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1"/>
  </p:notesMasterIdLst>
  <p:sldIdLst>
    <p:sldId id="343" r:id="rId2"/>
    <p:sldId id="344" r:id="rId3"/>
    <p:sldId id="345" r:id="rId4"/>
    <p:sldId id="346" r:id="rId5"/>
    <p:sldId id="347" r:id="rId6"/>
    <p:sldId id="348" r:id="rId7"/>
    <p:sldId id="349" r:id="rId8"/>
    <p:sldId id="350" r:id="rId9"/>
    <p:sldId id="351" r:id="rId10"/>
    <p:sldId id="352" r:id="rId11"/>
    <p:sldId id="353" r:id="rId12"/>
    <p:sldId id="354" r:id="rId13"/>
    <p:sldId id="355" r:id="rId14"/>
    <p:sldId id="356" r:id="rId15"/>
    <p:sldId id="357" r:id="rId16"/>
    <p:sldId id="358" r:id="rId17"/>
    <p:sldId id="359" r:id="rId18"/>
    <p:sldId id="360" r:id="rId19"/>
    <p:sldId id="361" r:id="rId20"/>
    <p:sldId id="362" r:id="rId21"/>
    <p:sldId id="363" r:id="rId22"/>
    <p:sldId id="364" r:id="rId23"/>
    <p:sldId id="365" r:id="rId24"/>
    <p:sldId id="366" r:id="rId25"/>
    <p:sldId id="367" r:id="rId26"/>
    <p:sldId id="368" r:id="rId27"/>
    <p:sldId id="369" r:id="rId28"/>
    <p:sldId id="370" r:id="rId29"/>
    <p:sldId id="371" r:id="rId30"/>
  </p:sldIdLst>
  <p:sldSz cx="12192000" cy="6858000"/>
  <p:notesSz cx="6858000" cy="9144000"/>
  <p:embeddedFontLst>
    <p:embeddedFont>
      <p:font typeface="Dancing Script" panose="020B0604020202020204" charset="0"/>
      <p:regular r:id="rId32"/>
      <p:bold r:id="rId33"/>
    </p:embeddedFont>
    <p:embeddedFont>
      <p:font typeface="Calibri" panose="020F0502020204030204" pitchFamily="34" charset="0"/>
      <p:regular r:id="rId34"/>
      <p:bold r:id="rId35"/>
      <p:italic r:id="rId36"/>
      <p:boldItalic r:id="rId3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08" roundtripDataSignature="AMtx7miVUzD6+Ad4I3kwbyaxM55MmOpDl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0939" autoAdjust="0"/>
  </p:normalViewPr>
  <p:slideViewPr>
    <p:cSldViewPr snapToGrid="0">
      <p:cViewPr varScale="1">
        <p:scale>
          <a:sx n="95" d="100"/>
          <a:sy n="95" d="100"/>
        </p:scale>
        <p:origin x="115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10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3.fntdata"/><Relationship Id="rId11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108"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1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11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nl-NL"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4876335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1" name="Google Shape;15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298071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7" name="Google Shape;157;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err="1"/>
              <a:t>Wybór</a:t>
            </a:r>
            <a:r>
              <a:rPr lang="en-US" dirty="0"/>
              <a:t> </a:t>
            </a:r>
            <a:r>
              <a:rPr lang="en-US" dirty="0" err="1"/>
              <a:t>odpowiednich</a:t>
            </a:r>
            <a:r>
              <a:rPr lang="en-US" dirty="0"/>
              <a:t> </a:t>
            </a:r>
            <a:r>
              <a:rPr lang="en-US" dirty="0" err="1"/>
              <a:t>wskaźników</a:t>
            </a:r>
            <a:r>
              <a:rPr lang="en-US" dirty="0"/>
              <a:t> jest </a:t>
            </a:r>
            <a:r>
              <a:rPr lang="en-US" dirty="0" err="1"/>
              <a:t>ważny</a:t>
            </a:r>
            <a:r>
              <a:rPr lang="en-US" dirty="0"/>
              <a:t>, </a:t>
            </a:r>
            <a:r>
              <a:rPr lang="en-US" dirty="0" err="1"/>
              <a:t>ponieważ</a:t>
            </a:r>
            <a:r>
              <a:rPr lang="en-US" dirty="0"/>
              <a:t> </a:t>
            </a:r>
            <a:r>
              <a:rPr lang="en-US" dirty="0" err="1"/>
              <a:t>zapewnia</a:t>
            </a:r>
            <a:r>
              <a:rPr lang="en-US" dirty="0"/>
              <a:t> </a:t>
            </a:r>
            <a:r>
              <a:rPr lang="en-US" dirty="0" err="1"/>
              <a:t>wiarygodność</a:t>
            </a:r>
            <a:r>
              <a:rPr lang="en-US" dirty="0"/>
              <a:t> </a:t>
            </a:r>
            <a:r>
              <a:rPr lang="en-US" dirty="0" err="1"/>
              <a:t>analizy</a:t>
            </a:r>
            <a:r>
              <a:rPr lang="en-US" dirty="0"/>
              <a:t> </a:t>
            </a:r>
            <a:r>
              <a:rPr lang="en-US" dirty="0" err="1"/>
              <a:t>danych</a:t>
            </a:r>
            <a:r>
              <a:rPr lang="en-US" dirty="0"/>
              <a:t> </a:t>
            </a:r>
            <a:r>
              <a:rPr lang="en-US" dirty="0" err="1"/>
              <a:t>i</a:t>
            </a:r>
            <a:r>
              <a:rPr lang="en-US" dirty="0"/>
              <a:t> </a:t>
            </a:r>
            <a:r>
              <a:rPr lang="en-US" dirty="0" err="1"/>
              <a:t>pomaga</a:t>
            </a:r>
            <a:r>
              <a:rPr lang="en-US" dirty="0"/>
              <a:t> w </a:t>
            </a:r>
            <a:r>
              <a:rPr lang="en-US" dirty="0" err="1"/>
              <a:t>podejmowaniu</a:t>
            </a:r>
            <a:r>
              <a:rPr lang="en-US" dirty="0"/>
              <a:t> </a:t>
            </a:r>
            <a:r>
              <a:rPr lang="en-US" dirty="0" err="1"/>
              <a:t>świadomych</a:t>
            </a:r>
            <a:r>
              <a:rPr lang="en-US" dirty="0"/>
              <a:t> </a:t>
            </a:r>
            <a:r>
              <a:rPr lang="en-US" dirty="0" err="1"/>
              <a:t>decyzji</a:t>
            </a:r>
            <a:r>
              <a:rPr lang="en-US" dirty="0"/>
              <a:t>. </a:t>
            </a:r>
            <a:r>
              <a:rPr lang="en-US" dirty="0" err="1"/>
              <a:t>Pomaga</a:t>
            </a:r>
            <a:r>
              <a:rPr lang="en-US" dirty="0"/>
              <a:t> </a:t>
            </a:r>
            <a:r>
              <a:rPr lang="en-US" dirty="0" err="1"/>
              <a:t>również</a:t>
            </a:r>
            <a:r>
              <a:rPr lang="en-US" dirty="0"/>
              <a:t> </a:t>
            </a:r>
            <a:r>
              <a:rPr lang="en-US" dirty="0" err="1"/>
              <a:t>mierzyć</a:t>
            </a:r>
            <a:r>
              <a:rPr lang="en-US" dirty="0"/>
              <a:t> </a:t>
            </a:r>
            <a:r>
              <a:rPr lang="en-US" dirty="0" err="1"/>
              <a:t>postępy</a:t>
            </a:r>
            <a:r>
              <a:rPr lang="en-US" dirty="0"/>
              <a:t> w </a:t>
            </a:r>
            <a:r>
              <a:rPr lang="en-US" dirty="0" err="1"/>
              <a:t>realizacji</a:t>
            </a:r>
            <a:r>
              <a:rPr lang="en-US" dirty="0"/>
              <a:t> </a:t>
            </a:r>
            <a:r>
              <a:rPr lang="en-US" dirty="0" err="1"/>
              <a:t>celów</a:t>
            </a:r>
            <a:r>
              <a:rPr lang="en-US" dirty="0"/>
              <a:t>, </a:t>
            </a:r>
            <a:r>
              <a:rPr lang="en-US" dirty="0" err="1"/>
              <a:t>zrozumieć</a:t>
            </a:r>
            <a:r>
              <a:rPr lang="en-US" dirty="0"/>
              <a:t> </a:t>
            </a:r>
            <a:r>
              <a:rPr lang="en-US" dirty="0" err="1"/>
              <a:t>wpływ</a:t>
            </a:r>
            <a:r>
              <a:rPr lang="en-US" dirty="0"/>
              <a:t> </a:t>
            </a:r>
            <a:r>
              <a:rPr lang="en-US" dirty="0" err="1"/>
              <a:t>zmian</a:t>
            </a:r>
            <a:r>
              <a:rPr lang="en-US" dirty="0"/>
              <a:t> </a:t>
            </a:r>
            <a:r>
              <a:rPr lang="en-US" dirty="0" err="1"/>
              <a:t>i</a:t>
            </a:r>
            <a:r>
              <a:rPr lang="en-US" dirty="0"/>
              <a:t> </a:t>
            </a:r>
            <a:r>
              <a:rPr lang="en-US" dirty="0" err="1"/>
              <a:t>skutecznie</a:t>
            </a:r>
            <a:r>
              <a:rPr lang="en-US" dirty="0"/>
              <a:t> </a:t>
            </a:r>
            <a:r>
              <a:rPr lang="en-US" dirty="0" err="1"/>
              <a:t>alokować</a:t>
            </a:r>
            <a:r>
              <a:rPr lang="en-US" dirty="0"/>
              <a:t> </a:t>
            </a:r>
            <a:r>
              <a:rPr lang="en-US" dirty="0" err="1"/>
              <a:t>zasoby</a:t>
            </a:r>
            <a:r>
              <a:rPr lang="en-US" dirty="0"/>
              <a:t>. </a:t>
            </a:r>
            <a:r>
              <a:rPr lang="en-US" dirty="0" err="1"/>
              <a:t>Nieprawidłowe</a:t>
            </a:r>
            <a:r>
              <a:rPr lang="en-US" dirty="0"/>
              <a:t> </a:t>
            </a:r>
            <a:r>
              <a:rPr lang="en-US" dirty="0" err="1"/>
              <a:t>wskaźniki</a:t>
            </a:r>
            <a:r>
              <a:rPr lang="en-US" dirty="0"/>
              <a:t> </a:t>
            </a:r>
            <a:r>
              <a:rPr lang="en-US" dirty="0" err="1"/>
              <a:t>mogą</a:t>
            </a:r>
            <a:r>
              <a:rPr lang="en-US" dirty="0"/>
              <a:t> </a:t>
            </a:r>
            <a:r>
              <a:rPr lang="en-US" dirty="0" err="1"/>
              <a:t>prowadzić</a:t>
            </a:r>
            <a:r>
              <a:rPr lang="en-US" dirty="0"/>
              <a:t> do </a:t>
            </a:r>
            <a:r>
              <a:rPr lang="en-US" dirty="0" err="1"/>
              <a:t>błędnej</a:t>
            </a:r>
            <a:r>
              <a:rPr lang="en-US" dirty="0"/>
              <a:t> </a:t>
            </a:r>
            <a:r>
              <a:rPr lang="en-US" dirty="0" err="1"/>
              <a:t>interpretacji</a:t>
            </a:r>
            <a:r>
              <a:rPr lang="en-US" dirty="0"/>
              <a:t> </a:t>
            </a:r>
            <a:r>
              <a:rPr lang="en-US" dirty="0" err="1"/>
              <a:t>danych</a:t>
            </a:r>
            <a:r>
              <a:rPr lang="en-US" dirty="0"/>
              <a:t> </a:t>
            </a:r>
            <a:r>
              <a:rPr lang="en-US" dirty="0" err="1"/>
              <a:t>i</a:t>
            </a:r>
            <a:r>
              <a:rPr lang="en-US" dirty="0"/>
              <a:t> </a:t>
            </a:r>
            <a:r>
              <a:rPr lang="en-US" dirty="0" err="1"/>
              <a:t>podejmowania</a:t>
            </a:r>
            <a:r>
              <a:rPr lang="en-US" dirty="0"/>
              <a:t> </a:t>
            </a:r>
            <a:r>
              <a:rPr lang="en-US" dirty="0" err="1"/>
              <a:t>błędnych</a:t>
            </a:r>
            <a:r>
              <a:rPr lang="en-US" dirty="0"/>
              <a:t> </a:t>
            </a:r>
            <a:r>
              <a:rPr lang="en-US" dirty="0" err="1"/>
              <a:t>decyzji</a:t>
            </a:r>
            <a:r>
              <a:rPr lang="en-US" dirty="0"/>
              <a:t>. </a:t>
            </a:r>
            <a:r>
              <a:rPr lang="en-US" dirty="0">
                <a:solidFill>
                  <a:schemeClr val="dk1"/>
                </a:solidFill>
              </a:rPr>
              <a:t>Oto </a:t>
            </a:r>
            <a:r>
              <a:rPr lang="en-US" dirty="0" err="1">
                <a:solidFill>
                  <a:schemeClr val="dk1"/>
                </a:solidFill>
              </a:rPr>
              <a:t>kilka</a:t>
            </a:r>
            <a:r>
              <a:rPr lang="en-US" dirty="0">
                <a:solidFill>
                  <a:schemeClr val="dk1"/>
                </a:solidFill>
              </a:rPr>
              <a:t> </a:t>
            </a:r>
            <a:r>
              <a:rPr lang="en-US" dirty="0" err="1">
                <a:solidFill>
                  <a:schemeClr val="dk1"/>
                </a:solidFill>
              </a:rPr>
              <a:t>powodów</a:t>
            </a:r>
            <a:r>
              <a:rPr lang="en-US" dirty="0">
                <a:solidFill>
                  <a:schemeClr val="dk1"/>
                </a:solidFill>
              </a:rPr>
              <a:t>, </a:t>
            </a:r>
            <a:r>
              <a:rPr lang="en-US" dirty="0" err="1">
                <a:solidFill>
                  <a:schemeClr val="dk1"/>
                </a:solidFill>
              </a:rPr>
              <a:t>dla</a:t>
            </a:r>
            <a:r>
              <a:rPr lang="en-US" dirty="0">
                <a:solidFill>
                  <a:schemeClr val="dk1"/>
                </a:solidFill>
              </a:rPr>
              <a:t> </a:t>
            </a:r>
            <a:r>
              <a:rPr lang="en-US" dirty="0" err="1">
                <a:solidFill>
                  <a:schemeClr val="dk1"/>
                </a:solidFill>
              </a:rPr>
              <a:t>których</a:t>
            </a:r>
            <a:r>
              <a:rPr lang="en-US" dirty="0">
                <a:solidFill>
                  <a:schemeClr val="dk1"/>
                </a:solidFill>
              </a:rPr>
              <a:t> </a:t>
            </a:r>
            <a:r>
              <a:rPr lang="en-US" dirty="0" err="1">
                <a:solidFill>
                  <a:schemeClr val="dk1"/>
                </a:solidFill>
              </a:rPr>
              <a:t>wybór</a:t>
            </a:r>
            <a:r>
              <a:rPr lang="en-US" dirty="0">
                <a:solidFill>
                  <a:schemeClr val="dk1"/>
                </a:solidFill>
              </a:rPr>
              <a:t> </a:t>
            </a:r>
            <a:r>
              <a:rPr lang="en-US" dirty="0" err="1">
                <a:solidFill>
                  <a:schemeClr val="dk1"/>
                </a:solidFill>
              </a:rPr>
              <a:t>odpowiednich</a:t>
            </a:r>
            <a:r>
              <a:rPr lang="en-US" dirty="0">
                <a:solidFill>
                  <a:schemeClr val="dk1"/>
                </a:solidFill>
              </a:rPr>
              <a:t> </a:t>
            </a:r>
            <a:r>
              <a:rPr lang="en-US" dirty="0" err="1">
                <a:solidFill>
                  <a:schemeClr val="dk1"/>
                </a:solidFill>
              </a:rPr>
              <a:t>wskaźników</a:t>
            </a:r>
            <a:r>
              <a:rPr lang="en-US" dirty="0">
                <a:solidFill>
                  <a:schemeClr val="dk1"/>
                </a:solidFill>
              </a:rPr>
              <a:t> jest </a:t>
            </a:r>
            <a:r>
              <a:rPr lang="en-US" dirty="0" err="1">
                <a:solidFill>
                  <a:schemeClr val="dk1"/>
                </a:solidFill>
              </a:rPr>
              <a:t>ważny</a:t>
            </a:r>
            <a:r>
              <a:rPr lang="en-US" dirty="0">
                <a:solidFill>
                  <a:schemeClr val="dk1"/>
                </a:solidFill>
              </a:rPr>
              <a:t>:</a:t>
            </a:r>
            <a:endParaRPr dirty="0">
              <a:solidFill>
                <a:schemeClr val="dk1"/>
              </a:solidFill>
            </a:endParaRPr>
          </a:p>
          <a:p>
            <a:pPr marL="457200" lvl="0" indent="-298450" algn="l" rtl="0">
              <a:lnSpc>
                <a:spcPct val="115000"/>
              </a:lnSpc>
              <a:spcBef>
                <a:spcPts val="1200"/>
              </a:spcBef>
              <a:spcAft>
                <a:spcPts val="0"/>
              </a:spcAft>
              <a:buClr>
                <a:schemeClr val="dk1"/>
              </a:buClr>
              <a:buSzPts val="1100"/>
              <a:buAutoNum type="arabicPeriod"/>
            </a:pPr>
            <a:r>
              <a:rPr lang="en-US" b="1" dirty="0" err="1">
                <a:solidFill>
                  <a:schemeClr val="dk1"/>
                </a:solidFill>
              </a:rPr>
              <a:t>Jasność</a:t>
            </a:r>
            <a:r>
              <a:rPr lang="en-US" b="1" dirty="0">
                <a:solidFill>
                  <a:schemeClr val="dk1"/>
                </a:solidFill>
              </a:rPr>
              <a:t> </a:t>
            </a:r>
            <a:r>
              <a:rPr lang="en-US" b="1" dirty="0" err="1">
                <a:solidFill>
                  <a:schemeClr val="dk1"/>
                </a:solidFill>
              </a:rPr>
              <a:t>celów</a:t>
            </a:r>
            <a:r>
              <a:rPr lang="en-US" b="1" dirty="0">
                <a:solidFill>
                  <a:schemeClr val="dk1"/>
                </a:solidFill>
              </a:rPr>
              <a:t>:</a:t>
            </a:r>
            <a:r>
              <a:rPr lang="en-US" dirty="0">
                <a:solidFill>
                  <a:schemeClr val="dk1"/>
                </a:solidFill>
              </a:rPr>
              <a:t> </a:t>
            </a:r>
            <a:r>
              <a:rPr lang="en-US" dirty="0" err="1">
                <a:solidFill>
                  <a:schemeClr val="dk1"/>
                </a:solidFill>
              </a:rPr>
              <a:t>Odpowiednie</a:t>
            </a:r>
            <a:r>
              <a:rPr lang="en-US" dirty="0">
                <a:solidFill>
                  <a:schemeClr val="dk1"/>
                </a:solidFill>
              </a:rPr>
              <a:t> </a:t>
            </a:r>
            <a:r>
              <a:rPr lang="en-US" dirty="0" err="1">
                <a:solidFill>
                  <a:schemeClr val="dk1"/>
                </a:solidFill>
              </a:rPr>
              <a:t>wskaźniki</a:t>
            </a:r>
            <a:r>
              <a:rPr lang="en-US" dirty="0">
                <a:solidFill>
                  <a:schemeClr val="dk1"/>
                </a:solidFill>
              </a:rPr>
              <a:t> </a:t>
            </a:r>
            <a:r>
              <a:rPr lang="en-US" dirty="0" err="1">
                <a:solidFill>
                  <a:schemeClr val="dk1"/>
                </a:solidFill>
              </a:rPr>
              <a:t>pomagają</a:t>
            </a:r>
            <a:r>
              <a:rPr lang="en-US" dirty="0">
                <a:solidFill>
                  <a:schemeClr val="dk1"/>
                </a:solidFill>
              </a:rPr>
              <a:t> </a:t>
            </a:r>
            <a:r>
              <a:rPr lang="en-US" dirty="0" err="1">
                <a:solidFill>
                  <a:schemeClr val="dk1"/>
                </a:solidFill>
              </a:rPr>
              <a:t>wyjaśnić</a:t>
            </a:r>
            <a:r>
              <a:rPr lang="en-US" dirty="0">
                <a:solidFill>
                  <a:schemeClr val="dk1"/>
                </a:solidFill>
              </a:rPr>
              <a:t> </a:t>
            </a:r>
            <a:r>
              <a:rPr lang="en-US" dirty="0" err="1">
                <a:solidFill>
                  <a:schemeClr val="dk1"/>
                </a:solidFill>
              </a:rPr>
              <a:t>cele</a:t>
            </a:r>
            <a:r>
              <a:rPr lang="en-US" dirty="0">
                <a:solidFill>
                  <a:schemeClr val="dk1"/>
                </a:solidFill>
              </a:rPr>
              <a:t>, </a:t>
            </a:r>
            <a:r>
              <a:rPr lang="en-US" dirty="0" err="1">
                <a:solidFill>
                  <a:schemeClr val="dk1"/>
                </a:solidFill>
              </a:rPr>
              <a:t>które</a:t>
            </a:r>
            <a:r>
              <a:rPr lang="en-US" dirty="0">
                <a:solidFill>
                  <a:schemeClr val="dk1"/>
                </a:solidFill>
              </a:rPr>
              <a:t> </a:t>
            </a:r>
            <a:r>
              <a:rPr lang="en-US" dirty="0" err="1">
                <a:solidFill>
                  <a:schemeClr val="dk1"/>
                </a:solidFill>
              </a:rPr>
              <a:t>chcesz</a:t>
            </a:r>
            <a:r>
              <a:rPr lang="en-US" dirty="0">
                <a:solidFill>
                  <a:schemeClr val="dk1"/>
                </a:solidFill>
              </a:rPr>
              <a:t> </a:t>
            </a:r>
            <a:r>
              <a:rPr lang="en-US" dirty="0" err="1">
                <a:solidFill>
                  <a:schemeClr val="dk1"/>
                </a:solidFill>
              </a:rPr>
              <a:t>osiągnąć</a:t>
            </a:r>
            <a:r>
              <a:rPr lang="en-US" dirty="0">
                <a:solidFill>
                  <a:schemeClr val="dk1"/>
                </a:solidFill>
              </a:rPr>
              <a:t>. </a:t>
            </a:r>
            <a:r>
              <a:rPr lang="en-US" dirty="0" err="1">
                <a:solidFill>
                  <a:schemeClr val="dk1"/>
                </a:solidFill>
              </a:rPr>
              <a:t>Definiując</a:t>
            </a:r>
            <a:r>
              <a:rPr lang="en-US" dirty="0">
                <a:solidFill>
                  <a:schemeClr val="dk1"/>
                </a:solidFill>
              </a:rPr>
              <a:t> </a:t>
            </a:r>
            <a:r>
              <a:rPr lang="en-US" dirty="0" err="1">
                <a:solidFill>
                  <a:schemeClr val="dk1"/>
                </a:solidFill>
              </a:rPr>
              <a:t>konkretne</a:t>
            </a:r>
            <a:r>
              <a:rPr lang="en-US" dirty="0">
                <a:solidFill>
                  <a:schemeClr val="dk1"/>
                </a:solidFill>
              </a:rPr>
              <a:t> </a:t>
            </a:r>
            <a:r>
              <a:rPr lang="en-US" dirty="0" err="1">
                <a:solidFill>
                  <a:schemeClr val="dk1"/>
                </a:solidFill>
              </a:rPr>
              <a:t>i</a:t>
            </a:r>
            <a:r>
              <a:rPr lang="en-US" dirty="0">
                <a:solidFill>
                  <a:schemeClr val="dk1"/>
                </a:solidFill>
              </a:rPr>
              <a:t> </a:t>
            </a:r>
            <a:r>
              <a:rPr lang="en-US" dirty="0" err="1">
                <a:solidFill>
                  <a:schemeClr val="dk1"/>
                </a:solidFill>
              </a:rPr>
              <a:t>mierzalne</a:t>
            </a:r>
            <a:r>
              <a:rPr lang="en-US" dirty="0">
                <a:solidFill>
                  <a:schemeClr val="dk1"/>
                </a:solidFill>
              </a:rPr>
              <a:t> </a:t>
            </a:r>
            <a:r>
              <a:rPr lang="en-US" dirty="0" err="1">
                <a:solidFill>
                  <a:schemeClr val="dk1"/>
                </a:solidFill>
              </a:rPr>
              <a:t>wskaźniki</a:t>
            </a:r>
            <a:r>
              <a:rPr lang="en-US" dirty="0">
                <a:solidFill>
                  <a:schemeClr val="dk1"/>
                </a:solidFill>
              </a:rPr>
              <a:t>, </a:t>
            </a:r>
            <a:r>
              <a:rPr lang="en-US" dirty="0" err="1">
                <a:solidFill>
                  <a:schemeClr val="dk1"/>
                </a:solidFill>
              </a:rPr>
              <a:t>można</a:t>
            </a:r>
            <a:r>
              <a:rPr lang="en-US" dirty="0">
                <a:solidFill>
                  <a:schemeClr val="dk1"/>
                </a:solidFill>
              </a:rPr>
              <a:t> </a:t>
            </a:r>
            <a:r>
              <a:rPr lang="en-US" dirty="0" err="1">
                <a:solidFill>
                  <a:schemeClr val="dk1"/>
                </a:solidFill>
              </a:rPr>
              <a:t>upewnić</a:t>
            </a:r>
            <a:r>
              <a:rPr lang="en-US" dirty="0">
                <a:solidFill>
                  <a:schemeClr val="dk1"/>
                </a:solidFill>
              </a:rPr>
              <a:t> </a:t>
            </a:r>
            <a:r>
              <a:rPr lang="en-US" dirty="0" err="1">
                <a:solidFill>
                  <a:schemeClr val="dk1"/>
                </a:solidFill>
              </a:rPr>
              <a:t>się</a:t>
            </a:r>
            <a:r>
              <a:rPr lang="en-US" dirty="0">
                <a:solidFill>
                  <a:schemeClr val="dk1"/>
                </a:solidFill>
              </a:rPr>
              <a:t>, </a:t>
            </a:r>
            <a:r>
              <a:rPr lang="en-US" dirty="0" err="1">
                <a:solidFill>
                  <a:schemeClr val="dk1"/>
                </a:solidFill>
              </a:rPr>
              <a:t>że</a:t>
            </a:r>
            <a:r>
              <a:rPr lang="en-US" dirty="0">
                <a:solidFill>
                  <a:schemeClr val="dk1"/>
                </a:solidFill>
              </a:rPr>
              <a:t> </a:t>
            </a:r>
            <a:r>
              <a:rPr lang="en-US" dirty="0" err="1">
                <a:solidFill>
                  <a:schemeClr val="dk1"/>
                </a:solidFill>
              </a:rPr>
              <a:t>wszyscy</a:t>
            </a:r>
            <a:r>
              <a:rPr lang="en-US" dirty="0">
                <a:solidFill>
                  <a:schemeClr val="dk1"/>
                </a:solidFill>
              </a:rPr>
              <a:t> </a:t>
            </a:r>
            <a:r>
              <a:rPr lang="en-US" dirty="0" err="1">
                <a:solidFill>
                  <a:schemeClr val="dk1"/>
                </a:solidFill>
              </a:rPr>
              <a:t>zaangażowani</a:t>
            </a:r>
            <a:r>
              <a:rPr lang="en-US" dirty="0">
                <a:solidFill>
                  <a:schemeClr val="dk1"/>
                </a:solidFill>
              </a:rPr>
              <a:t> </a:t>
            </a:r>
            <a:r>
              <a:rPr lang="en-US" dirty="0" err="1">
                <a:solidFill>
                  <a:schemeClr val="dk1"/>
                </a:solidFill>
              </a:rPr>
              <a:t>rozumieją</a:t>
            </a:r>
            <a:r>
              <a:rPr lang="en-US" dirty="0">
                <a:solidFill>
                  <a:schemeClr val="dk1"/>
                </a:solidFill>
              </a:rPr>
              <a:t>, co </a:t>
            </a:r>
            <a:r>
              <a:rPr lang="en-US" dirty="0" err="1">
                <a:solidFill>
                  <a:schemeClr val="dk1"/>
                </a:solidFill>
              </a:rPr>
              <a:t>należy</a:t>
            </a:r>
            <a:r>
              <a:rPr lang="en-US" dirty="0">
                <a:solidFill>
                  <a:schemeClr val="dk1"/>
                </a:solidFill>
              </a:rPr>
              <a:t> </a:t>
            </a:r>
            <a:r>
              <a:rPr lang="en-US" dirty="0" err="1">
                <a:solidFill>
                  <a:schemeClr val="dk1"/>
                </a:solidFill>
              </a:rPr>
              <a:t>osiągnąć</a:t>
            </a:r>
            <a:r>
              <a:rPr lang="en-US" dirty="0">
                <a:solidFill>
                  <a:schemeClr val="dk1"/>
                </a:solidFill>
              </a:rPr>
              <a:t> </a:t>
            </a:r>
            <a:r>
              <a:rPr lang="en-US" dirty="0" err="1">
                <a:solidFill>
                  <a:schemeClr val="dk1"/>
                </a:solidFill>
              </a:rPr>
              <a:t>i</a:t>
            </a:r>
            <a:r>
              <a:rPr lang="en-US" dirty="0">
                <a:solidFill>
                  <a:schemeClr val="dk1"/>
                </a:solidFill>
              </a:rPr>
              <a:t> </a:t>
            </a:r>
            <a:r>
              <a:rPr lang="en-US" dirty="0" err="1">
                <a:solidFill>
                  <a:schemeClr val="dk1"/>
                </a:solidFill>
              </a:rPr>
              <a:t>jak</a:t>
            </a:r>
            <a:r>
              <a:rPr lang="en-US" dirty="0">
                <a:solidFill>
                  <a:schemeClr val="dk1"/>
                </a:solidFill>
              </a:rPr>
              <a:t> </a:t>
            </a:r>
            <a:r>
              <a:rPr lang="en-US" dirty="0" err="1">
                <a:solidFill>
                  <a:schemeClr val="dk1"/>
                </a:solidFill>
              </a:rPr>
              <a:t>zostanie</a:t>
            </a:r>
            <a:r>
              <a:rPr lang="en-US" dirty="0">
                <a:solidFill>
                  <a:schemeClr val="dk1"/>
                </a:solidFill>
              </a:rPr>
              <a:t> </a:t>
            </a:r>
            <a:r>
              <a:rPr lang="en-US" dirty="0" err="1">
                <a:solidFill>
                  <a:schemeClr val="dk1"/>
                </a:solidFill>
              </a:rPr>
              <a:t>określony</a:t>
            </a:r>
            <a:r>
              <a:rPr lang="en-US" dirty="0">
                <a:solidFill>
                  <a:schemeClr val="dk1"/>
                </a:solidFill>
              </a:rPr>
              <a:t> </a:t>
            </a:r>
            <a:r>
              <a:rPr lang="en-US" dirty="0" err="1">
                <a:solidFill>
                  <a:schemeClr val="dk1"/>
                </a:solidFill>
              </a:rPr>
              <a:t>sukces</a:t>
            </a:r>
            <a:r>
              <a:rPr lang="en-US" dirty="0">
                <a:solidFill>
                  <a:schemeClr val="dk1"/>
                </a:solidFill>
              </a:rPr>
              <a:t>. </a:t>
            </a:r>
            <a:r>
              <a:rPr lang="en-US" dirty="0" err="1">
                <a:solidFill>
                  <a:schemeClr val="dk1"/>
                </a:solidFill>
              </a:rPr>
              <a:t>Wyraźne</a:t>
            </a:r>
            <a:r>
              <a:rPr lang="en-US" dirty="0">
                <a:solidFill>
                  <a:schemeClr val="dk1"/>
                </a:solidFill>
              </a:rPr>
              <a:t> </a:t>
            </a:r>
            <a:r>
              <a:rPr lang="en-US" dirty="0" err="1">
                <a:solidFill>
                  <a:schemeClr val="dk1"/>
                </a:solidFill>
              </a:rPr>
              <a:t>wskaźniki</a:t>
            </a:r>
            <a:r>
              <a:rPr lang="en-US" dirty="0">
                <a:solidFill>
                  <a:schemeClr val="dk1"/>
                </a:solidFill>
              </a:rPr>
              <a:t> </a:t>
            </a:r>
            <a:r>
              <a:rPr lang="en-US" dirty="0" err="1">
                <a:solidFill>
                  <a:schemeClr val="dk1"/>
                </a:solidFill>
              </a:rPr>
              <a:t>wyrównują</a:t>
            </a:r>
            <a:r>
              <a:rPr lang="en-US" dirty="0">
                <a:solidFill>
                  <a:schemeClr val="dk1"/>
                </a:solidFill>
              </a:rPr>
              <a:t> </a:t>
            </a:r>
            <a:r>
              <a:rPr lang="en-US" dirty="0" err="1">
                <a:solidFill>
                  <a:schemeClr val="dk1"/>
                </a:solidFill>
              </a:rPr>
              <a:t>wysiłki</a:t>
            </a:r>
            <a:r>
              <a:rPr lang="en-US" dirty="0">
                <a:solidFill>
                  <a:schemeClr val="dk1"/>
                </a:solidFill>
              </a:rPr>
              <a:t> </a:t>
            </a:r>
            <a:r>
              <a:rPr lang="en-US" dirty="0" err="1">
                <a:solidFill>
                  <a:schemeClr val="dk1"/>
                </a:solidFill>
              </a:rPr>
              <a:t>i</a:t>
            </a:r>
            <a:r>
              <a:rPr lang="en-US" dirty="0">
                <a:solidFill>
                  <a:schemeClr val="dk1"/>
                </a:solidFill>
              </a:rPr>
              <a:t> </a:t>
            </a:r>
            <a:r>
              <a:rPr lang="en-US" dirty="0" err="1">
                <a:solidFill>
                  <a:schemeClr val="dk1"/>
                </a:solidFill>
              </a:rPr>
              <a:t>koncentrują</a:t>
            </a:r>
            <a:r>
              <a:rPr lang="en-US" dirty="0">
                <a:solidFill>
                  <a:schemeClr val="dk1"/>
                </a:solidFill>
              </a:rPr>
              <a:t> </a:t>
            </a:r>
            <a:r>
              <a:rPr lang="en-US" dirty="0" err="1">
                <a:solidFill>
                  <a:schemeClr val="dk1"/>
                </a:solidFill>
              </a:rPr>
              <a:t>uwagę</a:t>
            </a:r>
            <a:r>
              <a:rPr lang="en-US" dirty="0">
                <a:solidFill>
                  <a:schemeClr val="dk1"/>
                </a:solidFill>
              </a:rPr>
              <a:t> </a:t>
            </a:r>
            <a:r>
              <a:rPr lang="en-US" dirty="0" err="1">
                <a:solidFill>
                  <a:schemeClr val="dk1"/>
                </a:solidFill>
              </a:rPr>
              <a:t>na</a:t>
            </a:r>
            <a:r>
              <a:rPr lang="en-US" dirty="0">
                <a:solidFill>
                  <a:schemeClr val="dk1"/>
                </a:solidFill>
              </a:rPr>
              <a:t> </a:t>
            </a:r>
            <a:r>
              <a:rPr lang="en-US" dirty="0" err="1">
                <a:solidFill>
                  <a:schemeClr val="dk1"/>
                </a:solidFill>
              </a:rPr>
              <a:t>kluczowych</a:t>
            </a:r>
            <a:r>
              <a:rPr lang="en-US" dirty="0">
                <a:solidFill>
                  <a:schemeClr val="dk1"/>
                </a:solidFill>
              </a:rPr>
              <a:t> </a:t>
            </a:r>
            <a:r>
              <a:rPr lang="en-US" dirty="0" err="1">
                <a:solidFill>
                  <a:schemeClr val="dk1"/>
                </a:solidFill>
              </a:rPr>
              <a:t>obszarach</a:t>
            </a:r>
            <a:r>
              <a:rPr lang="en-US" dirty="0">
                <a:solidFill>
                  <a:schemeClr val="dk1"/>
                </a:solidFill>
              </a:rPr>
              <a:t>.</a:t>
            </a:r>
            <a:endParaRPr dirty="0">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dirty="0" err="1">
                <a:solidFill>
                  <a:schemeClr val="dk1"/>
                </a:solidFill>
              </a:rPr>
              <a:t>Pomiar</a:t>
            </a:r>
            <a:r>
              <a:rPr lang="en-US" b="1" dirty="0">
                <a:solidFill>
                  <a:schemeClr val="dk1"/>
                </a:solidFill>
              </a:rPr>
              <a:t> </a:t>
            </a:r>
            <a:r>
              <a:rPr lang="en-US" b="1" dirty="0" err="1">
                <a:solidFill>
                  <a:schemeClr val="dk1"/>
                </a:solidFill>
              </a:rPr>
              <a:t>postępów</a:t>
            </a:r>
            <a:r>
              <a:rPr lang="en-US" b="1" dirty="0">
                <a:solidFill>
                  <a:schemeClr val="dk1"/>
                </a:solidFill>
              </a:rPr>
              <a:t>:</a:t>
            </a:r>
            <a:r>
              <a:rPr lang="en-US" dirty="0">
                <a:solidFill>
                  <a:schemeClr val="dk1"/>
                </a:solidFill>
              </a:rPr>
              <a:t> </a:t>
            </a:r>
            <a:r>
              <a:rPr lang="en-US" dirty="0" err="1">
                <a:solidFill>
                  <a:schemeClr val="dk1"/>
                </a:solidFill>
              </a:rPr>
              <a:t>Wskaźniki</a:t>
            </a:r>
            <a:r>
              <a:rPr lang="en-US" dirty="0">
                <a:solidFill>
                  <a:schemeClr val="dk1"/>
                </a:solidFill>
              </a:rPr>
              <a:t> </a:t>
            </a:r>
            <a:r>
              <a:rPr lang="en-US" dirty="0" err="1">
                <a:solidFill>
                  <a:schemeClr val="dk1"/>
                </a:solidFill>
              </a:rPr>
              <a:t>umożliwiają</a:t>
            </a:r>
            <a:r>
              <a:rPr lang="en-US" dirty="0">
                <a:solidFill>
                  <a:schemeClr val="dk1"/>
                </a:solidFill>
              </a:rPr>
              <a:t> </a:t>
            </a:r>
            <a:r>
              <a:rPr lang="en-US" dirty="0" err="1">
                <a:solidFill>
                  <a:schemeClr val="dk1"/>
                </a:solidFill>
              </a:rPr>
              <a:t>śledzenie</a:t>
            </a:r>
            <a:r>
              <a:rPr lang="en-US" dirty="0">
                <a:solidFill>
                  <a:schemeClr val="dk1"/>
                </a:solidFill>
              </a:rPr>
              <a:t> </a:t>
            </a:r>
            <a:r>
              <a:rPr lang="en-US" dirty="0" err="1">
                <a:solidFill>
                  <a:schemeClr val="dk1"/>
                </a:solidFill>
              </a:rPr>
              <a:t>postępów</a:t>
            </a:r>
            <a:r>
              <a:rPr lang="en-US" dirty="0">
                <a:solidFill>
                  <a:schemeClr val="dk1"/>
                </a:solidFill>
              </a:rPr>
              <a:t> w </a:t>
            </a:r>
            <a:r>
              <a:rPr lang="en-US" dirty="0" err="1">
                <a:solidFill>
                  <a:schemeClr val="dk1"/>
                </a:solidFill>
              </a:rPr>
              <a:t>czasie</a:t>
            </a:r>
            <a:r>
              <a:rPr lang="en-US" dirty="0">
                <a:solidFill>
                  <a:schemeClr val="dk1"/>
                </a:solidFill>
              </a:rPr>
              <a:t>. </a:t>
            </a:r>
            <a:r>
              <a:rPr lang="en-US" dirty="0" err="1">
                <a:solidFill>
                  <a:schemeClr val="dk1"/>
                </a:solidFill>
              </a:rPr>
              <a:t>Pozwalają</a:t>
            </a:r>
            <a:r>
              <a:rPr lang="en-US" dirty="0">
                <a:solidFill>
                  <a:schemeClr val="dk1"/>
                </a:solidFill>
              </a:rPr>
              <a:t> </a:t>
            </a:r>
            <a:r>
              <a:rPr lang="en-US" dirty="0" err="1">
                <a:solidFill>
                  <a:schemeClr val="dk1"/>
                </a:solidFill>
              </a:rPr>
              <a:t>ocenić</a:t>
            </a:r>
            <a:r>
              <a:rPr lang="en-US" dirty="0">
                <a:solidFill>
                  <a:schemeClr val="dk1"/>
                </a:solidFill>
              </a:rPr>
              <a:t>, </a:t>
            </a:r>
            <a:r>
              <a:rPr lang="en-US" dirty="0" err="1">
                <a:solidFill>
                  <a:schemeClr val="dk1"/>
                </a:solidFill>
              </a:rPr>
              <a:t>czy</a:t>
            </a:r>
            <a:r>
              <a:rPr lang="en-US" dirty="0">
                <a:solidFill>
                  <a:schemeClr val="dk1"/>
                </a:solidFill>
              </a:rPr>
              <a:t> </a:t>
            </a:r>
            <a:r>
              <a:rPr lang="en-US" dirty="0" err="1">
                <a:solidFill>
                  <a:schemeClr val="dk1"/>
                </a:solidFill>
              </a:rPr>
              <a:t>zmierzasz</a:t>
            </a:r>
            <a:r>
              <a:rPr lang="en-US" dirty="0">
                <a:solidFill>
                  <a:schemeClr val="dk1"/>
                </a:solidFill>
              </a:rPr>
              <a:t> we </a:t>
            </a:r>
            <a:r>
              <a:rPr lang="en-US" dirty="0" err="1">
                <a:solidFill>
                  <a:schemeClr val="dk1"/>
                </a:solidFill>
              </a:rPr>
              <a:t>właściwym</a:t>
            </a:r>
            <a:r>
              <a:rPr lang="en-US" dirty="0">
                <a:solidFill>
                  <a:schemeClr val="dk1"/>
                </a:solidFill>
              </a:rPr>
              <a:t> </a:t>
            </a:r>
            <a:r>
              <a:rPr lang="en-US" dirty="0" err="1">
                <a:solidFill>
                  <a:schemeClr val="dk1"/>
                </a:solidFill>
              </a:rPr>
              <a:t>kierunku</a:t>
            </a:r>
            <a:r>
              <a:rPr lang="en-US" dirty="0">
                <a:solidFill>
                  <a:schemeClr val="dk1"/>
                </a:solidFill>
              </a:rPr>
              <a:t>, </a:t>
            </a:r>
            <a:r>
              <a:rPr lang="en-US" dirty="0" err="1">
                <a:solidFill>
                  <a:schemeClr val="dk1"/>
                </a:solidFill>
              </a:rPr>
              <a:t>zidentyfikować</a:t>
            </a:r>
            <a:r>
              <a:rPr lang="en-US" dirty="0">
                <a:solidFill>
                  <a:schemeClr val="dk1"/>
                </a:solidFill>
              </a:rPr>
              <a:t> </a:t>
            </a:r>
            <a:r>
              <a:rPr lang="en-US" dirty="0" err="1">
                <a:solidFill>
                  <a:schemeClr val="dk1"/>
                </a:solidFill>
              </a:rPr>
              <a:t>obszary</a:t>
            </a:r>
            <a:r>
              <a:rPr lang="en-US" dirty="0">
                <a:solidFill>
                  <a:schemeClr val="dk1"/>
                </a:solidFill>
              </a:rPr>
              <a:t> </a:t>
            </a:r>
            <a:r>
              <a:rPr lang="en-US" dirty="0" err="1">
                <a:solidFill>
                  <a:schemeClr val="dk1"/>
                </a:solidFill>
              </a:rPr>
              <a:t>wymagające</a:t>
            </a:r>
            <a:r>
              <a:rPr lang="en-US" dirty="0">
                <a:solidFill>
                  <a:schemeClr val="dk1"/>
                </a:solidFill>
              </a:rPr>
              <a:t> </a:t>
            </a:r>
            <a:r>
              <a:rPr lang="en-US" dirty="0" err="1">
                <a:solidFill>
                  <a:schemeClr val="dk1"/>
                </a:solidFill>
              </a:rPr>
              <a:t>poprawy</a:t>
            </a:r>
            <a:r>
              <a:rPr lang="en-US" dirty="0">
                <a:solidFill>
                  <a:schemeClr val="dk1"/>
                </a:solidFill>
              </a:rPr>
              <a:t> </a:t>
            </a:r>
            <a:r>
              <a:rPr lang="en-US" dirty="0" err="1">
                <a:solidFill>
                  <a:schemeClr val="dk1"/>
                </a:solidFill>
              </a:rPr>
              <a:t>i</a:t>
            </a:r>
            <a:r>
              <a:rPr lang="en-US" dirty="0">
                <a:solidFill>
                  <a:schemeClr val="dk1"/>
                </a:solidFill>
              </a:rPr>
              <a:t> </a:t>
            </a:r>
            <a:r>
              <a:rPr lang="en-US" dirty="0" err="1">
                <a:solidFill>
                  <a:schemeClr val="dk1"/>
                </a:solidFill>
              </a:rPr>
              <a:t>dokonać</a:t>
            </a:r>
            <a:r>
              <a:rPr lang="en-US" dirty="0">
                <a:solidFill>
                  <a:schemeClr val="dk1"/>
                </a:solidFill>
              </a:rPr>
              <a:t> </a:t>
            </a:r>
            <a:r>
              <a:rPr lang="en-US" dirty="0" err="1">
                <a:solidFill>
                  <a:schemeClr val="dk1"/>
                </a:solidFill>
              </a:rPr>
              <a:t>niezbędnych</a:t>
            </a:r>
            <a:r>
              <a:rPr lang="en-US" dirty="0">
                <a:solidFill>
                  <a:schemeClr val="dk1"/>
                </a:solidFill>
              </a:rPr>
              <a:t> </a:t>
            </a:r>
            <a:r>
              <a:rPr lang="en-US" dirty="0" err="1">
                <a:solidFill>
                  <a:schemeClr val="dk1"/>
                </a:solidFill>
              </a:rPr>
              <a:t>korekt</a:t>
            </a:r>
            <a:r>
              <a:rPr lang="en-US" dirty="0">
                <a:solidFill>
                  <a:schemeClr val="dk1"/>
                </a:solidFill>
              </a:rPr>
              <a:t>. Bez </a:t>
            </a:r>
            <a:r>
              <a:rPr lang="en-US" dirty="0" err="1">
                <a:solidFill>
                  <a:schemeClr val="dk1"/>
                </a:solidFill>
              </a:rPr>
              <a:t>odpowiednich</a:t>
            </a:r>
            <a:r>
              <a:rPr lang="en-US" dirty="0">
                <a:solidFill>
                  <a:schemeClr val="dk1"/>
                </a:solidFill>
              </a:rPr>
              <a:t> </a:t>
            </a:r>
            <a:r>
              <a:rPr lang="en-US" dirty="0" err="1">
                <a:solidFill>
                  <a:schemeClr val="dk1"/>
                </a:solidFill>
              </a:rPr>
              <a:t>wskaźników</a:t>
            </a:r>
            <a:r>
              <a:rPr lang="en-US" dirty="0">
                <a:solidFill>
                  <a:schemeClr val="dk1"/>
                </a:solidFill>
              </a:rPr>
              <a:t> </a:t>
            </a:r>
            <a:r>
              <a:rPr lang="en-US" dirty="0" err="1">
                <a:solidFill>
                  <a:schemeClr val="dk1"/>
                </a:solidFill>
              </a:rPr>
              <a:t>trudno</a:t>
            </a:r>
            <a:r>
              <a:rPr lang="en-US" dirty="0">
                <a:solidFill>
                  <a:schemeClr val="dk1"/>
                </a:solidFill>
              </a:rPr>
              <a:t> jest </a:t>
            </a:r>
            <a:r>
              <a:rPr lang="en-US" dirty="0" err="1">
                <a:solidFill>
                  <a:schemeClr val="dk1"/>
                </a:solidFill>
              </a:rPr>
              <a:t>obiektywnie</a:t>
            </a:r>
            <a:r>
              <a:rPr lang="en-US" dirty="0">
                <a:solidFill>
                  <a:schemeClr val="dk1"/>
                </a:solidFill>
              </a:rPr>
              <a:t> </a:t>
            </a:r>
            <a:r>
              <a:rPr lang="en-US" dirty="0" err="1">
                <a:solidFill>
                  <a:schemeClr val="dk1"/>
                </a:solidFill>
              </a:rPr>
              <a:t>ocenić</a:t>
            </a:r>
            <a:r>
              <a:rPr lang="en-US" dirty="0">
                <a:solidFill>
                  <a:schemeClr val="dk1"/>
                </a:solidFill>
              </a:rPr>
              <a:t> </a:t>
            </a:r>
            <a:r>
              <a:rPr lang="en-US" dirty="0" err="1">
                <a:solidFill>
                  <a:schemeClr val="dk1"/>
                </a:solidFill>
              </a:rPr>
              <a:t>postępy</a:t>
            </a:r>
            <a:r>
              <a:rPr lang="en-US" dirty="0">
                <a:solidFill>
                  <a:schemeClr val="dk1"/>
                </a:solidFill>
              </a:rPr>
              <a:t> </a:t>
            </a:r>
            <a:r>
              <a:rPr lang="en-US" dirty="0" err="1">
                <a:solidFill>
                  <a:schemeClr val="dk1"/>
                </a:solidFill>
              </a:rPr>
              <a:t>i</a:t>
            </a:r>
            <a:r>
              <a:rPr lang="en-US" dirty="0">
                <a:solidFill>
                  <a:schemeClr val="dk1"/>
                </a:solidFill>
              </a:rPr>
              <a:t> </a:t>
            </a:r>
            <a:r>
              <a:rPr lang="en-US" dirty="0" err="1">
                <a:solidFill>
                  <a:schemeClr val="dk1"/>
                </a:solidFill>
              </a:rPr>
              <a:t>podejmować</a:t>
            </a:r>
            <a:r>
              <a:rPr lang="en-US" dirty="0">
                <a:solidFill>
                  <a:schemeClr val="dk1"/>
                </a:solidFill>
              </a:rPr>
              <a:t> </a:t>
            </a:r>
            <a:r>
              <a:rPr lang="en-US" dirty="0" err="1">
                <a:solidFill>
                  <a:schemeClr val="dk1"/>
                </a:solidFill>
              </a:rPr>
              <a:t>decyzje</a:t>
            </a:r>
            <a:r>
              <a:rPr lang="en-US" dirty="0">
                <a:solidFill>
                  <a:schemeClr val="dk1"/>
                </a:solidFill>
              </a:rPr>
              <a:t> </a:t>
            </a:r>
            <a:r>
              <a:rPr lang="en-US" dirty="0" err="1">
                <a:solidFill>
                  <a:schemeClr val="dk1"/>
                </a:solidFill>
              </a:rPr>
              <a:t>oparte</a:t>
            </a:r>
            <a:r>
              <a:rPr lang="en-US" dirty="0">
                <a:solidFill>
                  <a:schemeClr val="dk1"/>
                </a:solidFill>
              </a:rPr>
              <a:t> </a:t>
            </a:r>
            <a:r>
              <a:rPr lang="en-US" dirty="0" err="1">
                <a:solidFill>
                  <a:schemeClr val="dk1"/>
                </a:solidFill>
              </a:rPr>
              <a:t>na</a:t>
            </a:r>
            <a:r>
              <a:rPr lang="en-US" dirty="0">
                <a:solidFill>
                  <a:schemeClr val="dk1"/>
                </a:solidFill>
              </a:rPr>
              <a:t> </a:t>
            </a:r>
            <a:r>
              <a:rPr lang="en-US" dirty="0" err="1">
                <a:solidFill>
                  <a:schemeClr val="dk1"/>
                </a:solidFill>
              </a:rPr>
              <a:t>danych</a:t>
            </a:r>
            <a:r>
              <a:rPr lang="en-US" dirty="0">
                <a:solidFill>
                  <a:schemeClr val="dk1"/>
                </a:solidFill>
              </a:rPr>
              <a:t>.</a:t>
            </a:r>
            <a:endParaRPr dirty="0">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dirty="0" err="1">
                <a:solidFill>
                  <a:schemeClr val="dk1"/>
                </a:solidFill>
              </a:rPr>
              <a:t>Ocena</a:t>
            </a:r>
            <a:r>
              <a:rPr lang="en-US" b="1" dirty="0">
                <a:solidFill>
                  <a:schemeClr val="dk1"/>
                </a:solidFill>
              </a:rPr>
              <a:t> </a:t>
            </a:r>
            <a:r>
              <a:rPr lang="en-US" b="1" dirty="0" err="1">
                <a:solidFill>
                  <a:schemeClr val="dk1"/>
                </a:solidFill>
              </a:rPr>
              <a:t>wydajności</a:t>
            </a:r>
            <a:r>
              <a:rPr lang="en-US" b="1" dirty="0">
                <a:solidFill>
                  <a:schemeClr val="dk1"/>
                </a:solidFill>
              </a:rPr>
              <a:t>:</a:t>
            </a:r>
            <a:r>
              <a:rPr lang="en-US" dirty="0">
                <a:solidFill>
                  <a:schemeClr val="dk1"/>
                </a:solidFill>
              </a:rPr>
              <a:t> </a:t>
            </a:r>
            <a:r>
              <a:rPr lang="en-US" dirty="0" err="1">
                <a:solidFill>
                  <a:schemeClr val="dk1"/>
                </a:solidFill>
              </a:rPr>
              <a:t>Metryki</a:t>
            </a:r>
            <a:r>
              <a:rPr lang="en-US" dirty="0">
                <a:solidFill>
                  <a:schemeClr val="dk1"/>
                </a:solidFill>
              </a:rPr>
              <a:t> </a:t>
            </a:r>
            <a:r>
              <a:rPr lang="en-US" dirty="0" err="1">
                <a:solidFill>
                  <a:schemeClr val="dk1"/>
                </a:solidFill>
              </a:rPr>
              <a:t>odgrywają</a:t>
            </a:r>
            <a:r>
              <a:rPr lang="en-US" dirty="0">
                <a:solidFill>
                  <a:schemeClr val="dk1"/>
                </a:solidFill>
              </a:rPr>
              <a:t> </a:t>
            </a:r>
            <a:r>
              <a:rPr lang="en-US" dirty="0" err="1">
                <a:solidFill>
                  <a:schemeClr val="dk1"/>
                </a:solidFill>
              </a:rPr>
              <a:t>kluczową</a:t>
            </a:r>
            <a:r>
              <a:rPr lang="en-US" dirty="0">
                <a:solidFill>
                  <a:schemeClr val="dk1"/>
                </a:solidFill>
              </a:rPr>
              <a:t> </a:t>
            </a:r>
            <a:r>
              <a:rPr lang="en-US" dirty="0" err="1">
                <a:solidFill>
                  <a:schemeClr val="dk1"/>
                </a:solidFill>
              </a:rPr>
              <a:t>rolę</a:t>
            </a:r>
            <a:r>
              <a:rPr lang="en-US" dirty="0">
                <a:solidFill>
                  <a:schemeClr val="dk1"/>
                </a:solidFill>
              </a:rPr>
              <a:t> w </a:t>
            </a:r>
            <a:r>
              <a:rPr lang="en-US" dirty="0" err="1">
                <a:solidFill>
                  <a:schemeClr val="dk1"/>
                </a:solidFill>
              </a:rPr>
              <a:t>ocenie</a:t>
            </a:r>
            <a:r>
              <a:rPr lang="en-US" dirty="0">
                <a:solidFill>
                  <a:schemeClr val="dk1"/>
                </a:solidFill>
              </a:rPr>
              <a:t> </a:t>
            </a:r>
            <a:r>
              <a:rPr lang="en-US" dirty="0" err="1">
                <a:solidFill>
                  <a:schemeClr val="dk1"/>
                </a:solidFill>
              </a:rPr>
              <a:t>wydajności</a:t>
            </a:r>
            <a:r>
              <a:rPr lang="en-US" dirty="0">
                <a:solidFill>
                  <a:schemeClr val="dk1"/>
                </a:solidFill>
              </a:rPr>
              <a:t>, </a:t>
            </a:r>
            <a:r>
              <a:rPr lang="en-US" dirty="0" err="1">
                <a:solidFill>
                  <a:schemeClr val="dk1"/>
                </a:solidFill>
              </a:rPr>
              <a:t>niezależnie</a:t>
            </a:r>
            <a:r>
              <a:rPr lang="en-US" dirty="0">
                <a:solidFill>
                  <a:schemeClr val="dk1"/>
                </a:solidFill>
              </a:rPr>
              <a:t> od </a:t>
            </a:r>
            <a:r>
              <a:rPr lang="en-US" dirty="0" err="1">
                <a:solidFill>
                  <a:schemeClr val="dk1"/>
                </a:solidFill>
              </a:rPr>
              <a:t>tego</a:t>
            </a:r>
            <a:r>
              <a:rPr lang="en-US" dirty="0">
                <a:solidFill>
                  <a:schemeClr val="dk1"/>
                </a:solidFill>
              </a:rPr>
              <a:t>, </a:t>
            </a:r>
            <a:r>
              <a:rPr lang="en-US" dirty="0" err="1">
                <a:solidFill>
                  <a:schemeClr val="dk1"/>
                </a:solidFill>
              </a:rPr>
              <a:t>czy</a:t>
            </a:r>
            <a:r>
              <a:rPr lang="en-US" dirty="0">
                <a:solidFill>
                  <a:schemeClr val="dk1"/>
                </a:solidFill>
              </a:rPr>
              <a:t> </a:t>
            </a:r>
            <a:r>
              <a:rPr lang="en-US" dirty="0" err="1">
                <a:solidFill>
                  <a:schemeClr val="dk1"/>
                </a:solidFill>
              </a:rPr>
              <a:t>chodzi</a:t>
            </a:r>
            <a:r>
              <a:rPr lang="en-US" dirty="0">
                <a:solidFill>
                  <a:schemeClr val="dk1"/>
                </a:solidFill>
              </a:rPr>
              <a:t> o </a:t>
            </a:r>
            <a:r>
              <a:rPr lang="en-US" dirty="0" err="1">
                <a:solidFill>
                  <a:schemeClr val="dk1"/>
                </a:solidFill>
              </a:rPr>
              <a:t>jednostkę</a:t>
            </a:r>
            <a:r>
              <a:rPr lang="en-US" dirty="0">
                <a:solidFill>
                  <a:schemeClr val="dk1"/>
                </a:solidFill>
              </a:rPr>
              <a:t>, </a:t>
            </a:r>
            <a:r>
              <a:rPr lang="en-US" dirty="0" err="1">
                <a:solidFill>
                  <a:schemeClr val="dk1"/>
                </a:solidFill>
              </a:rPr>
              <a:t>zespół</a:t>
            </a:r>
            <a:r>
              <a:rPr lang="en-US" dirty="0">
                <a:solidFill>
                  <a:schemeClr val="dk1"/>
                </a:solidFill>
              </a:rPr>
              <a:t>, </a:t>
            </a:r>
            <a:r>
              <a:rPr lang="en-US" dirty="0" err="1">
                <a:solidFill>
                  <a:schemeClr val="dk1"/>
                </a:solidFill>
              </a:rPr>
              <a:t>projekt</a:t>
            </a:r>
            <a:r>
              <a:rPr lang="en-US" dirty="0">
                <a:solidFill>
                  <a:schemeClr val="dk1"/>
                </a:solidFill>
              </a:rPr>
              <a:t> </a:t>
            </a:r>
            <a:r>
              <a:rPr lang="en-US" dirty="0" err="1">
                <a:solidFill>
                  <a:schemeClr val="dk1"/>
                </a:solidFill>
              </a:rPr>
              <a:t>czy</a:t>
            </a:r>
            <a:r>
              <a:rPr lang="en-US" dirty="0">
                <a:solidFill>
                  <a:schemeClr val="dk1"/>
                </a:solidFill>
              </a:rPr>
              <a:t> </a:t>
            </a:r>
            <a:r>
              <a:rPr lang="en-US" dirty="0" err="1">
                <a:solidFill>
                  <a:schemeClr val="dk1"/>
                </a:solidFill>
              </a:rPr>
              <a:t>całą</a:t>
            </a:r>
            <a:r>
              <a:rPr lang="en-US" dirty="0">
                <a:solidFill>
                  <a:schemeClr val="dk1"/>
                </a:solidFill>
              </a:rPr>
              <a:t> </a:t>
            </a:r>
            <a:r>
              <a:rPr lang="en-US" dirty="0" err="1">
                <a:solidFill>
                  <a:schemeClr val="dk1"/>
                </a:solidFill>
              </a:rPr>
              <a:t>organizację</a:t>
            </a:r>
            <a:r>
              <a:rPr lang="en-US" dirty="0">
                <a:solidFill>
                  <a:schemeClr val="dk1"/>
                </a:solidFill>
              </a:rPr>
              <a:t>. </a:t>
            </a:r>
            <a:r>
              <a:rPr lang="en-US" dirty="0" err="1">
                <a:solidFill>
                  <a:schemeClr val="dk1"/>
                </a:solidFill>
              </a:rPr>
              <a:t>Wybierając</a:t>
            </a:r>
            <a:r>
              <a:rPr lang="en-US" dirty="0">
                <a:solidFill>
                  <a:schemeClr val="dk1"/>
                </a:solidFill>
              </a:rPr>
              <a:t> </a:t>
            </a:r>
            <a:r>
              <a:rPr lang="en-US" dirty="0" err="1">
                <a:solidFill>
                  <a:schemeClr val="dk1"/>
                </a:solidFill>
              </a:rPr>
              <a:t>odpowiednie</a:t>
            </a:r>
            <a:r>
              <a:rPr lang="en-US" dirty="0">
                <a:solidFill>
                  <a:schemeClr val="dk1"/>
                </a:solidFill>
              </a:rPr>
              <a:t> </a:t>
            </a:r>
            <a:r>
              <a:rPr lang="en-US" dirty="0" err="1">
                <a:solidFill>
                  <a:schemeClr val="dk1"/>
                </a:solidFill>
              </a:rPr>
              <a:t>wskaźniki</a:t>
            </a:r>
            <a:r>
              <a:rPr lang="en-US" dirty="0">
                <a:solidFill>
                  <a:schemeClr val="dk1"/>
                </a:solidFill>
              </a:rPr>
              <a:t>, </a:t>
            </a:r>
            <a:r>
              <a:rPr lang="en-US" dirty="0" err="1">
                <a:solidFill>
                  <a:schemeClr val="dk1"/>
                </a:solidFill>
              </a:rPr>
              <a:t>można</a:t>
            </a:r>
            <a:r>
              <a:rPr lang="en-US" dirty="0">
                <a:solidFill>
                  <a:schemeClr val="dk1"/>
                </a:solidFill>
              </a:rPr>
              <a:t> </a:t>
            </a:r>
            <a:r>
              <a:rPr lang="en-US" dirty="0" err="1">
                <a:solidFill>
                  <a:schemeClr val="dk1"/>
                </a:solidFill>
              </a:rPr>
              <a:t>ocenić</a:t>
            </a:r>
            <a:r>
              <a:rPr lang="en-US" dirty="0">
                <a:solidFill>
                  <a:schemeClr val="dk1"/>
                </a:solidFill>
              </a:rPr>
              <a:t> </a:t>
            </a:r>
            <a:r>
              <a:rPr lang="en-US" dirty="0" err="1">
                <a:solidFill>
                  <a:schemeClr val="dk1"/>
                </a:solidFill>
              </a:rPr>
              <a:t>skuteczność</a:t>
            </a:r>
            <a:r>
              <a:rPr lang="en-US" dirty="0">
                <a:solidFill>
                  <a:schemeClr val="dk1"/>
                </a:solidFill>
              </a:rPr>
              <a:t> </a:t>
            </a:r>
            <a:r>
              <a:rPr lang="en-US" dirty="0" err="1">
                <a:solidFill>
                  <a:schemeClr val="dk1"/>
                </a:solidFill>
              </a:rPr>
              <a:t>i</a:t>
            </a:r>
            <a:r>
              <a:rPr lang="en-US" dirty="0">
                <a:solidFill>
                  <a:schemeClr val="dk1"/>
                </a:solidFill>
              </a:rPr>
              <a:t> </a:t>
            </a:r>
            <a:r>
              <a:rPr lang="en-US" dirty="0" err="1">
                <a:solidFill>
                  <a:schemeClr val="dk1"/>
                </a:solidFill>
              </a:rPr>
              <a:t>wydajność</a:t>
            </a:r>
            <a:r>
              <a:rPr lang="en-US" dirty="0">
                <a:solidFill>
                  <a:schemeClr val="dk1"/>
                </a:solidFill>
              </a:rPr>
              <a:t> </a:t>
            </a:r>
            <a:r>
              <a:rPr lang="en-US" dirty="0" err="1">
                <a:solidFill>
                  <a:schemeClr val="dk1"/>
                </a:solidFill>
              </a:rPr>
              <a:t>procesów</a:t>
            </a:r>
            <a:r>
              <a:rPr lang="en-US" dirty="0">
                <a:solidFill>
                  <a:schemeClr val="dk1"/>
                </a:solidFill>
              </a:rPr>
              <a:t>, </a:t>
            </a:r>
            <a:r>
              <a:rPr lang="en-US" dirty="0" err="1">
                <a:solidFill>
                  <a:schemeClr val="dk1"/>
                </a:solidFill>
              </a:rPr>
              <a:t>zidentyfikować</a:t>
            </a:r>
            <a:r>
              <a:rPr lang="en-US" dirty="0">
                <a:solidFill>
                  <a:schemeClr val="dk1"/>
                </a:solidFill>
              </a:rPr>
              <a:t> </a:t>
            </a:r>
            <a:r>
              <a:rPr lang="en-US" dirty="0" err="1">
                <a:solidFill>
                  <a:schemeClr val="dk1"/>
                </a:solidFill>
              </a:rPr>
              <a:t>mocne</a:t>
            </a:r>
            <a:r>
              <a:rPr lang="en-US" dirty="0">
                <a:solidFill>
                  <a:schemeClr val="dk1"/>
                </a:solidFill>
              </a:rPr>
              <a:t> </a:t>
            </a:r>
            <a:r>
              <a:rPr lang="en-US" dirty="0" err="1">
                <a:solidFill>
                  <a:schemeClr val="dk1"/>
                </a:solidFill>
              </a:rPr>
              <a:t>i</a:t>
            </a:r>
            <a:r>
              <a:rPr lang="en-US" dirty="0">
                <a:solidFill>
                  <a:schemeClr val="dk1"/>
                </a:solidFill>
              </a:rPr>
              <a:t> </a:t>
            </a:r>
            <a:r>
              <a:rPr lang="en-US" dirty="0" err="1">
                <a:solidFill>
                  <a:schemeClr val="dk1"/>
                </a:solidFill>
              </a:rPr>
              <a:t>słabe</a:t>
            </a:r>
            <a:r>
              <a:rPr lang="en-US" dirty="0">
                <a:solidFill>
                  <a:schemeClr val="dk1"/>
                </a:solidFill>
              </a:rPr>
              <a:t> </a:t>
            </a:r>
            <a:r>
              <a:rPr lang="en-US" dirty="0" err="1">
                <a:solidFill>
                  <a:schemeClr val="dk1"/>
                </a:solidFill>
              </a:rPr>
              <a:t>strony</a:t>
            </a:r>
            <a:r>
              <a:rPr lang="en-US" dirty="0">
                <a:solidFill>
                  <a:schemeClr val="dk1"/>
                </a:solidFill>
              </a:rPr>
              <a:t> </a:t>
            </a:r>
            <a:r>
              <a:rPr lang="en-US" dirty="0" err="1">
                <a:solidFill>
                  <a:schemeClr val="dk1"/>
                </a:solidFill>
              </a:rPr>
              <a:t>oraz</a:t>
            </a:r>
            <a:r>
              <a:rPr lang="en-US" dirty="0">
                <a:solidFill>
                  <a:schemeClr val="dk1"/>
                </a:solidFill>
              </a:rPr>
              <a:t> </a:t>
            </a:r>
            <a:r>
              <a:rPr lang="en-US" dirty="0" err="1">
                <a:solidFill>
                  <a:schemeClr val="dk1"/>
                </a:solidFill>
              </a:rPr>
              <a:t>zidentyfikować</a:t>
            </a:r>
            <a:r>
              <a:rPr lang="en-US" dirty="0">
                <a:solidFill>
                  <a:schemeClr val="dk1"/>
                </a:solidFill>
              </a:rPr>
              <a:t> </a:t>
            </a:r>
            <a:r>
              <a:rPr lang="en-US" dirty="0" err="1">
                <a:solidFill>
                  <a:schemeClr val="dk1"/>
                </a:solidFill>
              </a:rPr>
              <a:t>obszary</a:t>
            </a:r>
            <a:r>
              <a:rPr lang="en-US" dirty="0">
                <a:solidFill>
                  <a:schemeClr val="dk1"/>
                </a:solidFill>
              </a:rPr>
              <a:t> </a:t>
            </a:r>
            <a:r>
              <a:rPr lang="en-US" dirty="0" err="1">
                <a:solidFill>
                  <a:schemeClr val="dk1"/>
                </a:solidFill>
              </a:rPr>
              <a:t>wymagające</a:t>
            </a:r>
            <a:r>
              <a:rPr lang="en-US" dirty="0">
                <a:solidFill>
                  <a:schemeClr val="dk1"/>
                </a:solidFill>
              </a:rPr>
              <a:t> </a:t>
            </a:r>
            <a:r>
              <a:rPr lang="en-US" dirty="0" err="1">
                <a:solidFill>
                  <a:schemeClr val="dk1"/>
                </a:solidFill>
              </a:rPr>
              <a:t>poprawy</a:t>
            </a:r>
            <a:r>
              <a:rPr lang="en-US" dirty="0">
                <a:solidFill>
                  <a:schemeClr val="dk1"/>
                </a:solidFill>
              </a:rPr>
              <a:t>. </a:t>
            </a:r>
            <a:r>
              <a:rPr lang="en-US" dirty="0" err="1">
                <a:solidFill>
                  <a:schemeClr val="dk1"/>
                </a:solidFill>
              </a:rPr>
              <a:t>Odpowiednio</a:t>
            </a:r>
            <a:r>
              <a:rPr lang="en-US" dirty="0">
                <a:solidFill>
                  <a:schemeClr val="dk1"/>
                </a:solidFill>
              </a:rPr>
              <a:t> </a:t>
            </a:r>
            <a:r>
              <a:rPr lang="en-US" dirty="0" err="1">
                <a:solidFill>
                  <a:schemeClr val="dk1"/>
                </a:solidFill>
              </a:rPr>
              <a:t>dobrane</a:t>
            </a:r>
            <a:r>
              <a:rPr lang="en-US" dirty="0">
                <a:solidFill>
                  <a:schemeClr val="dk1"/>
                </a:solidFill>
              </a:rPr>
              <a:t> </a:t>
            </a:r>
            <a:r>
              <a:rPr lang="en-US" dirty="0" err="1">
                <a:solidFill>
                  <a:schemeClr val="dk1"/>
                </a:solidFill>
              </a:rPr>
              <a:t>wskaźniki</a:t>
            </a:r>
            <a:r>
              <a:rPr lang="en-US" dirty="0">
                <a:solidFill>
                  <a:schemeClr val="dk1"/>
                </a:solidFill>
              </a:rPr>
              <a:t> </a:t>
            </a:r>
            <a:r>
              <a:rPr lang="en-US" dirty="0" err="1">
                <a:solidFill>
                  <a:schemeClr val="dk1"/>
                </a:solidFill>
              </a:rPr>
              <a:t>stanowią</a:t>
            </a:r>
            <a:r>
              <a:rPr lang="en-US" dirty="0">
                <a:solidFill>
                  <a:schemeClr val="dk1"/>
                </a:solidFill>
              </a:rPr>
              <a:t> </a:t>
            </a:r>
            <a:r>
              <a:rPr lang="en-US" dirty="0" err="1">
                <a:solidFill>
                  <a:schemeClr val="dk1"/>
                </a:solidFill>
              </a:rPr>
              <a:t>podstawę</a:t>
            </a:r>
            <a:r>
              <a:rPr lang="en-US" dirty="0">
                <a:solidFill>
                  <a:schemeClr val="dk1"/>
                </a:solidFill>
              </a:rPr>
              <a:t> do </a:t>
            </a:r>
            <a:r>
              <a:rPr lang="en-US" dirty="0" err="1">
                <a:solidFill>
                  <a:schemeClr val="dk1"/>
                </a:solidFill>
              </a:rPr>
              <a:t>sprawiedliwej</a:t>
            </a:r>
            <a:r>
              <a:rPr lang="en-US" dirty="0">
                <a:solidFill>
                  <a:schemeClr val="dk1"/>
                </a:solidFill>
              </a:rPr>
              <a:t> </a:t>
            </a:r>
            <a:r>
              <a:rPr lang="en-US" dirty="0" err="1">
                <a:solidFill>
                  <a:schemeClr val="dk1"/>
                </a:solidFill>
              </a:rPr>
              <a:t>i</a:t>
            </a:r>
            <a:r>
              <a:rPr lang="en-US" dirty="0">
                <a:solidFill>
                  <a:schemeClr val="dk1"/>
                </a:solidFill>
              </a:rPr>
              <a:t> </a:t>
            </a:r>
            <a:r>
              <a:rPr lang="en-US" dirty="0" err="1">
                <a:solidFill>
                  <a:schemeClr val="dk1"/>
                </a:solidFill>
              </a:rPr>
              <a:t>obiektywnej</a:t>
            </a:r>
            <a:r>
              <a:rPr lang="en-US" dirty="0">
                <a:solidFill>
                  <a:schemeClr val="dk1"/>
                </a:solidFill>
              </a:rPr>
              <a:t> </a:t>
            </a:r>
            <a:r>
              <a:rPr lang="en-US" dirty="0" err="1">
                <a:solidFill>
                  <a:schemeClr val="dk1"/>
                </a:solidFill>
              </a:rPr>
              <a:t>oceny</a:t>
            </a:r>
            <a:r>
              <a:rPr lang="en-US" dirty="0">
                <a:solidFill>
                  <a:schemeClr val="dk1"/>
                </a:solidFill>
              </a:rPr>
              <a:t> </a:t>
            </a:r>
            <a:r>
              <a:rPr lang="en-US" dirty="0" err="1">
                <a:solidFill>
                  <a:schemeClr val="dk1"/>
                </a:solidFill>
              </a:rPr>
              <a:t>wydajności</a:t>
            </a:r>
            <a:r>
              <a:rPr lang="en-US" dirty="0">
                <a:solidFill>
                  <a:schemeClr val="dk1"/>
                </a:solidFill>
              </a:rPr>
              <a:t>.</a:t>
            </a:r>
            <a:endParaRPr dirty="0">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dirty="0" err="1">
                <a:solidFill>
                  <a:schemeClr val="dk1"/>
                </a:solidFill>
              </a:rPr>
              <a:t>Podejmowanie</a:t>
            </a:r>
            <a:r>
              <a:rPr lang="en-US" b="1" dirty="0">
                <a:solidFill>
                  <a:schemeClr val="dk1"/>
                </a:solidFill>
              </a:rPr>
              <a:t> </a:t>
            </a:r>
            <a:r>
              <a:rPr lang="en-US" b="1" dirty="0" err="1">
                <a:solidFill>
                  <a:schemeClr val="dk1"/>
                </a:solidFill>
              </a:rPr>
              <a:t>decyzji</a:t>
            </a:r>
            <a:r>
              <a:rPr lang="en-US" b="1" dirty="0">
                <a:solidFill>
                  <a:schemeClr val="dk1"/>
                </a:solidFill>
              </a:rPr>
              <a:t> w </a:t>
            </a:r>
            <a:r>
              <a:rPr lang="en-US" b="1" dirty="0" err="1">
                <a:solidFill>
                  <a:schemeClr val="dk1"/>
                </a:solidFill>
              </a:rPr>
              <a:t>oparciu</a:t>
            </a:r>
            <a:r>
              <a:rPr lang="en-US" b="1" dirty="0">
                <a:solidFill>
                  <a:schemeClr val="dk1"/>
                </a:solidFill>
              </a:rPr>
              <a:t> o </a:t>
            </a:r>
            <a:r>
              <a:rPr lang="en-US" b="1" dirty="0" err="1">
                <a:solidFill>
                  <a:schemeClr val="dk1"/>
                </a:solidFill>
              </a:rPr>
              <a:t>dane</a:t>
            </a:r>
            <a:r>
              <a:rPr lang="en-US" b="1" dirty="0">
                <a:solidFill>
                  <a:schemeClr val="dk1"/>
                </a:solidFill>
              </a:rPr>
              <a:t>:</a:t>
            </a:r>
            <a:r>
              <a:rPr lang="en-US" dirty="0">
                <a:solidFill>
                  <a:schemeClr val="dk1"/>
                </a:solidFill>
              </a:rPr>
              <a:t> </a:t>
            </a:r>
            <a:r>
              <a:rPr lang="en-US" dirty="0" err="1">
                <a:solidFill>
                  <a:schemeClr val="dk1"/>
                </a:solidFill>
              </a:rPr>
              <a:t>Metryki</a:t>
            </a:r>
            <a:r>
              <a:rPr lang="en-US" dirty="0">
                <a:solidFill>
                  <a:schemeClr val="dk1"/>
                </a:solidFill>
              </a:rPr>
              <a:t> </a:t>
            </a:r>
            <a:r>
              <a:rPr lang="en-US" dirty="0" err="1">
                <a:solidFill>
                  <a:schemeClr val="dk1"/>
                </a:solidFill>
              </a:rPr>
              <a:t>dostarczają</a:t>
            </a:r>
            <a:r>
              <a:rPr lang="en-US" dirty="0">
                <a:solidFill>
                  <a:schemeClr val="dk1"/>
                </a:solidFill>
              </a:rPr>
              <a:t> </a:t>
            </a:r>
            <a:r>
              <a:rPr lang="en-US" dirty="0" err="1">
                <a:solidFill>
                  <a:schemeClr val="dk1"/>
                </a:solidFill>
              </a:rPr>
              <a:t>danych</a:t>
            </a:r>
            <a:r>
              <a:rPr lang="en-US" dirty="0">
                <a:solidFill>
                  <a:schemeClr val="dk1"/>
                </a:solidFill>
              </a:rPr>
              <a:t> </a:t>
            </a:r>
            <a:r>
              <a:rPr lang="en-US" dirty="0" err="1">
                <a:solidFill>
                  <a:schemeClr val="dk1"/>
                </a:solidFill>
              </a:rPr>
              <a:t>empirycznych</a:t>
            </a:r>
            <a:r>
              <a:rPr lang="en-US" dirty="0">
                <a:solidFill>
                  <a:schemeClr val="dk1"/>
                </a:solidFill>
              </a:rPr>
              <a:t>, </a:t>
            </a:r>
            <a:r>
              <a:rPr lang="en-US" dirty="0" err="1">
                <a:solidFill>
                  <a:schemeClr val="dk1"/>
                </a:solidFill>
              </a:rPr>
              <a:t>które</a:t>
            </a:r>
            <a:r>
              <a:rPr lang="en-US" dirty="0">
                <a:solidFill>
                  <a:schemeClr val="dk1"/>
                </a:solidFill>
              </a:rPr>
              <a:t> </a:t>
            </a:r>
            <a:r>
              <a:rPr lang="en-US" dirty="0" err="1">
                <a:solidFill>
                  <a:schemeClr val="dk1"/>
                </a:solidFill>
              </a:rPr>
              <a:t>mogą</a:t>
            </a:r>
            <a:r>
              <a:rPr lang="en-US" dirty="0">
                <a:solidFill>
                  <a:schemeClr val="dk1"/>
                </a:solidFill>
              </a:rPr>
              <a:t> </a:t>
            </a:r>
            <a:r>
              <a:rPr lang="en-US" dirty="0" err="1">
                <a:solidFill>
                  <a:schemeClr val="dk1"/>
                </a:solidFill>
              </a:rPr>
              <a:t>pomóc</a:t>
            </a:r>
            <a:r>
              <a:rPr lang="en-US" dirty="0">
                <a:solidFill>
                  <a:schemeClr val="dk1"/>
                </a:solidFill>
              </a:rPr>
              <a:t> w </a:t>
            </a:r>
            <a:r>
              <a:rPr lang="en-US" dirty="0" err="1">
                <a:solidFill>
                  <a:schemeClr val="dk1"/>
                </a:solidFill>
              </a:rPr>
              <a:t>podejmowaniu</a:t>
            </a:r>
            <a:r>
              <a:rPr lang="en-US" dirty="0">
                <a:solidFill>
                  <a:schemeClr val="dk1"/>
                </a:solidFill>
              </a:rPr>
              <a:t> </a:t>
            </a:r>
            <a:r>
              <a:rPr lang="en-US" dirty="0" err="1">
                <a:solidFill>
                  <a:schemeClr val="dk1"/>
                </a:solidFill>
              </a:rPr>
              <a:t>decyzji</a:t>
            </a:r>
            <a:r>
              <a:rPr lang="en-US" dirty="0">
                <a:solidFill>
                  <a:schemeClr val="dk1"/>
                </a:solidFill>
              </a:rPr>
              <a:t>. </a:t>
            </a:r>
            <a:r>
              <a:rPr lang="en-US" dirty="0" err="1">
                <a:solidFill>
                  <a:schemeClr val="dk1"/>
                </a:solidFill>
              </a:rPr>
              <a:t>Pomagają</a:t>
            </a:r>
            <a:r>
              <a:rPr lang="en-US" dirty="0">
                <a:solidFill>
                  <a:schemeClr val="dk1"/>
                </a:solidFill>
              </a:rPr>
              <a:t> </a:t>
            </a:r>
            <a:r>
              <a:rPr lang="en-US" dirty="0" err="1">
                <a:solidFill>
                  <a:schemeClr val="dk1"/>
                </a:solidFill>
              </a:rPr>
              <a:t>zidentyfikować</a:t>
            </a:r>
            <a:r>
              <a:rPr lang="en-US" dirty="0">
                <a:solidFill>
                  <a:schemeClr val="dk1"/>
                </a:solidFill>
              </a:rPr>
              <a:t> trendy, </a:t>
            </a:r>
            <a:r>
              <a:rPr lang="en-US" dirty="0" err="1">
                <a:solidFill>
                  <a:schemeClr val="dk1"/>
                </a:solidFill>
              </a:rPr>
              <a:t>wzorce</a:t>
            </a:r>
            <a:r>
              <a:rPr lang="en-US" dirty="0">
                <a:solidFill>
                  <a:schemeClr val="dk1"/>
                </a:solidFill>
              </a:rPr>
              <a:t> </a:t>
            </a:r>
            <a:r>
              <a:rPr lang="en-US" dirty="0" err="1">
                <a:solidFill>
                  <a:schemeClr val="dk1"/>
                </a:solidFill>
              </a:rPr>
              <a:t>i</a:t>
            </a:r>
            <a:r>
              <a:rPr lang="en-US" dirty="0">
                <a:solidFill>
                  <a:schemeClr val="dk1"/>
                </a:solidFill>
              </a:rPr>
              <a:t> </a:t>
            </a:r>
            <a:r>
              <a:rPr lang="en-US" dirty="0" err="1">
                <a:solidFill>
                  <a:schemeClr val="dk1"/>
                </a:solidFill>
              </a:rPr>
              <a:t>korelacje</a:t>
            </a:r>
            <a:r>
              <a:rPr lang="en-US" dirty="0">
                <a:solidFill>
                  <a:schemeClr val="dk1"/>
                </a:solidFill>
              </a:rPr>
              <a:t> w </a:t>
            </a:r>
            <a:r>
              <a:rPr lang="en-US" dirty="0" err="1">
                <a:solidFill>
                  <a:schemeClr val="dk1"/>
                </a:solidFill>
              </a:rPr>
              <a:t>danych</a:t>
            </a:r>
            <a:r>
              <a:rPr lang="en-US" dirty="0">
                <a:solidFill>
                  <a:schemeClr val="dk1"/>
                </a:solidFill>
              </a:rPr>
              <a:t>, </a:t>
            </a:r>
            <a:r>
              <a:rPr lang="en-US" dirty="0" err="1">
                <a:solidFill>
                  <a:schemeClr val="dk1"/>
                </a:solidFill>
              </a:rPr>
              <a:t>które</a:t>
            </a:r>
            <a:r>
              <a:rPr lang="en-US" dirty="0">
                <a:solidFill>
                  <a:schemeClr val="dk1"/>
                </a:solidFill>
              </a:rPr>
              <a:t> z </a:t>
            </a:r>
            <a:r>
              <a:rPr lang="en-US" dirty="0" err="1">
                <a:solidFill>
                  <a:schemeClr val="dk1"/>
                </a:solidFill>
              </a:rPr>
              <a:t>kolei</a:t>
            </a:r>
            <a:r>
              <a:rPr lang="en-US" dirty="0">
                <a:solidFill>
                  <a:schemeClr val="dk1"/>
                </a:solidFill>
              </a:rPr>
              <a:t> </a:t>
            </a:r>
            <a:r>
              <a:rPr lang="en-US" dirty="0" err="1">
                <a:solidFill>
                  <a:schemeClr val="dk1"/>
                </a:solidFill>
              </a:rPr>
              <a:t>informują</a:t>
            </a:r>
            <a:r>
              <a:rPr lang="en-US" dirty="0">
                <a:solidFill>
                  <a:schemeClr val="dk1"/>
                </a:solidFill>
              </a:rPr>
              <a:t> o </a:t>
            </a:r>
            <a:r>
              <a:rPr lang="en-US" dirty="0" err="1">
                <a:solidFill>
                  <a:schemeClr val="dk1"/>
                </a:solidFill>
              </a:rPr>
              <a:t>strategicznych</a:t>
            </a:r>
            <a:r>
              <a:rPr lang="en-US" dirty="0">
                <a:solidFill>
                  <a:schemeClr val="dk1"/>
                </a:solidFill>
              </a:rPr>
              <a:t> </a:t>
            </a:r>
            <a:r>
              <a:rPr lang="en-US" dirty="0" err="1">
                <a:solidFill>
                  <a:schemeClr val="dk1"/>
                </a:solidFill>
              </a:rPr>
              <a:t>wyborach</a:t>
            </a:r>
            <a:r>
              <a:rPr lang="en-US" dirty="0">
                <a:solidFill>
                  <a:schemeClr val="dk1"/>
                </a:solidFill>
              </a:rPr>
              <a:t>. </a:t>
            </a:r>
            <a:r>
              <a:rPr lang="en-US" dirty="0" err="1">
                <a:solidFill>
                  <a:schemeClr val="dk1"/>
                </a:solidFill>
              </a:rPr>
              <a:t>Odpowiednie</a:t>
            </a:r>
            <a:r>
              <a:rPr lang="en-US" dirty="0">
                <a:solidFill>
                  <a:schemeClr val="dk1"/>
                </a:solidFill>
              </a:rPr>
              <a:t> </a:t>
            </a:r>
            <a:r>
              <a:rPr lang="en-US" dirty="0" err="1">
                <a:solidFill>
                  <a:schemeClr val="dk1"/>
                </a:solidFill>
              </a:rPr>
              <a:t>wskaźniki</a:t>
            </a:r>
            <a:r>
              <a:rPr lang="en-US" dirty="0">
                <a:solidFill>
                  <a:schemeClr val="dk1"/>
                </a:solidFill>
              </a:rPr>
              <a:t> </a:t>
            </a:r>
            <a:r>
              <a:rPr lang="en-US" dirty="0" err="1">
                <a:solidFill>
                  <a:schemeClr val="dk1"/>
                </a:solidFill>
              </a:rPr>
              <a:t>umożliwiają</a:t>
            </a:r>
            <a:r>
              <a:rPr lang="en-US" dirty="0">
                <a:solidFill>
                  <a:schemeClr val="dk1"/>
                </a:solidFill>
              </a:rPr>
              <a:t> </a:t>
            </a:r>
            <a:r>
              <a:rPr lang="en-US" dirty="0" err="1">
                <a:solidFill>
                  <a:schemeClr val="dk1"/>
                </a:solidFill>
              </a:rPr>
              <a:t>podejmowanie</a:t>
            </a:r>
            <a:r>
              <a:rPr lang="en-US" dirty="0">
                <a:solidFill>
                  <a:schemeClr val="dk1"/>
                </a:solidFill>
              </a:rPr>
              <a:t> </a:t>
            </a:r>
            <a:r>
              <a:rPr lang="en-US" dirty="0" err="1">
                <a:solidFill>
                  <a:schemeClr val="dk1"/>
                </a:solidFill>
              </a:rPr>
              <a:t>świadomych</a:t>
            </a:r>
            <a:r>
              <a:rPr lang="en-US" dirty="0">
                <a:solidFill>
                  <a:schemeClr val="dk1"/>
                </a:solidFill>
              </a:rPr>
              <a:t> </a:t>
            </a:r>
            <a:r>
              <a:rPr lang="en-US" dirty="0" err="1">
                <a:solidFill>
                  <a:schemeClr val="dk1"/>
                </a:solidFill>
              </a:rPr>
              <a:t>decyzji</a:t>
            </a:r>
            <a:r>
              <a:rPr lang="en-US" dirty="0">
                <a:solidFill>
                  <a:schemeClr val="dk1"/>
                </a:solidFill>
              </a:rPr>
              <a:t> </a:t>
            </a:r>
            <a:r>
              <a:rPr lang="en-US" dirty="0" err="1">
                <a:solidFill>
                  <a:schemeClr val="dk1"/>
                </a:solidFill>
              </a:rPr>
              <a:t>opartych</a:t>
            </a:r>
            <a:r>
              <a:rPr lang="en-US" dirty="0">
                <a:solidFill>
                  <a:schemeClr val="dk1"/>
                </a:solidFill>
              </a:rPr>
              <a:t> </a:t>
            </a:r>
            <a:r>
              <a:rPr lang="en-US" dirty="0" err="1">
                <a:solidFill>
                  <a:schemeClr val="dk1"/>
                </a:solidFill>
              </a:rPr>
              <a:t>na</a:t>
            </a:r>
            <a:r>
              <a:rPr lang="en-US" dirty="0">
                <a:solidFill>
                  <a:schemeClr val="dk1"/>
                </a:solidFill>
              </a:rPr>
              <a:t> </a:t>
            </a:r>
            <a:r>
              <a:rPr lang="en-US" dirty="0" err="1">
                <a:solidFill>
                  <a:schemeClr val="dk1"/>
                </a:solidFill>
              </a:rPr>
              <a:t>dowodach</a:t>
            </a:r>
            <a:r>
              <a:rPr lang="en-US" dirty="0">
                <a:solidFill>
                  <a:schemeClr val="dk1"/>
                </a:solidFill>
              </a:rPr>
              <a:t>, a </a:t>
            </a:r>
            <a:r>
              <a:rPr lang="en-US" dirty="0" err="1">
                <a:solidFill>
                  <a:schemeClr val="dk1"/>
                </a:solidFill>
              </a:rPr>
              <a:t>nie</a:t>
            </a:r>
            <a:r>
              <a:rPr lang="en-US" dirty="0">
                <a:solidFill>
                  <a:schemeClr val="dk1"/>
                </a:solidFill>
              </a:rPr>
              <a:t> </a:t>
            </a:r>
            <a:r>
              <a:rPr lang="en-US" dirty="0" err="1">
                <a:solidFill>
                  <a:schemeClr val="dk1"/>
                </a:solidFill>
              </a:rPr>
              <a:t>na</a:t>
            </a:r>
            <a:r>
              <a:rPr lang="en-US" dirty="0">
                <a:solidFill>
                  <a:schemeClr val="dk1"/>
                </a:solidFill>
              </a:rPr>
              <a:t> </a:t>
            </a:r>
            <a:r>
              <a:rPr lang="en-US" dirty="0" err="1">
                <a:solidFill>
                  <a:schemeClr val="dk1"/>
                </a:solidFill>
              </a:rPr>
              <a:t>intuicji</a:t>
            </a:r>
            <a:r>
              <a:rPr lang="en-US" dirty="0">
                <a:solidFill>
                  <a:schemeClr val="dk1"/>
                </a:solidFill>
              </a:rPr>
              <a:t> </a:t>
            </a:r>
            <a:r>
              <a:rPr lang="en-US" dirty="0" err="1">
                <a:solidFill>
                  <a:schemeClr val="dk1"/>
                </a:solidFill>
              </a:rPr>
              <a:t>lub</a:t>
            </a:r>
            <a:r>
              <a:rPr lang="en-US" dirty="0">
                <a:solidFill>
                  <a:schemeClr val="dk1"/>
                </a:solidFill>
              </a:rPr>
              <a:t> </a:t>
            </a:r>
            <a:r>
              <a:rPr lang="en-US" dirty="0" err="1">
                <a:solidFill>
                  <a:schemeClr val="dk1"/>
                </a:solidFill>
              </a:rPr>
              <a:t>subiektywnych</a:t>
            </a:r>
            <a:r>
              <a:rPr lang="en-US" dirty="0">
                <a:solidFill>
                  <a:schemeClr val="dk1"/>
                </a:solidFill>
              </a:rPr>
              <a:t> </a:t>
            </a:r>
            <a:r>
              <a:rPr lang="en-US" dirty="0" err="1">
                <a:solidFill>
                  <a:schemeClr val="dk1"/>
                </a:solidFill>
              </a:rPr>
              <a:t>opiniach</a:t>
            </a:r>
            <a:r>
              <a:rPr lang="en-US" dirty="0">
                <a:solidFill>
                  <a:schemeClr val="dk1"/>
                </a:solidFill>
              </a:rPr>
              <a:t>.</a:t>
            </a:r>
            <a:endParaRPr dirty="0">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dirty="0" err="1">
                <a:solidFill>
                  <a:schemeClr val="dk1"/>
                </a:solidFill>
              </a:rPr>
              <a:t>Odpowiedzialność</a:t>
            </a:r>
            <a:r>
              <a:rPr lang="en-US" b="1" dirty="0">
                <a:solidFill>
                  <a:schemeClr val="dk1"/>
                </a:solidFill>
              </a:rPr>
              <a:t> </a:t>
            </a:r>
            <a:r>
              <a:rPr lang="en-US" b="1" dirty="0" err="1">
                <a:solidFill>
                  <a:schemeClr val="dk1"/>
                </a:solidFill>
              </a:rPr>
              <a:t>i</a:t>
            </a:r>
            <a:r>
              <a:rPr lang="en-US" b="1" dirty="0">
                <a:solidFill>
                  <a:schemeClr val="dk1"/>
                </a:solidFill>
              </a:rPr>
              <a:t> </a:t>
            </a:r>
            <a:r>
              <a:rPr lang="en-US" b="1" dirty="0" err="1">
                <a:solidFill>
                  <a:schemeClr val="dk1"/>
                </a:solidFill>
              </a:rPr>
              <a:t>przejrzystość</a:t>
            </a:r>
            <a:r>
              <a:rPr lang="en-US" b="1" dirty="0">
                <a:solidFill>
                  <a:schemeClr val="dk1"/>
                </a:solidFill>
              </a:rPr>
              <a:t>:</a:t>
            </a:r>
            <a:r>
              <a:rPr lang="en-US" dirty="0">
                <a:solidFill>
                  <a:schemeClr val="dk1"/>
                </a:solidFill>
              </a:rPr>
              <a:t> </a:t>
            </a:r>
            <a:r>
              <a:rPr lang="en-US" dirty="0" err="1">
                <a:solidFill>
                  <a:schemeClr val="dk1"/>
                </a:solidFill>
              </a:rPr>
              <a:t>Dobrze</a:t>
            </a:r>
            <a:r>
              <a:rPr lang="en-US" dirty="0">
                <a:solidFill>
                  <a:schemeClr val="dk1"/>
                </a:solidFill>
              </a:rPr>
              <a:t> </a:t>
            </a:r>
            <a:r>
              <a:rPr lang="en-US" dirty="0" err="1">
                <a:solidFill>
                  <a:schemeClr val="dk1"/>
                </a:solidFill>
              </a:rPr>
              <a:t>zdefiniowane</a:t>
            </a:r>
            <a:r>
              <a:rPr lang="en-US" dirty="0">
                <a:solidFill>
                  <a:schemeClr val="dk1"/>
                </a:solidFill>
              </a:rPr>
              <a:t> </a:t>
            </a:r>
            <a:r>
              <a:rPr lang="en-US" dirty="0" err="1">
                <a:solidFill>
                  <a:schemeClr val="dk1"/>
                </a:solidFill>
              </a:rPr>
              <a:t>wskaźniki</a:t>
            </a:r>
            <a:r>
              <a:rPr lang="en-US" dirty="0">
                <a:solidFill>
                  <a:schemeClr val="dk1"/>
                </a:solidFill>
              </a:rPr>
              <a:t> </a:t>
            </a:r>
            <a:r>
              <a:rPr lang="en-US" dirty="0" err="1">
                <a:solidFill>
                  <a:schemeClr val="dk1"/>
                </a:solidFill>
              </a:rPr>
              <a:t>sprzyjają</a:t>
            </a:r>
            <a:r>
              <a:rPr lang="en-US" dirty="0">
                <a:solidFill>
                  <a:schemeClr val="dk1"/>
                </a:solidFill>
              </a:rPr>
              <a:t> </a:t>
            </a:r>
            <a:r>
              <a:rPr lang="en-US" dirty="0" err="1">
                <a:solidFill>
                  <a:schemeClr val="dk1"/>
                </a:solidFill>
              </a:rPr>
              <a:t>odpowiedzialności</a:t>
            </a:r>
            <a:r>
              <a:rPr lang="en-US" dirty="0">
                <a:solidFill>
                  <a:schemeClr val="dk1"/>
                </a:solidFill>
              </a:rPr>
              <a:t> </a:t>
            </a:r>
            <a:r>
              <a:rPr lang="en-US" dirty="0" err="1">
                <a:solidFill>
                  <a:schemeClr val="dk1"/>
                </a:solidFill>
              </a:rPr>
              <a:t>i</a:t>
            </a:r>
            <a:r>
              <a:rPr lang="en-US" dirty="0">
                <a:solidFill>
                  <a:schemeClr val="dk1"/>
                </a:solidFill>
              </a:rPr>
              <a:t> </a:t>
            </a:r>
            <a:r>
              <a:rPr lang="en-US" dirty="0" err="1">
                <a:solidFill>
                  <a:schemeClr val="dk1"/>
                </a:solidFill>
              </a:rPr>
              <a:t>przejrzystości</a:t>
            </a:r>
            <a:r>
              <a:rPr lang="en-US" dirty="0">
                <a:solidFill>
                  <a:schemeClr val="dk1"/>
                </a:solidFill>
              </a:rPr>
              <a:t>. </a:t>
            </a:r>
            <a:r>
              <a:rPr lang="en-US" dirty="0" err="1">
                <a:solidFill>
                  <a:schemeClr val="dk1"/>
                </a:solidFill>
              </a:rPr>
              <a:t>Gdy</a:t>
            </a:r>
            <a:r>
              <a:rPr lang="en-US" dirty="0">
                <a:solidFill>
                  <a:schemeClr val="dk1"/>
                </a:solidFill>
              </a:rPr>
              <a:t> </a:t>
            </a:r>
            <a:r>
              <a:rPr lang="en-US" dirty="0" err="1">
                <a:solidFill>
                  <a:schemeClr val="dk1"/>
                </a:solidFill>
              </a:rPr>
              <a:t>wskaźniki</a:t>
            </a:r>
            <a:r>
              <a:rPr lang="en-US" dirty="0">
                <a:solidFill>
                  <a:schemeClr val="dk1"/>
                </a:solidFill>
              </a:rPr>
              <a:t> </a:t>
            </a:r>
            <a:r>
              <a:rPr lang="en-US" dirty="0" err="1">
                <a:solidFill>
                  <a:schemeClr val="dk1"/>
                </a:solidFill>
              </a:rPr>
              <a:t>są</a:t>
            </a:r>
            <a:r>
              <a:rPr lang="en-US" dirty="0">
                <a:solidFill>
                  <a:schemeClr val="dk1"/>
                </a:solidFill>
              </a:rPr>
              <a:t> </a:t>
            </a:r>
            <a:r>
              <a:rPr lang="en-US" dirty="0" err="1">
                <a:solidFill>
                  <a:schemeClr val="dk1"/>
                </a:solidFill>
              </a:rPr>
              <a:t>jasno</a:t>
            </a:r>
            <a:r>
              <a:rPr lang="en-US" dirty="0">
                <a:solidFill>
                  <a:schemeClr val="dk1"/>
                </a:solidFill>
              </a:rPr>
              <a:t> </a:t>
            </a:r>
            <a:r>
              <a:rPr lang="en-US" dirty="0" err="1">
                <a:solidFill>
                  <a:schemeClr val="dk1"/>
                </a:solidFill>
              </a:rPr>
              <a:t>komunikowane</a:t>
            </a:r>
            <a:r>
              <a:rPr lang="en-US" dirty="0">
                <a:solidFill>
                  <a:schemeClr val="dk1"/>
                </a:solidFill>
              </a:rPr>
              <a:t> </a:t>
            </a:r>
            <a:r>
              <a:rPr lang="en-US" dirty="0" err="1">
                <a:solidFill>
                  <a:schemeClr val="dk1"/>
                </a:solidFill>
              </a:rPr>
              <a:t>i</a:t>
            </a:r>
            <a:r>
              <a:rPr lang="en-US" dirty="0">
                <a:solidFill>
                  <a:schemeClr val="dk1"/>
                </a:solidFill>
              </a:rPr>
              <a:t> </a:t>
            </a:r>
            <a:r>
              <a:rPr lang="en-US" dirty="0" err="1">
                <a:solidFill>
                  <a:schemeClr val="dk1"/>
                </a:solidFill>
              </a:rPr>
              <a:t>zrozumiałe</a:t>
            </a:r>
            <a:r>
              <a:rPr lang="en-US" dirty="0">
                <a:solidFill>
                  <a:schemeClr val="dk1"/>
                </a:solidFill>
              </a:rPr>
              <a:t>, </a:t>
            </a:r>
            <a:r>
              <a:rPr lang="en-US" dirty="0" err="1">
                <a:solidFill>
                  <a:schemeClr val="dk1"/>
                </a:solidFill>
              </a:rPr>
              <a:t>łatwiej</a:t>
            </a:r>
            <a:r>
              <a:rPr lang="en-US" dirty="0">
                <a:solidFill>
                  <a:schemeClr val="dk1"/>
                </a:solidFill>
              </a:rPr>
              <a:t> jest </a:t>
            </a:r>
            <a:r>
              <a:rPr lang="en-US" dirty="0" err="1">
                <a:solidFill>
                  <a:schemeClr val="dk1"/>
                </a:solidFill>
              </a:rPr>
              <a:t>pociągnąć</a:t>
            </a:r>
            <a:r>
              <a:rPr lang="en-US" dirty="0">
                <a:solidFill>
                  <a:schemeClr val="dk1"/>
                </a:solidFill>
              </a:rPr>
              <a:t> </a:t>
            </a:r>
            <a:r>
              <a:rPr lang="en-US" dirty="0" err="1">
                <a:solidFill>
                  <a:schemeClr val="dk1"/>
                </a:solidFill>
              </a:rPr>
              <a:t>osoby</a:t>
            </a:r>
            <a:r>
              <a:rPr lang="en-US" dirty="0">
                <a:solidFill>
                  <a:schemeClr val="dk1"/>
                </a:solidFill>
              </a:rPr>
              <a:t> </a:t>
            </a:r>
            <a:r>
              <a:rPr lang="en-US" dirty="0" err="1">
                <a:solidFill>
                  <a:schemeClr val="dk1"/>
                </a:solidFill>
              </a:rPr>
              <a:t>lub</a:t>
            </a:r>
            <a:r>
              <a:rPr lang="en-US" dirty="0">
                <a:solidFill>
                  <a:schemeClr val="dk1"/>
                </a:solidFill>
              </a:rPr>
              <a:t> </a:t>
            </a:r>
            <a:r>
              <a:rPr lang="en-US" dirty="0" err="1">
                <a:solidFill>
                  <a:schemeClr val="dk1"/>
                </a:solidFill>
              </a:rPr>
              <a:t>podmioty</a:t>
            </a:r>
            <a:r>
              <a:rPr lang="en-US" dirty="0">
                <a:solidFill>
                  <a:schemeClr val="dk1"/>
                </a:solidFill>
              </a:rPr>
              <a:t> do </a:t>
            </a:r>
            <a:r>
              <a:rPr lang="en-US" dirty="0" err="1">
                <a:solidFill>
                  <a:schemeClr val="dk1"/>
                </a:solidFill>
              </a:rPr>
              <a:t>odpowiedzialności</a:t>
            </a:r>
            <a:r>
              <a:rPr lang="en-US" dirty="0">
                <a:solidFill>
                  <a:schemeClr val="dk1"/>
                </a:solidFill>
              </a:rPr>
              <a:t> </a:t>
            </a:r>
            <a:r>
              <a:rPr lang="en-US" dirty="0" err="1">
                <a:solidFill>
                  <a:schemeClr val="dk1"/>
                </a:solidFill>
              </a:rPr>
              <a:t>za</a:t>
            </a:r>
            <a:r>
              <a:rPr lang="en-US" dirty="0">
                <a:solidFill>
                  <a:schemeClr val="dk1"/>
                </a:solidFill>
              </a:rPr>
              <a:t> </a:t>
            </a:r>
            <a:r>
              <a:rPr lang="en-US" dirty="0" err="1">
                <a:solidFill>
                  <a:schemeClr val="dk1"/>
                </a:solidFill>
              </a:rPr>
              <a:t>ich</a:t>
            </a:r>
            <a:r>
              <a:rPr lang="en-US" dirty="0">
                <a:solidFill>
                  <a:schemeClr val="dk1"/>
                </a:solidFill>
              </a:rPr>
              <a:t> </a:t>
            </a:r>
            <a:r>
              <a:rPr lang="en-US" dirty="0" err="1">
                <a:solidFill>
                  <a:schemeClr val="dk1"/>
                </a:solidFill>
              </a:rPr>
              <a:t>wyniki</a:t>
            </a:r>
            <a:r>
              <a:rPr lang="en-US" dirty="0">
                <a:solidFill>
                  <a:schemeClr val="dk1"/>
                </a:solidFill>
              </a:rPr>
              <a:t>. </a:t>
            </a:r>
            <a:r>
              <a:rPr lang="en-US" dirty="0" err="1">
                <a:solidFill>
                  <a:schemeClr val="dk1"/>
                </a:solidFill>
              </a:rPr>
              <a:t>Przejrzyste</a:t>
            </a:r>
            <a:r>
              <a:rPr lang="en-US" dirty="0">
                <a:solidFill>
                  <a:schemeClr val="dk1"/>
                </a:solidFill>
              </a:rPr>
              <a:t> </a:t>
            </a:r>
            <a:r>
              <a:rPr lang="en-US" dirty="0" err="1">
                <a:solidFill>
                  <a:schemeClr val="dk1"/>
                </a:solidFill>
              </a:rPr>
              <a:t>wskaźniki</a:t>
            </a:r>
            <a:r>
              <a:rPr lang="en-US" dirty="0">
                <a:solidFill>
                  <a:schemeClr val="dk1"/>
                </a:solidFill>
              </a:rPr>
              <a:t> </a:t>
            </a:r>
            <a:r>
              <a:rPr lang="en-US" dirty="0" err="1">
                <a:solidFill>
                  <a:schemeClr val="dk1"/>
                </a:solidFill>
              </a:rPr>
              <a:t>umożliwiają</a:t>
            </a:r>
            <a:r>
              <a:rPr lang="en-US" dirty="0">
                <a:solidFill>
                  <a:schemeClr val="dk1"/>
                </a:solidFill>
              </a:rPr>
              <a:t> </a:t>
            </a:r>
            <a:r>
              <a:rPr lang="en-US" dirty="0" err="1">
                <a:solidFill>
                  <a:schemeClr val="dk1"/>
                </a:solidFill>
              </a:rPr>
              <a:t>interesariuszom</a:t>
            </a:r>
            <a:r>
              <a:rPr lang="en-US" dirty="0">
                <a:solidFill>
                  <a:schemeClr val="dk1"/>
                </a:solidFill>
              </a:rPr>
              <a:t> </a:t>
            </a:r>
            <a:r>
              <a:rPr lang="en-US" dirty="0" err="1">
                <a:solidFill>
                  <a:schemeClr val="dk1"/>
                </a:solidFill>
              </a:rPr>
              <a:t>sprawiedliwą</a:t>
            </a:r>
            <a:r>
              <a:rPr lang="en-US" dirty="0">
                <a:solidFill>
                  <a:schemeClr val="dk1"/>
                </a:solidFill>
              </a:rPr>
              <a:t> </a:t>
            </a:r>
            <a:r>
              <a:rPr lang="en-US" dirty="0" err="1">
                <a:solidFill>
                  <a:schemeClr val="dk1"/>
                </a:solidFill>
              </a:rPr>
              <a:t>ocenę</a:t>
            </a:r>
            <a:r>
              <a:rPr lang="en-US" dirty="0">
                <a:solidFill>
                  <a:schemeClr val="dk1"/>
                </a:solidFill>
              </a:rPr>
              <a:t> </a:t>
            </a:r>
            <a:r>
              <a:rPr lang="en-US" dirty="0" err="1">
                <a:solidFill>
                  <a:schemeClr val="dk1"/>
                </a:solidFill>
              </a:rPr>
              <a:t>i</a:t>
            </a:r>
            <a:r>
              <a:rPr lang="en-US" dirty="0">
                <a:solidFill>
                  <a:schemeClr val="dk1"/>
                </a:solidFill>
              </a:rPr>
              <a:t> </a:t>
            </a:r>
            <a:r>
              <a:rPr lang="en-US" dirty="0" err="1">
                <a:solidFill>
                  <a:schemeClr val="dk1"/>
                </a:solidFill>
              </a:rPr>
              <a:t>porównanie</a:t>
            </a:r>
            <a:r>
              <a:rPr lang="en-US" dirty="0">
                <a:solidFill>
                  <a:schemeClr val="dk1"/>
                </a:solidFill>
              </a:rPr>
              <a:t> </a:t>
            </a:r>
            <a:r>
              <a:rPr lang="en-US" dirty="0" err="1">
                <a:solidFill>
                  <a:schemeClr val="dk1"/>
                </a:solidFill>
              </a:rPr>
              <a:t>wyników</a:t>
            </a:r>
            <a:r>
              <a:rPr lang="en-US" dirty="0">
                <a:solidFill>
                  <a:schemeClr val="dk1"/>
                </a:solidFill>
              </a:rPr>
              <a:t>, </a:t>
            </a:r>
            <a:r>
              <a:rPr lang="en-US" dirty="0" err="1">
                <a:solidFill>
                  <a:schemeClr val="dk1"/>
                </a:solidFill>
              </a:rPr>
              <a:t>zwiększając</a:t>
            </a:r>
            <a:r>
              <a:rPr lang="en-US" dirty="0">
                <a:solidFill>
                  <a:schemeClr val="dk1"/>
                </a:solidFill>
              </a:rPr>
              <a:t> </a:t>
            </a:r>
            <a:r>
              <a:rPr lang="en-US" dirty="0" err="1">
                <a:solidFill>
                  <a:schemeClr val="dk1"/>
                </a:solidFill>
              </a:rPr>
              <a:t>zaufanie</a:t>
            </a:r>
            <a:r>
              <a:rPr lang="en-US" dirty="0">
                <a:solidFill>
                  <a:schemeClr val="dk1"/>
                </a:solidFill>
              </a:rPr>
              <a:t> </a:t>
            </a:r>
            <a:r>
              <a:rPr lang="en-US" dirty="0" err="1">
                <a:solidFill>
                  <a:schemeClr val="dk1"/>
                </a:solidFill>
              </a:rPr>
              <a:t>i</a:t>
            </a:r>
            <a:r>
              <a:rPr lang="en-US" dirty="0">
                <a:solidFill>
                  <a:schemeClr val="dk1"/>
                </a:solidFill>
              </a:rPr>
              <a:t> </a:t>
            </a:r>
            <a:r>
              <a:rPr lang="en-US" dirty="0" err="1">
                <a:solidFill>
                  <a:schemeClr val="dk1"/>
                </a:solidFill>
              </a:rPr>
              <a:t>wiarygodność</a:t>
            </a:r>
            <a:r>
              <a:rPr lang="en-US" dirty="0">
                <a:solidFill>
                  <a:schemeClr val="dk1"/>
                </a:solidFill>
              </a:rPr>
              <a:t>.</a:t>
            </a:r>
            <a:endParaRPr dirty="0">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dirty="0" err="1">
                <a:solidFill>
                  <a:schemeClr val="dk1"/>
                </a:solidFill>
              </a:rPr>
              <a:t>Optymalizacja</a:t>
            </a:r>
            <a:r>
              <a:rPr lang="en-US" b="1" dirty="0">
                <a:solidFill>
                  <a:schemeClr val="dk1"/>
                </a:solidFill>
              </a:rPr>
              <a:t> </a:t>
            </a:r>
            <a:r>
              <a:rPr lang="en-US" b="1" dirty="0" err="1">
                <a:solidFill>
                  <a:schemeClr val="dk1"/>
                </a:solidFill>
              </a:rPr>
              <a:t>i</a:t>
            </a:r>
            <a:r>
              <a:rPr lang="en-US" b="1" dirty="0">
                <a:solidFill>
                  <a:schemeClr val="dk1"/>
                </a:solidFill>
              </a:rPr>
              <a:t> </a:t>
            </a:r>
            <a:r>
              <a:rPr lang="en-US" b="1" dirty="0" err="1">
                <a:solidFill>
                  <a:schemeClr val="dk1"/>
                </a:solidFill>
              </a:rPr>
              <a:t>wydajność</a:t>
            </a:r>
            <a:r>
              <a:rPr lang="en-US" b="1" dirty="0">
                <a:solidFill>
                  <a:schemeClr val="dk1"/>
                </a:solidFill>
              </a:rPr>
              <a:t>:</a:t>
            </a:r>
            <a:r>
              <a:rPr lang="en-US" dirty="0">
                <a:solidFill>
                  <a:schemeClr val="dk1"/>
                </a:solidFill>
              </a:rPr>
              <a:t> </a:t>
            </a:r>
            <a:r>
              <a:rPr lang="en-US" dirty="0" err="1">
                <a:solidFill>
                  <a:schemeClr val="dk1"/>
                </a:solidFill>
              </a:rPr>
              <a:t>Metryki</a:t>
            </a:r>
            <a:r>
              <a:rPr lang="en-US" dirty="0">
                <a:solidFill>
                  <a:schemeClr val="dk1"/>
                </a:solidFill>
              </a:rPr>
              <a:t> </a:t>
            </a:r>
            <a:r>
              <a:rPr lang="en-US" dirty="0" err="1">
                <a:solidFill>
                  <a:schemeClr val="dk1"/>
                </a:solidFill>
              </a:rPr>
              <a:t>pomagają</a:t>
            </a:r>
            <a:r>
              <a:rPr lang="en-US" dirty="0">
                <a:solidFill>
                  <a:schemeClr val="dk1"/>
                </a:solidFill>
              </a:rPr>
              <a:t> </a:t>
            </a:r>
            <a:r>
              <a:rPr lang="en-US" dirty="0" err="1">
                <a:solidFill>
                  <a:schemeClr val="dk1"/>
                </a:solidFill>
              </a:rPr>
              <a:t>zidentyfikować</a:t>
            </a:r>
            <a:r>
              <a:rPr lang="en-US" dirty="0">
                <a:solidFill>
                  <a:schemeClr val="dk1"/>
                </a:solidFill>
              </a:rPr>
              <a:t> </a:t>
            </a:r>
            <a:r>
              <a:rPr lang="en-US" dirty="0" err="1">
                <a:solidFill>
                  <a:schemeClr val="dk1"/>
                </a:solidFill>
              </a:rPr>
              <a:t>obszary</a:t>
            </a:r>
            <a:r>
              <a:rPr lang="en-US" dirty="0">
                <a:solidFill>
                  <a:schemeClr val="dk1"/>
                </a:solidFill>
              </a:rPr>
              <a:t>, w </a:t>
            </a:r>
            <a:r>
              <a:rPr lang="en-US" dirty="0" err="1">
                <a:solidFill>
                  <a:schemeClr val="dk1"/>
                </a:solidFill>
              </a:rPr>
              <a:t>których</a:t>
            </a:r>
            <a:r>
              <a:rPr lang="en-US" dirty="0">
                <a:solidFill>
                  <a:schemeClr val="dk1"/>
                </a:solidFill>
              </a:rPr>
              <a:t> </a:t>
            </a:r>
            <a:r>
              <a:rPr lang="en-US" dirty="0" err="1">
                <a:solidFill>
                  <a:schemeClr val="dk1"/>
                </a:solidFill>
              </a:rPr>
              <a:t>można</a:t>
            </a:r>
            <a:r>
              <a:rPr lang="en-US" dirty="0">
                <a:solidFill>
                  <a:schemeClr val="dk1"/>
                </a:solidFill>
              </a:rPr>
              <a:t> </a:t>
            </a:r>
            <a:r>
              <a:rPr lang="en-US" dirty="0" err="1">
                <a:solidFill>
                  <a:schemeClr val="dk1"/>
                </a:solidFill>
              </a:rPr>
              <a:t>dokonać</a:t>
            </a:r>
            <a:r>
              <a:rPr lang="en-US" dirty="0">
                <a:solidFill>
                  <a:schemeClr val="dk1"/>
                </a:solidFill>
              </a:rPr>
              <a:t> </a:t>
            </a:r>
            <a:r>
              <a:rPr lang="en-US" dirty="0" err="1">
                <a:solidFill>
                  <a:schemeClr val="dk1"/>
                </a:solidFill>
              </a:rPr>
              <a:t>optymalizacji</a:t>
            </a:r>
            <a:r>
              <a:rPr lang="en-US" dirty="0">
                <a:solidFill>
                  <a:schemeClr val="dk1"/>
                </a:solidFill>
              </a:rPr>
              <a:t> </a:t>
            </a:r>
            <a:r>
              <a:rPr lang="en-US" dirty="0" err="1">
                <a:solidFill>
                  <a:schemeClr val="dk1"/>
                </a:solidFill>
              </a:rPr>
              <a:t>i</a:t>
            </a:r>
            <a:r>
              <a:rPr lang="en-US" dirty="0">
                <a:solidFill>
                  <a:schemeClr val="dk1"/>
                </a:solidFill>
              </a:rPr>
              <a:t> </a:t>
            </a:r>
            <a:r>
              <a:rPr lang="en-US" dirty="0" err="1">
                <a:solidFill>
                  <a:schemeClr val="dk1"/>
                </a:solidFill>
              </a:rPr>
              <a:t>zwiększyć</a:t>
            </a:r>
            <a:r>
              <a:rPr lang="en-US" dirty="0">
                <a:solidFill>
                  <a:schemeClr val="dk1"/>
                </a:solidFill>
              </a:rPr>
              <a:t> </a:t>
            </a:r>
            <a:r>
              <a:rPr lang="en-US" dirty="0" err="1">
                <a:solidFill>
                  <a:schemeClr val="dk1"/>
                </a:solidFill>
              </a:rPr>
              <a:t>wydajność</a:t>
            </a:r>
            <a:r>
              <a:rPr lang="en-US" dirty="0">
                <a:solidFill>
                  <a:schemeClr val="dk1"/>
                </a:solidFill>
              </a:rPr>
              <a:t>. </a:t>
            </a:r>
            <a:r>
              <a:rPr lang="en-US" dirty="0" err="1">
                <a:solidFill>
                  <a:schemeClr val="dk1"/>
                </a:solidFill>
              </a:rPr>
              <a:t>Mierząc</a:t>
            </a:r>
            <a:r>
              <a:rPr lang="en-US" dirty="0">
                <a:solidFill>
                  <a:schemeClr val="dk1"/>
                </a:solidFill>
              </a:rPr>
              <a:t> </a:t>
            </a:r>
            <a:r>
              <a:rPr lang="en-US" dirty="0" err="1">
                <a:solidFill>
                  <a:schemeClr val="dk1"/>
                </a:solidFill>
              </a:rPr>
              <a:t>i</a:t>
            </a:r>
            <a:r>
              <a:rPr lang="en-US" dirty="0">
                <a:solidFill>
                  <a:schemeClr val="dk1"/>
                </a:solidFill>
              </a:rPr>
              <a:t> </a:t>
            </a:r>
            <a:r>
              <a:rPr lang="en-US" dirty="0" err="1">
                <a:solidFill>
                  <a:schemeClr val="dk1"/>
                </a:solidFill>
              </a:rPr>
              <a:t>analizując</a:t>
            </a:r>
            <a:r>
              <a:rPr lang="en-US" dirty="0">
                <a:solidFill>
                  <a:schemeClr val="dk1"/>
                </a:solidFill>
              </a:rPr>
              <a:t> </a:t>
            </a:r>
            <a:r>
              <a:rPr lang="en-US" dirty="0" err="1">
                <a:solidFill>
                  <a:schemeClr val="dk1"/>
                </a:solidFill>
              </a:rPr>
              <a:t>odpowiednie</a:t>
            </a:r>
            <a:r>
              <a:rPr lang="en-US" dirty="0">
                <a:solidFill>
                  <a:schemeClr val="dk1"/>
                </a:solidFill>
              </a:rPr>
              <a:t> </a:t>
            </a:r>
            <a:r>
              <a:rPr lang="en-US" dirty="0" err="1">
                <a:solidFill>
                  <a:schemeClr val="dk1"/>
                </a:solidFill>
              </a:rPr>
              <a:t>dane</a:t>
            </a:r>
            <a:r>
              <a:rPr lang="en-US" dirty="0">
                <a:solidFill>
                  <a:schemeClr val="dk1"/>
                </a:solidFill>
              </a:rPr>
              <a:t>, </a:t>
            </a:r>
            <a:r>
              <a:rPr lang="en-US" dirty="0" err="1">
                <a:solidFill>
                  <a:schemeClr val="dk1"/>
                </a:solidFill>
              </a:rPr>
              <a:t>można</a:t>
            </a:r>
            <a:r>
              <a:rPr lang="en-US" dirty="0">
                <a:solidFill>
                  <a:schemeClr val="dk1"/>
                </a:solidFill>
              </a:rPr>
              <a:t> </a:t>
            </a:r>
            <a:r>
              <a:rPr lang="en-US" dirty="0" err="1">
                <a:solidFill>
                  <a:schemeClr val="dk1"/>
                </a:solidFill>
              </a:rPr>
              <a:t>zidentyfikować</a:t>
            </a:r>
            <a:r>
              <a:rPr lang="en-US" dirty="0">
                <a:solidFill>
                  <a:schemeClr val="dk1"/>
                </a:solidFill>
              </a:rPr>
              <a:t> </a:t>
            </a:r>
            <a:r>
              <a:rPr lang="en-US" dirty="0" err="1">
                <a:solidFill>
                  <a:schemeClr val="dk1"/>
                </a:solidFill>
              </a:rPr>
              <a:t>wąskie</a:t>
            </a:r>
            <a:r>
              <a:rPr lang="en-US" dirty="0">
                <a:solidFill>
                  <a:schemeClr val="dk1"/>
                </a:solidFill>
              </a:rPr>
              <a:t> </a:t>
            </a:r>
            <a:r>
              <a:rPr lang="en-US" dirty="0" err="1">
                <a:solidFill>
                  <a:schemeClr val="dk1"/>
                </a:solidFill>
              </a:rPr>
              <a:t>gardła</a:t>
            </a:r>
            <a:r>
              <a:rPr lang="en-US" dirty="0">
                <a:solidFill>
                  <a:schemeClr val="dk1"/>
                </a:solidFill>
              </a:rPr>
              <a:t>, </a:t>
            </a:r>
            <a:r>
              <a:rPr lang="en-US" dirty="0" err="1">
                <a:solidFill>
                  <a:schemeClr val="dk1"/>
                </a:solidFill>
              </a:rPr>
              <a:t>nieefektywności</a:t>
            </a:r>
            <a:r>
              <a:rPr lang="en-US" dirty="0">
                <a:solidFill>
                  <a:schemeClr val="dk1"/>
                </a:solidFill>
              </a:rPr>
              <a:t> </a:t>
            </a:r>
            <a:r>
              <a:rPr lang="en-US" dirty="0" err="1">
                <a:solidFill>
                  <a:schemeClr val="dk1"/>
                </a:solidFill>
              </a:rPr>
              <a:t>lub</a:t>
            </a:r>
            <a:r>
              <a:rPr lang="en-US" dirty="0">
                <a:solidFill>
                  <a:schemeClr val="dk1"/>
                </a:solidFill>
              </a:rPr>
              <a:t> </a:t>
            </a:r>
            <a:r>
              <a:rPr lang="en-US" dirty="0" err="1">
                <a:solidFill>
                  <a:schemeClr val="dk1"/>
                </a:solidFill>
              </a:rPr>
              <a:t>obszary</a:t>
            </a:r>
            <a:r>
              <a:rPr lang="en-US" dirty="0">
                <a:solidFill>
                  <a:schemeClr val="dk1"/>
                </a:solidFill>
              </a:rPr>
              <a:t> </a:t>
            </a:r>
            <a:r>
              <a:rPr lang="en-US" dirty="0" err="1">
                <a:solidFill>
                  <a:schemeClr val="dk1"/>
                </a:solidFill>
              </a:rPr>
              <a:t>marnotrawstwa</a:t>
            </a:r>
            <a:r>
              <a:rPr lang="en-US" dirty="0">
                <a:solidFill>
                  <a:schemeClr val="dk1"/>
                </a:solidFill>
              </a:rPr>
              <a:t>. </a:t>
            </a:r>
            <a:r>
              <a:rPr lang="en-US" dirty="0" err="1">
                <a:solidFill>
                  <a:schemeClr val="dk1"/>
                </a:solidFill>
              </a:rPr>
              <a:t>Odpowiednie</a:t>
            </a:r>
            <a:r>
              <a:rPr lang="en-US" dirty="0">
                <a:solidFill>
                  <a:schemeClr val="dk1"/>
                </a:solidFill>
              </a:rPr>
              <a:t> </a:t>
            </a:r>
            <a:r>
              <a:rPr lang="en-US" dirty="0" err="1">
                <a:solidFill>
                  <a:schemeClr val="dk1"/>
                </a:solidFill>
              </a:rPr>
              <a:t>wskaźniki</a:t>
            </a:r>
            <a:r>
              <a:rPr lang="en-US" dirty="0">
                <a:solidFill>
                  <a:schemeClr val="dk1"/>
                </a:solidFill>
              </a:rPr>
              <a:t> </a:t>
            </a:r>
            <a:r>
              <a:rPr lang="en-US" dirty="0" err="1">
                <a:solidFill>
                  <a:schemeClr val="dk1"/>
                </a:solidFill>
              </a:rPr>
              <a:t>podkreślają</a:t>
            </a:r>
            <a:r>
              <a:rPr lang="en-US" dirty="0">
                <a:solidFill>
                  <a:schemeClr val="dk1"/>
                </a:solidFill>
              </a:rPr>
              <a:t> </a:t>
            </a:r>
            <a:r>
              <a:rPr lang="en-US" dirty="0" err="1">
                <a:solidFill>
                  <a:schemeClr val="dk1"/>
                </a:solidFill>
              </a:rPr>
              <a:t>możliwości</a:t>
            </a:r>
            <a:r>
              <a:rPr lang="en-US" dirty="0">
                <a:solidFill>
                  <a:schemeClr val="dk1"/>
                </a:solidFill>
              </a:rPr>
              <a:t> </a:t>
            </a:r>
            <a:r>
              <a:rPr lang="en-US" dirty="0" err="1">
                <a:solidFill>
                  <a:schemeClr val="dk1"/>
                </a:solidFill>
              </a:rPr>
              <a:t>poprawy</a:t>
            </a:r>
            <a:r>
              <a:rPr lang="en-US" dirty="0">
                <a:solidFill>
                  <a:schemeClr val="dk1"/>
                </a:solidFill>
              </a:rPr>
              <a:t> </a:t>
            </a:r>
            <a:r>
              <a:rPr lang="en-US" dirty="0" err="1">
                <a:solidFill>
                  <a:schemeClr val="dk1"/>
                </a:solidFill>
              </a:rPr>
              <a:t>i</a:t>
            </a:r>
            <a:r>
              <a:rPr lang="en-US" dirty="0">
                <a:solidFill>
                  <a:schemeClr val="dk1"/>
                </a:solidFill>
              </a:rPr>
              <a:t> </a:t>
            </a:r>
            <a:r>
              <a:rPr lang="en-US" dirty="0" err="1">
                <a:solidFill>
                  <a:schemeClr val="dk1"/>
                </a:solidFill>
              </a:rPr>
              <a:t>kierują</a:t>
            </a:r>
            <a:r>
              <a:rPr lang="en-US" dirty="0">
                <a:solidFill>
                  <a:schemeClr val="dk1"/>
                </a:solidFill>
              </a:rPr>
              <a:t> </a:t>
            </a:r>
            <a:r>
              <a:rPr lang="en-US" dirty="0" err="1">
                <a:solidFill>
                  <a:schemeClr val="dk1"/>
                </a:solidFill>
              </a:rPr>
              <a:t>alokacją</a:t>
            </a:r>
            <a:r>
              <a:rPr lang="en-US" dirty="0">
                <a:solidFill>
                  <a:schemeClr val="dk1"/>
                </a:solidFill>
              </a:rPr>
              <a:t> </a:t>
            </a:r>
            <a:r>
              <a:rPr lang="en-US" dirty="0" err="1">
                <a:solidFill>
                  <a:schemeClr val="dk1"/>
                </a:solidFill>
              </a:rPr>
              <a:t>zasobów</a:t>
            </a:r>
            <a:r>
              <a:rPr lang="en-US" dirty="0">
                <a:solidFill>
                  <a:schemeClr val="dk1"/>
                </a:solidFill>
              </a:rPr>
              <a:t> w </a:t>
            </a:r>
            <a:r>
              <a:rPr lang="en-US" dirty="0" err="1">
                <a:solidFill>
                  <a:schemeClr val="dk1"/>
                </a:solidFill>
              </a:rPr>
              <a:t>celu</a:t>
            </a:r>
            <a:r>
              <a:rPr lang="en-US" dirty="0">
                <a:solidFill>
                  <a:schemeClr val="dk1"/>
                </a:solidFill>
              </a:rPr>
              <a:t> </a:t>
            </a:r>
            <a:r>
              <a:rPr lang="en-US" dirty="0" err="1">
                <a:solidFill>
                  <a:schemeClr val="dk1"/>
                </a:solidFill>
              </a:rPr>
              <a:t>uzyskania</a:t>
            </a:r>
            <a:r>
              <a:rPr lang="en-US" dirty="0">
                <a:solidFill>
                  <a:schemeClr val="dk1"/>
                </a:solidFill>
              </a:rPr>
              <a:t> </a:t>
            </a:r>
            <a:r>
              <a:rPr lang="en-US" dirty="0" err="1">
                <a:solidFill>
                  <a:schemeClr val="dk1"/>
                </a:solidFill>
              </a:rPr>
              <a:t>maksymalnego</a:t>
            </a:r>
            <a:r>
              <a:rPr lang="en-US" dirty="0">
                <a:solidFill>
                  <a:schemeClr val="dk1"/>
                </a:solidFill>
              </a:rPr>
              <a:t> </a:t>
            </a:r>
            <a:r>
              <a:rPr lang="en-US" dirty="0" err="1">
                <a:solidFill>
                  <a:schemeClr val="dk1"/>
                </a:solidFill>
              </a:rPr>
              <a:t>wpływu</a:t>
            </a:r>
            <a:r>
              <a:rPr lang="en-US" dirty="0">
                <a:solidFill>
                  <a:schemeClr val="dk1"/>
                </a:solidFill>
              </a:rPr>
              <a:t>.</a:t>
            </a:r>
            <a:endParaRPr dirty="0">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dirty="0" err="1">
                <a:solidFill>
                  <a:schemeClr val="dk1"/>
                </a:solidFill>
              </a:rPr>
              <a:t>Dostosowanie</a:t>
            </a:r>
            <a:r>
              <a:rPr lang="en-US" b="1" dirty="0">
                <a:solidFill>
                  <a:schemeClr val="dk1"/>
                </a:solidFill>
              </a:rPr>
              <a:t> do </a:t>
            </a:r>
            <a:r>
              <a:rPr lang="en-US" b="1" dirty="0" err="1">
                <a:solidFill>
                  <a:schemeClr val="dk1"/>
                </a:solidFill>
              </a:rPr>
              <a:t>celów</a:t>
            </a:r>
            <a:r>
              <a:rPr lang="en-US" b="1" dirty="0">
                <a:solidFill>
                  <a:schemeClr val="dk1"/>
                </a:solidFill>
              </a:rPr>
              <a:t> </a:t>
            </a:r>
            <a:r>
              <a:rPr lang="en-US" b="1" dirty="0" err="1">
                <a:solidFill>
                  <a:schemeClr val="dk1"/>
                </a:solidFill>
              </a:rPr>
              <a:t>strategicznych</a:t>
            </a:r>
            <a:r>
              <a:rPr lang="en-US" b="1" dirty="0">
                <a:solidFill>
                  <a:schemeClr val="dk1"/>
                </a:solidFill>
              </a:rPr>
              <a:t>:</a:t>
            </a:r>
            <a:r>
              <a:rPr lang="en-US" dirty="0">
                <a:solidFill>
                  <a:schemeClr val="dk1"/>
                </a:solidFill>
              </a:rPr>
              <a:t> </a:t>
            </a:r>
            <a:r>
              <a:rPr lang="en-US" dirty="0" err="1">
                <a:solidFill>
                  <a:schemeClr val="dk1"/>
                </a:solidFill>
              </a:rPr>
              <a:t>Odpowiednie</a:t>
            </a:r>
            <a:r>
              <a:rPr lang="en-US" dirty="0">
                <a:solidFill>
                  <a:schemeClr val="dk1"/>
                </a:solidFill>
              </a:rPr>
              <a:t> </a:t>
            </a:r>
            <a:r>
              <a:rPr lang="en-US" dirty="0" err="1">
                <a:solidFill>
                  <a:schemeClr val="dk1"/>
                </a:solidFill>
              </a:rPr>
              <a:t>wskaźniki</a:t>
            </a:r>
            <a:r>
              <a:rPr lang="en-US" dirty="0">
                <a:solidFill>
                  <a:schemeClr val="dk1"/>
                </a:solidFill>
              </a:rPr>
              <a:t> </a:t>
            </a:r>
            <a:r>
              <a:rPr lang="en-US" dirty="0" err="1">
                <a:solidFill>
                  <a:schemeClr val="dk1"/>
                </a:solidFill>
              </a:rPr>
              <a:t>zapewniają</a:t>
            </a:r>
            <a:r>
              <a:rPr lang="en-US" dirty="0">
                <a:solidFill>
                  <a:schemeClr val="dk1"/>
                </a:solidFill>
              </a:rPr>
              <a:t> </a:t>
            </a:r>
            <a:r>
              <a:rPr lang="en-US" dirty="0" err="1">
                <a:solidFill>
                  <a:schemeClr val="dk1"/>
                </a:solidFill>
              </a:rPr>
              <a:t>zgodność</a:t>
            </a:r>
            <a:r>
              <a:rPr lang="en-US" dirty="0">
                <a:solidFill>
                  <a:schemeClr val="dk1"/>
                </a:solidFill>
              </a:rPr>
              <a:t> </a:t>
            </a:r>
            <a:r>
              <a:rPr lang="en-US" dirty="0" err="1">
                <a:solidFill>
                  <a:schemeClr val="dk1"/>
                </a:solidFill>
              </a:rPr>
              <a:t>działań</a:t>
            </a:r>
            <a:r>
              <a:rPr lang="en-US" dirty="0">
                <a:solidFill>
                  <a:schemeClr val="dk1"/>
                </a:solidFill>
              </a:rPr>
              <a:t> z </a:t>
            </a:r>
            <a:r>
              <a:rPr lang="en-US" dirty="0" err="1">
                <a:solidFill>
                  <a:schemeClr val="dk1"/>
                </a:solidFill>
              </a:rPr>
              <a:t>celami</a:t>
            </a:r>
            <a:r>
              <a:rPr lang="en-US" dirty="0">
                <a:solidFill>
                  <a:schemeClr val="dk1"/>
                </a:solidFill>
              </a:rPr>
              <a:t> </a:t>
            </a:r>
            <a:r>
              <a:rPr lang="en-US" dirty="0" err="1">
                <a:solidFill>
                  <a:schemeClr val="dk1"/>
                </a:solidFill>
              </a:rPr>
              <a:t>strategicznymi</a:t>
            </a:r>
            <a:r>
              <a:rPr lang="en-US" dirty="0">
                <a:solidFill>
                  <a:schemeClr val="dk1"/>
                </a:solidFill>
              </a:rPr>
              <a:t>. </a:t>
            </a:r>
            <a:r>
              <a:rPr lang="en-US" dirty="0" err="1">
                <a:solidFill>
                  <a:schemeClr val="dk1"/>
                </a:solidFill>
              </a:rPr>
              <a:t>Wybierając</a:t>
            </a:r>
            <a:r>
              <a:rPr lang="en-US" dirty="0">
                <a:solidFill>
                  <a:schemeClr val="dk1"/>
                </a:solidFill>
              </a:rPr>
              <a:t> </a:t>
            </a:r>
            <a:r>
              <a:rPr lang="en-US" dirty="0" err="1">
                <a:solidFill>
                  <a:schemeClr val="dk1"/>
                </a:solidFill>
              </a:rPr>
              <a:t>wskaźniki</a:t>
            </a:r>
            <a:r>
              <a:rPr lang="en-US" dirty="0">
                <a:solidFill>
                  <a:schemeClr val="dk1"/>
                </a:solidFill>
              </a:rPr>
              <a:t>, </a:t>
            </a:r>
            <a:r>
              <a:rPr lang="en-US" dirty="0" err="1">
                <a:solidFill>
                  <a:schemeClr val="dk1"/>
                </a:solidFill>
              </a:rPr>
              <a:t>które</a:t>
            </a:r>
            <a:r>
              <a:rPr lang="en-US" dirty="0">
                <a:solidFill>
                  <a:schemeClr val="dk1"/>
                </a:solidFill>
              </a:rPr>
              <a:t> </a:t>
            </a:r>
            <a:r>
              <a:rPr lang="en-US" dirty="0" err="1">
                <a:solidFill>
                  <a:schemeClr val="dk1"/>
                </a:solidFill>
              </a:rPr>
              <a:t>bezpośrednio</a:t>
            </a:r>
            <a:r>
              <a:rPr lang="en-US" dirty="0">
                <a:solidFill>
                  <a:schemeClr val="dk1"/>
                </a:solidFill>
              </a:rPr>
              <a:t> </a:t>
            </a:r>
            <a:r>
              <a:rPr lang="en-US" dirty="0" err="1">
                <a:solidFill>
                  <a:schemeClr val="dk1"/>
                </a:solidFill>
              </a:rPr>
              <a:t>odzwierciedlają</a:t>
            </a:r>
            <a:r>
              <a:rPr lang="en-US" dirty="0">
                <a:solidFill>
                  <a:schemeClr val="dk1"/>
                </a:solidFill>
              </a:rPr>
              <a:t> </a:t>
            </a:r>
            <a:r>
              <a:rPr lang="en-US" dirty="0" err="1">
                <a:solidFill>
                  <a:schemeClr val="dk1"/>
                </a:solidFill>
              </a:rPr>
              <a:t>pożądane</a:t>
            </a:r>
            <a:r>
              <a:rPr lang="en-US" dirty="0">
                <a:solidFill>
                  <a:schemeClr val="dk1"/>
                </a:solidFill>
              </a:rPr>
              <a:t> </a:t>
            </a:r>
            <a:r>
              <a:rPr lang="en-US" dirty="0" err="1">
                <a:solidFill>
                  <a:schemeClr val="dk1"/>
                </a:solidFill>
              </a:rPr>
              <a:t>wyniki</a:t>
            </a:r>
            <a:r>
              <a:rPr lang="en-US" dirty="0">
                <a:solidFill>
                  <a:schemeClr val="dk1"/>
                </a:solidFill>
              </a:rPr>
              <a:t>, </a:t>
            </a:r>
            <a:r>
              <a:rPr lang="en-US" dirty="0" err="1">
                <a:solidFill>
                  <a:schemeClr val="dk1"/>
                </a:solidFill>
              </a:rPr>
              <a:t>można</a:t>
            </a:r>
            <a:r>
              <a:rPr lang="en-US" dirty="0">
                <a:solidFill>
                  <a:schemeClr val="dk1"/>
                </a:solidFill>
              </a:rPr>
              <a:t> </a:t>
            </a:r>
            <a:r>
              <a:rPr lang="en-US" dirty="0" err="1">
                <a:solidFill>
                  <a:schemeClr val="dk1"/>
                </a:solidFill>
              </a:rPr>
              <a:t>monitorować</a:t>
            </a:r>
            <a:r>
              <a:rPr lang="en-US" dirty="0">
                <a:solidFill>
                  <a:schemeClr val="dk1"/>
                </a:solidFill>
              </a:rPr>
              <a:t> </a:t>
            </a:r>
            <a:r>
              <a:rPr lang="en-US" dirty="0" err="1">
                <a:solidFill>
                  <a:schemeClr val="dk1"/>
                </a:solidFill>
              </a:rPr>
              <a:t>postępy</a:t>
            </a:r>
            <a:r>
              <a:rPr lang="en-US" dirty="0">
                <a:solidFill>
                  <a:schemeClr val="dk1"/>
                </a:solidFill>
              </a:rPr>
              <a:t> w </a:t>
            </a:r>
            <a:r>
              <a:rPr lang="en-US" dirty="0" err="1">
                <a:solidFill>
                  <a:schemeClr val="dk1"/>
                </a:solidFill>
              </a:rPr>
              <a:t>realizacji</a:t>
            </a:r>
            <a:r>
              <a:rPr lang="en-US" dirty="0">
                <a:solidFill>
                  <a:schemeClr val="dk1"/>
                </a:solidFill>
              </a:rPr>
              <a:t> </a:t>
            </a:r>
            <a:r>
              <a:rPr lang="en-US" dirty="0" err="1">
                <a:solidFill>
                  <a:schemeClr val="dk1"/>
                </a:solidFill>
              </a:rPr>
              <a:t>celów</a:t>
            </a:r>
            <a:r>
              <a:rPr lang="en-US" dirty="0">
                <a:solidFill>
                  <a:schemeClr val="dk1"/>
                </a:solidFill>
              </a:rPr>
              <a:t> </a:t>
            </a:r>
            <a:r>
              <a:rPr lang="en-US" dirty="0" err="1">
                <a:solidFill>
                  <a:schemeClr val="dk1"/>
                </a:solidFill>
              </a:rPr>
              <a:t>strategicznych</a:t>
            </a:r>
            <a:r>
              <a:rPr lang="en-US" dirty="0">
                <a:solidFill>
                  <a:schemeClr val="dk1"/>
                </a:solidFill>
              </a:rPr>
              <a:t> </a:t>
            </a:r>
            <a:r>
              <a:rPr lang="en-US" dirty="0" err="1">
                <a:solidFill>
                  <a:schemeClr val="dk1"/>
                </a:solidFill>
              </a:rPr>
              <a:t>i</a:t>
            </a:r>
            <a:r>
              <a:rPr lang="en-US" dirty="0">
                <a:solidFill>
                  <a:schemeClr val="dk1"/>
                </a:solidFill>
              </a:rPr>
              <a:t> </a:t>
            </a:r>
            <a:r>
              <a:rPr lang="en-US" dirty="0" err="1">
                <a:solidFill>
                  <a:schemeClr val="dk1"/>
                </a:solidFill>
              </a:rPr>
              <a:t>upewnić</a:t>
            </a:r>
            <a:r>
              <a:rPr lang="en-US" dirty="0">
                <a:solidFill>
                  <a:schemeClr val="dk1"/>
                </a:solidFill>
              </a:rPr>
              <a:t> </a:t>
            </a:r>
            <a:r>
              <a:rPr lang="en-US" dirty="0" err="1">
                <a:solidFill>
                  <a:schemeClr val="dk1"/>
                </a:solidFill>
              </a:rPr>
              <a:t>się</a:t>
            </a:r>
            <a:r>
              <a:rPr lang="en-US" dirty="0">
                <a:solidFill>
                  <a:schemeClr val="dk1"/>
                </a:solidFill>
              </a:rPr>
              <a:t>, </a:t>
            </a:r>
            <a:r>
              <a:rPr lang="en-US" dirty="0" err="1">
                <a:solidFill>
                  <a:schemeClr val="dk1"/>
                </a:solidFill>
              </a:rPr>
              <a:t>że</a:t>
            </a:r>
            <a:r>
              <a:rPr lang="en-US" dirty="0">
                <a:solidFill>
                  <a:schemeClr val="dk1"/>
                </a:solidFill>
              </a:rPr>
              <a:t> </a:t>
            </a:r>
            <a:r>
              <a:rPr lang="en-US" dirty="0" err="1">
                <a:solidFill>
                  <a:schemeClr val="dk1"/>
                </a:solidFill>
              </a:rPr>
              <a:t>wysiłki</a:t>
            </a:r>
            <a:r>
              <a:rPr lang="en-US" dirty="0">
                <a:solidFill>
                  <a:schemeClr val="dk1"/>
                </a:solidFill>
              </a:rPr>
              <a:t> </a:t>
            </a:r>
            <a:r>
              <a:rPr lang="en-US" dirty="0" err="1">
                <a:solidFill>
                  <a:schemeClr val="dk1"/>
                </a:solidFill>
              </a:rPr>
              <a:t>koncentrują</a:t>
            </a:r>
            <a:r>
              <a:rPr lang="en-US" dirty="0">
                <a:solidFill>
                  <a:schemeClr val="dk1"/>
                </a:solidFill>
              </a:rPr>
              <a:t> </a:t>
            </a:r>
            <a:r>
              <a:rPr lang="en-US" dirty="0" err="1">
                <a:solidFill>
                  <a:schemeClr val="dk1"/>
                </a:solidFill>
              </a:rPr>
              <a:t>się</a:t>
            </a:r>
            <a:r>
              <a:rPr lang="en-US" dirty="0">
                <a:solidFill>
                  <a:schemeClr val="dk1"/>
                </a:solidFill>
              </a:rPr>
              <a:t> </a:t>
            </a:r>
            <a:r>
              <a:rPr lang="en-US" dirty="0" err="1">
                <a:solidFill>
                  <a:schemeClr val="dk1"/>
                </a:solidFill>
              </a:rPr>
              <a:t>na</a:t>
            </a:r>
            <a:r>
              <a:rPr lang="en-US" dirty="0">
                <a:solidFill>
                  <a:schemeClr val="dk1"/>
                </a:solidFill>
              </a:rPr>
              <a:t> </a:t>
            </a:r>
            <a:r>
              <a:rPr lang="en-US" dirty="0" err="1">
                <a:solidFill>
                  <a:schemeClr val="dk1"/>
                </a:solidFill>
              </a:rPr>
              <a:t>właściwych</a:t>
            </a:r>
            <a:r>
              <a:rPr lang="en-US" dirty="0">
                <a:solidFill>
                  <a:schemeClr val="dk1"/>
                </a:solidFill>
              </a:rPr>
              <a:t> </a:t>
            </a:r>
            <a:r>
              <a:rPr lang="en-US" dirty="0" err="1">
                <a:solidFill>
                  <a:schemeClr val="dk1"/>
                </a:solidFill>
              </a:rPr>
              <a:t>priorytetach</a:t>
            </a:r>
            <a:r>
              <a:rPr lang="en-US" dirty="0">
                <a:solidFill>
                  <a:schemeClr val="dk1"/>
                </a:solidFill>
              </a:rPr>
              <a:t>. </a:t>
            </a:r>
            <a:r>
              <a:rPr lang="en-US" dirty="0" err="1">
                <a:solidFill>
                  <a:schemeClr val="dk1"/>
                </a:solidFill>
              </a:rPr>
              <a:t>Takie</a:t>
            </a:r>
            <a:r>
              <a:rPr lang="en-US" dirty="0">
                <a:solidFill>
                  <a:schemeClr val="dk1"/>
                </a:solidFill>
              </a:rPr>
              <a:t> </a:t>
            </a:r>
            <a:r>
              <a:rPr lang="en-US" dirty="0" err="1">
                <a:solidFill>
                  <a:schemeClr val="dk1"/>
                </a:solidFill>
              </a:rPr>
              <a:t>dostosowanie</a:t>
            </a:r>
            <a:r>
              <a:rPr lang="en-US" dirty="0">
                <a:solidFill>
                  <a:schemeClr val="dk1"/>
                </a:solidFill>
              </a:rPr>
              <a:t> </a:t>
            </a:r>
            <a:r>
              <a:rPr lang="en-US" dirty="0" err="1">
                <a:solidFill>
                  <a:schemeClr val="dk1"/>
                </a:solidFill>
              </a:rPr>
              <a:t>zwiększa</a:t>
            </a:r>
            <a:r>
              <a:rPr lang="en-US" dirty="0">
                <a:solidFill>
                  <a:schemeClr val="dk1"/>
                </a:solidFill>
              </a:rPr>
              <a:t> </a:t>
            </a:r>
            <a:r>
              <a:rPr lang="en-US" dirty="0" err="1">
                <a:solidFill>
                  <a:schemeClr val="dk1"/>
                </a:solidFill>
              </a:rPr>
              <a:t>skuteczność</a:t>
            </a:r>
            <a:r>
              <a:rPr lang="en-US" dirty="0">
                <a:solidFill>
                  <a:schemeClr val="dk1"/>
                </a:solidFill>
              </a:rPr>
              <a:t> </a:t>
            </a:r>
            <a:r>
              <a:rPr lang="en-US" dirty="0" err="1">
                <a:solidFill>
                  <a:schemeClr val="dk1"/>
                </a:solidFill>
              </a:rPr>
              <a:t>i</a:t>
            </a:r>
            <a:r>
              <a:rPr lang="en-US" dirty="0">
                <a:solidFill>
                  <a:schemeClr val="dk1"/>
                </a:solidFill>
              </a:rPr>
              <a:t> </a:t>
            </a:r>
            <a:r>
              <a:rPr lang="en-US" dirty="0" err="1">
                <a:solidFill>
                  <a:schemeClr val="dk1"/>
                </a:solidFill>
              </a:rPr>
              <a:t>trafność</a:t>
            </a:r>
            <a:r>
              <a:rPr lang="en-US" dirty="0">
                <a:solidFill>
                  <a:schemeClr val="dk1"/>
                </a:solidFill>
              </a:rPr>
              <a:t> </a:t>
            </a:r>
            <a:r>
              <a:rPr lang="en-US" dirty="0" err="1">
                <a:solidFill>
                  <a:schemeClr val="dk1"/>
                </a:solidFill>
              </a:rPr>
              <a:t>inicjatyw</a:t>
            </a:r>
            <a:r>
              <a:rPr lang="en-US" dirty="0">
                <a:solidFill>
                  <a:schemeClr val="dk1"/>
                </a:solidFill>
              </a:rPr>
              <a:t>.</a:t>
            </a:r>
            <a:endParaRPr dirty="0">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dirty="0" err="1">
                <a:solidFill>
                  <a:schemeClr val="dk1"/>
                </a:solidFill>
              </a:rPr>
              <a:t>Porównanie</a:t>
            </a:r>
            <a:r>
              <a:rPr lang="en-US" b="1" dirty="0">
                <a:solidFill>
                  <a:schemeClr val="dk1"/>
                </a:solidFill>
              </a:rPr>
              <a:t> </a:t>
            </a:r>
            <a:r>
              <a:rPr lang="en-US" b="1" dirty="0" err="1">
                <a:solidFill>
                  <a:schemeClr val="dk1"/>
                </a:solidFill>
              </a:rPr>
              <a:t>i</a:t>
            </a:r>
            <a:r>
              <a:rPr lang="en-US" b="1" dirty="0">
                <a:solidFill>
                  <a:schemeClr val="dk1"/>
                </a:solidFill>
              </a:rPr>
              <a:t> benchmarking:</a:t>
            </a:r>
            <a:r>
              <a:rPr lang="en-US" dirty="0">
                <a:solidFill>
                  <a:schemeClr val="dk1"/>
                </a:solidFill>
              </a:rPr>
              <a:t> </a:t>
            </a:r>
            <a:r>
              <a:rPr lang="en-US" dirty="0" err="1">
                <a:solidFill>
                  <a:schemeClr val="dk1"/>
                </a:solidFill>
              </a:rPr>
              <a:t>Dobrze</a:t>
            </a:r>
            <a:r>
              <a:rPr lang="en-US" dirty="0">
                <a:solidFill>
                  <a:schemeClr val="dk1"/>
                </a:solidFill>
              </a:rPr>
              <a:t> </a:t>
            </a:r>
            <a:r>
              <a:rPr lang="en-US" dirty="0" err="1">
                <a:solidFill>
                  <a:schemeClr val="dk1"/>
                </a:solidFill>
              </a:rPr>
              <a:t>dobrane</a:t>
            </a:r>
            <a:r>
              <a:rPr lang="en-US" dirty="0">
                <a:solidFill>
                  <a:schemeClr val="dk1"/>
                </a:solidFill>
              </a:rPr>
              <a:t> </a:t>
            </a:r>
            <a:r>
              <a:rPr lang="en-US" dirty="0" err="1">
                <a:solidFill>
                  <a:schemeClr val="dk1"/>
                </a:solidFill>
              </a:rPr>
              <a:t>wskaźniki</a:t>
            </a:r>
            <a:r>
              <a:rPr lang="en-US" dirty="0">
                <a:solidFill>
                  <a:schemeClr val="dk1"/>
                </a:solidFill>
              </a:rPr>
              <a:t> </a:t>
            </a:r>
            <a:r>
              <a:rPr lang="en-US" dirty="0" err="1">
                <a:solidFill>
                  <a:schemeClr val="dk1"/>
                </a:solidFill>
              </a:rPr>
              <a:t>pozwalają</a:t>
            </a:r>
            <a:r>
              <a:rPr lang="en-US" dirty="0">
                <a:solidFill>
                  <a:schemeClr val="dk1"/>
                </a:solidFill>
              </a:rPr>
              <a:t> </a:t>
            </a:r>
            <a:r>
              <a:rPr lang="en-US" dirty="0" err="1">
                <a:solidFill>
                  <a:schemeClr val="dk1"/>
                </a:solidFill>
              </a:rPr>
              <a:t>na</a:t>
            </a:r>
            <a:r>
              <a:rPr lang="en-US" dirty="0">
                <a:solidFill>
                  <a:schemeClr val="dk1"/>
                </a:solidFill>
              </a:rPr>
              <a:t> </a:t>
            </a:r>
            <a:r>
              <a:rPr lang="en-US" dirty="0" err="1">
                <a:solidFill>
                  <a:schemeClr val="dk1"/>
                </a:solidFill>
              </a:rPr>
              <a:t>dokonywanie</a:t>
            </a:r>
            <a:r>
              <a:rPr lang="en-US" dirty="0">
                <a:solidFill>
                  <a:schemeClr val="dk1"/>
                </a:solidFill>
              </a:rPr>
              <a:t> </a:t>
            </a:r>
            <a:r>
              <a:rPr lang="en-US" dirty="0" err="1">
                <a:solidFill>
                  <a:schemeClr val="dk1"/>
                </a:solidFill>
              </a:rPr>
              <a:t>istotnych</a:t>
            </a:r>
            <a:r>
              <a:rPr lang="en-US" dirty="0">
                <a:solidFill>
                  <a:schemeClr val="dk1"/>
                </a:solidFill>
              </a:rPr>
              <a:t> </a:t>
            </a:r>
            <a:r>
              <a:rPr lang="en-US" dirty="0" err="1">
                <a:solidFill>
                  <a:schemeClr val="dk1"/>
                </a:solidFill>
              </a:rPr>
              <a:t>porównań</a:t>
            </a:r>
            <a:r>
              <a:rPr lang="en-US" dirty="0">
                <a:solidFill>
                  <a:schemeClr val="dk1"/>
                </a:solidFill>
              </a:rPr>
              <a:t> </a:t>
            </a:r>
            <a:r>
              <a:rPr lang="en-US" dirty="0" err="1">
                <a:solidFill>
                  <a:schemeClr val="dk1"/>
                </a:solidFill>
              </a:rPr>
              <a:t>i</a:t>
            </a:r>
            <a:r>
              <a:rPr lang="en-US" dirty="0">
                <a:solidFill>
                  <a:schemeClr val="dk1"/>
                </a:solidFill>
              </a:rPr>
              <a:t> </a:t>
            </a:r>
            <a:r>
              <a:rPr lang="en-US" dirty="0" err="1">
                <a:solidFill>
                  <a:schemeClr val="dk1"/>
                </a:solidFill>
              </a:rPr>
              <a:t>analiz</a:t>
            </a:r>
            <a:r>
              <a:rPr lang="en-US" dirty="0">
                <a:solidFill>
                  <a:schemeClr val="dk1"/>
                </a:solidFill>
              </a:rPr>
              <a:t> </a:t>
            </a:r>
            <a:r>
              <a:rPr lang="en-US" dirty="0" err="1">
                <a:solidFill>
                  <a:schemeClr val="dk1"/>
                </a:solidFill>
              </a:rPr>
              <a:t>porównawczych</a:t>
            </a:r>
            <a:r>
              <a:rPr lang="en-US" dirty="0">
                <a:solidFill>
                  <a:schemeClr val="dk1"/>
                </a:solidFill>
              </a:rPr>
              <a:t>. </a:t>
            </a:r>
            <a:r>
              <a:rPr lang="en-US" dirty="0" err="1">
                <a:solidFill>
                  <a:schemeClr val="dk1"/>
                </a:solidFill>
              </a:rPr>
              <a:t>Wybierając</a:t>
            </a:r>
            <a:r>
              <a:rPr lang="en-US" dirty="0">
                <a:solidFill>
                  <a:schemeClr val="dk1"/>
                </a:solidFill>
              </a:rPr>
              <a:t> </a:t>
            </a:r>
            <a:r>
              <a:rPr lang="en-US" dirty="0" err="1">
                <a:solidFill>
                  <a:schemeClr val="dk1"/>
                </a:solidFill>
              </a:rPr>
              <a:t>wskaźniki</a:t>
            </a:r>
            <a:r>
              <a:rPr lang="en-US" dirty="0">
                <a:solidFill>
                  <a:schemeClr val="dk1"/>
                </a:solidFill>
              </a:rPr>
              <a:t> </a:t>
            </a:r>
            <a:r>
              <a:rPr lang="en-US" dirty="0" err="1">
                <a:solidFill>
                  <a:schemeClr val="dk1"/>
                </a:solidFill>
              </a:rPr>
              <a:t>zgodne</a:t>
            </a:r>
            <a:r>
              <a:rPr lang="en-US" dirty="0">
                <a:solidFill>
                  <a:schemeClr val="dk1"/>
                </a:solidFill>
              </a:rPr>
              <a:t> </a:t>
            </a:r>
            <a:r>
              <a:rPr lang="en-US" dirty="0" err="1">
                <a:solidFill>
                  <a:schemeClr val="dk1"/>
                </a:solidFill>
              </a:rPr>
              <a:t>ze</a:t>
            </a:r>
            <a:r>
              <a:rPr lang="en-US" dirty="0">
                <a:solidFill>
                  <a:schemeClr val="dk1"/>
                </a:solidFill>
              </a:rPr>
              <a:t> </a:t>
            </a:r>
            <a:r>
              <a:rPr lang="en-US" dirty="0" err="1">
                <a:solidFill>
                  <a:schemeClr val="dk1"/>
                </a:solidFill>
              </a:rPr>
              <a:t>standardami</a:t>
            </a:r>
            <a:r>
              <a:rPr lang="en-US" dirty="0">
                <a:solidFill>
                  <a:schemeClr val="dk1"/>
                </a:solidFill>
              </a:rPr>
              <a:t> </a:t>
            </a:r>
            <a:r>
              <a:rPr lang="en-US" dirty="0" err="1">
                <a:solidFill>
                  <a:schemeClr val="dk1"/>
                </a:solidFill>
              </a:rPr>
              <a:t>branżowymi</a:t>
            </a:r>
            <a:r>
              <a:rPr lang="en-US" dirty="0">
                <a:solidFill>
                  <a:schemeClr val="dk1"/>
                </a:solidFill>
              </a:rPr>
              <a:t> </a:t>
            </a:r>
            <a:r>
              <a:rPr lang="en-US" dirty="0" err="1">
                <a:solidFill>
                  <a:schemeClr val="dk1"/>
                </a:solidFill>
              </a:rPr>
              <a:t>lub</a:t>
            </a:r>
            <a:r>
              <a:rPr lang="en-US" dirty="0">
                <a:solidFill>
                  <a:schemeClr val="dk1"/>
                </a:solidFill>
              </a:rPr>
              <a:t> </a:t>
            </a:r>
            <a:r>
              <a:rPr lang="en-US" dirty="0" err="1">
                <a:solidFill>
                  <a:schemeClr val="dk1"/>
                </a:solidFill>
              </a:rPr>
              <a:t>najlepszymi</a:t>
            </a:r>
            <a:r>
              <a:rPr lang="en-US" dirty="0">
                <a:solidFill>
                  <a:schemeClr val="dk1"/>
                </a:solidFill>
              </a:rPr>
              <a:t> </a:t>
            </a:r>
            <a:r>
              <a:rPr lang="en-US" dirty="0" err="1">
                <a:solidFill>
                  <a:schemeClr val="dk1"/>
                </a:solidFill>
              </a:rPr>
              <a:t>praktykami</a:t>
            </a:r>
            <a:r>
              <a:rPr lang="en-US" dirty="0">
                <a:solidFill>
                  <a:schemeClr val="dk1"/>
                </a:solidFill>
              </a:rPr>
              <a:t>, </a:t>
            </a:r>
            <a:r>
              <a:rPr lang="en-US" dirty="0" err="1">
                <a:solidFill>
                  <a:schemeClr val="dk1"/>
                </a:solidFill>
              </a:rPr>
              <a:t>można</a:t>
            </a:r>
            <a:r>
              <a:rPr lang="en-US" dirty="0">
                <a:solidFill>
                  <a:schemeClr val="dk1"/>
                </a:solidFill>
              </a:rPr>
              <a:t> </a:t>
            </a:r>
            <a:r>
              <a:rPr lang="en-US" dirty="0" err="1">
                <a:solidFill>
                  <a:schemeClr val="dk1"/>
                </a:solidFill>
              </a:rPr>
              <a:t>porównywać</a:t>
            </a:r>
            <a:r>
              <a:rPr lang="en-US" dirty="0">
                <a:solidFill>
                  <a:schemeClr val="dk1"/>
                </a:solidFill>
              </a:rPr>
              <a:t> </a:t>
            </a:r>
            <a:r>
              <a:rPr lang="en-US" dirty="0" err="1">
                <a:solidFill>
                  <a:schemeClr val="dk1"/>
                </a:solidFill>
              </a:rPr>
              <a:t>wyniki</a:t>
            </a:r>
            <a:r>
              <a:rPr lang="en-US" dirty="0">
                <a:solidFill>
                  <a:schemeClr val="dk1"/>
                </a:solidFill>
              </a:rPr>
              <a:t> z </a:t>
            </a:r>
            <a:r>
              <a:rPr lang="en-US" dirty="0" err="1">
                <a:solidFill>
                  <a:schemeClr val="dk1"/>
                </a:solidFill>
              </a:rPr>
              <a:t>innymi</a:t>
            </a:r>
            <a:r>
              <a:rPr lang="en-US" dirty="0">
                <a:solidFill>
                  <a:schemeClr val="dk1"/>
                </a:solidFill>
              </a:rPr>
              <a:t> </a:t>
            </a:r>
            <a:r>
              <a:rPr lang="en-US" dirty="0" err="1">
                <a:solidFill>
                  <a:schemeClr val="dk1"/>
                </a:solidFill>
              </a:rPr>
              <a:t>firmami</a:t>
            </a:r>
            <a:r>
              <a:rPr lang="en-US" dirty="0">
                <a:solidFill>
                  <a:schemeClr val="dk1"/>
                </a:solidFill>
              </a:rPr>
              <a:t> </a:t>
            </a:r>
            <a:r>
              <a:rPr lang="en-US" dirty="0" err="1">
                <a:solidFill>
                  <a:schemeClr val="dk1"/>
                </a:solidFill>
              </a:rPr>
              <a:t>lub</a:t>
            </a:r>
            <a:r>
              <a:rPr lang="en-US" dirty="0">
                <a:solidFill>
                  <a:schemeClr val="dk1"/>
                </a:solidFill>
              </a:rPr>
              <a:t> </a:t>
            </a:r>
            <a:r>
              <a:rPr lang="en-US" dirty="0" err="1">
                <a:solidFill>
                  <a:schemeClr val="dk1"/>
                </a:solidFill>
              </a:rPr>
              <a:t>konkurentami</a:t>
            </a:r>
            <a:r>
              <a:rPr lang="en-US" dirty="0">
                <a:solidFill>
                  <a:schemeClr val="dk1"/>
                </a:solidFill>
              </a:rPr>
              <a:t>, </a:t>
            </a:r>
            <a:r>
              <a:rPr lang="en-US" dirty="0" err="1">
                <a:solidFill>
                  <a:schemeClr val="dk1"/>
                </a:solidFill>
              </a:rPr>
              <a:t>identyfikować</a:t>
            </a:r>
            <a:r>
              <a:rPr lang="en-US" dirty="0">
                <a:solidFill>
                  <a:schemeClr val="dk1"/>
                </a:solidFill>
              </a:rPr>
              <a:t> </a:t>
            </a:r>
            <a:r>
              <a:rPr lang="en-US" dirty="0" err="1">
                <a:solidFill>
                  <a:schemeClr val="dk1"/>
                </a:solidFill>
              </a:rPr>
              <a:t>luki</a:t>
            </a:r>
            <a:r>
              <a:rPr lang="en-US" dirty="0">
                <a:solidFill>
                  <a:schemeClr val="dk1"/>
                </a:solidFill>
              </a:rPr>
              <a:t> </a:t>
            </a:r>
            <a:r>
              <a:rPr lang="en-US" dirty="0" err="1">
                <a:solidFill>
                  <a:schemeClr val="dk1"/>
                </a:solidFill>
              </a:rPr>
              <a:t>i</a:t>
            </a:r>
            <a:r>
              <a:rPr lang="en-US" dirty="0">
                <a:solidFill>
                  <a:schemeClr val="dk1"/>
                </a:solidFill>
              </a:rPr>
              <a:t> </a:t>
            </a:r>
            <a:r>
              <a:rPr lang="en-US" dirty="0" err="1">
                <a:solidFill>
                  <a:schemeClr val="dk1"/>
                </a:solidFill>
              </a:rPr>
              <a:t>wyznaczać</a:t>
            </a:r>
            <a:r>
              <a:rPr lang="en-US" dirty="0">
                <a:solidFill>
                  <a:schemeClr val="dk1"/>
                </a:solidFill>
              </a:rPr>
              <a:t> </a:t>
            </a:r>
            <a:r>
              <a:rPr lang="en-US" dirty="0" err="1">
                <a:solidFill>
                  <a:schemeClr val="dk1"/>
                </a:solidFill>
              </a:rPr>
              <a:t>ambitne</a:t>
            </a:r>
            <a:r>
              <a:rPr lang="en-US" dirty="0">
                <a:solidFill>
                  <a:schemeClr val="dk1"/>
                </a:solidFill>
              </a:rPr>
              <a:t>, ale </a:t>
            </a:r>
            <a:r>
              <a:rPr lang="en-US" dirty="0" err="1">
                <a:solidFill>
                  <a:schemeClr val="dk1"/>
                </a:solidFill>
              </a:rPr>
              <a:t>osiągalne</a:t>
            </a:r>
            <a:r>
              <a:rPr lang="en-US" dirty="0">
                <a:solidFill>
                  <a:schemeClr val="dk1"/>
                </a:solidFill>
              </a:rPr>
              <a:t> </a:t>
            </a:r>
            <a:r>
              <a:rPr lang="en-US" dirty="0" err="1">
                <a:solidFill>
                  <a:schemeClr val="dk1"/>
                </a:solidFill>
              </a:rPr>
              <a:t>cele</a:t>
            </a:r>
            <a:r>
              <a:rPr lang="en-US" dirty="0">
                <a:solidFill>
                  <a:schemeClr val="dk1"/>
                </a:solidFill>
              </a:rPr>
              <a:t>. </a:t>
            </a:r>
            <a:r>
              <a:rPr lang="en-US" dirty="0" err="1">
                <a:solidFill>
                  <a:schemeClr val="dk1"/>
                </a:solidFill>
              </a:rPr>
              <a:t>Odpowiednie</a:t>
            </a:r>
            <a:r>
              <a:rPr lang="en-US" dirty="0">
                <a:solidFill>
                  <a:schemeClr val="dk1"/>
                </a:solidFill>
              </a:rPr>
              <a:t> </a:t>
            </a:r>
            <a:r>
              <a:rPr lang="en-US" dirty="0" err="1">
                <a:solidFill>
                  <a:schemeClr val="dk1"/>
                </a:solidFill>
              </a:rPr>
              <a:t>wskaźniki</a:t>
            </a:r>
            <a:r>
              <a:rPr lang="en-US" dirty="0">
                <a:solidFill>
                  <a:schemeClr val="dk1"/>
                </a:solidFill>
              </a:rPr>
              <a:t> </a:t>
            </a:r>
            <a:r>
              <a:rPr lang="en-US" dirty="0" err="1">
                <a:solidFill>
                  <a:schemeClr val="dk1"/>
                </a:solidFill>
              </a:rPr>
              <a:t>umożliwiają</a:t>
            </a:r>
            <a:r>
              <a:rPr lang="en-US" dirty="0">
                <a:solidFill>
                  <a:schemeClr val="dk1"/>
                </a:solidFill>
              </a:rPr>
              <a:t> </a:t>
            </a:r>
            <a:r>
              <a:rPr lang="en-US" dirty="0" err="1">
                <a:solidFill>
                  <a:schemeClr val="dk1"/>
                </a:solidFill>
              </a:rPr>
              <a:t>ocenę</a:t>
            </a:r>
            <a:r>
              <a:rPr lang="en-US" dirty="0">
                <a:solidFill>
                  <a:schemeClr val="dk1"/>
                </a:solidFill>
              </a:rPr>
              <a:t> </a:t>
            </a:r>
            <a:r>
              <a:rPr lang="en-US" dirty="0" err="1">
                <a:solidFill>
                  <a:schemeClr val="dk1"/>
                </a:solidFill>
              </a:rPr>
              <a:t>względnej</a:t>
            </a:r>
            <a:r>
              <a:rPr lang="en-US" dirty="0">
                <a:solidFill>
                  <a:schemeClr val="dk1"/>
                </a:solidFill>
              </a:rPr>
              <a:t> </a:t>
            </a:r>
            <a:r>
              <a:rPr lang="en-US" dirty="0" err="1">
                <a:solidFill>
                  <a:schemeClr val="dk1"/>
                </a:solidFill>
              </a:rPr>
              <a:t>wydajności</a:t>
            </a:r>
            <a:r>
              <a:rPr lang="en-US" dirty="0">
                <a:solidFill>
                  <a:schemeClr val="dk1"/>
                </a:solidFill>
              </a:rPr>
              <a:t> </a:t>
            </a:r>
            <a:r>
              <a:rPr lang="en-US" dirty="0" err="1">
                <a:solidFill>
                  <a:schemeClr val="dk1"/>
                </a:solidFill>
              </a:rPr>
              <a:t>i</a:t>
            </a:r>
            <a:r>
              <a:rPr lang="en-US" dirty="0">
                <a:solidFill>
                  <a:schemeClr val="dk1"/>
                </a:solidFill>
              </a:rPr>
              <a:t> </a:t>
            </a:r>
            <a:r>
              <a:rPr lang="en-US" dirty="0" err="1">
                <a:solidFill>
                  <a:schemeClr val="dk1"/>
                </a:solidFill>
              </a:rPr>
              <a:t>ciągłe</a:t>
            </a:r>
            <a:r>
              <a:rPr lang="en-US" dirty="0">
                <a:solidFill>
                  <a:schemeClr val="dk1"/>
                </a:solidFill>
              </a:rPr>
              <a:t> </a:t>
            </a:r>
            <a:r>
              <a:rPr lang="en-US" dirty="0" err="1">
                <a:solidFill>
                  <a:schemeClr val="dk1"/>
                </a:solidFill>
              </a:rPr>
              <a:t>doskonalenie</a:t>
            </a:r>
            <a:r>
              <a:rPr lang="en-US" dirty="0">
                <a:solidFill>
                  <a:schemeClr val="dk1"/>
                </a:solidFill>
              </a:rPr>
              <a:t>.</a:t>
            </a:r>
            <a:endParaRPr dirty="0">
              <a:solidFill>
                <a:schemeClr val="dk1"/>
              </a:solidFill>
            </a:endParaRPr>
          </a:p>
          <a:p>
            <a:pPr marL="0" lvl="0" indent="0" algn="l" rtl="0">
              <a:lnSpc>
                <a:spcPct val="115000"/>
              </a:lnSpc>
              <a:spcBef>
                <a:spcPts val="1200"/>
              </a:spcBef>
              <a:spcAft>
                <a:spcPts val="0"/>
              </a:spcAft>
              <a:buClr>
                <a:schemeClr val="dk1"/>
              </a:buClr>
              <a:buSzPts val="1100"/>
              <a:buFont typeface="Arial"/>
              <a:buNone/>
            </a:pPr>
            <a:r>
              <a:rPr lang="en-US" dirty="0" err="1">
                <a:solidFill>
                  <a:schemeClr val="dk1"/>
                </a:solidFill>
              </a:rPr>
              <a:t>Podsumowując</a:t>
            </a:r>
            <a:r>
              <a:rPr lang="en-US" dirty="0">
                <a:solidFill>
                  <a:schemeClr val="dk1"/>
                </a:solidFill>
              </a:rPr>
              <a:t>, </a:t>
            </a:r>
            <a:r>
              <a:rPr lang="en-US" dirty="0" err="1">
                <a:solidFill>
                  <a:schemeClr val="dk1"/>
                </a:solidFill>
              </a:rPr>
              <a:t>wybór</a:t>
            </a:r>
            <a:r>
              <a:rPr lang="en-US" dirty="0">
                <a:solidFill>
                  <a:schemeClr val="dk1"/>
                </a:solidFill>
              </a:rPr>
              <a:t> </a:t>
            </a:r>
            <a:r>
              <a:rPr lang="en-US" dirty="0" err="1">
                <a:solidFill>
                  <a:schemeClr val="dk1"/>
                </a:solidFill>
              </a:rPr>
              <a:t>odpowiednich</a:t>
            </a:r>
            <a:r>
              <a:rPr lang="en-US" dirty="0">
                <a:solidFill>
                  <a:schemeClr val="dk1"/>
                </a:solidFill>
              </a:rPr>
              <a:t> </a:t>
            </a:r>
            <a:r>
              <a:rPr lang="en-US" dirty="0" err="1">
                <a:solidFill>
                  <a:schemeClr val="dk1"/>
                </a:solidFill>
              </a:rPr>
              <a:t>wskaźników</a:t>
            </a:r>
            <a:r>
              <a:rPr lang="en-US" dirty="0">
                <a:solidFill>
                  <a:schemeClr val="dk1"/>
                </a:solidFill>
              </a:rPr>
              <a:t> ma </a:t>
            </a:r>
            <a:r>
              <a:rPr lang="en-US" dirty="0" err="1">
                <a:solidFill>
                  <a:schemeClr val="dk1"/>
                </a:solidFill>
              </a:rPr>
              <a:t>zasadnicze</a:t>
            </a:r>
            <a:r>
              <a:rPr lang="en-US" dirty="0">
                <a:solidFill>
                  <a:schemeClr val="dk1"/>
                </a:solidFill>
              </a:rPr>
              <a:t> </a:t>
            </a:r>
            <a:r>
              <a:rPr lang="en-US" dirty="0" err="1">
                <a:solidFill>
                  <a:schemeClr val="dk1"/>
                </a:solidFill>
              </a:rPr>
              <a:t>znaczenie</a:t>
            </a:r>
            <a:r>
              <a:rPr lang="en-US" dirty="0">
                <a:solidFill>
                  <a:schemeClr val="dk1"/>
                </a:solidFill>
              </a:rPr>
              <a:t> </a:t>
            </a:r>
            <a:r>
              <a:rPr lang="en-US" dirty="0" err="1">
                <a:solidFill>
                  <a:schemeClr val="dk1"/>
                </a:solidFill>
              </a:rPr>
              <a:t>dla</a:t>
            </a:r>
            <a:r>
              <a:rPr lang="en-US" dirty="0">
                <a:solidFill>
                  <a:schemeClr val="dk1"/>
                </a:solidFill>
              </a:rPr>
              <a:t> </a:t>
            </a:r>
            <a:r>
              <a:rPr lang="en-US" dirty="0" err="1">
                <a:solidFill>
                  <a:schemeClr val="dk1"/>
                </a:solidFill>
              </a:rPr>
              <a:t>przejrzystości</a:t>
            </a:r>
            <a:r>
              <a:rPr lang="en-US" dirty="0">
                <a:solidFill>
                  <a:schemeClr val="dk1"/>
                </a:solidFill>
              </a:rPr>
              <a:t>, </a:t>
            </a:r>
            <a:r>
              <a:rPr lang="en-US" dirty="0" err="1">
                <a:solidFill>
                  <a:schemeClr val="dk1"/>
                </a:solidFill>
              </a:rPr>
              <a:t>pomiaru</a:t>
            </a:r>
            <a:r>
              <a:rPr lang="en-US" dirty="0">
                <a:solidFill>
                  <a:schemeClr val="dk1"/>
                </a:solidFill>
              </a:rPr>
              <a:t>, </a:t>
            </a:r>
            <a:r>
              <a:rPr lang="en-US" dirty="0" err="1">
                <a:solidFill>
                  <a:schemeClr val="dk1"/>
                </a:solidFill>
              </a:rPr>
              <a:t>oceny</a:t>
            </a:r>
            <a:r>
              <a:rPr lang="en-US" dirty="0">
                <a:solidFill>
                  <a:schemeClr val="dk1"/>
                </a:solidFill>
              </a:rPr>
              <a:t>, </a:t>
            </a:r>
            <a:r>
              <a:rPr lang="en-US" dirty="0" err="1">
                <a:solidFill>
                  <a:schemeClr val="dk1"/>
                </a:solidFill>
              </a:rPr>
              <a:t>podejmowania</a:t>
            </a:r>
            <a:r>
              <a:rPr lang="en-US" dirty="0">
                <a:solidFill>
                  <a:schemeClr val="dk1"/>
                </a:solidFill>
              </a:rPr>
              <a:t> </a:t>
            </a:r>
            <a:r>
              <a:rPr lang="en-US" dirty="0" err="1">
                <a:solidFill>
                  <a:schemeClr val="dk1"/>
                </a:solidFill>
              </a:rPr>
              <a:t>decyzji</a:t>
            </a:r>
            <a:r>
              <a:rPr lang="en-US" dirty="0">
                <a:solidFill>
                  <a:schemeClr val="dk1"/>
                </a:solidFill>
              </a:rPr>
              <a:t>, </a:t>
            </a:r>
            <a:r>
              <a:rPr lang="en-US" dirty="0" err="1">
                <a:solidFill>
                  <a:schemeClr val="dk1"/>
                </a:solidFill>
              </a:rPr>
              <a:t>odpowiedzialności</a:t>
            </a:r>
            <a:r>
              <a:rPr lang="en-US" dirty="0">
                <a:solidFill>
                  <a:schemeClr val="dk1"/>
                </a:solidFill>
              </a:rPr>
              <a:t>, </a:t>
            </a:r>
            <a:r>
              <a:rPr lang="en-US" dirty="0" err="1">
                <a:solidFill>
                  <a:schemeClr val="dk1"/>
                </a:solidFill>
              </a:rPr>
              <a:t>optymalizacji</a:t>
            </a:r>
            <a:r>
              <a:rPr lang="en-US" dirty="0">
                <a:solidFill>
                  <a:schemeClr val="dk1"/>
                </a:solidFill>
              </a:rPr>
              <a:t>, </a:t>
            </a:r>
            <a:r>
              <a:rPr lang="en-US" dirty="0" err="1">
                <a:solidFill>
                  <a:schemeClr val="dk1"/>
                </a:solidFill>
              </a:rPr>
              <a:t>dostosowania</a:t>
            </a:r>
            <a:r>
              <a:rPr lang="en-US" dirty="0">
                <a:solidFill>
                  <a:schemeClr val="dk1"/>
                </a:solidFill>
              </a:rPr>
              <a:t> </a:t>
            </a:r>
            <a:r>
              <a:rPr lang="en-US" dirty="0" err="1">
                <a:solidFill>
                  <a:schemeClr val="dk1"/>
                </a:solidFill>
              </a:rPr>
              <a:t>i</a:t>
            </a:r>
            <a:r>
              <a:rPr lang="en-US" dirty="0">
                <a:solidFill>
                  <a:schemeClr val="dk1"/>
                </a:solidFill>
              </a:rPr>
              <a:t> </a:t>
            </a:r>
            <a:r>
              <a:rPr lang="en-US" dirty="0" err="1">
                <a:solidFill>
                  <a:schemeClr val="dk1"/>
                </a:solidFill>
              </a:rPr>
              <a:t>analizy</a:t>
            </a:r>
            <a:r>
              <a:rPr lang="en-US" dirty="0">
                <a:solidFill>
                  <a:schemeClr val="dk1"/>
                </a:solidFill>
              </a:rPr>
              <a:t> </a:t>
            </a:r>
            <a:r>
              <a:rPr lang="en-US" dirty="0" err="1">
                <a:solidFill>
                  <a:schemeClr val="dk1"/>
                </a:solidFill>
              </a:rPr>
              <a:t>porównawczej</a:t>
            </a:r>
            <a:r>
              <a:rPr lang="en-US" dirty="0">
                <a:solidFill>
                  <a:schemeClr val="dk1"/>
                </a:solidFill>
              </a:rPr>
              <a:t>. </a:t>
            </a:r>
            <a:r>
              <a:rPr lang="en-US" dirty="0" err="1">
                <a:solidFill>
                  <a:schemeClr val="dk1"/>
                </a:solidFill>
              </a:rPr>
              <a:t>Właściwie</a:t>
            </a:r>
            <a:r>
              <a:rPr lang="en-US" dirty="0">
                <a:solidFill>
                  <a:schemeClr val="dk1"/>
                </a:solidFill>
              </a:rPr>
              <a:t> </a:t>
            </a:r>
            <a:r>
              <a:rPr lang="en-US" dirty="0" err="1">
                <a:solidFill>
                  <a:schemeClr val="dk1"/>
                </a:solidFill>
              </a:rPr>
              <a:t>dobrane</a:t>
            </a:r>
            <a:r>
              <a:rPr lang="en-US" dirty="0">
                <a:solidFill>
                  <a:schemeClr val="dk1"/>
                </a:solidFill>
              </a:rPr>
              <a:t> </a:t>
            </a:r>
            <a:r>
              <a:rPr lang="en-US" dirty="0" err="1">
                <a:solidFill>
                  <a:schemeClr val="dk1"/>
                </a:solidFill>
              </a:rPr>
              <a:t>wskaźniki</a:t>
            </a:r>
            <a:r>
              <a:rPr lang="en-US" dirty="0">
                <a:solidFill>
                  <a:schemeClr val="dk1"/>
                </a:solidFill>
              </a:rPr>
              <a:t> </a:t>
            </a:r>
            <a:r>
              <a:rPr lang="en-US" dirty="0" err="1">
                <a:solidFill>
                  <a:schemeClr val="dk1"/>
                </a:solidFill>
              </a:rPr>
              <a:t>stanowią</a:t>
            </a:r>
            <a:r>
              <a:rPr lang="en-US" dirty="0">
                <a:solidFill>
                  <a:schemeClr val="dk1"/>
                </a:solidFill>
              </a:rPr>
              <a:t> </a:t>
            </a:r>
            <a:r>
              <a:rPr lang="en-US" dirty="0" err="1">
                <a:solidFill>
                  <a:schemeClr val="dk1"/>
                </a:solidFill>
              </a:rPr>
              <a:t>podstawę</a:t>
            </a:r>
            <a:r>
              <a:rPr lang="en-US" dirty="0">
                <a:solidFill>
                  <a:schemeClr val="dk1"/>
                </a:solidFill>
              </a:rPr>
              <a:t> </a:t>
            </a:r>
            <a:r>
              <a:rPr lang="en-US" dirty="0" err="1">
                <a:solidFill>
                  <a:schemeClr val="dk1"/>
                </a:solidFill>
              </a:rPr>
              <a:t>skutecznego</a:t>
            </a:r>
            <a:r>
              <a:rPr lang="en-US" dirty="0">
                <a:solidFill>
                  <a:schemeClr val="dk1"/>
                </a:solidFill>
              </a:rPr>
              <a:t> </a:t>
            </a:r>
            <a:r>
              <a:rPr lang="en-US" dirty="0" err="1">
                <a:solidFill>
                  <a:schemeClr val="dk1"/>
                </a:solidFill>
              </a:rPr>
              <a:t>zarządzania</a:t>
            </a:r>
            <a:r>
              <a:rPr lang="en-US" dirty="0">
                <a:solidFill>
                  <a:schemeClr val="dk1"/>
                </a:solidFill>
              </a:rPr>
              <a:t>, </a:t>
            </a:r>
            <a:r>
              <a:rPr lang="en-US" dirty="0" err="1">
                <a:solidFill>
                  <a:schemeClr val="dk1"/>
                </a:solidFill>
              </a:rPr>
              <a:t>planowania</a:t>
            </a:r>
            <a:r>
              <a:rPr lang="en-US" dirty="0">
                <a:solidFill>
                  <a:schemeClr val="dk1"/>
                </a:solidFill>
              </a:rPr>
              <a:t> </a:t>
            </a:r>
            <a:r>
              <a:rPr lang="en-US" dirty="0" err="1">
                <a:solidFill>
                  <a:schemeClr val="dk1"/>
                </a:solidFill>
              </a:rPr>
              <a:t>strategicznego</a:t>
            </a:r>
            <a:r>
              <a:rPr lang="en-US" dirty="0">
                <a:solidFill>
                  <a:schemeClr val="dk1"/>
                </a:solidFill>
              </a:rPr>
              <a:t> </a:t>
            </a:r>
            <a:r>
              <a:rPr lang="en-US" dirty="0" err="1">
                <a:solidFill>
                  <a:schemeClr val="dk1"/>
                </a:solidFill>
              </a:rPr>
              <a:t>i</a:t>
            </a:r>
            <a:r>
              <a:rPr lang="en-US" dirty="0">
                <a:solidFill>
                  <a:schemeClr val="dk1"/>
                </a:solidFill>
              </a:rPr>
              <a:t> </a:t>
            </a:r>
            <a:r>
              <a:rPr lang="en-US" dirty="0" err="1">
                <a:solidFill>
                  <a:schemeClr val="dk1"/>
                </a:solidFill>
              </a:rPr>
              <a:t>osiągania</a:t>
            </a:r>
            <a:r>
              <a:rPr lang="en-US" dirty="0">
                <a:solidFill>
                  <a:schemeClr val="dk1"/>
                </a:solidFill>
              </a:rPr>
              <a:t> </a:t>
            </a:r>
            <a:r>
              <a:rPr lang="en-US" dirty="0" err="1">
                <a:solidFill>
                  <a:schemeClr val="dk1"/>
                </a:solidFill>
              </a:rPr>
              <a:t>pożądanych</a:t>
            </a:r>
            <a:r>
              <a:rPr lang="en-US" dirty="0">
                <a:solidFill>
                  <a:schemeClr val="dk1"/>
                </a:solidFill>
              </a:rPr>
              <a:t> </a:t>
            </a:r>
            <a:r>
              <a:rPr lang="en-US" dirty="0" err="1">
                <a:solidFill>
                  <a:schemeClr val="dk1"/>
                </a:solidFill>
              </a:rPr>
              <a:t>wyników</a:t>
            </a:r>
            <a:r>
              <a:rPr lang="en-US" dirty="0">
                <a:solidFill>
                  <a:schemeClr val="dk1"/>
                </a:solidFill>
              </a:rPr>
              <a:t>.</a:t>
            </a:r>
            <a:endParaRPr dirty="0">
              <a:solidFill>
                <a:schemeClr val="dk1"/>
              </a:solidFill>
            </a:endParaRPr>
          </a:p>
          <a:p>
            <a:pPr marL="0" lvl="0" indent="0" algn="l" rtl="0">
              <a:lnSpc>
                <a:spcPct val="100000"/>
              </a:lnSpc>
              <a:spcBef>
                <a:spcPts val="1200"/>
              </a:spcBef>
              <a:spcAft>
                <a:spcPts val="0"/>
              </a:spcAft>
              <a:buSzPts val="1100"/>
              <a:buNone/>
            </a:pPr>
            <a:endParaRPr dirty="0"/>
          </a:p>
        </p:txBody>
      </p:sp>
    </p:spTree>
    <p:extLst>
      <p:ext uri="{BB962C8B-B14F-4D97-AF65-F5344CB8AC3E}">
        <p14:creationId xmlns:p14="http://schemas.microsoft.com/office/powerpoint/2010/main" val="135492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7" name="Google Shape;167;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4031868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5" name="Google Shape;175;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436520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3" name="Google Shape;183;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0851296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9" name="Google Shape;189;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16534830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 name="Google Shape;194;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US" dirty="0" err="1"/>
              <a:t>Strategia</a:t>
            </a:r>
            <a:r>
              <a:rPr lang="en-US" dirty="0"/>
              <a:t> </a:t>
            </a:r>
            <a:r>
              <a:rPr lang="en-US" dirty="0" err="1"/>
              <a:t>pomiaru</a:t>
            </a:r>
            <a:r>
              <a:rPr lang="en-US" dirty="0"/>
              <a:t> w </a:t>
            </a:r>
            <a:r>
              <a:rPr lang="en-US" dirty="0" err="1"/>
              <a:t>analityce</a:t>
            </a:r>
            <a:r>
              <a:rPr lang="en-US" dirty="0"/>
              <a:t> </a:t>
            </a:r>
            <a:r>
              <a:rPr lang="en-US" dirty="0" err="1"/>
              <a:t>internetowej</a:t>
            </a:r>
            <a:r>
              <a:rPr lang="en-US" dirty="0"/>
              <a:t> </a:t>
            </a:r>
            <a:r>
              <a:rPr lang="en-US" dirty="0" err="1"/>
              <a:t>zazwyczaj</a:t>
            </a:r>
            <a:r>
              <a:rPr lang="en-US" dirty="0"/>
              <a:t> </a:t>
            </a:r>
            <a:r>
              <a:rPr lang="en-US" dirty="0" err="1"/>
              <a:t>składa</a:t>
            </a:r>
            <a:r>
              <a:rPr lang="en-US" dirty="0"/>
              <a:t> </a:t>
            </a:r>
            <a:r>
              <a:rPr lang="en-US" dirty="0" err="1"/>
              <a:t>się</a:t>
            </a:r>
            <a:r>
              <a:rPr lang="en-US" dirty="0"/>
              <a:t> z </a:t>
            </a:r>
            <a:r>
              <a:rPr lang="en-US" dirty="0" err="1"/>
              <a:t>następujących</a:t>
            </a:r>
            <a:r>
              <a:rPr lang="en-US" dirty="0"/>
              <a:t> </a:t>
            </a:r>
            <a:r>
              <a:rPr lang="en-US" dirty="0" err="1"/>
              <a:t>faz</a:t>
            </a:r>
            <a:r>
              <a:rPr lang="en-US" dirty="0"/>
              <a:t>:</a:t>
            </a:r>
            <a:endParaRPr dirty="0"/>
          </a:p>
          <a:p>
            <a:pPr marL="457200" lvl="0" indent="-298450" algn="l" rtl="0">
              <a:lnSpc>
                <a:spcPct val="100000"/>
              </a:lnSpc>
              <a:spcBef>
                <a:spcPts val="0"/>
              </a:spcBef>
              <a:spcAft>
                <a:spcPts val="0"/>
              </a:spcAft>
              <a:buSzPts val="1100"/>
              <a:buFont typeface="Arial"/>
              <a:buAutoNum type="arabicPeriod"/>
            </a:pPr>
            <a:r>
              <a:rPr lang="en-US" dirty="0" err="1"/>
              <a:t>Zdefiniuj</a:t>
            </a:r>
            <a:r>
              <a:rPr lang="en-US" dirty="0"/>
              <a:t> </a:t>
            </a:r>
            <a:r>
              <a:rPr lang="en-US" dirty="0" err="1"/>
              <a:t>cele</a:t>
            </a:r>
            <a:r>
              <a:rPr lang="en-US" dirty="0"/>
              <a:t>: </a:t>
            </a:r>
            <a:r>
              <a:rPr lang="en-US" dirty="0" err="1"/>
              <a:t>Ustal</a:t>
            </a:r>
            <a:r>
              <a:rPr lang="en-US" dirty="0"/>
              <a:t> </a:t>
            </a:r>
            <a:r>
              <a:rPr lang="en-US" dirty="0" err="1"/>
              <a:t>jasne</a:t>
            </a:r>
            <a:r>
              <a:rPr lang="en-US" dirty="0"/>
              <a:t> </a:t>
            </a:r>
            <a:r>
              <a:rPr lang="en-US" dirty="0" err="1"/>
              <a:t>i</a:t>
            </a:r>
            <a:r>
              <a:rPr lang="en-US" dirty="0"/>
              <a:t> </a:t>
            </a:r>
            <a:r>
              <a:rPr lang="en-US" dirty="0" err="1"/>
              <a:t>mierzalne</a:t>
            </a:r>
            <a:r>
              <a:rPr lang="en-US" dirty="0"/>
              <a:t> </a:t>
            </a:r>
            <a:r>
              <a:rPr lang="en-US" dirty="0" err="1"/>
              <a:t>cele</a:t>
            </a:r>
            <a:r>
              <a:rPr lang="en-US" dirty="0"/>
              <a:t> </a:t>
            </a:r>
            <a:r>
              <a:rPr lang="en-US" dirty="0" err="1"/>
              <a:t>dla</a:t>
            </a:r>
            <a:r>
              <a:rPr lang="en-US" dirty="0"/>
              <a:t> </a:t>
            </a:r>
            <a:r>
              <a:rPr lang="en-US" dirty="0" err="1"/>
              <a:t>swojej</a:t>
            </a:r>
            <a:r>
              <a:rPr lang="en-US" dirty="0"/>
              <a:t> </a:t>
            </a:r>
            <a:r>
              <a:rPr lang="en-US" dirty="0" err="1"/>
              <a:t>witryny</a:t>
            </a:r>
            <a:r>
              <a:rPr lang="en-US" dirty="0"/>
              <a:t> </a:t>
            </a:r>
            <a:r>
              <a:rPr lang="en-US" dirty="0" err="1"/>
              <a:t>lub</a:t>
            </a:r>
            <a:r>
              <a:rPr lang="en-US" dirty="0"/>
              <a:t> </a:t>
            </a:r>
            <a:r>
              <a:rPr lang="en-US" dirty="0" err="1"/>
              <a:t>cyfrowych</a:t>
            </a:r>
            <a:r>
              <a:rPr lang="en-US" dirty="0"/>
              <a:t> </a:t>
            </a:r>
            <a:r>
              <a:rPr lang="en-US" dirty="0" err="1"/>
              <a:t>kampanii</a:t>
            </a:r>
            <a:r>
              <a:rPr lang="en-US" dirty="0"/>
              <a:t> </a:t>
            </a:r>
            <a:r>
              <a:rPr lang="en-US" dirty="0" err="1"/>
              <a:t>marketingowych</a:t>
            </a:r>
            <a:r>
              <a:rPr lang="en-US" dirty="0"/>
              <a:t>, </a:t>
            </a:r>
            <a:r>
              <a:rPr lang="en-US" dirty="0" err="1"/>
              <a:t>takie</a:t>
            </a:r>
            <a:r>
              <a:rPr lang="en-US" dirty="0"/>
              <a:t> </a:t>
            </a:r>
            <a:r>
              <a:rPr lang="en-US" dirty="0" err="1"/>
              <a:t>jak</a:t>
            </a:r>
            <a:r>
              <a:rPr lang="en-US" dirty="0"/>
              <a:t> </a:t>
            </a:r>
            <a:r>
              <a:rPr lang="en-US" dirty="0" err="1"/>
              <a:t>zwiększenie</a:t>
            </a:r>
            <a:r>
              <a:rPr lang="en-US" dirty="0"/>
              <a:t> </a:t>
            </a:r>
            <a:r>
              <a:rPr lang="en-US" dirty="0" err="1"/>
              <a:t>konwersji</a:t>
            </a:r>
            <a:r>
              <a:rPr lang="en-US" dirty="0"/>
              <a:t>, </a:t>
            </a:r>
            <a:r>
              <a:rPr lang="en-US" dirty="0" err="1"/>
              <a:t>poprawa</a:t>
            </a:r>
            <a:r>
              <a:rPr lang="en-US" dirty="0"/>
              <a:t> </a:t>
            </a:r>
            <a:r>
              <a:rPr lang="en-US" dirty="0" err="1"/>
              <a:t>doświadczenia</a:t>
            </a:r>
            <a:r>
              <a:rPr lang="en-US" dirty="0"/>
              <a:t> </a:t>
            </a:r>
            <a:r>
              <a:rPr lang="en-US" dirty="0" err="1"/>
              <a:t>użytkownika</a:t>
            </a:r>
            <a:r>
              <a:rPr lang="en-US" dirty="0"/>
              <a:t> </a:t>
            </a:r>
            <a:r>
              <a:rPr lang="en-US" dirty="0" err="1"/>
              <a:t>lub</a:t>
            </a:r>
            <a:r>
              <a:rPr lang="en-US" dirty="0"/>
              <a:t> </a:t>
            </a:r>
            <a:r>
              <a:rPr lang="en-US" dirty="0" err="1"/>
              <a:t>zwiększenie</a:t>
            </a:r>
            <a:r>
              <a:rPr lang="en-US" dirty="0"/>
              <a:t> </a:t>
            </a:r>
            <a:r>
              <a:rPr lang="en-US" dirty="0" err="1"/>
              <a:t>świadomości</a:t>
            </a:r>
            <a:r>
              <a:rPr lang="en-US" dirty="0"/>
              <a:t> </a:t>
            </a:r>
            <a:r>
              <a:rPr lang="en-US" dirty="0" err="1"/>
              <a:t>marki</a:t>
            </a:r>
            <a:r>
              <a:rPr lang="en-US" dirty="0"/>
              <a:t>.</a:t>
            </a:r>
            <a:endParaRPr dirty="0"/>
          </a:p>
          <a:p>
            <a:pPr marL="457200" lvl="0" indent="-298450" algn="l" rtl="0">
              <a:lnSpc>
                <a:spcPct val="100000"/>
              </a:lnSpc>
              <a:spcBef>
                <a:spcPts val="0"/>
              </a:spcBef>
              <a:spcAft>
                <a:spcPts val="0"/>
              </a:spcAft>
              <a:buSzPts val="1100"/>
              <a:buFont typeface="Arial"/>
              <a:buAutoNum type="arabicPeriod"/>
            </a:pPr>
            <a:r>
              <a:rPr lang="en-US" dirty="0" err="1"/>
              <a:t>Zidentyfikuj</a:t>
            </a:r>
            <a:r>
              <a:rPr lang="en-US" dirty="0"/>
              <a:t> </a:t>
            </a:r>
            <a:r>
              <a:rPr lang="en-US" dirty="0" err="1"/>
              <a:t>kluczowe</a:t>
            </a:r>
            <a:r>
              <a:rPr lang="en-US" dirty="0"/>
              <a:t> </a:t>
            </a:r>
            <a:r>
              <a:rPr lang="en-US" dirty="0" err="1"/>
              <a:t>wskaźniki</a:t>
            </a:r>
            <a:r>
              <a:rPr lang="en-US" dirty="0"/>
              <a:t> </a:t>
            </a:r>
            <a:r>
              <a:rPr lang="en-US" dirty="0" err="1"/>
              <a:t>wydajności</a:t>
            </a:r>
            <a:r>
              <a:rPr lang="en-US" dirty="0"/>
              <a:t> (KPI): </a:t>
            </a:r>
            <a:r>
              <a:rPr lang="en-US" dirty="0" err="1"/>
              <a:t>Wybierz</a:t>
            </a:r>
            <a:r>
              <a:rPr lang="en-US" dirty="0"/>
              <a:t> </a:t>
            </a:r>
            <a:r>
              <a:rPr lang="en-US" dirty="0" err="1"/>
              <a:t>wskaźniki</a:t>
            </a:r>
            <a:r>
              <a:rPr lang="en-US" dirty="0"/>
              <a:t>, </a:t>
            </a:r>
            <a:r>
              <a:rPr lang="en-US" dirty="0" err="1"/>
              <a:t>które</a:t>
            </a:r>
            <a:r>
              <a:rPr lang="en-US" dirty="0"/>
              <a:t> </a:t>
            </a:r>
            <a:r>
              <a:rPr lang="en-US" dirty="0" err="1"/>
              <a:t>są</a:t>
            </a:r>
            <a:r>
              <a:rPr lang="en-US" dirty="0"/>
              <a:t> </a:t>
            </a:r>
            <a:r>
              <a:rPr lang="en-US" dirty="0" err="1"/>
              <a:t>zgodne</a:t>
            </a:r>
            <a:r>
              <a:rPr lang="en-US" dirty="0"/>
              <a:t> z </a:t>
            </a:r>
            <a:r>
              <a:rPr lang="en-US" dirty="0" err="1"/>
              <a:t>Twoimi</a:t>
            </a:r>
            <a:r>
              <a:rPr lang="en-US" dirty="0"/>
              <a:t> </a:t>
            </a:r>
            <a:r>
              <a:rPr lang="en-US" dirty="0" err="1"/>
              <a:t>celami</a:t>
            </a:r>
            <a:r>
              <a:rPr lang="en-US" dirty="0"/>
              <a:t> </a:t>
            </a:r>
            <a:r>
              <a:rPr lang="en-US" dirty="0" err="1"/>
              <a:t>i</a:t>
            </a:r>
            <a:r>
              <a:rPr lang="en-US" dirty="0"/>
              <a:t> </a:t>
            </a:r>
            <a:r>
              <a:rPr lang="en-US" dirty="0" err="1"/>
              <a:t>pomagają</a:t>
            </a:r>
            <a:r>
              <a:rPr lang="en-US" dirty="0"/>
              <a:t> </a:t>
            </a:r>
            <a:r>
              <a:rPr lang="en-US" dirty="0" err="1"/>
              <a:t>śledzić</a:t>
            </a:r>
            <a:r>
              <a:rPr lang="en-US" dirty="0"/>
              <a:t> </a:t>
            </a:r>
            <a:r>
              <a:rPr lang="en-US" dirty="0" err="1"/>
              <a:t>postępy</a:t>
            </a:r>
            <a:r>
              <a:rPr lang="en-US" dirty="0"/>
              <a:t> w </a:t>
            </a:r>
            <a:r>
              <a:rPr lang="en-US" dirty="0" err="1"/>
              <a:t>ich</a:t>
            </a:r>
            <a:r>
              <a:rPr lang="en-US" dirty="0"/>
              <a:t> </a:t>
            </a:r>
            <a:r>
              <a:rPr lang="en-US" dirty="0" err="1"/>
              <a:t>realizacji</a:t>
            </a:r>
            <a:r>
              <a:rPr lang="en-US" dirty="0"/>
              <a:t>. </a:t>
            </a:r>
            <a:r>
              <a:rPr lang="en-US" dirty="0" err="1"/>
              <a:t>Wskaźniki</a:t>
            </a:r>
            <a:r>
              <a:rPr lang="en-US" dirty="0"/>
              <a:t> </a:t>
            </a:r>
            <a:r>
              <a:rPr lang="en-US" dirty="0" err="1"/>
              <a:t>te</a:t>
            </a:r>
            <a:r>
              <a:rPr lang="en-US" dirty="0"/>
              <a:t> </a:t>
            </a:r>
            <a:r>
              <a:rPr lang="en-US" dirty="0" err="1"/>
              <a:t>staną</a:t>
            </a:r>
            <a:r>
              <a:rPr lang="en-US" dirty="0"/>
              <a:t> </a:t>
            </a:r>
            <a:r>
              <a:rPr lang="en-US" dirty="0" err="1"/>
              <a:t>się</a:t>
            </a:r>
            <a:r>
              <a:rPr lang="en-US" dirty="0"/>
              <a:t> </a:t>
            </a:r>
            <a:r>
              <a:rPr lang="en-US" dirty="0" err="1"/>
              <a:t>kluczowymi</a:t>
            </a:r>
            <a:r>
              <a:rPr lang="en-US" dirty="0"/>
              <a:t> </a:t>
            </a:r>
            <a:r>
              <a:rPr lang="en-US" dirty="0" err="1"/>
              <a:t>wskaźnikami</a:t>
            </a:r>
            <a:r>
              <a:rPr lang="en-US" dirty="0"/>
              <a:t> </a:t>
            </a:r>
            <a:r>
              <a:rPr lang="en-US" dirty="0" err="1"/>
              <a:t>wydajności</a:t>
            </a:r>
            <a:r>
              <a:rPr lang="en-US" dirty="0"/>
              <a:t>.</a:t>
            </a:r>
            <a:endParaRPr dirty="0"/>
          </a:p>
          <a:p>
            <a:pPr marL="457200" lvl="0" indent="-298450" algn="l" rtl="0">
              <a:lnSpc>
                <a:spcPct val="100000"/>
              </a:lnSpc>
              <a:spcBef>
                <a:spcPts val="0"/>
              </a:spcBef>
              <a:spcAft>
                <a:spcPts val="0"/>
              </a:spcAft>
              <a:buSzPts val="1100"/>
              <a:buFont typeface="Arial"/>
              <a:buAutoNum type="arabicPeriod"/>
            </a:pPr>
            <a:r>
              <a:rPr lang="en-US" dirty="0" err="1"/>
              <a:t>Gromadzenie</a:t>
            </a:r>
            <a:r>
              <a:rPr lang="en-US" dirty="0"/>
              <a:t> </a:t>
            </a:r>
            <a:r>
              <a:rPr lang="en-US" dirty="0" err="1"/>
              <a:t>danych</a:t>
            </a:r>
            <a:r>
              <a:rPr lang="en-US" dirty="0"/>
              <a:t>: </a:t>
            </a:r>
            <a:r>
              <a:rPr lang="en-US" dirty="0" err="1"/>
              <a:t>Wdrożenie</a:t>
            </a:r>
            <a:r>
              <a:rPr lang="en-US" dirty="0"/>
              <a:t> </a:t>
            </a:r>
            <a:r>
              <a:rPr lang="en-US" dirty="0" err="1"/>
              <a:t>narzędzi</a:t>
            </a:r>
            <a:r>
              <a:rPr lang="en-US" dirty="0"/>
              <a:t> do </a:t>
            </a:r>
            <a:r>
              <a:rPr lang="en-US" dirty="0" err="1"/>
              <a:t>śledzenia</a:t>
            </a:r>
            <a:r>
              <a:rPr lang="en-US" dirty="0"/>
              <a:t> </a:t>
            </a:r>
            <a:r>
              <a:rPr lang="en-US" dirty="0" err="1"/>
              <a:t>i</a:t>
            </a:r>
            <a:r>
              <a:rPr lang="en-US" dirty="0"/>
              <a:t> </a:t>
            </a:r>
            <a:r>
              <a:rPr lang="en-US" dirty="0" err="1"/>
              <a:t>pomiaru</a:t>
            </a:r>
            <a:r>
              <a:rPr lang="en-US" dirty="0"/>
              <a:t>, </a:t>
            </a:r>
            <a:r>
              <a:rPr lang="en-US" dirty="0" err="1"/>
              <a:t>takich</a:t>
            </a:r>
            <a:r>
              <a:rPr lang="en-US" dirty="0"/>
              <a:t> </a:t>
            </a:r>
            <a:r>
              <a:rPr lang="en-US" dirty="0" err="1"/>
              <a:t>jak</a:t>
            </a:r>
            <a:r>
              <a:rPr lang="en-US" dirty="0"/>
              <a:t> Google Analytics, w </a:t>
            </a:r>
            <a:r>
              <a:rPr lang="en-US" dirty="0" err="1"/>
              <a:t>celu</a:t>
            </a:r>
            <a:r>
              <a:rPr lang="en-US" dirty="0"/>
              <a:t> </a:t>
            </a:r>
            <a:r>
              <a:rPr lang="en-US" dirty="0" err="1"/>
              <a:t>gromadzenia</a:t>
            </a:r>
            <a:r>
              <a:rPr lang="en-US" dirty="0"/>
              <a:t> </a:t>
            </a:r>
            <a:r>
              <a:rPr lang="en-US" dirty="0" err="1"/>
              <a:t>danych</a:t>
            </a:r>
            <a:r>
              <a:rPr lang="en-US" dirty="0"/>
              <a:t> </a:t>
            </a:r>
            <a:r>
              <a:rPr lang="en-US" dirty="0" err="1"/>
              <a:t>na</a:t>
            </a:r>
            <a:r>
              <a:rPr lang="en-US" dirty="0"/>
              <a:t> </a:t>
            </a:r>
            <a:r>
              <a:rPr lang="en-US" dirty="0" err="1"/>
              <a:t>temat</a:t>
            </a:r>
            <a:r>
              <a:rPr lang="en-US" dirty="0"/>
              <a:t> </a:t>
            </a:r>
            <a:r>
              <a:rPr lang="en-US" dirty="0" err="1"/>
              <a:t>witryny</a:t>
            </a:r>
            <a:r>
              <a:rPr lang="en-US" dirty="0"/>
              <a:t> </a:t>
            </a:r>
            <a:r>
              <a:rPr lang="en-US" dirty="0" err="1"/>
              <a:t>i</a:t>
            </a:r>
            <a:r>
              <a:rPr lang="en-US" dirty="0"/>
              <a:t> </a:t>
            </a:r>
            <a:r>
              <a:rPr lang="en-US" dirty="0" err="1"/>
              <a:t>cyfrowych</a:t>
            </a:r>
            <a:r>
              <a:rPr lang="en-US" dirty="0"/>
              <a:t> </a:t>
            </a:r>
            <a:r>
              <a:rPr lang="en-US" dirty="0" err="1"/>
              <a:t>kampanii</a:t>
            </a:r>
            <a:r>
              <a:rPr lang="en-US" dirty="0"/>
              <a:t> </a:t>
            </a:r>
            <a:r>
              <a:rPr lang="en-US" dirty="0" err="1"/>
              <a:t>marketingowych</a:t>
            </a:r>
            <a:r>
              <a:rPr lang="en-US" dirty="0"/>
              <a:t>.</a:t>
            </a:r>
            <a:endParaRPr dirty="0"/>
          </a:p>
          <a:p>
            <a:pPr marL="457200" lvl="0" indent="-298450" algn="l" rtl="0">
              <a:lnSpc>
                <a:spcPct val="100000"/>
              </a:lnSpc>
              <a:spcBef>
                <a:spcPts val="0"/>
              </a:spcBef>
              <a:spcAft>
                <a:spcPts val="0"/>
              </a:spcAft>
              <a:buSzPts val="1100"/>
              <a:buFont typeface="Arial"/>
              <a:buAutoNum type="arabicPeriod"/>
            </a:pPr>
            <a:r>
              <a:rPr lang="en-US" dirty="0" err="1"/>
              <a:t>Analiza</a:t>
            </a:r>
            <a:r>
              <a:rPr lang="en-US" dirty="0"/>
              <a:t> </a:t>
            </a:r>
            <a:r>
              <a:rPr lang="en-US" dirty="0" err="1"/>
              <a:t>danych</a:t>
            </a:r>
            <a:r>
              <a:rPr lang="en-US" dirty="0"/>
              <a:t>: </a:t>
            </a:r>
            <a:r>
              <a:rPr lang="en-US" dirty="0" err="1"/>
              <a:t>Użyj</a:t>
            </a:r>
            <a:r>
              <a:rPr lang="en-US" dirty="0"/>
              <a:t> </a:t>
            </a:r>
            <a:r>
              <a:rPr lang="en-US" dirty="0" err="1"/>
              <a:t>narzędzi</a:t>
            </a:r>
            <a:r>
              <a:rPr lang="en-US" dirty="0"/>
              <a:t> </a:t>
            </a:r>
            <a:r>
              <a:rPr lang="en-US" dirty="0" err="1"/>
              <a:t>i</a:t>
            </a:r>
            <a:r>
              <a:rPr lang="en-US" dirty="0"/>
              <a:t> </a:t>
            </a:r>
            <a:r>
              <a:rPr lang="en-US" dirty="0" err="1"/>
              <a:t>technik</a:t>
            </a:r>
            <a:r>
              <a:rPr lang="en-US" dirty="0"/>
              <a:t>, </a:t>
            </a:r>
            <a:r>
              <a:rPr lang="en-US" dirty="0" err="1"/>
              <a:t>takich</a:t>
            </a:r>
            <a:r>
              <a:rPr lang="en-US" dirty="0"/>
              <a:t> </a:t>
            </a:r>
            <a:r>
              <a:rPr lang="en-US" dirty="0" err="1"/>
              <a:t>jak</a:t>
            </a:r>
            <a:r>
              <a:rPr lang="en-US" dirty="0"/>
              <a:t> </a:t>
            </a:r>
            <a:r>
              <a:rPr lang="en-US" dirty="0" err="1"/>
              <a:t>segmentacja</a:t>
            </a:r>
            <a:r>
              <a:rPr lang="en-US" dirty="0"/>
              <a:t> </a:t>
            </a:r>
            <a:r>
              <a:rPr lang="en-US" dirty="0" err="1"/>
              <a:t>i</a:t>
            </a:r>
            <a:r>
              <a:rPr lang="en-US" dirty="0"/>
              <a:t> </a:t>
            </a:r>
            <a:r>
              <a:rPr lang="en-US" dirty="0" err="1"/>
              <a:t>analiza</a:t>
            </a:r>
            <a:r>
              <a:rPr lang="en-US" dirty="0"/>
              <a:t> </a:t>
            </a:r>
            <a:r>
              <a:rPr lang="en-US" dirty="0" err="1"/>
              <a:t>lejka</a:t>
            </a:r>
            <a:r>
              <a:rPr lang="en-US" dirty="0"/>
              <a:t>, aby </a:t>
            </a:r>
            <a:r>
              <a:rPr lang="en-US" dirty="0" err="1"/>
              <a:t>nadać</a:t>
            </a:r>
            <a:r>
              <a:rPr lang="en-US" dirty="0"/>
              <a:t> </a:t>
            </a:r>
            <a:r>
              <a:rPr lang="en-US" dirty="0" err="1"/>
              <a:t>sens</a:t>
            </a:r>
            <a:r>
              <a:rPr lang="en-US" dirty="0"/>
              <a:t> </a:t>
            </a:r>
            <a:r>
              <a:rPr lang="en-US" dirty="0" err="1"/>
              <a:t>zebranym</a:t>
            </a:r>
            <a:r>
              <a:rPr lang="en-US" dirty="0"/>
              <a:t> </a:t>
            </a:r>
            <a:r>
              <a:rPr lang="en-US" dirty="0" err="1"/>
              <a:t>danym</a:t>
            </a:r>
            <a:r>
              <a:rPr lang="en-US" dirty="0"/>
              <a:t> </a:t>
            </a:r>
            <a:r>
              <a:rPr lang="en-US" dirty="0" err="1"/>
              <a:t>i</a:t>
            </a:r>
            <a:r>
              <a:rPr lang="en-US" dirty="0"/>
              <a:t> </a:t>
            </a:r>
            <a:r>
              <a:rPr lang="en-US" dirty="0" err="1"/>
              <a:t>zidentyfikować</a:t>
            </a:r>
            <a:r>
              <a:rPr lang="en-US" dirty="0"/>
              <a:t> </a:t>
            </a:r>
            <a:r>
              <a:rPr lang="en-US" dirty="0" err="1"/>
              <a:t>wzorce</a:t>
            </a:r>
            <a:r>
              <a:rPr lang="en-US" dirty="0"/>
              <a:t>, trendy </a:t>
            </a:r>
            <a:r>
              <a:rPr lang="en-US" dirty="0" err="1"/>
              <a:t>i</a:t>
            </a:r>
            <a:r>
              <a:rPr lang="en-US" dirty="0"/>
              <a:t> </a:t>
            </a:r>
            <a:r>
              <a:rPr lang="en-US" dirty="0" err="1"/>
              <a:t>możliwości</a:t>
            </a:r>
            <a:r>
              <a:rPr lang="en-US" dirty="0"/>
              <a:t> </a:t>
            </a:r>
            <a:r>
              <a:rPr lang="en-US" dirty="0" err="1"/>
              <a:t>poprawy</a:t>
            </a:r>
            <a:r>
              <a:rPr lang="en-US" dirty="0"/>
              <a:t>.</a:t>
            </a:r>
            <a:endParaRPr dirty="0"/>
          </a:p>
          <a:p>
            <a:pPr marL="457200" lvl="0" indent="-298450" algn="l" rtl="0">
              <a:lnSpc>
                <a:spcPct val="100000"/>
              </a:lnSpc>
              <a:spcBef>
                <a:spcPts val="0"/>
              </a:spcBef>
              <a:spcAft>
                <a:spcPts val="0"/>
              </a:spcAft>
              <a:buSzPts val="1100"/>
              <a:buFont typeface="Arial"/>
              <a:buAutoNum type="arabicPeriod"/>
            </a:pPr>
            <a:r>
              <a:rPr lang="en-US" dirty="0" err="1"/>
              <a:t>Spostrzeżenia</a:t>
            </a:r>
            <a:r>
              <a:rPr lang="en-US" dirty="0"/>
              <a:t> </a:t>
            </a:r>
            <a:r>
              <a:rPr lang="en-US" dirty="0" err="1"/>
              <a:t>i</a:t>
            </a:r>
            <a:r>
              <a:rPr lang="en-US" dirty="0"/>
              <a:t> </a:t>
            </a:r>
            <a:r>
              <a:rPr lang="en-US" dirty="0" err="1"/>
              <a:t>zalecenia</a:t>
            </a:r>
            <a:r>
              <a:rPr lang="en-US" dirty="0"/>
              <a:t>: </a:t>
            </a:r>
            <a:r>
              <a:rPr lang="en-US" dirty="0" err="1"/>
              <a:t>Wyciąganie</a:t>
            </a:r>
            <a:r>
              <a:rPr lang="en-US" dirty="0"/>
              <a:t> </a:t>
            </a:r>
            <a:r>
              <a:rPr lang="en-US" dirty="0" err="1"/>
              <a:t>wniosków</a:t>
            </a:r>
            <a:r>
              <a:rPr lang="en-US" dirty="0"/>
              <a:t> z </a:t>
            </a:r>
            <a:r>
              <a:rPr lang="en-US" dirty="0" err="1"/>
              <a:t>analizy</a:t>
            </a:r>
            <a:r>
              <a:rPr lang="en-US" dirty="0"/>
              <a:t> </a:t>
            </a:r>
            <a:r>
              <a:rPr lang="en-US" dirty="0" err="1"/>
              <a:t>danych</a:t>
            </a:r>
            <a:r>
              <a:rPr lang="en-US" dirty="0"/>
              <a:t> </a:t>
            </a:r>
            <a:r>
              <a:rPr lang="en-US" dirty="0" err="1"/>
              <a:t>i</a:t>
            </a:r>
            <a:r>
              <a:rPr lang="en-US" dirty="0"/>
              <a:t> </a:t>
            </a:r>
            <a:r>
              <a:rPr lang="en-US" dirty="0" err="1"/>
              <a:t>formułowanie</a:t>
            </a:r>
            <a:r>
              <a:rPr lang="en-US" dirty="0"/>
              <a:t> </a:t>
            </a:r>
            <a:r>
              <a:rPr lang="en-US" dirty="0" err="1"/>
              <a:t>zaleceń</a:t>
            </a:r>
            <a:r>
              <a:rPr lang="en-US" dirty="0"/>
              <a:t> </a:t>
            </a:r>
            <a:r>
              <a:rPr lang="en-US" dirty="0" err="1"/>
              <a:t>dotyczących</a:t>
            </a:r>
            <a:r>
              <a:rPr lang="en-US" dirty="0"/>
              <a:t> </a:t>
            </a:r>
            <a:r>
              <a:rPr lang="en-US" dirty="0" err="1"/>
              <a:t>optymalizacji</a:t>
            </a:r>
            <a:r>
              <a:rPr lang="en-US" dirty="0"/>
              <a:t> w </a:t>
            </a:r>
            <a:r>
              <a:rPr lang="en-US" dirty="0" err="1"/>
              <a:t>oparciu</a:t>
            </a:r>
            <a:r>
              <a:rPr lang="en-US" dirty="0"/>
              <a:t> o </a:t>
            </a:r>
            <a:r>
              <a:rPr lang="en-US" dirty="0" err="1"/>
              <a:t>te</a:t>
            </a:r>
            <a:r>
              <a:rPr lang="en-US" dirty="0"/>
              <a:t> </a:t>
            </a:r>
            <a:r>
              <a:rPr lang="en-US" dirty="0" err="1"/>
              <a:t>spostrzeżenia</a:t>
            </a:r>
            <a:r>
              <a:rPr lang="en-US" dirty="0"/>
              <a:t>.</a:t>
            </a:r>
            <a:endParaRPr dirty="0"/>
          </a:p>
          <a:p>
            <a:pPr marL="457200" lvl="0" indent="-298450" algn="l" rtl="0">
              <a:lnSpc>
                <a:spcPct val="100000"/>
              </a:lnSpc>
              <a:spcBef>
                <a:spcPts val="0"/>
              </a:spcBef>
              <a:spcAft>
                <a:spcPts val="0"/>
              </a:spcAft>
              <a:buSzPts val="1100"/>
              <a:buFont typeface="Arial"/>
              <a:buAutoNum type="arabicPeriod"/>
            </a:pPr>
            <a:r>
              <a:rPr lang="en-US" dirty="0" err="1"/>
              <a:t>Wdrożenie</a:t>
            </a:r>
            <a:r>
              <a:rPr lang="en-US" dirty="0"/>
              <a:t> </a:t>
            </a:r>
            <a:r>
              <a:rPr lang="en-US" dirty="0" err="1"/>
              <a:t>i</a:t>
            </a:r>
            <a:r>
              <a:rPr lang="en-US" dirty="0"/>
              <a:t> </a:t>
            </a:r>
            <a:r>
              <a:rPr lang="en-US" dirty="0" err="1"/>
              <a:t>optymalizacja</a:t>
            </a:r>
            <a:r>
              <a:rPr lang="en-US" dirty="0"/>
              <a:t>: </a:t>
            </a:r>
            <a:r>
              <a:rPr lang="en-US" dirty="0" err="1"/>
              <a:t>Wdrożenie</a:t>
            </a:r>
            <a:r>
              <a:rPr lang="en-US" dirty="0"/>
              <a:t> </a:t>
            </a:r>
            <a:r>
              <a:rPr lang="en-US" dirty="0" err="1"/>
              <a:t>zaleceń</a:t>
            </a:r>
            <a:r>
              <a:rPr lang="en-US" dirty="0"/>
              <a:t> </a:t>
            </a:r>
            <a:r>
              <a:rPr lang="en-US" dirty="0" err="1"/>
              <a:t>i</a:t>
            </a:r>
            <a:r>
              <a:rPr lang="en-US" dirty="0"/>
              <a:t> </a:t>
            </a:r>
            <a:r>
              <a:rPr lang="en-US" dirty="0" err="1"/>
              <a:t>dokonywanie</a:t>
            </a:r>
            <a:r>
              <a:rPr lang="en-US" dirty="0"/>
              <a:t> </a:t>
            </a:r>
            <a:r>
              <a:rPr lang="en-US" dirty="0" err="1"/>
              <a:t>bieżących</a:t>
            </a:r>
            <a:r>
              <a:rPr lang="en-US" dirty="0"/>
              <a:t> </a:t>
            </a:r>
            <a:r>
              <a:rPr lang="en-US" dirty="0" err="1"/>
              <a:t>optymalizacji</a:t>
            </a:r>
            <a:r>
              <a:rPr lang="en-US" dirty="0"/>
              <a:t> w </a:t>
            </a:r>
            <a:r>
              <a:rPr lang="en-US" dirty="0" err="1"/>
              <a:t>celu</a:t>
            </a:r>
            <a:r>
              <a:rPr lang="en-US" dirty="0"/>
              <a:t> </a:t>
            </a:r>
            <a:r>
              <a:rPr lang="en-US" dirty="0" err="1"/>
              <a:t>poprawy</a:t>
            </a:r>
            <a:r>
              <a:rPr lang="en-US" dirty="0"/>
              <a:t> </a:t>
            </a:r>
            <a:r>
              <a:rPr lang="en-US" dirty="0" err="1"/>
              <a:t>wydajności</a:t>
            </a:r>
            <a:r>
              <a:rPr lang="en-US" dirty="0"/>
              <a:t> </a:t>
            </a:r>
            <a:r>
              <a:rPr lang="en-US" dirty="0" err="1"/>
              <a:t>i</a:t>
            </a:r>
            <a:r>
              <a:rPr lang="en-US" dirty="0"/>
              <a:t> </a:t>
            </a:r>
            <a:r>
              <a:rPr lang="en-US" dirty="0" err="1"/>
              <a:t>osiągnięcia</a:t>
            </a:r>
            <a:r>
              <a:rPr lang="en-US" dirty="0"/>
              <a:t> </a:t>
            </a:r>
            <a:r>
              <a:rPr lang="en-US" dirty="0" err="1"/>
              <a:t>celów</a:t>
            </a:r>
            <a:r>
              <a:rPr lang="en-US" dirty="0"/>
              <a:t>.</a:t>
            </a:r>
            <a:endParaRPr dirty="0"/>
          </a:p>
          <a:p>
            <a:pPr marL="457200" lvl="0" indent="-298450" algn="l" rtl="0">
              <a:lnSpc>
                <a:spcPct val="100000"/>
              </a:lnSpc>
              <a:spcBef>
                <a:spcPts val="0"/>
              </a:spcBef>
              <a:spcAft>
                <a:spcPts val="0"/>
              </a:spcAft>
              <a:buSzPts val="1100"/>
              <a:buFont typeface="Arial"/>
              <a:buAutoNum type="arabicPeriod"/>
            </a:pPr>
            <a:r>
              <a:rPr lang="en-US" dirty="0" err="1"/>
              <a:t>Ciągłe</a:t>
            </a:r>
            <a:r>
              <a:rPr lang="en-US" dirty="0"/>
              <a:t> </a:t>
            </a:r>
            <a:r>
              <a:rPr lang="en-US" dirty="0" err="1"/>
              <a:t>monitorowanie</a:t>
            </a:r>
            <a:r>
              <a:rPr lang="en-US" dirty="0"/>
              <a:t> </a:t>
            </a:r>
            <a:r>
              <a:rPr lang="en-US" dirty="0" err="1"/>
              <a:t>i</a:t>
            </a:r>
            <a:r>
              <a:rPr lang="en-US" dirty="0"/>
              <a:t> </a:t>
            </a:r>
            <a:r>
              <a:rPr lang="en-US" dirty="0" err="1"/>
              <a:t>raportowanie</a:t>
            </a:r>
            <a:r>
              <a:rPr lang="en-US" dirty="0"/>
              <a:t>: </a:t>
            </a:r>
            <a:r>
              <a:rPr lang="en-US" dirty="0" err="1"/>
              <a:t>Regularne</a:t>
            </a:r>
            <a:r>
              <a:rPr lang="en-US" dirty="0"/>
              <a:t> </a:t>
            </a:r>
            <a:r>
              <a:rPr lang="en-US" dirty="0" err="1"/>
              <a:t>monitorowanie</a:t>
            </a:r>
            <a:r>
              <a:rPr lang="en-US" dirty="0"/>
              <a:t> </a:t>
            </a:r>
            <a:r>
              <a:rPr lang="en-US" dirty="0" err="1"/>
              <a:t>i</a:t>
            </a:r>
            <a:r>
              <a:rPr lang="en-US" dirty="0"/>
              <a:t> </a:t>
            </a:r>
            <a:r>
              <a:rPr lang="en-US" dirty="0" err="1"/>
              <a:t>raportowanie</a:t>
            </a:r>
            <a:r>
              <a:rPr lang="en-US" dirty="0"/>
              <a:t> </a:t>
            </a:r>
            <a:r>
              <a:rPr lang="en-US" dirty="0" err="1"/>
              <a:t>wskaźników</a:t>
            </a:r>
            <a:r>
              <a:rPr lang="en-US" dirty="0"/>
              <a:t> KPI w </a:t>
            </a:r>
            <a:r>
              <a:rPr lang="en-US" dirty="0" err="1"/>
              <a:t>celu</a:t>
            </a:r>
            <a:r>
              <a:rPr lang="en-US" dirty="0"/>
              <a:t> </a:t>
            </a:r>
            <a:r>
              <a:rPr lang="en-US" dirty="0" err="1"/>
              <a:t>śledzenia</a:t>
            </a:r>
            <a:r>
              <a:rPr lang="en-US" dirty="0"/>
              <a:t> </a:t>
            </a:r>
            <a:r>
              <a:rPr lang="en-US" dirty="0" err="1"/>
              <a:t>postępów</a:t>
            </a:r>
            <a:r>
              <a:rPr lang="en-US" dirty="0"/>
              <a:t> </a:t>
            </a:r>
            <a:r>
              <a:rPr lang="en-US" dirty="0" err="1"/>
              <a:t>i</a:t>
            </a:r>
            <a:r>
              <a:rPr lang="en-US" dirty="0"/>
              <a:t> </a:t>
            </a:r>
            <a:r>
              <a:rPr lang="en-US" dirty="0" err="1"/>
              <a:t>zapewnienia</a:t>
            </a:r>
            <a:r>
              <a:rPr lang="en-US" dirty="0"/>
              <a:t> </a:t>
            </a:r>
            <a:r>
              <a:rPr lang="en-US" dirty="0" err="1"/>
              <a:t>ciągłego</a:t>
            </a:r>
            <a:r>
              <a:rPr lang="en-US" dirty="0"/>
              <a:t> </a:t>
            </a:r>
            <a:r>
              <a:rPr lang="en-US" dirty="0" err="1"/>
              <a:t>sukcesu</a:t>
            </a:r>
            <a:r>
              <a:rPr lang="en-US" dirty="0"/>
              <a:t> </a:t>
            </a:r>
            <a:r>
              <a:rPr lang="en-US" dirty="0" err="1"/>
              <a:t>cyfrowych</a:t>
            </a:r>
            <a:r>
              <a:rPr lang="en-US" dirty="0"/>
              <a:t> </a:t>
            </a:r>
            <a:r>
              <a:rPr lang="en-US" dirty="0" err="1"/>
              <a:t>działań</a:t>
            </a:r>
            <a:r>
              <a:rPr lang="en-US" dirty="0"/>
              <a:t> </a:t>
            </a:r>
            <a:r>
              <a:rPr lang="en-US" dirty="0" err="1"/>
              <a:t>marketingowych</a:t>
            </a:r>
            <a:r>
              <a:rPr lang="en-US" dirty="0"/>
              <a:t>.</a:t>
            </a:r>
            <a:endParaRPr dirty="0"/>
          </a:p>
          <a:p>
            <a:pPr marL="158750" lvl="0" indent="0" algn="l" rtl="0">
              <a:lnSpc>
                <a:spcPct val="100000"/>
              </a:lnSpc>
              <a:spcBef>
                <a:spcPts val="0"/>
              </a:spcBef>
              <a:spcAft>
                <a:spcPts val="0"/>
              </a:spcAft>
              <a:buSzPts val="1100"/>
              <a:buNone/>
            </a:pPr>
            <a:endParaRPr dirty="0"/>
          </a:p>
          <a:p>
            <a:pPr marL="158750" lvl="0" indent="0" algn="l" rtl="0">
              <a:lnSpc>
                <a:spcPct val="100000"/>
              </a:lnSpc>
              <a:spcBef>
                <a:spcPts val="0"/>
              </a:spcBef>
              <a:spcAft>
                <a:spcPts val="0"/>
              </a:spcAft>
              <a:buSzPts val="1100"/>
              <a:buNone/>
            </a:pPr>
            <a:r>
              <a:rPr lang="en-US" dirty="0" err="1"/>
              <a:t>Fazy</a:t>
            </a:r>
            <a:r>
              <a:rPr lang="en-US" dirty="0"/>
              <a:t> </a:t>
            </a:r>
            <a:r>
              <a:rPr lang="en-US" dirty="0" err="1"/>
              <a:t>te</a:t>
            </a:r>
            <a:r>
              <a:rPr lang="en-US" dirty="0"/>
              <a:t> </a:t>
            </a:r>
            <a:r>
              <a:rPr lang="en-US" dirty="0" err="1"/>
              <a:t>tworzą</a:t>
            </a:r>
            <a:r>
              <a:rPr lang="en-US" dirty="0"/>
              <a:t> </a:t>
            </a:r>
            <a:r>
              <a:rPr lang="en-US" dirty="0" err="1"/>
              <a:t>cykl</a:t>
            </a:r>
            <a:r>
              <a:rPr lang="en-US" dirty="0"/>
              <a:t> </a:t>
            </a:r>
            <a:r>
              <a:rPr lang="en-US" dirty="0" err="1"/>
              <a:t>ciągłego</a:t>
            </a:r>
            <a:r>
              <a:rPr lang="en-US" dirty="0"/>
              <a:t> </a:t>
            </a:r>
            <a:r>
              <a:rPr lang="en-US" dirty="0" err="1"/>
              <a:t>doskonalenia</a:t>
            </a:r>
            <a:r>
              <a:rPr lang="en-US" dirty="0"/>
              <a:t>, </a:t>
            </a:r>
            <a:r>
              <a:rPr lang="en-US" dirty="0" err="1"/>
              <a:t>umożliwiając</a:t>
            </a:r>
            <a:r>
              <a:rPr lang="en-US" dirty="0"/>
              <a:t> </a:t>
            </a:r>
            <a:r>
              <a:rPr lang="en-US" dirty="0" err="1"/>
              <a:t>ciągłe</a:t>
            </a:r>
            <a:r>
              <a:rPr lang="en-US" dirty="0"/>
              <a:t> </a:t>
            </a:r>
            <a:r>
              <a:rPr lang="en-US" dirty="0" err="1"/>
              <a:t>monitorowanie</a:t>
            </a:r>
            <a:r>
              <a:rPr lang="en-US" dirty="0"/>
              <a:t> </a:t>
            </a:r>
            <a:r>
              <a:rPr lang="en-US" dirty="0" err="1"/>
              <a:t>i</a:t>
            </a:r>
            <a:r>
              <a:rPr lang="en-US" dirty="0"/>
              <a:t> </a:t>
            </a:r>
            <a:r>
              <a:rPr lang="en-US" dirty="0" err="1"/>
              <a:t>optymalizację</a:t>
            </a:r>
            <a:r>
              <a:rPr lang="en-US" dirty="0"/>
              <a:t> </a:t>
            </a:r>
            <a:r>
              <a:rPr lang="en-US" dirty="0" err="1"/>
              <a:t>działań</a:t>
            </a:r>
            <a:r>
              <a:rPr lang="en-US" dirty="0"/>
              <a:t> </a:t>
            </a:r>
            <a:r>
              <a:rPr lang="en-US" dirty="0" err="1"/>
              <a:t>marketingu</a:t>
            </a:r>
            <a:r>
              <a:rPr lang="en-US" dirty="0"/>
              <a:t> </a:t>
            </a:r>
            <a:r>
              <a:rPr lang="en-US" dirty="0" err="1"/>
              <a:t>cyfrowego</a:t>
            </a:r>
            <a:r>
              <a:rPr lang="en-US" dirty="0"/>
              <a:t> w </a:t>
            </a:r>
            <a:r>
              <a:rPr lang="en-US" dirty="0" err="1"/>
              <a:t>celu</a:t>
            </a:r>
            <a:r>
              <a:rPr lang="en-US" dirty="0"/>
              <a:t> </a:t>
            </a:r>
            <a:r>
              <a:rPr lang="en-US" dirty="0" err="1"/>
              <a:t>osiągnięcia</a:t>
            </a:r>
            <a:r>
              <a:rPr lang="en-US" dirty="0"/>
              <a:t> </a:t>
            </a:r>
            <a:r>
              <a:rPr lang="en-US" dirty="0" err="1"/>
              <a:t>założonych</a:t>
            </a:r>
            <a:r>
              <a:rPr lang="en-US" dirty="0"/>
              <a:t> </a:t>
            </a:r>
            <a:r>
              <a:rPr lang="en-US" dirty="0" err="1"/>
              <a:t>celów</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sz="1400" b="1" dirty="0" err="1"/>
              <a:t>Należy</a:t>
            </a:r>
            <a:r>
              <a:rPr lang="en-US" sz="1400" b="1" dirty="0"/>
              <a:t> </a:t>
            </a:r>
            <a:r>
              <a:rPr lang="en-US" sz="1400" b="1" dirty="0" err="1"/>
              <a:t>zauważyć</a:t>
            </a:r>
            <a:r>
              <a:rPr lang="en-US" sz="1400" b="1" dirty="0"/>
              <a:t>, </a:t>
            </a:r>
            <a:r>
              <a:rPr lang="en-US" sz="1400" b="1" dirty="0" err="1"/>
              <a:t>że</a:t>
            </a:r>
            <a:r>
              <a:rPr lang="en-US" sz="1400" b="1" dirty="0"/>
              <a:t> </a:t>
            </a:r>
            <a:r>
              <a:rPr lang="en-US" sz="1400" b="1" dirty="0" err="1"/>
              <a:t>istnieje</a:t>
            </a:r>
            <a:r>
              <a:rPr lang="en-US" sz="1400" b="1" dirty="0"/>
              <a:t> </a:t>
            </a:r>
            <a:r>
              <a:rPr lang="en-US" sz="1400" b="1" dirty="0" err="1"/>
              <a:t>wiele</a:t>
            </a:r>
            <a:r>
              <a:rPr lang="en-US" sz="1400" b="1" dirty="0"/>
              <a:t> </a:t>
            </a:r>
            <a:r>
              <a:rPr lang="en-US" sz="1400" b="1" dirty="0" err="1"/>
              <a:t>modeli</a:t>
            </a:r>
            <a:r>
              <a:rPr lang="en-US" sz="1400" b="1" dirty="0"/>
              <a:t> </a:t>
            </a:r>
            <a:r>
              <a:rPr lang="en-US" sz="1400" b="1" dirty="0" err="1"/>
              <a:t>i</a:t>
            </a:r>
            <a:r>
              <a:rPr lang="en-US" sz="1400" b="1" dirty="0"/>
              <a:t> </a:t>
            </a:r>
            <a:r>
              <a:rPr lang="en-US" sz="1400" b="1" dirty="0" err="1"/>
              <a:t>teorii</a:t>
            </a:r>
            <a:r>
              <a:rPr lang="en-US" sz="1400" b="1" dirty="0"/>
              <a:t> </a:t>
            </a:r>
            <a:r>
              <a:rPr lang="en-US" sz="1400" b="1" dirty="0" err="1"/>
              <a:t>zaproponowanych</a:t>
            </a:r>
            <a:r>
              <a:rPr lang="en-US" sz="1400" b="1" dirty="0"/>
              <a:t> </a:t>
            </a:r>
            <a:r>
              <a:rPr lang="en-US" sz="1400" b="1" dirty="0" err="1"/>
              <a:t>przez</a:t>
            </a:r>
            <a:r>
              <a:rPr lang="en-US" sz="1400" b="1" dirty="0"/>
              <a:t> </a:t>
            </a:r>
            <a:r>
              <a:rPr lang="en-US" sz="1400" b="1" dirty="0" err="1"/>
              <a:t>różnych</a:t>
            </a:r>
            <a:r>
              <a:rPr lang="en-US" sz="1400" b="1" dirty="0"/>
              <a:t> </a:t>
            </a:r>
            <a:r>
              <a:rPr lang="en-US" sz="1400" b="1" dirty="0" err="1"/>
              <a:t>autorów</a:t>
            </a:r>
            <a:r>
              <a:rPr lang="en-US" sz="1400" b="1" dirty="0"/>
              <a:t>, a </a:t>
            </a:r>
            <a:r>
              <a:rPr lang="en-US" sz="1400" b="1" dirty="0" err="1"/>
              <a:t>na</a:t>
            </a:r>
            <a:r>
              <a:rPr lang="en-US" sz="1400" b="1" dirty="0"/>
              <a:t> </a:t>
            </a:r>
            <a:r>
              <a:rPr lang="en-US" sz="1400" b="1" dirty="0" err="1"/>
              <a:t>kolejnych</a:t>
            </a:r>
            <a:r>
              <a:rPr lang="en-US" sz="1400" b="1" dirty="0"/>
              <a:t> </a:t>
            </a:r>
            <a:r>
              <a:rPr lang="en-US" sz="1400" b="1" dirty="0" err="1"/>
              <a:t>stronach</a:t>
            </a:r>
            <a:r>
              <a:rPr lang="en-US" sz="1400" b="1" dirty="0"/>
              <a:t> </a:t>
            </a:r>
            <a:r>
              <a:rPr lang="en-US" sz="1400" b="1" dirty="0" err="1"/>
              <a:t>przedstawiamy</a:t>
            </a:r>
            <a:r>
              <a:rPr lang="en-US" sz="1400" b="1" dirty="0"/>
              <a:t> </a:t>
            </a:r>
            <a:r>
              <a:rPr lang="en-US" sz="1400" b="1" dirty="0" err="1"/>
              <a:t>niektóre</a:t>
            </a:r>
            <a:r>
              <a:rPr lang="en-US" sz="1400" b="1" dirty="0"/>
              <a:t> z </a:t>
            </a:r>
            <a:r>
              <a:rPr lang="en-US" sz="1400" b="1" dirty="0" err="1"/>
              <a:t>nich</a:t>
            </a:r>
            <a:r>
              <a:rPr lang="en-US" sz="1400" b="1" dirty="0"/>
              <a:t>.</a:t>
            </a:r>
            <a:endParaRPr sz="1400" b="1" dirty="0"/>
          </a:p>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8351060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0" name="Google Shape;200;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a:t>Kolejna struktura</a:t>
            </a:r>
            <a:endParaRPr/>
          </a:p>
        </p:txBody>
      </p:sp>
    </p:spTree>
    <p:extLst>
      <p:ext uri="{BB962C8B-B14F-4D97-AF65-F5344CB8AC3E}">
        <p14:creationId xmlns:p14="http://schemas.microsoft.com/office/powerpoint/2010/main" val="24033183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6" name="Google Shape;206;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solidFill>
                  <a:schemeClr val="dk1"/>
                </a:solidFill>
              </a:rPr>
              <a:t>Kolejna struktura</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21623181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2" name="Google Shape;212;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solidFill>
                  <a:schemeClr val="dk1"/>
                </a:solidFill>
              </a:rPr>
              <a:t>Kolejna struktura</a:t>
            </a:r>
            <a:endParaRPr>
              <a:solidFill>
                <a:schemeClr val="dk1"/>
              </a:solidFill>
            </a:endParaRPr>
          </a:p>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9163631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1" name="Google Shape;231;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solidFill>
                  <a:schemeClr val="dk1"/>
                </a:solidFill>
              </a:rPr>
              <a:t>Kolejna struktura</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19267287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1" name="Google Shape;271;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39330252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1" name="Google Shape;341;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5289839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9" name="Google Shape;349;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US" dirty="0" err="1"/>
              <a:t>Kluczowe</a:t>
            </a:r>
            <a:r>
              <a:rPr lang="en-US" dirty="0"/>
              <a:t> </a:t>
            </a:r>
            <a:r>
              <a:rPr lang="en-US" dirty="0" err="1"/>
              <a:t>wskaźniki</a:t>
            </a:r>
            <a:r>
              <a:rPr lang="en-US" dirty="0"/>
              <a:t> </a:t>
            </a:r>
            <a:r>
              <a:rPr lang="en-US" dirty="0" err="1"/>
              <a:t>wydajności</a:t>
            </a:r>
            <a:r>
              <a:rPr lang="en-US" dirty="0"/>
              <a:t> (KPI) </a:t>
            </a:r>
            <a:r>
              <a:rPr lang="en-US" dirty="0" err="1"/>
              <a:t>mają</a:t>
            </a:r>
            <a:r>
              <a:rPr lang="en-US" dirty="0"/>
              <a:t> </a:t>
            </a:r>
            <a:r>
              <a:rPr lang="en-US" dirty="0" err="1"/>
              <a:t>kluczowe</a:t>
            </a:r>
            <a:r>
              <a:rPr lang="en-US" dirty="0"/>
              <a:t> </a:t>
            </a:r>
            <a:r>
              <a:rPr lang="en-US" dirty="0" err="1"/>
              <a:t>znaczenie</a:t>
            </a:r>
            <a:r>
              <a:rPr lang="en-US" dirty="0"/>
              <a:t> </a:t>
            </a:r>
            <a:r>
              <a:rPr lang="en-US" dirty="0" err="1"/>
              <a:t>dla</a:t>
            </a:r>
            <a:r>
              <a:rPr lang="en-US" dirty="0"/>
              <a:t> </a:t>
            </a:r>
            <a:r>
              <a:rPr lang="en-US" dirty="0" err="1"/>
              <a:t>powodzenia</a:t>
            </a:r>
            <a:r>
              <a:rPr lang="en-US" dirty="0"/>
              <a:t> </a:t>
            </a:r>
            <a:r>
              <a:rPr lang="en-US" dirty="0" err="1"/>
              <a:t>strategii</a:t>
            </a:r>
            <a:r>
              <a:rPr lang="en-US" dirty="0"/>
              <a:t> </a:t>
            </a:r>
            <a:r>
              <a:rPr lang="en-US" dirty="0" err="1"/>
              <a:t>marketingu</a:t>
            </a:r>
            <a:r>
              <a:rPr lang="en-US" dirty="0"/>
              <a:t> </a:t>
            </a:r>
            <a:r>
              <a:rPr lang="en-US" dirty="0" err="1"/>
              <a:t>cyfrowego</a:t>
            </a:r>
            <a:r>
              <a:rPr lang="en-US" dirty="0"/>
              <a:t>. KPI </a:t>
            </a:r>
            <a:r>
              <a:rPr lang="en-US" dirty="0" err="1"/>
              <a:t>zapewniają</a:t>
            </a:r>
            <a:r>
              <a:rPr lang="en-US" dirty="0"/>
              <a:t> </a:t>
            </a:r>
            <a:r>
              <a:rPr lang="en-US" dirty="0" err="1"/>
              <a:t>sposób</a:t>
            </a:r>
            <a:r>
              <a:rPr lang="en-US" dirty="0"/>
              <a:t> </a:t>
            </a:r>
            <a:r>
              <a:rPr lang="en-US" dirty="0" err="1"/>
              <a:t>mierzenia</a:t>
            </a:r>
            <a:r>
              <a:rPr lang="en-US" dirty="0"/>
              <a:t> </a:t>
            </a:r>
            <a:r>
              <a:rPr lang="en-US" dirty="0" err="1"/>
              <a:t>skuteczności</a:t>
            </a:r>
            <a:r>
              <a:rPr lang="en-US" dirty="0"/>
              <a:t> </a:t>
            </a:r>
            <a:r>
              <a:rPr lang="en-US" dirty="0" err="1"/>
              <a:t>działań</a:t>
            </a:r>
            <a:r>
              <a:rPr lang="en-US" dirty="0"/>
              <a:t> </a:t>
            </a:r>
            <a:r>
              <a:rPr lang="en-US" dirty="0" err="1"/>
              <a:t>marketingowych</a:t>
            </a:r>
            <a:r>
              <a:rPr lang="en-US" dirty="0"/>
              <a:t>, </a:t>
            </a:r>
            <a:r>
              <a:rPr lang="en-US" dirty="0" err="1"/>
              <a:t>identyfikowania</a:t>
            </a:r>
            <a:r>
              <a:rPr lang="en-US" dirty="0"/>
              <a:t> </a:t>
            </a:r>
            <a:r>
              <a:rPr lang="en-US" dirty="0" err="1"/>
              <a:t>obszarów</a:t>
            </a:r>
            <a:r>
              <a:rPr lang="en-US" dirty="0"/>
              <a:t> </a:t>
            </a:r>
            <a:r>
              <a:rPr lang="en-US" dirty="0" err="1"/>
              <a:t>wymagających</a:t>
            </a:r>
            <a:r>
              <a:rPr lang="en-US" dirty="0"/>
              <a:t> </a:t>
            </a:r>
            <a:r>
              <a:rPr lang="en-US" dirty="0" err="1"/>
              <a:t>poprawy</a:t>
            </a:r>
            <a:r>
              <a:rPr lang="en-US" dirty="0"/>
              <a:t> </a:t>
            </a:r>
            <a:r>
              <a:rPr lang="en-US" dirty="0" err="1"/>
              <a:t>i</a:t>
            </a:r>
            <a:r>
              <a:rPr lang="en-US" dirty="0"/>
              <a:t> </a:t>
            </a:r>
            <a:r>
              <a:rPr lang="en-US" dirty="0" err="1"/>
              <a:t>śledzenia</a:t>
            </a:r>
            <a:r>
              <a:rPr lang="en-US" dirty="0"/>
              <a:t> </a:t>
            </a:r>
            <a:r>
              <a:rPr lang="en-US" dirty="0" err="1"/>
              <a:t>postępów</a:t>
            </a:r>
            <a:r>
              <a:rPr lang="en-US" dirty="0"/>
              <a:t> w </a:t>
            </a:r>
            <a:r>
              <a:rPr lang="en-US" dirty="0" err="1"/>
              <a:t>osiąganiu</a:t>
            </a:r>
            <a:r>
              <a:rPr lang="en-US" dirty="0"/>
              <a:t> </a:t>
            </a:r>
            <a:r>
              <a:rPr lang="en-US" dirty="0" err="1"/>
              <a:t>celów</a:t>
            </a:r>
            <a:r>
              <a:rPr lang="en-US" dirty="0"/>
              <a:t>.</a:t>
            </a:r>
            <a:endParaRPr dirty="0"/>
          </a:p>
          <a:p>
            <a:pPr marL="158750" lvl="0" indent="0" algn="l" rtl="0">
              <a:lnSpc>
                <a:spcPct val="100000"/>
              </a:lnSpc>
              <a:spcBef>
                <a:spcPts val="0"/>
              </a:spcBef>
              <a:spcAft>
                <a:spcPts val="0"/>
              </a:spcAft>
              <a:buSzPts val="1100"/>
              <a:buNone/>
            </a:pPr>
            <a:r>
              <a:rPr lang="en-US" dirty="0"/>
              <a:t>KPI </a:t>
            </a:r>
            <a:r>
              <a:rPr lang="en-US" dirty="0" err="1"/>
              <a:t>pomagają</a:t>
            </a:r>
            <a:r>
              <a:rPr lang="en-US" dirty="0"/>
              <a:t>:</a:t>
            </a:r>
            <a:endParaRPr dirty="0"/>
          </a:p>
          <a:p>
            <a:pPr marL="158750" lvl="0" indent="0" algn="l" rtl="0">
              <a:lnSpc>
                <a:spcPct val="100000"/>
              </a:lnSpc>
              <a:spcBef>
                <a:spcPts val="0"/>
              </a:spcBef>
              <a:spcAft>
                <a:spcPts val="0"/>
              </a:spcAft>
              <a:buSzPts val="1100"/>
              <a:buNone/>
            </a:pPr>
            <a:endParaRPr dirty="0"/>
          </a:p>
          <a:p>
            <a:pPr marL="457200" lvl="0" indent="-298450" algn="l" rtl="0">
              <a:lnSpc>
                <a:spcPct val="100000"/>
              </a:lnSpc>
              <a:spcBef>
                <a:spcPts val="0"/>
              </a:spcBef>
              <a:spcAft>
                <a:spcPts val="0"/>
              </a:spcAft>
              <a:buSzPts val="1100"/>
              <a:buFont typeface="Arial"/>
              <a:buAutoNum type="arabicPeriod"/>
            </a:pPr>
            <a:r>
              <a:rPr lang="en-US" dirty="0" err="1"/>
              <a:t>Skoncentruj</a:t>
            </a:r>
            <a:r>
              <a:rPr lang="en-US" dirty="0"/>
              <a:t> </a:t>
            </a:r>
            <a:r>
              <a:rPr lang="en-US" dirty="0" err="1"/>
              <a:t>wysiłki</a:t>
            </a:r>
            <a:r>
              <a:rPr lang="en-US" dirty="0"/>
              <a:t> </a:t>
            </a:r>
            <a:r>
              <a:rPr lang="en-US" dirty="0" err="1"/>
              <a:t>na</a:t>
            </a:r>
            <a:r>
              <a:rPr lang="en-US" dirty="0"/>
              <a:t> </a:t>
            </a:r>
            <a:r>
              <a:rPr lang="en-US" dirty="0" err="1"/>
              <a:t>tym</a:t>
            </a:r>
            <a:r>
              <a:rPr lang="en-US" dirty="0"/>
              <a:t>, co </a:t>
            </a:r>
            <a:r>
              <a:rPr lang="en-US" dirty="0" err="1"/>
              <a:t>najważniejsze</a:t>
            </a:r>
            <a:r>
              <a:rPr lang="en-US" dirty="0"/>
              <a:t>: </a:t>
            </a:r>
            <a:r>
              <a:rPr lang="en-US" dirty="0" err="1"/>
              <a:t>Wybierając</a:t>
            </a:r>
            <a:r>
              <a:rPr lang="en-US" dirty="0"/>
              <a:t> </a:t>
            </a:r>
            <a:r>
              <a:rPr lang="en-US" dirty="0" err="1"/>
              <a:t>odpowiednie</a:t>
            </a:r>
            <a:r>
              <a:rPr lang="en-US" dirty="0"/>
              <a:t> </a:t>
            </a:r>
            <a:r>
              <a:rPr lang="en-US" dirty="0" err="1"/>
              <a:t>wskaźniki</a:t>
            </a:r>
            <a:r>
              <a:rPr lang="en-US" dirty="0"/>
              <a:t> KPI, </a:t>
            </a:r>
            <a:r>
              <a:rPr lang="en-US" dirty="0" err="1"/>
              <a:t>marketerzy</a:t>
            </a:r>
            <a:r>
              <a:rPr lang="en-US" dirty="0"/>
              <a:t> </a:t>
            </a:r>
            <a:r>
              <a:rPr lang="en-US" dirty="0" err="1"/>
              <a:t>mogą</a:t>
            </a:r>
            <a:r>
              <a:rPr lang="en-US" dirty="0"/>
              <a:t> </a:t>
            </a:r>
            <a:r>
              <a:rPr lang="en-US" dirty="0" err="1"/>
              <a:t>nadać</a:t>
            </a:r>
            <a:r>
              <a:rPr lang="en-US" dirty="0"/>
              <a:t> </a:t>
            </a:r>
            <a:r>
              <a:rPr lang="en-US" dirty="0" err="1"/>
              <a:t>priorytet</a:t>
            </a:r>
            <a:r>
              <a:rPr lang="en-US" dirty="0"/>
              <a:t> </a:t>
            </a:r>
            <a:r>
              <a:rPr lang="en-US" dirty="0" err="1"/>
              <a:t>swoim</a:t>
            </a:r>
            <a:r>
              <a:rPr lang="en-US" dirty="0"/>
              <a:t> </a:t>
            </a:r>
            <a:r>
              <a:rPr lang="en-US" dirty="0" err="1"/>
              <a:t>wysiłkom</a:t>
            </a:r>
            <a:r>
              <a:rPr lang="en-US" dirty="0"/>
              <a:t> </a:t>
            </a:r>
            <a:r>
              <a:rPr lang="en-US" dirty="0" err="1"/>
              <a:t>i</a:t>
            </a:r>
            <a:r>
              <a:rPr lang="en-US" dirty="0"/>
              <a:t> </a:t>
            </a:r>
            <a:r>
              <a:rPr lang="en-US" dirty="0" err="1"/>
              <a:t>skupić</a:t>
            </a:r>
            <a:r>
              <a:rPr lang="en-US" dirty="0"/>
              <a:t> </a:t>
            </a:r>
            <a:r>
              <a:rPr lang="en-US" dirty="0" err="1"/>
              <a:t>się</a:t>
            </a:r>
            <a:r>
              <a:rPr lang="en-US" dirty="0"/>
              <a:t> </a:t>
            </a:r>
            <a:r>
              <a:rPr lang="en-US" dirty="0" err="1"/>
              <a:t>na</a:t>
            </a:r>
            <a:r>
              <a:rPr lang="en-US" dirty="0"/>
              <a:t> </a:t>
            </a:r>
            <a:r>
              <a:rPr lang="en-US" dirty="0" err="1"/>
              <a:t>tym</a:t>
            </a:r>
            <a:r>
              <a:rPr lang="en-US" dirty="0"/>
              <a:t>, co jest </a:t>
            </a:r>
            <a:r>
              <a:rPr lang="en-US" dirty="0" err="1"/>
              <a:t>najważniejsze</a:t>
            </a:r>
            <a:r>
              <a:rPr lang="en-US" dirty="0"/>
              <a:t> </a:t>
            </a:r>
            <a:r>
              <a:rPr lang="en-US" dirty="0" err="1"/>
              <a:t>dla</a:t>
            </a:r>
            <a:r>
              <a:rPr lang="en-US" dirty="0"/>
              <a:t> </a:t>
            </a:r>
            <a:r>
              <a:rPr lang="en-US" dirty="0" err="1"/>
              <a:t>osiągnięcia</a:t>
            </a:r>
            <a:r>
              <a:rPr lang="en-US" dirty="0"/>
              <a:t> </a:t>
            </a:r>
            <a:r>
              <a:rPr lang="en-US" dirty="0" err="1"/>
              <a:t>ich</a:t>
            </a:r>
            <a:r>
              <a:rPr lang="en-US" dirty="0"/>
              <a:t> </a:t>
            </a:r>
            <a:r>
              <a:rPr lang="en-US" dirty="0" err="1"/>
              <a:t>celów</a:t>
            </a:r>
            <a:r>
              <a:rPr lang="en-US" dirty="0"/>
              <a:t>.</a:t>
            </a:r>
            <a:endParaRPr dirty="0"/>
          </a:p>
          <a:p>
            <a:pPr marL="457200" lvl="0" indent="-298450" algn="l" rtl="0">
              <a:lnSpc>
                <a:spcPct val="100000"/>
              </a:lnSpc>
              <a:spcBef>
                <a:spcPts val="0"/>
              </a:spcBef>
              <a:spcAft>
                <a:spcPts val="0"/>
              </a:spcAft>
              <a:buSzPts val="1100"/>
              <a:buFont typeface="Arial"/>
              <a:buAutoNum type="arabicPeriod"/>
            </a:pPr>
            <a:r>
              <a:rPr lang="en-US" dirty="0" err="1"/>
              <a:t>Podejmowanie</a:t>
            </a:r>
            <a:r>
              <a:rPr lang="en-US" dirty="0"/>
              <a:t> </a:t>
            </a:r>
            <a:r>
              <a:rPr lang="en-US" dirty="0" err="1"/>
              <a:t>decyzji</a:t>
            </a:r>
            <a:r>
              <a:rPr lang="en-US" dirty="0"/>
              <a:t> </a:t>
            </a:r>
            <a:r>
              <a:rPr lang="en-US" dirty="0" err="1"/>
              <a:t>opartych</a:t>
            </a:r>
            <a:r>
              <a:rPr lang="en-US" dirty="0"/>
              <a:t> </a:t>
            </a:r>
            <a:r>
              <a:rPr lang="en-US" dirty="0" err="1"/>
              <a:t>na</a:t>
            </a:r>
            <a:r>
              <a:rPr lang="en-US" dirty="0"/>
              <a:t> </a:t>
            </a:r>
            <a:r>
              <a:rPr lang="en-US" dirty="0" err="1"/>
              <a:t>danych</a:t>
            </a:r>
            <a:r>
              <a:rPr lang="en-US" dirty="0"/>
              <a:t>: </a:t>
            </a:r>
            <a:r>
              <a:rPr lang="en-US" dirty="0" err="1"/>
              <a:t>Wskaźniki</a:t>
            </a:r>
            <a:r>
              <a:rPr lang="en-US" dirty="0"/>
              <a:t> KPI </a:t>
            </a:r>
            <a:r>
              <a:rPr lang="en-US" dirty="0" err="1"/>
              <a:t>zapewniają</a:t>
            </a:r>
            <a:r>
              <a:rPr lang="en-US" dirty="0"/>
              <a:t> </a:t>
            </a:r>
            <a:r>
              <a:rPr lang="en-US" dirty="0" err="1"/>
              <a:t>sposób</a:t>
            </a:r>
            <a:r>
              <a:rPr lang="en-US" dirty="0"/>
              <a:t> </a:t>
            </a:r>
            <a:r>
              <a:rPr lang="en-US" dirty="0" err="1"/>
              <a:t>mierzenia</a:t>
            </a:r>
            <a:r>
              <a:rPr lang="en-US" dirty="0"/>
              <a:t> </a:t>
            </a:r>
            <a:r>
              <a:rPr lang="en-US" dirty="0" err="1"/>
              <a:t>postępów</a:t>
            </a:r>
            <a:r>
              <a:rPr lang="en-US" dirty="0"/>
              <a:t> </a:t>
            </a:r>
            <a:r>
              <a:rPr lang="en-US" dirty="0" err="1"/>
              <a:t>i</a:t>
            </a:r>
            <a:r>
              <a:rPr lang="en-US" dirty="0"/>
              <a:t> </a:t>
            </a:r>
            <a:r>
              <a:rPr lang="en-US" dirty="0" err="1"/>
              <a:t>wydajności</a:t>
            </a:r>
            <a:r>
              <a:rPr lang="en-US" dirty="0"/>
              <a:t>, co </a:t>
            </a:r>
            <a:r>
              <a:rPr lang="en-US" dirty="0" err="1"/>
              <a:t>pozwala</a:t>
            </a:r>
            <a:r>
              <a:rPr lang="en-US" dirty="0"/>
              <a:t> </a:t>
            </a:r>
            <a:r>
              <a:rPr lang="en-US" dirty="0" err="1"/>
              <a:t>marketerom</a:t>
            </a:r>
            <a:r>
              <a:rPr lang="en-US" dirty="0"/>
              <a:t> </a:t>
            </a:r>
            <a:r>
              <a:rPr lang="en-US" dirty="0" err="1"/>
              <a:t>podejmować</a:t>
            </a:r>
            <a:r>
              <a:rPr lang="en-US" dirty="0"/>
              <a:t> </a:t>
            </a:r>
            <a:r>
              <a:rPr lang="en-US" dirty="0" err="1"/>
              <a:t>decyzje</a:t>
            </a:r>
            <a:r>
              <a:rPr lang="en-US" dirty="0"/>
              <a:t> </a:t>
            </a:r>
            <a:r>
              <a:rPr lang="en-US" dirty="0" err="1"/>
              <a:t>oparte</a:t>
            </a:r>
            <a:r>
              <a:rPr lang="en-US" dirty="0"/>
              <a:t> </a:t>
            </a:r>
            <a:r>
              <a:rPr lang="en-US" dirty="0" err="1"/>
              <a:t>na</a:t>
            </a:r>
            <a:r>
              <a:rPr lang="en-US" dirty="0"/>
              <a:t> </a:t>
            </a:r>
            <a:r>
              <a:rPr lang="en-US" dirty="0" err="1"/>
              <a:t>danych</a:t>
            </a:r>
            <a:r>
              <a:rPr lang="en-US" dirty="0"/>
              <a:t>, </a:t>
            </a:r>
            <a:r>
              <a:rPr lang="en-US" dirty="0" err="1"/>
              <a:t>zamiast</a:t>
            </a:r>
            <a:r>
              <a:rPr lang="en-US" dirty="0"/>
              <a:t> </a:t>
            </a:r>
            <a:r>
              <a:rPr lang="en-US" dirty="0" err="1"/>
              <a:t>polegać</a:t>
            </a:r>
            <a:r>
              <a:rPr lang="en-US" dirty="0"/>
              <a:t> </a:t>
            </a:r>
            <a:r>
              <a:rPr lang="en-US" dirty="0" err="1"/>
              <a:t>na</a:t>
            </a:r>
            <a:r>
              <a:rPr lang="en-US" dirty="0"/>
              <a:t> </a:t>
            </a:r>
            <a:r>
              <a:rPr lang="en-US" dirty="0" err="1"/>
              <a:t>intuicji</a:t>
            </a:r>
            <a:r>
              <a:rPr lang="en-US" dirty="0"/>
              <a:t> </a:t>
            </a:r>
            <a:r>
              <a:rPr lang="en-US" dirty="0" err="1"/>
              <a:t>lub</a:t>
            </a:r>
            <a:r>
              <a:rPr lang="en-US" dirty="0"/>
              <a:t> </a:t>
            </a:r>
            <a:r>
              <a:rPr lang="en-US" dirty="0" err="1"/>
              <a:t>założeniach</a:t>
            </a:r>
            <a:r>
              <a:rPr lang="en-US" dirty="0"/>
              <a:t>.</a:t>
            </a:r>
            <a:endParaRPr dirty="0"/>
          </a:p>
          <a:p>
            <a:pPr marL="457200" lvl="0" indent="-298450" algn="l" rtl="0">
              <a:lnSpc>
                <a:spcPct val="100000"/>
              </a:lnSpc>
              <a:spcBef>
                <a:spcPts val="0"/>
              </a:spcBef>
              <a:spcAft>
                <a:spcPts val="0"/>
              </a:spcAft>
              <a:buSzPts val="1100"/>
              <a:buFont typeface="Arial"/>
              <a:buAutoNum type="arabicPeriod"/>
            </a:pPr>
            <a:r>
              <a:rPr lang="en-US" dirty="0" err="1"/>
              <a:t>Monitorowanie</a:t>
            </a:r>
            <a:r>
              <a:rPr lang="en-US" dirty="0"/>
              <a:t> </a:t>
            </a:r>
            <a:r>
              <a:rPr lang="en-US" dirty="0" err="1"/>
              <a:t>postępów</a:t>
            </a:r>
            <a:r>
              <a:rPr lang="en-US" dirty="0"/>
              <a:t> </a:t>
            </a:r>
            <a:r>
              <a:rPr lang="en-US" dirty="0" err="1"/>
              <a:t>i</a:t>
            </a:r>
            <a:r>
              <a:rPr lang="en-US" dirty="0"/>
              <a:t> </a:t>
            </a:r>
            <a:r>
              <a:rPr lang="en-US" dirty="0" err="1"/>
              <a:t>mierzenie</a:t>
            </a:r>
            <a:r>
              <a:rPr lang="en-US" dirty="0"/>
              <a:t> </a:t>
            </a:r>
            <a:r>
              <a:rPr lang="en-US" dirty="0" err="1"/>
              <a:t>sukcesu</a:t>
            </a:r>
            <a:r>
              <a:rPr lang="en-US" dirty="0"/>
              <a:t>: </a:t>
            </a:r>
            <a:r>
              <a:rPr lang="en-US" dirty="0" err="1"/>
              <a:t>Regularne</a:t>
            </a:r>
            <a:r>
              <a:rPr lang="en-US" dirty="0"/>
              <a:t> </a:t>
            </a:r>
            <a:r>
              <a:rPr lang="en-US" dirty="0" err="1"/>
              <a:t>śledzenie</a:t>
            </a:r>
            <a:r>
              <a:rPr lang="en-US" dirty="0"/>
              <a:t> </a:t>
            </a:r>
            <a:r>
              <a:rPr lang="en-US" dirty="0" err="1"/>
              <a:t>i</a:t>
            </a:r>
            <a:r>
              <a:rPr lang="en-US" dirty="0"/>
              <a:t> </a:t>
            </a:r>
            <a:r>
              <a:rPr lang="en-US" dirty="0" err="1"/>
              <a:t>monitorowanie</a:t>
            </a:r>
            <a:r>
              <a:rPr lang="en-US" dirty="0"/>
              <a:t> </a:t>
            </a:r>
            <a:r>
              <a:rPr lang="en-US" dirty="0" err="1"/>
              <a:t>wskaźników</a:t>
            </a:r>
            <a:r>
              <a:rPr lang="en-US" dirty="0"/>
              <a:t> KPI </a:t>
            </a:r>
            <a:r>
              <a:rPr lang="en-US" dirty="0" err="1"/>
              <a:t>pomaga</a:t>
            </a:r>
            <a:r>
              <a:rPr lang="en-US" dirty="0"/>
              <a:t> </a:t>
            </a:r>
            <a:r>
              <a:rPr lang="en-US" dirty="0" err="1"/>
              <a:t>marketerom</a:t>
            </a:r>
            <a:r>
              <a:rPr lang="en-US" dirty="0"/>
              <a:t> </a:t>
            </a:r>
            <a:r>
              <a:rPr lang="en-US" dirty="0" err="1"/>
              <a:t>zrozumieć</a:t>
            </a:r>
            <a:r>
              <a:rPr lang="en-US" dirty="0"/>
              <a:t>, </a:t>
            </a:r>
            <a:r>
              <a:rPr lang="en-US" dirty="0" err="1"/>
              <a:t>czy</a:t>
            </a:r>
            <a:r>
              <a:rPr lang="en-US" dirty="0"/>
              <a:t> </a:t>
            </a:r>
            <a:r>
              <a:rPr lang="en-US" dirty="0" err="1"/>
              <a:t>ich</a:t>
            </a:r>
            <a:r>
              <a:rPr lang="en-US" dirty="0"/>
              <a:t> </a:t>
            </a:r>
            <a:r>
              <a:rPr lang="en-US" dirty="0" err="1"/>
              <a:t>wysiłki</a:t>
            </a:r>
            <a:r>
              <a:rPr lang="en-US" dirty="0"/>
              <a:t> </a:t>
            </a:r>
            <a:r>
              <a:rPr lang="en-US" dirty="0" err="1"/>
              <a:t>się</a:t>
            </a:r>
            <a:r>
              <a:rPr lang="en-US" dirty="0"/>
              <a:t> </a:t>
            </a:r>
            <a:r>
              <a:rPr lang="en-US" dirty="0" err="1"/>
              <a:t>opłacają</a:t>
            </a:r>
            <a:r>
              <a:rPr lang="en-US" dirty="0"/>
              <a:t> </a:t>
            </a:r>
            <a:r>
              <a:rPr lang="en-US" dirty="0" err="1"/>
              <a:t>i</a:t>
            </a:r>
            <a:r>
              <a:rPr lang="en-US" dirty="0"/>
              <a:t> </a:t>
            </a:r>
            <a:r>
              <a:rPr lang="en-US" dirty="0" err="1"/>
              <a:t>czy</a:t>
            </a:r>
            <a:r>
              <a:rPr lang="en-US" dirty="0"/>
              <a:t> </a:t>
            </a:r>
            <a:r>
              <a:rPr lang="en-US" dirty="0" err="1"/>
              <a:t>są</a:t>
            </a:r>
            <a:r>
              <a:rPr lang="en-US" dirty="0"/>
              <a:t> </a:t>
            </a:r>
            <a:r>
              <a:rPr lang="en-US" dirty="0" err="1"/>
              <a:t>na</a:t>
            </a:r>
            <a:r>
              <a:rPr lang="en-US" dirty="0"/>
              <a:t> </a:t>
            </a:r>
            <a:r>
              <a:rPr lang="en-US" dirty="0" err="1"/>
              <a:t>dobrej</a:t>
            </a:r>
            <a:r>
              <a:rPr lang="en-US" dirty="0"/>
              <a:t> </a:t>
            </a:r>
            <a:r>
              <a:rPr lang="en-US" dirty="0" err="1"/>
              <a:t>drodze</a:t>
            </a:r>
            <a:r>
              <a:rPr lang="en-US" dirty="0"/>
              <a:t> do </a:t>
            </a:r>
            <a:r>
              <a:rPr lang="en-US" dirty="0" err="1"/>
              <a:t>osiągnięcia</a:t>
            </a:r>
            <a:r>
              <a:rPr lang="en-US" dirty="0"/>
              <a:t> </a:t>
            </a:r>
            <a:r>
              <a:rPr lang="en-US" dirty="0" err="1"/>
              <a:t>swoich</a:t>
            </a:r>
            <a:r>
              <a:rPr lang="en-US" dirty="0"/>
              <a:t> </a:t>
            </a:r>
            <a:r>
              <a:rPr lang="en-US" dirty="0" err="1"/>
              <a:t>celów</a:t>
            </a:r>
            <a:r>
              <a:rPr lang="en-US" dirty="0"/>
              <a:t>.</a:t>
            </a:r>
            <a:endParaRPr dirty="0"/>
          </a:p>
          <a:p>
            <a:pPr marL="457200" lvl="0" indent="-298450" algn="l" rtl="0">
              <a:lnSpc>
                <a:spcPct val="100000"/>
              </a:lnSpc>
              <a:spcBef>
                <a:spcPts val="0"/>
              </a:spcBef>
              <a:spcAft>
                <a:spcPts val="0"/>
              </a:spcAft>
              <a:buSzPts val="1100"/>
              <a:buFont typeface="Arial"/>
              <a:buAutoNum type="arabicPeriod"/>
            </a:pPr>
            <a:r>
              <a:rPr lang="en-US" dirty="0" err="1"/>
              <a:t>Ciągła</a:t>
            </a:r>
            <a:r>
              <a:rPr lang="en-US" dirty="0"/>
              <a:t> </a:t>
            </a:r>
            <a:r>
              <a:rPr lang="en-US" dirty="0" err="1"/>
              <a:t>optymalizacja</a:t>
            </a:r>
            <a:r>
              <a:rPr lang="en-US" dirty="0"/>
              <a:t> </a:t>
            </a:r>
            <a:r>
              <a:rPr lang="en-US" dirty="0" err="1"/>
              <a:t>działań</a:t>
            </a:r>
            <a:r>
              <a:rPr lang="en-US" dirty="0"/>
              <a:t>: </a:t>
            </a:r>
            <a:r>
              <a:rPr lang="en-US" dirty="0" err="1"/>
              <a:t>Wskaźniki</a:t>
            </a:r>
            <a:r>
              <a:rPr lang="en-US" dirty="0"/>
              <a:t> KPI </a:t>
            </a:r>
            <a:r>
              <a:rPr lang="en-US" dirty="0" err="1"/>
              <a:t>zapewniają</a:t>
            </a:r>
            <a:r>
              <a:rPr lang="en-US" dirty="0"/>
              <a:t> </a:t>
            </a:r>
            <a:r>
              <a:rPr lang="en-US" dirty="0" err="1"/>
              <a:t>wgląd</a:t>
            </a:r>
            <a:r>
              <a:rPr lang="en-US" dirty="0"/>
              <a:t> w </a:t>
            </a:r>
            <a:r>
              <a:rPr lang="en-US" dirty="0" err="1"/>
              <a:t>obszary</a:t>
            </a:r>
            <a:r>
              <a:rPr lang="en-US" dirty="0"/>
              <a:t> </a:t>
            </a:r>
            <a:r>
              <a:rPr lang="en-US" dirty="0" err="1"/>
              <a:t>wymagające</a:t>
            </a:r>
            <a:r>
              <a:rPr lang="en-US" dirty="0"/>
              <a:t> </a:t>
            </a:r>
            <a:r>
              <a:rPr lang="en-US" dirty="0" err="1"/>
              <a:t>poprawy</a:t>
            </a:r>
            <a:r>
              <a:rPr lang="en-US" dirty="0"/>
              <a:t> </a:t>
            </a:r>
            <a:r>
              <a:rPr lang="en-US" dirty="0" err="1"/>
              <a:t>i</a:t>
            </a:r>
            <a:r>
              <a:rPr lang="en-US" dirty="0"/>
              <a:t> </a:t>
            </a:r>
            <a:r>
              <a:rPr lang="en-US" dirty="0" err="1"/>
              <a:t>pomagają</a:t>
            </a:r>
            <a:r>
              <a:rPr lang="en-US" dirty="0"/>
              <a:t> </a:t>
            </a:r>
            <a:r>
              <a:rPr lang="en-US" dirty="0" err="1"/>
              <a:t>marketerom</a:t>
            </a:r>
            <a:r>
              <a:rPr lang="en-US" dirty="0"/>
              <a:t> w </a:t>
            </a:r>
            <a:r>
              <a:rPr lang="en-US" dirty="0" err="1"/>
              <a:t>ciągłej</a:t>
            </a:r>
            <a:r>
              <a:rPr lang="en-US" dirty="0"/>
              <a:t> </a:t>
            </a:r>
            <a:r>
              <a:rPr lang="en-US" dirty="0" err="1"/>
              <a:t>optymalizacji</a:t>
            </a:r>
            <a:r>
              <a:rPr lang="en-US" dirty="0"/>
              <a:t> </a:t>
            </a:r>
            <a:r>
              <a:rPr lang="en-US" dirty="0" err="1"/>
              <a:t>ich</a:t>
            </a:r>
            <a:r>
              <a:rPr lang="en-US" dirty="0"/>
              <a:t> </a:t>
            </a:r>
            <a:r>
              <a:rPr lang="en-US" dirty="0" err="1"/>
              <a:t>wysiłków</a:t>
            </a:r>
            <a:r>
              <a:rPr lang="en-US" dirty="0"/>
              <a:t> w </a:t>
            </a:r>
            <a:r>
              <a:rPr lang="en-US" dirty="0" err="1"/>
              <a:t>celu</a:t>
            </a:r>
            <a:r>
              <a:rPr lang="en-US" dirty="0"/>
              <a:t> </a:t>
            </a:r>
            <a:r>
              <a:rPr lang="en-US" dirty="0" err="1"/>
              <a:t>osiągnięcia</a:t>
            </a:r>
            <a:r>
              <a:rPr lang="en-US" dirty="0"/>
              <a:t> </a:t>
            </a:r>
            <a:r>
              <a:rPr lang="en-US" dirty="0" err="1"/>
              <a:t>lepszych</a:t>
            </a:r>
            <a:r>
              <a:rPr lang="en-US" dirty="0"/>
              <a:t> </a:t>
            </a:r>
            <a:r>
              <a:rPr lang="en-US" dirty="0" err="1"/>
              <a:t>wyników</a:t>
            </a:r>
            <a:r>
              <a:rPr lang="en-US" dirty="0"/>
              <a:t>.</a:t>
            </a:r>
            <a:endParaRPr dirty="0"/>
          </a:p>
          <a:p>
            <a:pPr marL="158750" lvl="0" indent="0" algn="l" rtl="0">
              <a:lnSpc>
                <a:spcPct val="100000"/>
              </a:lnSpc>
              <a:spcBef>
                <a:spcPts val="0"/>
              </a:spcBef>
              <a:spcAft>
                <a:spcPts val="0"/>
              </a:spcAft>
              <a:buSzPts val="1100"/>
              <a:buNone/>
            </a:pPr>
            <a:endParaRPr dirty="0"/>
          </a:p>
          <a:p>
            <a:pPr marL="158750" lvl="0" indent="0" algn="l" rtl="0">
              <a:lnSpc>
                <a:spcPct val="100000"/>
              </a:lnSpc>
              <a:spcBef>
                <a:spcPts val="0"/>
              </a:spcBef>
              <a:spcAft>
                <a:spcPts val="0"/>
              </a:spcAft>
              <a:buSzPts val="1100"/>
              <a:buNone/>
            </a:pPr>
            <a:r>
              <a:rPr lang="en-US" dirty="0" err="1"/>
              <a:t>Podsumowując</a:t>
            </a:r>
            <a:r>
              <a:rPr lang="en-US" dirty="0"/>
              <a:t>, </a:t>
            </a:r>
            <a:r>
              <a:rPr lang="en-US" dirty="0" err="1"/>
              <a:t>wskaźniki</a:t>
            </a:r>
            <a:r>
              <a:rPr lang="en-US" dirty="0"/>
              <a:t> KPI </a:t>
            </a:r>
            <a:r>
              <a:rPr lang="en-US" dirty="0" err="1"/>
              <a:t>są</a:t>
            </a:r>
            <a:r>
              <a:rPr lang="en-US" dirty="0"/>
              <a:t> </a:t>
            </a:r>
            <a:r>
              <a:rPr lang="en-US" dirty="0" err="1"/>
              <a:t>kluczową</a:t>
            </a:r>
            <a:r>
              <a:rPr lang="en-US" dirty="0"/>
              <a:t> </a:t>
            </a:r>
            <a:r>
              <a:rPr lang="en-US" dirty="0" err="1"/>
              <a:t>częścią</a:t>
            </a:r>
            <a:r>
              <a:rPr lang="en-US" dirty="0"/>
              <a:t> </a:t>
            </a:r>
            <a:r>
              <a:rPr lang="en-US" dirty="0" err="1"/>
              <a:t>skutecznej</a:t>
            </a:r>
            <a:r>
              <a:rPr lang="en-US" dirty="0"/>
              <a:t> </a:t>
            </a:r>
            <a:r>
              <a:rPr lang="en-US" dirty="0" err="1"/>
              <a:t>strategii</a:t>
            </a:r>
            <a:r>
              <a:rPr lang="en-US" dirty="0"/>
              <a:t> </a:t>
            </a:r>
            <a:r>
              <a:rPr lang="en-US" dirty="0" err="1"/>
              <a:t>marketingu</a:t>
            </a:r>
            <a:r>
              <a:rPr lang="en-US" dirty="0"/>
              <a:t> </a:t>
            </a:r>
            <a:r>
              <a:rPr lang="en-US" dirty="0" err="1"/>
              <a:t>cyfrowego</a:t>
            </a:r>
            <a:r>
              <a:rPr lang="en-US" dirty="0"/>
              <a:t>. </a:t>
            </a:r>
            <a:r>
              <a:rPr lang="en-US" dirty="0" err="1"/>
              <a:t>Zapewniają</a:t>
            </a:r>
            <a:r>
              <a:rPr lang="en-US" dirty="0"/>
              <a:t> one </a:t>
            </a:r>
            <a:r>
              <a:rPr lang="en-US" dirty="0" err="1"/>
              <a:t>sposób</a:t>
            </a:r>
            <a:r>
              <a:rPr lang="en-US" dirty="0"/>
              <a:t> </a:t>
            </a:r>
            <a:r>
              <a:rPr lang="en-US" dirty="0" err="1"/>
              <a:t>mierzenia</a:t>
            </a:r>
            <a:r>
              <a:rPr lang="en-US" dirty="0"/>
              <a:t> </a:t>
            </a:r>
            <a:r>
              <a:rPr lang="en-US" dirty="0" err="1"/>
              <a:t>wpływu</a:t>
            </a:r>
            <a:r>
              <a:rPr lang="en-US" dirty="0"/>
              <a:t> </a:t>
            </a:r>
            <a:r>
              <a:rPr lang="en-US" dirty="0" err="1"/>
              <a:t>działań</a:t>
            </a:r>
            <a:r>
              <a:rPr lang="en-US" dirty="0"/>
              <a:t> </a:t>
            </a:r>
            <a:r>
              <a:rPr lang="en-US" dirty="0" err="1"/>
              <a:t>marketingowych</a:t>
            </a:r>
            <a:r>
              <a:rPr lang="en-US" dirty="0"/>
              <a:t>, </a:t>
            </a:r>
            <a:r>
              <a:rPr lang="en-US" dirty="0" err="1"/>
              <a:t>identyfikowania</a:t>
            </a:r>
            <a:r>
              <a:rPr lang="en-US" dirty="0"/>
              <a:t> </a:t>
            </a:r>
            <a:r>
              <a:rPr lang="en-US" dirty="0" err="1"/>
              <a:t>obszarów</a:t>
            </a:r>
            <a:r>
              <a:rPr lang="en-US" dirty="0"/>
              <a:t> </a:t>
            </a:r>
            <a:r>
              <a:rPr lang="en-US" dirty="0" err="1"/>
              <a:t>wymagających</a:t>
            </a:r>
            <a:r>
              <a:rPr lang="en-US" dirty="0"/>
              <a:t> </a:t>
            </a:r>
            <a:r>
              <a:rPr lang="en-US" dirty="0" err="1"/>
              <a:t>poprawy</a:t>
            </a:r>
            <a:r>
              <a:rPr lang="en-US" dirty="0"/>
              <a:t> </a:t>
            </a:r>
            <a:r>
              <a:rPr lang="en-US" dirty="0" err="1"/>
              <a:t>i</a:t>
            </a:r>
            <a:r>
              <a:rPr lang="en-US" dirty="0"/>
              <a:t> </a:t>
            </a:r>
            <a:r>
              <a:rPr lang="en-US" dirty="0" err="1"/>
              <a:t>ciągłej</a:t>
            </a:r>
            <a:r>
              <a:rPr lang="en-US" dirty="0"/>
              <a:t> </a:t>
            </a:r>
            <a:r>
              <a:rPr lang="en-US" dirty="0" err="1"/>
              <a:t>optymalizacji</a:t>
            </a:r>
            <a:r>
              <a:rPr lang="en-US" dirty="0"/>
              <a:t> </a:t>
            </a:r>
            <a:r>
              <a:rPr lang="en-US" dirty="0" err="1"/>
              <a:t>wysiłków</a:t>
            </a:r>
            <a:r>
              <a:rPr lang="en-US" dirty="0"/>
              <a:t> w </a:t>
            </a:r>
            <a:r>
              <a:rPr lang="en-US" dirty="0" err="1"/>
              <a:t>celu</a:t>
            </a:r>
            <a:r>
              <a:rPr lang="en-US" dirty="0"/>
              <a:t> </a:t>
            </a:r>
            <a:r>
              <a:rPr lang="en-US" dirty="0" err="1"/>
              <a:t>osiągnięcia</a:t>
            </a:r>
            <a:r>
              <a:rPr lang="en-US" dirty="0"/>
              <a:t> </a:t>
            </a:r>
            <a:r>
              <a:rPr lang="en-US" dirty="0" err="1"/>
              <a:t>lepszych</a:t>
            </a:r>
            <a:r>
              <a:rPr lang="en-US" dirty="0"/>
              <a:t> </a:t>
            </a:r>
            <a:r>
              <a:rPr lang="en-US" dirty="0" err="1"/>
              <a:t>wyników</a:t>
            </a:r>
            <a:r>
              <a:rPr lang="en-US" dirty="0"/>
              <a:t>.</a:t>
            </a:r>
            <a:endParaRPr dirty="0"/>
          </a:p>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11653077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5" name="Google Shape;355;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US" dirty="0" err="1"/>
              <a:t>Kluczowe</a:t>
            </a:r>
            <a:r>
              <a:rPr lang="en-US" dirty="0"/>
              <a:t> </a:t>
            </a:r>
            <a:r>
              <a:rPr lang="en-US" dirty="0" err="1"/>
              <a:t>wskaźniki</a:t>
            </a:r>
            <a:r>
              <a:rPr lang="en-US" dirty="0"/>
              <a:t> </a:t>
            </a:r>
            <a:r>
              <a:rPr lang="en-US" dirty="0" err="1"/>
              <a:t>wydajności</a:t>
            </a:r>
            <a:r>
              <a:rPr lang="en-US" dirty="0"/>
              <a:t> (KPI) to </a:t>
            </a:r>
            <a:r>
              <a:rPr lang="en-US" dirty="0" err="1"/>
              <a:t>metryki</a:t>
            </a:r>
            <a:r>
              <a:rPr lang="en-US" dirty="0"/>
              <a:t>, </a:t>
            </a:r>
            <a:r>
              <a:rPr lang="en-US" dirty="0" err="1"/>
              <a:t>które</a:t>
            </a:r>
            <a:r>
              <a:rPr lang="en-US" dirty="0"/>
              <a:t> </a:t>
            </a:r>
            <a:r>
              <a:rPr lang="en-US" dirty="0" err="1"/>
              <a:t>pomagają</a:t>
            </a:r>
            <a:r>
              <a:rPr lang="en-US" dirty="0"/>
              <a:t> </a:t>
            </a:r>
            <a:r>
              <a:rPr lang="en-US" dirty="0" err="1"/>
              <a:t>organizacjom</a:t>
            </a:r>
            <a:r>
              <a:rPr lang="en-US" dirty="0"/>
              <a:t> </a:t>
            </a:r>
            <a:r>
              <a:rPr lang="en-US" dirty="0" err="1"/>
              <a:t>mierzyć</a:t>
            </a:r>
            <a:r>
              <a:rPr lang="en-US" dirty="0"/>
              <a:t> </a:t>
            </a:r>
            <a:r>
              <a:rPr lang="en-US" dirty="0" err="1"/>
              <a:t>postępy</a:t>
            </a:r>
            <a:r>
              <a:rPr lang="en-US" dirty="0"/>
              <a:t> w </a:t>
            </a:r>
            <a:r>
              <a:rPr lang="en-US" dirty="0" err="1"/>
              <a:t>osiąganiu</a:t>
            </a:r>
            <a:r>
              <a:rPr lang="en-US" dirty="0"/>
              <a:t> </a:t>
            </a:r>
            <a:r>
              <a:rPr lang="en-US" dirty="0" err="1"/>
              <a:t>określonych</a:t>
            </a:r>
            <a:r>
              <a:rPr lang="en-US" dirty="0"/>
              <a:t> </a:t>
            </a:r>
            <a:r>
              <a:rPr lang="en-US" dirty="0" err="1"/>
              <a:t>celów</a:t>
            </a:r>
            <a:r>
              <a:rPr lang="en-US" dirty="0"/>
              <a:t> </a:t>
            </a:r>
            <a:r>
              <a:rPr lang="en-US" dirty="0" err="1"/>
              <a:t>biznesowych</a:t>
            </a:r>
            <a:r>
              <a:rPr lang="en-US" dirty="0"/>
              <a:t>. KPI </a:t>
            </a:r>
            <a:r>
              <a:rPr lang="en-US" dirty="0" err="1"/>
              <a:t>są</a:t>
            </a:r>
            <a:r>
              <a:rPr lang="en-US" dirty="0"/>
              <a:t> </a:t>
            </a:r>
            <a:r>
              <a:rPr lang="en-US" dirty="0" err="1"/>
              <a:t>kluczowym</a:t>
            </a:r>
            <a:r>
              <a:rPr lang="en-US" dirty="0"/>
              <a:t> </a:t>
            </a:r>
            <a:r>
              <a:rPr lang="en-US" dirty="0" err="1"/>
              <a:t>elementem</a:t>
            </a:r>
            <a:r>
              <a:rPr lang="en-US" dirty="0"/>
              <a:t> </a:t>
            </a:r>
            <a:r>
              <a:rPr lang="en-US" dirty="0" err="1"/>
              <a:t>podejmowania</a:t>
            </a:r>
            <a:r>
              <a:rPr lang="en-US" dirty="0"/>
              <a:t> </a:t>
            </a:r>
            <a:r>
              <a:rPr lang="en-US" dirty="0" err="1"/>
              <a:t>decyzji</a:t>
            </a:r>
            <a:r>
              <a:rPr lang="en-US" dirty="0"/>
              <a:t> w </a:t>
            </a:r>
            <a:r>
              <a:rPr lang="en-US" dirty="0" err="1"/>
              <a:t>oparciu</a:t>
            </a:r>
            <a:r>
              <a:rPr lang="en-US" dirty="0"/>
              <a:t> o </a:t>
            </a:r>
            <a:r>
              <a:rPr lang="en-US" dirty="0" err="1"/>
              <a:t>dane</a:t>
            </a:r>
            <a:r>
              <a:rPr lang="en-US" dirty="0"/>
              <a:t> </a:t>
            </a:r>
            <a:r>
              <a:rPr lang="en-US" dirty="0" err="1"/>
              <a:t>i</a:t>
            </a:r>
            <a:r>
              <a:rPr lang="en-US" dirty="0"/>
              <a:t> </a:t>
            </a:r>
            <a:r>
              <a:rPr lang="en-US" dirty="0" err="1"/>
              <a:t>odgrywają</a:t>
            </a:r>
            <a:r>
              <a:rPr lang="en-US" dirty="0"/>
              <a:t> </a:t>
            </a:r>
            <a:r>
              <a:rPr lang="en-US" dirty="0" err="1"/>
              <a:t>istotną</a:t>
            </a:r>
            <a:r>
              <a:rPr lang="en-US" dirty="0"/>
              <a:t> </a:t>
            </a:r>
            <a:r>
              <a:rPr lang="en-US" dirty="0" err="1"/>
              <a:t>rolę</a:t>
            </a:r>
            <a:r>
              <a:rPr lang="en-US" dirty="0"/>
              <a:t> w </a:t>
            </a:r>
            <a:r>
              <a:rPr lang="en-US" dirty="0" err="1"/>
              <a:t>śledzeniu</a:t>
            </a:r>
            <a:r>
              <a:rPr lang="en-US" dirty="0"/>
              <a:t> </a:t>
            </a:r>
            <a:r>
              <a:rPr lang="en-US" dirty="0" err="1"/>
              <a:t>wyników</a:t>
            </a:r>
            <a:r>
              <a:rPr lang="en-US" dirty="0"/>
              <a:t> </a:t>
            </a:r>
            <a:r>
              <a:rPr lang="en-US" dirty="0" err="1"/>
              <a:t>firmy</a:t>
            </a:r>
            <a:r>
              <a:rPr lang="en-US" dirty="0"/>
              <a:t>.</a:t>
            </a:r>
            <a:endParaRPr dirty="0"/>
          </a:p>
          <a:p>
            <a:pPr marL="158750" lvl="0" indent="0" algn="l" rtl="0">
              <a:lnSpc>
                <a:spcPct val="100000"/>
              </a:lnSpc>
              <a:spcBef>
                <a:spcPts val="0"/>
              </a:spcBef>
              <a:spcAft>
                <a:spcPts val="0"/>
              </a:spcAft>
              <a:buSzPts val="1100"/>
              <a:buNone/>
            </a:pPr>
            <a:endParaRPr dirty="0"/>
          </a:p>
          <a:p>
            <a:pPr marL="158750" lvl="0" indent="0" algn="l" rtl="0">
              <a:lnSpc>
                <a:spcPct val="100000"/>
              </a:lnSpc>
              <a:spcBef>
                <a:spcPts val="0"/>
              </a:spcBef>
              <a:spcAft>
                <a:spcPts val="0"/>
              </a:spcAft>
              <a:buSzPts val="1100"/>
              <a:buNone/>
            </a:pPr>
            <a:r>
              <a:rPr lang="en-US" dirty="0" err="1"/>
              <a:t>Wskaźniki</a:t>
            </a:r>
            <a:r>
              <a:rPr lang="en-US" dirty="0"/>
              <a:t> KPI </a:t>
            </a:r>
            <a:r>
              <a:rPr lang="en-US" dirty="0" err="1"/>
              <a:t>służą</a:t>
            </a:r>
            <a:r>
              <a:rPr lang="en-US" dirty="0"/>
              <a:t> do </a:t>
            </a:r>
            <a:r>
              <a:rPr lang="en-US" dirty="0" err="1"/>
              <a:t>pomiaru</a:t>
            </a:r>
            <a:r>
              <a:rPr lang="en-US" dirty="0"/>
              <a:t> </a:t>
            </a:r>
            <a:r>
              <a:rPr lang="en-US" dirty="0" err="1"/>
              <a:t>postępów</a:t>
            </a:r>
            <a:r>
              <a:rPr lang="en-US" dirty="0"/>
              <a:t> w </a:t>
            </a:r>
            <a:r>
              <a:rPr lang="en-US" dirty="0" err="1"/>
              <a:t>realizacji</a:t>
            </a:r>
            <a:r>
              <a:rPr lang="en-US" dirty="0"/>
              <a:t> </a:t>
            </a:r>
            <a:r>
              <a:rPr lang="en-US" dirty="0" err="1"/>
              <a:t>określonych</a:t>
            </a:r>
            <a:r>
              <a:rPr lang="en-US" dirty="0"/>
              <a:t> </a:t>
            </a:r>
            <a:r>
              <a:rPr lang="en-US" dirty="0" err="1"/>
              <a:t>celów</a:t>
            </a:r>
            <a:r>
              <a:rPr lang="en-US" dirty="0"/>
              <a:t>, </a:t>
            </a:r>
            <a:r>
              <a:rPr lang="en-US" dirty="0" err="1"/>
              <a:t>takich</a:t>
            </a:r>
            <a:r>
              <a:rPr lang="en-US" dirty="0"/>
              <a:t> </a:t>
            </a:r>
            <a:r>
              <a:rPr lang="en-US" dirty="0" err="1"/>
              <a:t>jak</a:t>
            </a:r>
            <a:r>
              <a:rPr lang="en-US" dirty="0"/>
              <a:t> </a:t>
            </a:r>
            <a:r>
              <a:rPr lang="en-US" dirty="0" err="1"/>
              <a:t>zwiększenie</a:t>
            </a:r>
            <a:r>
              <a:rPr lang="en-US" dirty="0"/>
              <a:t> </a:t>
            </a:r>
            <a:r>
              <a:rPr lang="en-US" dirty="0" err="1"/>
              <a:t>sprzedaży</a:t>
            </a:r>
            <a:r>
              <a:rPr lang="en-US" dirty="0"/>
              <a:t>, </a:t>
            </a:r>
            <a:r>
              <a:rPr lang="en-US" dirty="0" err="1"/>
              <a:t>poprawa</a:t>
            </a:r>
            <a:r>
              <a:rPr lang="en-US" dirty="0"/>
              <a:t> </a:t>
            </a:r>
            <a:r>
              <a:rPr lang="en-US" dirty="0" err="1"/>
              <a:t>zadowolenia</a:t>
            </a:r>
            <a:r>
              <a:rPr lang="en-US" dirty="0"/>
              <a:t> </a:t>
            </a:r>
            <a:r>
              <a:rPr lang="en-US" dirty="0" err="1"/>
              <a:t>klientów</a:t>
            </a:r>
            <a:r>
              <a:rPr lang="en-US" dirty="0"/>
              <a:t> </a:t>
            </a:r>
            <a:r>
              <a:rPr lang="en-US" dirty="0" err="1"/>
              <a:t>lub</a:t>
            </a:r>
            <a:r>
              <a:rPr lang="en-US" dirty="0"/>
              <a:t> </a:t>
            </a:r>
            <a:r>
              <a:rPr lang="en-US" dirty="0" err="1"/>
              <a:t>redukcja</a:t>
            </a:r>
            <a:r>
              <a:rPr lang="en-US" dirty="0"/>
              <a:t> </a:t>
            </a:r>
            <a:r>
              <a:rPr lang="en-US" dirty="0" err="1"/>
              <a:t>kosztów</a:t>
            </a:r>
            <a:r>
              <a:rPr lang="en-US" dirty="0"/>
              <a:t>. </a:t>
            </a:r>
            <a:r>
              <a:rPr lang="en-US" dirty="0" err="1"/>
              <a:t>Śledząc</a:t>
            </a:r>
            <a:r>
              <a:rPr lang="en-US" dirty="0"/>
              <a:t> </a:t>
            </a:r>
            <a:r>
              <a:rPr lang="en-US" dirty="0" err="1"/>
              <a:t>i</a:t>
            </a:r>
            <a:r>
              <a:rPr lang="en-US" dirty="0"/>
              <a:t> </a:t>
            </a:r>
            <a:r>
              <a:rPr lang="en-US" dirty="0" err="1"/>
              <a:t>analizując</a:t>
            </a:r>
            <a:r>
              <a:rPr lang="en-US" dirty="0"/>
              <a:t> </a:t>
            </a:r>
            <a:r>
              <a:rPr lang="en-US" dirty="0" err="1"/>
              <a:t>wskaźniki</a:t>
            </a:r>
            <a:r>
              <a:rPr lang="en-US" dirty="0"/>
              <a:t> KPI, </a:t>
            </a:r>
            <a:r>
              <a:rPr lang="en-US" dirty="0" err="1"/>
              <a:t>organizacje</a:t>
            </a:r>
            <a:r>
              <a:rPr lang="en-US" dirty="0"/>
              <a:t> </a:t>
            </a:r>
            <a:r>
              <a:rPr lang="en-US" dirty="0" err="1"/>
              <a:t>mogą</a:t>
            </a:r>
            <a:r>
              <a:rPr lang="en-US" dirty="0"/>
              <a:t> </a:t>
            </a:r>
            <a:r>
              <a:rPr lang="en-US" dirty="0" err="1"/>
              <a:t>lepiej</a:t>
            </a:r>
            <a:r>
              <a:rPr lang="en-US" dirty="0"/>
              <a:t> </a:t>
            </a:r>
            <a:r>
              <a:rPr lang="en-US" dirty="0" err="1"/>
              <a:t>zrozumieć</a:t>
            </a:r>
            <a:r>
              <a:rPr lang="en-US" dirty="0"/>
              <a:t> </a:t>
            </a:r>
            <a:r>
              <a:rPr lang="en-US" dirty="0" err="1"/>
              <a:t>swoje</a:t>
            </a:r>
            <a:r>
              <a:rPr lang="en-US" dirty="0"/>
              <a:t> </a:t>
            </a:r>
            <a:r>
              <a:rPr lang="en-US" dirty="0" err="1"/>
              <a:t>wyniki</a:t>
            </a:r>
            <a:r>
              <a:rPr lang="en-US" dirty="0"/>
              <a:t>, </a:t>
            </a:r>
            <a:r>
              <a:rPr lang="en-US" dirty="0" err="1"/>
              <a:t>zidentyfikować</a:t>
            </a:r>
            <a:r>
              <a:rPr lang="en-US" dirty="0"/>
              <a:t> </a:t>
            </a:r>
            <a:r>
              <a:rPr lang="en-US" dirty="0" err="1"/>
              <a:t>obszary</a:t>
            </a:r>
            <a:r>
              <a:rPr lang="en-US" dirty="0"/>
              <a:t> </a:t>
            </a:r>
            <a:r>
              <a:rPr lang="en-US" dirty="0" err="1"/>
              <a:t>wymagające</a:t>
            </a:r>
            <a:r>
              <a:rPr lang="en-US" dirty="0"/>
              <a:t> </a:t>
            </a:r>
            <a:r>
              <a:rPr lang="en-US" dirty="0" err="1"/>
              <a:t>poprawy</a:t>
            </a:r>
            <a:r>
              <a:rPr lang="en-US" dirty="0"/>
              <a:t> </a:t>
            </a:r>
            <a:r>
              <a:rPr lang="en-US" dirty="0" err="1"/>
              <a:t>i</a:t>
            </a:r>
            <a:r>
              <a:rPr lang="en-US" dirty="0"/>
              <a:t> </a:t>
            </a:r>
            <a:r>
              <a:rPr lang="en-US" dirty="0" err="1"/>
              <a:t>podejmować</a:t>
            </a:r>
            <a:r>
              <a:rPr lang="en-US" dirty="0"/>
              <a:t> </a:t>
            </a:r>
            <a:r>
              <a:rPr lang="en-US" dirty="0" err="1"/>
              <a:t>świadome</a:t>
            </a:r>
            <a:r>
              <a:rPr lang="en-US" dirty="0"/>
              <a:t> </a:t>
            </a:r>
            <a:r>
              <a:rPr lang="en-US" dirty="0" err="1"/>
              <a:t>decyzje</a:t>
            </a:r>
            <a:r>
              <a:rPr lang="en-US" dirty="0"/>
              <a:t> w </a:t>
            </a:r>
            <a:r>
              <a:rPr lang="en-US" dirty="0" err="1"/>
              <a:t>celu</a:t>
            </a:r>
            <a:r>
              <a:rPr lang="en-US" dirty="0"/>
              <a:t> </a:t>
            </a:r>
            <a:r>
              <a:rPr lang="en-US" dirty="0" err="1"/>
              <a:t>optymalizacji</a:t>
            </a:r>
            <a:r>
              <a:rPr lang="en-US" dirty="0"/>
              <a:t> </a:t>
            </a:r>
            <a:r>
              <a:rPr lang="en-US" dirty="0" err="1"/>
              <a:t>swoich</a:t>
            </a:r>
            <a:r>
              <a:rPr lang="en-US" dirty="0"/>
              <a:t> </a:t>
            </a:r>
            <a:r>
              <a:rPr lang="en-US" dirty="0" err="1"/>
              <a:t>wysiłków</a:t>
            </a:r>
            <a:r>
              <a:rPr lang="en-US" dirty="0"/>
              <a:t> </a:t>
            </a:r>
            <a:r>
              <a:rPr lang="en-US" dirty="0" err="1"/>
              <a:t>i</a:t>
            </a:r>
            <a:r>
              <a:rPr lang="en-US" dirty="0"/>
              <a:t> </a:t>
            </a:r>
            <a:r>
              <a:rPr lang="en-US" dirty="0" err="1"/>
              <a:t>osiągnięcia</a:t>
            </a:r>
            <a:r>
              <a:rPr lang="en-US" dirty="0"/>
              <a:t> </a:t>
            </a:r>
            <a:r>
              <a:rPr lang="en-US" dirty="0" err="1"/>
              <a:t>celów</a:t>
            </a:r>
            <a:r>
              <a:rPr lang="en-US" dirty="0"/>
              <a:t>.</a:t>
            </a:r>
            <a:endParaRPr dirty="0"/>
          </a:p>
          <a:p>
            <a:pPr marL="158750" lvl="0" indent="0" algn="l" rtl="0">
              <a:lnSpc>
                <a:spcPct val="100000"/>
              </a:lnSpc>
              <a:spcBef>
                <a:spcPts val="0"/>
              </a:spcBef>
              <a:spcAft>
                <a:spcPts val="0"/>
              </a:spcAft>
              <a:buSzPts val="1100"/>
              <a:buNone/>
            </a:pPr>
            <a:endParaRPr dirty="0"/>
          </a:p>
          <a:p>
            <a:pPr marL="158750" lvl="0" indent="0" algn="l" rtl="0">
              <a:lnSpc>
                <a:spcPct val="100000"/>
              </a:lnSpc>
              <a:spcBef>
                <a:spcPts val="0"/>
              </a:spcBef>
              <a:spcAft>
                <a:spcPts val="0"/>
              </a:spcAft>
              <a:buSzPts val="1100"/>
              <a:buNone/>
            </a:pPr>
            <a:r>
              <a:rPr lang="en-US" dirty="0" err="1"/>
              <a:t>Wybór</a:t>
            </a:r>
            <a:r>
              <a:rPr lang="en-US" dirty="0"/>
              <a:t> </a:t>
            </a:r>
            <a:r>
              <a:rPr lang="en-US" dirty="0" err="1"/>
              <a:t>odpowiednich</a:t>
            </a:r>
            <a:r>
              <a:rPr lang="en-US" dirty="0"/>
              <a:t> </a:t>
            </a:r>
            <a:r>
              <a:rPr lang="en-US" dirty="0" err="1"/>
              <a:t>wskaźników</a:t>
            </a:r>
            <a:r>
              <a:rPr lang="en-US" dirty="0"/>
              <a:t> KPI jest </a:t>
            </a:r>
            <a:r>
              <a:rPr lang="en-US" dirty="0" err="1"/>
              <a:t>ważny</a:t>
            </a:r>
            <a:r>
              <a:rPr lang="en-US" dirty="0"/>
              <a:t>, </a:t>
            </a:r>
            <a:r>
              <a:rPr lang="en-US" dirty="0" err="1"/>
              <a:t>ponieważ</a:t>
            </a:r>
            <a:r>
              <a:rPr lang="en-US" dirty="0"/>
              <a:t> </a:t>
            </a:r>
            <a:r>
              <a:rPr lang="en-US" dirty="0" err="1"/>
              <a:t>wybrane</a:t>
            </a:r>
            <a:r>
              <a:rPr lang="en-US" dirty="0"/>
              <a:t> </a:t>
            </a:r>
            <a:r>
              <a:rPr lang="en-US" dirty="0" err="1"/>
              <a:t>wskaźniki</a:t>
            </a:r>
            <a:r>
              <a:rPr lang="en-US" dirty="0"/>
              <a:t> KPI </a:t>
            </a:r>
            <a:r>
              <a:rPr lang="en-US" dirty="0" err="1"/>
              <a:t>będą</a:t>
            </a:r>
            <a:r>
              <a:rPr lang="en-US" dirty="0"/>
              <a:t> </a:t>
            </a:r>
            <a:r>
              <a:rPr lang="en-US" dirty="0" err="1"/>
              <a:t>miały</a:t>
            </a:r>
            <a:r>
              <a:rPr lang="en-US" dirty="0"/>
              <a:t> </a:t>
            </a:r>
            <a:r>
              <a:rPr lang="en-US" dirty="0" err="1"/>
              <a:t>wpływ</a:t>
            </a:r>
            <a:r>
              <a:rPr lang="en-US" dirty="0"/>
              <a:t> </a:t>
            </a:r>
            <a:r>
              <a:rPr lang="en-US" dirty="0" err="1"/>
              <a:t>na</a:t>
            </a:r>
            <a:r>
              <a:rPr lang="en-US" dirty="0"/>
              <a:t> </a:t>
            </a:r>
            <a:r>
              <a:rPr lang="en-US" dirty="0" err="1"/>
              <a:t>gromadzone</a:t>
            </a:r>
            <a:r>
              <a:rPr lang="en-US" dirty="0"/>
              <a:t> </a:t>
            </a:r>
            <a:r>
              <a:rPr lang="en-US" dirty="0" err="1"/>
              <a:t>i</a:t>
            </a:r>
            <a:r>
              <a:rPr lang="en-US" dirty="0"/>
              <a:t> </a:t>
            </a:r>
            <a:r>
              <a:rPr lang="en-US" dirty="0" err="1"/>
              <a:t>analizowane</a:t>
            </a:r>
            <a:r>
              <a:rPr lang="en-US" dirty="0"/>
              <a:t> </a:t>
            </a:r>
            <a:r>
              <a:rPr lang="en-US" dirty="0" err="1"/>
              <a:t>dane</a:t>
            </a:r>
            <a:r>
              <a:rPr lang="en-US" dirty="0"/>
              <a:t> </a:t>
            </a:r>
            <a:r>
              <a:rPr lang="en-US" dirty="0" err="1"/>
              <a:t>oraz</a:t>
            </a:r>
            <a:r>
              <a:rPr lang="en-US" dirty="0"/>
              <a:t> </a:t>
            </a:r>
            <a:r>
              <a:rPr lang="en-US" dirty="0" err="1"/>
              <a:t>na</a:t>
            </a:r>
            <a:r>
              <a:rPr lang="en-US" dirty="0"/>
              <a:t> </a:t>
            </a:r>
            <a:r>
              <a:rPr lang="en-US" dirty="0" err="1"/>
              <a:t>podejmowanie</a:t>
            </a:r>
            <a:r>
              <a:rPr lang="en-US" dirty="0"/>
              <a:t> </a:t>
            </a:r>
            <a:r>
              <a:rPr lang="en-US" dirty="0" err="1"/>
              <a:t>decyzji</a:t>
            </a:r>
            <a:r>
              <a:rPr lang="en-US" dirty="0"/>
              <a:t>. Aby </a:t>
            </a:r>
            <a:r>
              <a:rPr lang="en-US" dirty="0" err="1"/>
              <a:t>wskaźniki</a:t>
            </a:r>
            <a:r>
              <a:rPr lang="en-US" dirty="0"/>
              <a:t> KPI </a:t>
            </a:r>
            <a:r>
              <a:rPr lang="en-US" dirty="0" err="1"/>
              <a:t>były</a:t>
            </a:r>
            <a:r>
              <a:rPr lang="en-US" dirty="0"/>
              <a:t> </a:t>
            </a:r>
            <a:r>
              <a:rPr lang="en-US" dirty="0" err="1"/>
              <a:t>skuteczne</a:t>
            </a:r>
            <a:r>
              <a:rPr lang="en-US" dirty="0"/>
              <a:t>, </a:t>
            </a:r>
            <a:r>
              <a:rPr lang="en-US" dirty="0" err="1"/>
              <a:t>muszą</a:t>
            </a:r>
            <a:r>
              <a:rPr lang="en-US" dirty="0"/>
              <a:t> </a:t>
            </a:r>
            <a:r>
              <a:rPr lang="en-US" dirty="0" err="1"/>
              <a:t>być</a:t>
            </a:r>
            <a:r>
              <a:rPr lang="en-US" dirty="0"/>
              <a:t> </a:t>
            </a:r>
            <a:r>
              <a:rPr lang="en-US" dirty="0" err="1"/>
              <a:t>istotne</a:t>
            </a:r>
            <a:r>
              <a:rPr lang="en-US" dirty="0"/>
              <a:t>, </a:t>
            </a:r>
            <a:r>
              <a:rPr lang="en-US" dirty="0" err="1"/>
              <a:t>wymierne</a:t>
            </a:r>
            <a:r>
              <a:rPr lang="en-US" dirty="0"/>
              <a:t> </a:t>
            </a:r>
            <a:r>
              <a:rPr lang="en-US" dirty="0" err="1"/>
              <a:t>i</a:t>
            </a:r>
            <a:r>
              <a:rPr lang="en-US" dirty="0"/>
              <a:t> </a:t>
            </a:r>
            <a:r>
              <a:rPr lang="en-US" dirty="0" err="1"/>
              <a:t>wykonalne</a:t>
            </a:r>
            <a:r>
              <a:rPr lang="en-US" dirty="0"/>
              <a:t>, a </a:t>
            </a:r>
            <a:r>
              <a:rPr lang="en-US" dirty="0" err="1"/>
              <a:t>także</a:t>
            </a:r>
            <a:r>
              <a:rPr lang="en-US" dirty="0"/>
              <a:t> </a:t>
            </a:r>
            <a:r>
              <a:rPr lang="en-US" dirty="0" err="1"/>
              <a:t>muszą</a:t>
            </a:r>
            <a:r>
              <a:rPr lang="en-US" dirty="0"/>
              <a:t> </a:t>
            </a:r>
            <a:r>
              <a:rPr lang="en-US" dirty="0" err="1"/>
              <a:t>zapewniać</a:t>
            </a:r>
            <a:r>
              <a:rPr lang="en-US" dirty="0"/>
              <a:t> </a:t>
            </a:r>
            <a:r>
              <a:rPr lang="en-US" dirty="0" err="1"/>
              <a:t>wgląd</a:t>
            </a:r>
            <a:r>
              <a:rPr lang="en-US" dirty="0"/>
              <a:t>, </a:t>
            </a:r>
            <a:r>
              <a:rPr lang="en-US" dirty="0" err="1"/>
              <a:t>który</a:t>
            </a:r>
            <a:r>
              <a:rPr lang="en-US" dirty="0"/>
              <a:t> jest </a:t>
            </a:r>
            <a:r>
              <a:rPr lang="en-US" dirty="0" err="1"/>
              <a:t>przydatny</a:t>
            </a:r>
            <a:r>
              <a:rPr lang="en-US" dirty="0"/>
              <a:t> do </a:t>
            </a:r>
            <a:r>
              <a:rPr lang="en-US" dirty="0" err="1"/>
              <a:t>optymalizacji</a:t>
            </a:r>
            <a:r>
              <a:rPr lang="en-US" dirty="0"/>
              <a:t> </a:t>
            </a:r>
            <a:r>
              <a:rPr lang="en-US" dirty="0" err="1"/>
              <a:t>wydajności</a:t>
            </a:r>
            <a:r>
              <a:rPr lang="en-US" dirty="0"/>
              <a:t> </a:t>
            </a:r>
            <a:r>
              <a:rPr lang="en-US" dirty="0" err="1"/>
              <a:t>firmy</a:t>
            </a:r>
            <a:r>
              <a:rPr lang="en-US" dirty="0"/>
              <a:t> w </a:t>
            </a:r>
            <a:r>
              <a:rPr lang="en-US" dirty="0" err="1"/>
              <a:t>celu</a:t>
            </a:r>
            <a:r>
              <a:rPr lang="en-US" dirty="0"/>
              <a:t> </a:t>
            </a:r>
            <a:r>
              <a:rPr lang="en-US" dirty="0" err="1"/>
              <a:t>osiągnięcia</a:t>
            </a:r>
            <a:r>
              <a:rPr lang="en-US" dirty="0"/>
              <a:t> </a:t>
            </a:r>
            <a:r>
              <a:rPr lang="en-US" dirty="0" err="1"/>
              <a:t>jej</a:t>
            </a:r>
            <a:r>
              <a:rPr lang="en-US" dirty="0"/>
              <a:t> </a:t>
            </a:r>
            <a:r>
              <a:rPr lang="en-US" dirty="0" err="1"/>
              <a:t>celów</a:t>
            </a:r>
            <a:r>
              <a:rPr lang="en-US" dirty="0"/>
              <a:t>.</a:t>
            </a:r>
            <a:endParaRPr dirty="0"/>
          </a:p>
          <a:p>
            <a:pPr marL="158750" lvl="0" indent="0" algn="l" rtl="0">
              <a:lnSpc>
                <a:spcPct val="100000"/>
              </a:lnSpc>
              <a:spcBef>
                <a:spcPts val="0"/>
              </a:spcBef>
              <a:spcAft>
                <a:spcPts val="0"/>
              </a:spcAft>
              <a:buSzPts val="1100"/>
              <a:buNone/>
            </a:pPr>
            <a:endParaRPr dirty="0"/>
          </a:p>
          <a:p>
            <a:pPr marL="158750" lvl="0" indent="0" algn="l" rtl="0">
              <a:lnSpc>
                <a:spcPct val="100000"/>
              </a:lnSpc>
              <a:spcBef>
                <a:spcPts val="0"/>
              </a:spcBef>
              <a:spcAft>
                <a:spcPts val="0"/>
              </a:spcAft>
              <a:buSzPts val="1100"/>
              <a:buNone/>
            </a:pPr>
            <a:r>
              <a:rPr lang="en-US" dirty="0"/>
              <a:t>Na </a:t>
            </a:r>
            <a:r>
              <a:rPr lang="en-US" dirty="0" err="1"/>
              <a:t>przykład</a:t>
            </a:r>
            <a:r>
              <a:rPr lang="en-US" dirty="0"/>
              <a:t>, </a:t>
            </a:r>
            <a:r>
              <a:rPr lang="en-US" dirty="0" err="1"/>
              <a:t>jeśli</a:t>
            </a:r>
            <a:r>
              <a:rPr lang="en-US" dirty="0"/>
              <a:t> </a:t>
            </a:r>
            <a:r>
              <a:rPr lang="en-US" dirty="0" err="1"/>
              <a:t>celem</a:t>
            </a:r>
            <a:r>
              <a:rPr lang="en-US" dirty="0"/>
              <a:t> </a:t>
            </a:r>
            <a:r>
              <a:rPr lang="en-US" dirty="0" err="1"/>
              <a:t>biznesowym</a:t>
            </a:r>
            <a:r>
              <a:rPr lang="en-US" dirty="0"/>
              <a:t> jest </a:t>
            </a:r>
            <a:r>
              <a:rPr lang="en-US" dirty="0" err="1"/>
              <a:t>zwiększenie</a:t>
            </a:r>
            <a:r>
              <a:rPr lang="en-US" dirty="0"/>
              <a:t> </a:t>
            </a:r>
            <a:r>
              <a:rPr lang="en-US" dirty="0" err="1"/>
              <a:t>sprzedaży</a:t>
            </a:r>
            <a:r>
              <a:rPr lang="en-US" dirty="0"/>
              <a:t>, </a:t>
            </a:r>
            <a:r>
              <a:rPr lang="en-US" dirty="0" err="1"/>
              <a:t>odpowiednimi</a:t>
            </a:r>
            <a:r>
              <a:rPr lang="en-US" dirty="0"/>
              <a:t> </a:t>
            </a:r>
            <a:r>
              <a:rPr lang="en-US" dirty="0" err="1"/>
              <a:t>wskaźnikami</a:t>
            </a:r>
            <a:r>
              <a:rPr lang="en-US" dirty="0"/>
              <a:t> KPI </a:t>
            </a:r>
            <a:r>
              <a:rPr lang="en-US" dirty="0" err="1"/>
              <a:t>mogą</a:t>
            </a:r>
            <a:r>
              <a:rPr lang="en-US" dirty="0"/>
              <a:t> </a:t>
            </a:r>
            <a:r>
              <a:rPr lang="en-US" dirty="0" err="1"/>
              <a:t>być</a:t>
            </a:r>
            <a:r>
              <a:rPr lang="en-US" dirty="0"/>
              <a:t> </a:t>
            </a:r>
            <a:r>
              <a:rPr lang="en-US" dirty="0" err="1"/>
              <a:t>współczynnik</a:t>
            </a:r>
            <a:r>
              <a:rPr lang="en-US" dirty="0"/>
              <a:t> </a:t>
            </a:r>
            <a:r>
              <a:rPr lang="en-US" dirty="0" err="1"/>
              <a:t>konwersji</a:t>
            </a:r>
            <a:r>
              <a:rPr lang="en-US" dirty="0"/>
              <a:t>, </a:t>
            </a:r>
            <a:r>
              <a:rPr lang="en-US" dirty="0" err="1"/>
              <a:t>średnia</a:t>
            </a:r>
            <a:r>
              <a:rPr lang="en-US" dirty="0"/>
              <a:t> </a:t>
            </a:r>
            <a:r>
              <a:rPr lang="en-US" dirty="0" err="1"/>
              <a:t>wartość</a:t>
            </a:r>
            <a:r>
              <a:rPr lang="en-US" dirty="0"/>
              <a:t> </a:t>
            </a:r>
            <a:r>
              <a:rPr lang="en-US" dirty="0" err="1"/>
              <a:t>zamówienia</a:t>
            </a:r>
            <a:r>
              <a:rPr lang="en-US" dirty="0"/>
              <a:t> </a:t>
            </a:r>
            <a:r>
              <a:rPr lang="en-US" dirty="0" err="1"/>
              <a:t>i</a:t>
            </a:r>
            <a:r>
              <a:rPr lang="en-US" dirty="0"/>
              <a:t> </a:t>
            </a:r>
            <a:r>
              <a:rPr lang="en-US" dirty="0" err="1"/>
              <a:t>przychody</a:t>
            </a:r>
            <a:r>
              <a:rPr lang="en-US" dirty="0"/>
              <a:t>. </a:t>
            </a:r>
            <a:r>
              <a:rPr lang="en-US" dirty="0" err="1"/>
              <a:t>Śledząc</a:t>
            </a:r>
            <a:r>
              <a:rPr lang="en-US" dirty="0"/>
              <a:t> </a:t>
            </a:r>
            <a:r>
              <a:rPr lang="en-US" dirty="0" err="1"/>
              <a:t>te</a:t>
            </a:r>
            <a:r>
              <a:rPr lang="en-US" dirty="0"/>
              <a:t> </a:t>
            </a:r>
            <a:r>
              <a:rPr lang="en-US" dirty="0" err="1"/>
              <a:t>wskaźniki</a:t>
            </a:r>
            <a:r>
              <a:rPr lang="en-US" dirty="0"/>
              <a:t>, firma </a:t>
            </a:r>
            <a:r>
              <a:rPr lang="en-US" dirty="0" err="1"/>
              <a:t>może</a:t>
            </a:r>
            <a:r>
              <a:rPr lang="en-US" dirty="0"/>
              <a:t> </a:t>
            </a:r>
            <a:r>
              <a:rPr lang="en-US" dirty="0" err="1"/>
              <a:t>monitorować</a:t>
            </a:r>
            <a:r>
              <a:rPr lang="en-US" dirty="0"/>
              <a:t> </a:t>
            </a:r>
            <a:r>
              <a:rPr lang="en-US" dirty="0" err="1"/>
              <a:t>swoje</a:t>
            </a:r>
            <a:r>
              <a:rPr lang="en-US" dirty="0"/>
              <a:t> </a:t>
            </a:r>
            <a:r>
              <a:rPr lang="en-US" dirty="0" err="1"/>
              <a:t>postępy</a:t>
            </a:r>
            <a:r>
              <a:rPr lang="en-US" dirty="0"/>
              <a:t> w </a:t>
            </a:r>
            <a:r>
              <a:rPr lang="en-US" dirty="0" err="1"/>
              <a:t>kierunku</a:t>
            </a:r>
            <a:r>
              <a:rPr lang="en-US" dirty="0"/>
              <a:t> </a:t>
            </a:r>
            <a:r>
              <a:rPr lang="en-US" dirty="0" err="1"/>
              <a:t>zwiększenia</a:t>
            </a:r>
            <a:r>
              <a:rPr lang="en-US" dirty="0"/>
              <a:t> </a:t>
            </a:r>
            <a:r>
              <a:rPr lang="en-US" dirty="0" err="1"/>
              <a:t>sprzedaży</a:t>
            </a:r>
            <a:r>
              <a:rPr lang="en-US" dirty="0"/>
              <a:t> </a:t>
            </a:r>
            <a:r>
              <a:rPr lang="en-US" dirty="0" err="1"/>
              <a:t>i</a:t>
            </a:r>
            <a:r>
              <a:rPr lang="en-US" dirty="0"/>
              <a:t> </a:t>
            </a:r>
            <a:r>
              <a:rPr lang="en-US" dirty="0" err="1"/>
              <a:t>podejmować</a:t>
            </a:r>
            <a:r>
              <a:rPr lang="en-US" dirty="0"/>
              <a:t> </a:t>
            </a:r>
            <a:r>
              <a:rPr lang="en-US" dirty="0" err="1"/>
              <a:t>świadome</a:t>
            </a:r>
            <a:r>
              <a:rPr lang="en-US" dirty="0"/>
              <a:t> </a:t>
            </a:r>
            <a:r>
              <a:rPr lang="en-US" dirty="0" err="1"/>
              <a:t>decyzje</a:t>
            </a:r>
            <a:r>
              <a:rPr lang="en-US" dirty="0"/>
              <a:t> w </a:t>
            </a:r>
            <a:r>
              <a:rPr lang="en-US" dirty="0" err="1"/>
              <a:t>celu</a:t>
            </a:r>
            <a:r>
              <a:rPr lang="en-US" dirty="0"/>
              <a:t> </a:t>
            </a:r>
            <a:r>
              <a:rPr lang="en-US" dirty="0" err="1"/>
              <a:t>poprawy</a:t>
            </a:r>
            <a:r>
              <a:rPr lang="en-US" dirty="0"/>
              <a:t> </a:t>
            </a:r>
            <a:r>
              <a:rPr lang="en-US" dirty="0" err="1"/>
              <a:t>wydajności</a:t>
            </a:r>
            <a:r>
              <a:rPr lang="en-US" dirty="0"/>
              <a:t>.</a:t>
            </a:r>
            <a:endParaRPr dirty="0"/>
          </a:p>
          <a:p>
            <a:pPr marL="158750" lvl="0" indent="0" algn="l" rtl="0">
              <a:lnSpc>
                <a:spcPct val="100000"/>
              </a:lnSpc>
              <a:spcBef>
                <a:spcPts val="0"/>
              </a:spcBef>
              <a:spcAft>
                <a:spcPts val="0"/>
              </a:spcAft>
              <a:buSzPts val="1100"/>
              <a:buNone/>
            </a:pPr>
            <a:endParaRPr dirty="0"/>
          </a:p>
          <a:p>
            <a:pPr marL="158750" lvl="0" indent="0" algn="l" rtl="0">
              <a:lnSpc>
                <a:spcPct val="100000"/>
              </a:lnSpc>
              <a:spcBef>
                <a:spcPts val="0"/>
              </a:spcBef>
              <a:spcAft>
                <a:spcPts val="0"/>
              </a:spcAft>
              <a:buSzPts val="1100"/>
              <a:buNone/>
            </a:pPr>
            <a:r>
              <a:rPr lang="en-US" dirty="0"/>
              <a:t>Aby </a:t>
            </a:r>
            <a:r>
              <a:rPr lang="en-US" dirty="0" err="1"/>
              <a:t>wskaźniki</a:t>
            </a:r>
            <a:r>
              <a:rPr lang="en-US" dirty="0"/>
              <a:t> KPI </a:t>
            </a:r>
            <a:r>
              <a:rPr lang="en-US" dirty="0" err="1"/>
              <a:t>były</a:t>
            </a:r>
            <a:r>
              <a:rPr lang="en-US" dirty="0"/>
              <a:t> </a:t>
            </a:r>
            <a:r>
              <a:rPr lang="en-US" dirty="0" err="1"/>
              <a:t>skuteczne</a:t>
            </a:r>
            <a:r>
              <a:rPr lang="en-US" dirty="0"/>
              <a:t>, </a:t>
            </a:r>
            <a:r>
              <a:rPr lang="en-US" dirty="0" err="1"/>
              <a:t>muszą</a:t>
            </a:r>
            <a:r>
              <a:rPr lang="en-US" dirty="0"/>
              <a:t> </a:t>
            </a:r>
            <a:r>
              <a:rPr lang="en-US" dirty="0" err="1"/>
              <a:t>być</a:t>
            </a:r>
            <a:r>
              <a:rPr lang="en-US" dirty="0"/>
              <a:t> </a:t>
            </a:r>
            <a:r>
              <a:rPr lang="en-US" dirty="0" err="1"/>
              <a:t>regularnie</a:t>
            </a:r>
            <a:r>
              <a:rPr lang="en-US" dirty="0"/>
              <a:t> </a:t>
            </a:r>
            <a:r>
              <a:rPr lang="en-US" dirty="0" err="1"/>
              <a:t>monitorowane</a:t>
            </a:r>
            <a:r>
              <a:rPr lang="en-US" dirty="0"/>
              <a:t> </a:t>
            </a:r>
            <a:r>
              <a:rPr lang="en-US" dirty="0" err="1"/>
              <a:t>i</a:t>
            </a:r>
            <a:r>
              <a:rPr lang="en-US" dirty="0"/>
              <a:t> </a:t>
            </a:r>
            <a:r>
              <a:rPr lang="en-US" dirty="0" err="1"/>
              <a:t>aktualizowane</a:t>
            </a:r>
            <a:r>
              <a:rPr lang="en-US" dirty="0"/>
              <a:t>. W </a:t>
            </a:r>
            <a:r>
              <a:rPr lang="en-US" dirty="0" err="1"/>
              <a:t>miarę</a:t>
            </a:r>
            <a:r>
              <a:rPr lang="en-US" dirty="0"/>
              <a:t> </a:t>
            </a:r>
            <a:r>
              <a:rPr lang="en-US" dirty="0" err="1"/>
              <a:t>rozwoju</a:t>
            </a:r>
            <a:r>
              <a:rPr lang="en-US" dirty="0"/>
              <a:t> </a:t>
            </a:r>
            <a:r>
              <a:rPr lang="en-US" dirty="0" err="1"/>
              <a:t>firmy</a:t>
            </a:r>
            <a:r>
              <a:rPr lang="en-US" dirty="0"/>
              <a:t> </a:t>
            </a:r>
            <a:r>
              <a:rPr lang="en-US" dirty="0" err="1"/>
              <a:t>i</a:t>
            </a:r>
            <a:r>
              <a:rPr lang="en-US" dirty="0"/>
              <a:t> </a:t>
            </a:r>
            <a:r>
              <a:rPr lang="en-US" dirty="0" err="1"/>
              <a:t>ustanawiania</a:t>
            </a:r>
            <a:r>
              <a:rPr lang="en-US" dirty="0"/>
              <a:t> </a:t>
            </a:r>
            <a:r>
              <a:rPr lang="en-US" dirty="0" err="1"/>
              <a:t>nowych</a:t>
            </a:r>
            <a:r>
              <a:rPr lang="en-US" dirty="0"/>
              <a:t> </a:t>
            </a:r>
            <a:r>
              <a:rPr lang="en-US" dirty="0" err="1"/>
              <a:t>celów</a:t>
            </a:r>
            <a:r>
              <a:rPr lang="en-US" dirty="0"/>
              <a:t>, </a:t>
            </a:r>
            <a:r>
              <a:rPr lang="en-US" dirty="0" err="1"/>
              <a:t>wskaźniki</a:t>
            </a:r>
            <a:r>
              <a:rPr lang="en-US" dirty="0"/>
              <a:t> KPI </a:t>
            </a:r>
            <a:r>
              <a:rPr lang="en-US" dirty="0" err="1"/>
              <a:t>mogą</a:t>
            </a:r>
            <a:r>
              <a:rPr lang="en-US" dirty="0"/>
              <a:t> </a:t>
            </a:r>
            <a:r>
              <a:rPr lang="en-US" dirty="0" err="1"/>
              <a:t>wymagać</a:t>
            </a:r>
            <a:r>
              <a:rPr lang="en-US" dirty="0"/>
              <a:t> </a:t>
            </a:r>
            <a:r>
              <a:rPr lang="en-US" dirty="0" err="1"/>
              <a:t>dostosowania</a:t>
            </a:r>
            <a:r>
              <a:rPr lang="en-US" dirty="0"/>
              <a:t> </a:t>
            </a:r>
            <a:r>
              <a:rPr lang="en-US" dirty="0" err="1"/>
              <a:t>lub</a:t>
            </a:r>
            <a:r>
              <a:rPr lang="en-US" dirty="0"/>
              <a:t> </a:t>
            </a:r>
            <a:r>
              <a:rPr lang="en-US" dirty="0" err="1"/>
              <a:t>zastąpienia</a:t>
            </a:r>
            <a:r>
              <a:rPr lang="en-US" dirty="0"/>
              <a:t>, aby </a:t>
            </a:r>
            <a:r>
              <a:rPr lang="en-US" dirty="0" err="1"/>
              <a:t>zapewnić</a:t>
            </a:r>
            <a:r>
              <a:rPr lang="en-US" dirty="0"/>
              <a:t>, </a:t>
            </a:r>
            <a:r>
              <a:rPr lang="en-US" dirty="0" err="1"/>
              <a:t>że</a:t>
            </a:r>
            <a:r>
              <a:rPr lang="en-US" dirty="0"/>
              <a:t> </a:t>
            </a:r>
            <a:r>
              <a:rPr lang="en-US" dirty="0" err="1"/>
              <a:t>pozostaną</a:t>
            </a:r>
            <a:r>
              <a:rPr lang="en-US" dirty="0"/>
              <a:t> one </a:t>
            </a:r>
            <a:r>
              <a:rPr lang="en-US" dirty="0" err="1"/>
              <a:t>istotne</a:t>
            </a:r>
            <a:r>
              <a:rPr lang="en-US" dirty="0"/>
              <a:t> </a:t>
            </a:r>
            <a:r>
              <a:rPr lang="en-US" dirty="0" err="1"/>
              <a:t>i</a:t>
            </a:r>
            <a:r>
              <a:rPr lang="en-US" dirty="0"/>
              <a:t> </a:t>
            </a:r>
            <a:r>
              <a:rPr lang="en-US" dirty="0" err="1"/>
              <a:t>przydatne</a:t>
            </a:r>
            <a:r>
              <a:rPr lang="en-US" dirty="0"/>
              <a:t> do </a:t>
            </a:r>
            <a:r>
              <a:rPr lang="en-US" dirty="0" err="1"/>
              <a:t>śledzenia</a:t>
            </a:r>
            <a:r>
              <a:rPr lang="en-US" dirty="0"/>
              <a:t> </a:t>
            </a:r>
            <a:r>
              <a:rPr lang="en-US" dirty="0" err="1"/>
              <a:t>postępów</a:t>
            </a:r>
            <a:r>
              <a:rPr lang="en-US" dirty="0"/>
              <a:t> w </a:t>
            </a:r>
            <a:r>
              <a:rPr lang="en-US" dirty="0" err="1"/>
              <a:t>realizacji</a:t>
            </a:r>
            <a:r>
              <a:rPr lang="en-US" dirty="0"/>
              <a:t> </a:t>
            </a:r>
            <a:r>
              <a:rPr lang="en-US" dirty="0" err="1"/>
              <a:t>celów</a:t>
            </a:r>
            <a:r>
              <a:rPr lang="en-US" dirty="0"/>
              <a:t> </a:t>
            </a:r>
            <a:r>
              <a:rPr lang="en-US" dirty="0" err="1"/>
              <a:t>biznesowych</a:t>
            </a:r>
            <a:r>
              <a:rPr lang="en-US" dirty="0"/>
              <a:t>.</a:t>
            </a:r>
            <a:endParaRPr dirty="0"/>
          </a:p>
          <a:p>
            <a:pPr marL="158750" lvl="0" indent="0" algn="l" rtl="0">
              <a:lnSpc>
                <a:spcPct val="100000"/>
              </a:lnSpc>
              <a:spcBef>
                <a:spcPts val="0"/>
              </a:spcBef>
              <a:spcAft>
                <a:spcPts val="0"/>
              </a:spcAft>
              <a:buSzPts val="1100"/>
              <a:buNone/>
            </a:pPr>
            <a:endParaRPr dirty="0"/>
          </a:p>
          <a:p>
            <a:pPr marL="158750" lvl="0" indent="0" algn="l" rtl="0">
              <a:lnSpc>
                <a:spcPct val="100000"/>
              </a:lnSpc>
              <a:spcBef>
                <a:spcPts val="0"/>
              </a:spcBef>
              <a:spcAft>
                <a:spcPts val="0"/>
              </a:spcAft>
              <a:buSzPts val="1100"/>
              <a:buNone/>
            </a:pPr>
            <a:r>
              <a:rPr lang="en-US" dirty="0" err="1"/>
              <a:t>Podsumowując</a:t>
            </a:r>
            <a:r>
              <a:rPr lang="en-US" dirty="0"/>
              <a:t>, </a:t>
            </a:r>
            <a:r>
              <a:rPr lang="en-US" dirty="0" err="1"/>
              <a:t>wskaźniki</a:t>
            </a:r>
            <a:r>
              <a:rPr lang="en-US" dirty="0"/>
              <a:t> KPI </a:t>
            </a:r>
            <a:r>
              <a:rPr lang="en-US" dirty="0" err="1"/>
              <a:t>są</a:t>
            </a:r>
            <a:r>
              <a:rPr lang="en-US" dirty="0"/>
              <a:t> </a:t>
            </a:r>
            <a:r>
              <a:rPr lang="en-US" dirty="0" err="1"/>
              <a:t>kluczowym</a:t>
            </a:r>
            <a:r>
              <a:rPr lang="en-US" dirty="0"/>
              <a:t> </a:t>
            </a:r>
            <a:r>
              <a:rPr lang="en-US" dirty="0" err="1"/>
              <a:t>elementem</a:t>
            </a:r>
            <a:r>
              <a:rPr lang="en-US" dirty="0"/>
              <a:t> </a:t>
            </a:r>
            <a:r>
              <a:rPr lang="en-US" dirty="0" err="1"/>
              <a:t>każdej</a:t>
            </a:r>
            <a:r>
              <a:rPr lang="en-US" dirty="0"/>
              <a:t> </a:t>
            </a:r>
            <a:r>
              <a:rPr lang="en-US" dirty="0" err="1"/>
              <a:t>skutecznej</a:t>
            </a:r>
            <a:r>
              <a:rPr lang="en-US" dirty="0"/>
              <a:t> </a:t>
            </a:r>
            <a:r>
              <a:rPr lang="en-US" dirty="0" err="1"/>
              <a:t>strategii</a:t>
            </a:r>
            <a:r>
              <a:rPr lang="en-US" dirty="0"/>
              <a:t> </a:t>
            </a:r>
            <a:r>
              <a:rPr lang="en-US" dirty="0" err="1"/>
              <a:t>biznesowej</a:t>
            </a:r>
            <a:r>
              <a:rPr lang="en-US" dirty="0"/>
              <a:t>. </a:t>
            </a:r>
            <a:r>
              <a:rPr lang="en-US" dirty="0" err="1"/>
              <a:t>Zapewniają</a:t>
            </a:r>
            <a:r>
              <a:rPr lang="en-US" dirty="0"/>
              <a:t> one </a:t>
            </a:r>
            <a:r>
              <a:rPr lang="en-US" dirty="0" err="1"/>
              <a:t>sposób</a:t>
            </a:r>
            <a:r>
              <a:rPr lang="en-US" dirty="0"/>
              <a:t> </a:t>
            </a:r>
            <a:r>
              <a:rPr lang="en-US" dirty="0" err="1"/>
              <a:t>mierzenia</a:t>
            </a:r>
            <a:r>
              <a:rPr lang="en-US" dirty="0"/>
              <a:t> </a:t>
            </a:r>
            <a:r>
              <a:rPr lang="en-US" dirty="0" err="1"/>
              <a:t>postępów</a:t>
            </a:r>
            <a:r>
              <a:rPr lang="en-US" dirty="0"/>
              <a:t>, </a:t>
            </a:r>
            <a:r>
              <a:rPr lang="en-US" dirty="0" err="1"/>
              <a:t>identyfikowania</a:t>
            </a:r>
            <a:r>
              <a:rPr lang="en-US" dirty="0"/>
              <a:t> </a:t>
            </a:r>
            <a:r>
              <a:rPr lang="en-US" dirty="0" err="1"/>
              <a:t>obszarów</a:t>
            </a:r>
            <a:r>
              <a:rPr lang="en-US" dirty="0"/>
              <a:t> </a:t>
            </a:r>
            <a:r>
              <a:rPr lang="en-US" dirty="0" err="1"/>
              <a:t>wymagających</a:t>
            </a:r>
            <a:r>
              <a:rPr lang="en-US" dirty="0"/>
              <a:t> </a:t>
            </a:r>
            <a:r>
              <a:rPr lang="en-US" dirty="0" err="1"/>
              <a:t>poprawy</a:t>
            </a:r>
            <a:r>
              <a:rPr lang="en-US" dirty="0"/>
              <a:t> </a:t>
            </a:r>
            <a:r>
              <a:rPr lang="en-US" dirty="0" err="1"/>
              <a:t>i</a:t>
            </a:r>
            <a:r>
              <a:rPr lang="en-US" dirty="0"/>
              <a:t> </a:t>
            </a:r>
            <a:r>
              <a:rPr lang="en-US" dirty="0" err="1"/>
              <a:t>podejmowania</a:t>
            </a:r>
            <a:r>
              <a:rPr lang="en-US" dirty="0"/>
              <a:t> </a:t>
            </a:r>
            <a:r>
              <a:rPr lang="en-US" dirty="0" err="1"/>
              <a:t>świadomych</a:t>
            </a:r>
            <a:r>
              <a:rPr lang="en-US" dirty="0"/>
              <a:t> </a:t>
            </a:r>
            <a:r>
              <a:rPr lang="en-US" dirty="0" err="1"/>
              <a:t>decyzji</a:t>
            </a:r>
            <a:r>
              <a:rPr lang="en-US" dirty="0"/>
              <a:t> w </a:t>
            </a:r>
            <a:r>
              <a:rPr lang="en-US" dirty="0" err="1"/>
              <a:t>celu</a:t>
            </a:r>
            <a:r>
              <a:rPr lang="en-US" dirty="0"/>
              <a:t> </a:t>
            </a:r>
            <a:r>
              <a:rPr lang="en-US" dirty="0" err="1"/>
              <a:t>optymalizacji</a:t>
            </a:r>
            <a:r>
              <a:rPr lang="en-US" dirty="0"/>
              <a:t> </a:t>
            </a:r>
            <a:r>
              <a:rPr lang="en-US" dirty="0" err="1"/>
              <a:t>wydajności</a:t>
            </a:r>
            <a:r>
              <a:rPr lang="en-US" dirty="0"/>
              <a:t> </a:t>
            </a:r>
            <a:r>
              <a:rPr lang="en-US" dirty="0" err="1"/>
              <a:t>i</a:t>
            </a:r>
            <a:r>
              <a:rPr lang="en-US" dirty="0"/>
              <a:t> </a:t>
            </a:r>
            <a:r>
              <a:rPr lang="en-US" dirty="0" err="1"/>
              <a:t>osiągania</a:t>
            </a:r>
            <a:r>
              <a:rPr lang="en-US" dirty="0"/>
              <a:t> </a:t>
            </a:r>
            <a:r>
              <a:rPr lang="en-US" dirty="0" err="1"/>
              <a:t>celów</a:t>
            </a:r>
            <a:r>
              <a:rPr lang="en-US" dirty="0"/>
              <a:t>. </a:t>
            </a:r>
            <a:r>
              <a:rPr lang="en-US" dirty="0" err="1"/>
              <a:t>Regularnie</a:t>
            </a:r>
            <a:r>
              <a:rPr lang="en-US" dirty="0"/>
              <a:t> </a:t>
            </a:r>
            <a:r>
              <a:rPr lang="en-US" dirty="0" err="1"/>
              <a:t>monitorując</a:t>
            </a:r>
            <a:r>
              <a:rPr lang="en-US" dirty="0"/>
              <a:t> </a:t>
            </a:r>
            <a:r>
              <a:rPr lang="en-US" dirty="0" err="1"/>
              <a:t>i</a:t>
            </a:r>
            <a:r>
              <a:rPr lang="en-US" dirty="0"/>
              <a:t> </a:t>
            </a:r>
            <a:r>
              <a:rPr lang="en-US" dirty="0" err="1"/>
              <a:t>aktualizując</a:t>
            </a:r>
            <a:r>
              <a:rPr lang="en-US" dirty="0"/>
              <a:t> </a:t>
            </a:r>
            <a:r>
              <a:rPr lang="en-US" dirty="0" err="1"/>
              <a:t>wskaźniki</a:t>
            </a:r>
            <a:r>
              <a:rPr lang="en-US" dirty="0"/>
              <a:t> KPI, </a:t>
            </a:r>
            <a:r>
              <a:rPr lang="en-US" dirty="0" err="1"/>
              <a:t>organizacje</a:t>
            </a:r>
            <a:r>
              <a:rPr lang="en-US" dirty="0"/>
              <a:t> </a:t>
            </a:r>
            <a:r>
              <a:rPr lang="en-US" dirty="0" err="1"/>
              <a:t>mogą</a:t>
            </a:r>
            <a:r>
              <a:rPr lang="en-US" dirty="0"/>
              <a:t> </a:t>
            </a:r>
            <a:r>
              <a:rPr lang="en-US" dirty="0" err="1"/>
              <a:t>zapewnić</a:t>
            </a:r>
            <a:r>
              <a:rPr lang="en-US" dirty="0"/>
              <a:t>, </a:t>
            </a:r>
            <a:r>
              <a:rPr lang="en-US" dirty="0" err="1"/>
              <a:t>że</a:t>
            </a:r>
            <a:r>
              <a:rPr lang="en-US" dirty="0"/>
              <a:t> </a:t>
            </a:r>
            <a:r>
              <a:rPr lang="en-US" dirty="0" err="1"/>
              <a:t>są</a:t>
            </a:r>
            <a:r>
              <a:rPr lang="en-US" dirty="0"/>
              <a:t> stale </a:t>
            </a:r>
            <a:r>
              <a:rPr lang="en-US" dirty="0" err="1"/>
              <a:t>dostosowane</a:t>
            </a:r>
            <a:r>
              <a:rPr lang="en-US" dirty="0"/>
              <a:t> do </a:t>
            </a:r>
            <a:r>
              <a:rPr lang="en-US" dirty="0" err="1"/>
              <a:t>swoich</a:t>
            </a:r>
            <a:r>
              <a:rPr lang="en-US" dirty="0"/>
              <a:t> </a:t>
            </a:r>
            <a:r>
              <a:rPr lang="en-US" dirty="0" err="1"/>
              <a:t>celów</a:t>
            </a:r>
            <a:r>
              <a:rPr lang="en-US" dirty="0"/>
              <a:t> </a:t>
            </a:r>
            <a:r>
              <a:rPr lang="en-US" dirty="0" err="1"/>
              <a:t>i</a:t>
            </a:r>
            <a:r>
              <a:rPr lang="en-US" dirty="0"/>
              <a:t> </a:t>
            </a:r>
            <a:r>
              <a:rPr lang="en-US" dirty="0" err="1"/>
              <a:t>zadań</a:t>
            </a:r>
            <a:r>
              <a:rPr lang="en-US" dirty="0"/>
              <a:t> </a:t>
            </a:r>
            <a:r>
              <a:rPr lang="en-US" dirty="0" err="1"/>
              <a:t>oraz</a:t>
            </a:r>
            <a:r>
              <a:rPr lang="en-US" dirty="0"/>
              <a:t> </a:t>
            </a:r>
            <a:r>
              <a:rPr lang="en-US" dirty="0" err="1"/>
              <a:t>jak</a:t>
            </a:r>
            <a:r>
              <a:rPr lang="en-US" dirty="0"/>
              <a:t> </a:t>
            </a:r>
            <a:r>
              <a:rPr lang="en-US" dirty="0" err="1"/>
              <a:t>najlepiej</a:t>
            </a:r>
            <a:r>
              <a:rPr lang="en-US" dirty="0"/>
              <a:t> </a:t>
            </a:r>
            <a:r>
              <a:rPr lang="en-US" dirty="0" err="1"/>
              <a:t>wykorzystują</a:t>
            </a:r>
            <a:r>
              <a:rPr lang="en-US" dirty="0"/>
              <a:t> </a:t>
            </a:r>
            <a:r>
              <a:rPr lang="en-US" dirty="0" err="1"/>
              <a:t>swoje</a:t>
            </a:r>
            <a:r>
              <a:rPr lang="en-US" dirty="0"/>
              <a:t> </a:t>
            </a:r>
            <a:r>
              <a:rPr lang="en-US" dirty="0" err="1"/>
              <a:t>zasoby</a:t>
            </a:r>
            <a:r>
              <a:rPr lang="en-US" dirty="0"/>
              <a:t>.</a:t>
            </a:r>
            <a:endParaRPr dirty="0"/>
          </a:p>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28748275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1" name="Google Shape;361;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US"/>
              <a:t>Kluczowe wskaźniki wydajności (KPI) są bezpośrednio związane z celami firmy. KPI to wskaźniki, które pomagają mierzyć postępy w realizacji określonych celów biznesowych. Śledząc i analizując KPI, firmy mogą lepiej zrozumieć swoje wyniki i podejmować świadome decyzje, aby zoptymalizować swoje wysiłki i osiągnąć swoje cele.</a:t>
            </a:r>
            <a:endParaRPr/>
          </a:p>
          <a:p>
            <a:pPr marL="457200" lvl="0" indent="-22860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US"/>
              <a:t>Na przykład, jeśli celem biznesowym jest zwiększenie sprzedaży, odpowiednimi wskaźnikami KPI mogą być współczynnik konwersji, średnia wartość zamówienia i przychody. Śledząc te wskaźniki, firma może monitorować swoje postępy w kierunku zwiększenia sprzedaży i podejmować świadome decyzje w celu poprawy wydajności.</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US"/>
              <a:t>Ważne jest, aby wybrać odpowiednie wskaźniki KPI, aby dostosować je do celów biznesowych, ponieważ wybrane wskaźniki KPI będą miały wpływ na dane, które są gromadzone i analizowane oraz informują o podejmowaniu decyzji. Aby wskaźniki KPI były skuteczne, muszą być istotne, mierzalne i wykonalne, a także muszą zapewniać wgląd, który jest przydatny do optymalizacji wydajności firmy w celu osiągnięcia jej celów.</a:t>
            </a:r>
            <a:endParaRPr/>
          </a:p>
          <a:p>
            <a:pPr marL="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US"/>
              <a:t>Oto kolejny przykład:</a:t>
            </a:r>
            <a:endParaRPr/>
          </a:p>
          <a:p>
            <a:pPr marL="457200" lvl="0" indent="-298450" algn="l" rtl="0">
              <a:lnSpc>
                <a:spcPct val="100000"/>
              </a:lnSpc>
              <a:spcBef>
                <a:spcPts val="0"/>
              </a:spcBef>
              <a:spcAft>
                <a:spcPts val="0"/>
              </a:spcAft>
              <a:buSzPts val="1100"/>
              <a:buChar char="●"/>
            </a:pPr>
            <a:r>
              <a:rPr lang="en-US"/>
              <a:t>Cel: Poprawa komfortu korzystania z witryny</a:t>
            </a:r>
            <a:endParaRPr/>
          </a:p>
          <a:p>
            <a:pPr marL="457200" lvl="0" indent="-298450" algn="l" rtl="0">
              <a:lnSpc>
                <a:spcPct val="100000"/>
              </a:lnSpc>
              <a:spcBef>
                <a:spcPts val="0"/>
              </a:spcBef>
              <a:spcAft>
                <a:spcPts val="0"/>
              </a:spcAft>
              <a:buSzPts val="1100"/>
              <a:buChar char="●"/>
            </a:pPr>
            <a:r>
              <a:rPr lang="en-US"/>
              <a:t>Odpowiednie wskaźniki KPI: Współczynnik odrzuceń, czas ładowania strony, czas spędzony na stronie i strony na sesję.</a:t>
            </a:r>
            <a:endParaRPr/>
          </a:p>
          <a:p>
            <a:pPr marL="457200" lvl="0" indent="-298450" algn="l" rtl="0">
              <a:lnSpc>
                <a:spcPct val="100000"/>
              </a:lnSpc>
              <a:spcBef>
                <a:spcPts val="0"/>
              </a:spcBef>
              <a:spcAft>
                <a:spcPts val="0"/>
              </a:spcAft>
              <a:buSzPts val="1100"/>
              <a:buChar char="●"/>
            </a:pPr>
            <a:r>
              <a:rPr lang="en-US"/>
              <a:t>Śledząc te wskaźniki KPI, firma może monitorować swoje postępy w kierunku poprawy doświadczenia użytkownika na swojej stronie internetowej. Na przykład, jeśli współczynnik odrzuceń jest wysoki, może to oznaczać, że użytkownicy nie znajdują treści, których szukają lub że strona ładuje się wolno. Czas w witrynie i strony na sesję mogą zapewnić wgląd w to, jak zaangażowani są użytkownicy w witrynę i jej zawartość. Optymalizując te wskaźniki KPI, firma może poprawić ogólne wrażenia użytkowników na swojej stronie internetowej i osiągnąć swój cel, jakim jest poprawa doświadczeń użytkowników.</a:t>
            </a:r>
            <a:endParaRPr/>
          </a:p>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3692645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6"/>
        <p:cNvGrpSpPr/>
        <p:nvPr/>
      </p:nvGrpSpPr>
      <p:grpSpPr>
        <a:xfrm>
          <a:off x="0" y="0"/>
          <a:ext cx="0" cy="0"/>
          <a:chOff x="0" y="0"/>
          <a:chExt cx="0" cy="0"/>
        </a:xfrm>
      </p:grpSpPr>
      <p:sp>
        <p:nvSpPr>
          <p:cNvPr id="417" name="Google Shape;417;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8" name="Google Shape;418;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7702542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4" name="Google Shape;424;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228600" lvl="0" indent="-158750" algn="l" rtl="0">
              <a:lnSpc>
                <a:spcPct val="100000"/>
              </a:lnSpc>
              <a:spcBef>
                <a:spcPts val="0"/>
              </a:spcBef>
              <a:spcAft>
                <a:spcPts val="0"/>
              </a:spcAft>
              <a:buSzPts val="1100"/>
              <a:buFont typeface="Arial"/>
              <a:buNone/>
            </a:pPr>
            <a:endParaRPr/>
          </a:p>
        </p:txBody>
      </p:sp>
    </p:spTree>
    <p:extLst>
      <p:ext uri="{BB962C8B-B14F-4D97-AF65-F5344CB8AC3E}">
        <p14:creationId xmlns:p14="http://schemas.microsoft.com/office/powerpoint/2010/main" val="16631898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8"/>
        <p:cNvGrpSpPr/>
        <p:nvPr/>
      </p:nvGrpSpPr>
      <p:grpSpPr>
        <a:xfrm>
          <a:off x="0" y="0"/>
          <a:ext cx="0" cy="0"/>
          <a:chOff x="0" y="0"/>
          <a:chExt cx="0" cy="0"/>
        </a:xfrm>
      </p:grpSpPr>
      <p:sp>
        <p:nvSpPr>
          <p:cNvPr id="429" name="Google Shape;429;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0" name="Google Shape;430;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228600" lvl="0" indent="-158750" algn="l" rtl="0">
              <a:lnSpc>
                <a:spcPct val="100000"/>
              </a:lnSpc>
              <a:spcBef>
                <a:spcPts val="0"/>
              </a:spcBef>
              <a:spcAft>
                <a:spcPts val="0"/>
              </a:spcAft>
              <a:buSzPts val="1100"/>
              <a:buFont typeface="Arial"/>
              <a:buNone/>
            </a:pPr>
            <a:endParaRPr/>
          </a:p>
        </p:txBody>
      </p:sp>
    </p:spTree>
    <p:extLst>
      <p:ext uri="{BB962C8B-B14F-4D97-AF65-F5344CB8AC3E}">
        <p14:creationId xmlns:p14="http://schemas.microsoft.com/office/powerpoint/2010/main" val="1210990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6" name="Google Shape;436;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5222226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Google Shape;441;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2" name="Google Shape;442;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9738085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0" name="Google Shape;450;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15000"/>
              </a:lnSpc>
              <a:spcBef>
                <a:spcPts val="1200"/>
              </a:spcBef>
              <a:spcAft>
                <a:spcPts val="0"/>
              </a:spcAft>
              <a:buClr>
                <a:schemeClr val="dk1"/>
              </a:buClr>
              <a:buSzPts val="1100"/>
              <a:buAutoNum type="arabicPeriod"/>
            </a:pPr>
            <a:r>
              <a:rPr lang="en-US" b="1">
                <a:solidFill>
                  <a:schemeClr val="dk1"/>
                </a:solidFill>
              </a:rPr>
              <a:t>Pozyskanie:</a:t>
            </a:r>
            <a:r>
              <a:rPr lang="en-US">
                <a:solidFill>
                  <a:schemeClr val="dk1"/>
                </a:solidFill>
              </a:rPr>
              <a:t> Pozyskanie odnosi się do wskaźnika, który mierzy liczbę nowych klientów lub użytkowników, których firma lub strona internetowa przyciąga w określonym czasie. Zapewnia wgląd w skuteczność działań marketingowych i reklamowych w pozyskiwaniu nowych potencjalnych klientów lub klientów. Wskaźniki pozyskiwania często obejmują takie dane, jak liczba nowych rejestracji, pobrań, rejestracji lub odwiedzin strony internetowej.</a:t>
            </a:r>
            <a:endParaRPr>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a:solidFill>
                  <a:schemeClr val="dk1"/>
                </a:solidFill>
              </a:rPr>
              <a:t>Zdarzenia:</a:t>
            </a:r>
            <a:r>
              <a:rPr lang="en-US">
                <a:solidFill>
                  <a:schemeClr val="dk1"/>
                </a:solidFill>
              </a:rPr>
              <a:t> Zdarzenia to metryki, które śledzą określone działania lub interakcje podejmowane przez użytkowników na stronie internetowej lub w aplikacji. Działania te mogą obejmować kliknięcia, pobieranie, przesyłanie formularzy, wyświetlanie filmów lub inne wstępnie zdefiniowane zaangażowanie użytkownika. Zdarzenia dostarczają danych na temat zachowań użytkowników, poziomów zaangażowania i mogą pomóc w ocenie skuteczności kampanii marketingowych lub doświadczenia użytkownika.</a:t>
            </a:r>
            <a:endParaRPr>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a:solidFill>
                  <a:schemeClr val="dk1"/>
                </a:solidFill>
              </a:rPr>
              <a:t>Konwersje:</a:t>
            </a:r>
            <a:r>
              <a:rPr lang="en-US">
                <a:solidFill>
                  <a:schemeClr val="dk1"/>
                </a:solidFill>
              </a:rPr>
              <a:t> Konwersje to wskaźniki, które mierzą liczbę pożądanych działań podejmowanych przez użytkowników lub klientów, które są zgodne z określonymi celami. Celami tymi mogą być dokonanie zakupu, subskrypcja usługi, wypełnienie formularza lub jakiekolwiek inne działanie, które stanowi pomyślny wynik dla firmy. Wskaźniki konwersji pomagają ocenić skuteczność lejków sprzedażowych, kampanii marketingowych lub działań optymalizacyjnych witryny.</a:t>
            </a:r>
            <a:endParaRPr>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a:solidFill>
                  <a:schemeClr val="dk1"/>
                </a:solidFill>
              </a:rPr>
              <a:t>Strony:</a:t>
            </a:r>
            <a:r>
              <a:rPr lang="en-US">
                <a:solidFill>
                  <a:schemeClr val="dk1"/>
                </a:solidFill>
              </a:rPr>
              <a:t> Strony odnoszą się do wskaźników związanych z wydajnością i zaangażowaniem określonych stron internetowych w witrynie lub aplikacji. Dane te mogą obejmować odsłony, unikalne odsłony, czas spędzony na stronie, współczynnik odrzuceń lub współczynnik wyjść. Metryki stron pomagają analizować zaangażowanie użytkowników, identyfikować popularne treści i oceniać wydajność poszczególnych stron w osiąganiu zamierzonych celów.</a:t>
            </a:r>
            <a:endParaRPr>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a:solidFill>
                  <a:schemeClr val="dk1"/>
                </a:solidFill>
              </a:rPr>
              <a:t>Strony docelowe:</a:t>
            </a:r>
            <a:r>
              <a:rPr lang="en-US">
                <a:solidFill>
                  <a:schemeClr val="dk1"/>
                </a:solidFill>
              </a:rPr>
              <a:t> Strony docelowe to określone strony internetowe zaprojektowane w celu przyciągnięcia uwagi odwiedzających i zachęcenia ich do podjęcia określonej akcji lub konwersji. Metryki stron docelowych zazwyczaj mierzą skuteczność tych stron pod względem współczynnika konwersji, współczynnika odrzuceń, współczynnika klikalności lub wskaźników zaangażowania. Pomagają one ocenić sukces kampanii marketingowych, zoptymalizować projekt strony docelowej i poprawić współczynniki konwersji.</a:t>
            </a:r>
            <a:endParaRPr>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a:solidFill>
                  <a:schemeClr val="dk1"/>
                </a:solidFill>
              </a:rPr>
              <a:t>Retencja:</a:t>
            </a:r>
            <a:r>
              <a:rPr lang="en-US">
                <a:solidFill>
                  <a:schemeClr val="dk1"/>
                </a:solidFill>
              </a:rPr>
              <a:t> Wskaźniki retencji mierzą zdolność firmy lub produktu do utrzymania klientów przez określony czas. Wskaźniki te zazwyczaj obejmują wskaźnik rezygnacji klientów (wskaźnik, przy którym klienci przestają korzystać z produktu lub usługi), wartość życiową klienta (całkowitą wartość, jaką klient wnosi do firmy przez całe życie) lub wskaźnik ponownych zakupów. Wskaźniki retencji mają kluczowe znaczenie dla oceny lojalności klientów, oceny skuteczności strategii utrzymania klientów i identyfikacji możliwości zwiększenia wartości życiowej klienta.</a:t>
            </a:r>
            <a:endParaRPr>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US" b="1">
                <a:solidFill>
                  <a:schemeClr val="dk1"/>
                </a:solidFill>
              </a:rPr>
              <a:t>Wartość dla klienta:</a:t>
            </a:r>
            <a:r>
              <a:rPr lang="en-US">
                <a:solidFill>
                  <a:schemeClr val="dk1"/>
                </a:solidFill>
              </a:rPr>
              <a:t> Wskaźniki wartości klienta kwantyfikują wartość ekonomiczną, jaką klient wnosi do firmy w trakcie ich relacji. Wskaźniki te mogą obejmować średnią wartość zamówienia, wartość życiową klienta (wspomnianą wcześniej), rentowność klienta lub koszt pozyskania klienta. Wskaźniki wartości klienta pomagają firmom zrozumieć finansowy wpływ ich relacji z klientami, identyfikować klientów o wysokiej wartości oraz informować o strategiach marketingowych i sprzedażowych.</a:t>
            </a:r>
            <a:endParaRPr/>
          </a:p>
        </p:txBody>
      </p:sp>
    </p:spTree>
    <p:extLst>
      <p:ext uri="{BB962C8B-B14F-4D97-AF65-F5344CB8AC3E}">
        <p14:creationId xmlns:p14="http://schemas.microsoft.com/office/powerpoint/2010/main" val="22808634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6" name="Google Shape;456;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9802214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3"/>
        <p:cNvGrpSpPr/>
        <p:nvPr/>
      </p:nvGrpSpPr>
      <p:grpSpPr>
        <a:xfrm>
          <a:off x="0" y="0"/>
          <a:ext cx="0" cy="0"/>
          <a:chOff x="0" y="0"/>
          <a:chExt cx="0" cy="0"/>
        </a:xfrm>
      </p:grpSpPr>
      <p:sp>
        <p:nvSpPr>
          <p:cNvPr id="464" name="Google Shape;464;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5" name="Google Shape;465;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5355778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0" name="Google Shape;470;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7895801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8" name="Google Shape;478;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143174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3"/>
        <p:cNvGrpSpPr/>
        <p:nvPr/>
      </p:nvGrpSpPr>
      <p:grpSpPr>
        <a:xfrm>
          <a:off x="0" y="0"/>
          <a:ext cx="0" cy="0"/>
          <a:chOff x="0" y="0"/>
          <a:chExt cx="0" cy="0"/>
        </a:xfrm>
      </p:grpSpPr>
      <p:sp>
        <p:nvSpPr>
          <p:cNvPr id="484" name="Google Shape;484;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5" name="Google Shape;485;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3182025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9"/>
        <p:cNvGrpSpPr/>
        <p:nvPr/>
      </p:nvGrpSpPr>
      <p:grpSpPr>
        <a:xfrm>
          <a:off x="0" y="0"/>
          <a:ext cx="0" cy="0"/>
          <a:chOff x="0" y="0"/>
          <a:chExt cx="0" cy="0"/>
        </a:xfrm>
      </p:grpSpPr>
      <p:sp>
        <p:nvSpPr>
          <p:cNvPr id="490" name="Google Shape;490;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1" name="Google Shape;491;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220925744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6" name="Google Shape;496;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209971364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jpg"/><Relationship Id="rId7" Type="http://schemas.openxmlformats.org/officeDocument/2006/relationships/image" Target="../media/image1.png"/><Relationship Id="rId2" Type="http://schemas.openxmlformats.org/officeDocument/2006/relationships/image" Target="../media/image4.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5.jpg"/><Relationship Id="rId7"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5.jpg"/><Relationship Id="rId7"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5.jpg"/><Relationship Id="rId7" Type="http://schemas.openxmlformats.org/officeDocument/2006/relationships/image" Target="../media/image8.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5.jpg"/><Relationship Id="rId7" Type="http://schemas.openxmlformats.org/officeDocument/2006/relationships/image" Target="../media/image8.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4.pn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2.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9"/>
        <p:cNvGrpSpPr/>
        <p:nvPr/>
      </p:nvGrpSpPr>
      <p:grpSpPr>
        <a:xfrm>
          <a:off x="0" y="0"/>
          <a:ext cx="0" cy="0"/>
          <a:chOff x="0" y="0"/>
          <a:chExt cx="0" cy="0"/>
        </a:xfrm>
      </p:grpSpPr>
      <p:pic>
        <p:nvPicPr>
          <p:cNvPr id="40" name="Google Shape;40;p12"/>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pic>
        <p:nvPicPr>
          <p:cNvPr id="41" name="Google Shape;41;p12"/>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42" name="Google Shape;42;p12"/>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67"/>
        <p:cNvGrpSpPr/>
        <p:nvPr/>
      </p:nvGrpSpPr>
      <p:grpSpPr>
        <a:xfrm>
          <a:off x="0" y="0"/>
          <a:ext cx="0" cy="0"/>
          <a:chOff x="0" y="0"/>
          <a:chExt cx="0" cy="0"/>
        </a:xfrm>
      </p:grpSpPr>
      <p:sp>
        <p:nvSpPr>
          <p:cNvPr id="68" name="Google Shape;68;p62"/>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62"/>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0" name="Google Shape;70;p62"/>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71" name="Google Shape;71;p62"/>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72" name="Google Shape;72;p62"/>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73" name="Google Shape;73;p62"/>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74" name="Google Shape;74;p62"/>
          <p:cNvPicPr preferRelativeResize="0"/>
          <p:nvPr/>
        </p:nvPicPr>
        <p:blipFill rotWithShape="1">
          <a:blip r:embed="rId6">
            <a:alphaModFix/>
          </a:blip>
          <a:srcRect l="3024" r="3023"/>
          <a:stretch/>
        </p:blipFill>
        <p:spPr>
          <a:xfrm>
            <a:off x="2263455" y="6037499"/>
            <a:ext cx="2650539" cy="586800"/>
          </a:xfrm>
          <a:prstGeom prst="rect">
            <a:avLst/>
          </a:prstGeom>
          <a:noFill/>
          <a:ln>
            <a:noFill/>
          </a:ln>
        </p:spPr>
      </p:pic>
      <p:pic>
        <p:nvPicPr>
          <p:cNvPr id="75" name="Google Shape;75;p62"/>
          <p:cNvPicPr preferRelativeResize="0"/>
          <p:nvPr/>
        </p:nvPicPr>
        <p:blipFill rotWithShape="1">
          <a:blip r:embed="rId7">
            <a:alphaModFix/>
          </a:blip>
          <a:srcRect r="63278"/>
          <a:stretch/>
        </p:blipFill>
        <p:spPr>
          <a:xfrm>
            <a:off x="282249" y="6005287"/>
            <a:ext cx="1698957" cy="651223"/>
          </a:xfrm>
          <a:prstGeom prst="rect">
            <a:avLst/>
          </a:prstGeom>
          <a:noFill/>
          <a:ln>
            <a:noFill/>
          </a:ln>
        </p:spPr>
      </p:pic>
      <p:cxnSp>
        <p:nvCxnSpPr>
          <p:cNvPr id="76" name="Google Shape;76;p62"/>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77" name="Google Shape;77;p62"/>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78"/>
        <p:cNvGrpSpPr/>
        <p:nvPr/>
      </p:nvGrpSpPr>
      <p:grpSpPr>
        <a:xfrm>
          <a:off x="0" y="0"/>
          <a:ext cx="0" cy="0"/>
          <a:chOff x="0" y="0"/>
          <a:chExt cx="0" cy="0"/>
        </a:xfrm>
      </p:grpSpPr>
      <p:sp>
        <p:nvSpPr>
          <p:cNvPr id="79" name="Google Shape;79;p63"/>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63"/>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1" name="Google Shape;81;p63"/>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63"/>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83" name="Google Shape;83;p63"/>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84" name="Google Shape;84;p63"/>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85" name="Google Shape;85;p63"/>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86" name="Google Shape;86;p63"/>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87" name="Google Shape;87;p63"/>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88" name="Google Shape;88;p63"/>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89" name="Google Shape;89;p63"/>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90"/>
        <p:cNvGrpSpPr/>
        <p:nvPr/>
      </p:nvGrpSpPr>
      <p:grpSpPr>
        <a:xfrm>
          <a:off x="0" y="0"/>
          <a:ext cx="0" cy="0"/>
          <a:chOff x="0" y="0"/>
          <a:chExt cx="0" cy="0"/>
        </a:xfrm>
      </p:grpSpPr>
      <p:sp>
        <p:nvSpPr>
          <p:cNvPr id="91" name="Google Shape;91;p64"/>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2" name="Google Shape;92;p64"/>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3" name="Google Shape;93;p64"/>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 name="Google Shape;94;p64"/>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95" name="Google Shape;95;p64"/>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96" name="Google Shape;96;p64"/>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97" name="Google Shape;97;p64"/>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98" name="Google Shape;98;p64"/>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99" name="Google Shape;99;p64"/>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100" name="Google Shape;100;p64"/>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01" name="Google Shape;101;p64"/>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102"/>
        <p:cNvGrpSpPr/>
        <p:nvPr/>
      </p:nvGrpSpPr>
      <p:grpSpPr>
        <a:xfrm>
          <a:off x="0" y="0"/>
          <a:ext cx="0" cy="0"/>
          <a:chOff x="0" y="0"/>
          <a:chExt cx="0" cy="0"/>
        </a:xfrm>
      </p:grpSpPr>
      <p:sp>
        <p:nvSpPr>
          <p:cNvPr id="103" name="Google Shape;103;p65"/>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4" name="Google Shape;104;p65"/>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5" name="Google Shape;105;p65"/>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6" name="Google Shape;106;p65"/>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107" name="Google Shape;107;p65"/>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108" name="Google Shape;108;p65"/>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09" name="Google Shape;109;p65"/>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10" name="Google Shape;110;p65"/>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11" name="Google Shape;111;p65"/>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112" name="Google Shape;112;p65"/>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13" name="Google Shape;113;p65"/>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114"/>
        <p:cNvGrpSpPr/>
        <p:nvPr/>
      </p:nvGrpSpPr>
      <p:grpSpPr>
        <a:xfrm>
          <a:off x="0" y="0"/>
          <a:ext cx="0" cy="0"/>
          <a:chOff x="0" y="0"/>
          <a:chExt cx="0" cy="0"/>
        </a:xfrm>
      </p:grpSpPr>
      <p:sp>
        <p:nvSpPr>
          <p:cNvPr id="115" name="Google Shape;115;p66"/>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16" name="Google Shape;116;p66"/>
          <p:cNvSpPr txBox="1">
            <a:spLocks noGrp="1"/>
          </p:cNvSpPr>
          <p:nvPr>
            <p:ph type="body" idx="2"/>
          </p:nvPr>
        </p:nvSpPr>
        <p:spPr>
          <a:xfrm>
            <a:off x="1120777" y="1183689"/>
            <a:ext cx="8818738" cy="3817814"/>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7" name="Google Shape;117;p66"/>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118" name="Google Shape;118;p66"/>
          <p:cNvCxnSpPr/>
          <p:nvPr/>
        </p:nvCxnSpPr>
        <p:spPr>
          <a:xfrm rot="10800000">
            <a:off x="1120777" y="930582"/>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119" name="Google Shape;119;p66"/>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120" name="Google Shape;120;p66"/>
          <p:cNvPicPr preferRelativeResize="0"/>
          <p:nvPr/>
        </p:nvPicPr>
        <p:blipFill rotWithShape="1">
          <a:blip r:embed="rId4">
            <a:alphaModFix/>
          </a:blip>
          <a:srcRect l="3024" r="3023"/>
          <a:stretch/>
        </p:blipFill>
        <p:spPr>
          <a:xfrm>
            <a:off x="208377" y="6223183"/>
            <a:ext cx="2650539" cy="5868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21"/>
        <p:cNvGrpSpPr/>
        <p:nvPr/>
      </p:nvGrpSpPr>
      <p:grpSpPr>
        <a:xfrm>
          <a:off x="0" y="0"/>
          <a:ext cx="0" cy="0"/>
          <a:chOff x="0" y="0"/>
          <a:chExt cx="0" cy="0"/>
        </a:xfrm>
      </p:grpSpPr>
      <p:cxnSp>
        <p:nvCxnSpPr>
          <p:cNvPr id="122" name="Google Shape;122;p67"/>
          <p:cNvCxnSpPr/>
          <p:nvPr/>
        </p:nvCxnSpPr>
        <p:spPr>
          <a:xfrm rot="10800000">
            <a:off x="1120777" y="911921"/>
            <a:ext cx="5231150" cy="0"/>
          </a:xfrm>
          <a:prstGeom prst="straightConnector1">
            <a:avLst/>
          </a:prstGeom>
          <a:noFill/>
          <a:ln w="15875" cap="flat" cmpd="sng">
            <a:solidFill>
              <a:srgbClr val="D12477"/>
            </a:solidFill>
            <a:prstDash val="solid"/>
            <a:miter lim="800000"/>
            <a:headEnd type="none" w="sm" len="sm"/>
            <a:tailEnd type="none" w="sm" len="sm"/>
          </a:ln>
        </p:spPr>
      </p:cxnSp>
      <p:sp>
        <p:nvSpPr>
          <p:cNvPr id="123" name="Google Shape;123;p67"/>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4" name="Google Shape;124;p67"/>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5" name="Google Shape;125;p67"/>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26" name="Google Shape;126;p67"/>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127" name="Google Shape;127;p67"/>
          <p:cNvPicPr preferRelativeResize="0"/>
          <p:nvPr/>
        </p:nvPicPr>
        <p:blipFill rotWithShape="1">
          <a:blip r:embed="rId4">
            <a:alphaModFix/>
          </a:blip>
          <a:srcRect l="3024" r="3023"/>
          <a:stretch/>
        </p:blipFill>
        <p:spPr>
          <a:xfrm>
            <a:off x="208377" y="6223183"/>
            <a:ext cx="2650539" cy="5868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28"/>
        <p:cNvGrpSpPr/>
        <p:nvPr/>
      </p:nvGrpSpPr>
      <p:grpSpPr>
        <a:xfrm>
          <a:off x="0" y="0"/>
          <a:ext cx="0" cy="0"/>
          <a:chOff x="0" y="0"/>
          <a:chExt cx="0" cy="0"/>
        </a:xfrm>
      </p:grpSpPr>
      <p:pic>
        <p:nvPicPr>
          <p:cNvPr id="129" name="Google Shape;129;p68"/>
          <p:cNvPicPr preferRelativeResize="0"/>
          <p:nvPr/>
        </p:nvPicPr>
        <p:blipFill rotWithShape="1">
          <a:blip r:embed="rId2">
            <a:alphaModFix/>
          </a:blip>
          <a:srcRect r="63278"/>
          <a:stretch/>
        </p:blipFill>
        <p:spPr>
          <a:xfrm>
            <a:off x="5529883" y="5916987"/>
            <a:ext cx="1698957" cy="651223"/>
          </a:xfrm>
          <a:prstGeom prst="rect">
            <a:avLst/>
          </a:prstGeom>
          <a:noFill/>
          <a:ln>
            <a:noFill/>
          </a:ln>
        </p:spPr>
      </p:pic>
      <p:sp>
        <p:nvSpPr>
          <p:cNvPr id="130" name="Google Shape;130;p68"/>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1" name="Google Shape;131;p68"/>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2" name="Google Shape;132;p68"/>
          <p:cNvSpPr>
            <a:spLocks noGrp="1"/>
          </p:cNvSpPr>
          <p:nvPr>
            <p:ph type="pic" idx="2"/>
          </p:nvPr>
        </p:nvSpPr>
        <p:spPr>
          <a:xfrm>
            <a:off x="7429500" y="1"/>
            <a:ext cx="4762500" cy="6705599"/>
          </a:xfrm>
          <a:prstGeom prst="rect">
            <a:avLst/>
          </a:prstGeom>
          <a:solidFill>
            <a:srgbClr val="D3EEEF"/>
          </a:solidFill>
          <a:ln>
            <a:noFill/>
          </a:ln>
        </p:spPr>
      </p:sp>
      <p:pic>
        <p:nvPicPr>
          <p:cNvPr id="133" name="Google Shape;133;p68"/>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34" name="Google Shape;134;p68"/>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5"/>
        <p:cNvGrpSpPr/>
        <p:nvPr/>
      </p:nvGrpSpPr>
      <p:grpSpPr>
        <a:xfrm>
          <a:off x="0" y="0"/>
          <a:ext cx="0" cy="0"/>
          <a:chOff x="0" y="0"/>
          <a:chExt cx="0" cy="0"/>
        </a:xfrm>
      </p:grpSpPr>
      <p:sp>
        <p:nvSpPr>
          <p:cNvPr id="136" name="Google Shape;136;p69"/>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37" name="Google Shape;137;p69"/>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38" name="Google Shape;138;p69"/>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39" name="Google Shape;139;p69"/>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40" name="Google Shape;140;p69"/>
          <p:cNvPicPr preferRelativeResize="0"/>
          <p:nvPr/>
        </p:nvPicPr>
        <p:blipFill rotWithShape="1">
          <a:blip r:embed="rId6">
            <a:alphaModFix/>
          </a:blip>
          <a:srcRect r="63278"/>
          <a:stretch/>
        </p:blipFill>
        <p:spPr>
          <a:xfrm>
            <a:off x="282249" y="6005287"/>
            <a:ext cx="1698957" cy="651223"/>
          </a:xfrm>
          <a:prstGeom prst="rect">
            <a:avLst/>
          </a:prstGeom>
          <a:noFill/>
          <a:ln>
            <a:noFill/>
          </a:ln>
        </p:spPr>
      </p:pic>
      <p:sp>
        <p:nvSpPr>
          <p:cNvPr id="141" name="Google Shape;141;p69"/>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42" name="Google Shape;142;p69"/>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43" name="Google Shape;143;p69"/>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Kuvatekstillinen sisältö" type="objTx">
  <p:cSld name="OBJECT_WITH_CAPTION_TEXT">
    <p:spTree>
      <p:nvGrpSpPr>
        <p:cNvPr id="1" name="Shape 144"/>
        <p:cNvGrpSpPr/>
        <p:nvPr/>
      </p:nvGrpSpPr>
      <p:grpSpPr>
        <a:xfrm>
          <a:off x="0" y="0"/>
          <a:ext cx="0" cy="0"/>
          <a:chOff x="0" y="0"/>
          <a:chExt cx="0" cy="0"/>
        </a:xfrm>
      </p:grpSpPr>
      <p:sp>
        <p:nvSpPr>
          <p:cNvPr id="145" name="Google Shape;145;p7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6" name="Google Shape;146;p7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47" name="Google Shape;147;p7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48" name="Google Shape;148;p7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49" name="Google Shape;149;p7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50" name="Google Shape;150;p7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ain otsikko" type="titleOnly">
  <p:cSld name="TITLE_ONLY">
    <p:spTree>
      <p:nvGrpSpPr>
        <p:cNvPr id="1" name="Shape 151"/>
        <p:cNvGrpSpPr/>
        <p:nvPr/>
      </p:nvGrpSpPr>
      <p:grpSpPr>
        <a:xfrm>
          <a:off x="0" y="0"/>
          <a:ext cx="0" cy="0"/>
          <a:chOff x="0" y="0"/>
          <a:chExt cx="0" cy="0"/>
        </a:xfrm>
      </p:grpSpPr>
      <p:sp>
        <p:nvSpPr>
          <p:cNvPr id="152" name="Google Shape;152;p7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3" name="Google Shape;153;p7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54" name="Google Shape;154;p7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55" name="Google Shape;155;p7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8"/>
        <p:cNvGrpSpPr/>
        <p:nvPr/>
      </p:nvGrpSpPr>
      <p:grpSpPr>
        <a:xfrm>
          <a:off x="0" y="0"/>
          <a:ext cx="0" cy="0"/>
          <a:chOff x="0" y="0"/>
          <a:chExt cx="0" cy="0"/>
        </a:xfrm>
      </p:grpSpPr>
      <p:sp>
        <p:nvSpPr>
          <p:cNvPr id="9" name="Google Shape;9;p34"/>
          <p:cNvSpPr txBox="1">
            <a:spLocks noGrp="1"/>
          </p:cNvSpPr>
          <p:nvPr>
            <p:ph type="ctrTitle"/>
          </p:nvPr>
        </p:nvSpPr>
        <p:spPr>
          <a:xfrm>
            <a:off x="851520" y="2656925"/>
            <a:ext cx="7945211" cy="251255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72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0" name="Google Shape;10;p34"/>
          <p:cNvCxnSpPr/>
          <p:nvPr/>
        </p:nvCxnSpPr>
        <p:spPr>
          <a:xfrm rot="10800000">
            <a:off x="851519" y="2074271"/>
            <a:ext cx="576228"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34"/>
          <p:cNvPicPr preferRelativeResize="0"/>
          <p:nvPr/>
        </p:nvPicPr>
        <p:blipFill rotWithShape="1">
          <a:blip r:embed="rId3">
            <a:alphaModFix/>
          </a:blip>
          <a:srcRect t="2266" b="2265"/>
          <a:stretch/>
        </p:blipFill>
        <p:spPr>
          <a:xfrm>
            <a:off x="628000" y="623199"/>
            <a:ext cx="2958477" cy="1098780"/>
          </a:xfrm>
          <a:prstGeom prst="rect">
            <a:avLst/>
          </a:prstGeom>
          <a:noFill/>
          <a:ln>
            <a:noFill/>
          </a:ln>
        </p:spPr>
      </p:pic>
      <p:sp>
        <p:nvSpPr>
          <p:cNvPr id="12" name="Google Shape;12;p34"/>
          <p:cNvSpPr/>
          <p:nvPr/>
        </p:nvSpPr>
        <p:spPr>
          <a:xfrm rot="10800000" flipH="1">
            <a:off x="0" y="5664532"/>
            <a:ext cx="12192000" cy="1294409"/>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pic>
        <p:nvPicPr>
          <p:cNvPr id="13" name="Google Shape;13;p34"/>
          <p:cNvPicPr preferRelativeResize="0"/>
          <p:nvPr/>
        </p:nvPicPr>
        <p:blipFill rotWithShape="1">
          <a:blip r:embed="rId4">
            <a:alphaModFix/>
          </a:blip>
          <a:srcRect l="3024" r="3023"/>
          <a:stretch/>
        </p:blipFill>
        <p:spPr>
          <a:xfrm>
            <a:off x="433193" y="6037499"/>
            <a:ext cx="2650539" cy="586800"/>
          </a:xfrm>
          <a:prstGeom prst="rect">
            <a:avLst/>
          </a:prstGeom>
          <a:noFill/>
          <a:ln>
            <a:noFill/>
          </a:ln>
        </p:spPr>
      </p:pic>
      <p:pic>
        <p:nvPicPr>
          <p:cNvPr id="14" name="Google Shape;14;p34"/>
          <p:cNvPicPr preferRelativeResize="0"/>
          <p:nvPr/>
        </p:nvPicPr>
        <p:blipFill rotWithShape="1">
          <a:blip r:embed="rId5">
            <a:alphaModFix/>
          </a:blip>
          <a:srcRect/>
          <a:stretch/>
        </p:blipFill>
        <p:spPr>
          <a:xfrm>
            <a:off x="6096001" y="5914443"/>
            <a:ext cx="1033876" cy="730176"/>
          </a:xfrm>
          <a:prstGeom prst="rect">
            <a:avLst/>
          </a:prstGeom>
          <a:noFill/>
          <a:ln>
            <a:noFill/>
          </a:ln>
        </p:spPr>
      </p:pic>
      <p:pic>
        <p:nvPicPr>
          <p:cNvPr id="15" name="Google Shape;15;p34"/>
          <p:cNvPicPr preferRelativeResize="0"/>
          <p:nvPr/>
        </p:nvPicPr>
        <p:blipFill rotWithShape="1">
          <a:blip r:embed="rId6">
            <a:alphaModFix/>
          </a:blip>
          <a:srcRect/>
          <a:stretch/>
        </p:blipFill>
        <p:spPr>
          <a:xfrm>
            <a:off x="7429700" y="6075795"/>
            <a:ext cx="1144197" cy="470599"/>
          </a:xfrm>
          <a:prstGeom prst="rect">
            <a:avLst/>
          </a:prstGeom>
          <a:noFill/>
          <a:ln>
            <a:noFill/>
          </a:ln>
        </p:spPr>
      </p:pic>
      <p:pic>
        <p:nvPicPr>
          <p:cNvPr id="16" name="Google Shape;16;p34"/>
          <p:cNvPicPr preferRelativeResize="0"/>
          <p:nvPr/>
        </p:nvPicPr>
        <p:blipFill rotWithShape="1">
          <a:blip r:embed="rId7">
            <a:alphaModFix/>
          </a:blip>
          <a:srcRect/>
          <a:stretch/>
        </p:blipFill>
        <p:spPr>
          <a:xfrm>
            <a:off x="8967215" y="6079990"/>
            <a:ext cx="1127044" cy="494549"/>
          </a:xfrm>
          <a:prstGeom prst="rect">
            <a:avLst/>
          </a:prstGeom>
          <a:noFill/>
          <a:ln>
            <a:noFill/>
          </a:ln>
        </p:spPr>
      </p:pic>
      <p:pic>
        <p:nvPicPr>
          <p:cNvPr id="17" name="Google Shape;17;p34"/>
          <p:cNvPicPr preferRelativeResize="0"/>
          <p:nvPr/>
        </p:nvPicPr>
        <p:blipFill rotWithShape="1">
          <a:blip r:embed="rId8">
            <a:alphaModFix/>
          </a:blip>
          <a:srcRect/>
          <a:stretch/>
        </p:blipFill>
        <p:spPr>
          <a:xfrm>
            <a:off x="10411237" y="5924019"/>
            <a:ext cx="1425031" cy="649815"/>
          </a:xfrm>
          <a:prstGeom prst="rect">
            <a:avLst/>
          </a:prstGeom>
          <a:noFill/>
          <a:ln>
            <a:noFill/>
          </a:ln>
        </p:spPr>
      </p:pic>
    </p:spTree>
    <p:extLst>
      <p:ext uri="{BB962C8B-B14F-4D97-AF65-F5344CB8AC3E}">
        <p14:creationId xmlns:p14="http://schemas.microsoft.com/office/powerpoint/2010/main" val="30265163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35"/>
        <p:cNvGrpSpPr/>
        <p:nvPr/>
      </p:nvGrpSpPr>
      <p:grpSpPr>
        <a:xfrm>
          <a:off x="0" y="0"/>
          <a:ext cx="0" cy="0"/>
          <a:chOff x="0" y="0"/>
          <a:chExt cx="0" cy="0"/>
        </a:xfrm>
      </p:grpSpPr>
      <p:sp>
        <p:nvSpPr>
          <p:cNvPr id="36" name="Google Shape;36;p37"/>
          <p:cNvSpPr/>
          <p:nvPr/>
        </p:nvSpPr>
        <p:spPr>
          <a:xfrm rot="10800000" flipH="1">
            <a:off x="0" y="5915608"/>
            <a:ext cx="12192000" cy="1043328"/>
          </a:xfrm>
          <a:prstGeom prst="rect">
            <a:avLst/>
          </a:prstGeom>
          <a:solidFill>
            <a:schemeClr val="lt1"/>
          </a:solidFill>
          <a:ln>
            <a:noFill/>
          </a:ln>
        </p:spPr>
        <p:txBody>
          <a:bodyPr spcFirstLastPara="1" wrap="square" lIns="121900" tIns="60933" rIns="121900" bIns="60933"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pic>
        <p:nvPicPr>
          <p:cNvPr id="37" name="Google Shape;37;p37"/>
          <p:cNvPicPr preferRelativeResize="0"/>
          <p:nvPr/>
        </p:nvPicPr>
        <p:blipFill rotWithShape="1">
          <a:blip r:embed="rId3">
            <a:alphaModFix/>
          </a:blip>
          <a:srcRect l="3024" r="3023"/>
          <a:stretch/>
        </p:blipFill>
        <p:spPr>
          <a:xfrm>
            <a:off x="236371" y="6101923"/>
            <a:ext cx="2650539" cy="586800"/>
          </a:xfrm>
          <a:prstGeom prst="rect">
            <a:avLst/>
          </a:prstGeom>
          <a:noFill/>
          <a:ln>
            <a:noFill/>
          </a:ln>
        </p:spPr>
      </p:pic>
      <p:pic>
        <p:nvPicPr>
          <p:cNvPr id="38" name="Google Shape;38;p37"/>
          <p:cNvPicPr preferRelativeResize="0"/>
          <p:nvPr/>
        </p:nvPicPr>
        <p:blipFill rotWithShape="1">
          <a:blip r:embed="rId4">
            <a:alphaModFix/>
          </a:blip>
          <a:srcRect r="63278"/>
          <a:stretch/>
        </p:blipFill>
        <p:spPr>
          <a:xfrm>
            <a:off x="10256674" y="6069711"/>
            <a:ext cx="1698957" cy="651223"/>
          </a:xfrm>
          <a:prstGeom prst="rect">
            <a:avLst/>
          </a:prstGeom>
          <a:noFill/>
          <a:ln>
            <a:noFill/>
          </a:ln>
        </p:spPr>
      </p:pic>
    </p:spTree>
    <p:extLst>
      <p:ext uri="{BB962C8B-B14F-4D97-AF65-F5344CB8AC3E}">
        <p14:creationId xmlns:p14="http://schemas.microsoft.com/office/powerpoint/2010/main" val="11534763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43"/>
        <p:cNvGrpSpPr/>
        <p:nvPr/>
      </p:nvGrpSpPr>
      <p:grpSpPr>
        <a:xfrm>
          <a:off x="0" y="0"/>
          <a:ext cx="0" cy="0"/>
          <a:chOff x="0" y="0"/>
          <a:chExt cx="0" cy="0"/>
        </a:xfrm>
      </p:grpSpPr>
      <p:pic>
        <p:nvPicPr>
          <p:cNvPr id="44" name="Google Shape;44;p39" descr="A picture containing shape&#10;&#10;Description automatically generated"/>
          <p:cNvPicPr preferRelativeResize="0"/>
          <p:nvPr/>
        </p:nvPicPr>
        <p:blipFill rotWithShape="1">
          <a:blip r:embed="rId2">
            <a:alphaModFix amt="27000"/>
          </a:blip>
          <a:srcRect/>
          <a:stretch/>
        </p:blipFill>
        <p:spPr>
          <a:xfrm>
            <a:off x="7944188" y="2718434"/>
            <a:ext cx="5007393" cy="4583039"/>
          </a:xfrm>
          <a:prstGeom prst="rect">
            <a:avLst/>
          </a:prstGeom>
          <a:noFill/>
          <a:ln>
            <a:noFill/>
          </a:ln>
        </p:spPr>
      </p:pic>
      <p:pic>
        <p:nvPicPr>
          <p:cNvPr id="45" name="Google Shape;45;p39"/>
          <p:cNvPicPr preferRelativeResize="0"/>
          <p:nvPr/>
        </p:nvPicPr>
        <p:blipFill rotWithShape="1">
          <a:blip r:embed="rId3">
            <a:alphaModFix/>
          </a:blip>
          <a:srcRect r="63278"/>
          <a:stretch/>
        </p:blipFill>
        <p:spPr>
          <a:xfrm>
            <a:off x="10166419" y="270126"/>
            <a:ext cx="1698957" cy="651223"/>
          </a:xfrm>
          <a:prstGeom prst="rect">
            <a:avLst/>
          </a:prstGeom>
          <a:noFill/>
          <a:ln>
            <a:noFill/>
          </a:ln>
        </p:spPr>
      </p:pic>
      <p:sp>
        <p:nvSpPr>
          <p:cNvPr id="46" name="Google Shape;46;p3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39"/>
          <p:cNvSpPr txBox="1">
            <a:spLocks noGrp="1"/>
          </p:cNvSpPr>
          <p:nvPr>
            <p:ph type="body" idx="1"/>
          </p:nvPr>
        </p:nvSpPr>
        <p:spPr>
          <a:xfrm>
            <a:off x="838200" y="1825625"/>
            <a:ext cx="10515600" cy="608331"/>
          </a:xfrm>
          <a:prstGeom prst="rect">
            <a:avLst/>
          </a:prstGeom>
          <a:noFill/>
          <a:ln>
            <a:noFill/>
          </a:ln>
        </p:spPr>
        <p:txBody>
          <a:bodyPr spcFirstLastPara="1" wrap="square" lIns="91425" tIns="45700" rIns="91425" bIns="45700" anchor="t" anchorCtr="0">
            <a:spAutoFit/>
          </a:bodyPr>
          <a:lstStyle>
            <a:lvl1pPr marL="609585" lvl="0" indent="-304792" algn="l">
              <a:lnSpc>
                <a:spcPct val="90000"/>
              </a:lnSpc>
              <a:spcBef>
                <a:spcPts val="1000"/>
              </a:spcBef>
              <a:spcAft>
                <a:spcPts val="0"/>
              </a:spcAft>
              <a:buClr>
                <a:srgbClr val="161249"/>
              </a:buClr>
              <a:buSzPts val="2100"/>
              <a:buNone/>
              <a:defRPr>
                <a:latin typeface="Arial"/>
                <a:ea typeface="Arial"/>
                <a:cs typeface="Arial"/>
                <a:sym typeface="Arial"/>
              </a:defRPr>
            </a:lvl1pPr>
            <a:lvl2pPr marL="1219170" lvl="1" indent="-304792" algn="l">
              <a:lnSpc>
                <a:spcPct val="90000"/>
              </a:lnSpc>
              <a:spcBef>
                <a:spcPts val="500"/>
              </a:spcBef>
              <a:spcAft>
                <a:spcPts val="0"/>
              </a:spcAft>
              <a:buClr>
                <a:srgbClr val="161249"/>
              </a:buClr>
              <a:buSzPts val="1800"/>
              <a:buNone/>
              <a:defRPr>
                <a:latin typeface="Arial"/>
                <a:ea typeface="Arial"/>
                <a:cs typeface="Arial"/>
                <a:sym typeface="Arial"/>
              </a:defRPr>
            </a:lvl2pPr>
            <a:lvl3pPr marL="1828754" lvl="2" indent="-304792" algn="l">
              <a:lnSpc>
                <a:spcPct val="90000"/>
              </a:lnSpc>
              <a:spcBef>
                <a:spcPts val="500"/>
              </a:spcBef>
              <a:spcAft>
                <a:spcPts val="0"/>
              </a:spcAft>
              <a:buClr>
                <a:srgbClr val="161249"/>
              </a:buClr>
              <a:buSzPts val="1500"/>
              <a:buNone/>
              <a:defRPr>
                <a:latin typeface="Arial"/>
                <a:ea typeface="Arial"/>
                <a:cs typeface="Arial"/>
                <a:sym typeface="Arial"/>
              </a:defRPr>
            </a:lvl3pPr>
            <a:lvl4pPr marL="2438339" lvl="3" indent="-304792" algn="l">
              <a:lnSpc>
                <a:spcPct val="90000"/>
              </a:lnSpc>
              <a:spcBef>
                <a:spcPts val="500"/>
              </a:spcBef>
              <a:spcAft>
                <a:spcPts val="0"/>
              </a:spcAft>
              <a:buClr>
                <a:srgbClr val="161249"/>
              </a:buClr>
              <a:buSzPts val="1350"/>
              <a:buNone/>
              <a:defRPr>
                <a:latin typeface="Arial"/>
                <a:ea typeface="Arial"/>
                <a:cs typeface="Arial"/>
                <a:sym typeface="Arial"/>
              </a:defRPr>
            </a:lvl4pPr>
            <a:lvl5pPr marL="3047924" lvl="4" indent="-304792" algn="l">
              <a:lnSpc>
                <a:spcPct val="90000"/>
              </a:lnSpc>
              <a:spcBef>
                <a:spcPts val="500"/>
              </a:spcBef>
              <a:spcAft>
                <a:spcPts val="0"/>
              </a:spcAft>
              <a:buClr>
                <a:srgbClr val="161249"/>
              </a:buClr>
              <a:buSzPts val="1350"/>
              <a:buNone/>
              <a:defRPr>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pic>
        <p:nvPicPr>
          <p:cNvPr id="48" name="Google Shape;48;p39"/>
          <p:cNvPicPr preferRelativeResize="0"/>
          <p:nvPr/>
        </p:nvPicPr>
        <p:blipFill rotWithShape="1">
          <a:blip r:embed="rId4">
            <a:alphaModFix/>
          </a:blip>
          <a:srcRect/>
          <a:stretch/>
        </p:blipFill>
        <p:spPr>
          <a:xfrm>
            <a:off x="-111760" y="6526663"/>
            <a:ext cx="12405360" cy="507896"/>
          </a:xfrm>
          <a:prstGeom prst="rect">
            <a:avLst/>
          </a:prstGeom>
          <a:noFill/>
          <a:ln>
            <a:noFill/>
          </a:ln>
        </p:spPr>
      </p:pic>
      <p:pic>
        <p:nvPicPr>
          <p:cNvPr id="49" name="Google Shape;49;p39"/>
          <p:cNvPicPr preferRelativeResize="0"/>
          <p:nvPr/>
        </p:nvPicPr>
        <p:blipFill rotWithShape="1">
          <a:blip r:embed="rId5">
            <a:alphaModFix/>
          </a:blip>
          <a:srcRect l="3024" r="3023"/>
          <a:stretch/>
        </p:blipFill>
        <p:spPr>
          <a:xfrm>
            <a:off x="246624" y="6019779"/>
            <a:ext cx="2342197" cy="518536"/>
          </a:xfrm>
          <a:prstGeom prst="rect">
            <a:avLst/>
          </a:prstGeom>
          <a:noFill/>
          <a:ln>
            <a:noFill/>
          </a:ln>
        </p:spPr>
      </p:pic>
    </p:spTree>
    <p:extLst>
      <p:ext uri="{BB962C8B-B14F-4D97-AF65-F5344CB8AC3E}">
        <p14:creationId xmlns:p14="http://schemas.microsoft.com/office/powerpoint/2010/main" val="10019336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43"/>
        <p:cNvGrpSpPr/>
        <p:nvPr/>
      </p:nvGrpSpPr>
      <p:grpSpPr>
        <a:xfrm>
          <a:off x="0" y="0"/>
          <a:ext cx="0" cy="0"/>
          <a:chOff x="0" y="0"/>
          <a:chExt cx="0" cy="0"/>
        </a:xfrm>
      </p:grpSpPr>
      <p:pic>
        <p:nvPicPr>
          <p:cNvPr id="44" name="Google Shape;44;p29"/>
          <p:cNvPicPr preferRelativeResize="0"/>
          <p:nvPr/>
        </p:nvPicPr>
        <p:blipFill rotWithShape="1">
          <a:blip r:embed="rId2">
            <a:alphaModFix/>
          </a:blip>
          <a:srcRect r="63278"/>
          <a:stretch/>
        </p:blipFill>
        <p:spPr>
          <a:xfrm>
            <a:off x="10246420" y="5916886"/>
            <a:ext cx="1698957" cy="651223"/>
          </a:xfrm>
          <a:prstGeom prst="rect">
            <a:avLst/>
          </a:prstGeom>
          <a:noFill/>
          <a:ln>
            <a:noFill/>
          </a:ln>
        </p:spPr>
      </p:pic>
      <p:sp>
        <p:nvSpPr>
          <p:cNvPr id="45" name="Google Shape;45;p29"/>
          <p:cNvSpPr txBox="1">
            <a:spLocks noGrp="1"/>
          </p:cNvSpPr>
          <p:nvPr>
            <p:ph type="title"/>
          </p:nvPr>
        </p:nvSpPr>
        <p:spPr>
          <a:xfrm>
            <a:off x="838201"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29"/>
          <p:cNvSpPr txBox="1">
            <a:spLocks noGrp="1"/>
          </p:cNvSpPr>
          <p:nvPr>
            <p:ph type="body" idx="1"/>
          </p:nvPr>
        </p:nvSpPr>
        <p:spPr>
          <a:xfrm>
            <a:off x="838201" y="2371033"/>
            <a:ext cx="5422900" cy="2987675"/>
          </a:xfrm>
          <a:prstGeom prst="rect">
            <a:avLst/>
          </a:prstGeom>
          <a:noFill/>
          <a:ln>
            <a:noFill/>
          </a:ln>
        </p:spPr>
        <p:txBody>
          <a:bodyPr spcFirstLastPara="1" wrap="square" lIns="91425" tIns="45700" rIns="91425" bIns="45700" anchor="t" anchorCtr="0">
            <a:normAutofit/>
          </a:bodyPr>
          <a:lstStyle>
            <a:lvl1pPr marL="609585" lvl="0" indent="-304792" algn="l">
              <a:lnSpc>
                <a:spcPct val="90000"/>
              </a:lnSpc>
              <a:spcBef>
                <a:spcPts val="1000"/>
              </a:spcBef>
              <a:spcAft>
                <a:spcPts val="0"/>
              </a:spcAft>
              <a:buClr>
                <a:srgbClr val="161249"/>
              </a:buClr>
              <a:buSzPts val="2100"/>
              <a:buNone/>
              <a:defRPr>
                <a:latin typeface="Arial"/>
                <a:ea typeface="Arial"/>
                <a:cs typeface="Arial"/>
                <a:sym typeface="Arial"/>
              </a:defRPr>
            </a:lvl1pPr>
            <a:lvl2pPr marL="1219170" lvl="1" indent="-304792" algn="l">
              <a:lnSpc>
                <a:spcPct val="90000"/>
              </a:lnSpc>
              <a:spcBef>
                <a:spcPts val="500"/>
              </a:spcBef>
              <a:spcAft>
                <a:spcPts val="0"/>
              </a:spcAft>
              <a:buClr>
                <a:srgbClr val="161249"/>
              </a:buClr>
              <a:buSzPts val="1800"/>
              <a:buNone/>
              <a:defRPr>
                <a:latin typeface="Arial"/>
                <a:ea typeface="Arial"/>
                <a:cs typeface="Arial"/>
                <a:sym typeface="Arial"/>
              </a:defRPr>
            </a:lvl2pPr>
            <a:lvl3pPr marL="1828754" lvl="2" indent="-304792" algn="l">
              <a:lnSpc>
                <a:spcPct val="90000"/>
              </a:lnSpc>
              <a:spcBef>
                <a:spcPts val="500"/>
              </a:spcBef>
              <a:spcAft>
                <a:spcPts val="0"/>
              </a:spcAft>
              <a:buClr>
                <a:srgbClr val="161249"/>
              </a:buClr>
              <a:buSzPts val="1500"/>
              <a:buNone/>
              <a:defRPr>
                <a:latin typeface="Arial"/>
                <a:ea typeface="Arial"/>
                <a:cs typeface="Arial"/>
                <a:sym typeface="Arial"/>
              </a:defRPr>
            </a:lvl3pPr>
            <a:lvl4pPr marL="2438339" lvl="3" indent="-304792" algn="l">
              <a:lnSpc>
                <a:spcPct val="90000"/>
              </a:lnSpc>
              <a:spcBef>
                <a:spcPts val="500"/>
              </a:spcBef>
              <a:spcAft>
                <a:spcPts val="0"/>
              </a:spcAft>
              <a:buClr>
                <a:srgbClr val="161249"/>
              </a:buClr>
              <a:buSzPts val="1350"/>
              <a:buNone/>
              <a:defRPr>
                <a:latin typeface="Arial"/>
                <a:ea typeface="Arial"/>
                <a:cs typeface="Arial"/>
                <a:sym typeface="Arial"/>
              </a:defRPr>
            </a:lvl4pPr>
            <a:lvl5pPr marL="3047924" lvl="4" indent="-304792" algn="l">
              <a:lnSpc>
                <a:spcPct val="90000"/>
              </a:lnSpc>
              <a:spcBef>
                <a:spcPts val="500"/>
              </a:spcBef>
              <a:spcAft>
                <a:spcPts val="0"/>
              </a:spcAft>
              <a:buClr>
                <a:srgbClr val="161249"/>
              </a:buClr>
              <a:buSzPts val="1350"/>
              <a:buNone/>
              <a:defRPr>
                <a:latin typeface="Arial"/>
                <a:ea typeface="Arial"/>
                <a:cs typeface="Arial"/>
                <a:sym typeface="Arial"/>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pic>
        <p:nvPicPr>
          <p:cNvPr id="47" name="Google Shape;47;p29"/>
          <p:cNvPicPr preferRelativeResize="0"/>
          <p:nvPr/>
        </p:nvPicPr>
        <p:blipFill rotWithShape="1">
          <a:blip r:embed="rId3">
            <a:alphaModFix/>
          </a:blip>
          <a:srcRect/>
          <a:stretch/>
        </p:blipFill>
        <p:spPr>
          <a:xfrm>
            <a:off x="-111760" y="6526663"/>
            <a:ext cx="12405360" cy="507896"/>
          </a:xfrm>
          <a:prstGeom prst="rect">
            <a:avLst/>
          </a:prstGeom>
          <a:noFill/>
          <a:ln>
            <a:noFill/>
          </a:ln>
        </p:spPr>
      </p:pic>
      <p:pic>
        <p:nvPicPr>
          <p:cNvPr id="48" name="Google Shape;48;p29"/>
          <p:cNvPicPr preferRelativeResize="0"/>
          <p:nvPr/>
        </p:nvPicPr>
        <p:blipFill rotWithShape="1">
          <a:blip r:embed="rId4">
            <a:alphaModFix/>
          </a:blip>
          <a:srcRect l="3024" r="3023"/>
          <a:stretch/>
        </p:blipFill>
        <p:spPr>
          <a:xfrm>
            <a:off x="246624" y="6019779"/>
            <a:ext cx="2342197" cy="518536"/>
          </a:xfrm>
          <a:prstGeom prst="rect">
            <a:avLst/>
          </a:prstGeom>
          <a:noFill/>
          <a:ln>
            <a:noFill/>
          </a:ln>
        </p:spPr>
      </p:pic>
    </p:spTree>
    <p:extLst>
      <p:ext uri="{BB962C8B-B14F-4D97-AF65-F5344CB8AC3E}">
        <p14:creationId xmlns:p14="http://schemas.microsoft.com/office/powerpoint/2010/main" val="2933474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7"/>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3" r:id="rId1"/>
    <p:sldLayoutId id="2147483658" r:id="rId2"/>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 id="2147483668" r:id="rId12"/>
    <p:sldLayoutId id="2147483670" r:id="rId13"/>
    <p:sldLayoutId id="2147483671" r:id="rId14"/>
    <p:sldLayoutId id="2147483672"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1"/>
          <p:cNvSpPr txBox="1">
            <a:spLocks noGrp="1"/>
          </p:cNvSpPr>
          <p:nvPr>
            <p:ph type="ctrTitle"/>
          </p:nvPr>
        </p:nvSpPr>
        <p:spPr>
          <a:xfrm>
            <a:off x="2123394" y="1767847"/>
            <a:ext cx="7945211" cy="1521559"/>
          </a:xfrm>
          <a:prstGeom prst="rect">
            <a:avLst/>
          </a:prstGeom>
          <a:noFill/>
          <a:ln>
            <a:noFill/>
          </a:ln>
        </p:spPr>
        <p:txBody>
          <a:bodyPr spcFirstLastPara="1" wrap="square" lIns="121900" tIns="60933" rIns="121900" bIns="60933" anchor="b" anchorCtr="0">
            <a:normAutofit/>
          </a:bodyPr>
          <a:lstStyle/>
          <a:p>
            <a:pPr algn="ctr">
              <a:buSzPts val="4500"/>
            </a:pPr>
            <a:r>
              <a:rPr lang="en-US" sz="6600" dirty="0" smtClean="0"/>
              <a:t>METRYKI</a:t>
            </a:r>
            <a:endParaRPr lang="en-US" sz="6600" dirty="0"/>
          </a:p>
        </p:txBody>
      </p:sp>
      <p:sp>
        <p:nvSpPr>
          <p:cNvPr id="154" name="Google Shape;154;p1"/>
          <p:cNvSpPr txBox="1">
            <a:spLocks noGrp="1"/>
          </p:cNvSpPr>
          <p:nvPr>
            <p:ph type="subTitle" idx="4294967295"/>
          </p:nvPr>
        </p:nvSpPr>
        <p:spPr>
          <a:xfrm>
            <a:off x="1524000" y="3679978"/>
            <a:ext cx="9144000" cy="1655233"/>
          </a:xfrm>
          <a:prstGeom prst="rect">
            <a:avLst/>
          </a:prstGeom>
          <a:noFill/>
          <a:ln>
            <a:noFill/>
          </a:ln>
        </p:spPr>
        <p:txBody>
          <a:bodyPr spcFirstLastPara="1" wrap="square" lIns="121900" tIns="60933" rIns="121900" bIns="60933" anchor="t" anchorCtr="0">
            <a:normAutofit/>
          </a:bodyPr>
          <a:lstStyle/>
          <a:p>
            <a:pPr marL="0" indent="0" algn="ctr">
              <a:lnSpc>
                <a:spcPct val="100000"/>
              </a:lnSpc>
              <a:spcBef>
                <a:spcPts val="0"/>
              </a:spcBef>
              <a:buClr>
                <a:schemeClr val="lt1"/>
              </a:buClr>
              <a:buSzPts val="1800"/>
              <a:buNone/>
            </a:pPr>
            <a:r>
              <a:rPr lang="pl-PL" sz="2000" dirty="0">
                <a:solidFill>
                  <a:schemeClr val="lt1"/>
                </a:solidFill>
              </a:rPr>
              <a:t>Prowadzący</a:t>
            </a:r>
          </a:p>
          <a:p>
            <a:pPr marL="0" indent="0" algn="ctr">
              <a:lnSpc>
                <a:spcPct val="100000"/>
              </a:lnSpc>
              <a:spcBef>
                <a:spcPts val="0"/>
              </a:spcBef>
              <a:buClr>
                <a:schemeClr val="lt1"/>
              </a:buClr>
              <a:buSzPts val="1800"/>
              <a:buNone/>
            </a:pPr>
            <a:r>
              <a:rPr lang="pl-PL" sz="2000" dirty="0">
                <a:solidFill>
                  <a:schemeClr val="lt1"/>
                </a:solidFill>
              </a:rPr>
              <a:t>POLITECHNIKA GDAŃSKA</a:t>
            </a:r>
          </a:p>
          <a:p>
            <a:pPr marL="0" indent="0" algn="ctr">
              <a:lnSpc>
                <a:spcPct val="100000"/>
              </a:lnSpc>
              <a:spcBef>
                <a:spcPts val="0"/>
              </a:spcBef>
              <a:buClr>
                <a:schemeClr val="lt1"/>
              </a:buClr>
              <a:buSzPts val="1800"/>
              <a:buNone/>
            </a:pPr>
            <a:r>
              <a:rPr lang="pl-PL" dirty="0">
                <a:solidFill>
                  <a:schemeClr val="lt1"/>
                </a:solidFill>
              </a:rPr>
              <a:t>MODUŁ: ANALITYKA CYFROWA I MONITORING</a:t>
            </a:r>
            <a:endParaRPr lang="pl-PL" dirty="0">
              <a:solidFill>
                <a:schemeClr val="lt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2"/>
          <p:cNvSpPr/>
          <p:nvPr/>
        </p:nvSpPr>
        <p:spPr>
          <a:xfrm>
            <a:off x="10121900" y="186055"/>
            <a:ext cx="1876685" cy="763600"/>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Calibri"/>
              <a:ea typeface="Calibri"/>
              <a:cs typeface="Calibri"/>
              <a:sym typeface="Calibri"/>
            </a:endParaRPr>
          </a:p>
        </p:txBody>
      </p:sp>
      <p:sp>
        <p:nvSpPr>
          <p:cNvPr id="160" name="Google Shape;160;p2"/>
          <p:cNvSpPr txBox="1"/>
          <p:nvPr/>
        </p:nvSpPr>
        <p:spPr>
          <a:xfrm>
            <a:off x="415600" y="377452"/>
            <a:ext cx="11360800" cy="763600"/>
          </a:xfrm>
          <a:prstGeom prst="rect">
            <a:avLst/>
          </a:prstGeom>
          <a:noFill/>
          <a:ln>
            <a:noFill/>
          </a:ln>
        </p:spPr>
        <p:txBody>
          <a:bodyPr spcFirstLastPara="1" wrap="square" lIns="121900" tIns="121900" rIns="121900" bIns="121900" anchor="ctr" anchorCtr="0">
            <a:noAutofit/>
          </a:bodyPr>
          <a:lstStyle/>
          <a:p>
            <a:pPr>
              <a:buClr>
                <a:schemeClr val="dk1"/>
              </a:buClr>
              <a:buSzPts val="1800"/>
            </a:pPr>
            <a:endParaRPr sz="2400">
              <a:solidFill>
                <a:schemeClr val="dk1"/>
              </a:solidFill>
              <a:latin typeface="Calibri"/>
              <a:ea typeface="Calibri"/>
              <a:cs typeface="Calibri"/>
              <a:sym typeface="Calibri"/>
            </a:endParaRPr>
          </a:p>
        </p:txBody>
      </p:sp>
      <p:sp>
        <p:nvSpPr>
          <p:cNvPr id="161" name="Google Shape;161;p2"/>
          <p:cNvSpPr txBox="1"/>
          <p:nvPr/>
        </p:nvSpPr>
        <p:spPr>
          <a:xfrm>
            <a:off x="637785" y="1690689"/>
            <a:ext cx="11273200" cy="4089399"/>
          </a:xfrm>
          <a:prstGeom prst="rect">
            <a:avLst/>
          </a:prstGeom>
          <a:noFill/>
          <a:ln>
            <a:noFill/>
          </a:ln>
        </p:spPr>
        <p:txBody>
          <a:bodyPr spcFirstLastPara="1" wrap="square" lIns="121900" tIns="121900" rIns="121900" bIns="121900" anchor="t" anchorCtr="0">
            <a:noAutofit/>
          </a:bodyPr>
          <a:lstStyle/>
          <a:p>
            <a:pPr>
              <a:lnSpc>
                <a:spcPct val="115000"/>
              </a:lnSpc>
              <a:spcBef>
                <a:spcPts val="2133"/>
              </a:spcBef>
              <a:buClr>
                <a:schemeClr val="dk1"/>
              </a:buClr>
              <a:buSzPts val="1800"/>
            </a:pPr>
            <a:endParaRPr sz="2400">
              <a:solidFill>
                <a:schemeClr val="dk1"/>
              </a:solidFill>
            </a:endParaRPr>
          </a:p>
        </p:txBody>
      </p:sp>
      <p:sp>
        <p:nvSpPr>
          <p:cNvPr id="162" name="Google Shape;162;p2"/>
          <p:cNvSpPr txBox="1">
            <a:spLocks noGrp="1"/>
          </p:cNvSpPr>
          <p:nvPr>
            <p:ph type="title"/>
          </p:nvPr>
        </p:nvSpPr>
        <p:spPr>
          <a:xfrm>
            <a:off x="422600" y="367201"/>
            <a:ext cx="11353800" cy="736804"/>
          </a:xfrm>
          <a:prstGeom prst="rect">
            <a:avLst/>
          </a:prstGeom>
          <a:noFill/>
          <a:ln>
            <a:noFill/>
          </a:ln>
        </p:spPr>
        <p:txBody>
          <a:bodyPr spcFirstLastPara="1" wrap="square" lIns="121900" tIns="60933" rIns="121900" bIns="60933" anchor="b" anchorCtr="0">
            <a:noAutofit/>
          </a:bodyPr>
          <a:lstStyle/>
          <a:p>
            <a:pPr>
              <a:buSzPct val="100000"/>
            </a:pPr>
            <a:r>
              <a:rPr lang="en-US" sz="3600" dirty="0"/>
              <a:t>"</a:t>
            </a:r>
            <a:r>
              <a:rPr lang="en-US" sz="3600" dirty="0" err="1"/>
              <a:t>Znaczenie</a:t>
            </a:r>
            <a:r>
              <a:rPr lang="en-US" sz="3600" dirty="0"/>
              <a:t> </a:t>
            </a:r>
            <a:r>
              <a:rPr lang="en-US" sz="3600" dirty="0" err="1"/>
              <a:t>wyboru</a:t>
            </a:r>
            <a:r>
              <a:rPr lang="en-US" sz="3600" dirty="0"/>
              <a:t> </a:t>
            </a:r>
            <a:r>
              <a:rPr lang="en-US" sz="3600" dirty="0" err="1"/>
              <a:t>odpowiednich</a:t>
            </a:r>
            <a:r>
              <a:rPr lang="en-US" sz="3600" dirty="0"/>
              <a:t> </a:t>
            </a:r>
            <a:r>
              <a:rPr lang="en-US" sz="3600" dirty="0" err="1"/>
              <a:t>wskaźników</a:t>
            </a:r>
            <a:r>
              <a:rPr lang="en-US" sz="3600" dirty="0"/>
              <a:t>"</a:t>
            </a:r>
            <a:endParaRPr sz="3600" dirty="0"/>
          </a:p>
        </p:txBody>
      </p:sp>
      <p:sp>
        <p:nvSpPr>
          <p:cNvPr id="163" name="Google Shape;163;p2"/>
          <p:cNvSpPr txBox="1">
            <a:spLocks noGrp="1"/>
          </p:cNvSpPr>
          <p:nvPr>
            <p:ph type="body" idx="1"/>
          </p:nvPr>
        </p:nvSpPr>
        <p:spPr>
          <a:xfrm>
            <a:off x="838201" y="1409700"/>
            <a:ext cx="10716015" cy="3949008"/>
          </a:xfrm>
          <a:prstGeom prst="rect">
            <a:avLst/>
          </a:prstGeom>
          <a:noFill/>
          <a:ln>
            <a:noFill/>
          </a:ln>
        </p:spPr>
        <p:txBody>
          <a:bodyPr spcFirstLastPara="1" wrap="square" lIns="121900" tIns="60933" rIns="121900" bIns="60933" anchor="t" anchorCtr="0">
            <a:normAutofit/>
          </a:bodyPr>
          <a:lstStyle/>
          <a:p>
            <a:pPr marL="0" indent="0">
              <a:lnSpc>
                <a:spcPct val="100000"/>
              </a:lnSpc>
              <a:spcBef>
                <a:spcPts val="0"/>
              </a:spcBef>
              <a:buClr>
                <a:srgbClr val="11AA81"/>
              </a:buClr>
              <a:buSzPts val="2000"/>
            </a:pPr>
            <a:r>
              <a:rPr lang="en-US" sz="2667" b="1" dirty="0" err="1">
                <a:solidFill>
                  <a:srgbClr val="11AA81"/>
                </a:solidFill>
              </a:rPr>
              <a:t>Metryki</a:t>
            </a:r>
            <a:r>
              <a:rPr lang="en-US" sz="2667" b="1" dirty="0">
                <a:solidFill>
                  <a:srgbClr val="11AA81"/>
                </a:solidFill>
              </a:rPr>
              <a:t> (</a:t>
            </a:r>
            <a:r>
              <a:rPr lang="en-US" sz="2667" b="1" dirty="0" err="1">
                <a:solidFill>
                  <a:srgbClr val="11AA81"/>
                </a:solidFill>
              </a:rPr>
              <a:t>mają</a:t>
            </a:r>
            <a:r>
              <a:rPr lang="en-US" sz="2667" b="1" dirty="0">
                <a:solidFill>
                  <a:srgbClr val="11AA81"/>
                </a:solidFill>
              </a:rPr>
              <a:t> </a:t>
            </a:r>
            <a:r>
              <a:rPr lang="en-US" sz="2667" b="1" dirty="0" err="1">
                <a:solidFill>
                  <a:srgbClr val="11AA81"/>
                </a:solidFill>
              </a:rPr>
              <a:t>różne</a:t>
            </a:r>
            <a:r>
              <a:rPr lang="en-US" sz="2667" b="1" dirty="0">
                <a:solidFill>
                  <a:srgbClr val="11AA81"/>
                </a:solidFill>
              </a:rPr>
              <a:t> </a:t>
            </a:r>
            <a:r>
              <a:rPr lang="en-US" sz="2667" b="1" dirty="0" err="1">
                <a:solidFill>
                  <a:srgbClr val="11AA81"/>
                </a:solidFill>
              </a:rPr>
              <a:t>znaczenie</a:t>
            </a:r>
            <a:r>
              <a:rPr lang="en-US" sz="2667" b="1" dirty="0">
                <a:solidFill>
                  <a:srgbClr val="11AA81"/>
                </a:solidFill>
              </a:rPr>
              <a:t> </a:t>
            </a:r>
            <a:r>
              <a:rPr lang="en-US" sz="2667" b="1" dirty="0" err="1">
                <a:solidFill>
                  <a:srgbClr val="11AA81"/>
                </a:solidFill>
              </a:rPr>
              <a:t>dla</a:t>
            </a:r>
            <a:r>
              <a:rPr lang="en-US" sz="2667" b="1" dirty="0">
                <a:solidFill>
                  <a:srgbClr val="11AA81"/>
                </a:solidFill>
              </a:rPr>
              <a:t> </a:t>
            </a:r>
            <a:r>
              <a:rPr lang="en-US" sz="2667" b="1" dirty="0" err="1">
                <a:solidFill>
                  <a:srgbClr val="11AA81"/>
                </a:solidFill>
              </a:rPr>
              <a:t>ludzi</a:t>
            </a:r>
            <a:r>
              <a:rPr lang="en-US" sz="2667" b="1" dirty="0">
                <a:solidFill>
                  <a:srgbClr val="11AA81"/>
                </a:solidFill>
              </a:rPr>
              <a:t>)</a:t>
            </a:r>
            <a:endParaRPr sz="2667" b="1" dirty="0">
              <a:solidFill>
                <a:srgbClr val="11AA81"/>
              </a:solidFill>
            </a:endParaRPr>
          </a:p>
          <a:p>
            <a:pPr marL="380990" indent="-380990">
              <a:lnSpc>
                <a:spcPct val="100000"/>
              </a:lnSpc>
              <a:spcBef>
                <a:spcPts val="800"/>
              </a:spcBef>
              <a:buClr>
                <a:srgbClr val="11AA81"/>
              </a:buClr>
              <a:buSzPts val="1800"/>
              <a:buFont typeface="Arial"/>
              <a:buChar char="●"/>
            </a:pPr>
            <a:r>
              <a:rPr lang="pl-PL" sz="2400" dirty="0" err="1"/>
              <a:t>k</a:t>
            </a:r>
            <a:r>
              <a:rPr lang="en-US" sz="2400" dirty="0" err="1" smtClean="0"/>
              <a:t>ilometry</a:t>
            </a:r>
            <a:r>
              <a:rPr lang="en-US" sz="2400" dirty="0" smtClean="0"/>
              <a:t> </a:t>
            </a:r>
            <a:r>
              <a:rPr lang="en-US" sz="2400" dirty="0" err="1"/>
              <a:t>lub</a:t>
            </a:r>
            <a:r>
              <a:rPr lang="en-US" sz="2400" dirty="0"/>
              <a:t> mile</a:t>
            </a:r>
            <a:endParaRPr sz="2400" dirty="0"/>
          </a:p>
          <a:p>
            <a:pPr marL="380990" indent="-380990">
              <a:lnSpc>
                <a:spcPct val="100000"/>
              </a:lnSpc>
              <a:spcBef>
                <a:spcPts val="800"/>
              </a:spcBef>
              <a:buClr>
                <a:srgbClr val="11AA81"/>
              </a:buClr>
              <a:buSzPts val="1800"/>
              <a:buFont typeface="Arial"/>
              <a:buChar char="●"/>
            </a:pPr>
            <a:r>
              <a:rPr lang="en-US" sz="2400" dirty="0"/>
              <a:t>kg </a:t>
            </a:r>
            <a:r>
              <a:rPr lang="en-US" sz="2400" dirty="0" err="1"/>
              <a:t>lub</a:t>
            </a:r>
            <a:r>
              <a:rPr lang="en-US" sz="2400" dirty="0"/>
              <a:t> </a:t>
            </a:r>
            <a:r>
              <a:rPr lang="en-US" sz="2400" dirty="0" err="1"/>
              <a:t>uncje</a:t>
            </a:r>
            <a:endParaRPr sz="2400" dirty="0"/>
          </a:p>
          <a:p>
            <a:pPr marL="380990" indent="-380990">
              <a:lnSpc>
                <a:spcPct val="100000"/>
              </a:lnSpc>
              <a:spcBef>
                <a:spcPts val="800"/>
              </a:spcBef>
              <a:buClr>
                <a:srgbClr val="11AA81"/>
              </a:buClr>
              <a:buSzPts val="1800"/>
              <a:buFont typeface="Arial"/>
              <a:buChar char="●"/>
            </a:pPr>
            <a:r>
              <a:rPr lang="pl-PL" sz="2400" dirty="0"/>
              <a:t>c</a:t>
            </a:r>
            <a:r>
              <a:rPr lang="en-US" sz="2400" dirty="0" smtClean="0"/>
              <a:t>m </a:t>
            </a:r>
            <a:r>
              <a:rPr lang="en-US" sz="2400" dirty="0" err="1"/>
              <a:t>lub</a:t>
            </a:r>
            <a:r>
              <a:rPr lang="en-US" sz="2400" dirty="0"/>
              <a:t> </a:t>
            </a:r>
            <a:r>
              <a:rPr lang="pl-PL" sz="2400" dirty="0" err="1"/>
              <a:t>c</a:t>
            </a:r>
            <a:r>
              <a:rPr lang="en-US" sz="2400" dirty="0" smtClean="0"/>
              <a:t>ale</a:t>
            </a:r>
            <a:r>
              <a:rPr lang="en-US" sz="2400" dirty="0"/>
              <a:t/>
            </a:r>
            <a:br>
              <a:rPr lang="en-US" sz="2400" dirty="0"/>
            </a:br>
            <a:endParaRPr sz="2400" dirty="0"/>
          </a:p>
          <a:p>
            <a:pPr marL="0" indent="0">
              <a:lnSpc>
                <a:spcPct val="100000"/>
              </a:lnSpc>
              <a:spcBef>
                <a:spcPts val="800"/>
              </a:spcBef>
              <a:buClr>
                <a:srgbClr val="11AA81"/>
              </a:buClr>
              <a:buSzPts val="2000"/>
            </a:pPr>
            <a:r>
              <a:rPr lang="en-US" sz="2667" b="1" dirty="0" err="1">
                <a:solidFill>
                  <a:srgbClr val="11AA81"/>
                </a:solidFill>
              </a:rPr>
              <a:t>Maraton</a:t>
            </a:r>
            <a:r>
              <a:rPr lang="en-US" sz="2667" b="1" dirty="0">
                <a:solidFill>
                  <a:srgbClr val="11AA81"/>
                </a:solidFill>
              </a:rPr>
              <a:t>? </a:t>
            </a:r>
            <a:r>
              <a:rPr lang="en-US" sz="2667" b="1" dirty="0" err="1">
                <a:solidFill>
                  <a:srgbClr val="11AA81"/>
                </a:solidFill>
              </a:rPr>
              <a:t>Jak</a:t>
            </a:r>
            <a:r>
              <a:rPr lang="en-US" sz="2667" b="1" dirty="0">
                <a:solidFill>
                  <a:srgbClr val="11AA81"/>
                </a:solidFill>
              </a:rPr>
              <a:t> </a:t>
            </a:r>
            <a:r>
              <a:rPr lang="en-US" sz="2667" b="1" dirty="0" err="1">
                <a:solidFill>
                  <a:srgbClr val="11AA81"/>
                </a:solidFill>
              </a:rPr>
              <a:t>powinien</a:t>
            </a:r>
            <a:r>
              <a:rPr lang="en-US" sz="2667" b="1" dirty="0">
                <a:solidFill>
                  <a:srgbClr val="11AA81"/>
                </a:solidFill>
              </a:rPr>
              <a:t> </a:t>
            </a:r>
            <a:r>
              <a:rPr lang="en-US" sz="2667" b="1" dirty="0" err="1">
                <a:solidFill>
                  <a:srgbClr val="11AA81"/>
                </a:solidFill>
              </a:rPr>
              <a:t>być</a:t>
            </a:r>
            <a:r>
              <a:rPr lang="en-US" sz="2667" b="1" dirty="0">
                <a:solidFill>
                  <a:srgbClr val="11AA81"/>
                </a:solidFill>
              </a:rPr>
              <a:t> </a:t>
            </a:r>
            <a:r>
              <a:rPr lang="en-US" sz="2667" b="1" dirty="0" err="1">
                <a:solidFill>
                  <a:srgbClr val="11AA81"/>
                </a:solidFill>
              </a:rPr>
              <a:t>mierzony</a:t>
            </a:r>
            <a:r>
              <a:rPr lang="en-US" sz="2667" b="1" dirty="0">
                <a:solidFill>
                  <a:srgbClr val="11AA81"/>
                </a:solidFill>
              </a:rPr>
              <a:t>?</a:t>
            </a:r>
            <a:endParaRPr sz="2667" b="1" dirty="0">
              <a:solidFill>
                <a:srgbClr val="11AA81"/>
              </a:solidFill>
            </a:endParaRPr>
          </a:p>
          <a:p>
            <a:pPr marL="380990" indent="-380990">
              <a:lnSpc>
                <a:spcPct val="100000"/>
              </a:lnSpc>
              <a:spcBef>
                <a:spcPts val="800"/>
              </a:spcBef>
              <a:buClr>
                <a:srgbClr val="11AA81"/>
              </a:buClr>
              <a:buSzPts val="1800"/>
              <a:buFont typeface="Arial"/>
              <a:buChar char="●"/>
            </a:pPr>
            <a:r>
              <a:rPr lang="pl-PL" sz="2400" dirty="0" err="1"/>
              <a:t>p</a:t>
            </a:r>
            <a:r>
              <a:rPr lang="en-US" sz="2400" dirty="0" err="1" smtClean="0"/>
              <a:t>rofesjonalista</a:t>
            </a:r>
            <a:r>
              <a:rPr lang="en-US" sz="2400" dirty="0" smtClean="0"/>
              <a:t> </a:t>
            </a:r>
            <a:r>
              <a:rPr lang="en-US" sz="2400" dirty="0" err="1"/>
              <a:t>chce</a:t>
            </a:r>
            <a:r>
              <a:rPr lang="en-US" sz="2400" dirty="0"/>
              <a:t> </a:t>
            </a:r>
            <a:r>
              <a:rPr lang="en-US" sz="2400" dirty="0" err="1"/>
              <a:t>ukończyć</a:t>
            </a:r>
            <a:r>
              <a:rPr lang="en-US" sz="2400" dirty="0"/>
              <a:t> </a:t>
            </a:r>
            <a:r>
              <a:rPr lang="en-US" sz="2400" dirty="0" err="1"/>
              <a:t>maraton</a:t>
            </a:r>
            <a:r>
              <a:rPr lang="en-US" sz="2400" dirty="0"/>
              <a:t> w </a:t>
            </a:r>
            <a:r>
              <a:rPr lang="en-US" sz="2400" dirty="0" err="1"/>
              <a:t>mniej</a:t>
            </a:r>
            <a:r>
              <a:rPr lang="en-US" sz="2400" dirty="0"/>
              <a:t> </a:t>
            </a:r>
            <a:r>
              <a:rPr lang="en-US" sz="2400" dirty="0" err="1"/>
              <a:t>niż</a:t>
            </a:r>
            <a:r>
              <a:rPr lang="en-US" sz="2400" dirty="0"/>
              <a:t> 2 </a:t>
            </a:r>
            <a:r>
              <a:rPr lang="en-US" sz="2400" dirty="0" err="1" smtClean="0"/>
              <a:t>godziny</a:t>
            </a:r>
            <a:endParaRPr sz="2400" dirty="0"/>
          </a:p>
          <a:p>
            <a:pPr marL="380990" indent="-380990">
              <a:lnSpc>
                <a:spcPct val="100000"/>
              </a:lnSpc>
              <a:spcBef>
                <a:spcPts val="800"/>
              </a:spcBef>
              <a:buClr>
                <a:srgbClr val="11AA81"/>
              </a:buClr>
              <a:buSzPts val="1800"/>
              <a:buFont typeface="Arial"/>
              <a:buChar char="●"/>
            </a:pPr>
            <a:r>
              <a:rPr lang="pl-PL" sz="2400" dirty="0" err="1"/>
              <a:t>a</a:t>
            </a:r>
            <a:r>
              <a:rPr lang="en-US" sz="2400" dirty="0" err="1" smtClean="0"/>
              <a:t>mator</a:t>
            </a:r>
            <a:r>
              <a:rPr lang="en-US" sz="2400" dirty="0" smtClean="0"/>
              <a:t> </a:t>
            </a:r>
            <a:r>
              <a:rPr lang="en-US" sz="2400" dirty="0" err="1"/>
              <a:t>chce</a:t>
            </a:r>
            <a:r>
              <a:rPr lang="en-US" sz="2400" dirty="0"/>
              <a:t> </a:t>
            </a:r>
            <a:r>
              <a:rPr lang="en-US" sz="2400" dirty="0" err="1"/>
              <a:t>przebiec</a:t>
            </a:r>
            <a:r>
              <a:rPr lang="en-US" sz="2400" dirty="0"/>
              <a:t> </a:t>
            </a:r>
            <a:r>
              <a:rPr lang="en-US" sz="2400" dirty="0" err="1"/>
              <a:t>i</a:t>
            </a:r>
            <a:r>
              <a:rPr lang="en-US" sz="2400" dirty="0"/>
              <a:t> </a:t>
            </a:r>
            <a:r>
              <a:rPr lang="en-US" sz="2400" dirty="0" err="1"/>
              <a:t>ukończyć</a:t>
            </a:r>
            <a:r>
              <a:rPr lang="en-US" sz="2400" dirty="0"/>
              <a:t> </a:t>
            </a:r>
            <a:r>
              <a:rPr lang="en-US" sz="2400" dirty="0" smtClean="0"/>
              <a:t>42</a:t>
            </a:r>
            <a:r>
              <a:rPr lang="pl-PL" sz="2400" dirty="0" smtClean="0"/>
              <a:t>,195</a:t>
            </a:r>
            <a:r>
              <a:rPr lang="en-US" sz="2400" dirty="0" smtClean="0"/>
              <a:t> </a:t>
            </a:r>
            <a:r>
              <a:rPr lang="en-US" sz="2400" dirty="0"/>
              <a:t>km.</a:t>
            </a:r>
            <a:endParaRPr dirty="0"/>
          </a:p>
        </p:txBody>
      </p:sp>
      <p:pic>
        <p:nvPicPr>
          <p:cNvPr id="164" name="Google Shape;164;p2"/>
          <p:cNvPicPr preferRelativeResize="0"/>
          <p:nvPr/>
        </p:nvPicPr>
        <p:blipFill rotWithShape="1">
          <a:blip r:embed="rId3">
            <a:alphaModFix/>
          </a:blip>
          <a:srcRect r="63278"/>
          <a:stretch/>
        </p:blipFill>
        <p:spPr>
          <a:xfrm>
            <a:off x="10212028" y="5915023"/>
            <a:ext cx="1698957" cy="651223"/>
          </a:xfrm>
          <a:prstGeom prst="rect">
            <a:avLst/>
          </a:prstGeom>
          <a:noFill/>
          <a:ln>
            <a:noFill/>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3"/>
          <p:cNvSpPr txBox="1"/>
          <p:nvPr/>
        </p:nvSpPr>
        <p:spPr>
          <a:xfrm>
            <a:off x="459400" y="373999"/>
            <a:ext cx="11273200" cy="763600"/>
          </a:xfrm>
          <a:prstGeom prst="rect">
            <a:avLst/>
          </a:prstGeom>
          <a:noFill/>
          <a:ln>
            <a:noFill/>
          </a:ln>
        </p:spPr>
        <p:txBody>
          <a:bodyPr spcFirstLastPara="1" wrap="square" lIns="121900" tIns="121900" rIns="121900" bIns="121900" anchor="ctr" anchorCtr="0">
            <a:noAutofit/>
          </a:bodyPr>
          <a:lstStyle/>
          <a:p>
            <a:pPr>
              <a:buClr>
                <a:srgbClr val="161249"/>
              </a:buClr>
              <a:buSzPts val="3000"/>
            </a:pPr>
            <a:r>
              <a:rPr lang="en-US" sz="3600" b="1" dirty="0">
                <a:solidFill>
                  <a:srgbClr val="161249"/>
                </a:solidFill>
              </a:rPr>
              <a:t>"</a:t>
            </a:r>
            <a:r>
              <a:rPr lang="en-US" sz="3600" b="1" dirty="0" err="1">
                <a:solidFill>
                  <a:srgbClr val="161249"/>
                </a:solidFill>
              </a:rPr>
              <a:t>Znaczenie</a:t>
            </a:r>
            <a:r>
              <a:rPr lang="en-US" sz="3600" b="1" dirty="0">
                <a:solidFill>
                  <a:srgbClr val="161249"/>
                </a:solidFill>
              </a:rPr>
              <a:t> </a:t>
            </a:r>
            <a:r>
              <a:rPr lang="en-US" sz="3600" b="1" dirty="0" err="1">
                <a:solidFill>
                  <a:srgbClr val="161249"/>
                </a:solidFill>
              </a:rPr>
              <a:t>wyboru</a:t>
            </a:r>
            <a:r>
              <a:rPr lang="en-US" sz="3600" b="1" dirty="0">
                <a:solidFill>
                  <a:srgbClr val="161249"/>
                </a:solidFill>
              </a:rPr>
              <a:t> </a:t>
            </a:r>
            <a:r>
              <a:rPr lang="en-US" sz="3600" b="1" dirty="0" err="1">
                <a:solidFill>
                  <a:srgbClr val="161249"/>
                </a:solidFill>
              </a:rPr>
              <a:t>odpowiednich</a:t>
            </a:r>
            <a:r>
              <a:rPr lang="en-US" sz="3600" b="1" dirty="0">
                <a:solidFill>
                  <a:srgbClr val="161249"/>
                </a:solidFill>
              </a:rPr>
              <a:t> </a:t>
            </a:r>
            <a:r>
              <a:rPr lang="en-US" sz="3600" b="1" dirty="0" err="1">
                <a:solidFill>
                  <a:srgbClr val="161249"/>
                </a:solidFill>
              </a:rPr>
              <a:t>wskaźników</a:t>
            </a:r>
            <a:r>
              <a:rPr lang="en-US" sz="3600" b="1" dirty="0">
                <a:solidFill>
                  <a:srgbClr val="161249"/>
                </a:solidFill>
              </a:rPr>
              <a:t>"</a:t>
            </a:r>
            <a:endParaRPr sz="3600" dirty="0">
              <a:solidFill>
                <a:srgbClr val="161249"/>
              </a:solidFill>
              <a:latin typeface="Calibri"/>
              <a:ea typeface="Calibri"/>
              <a:cs typeface="Calibri"/>
              <a:sym typeface="Calibri"/>
            </a:endParaRPr>
          </a:p>
        </p:txBody>
      </p:sp>
      <p:sp>
        <p:nvSpPr>
          <p:cNvPr id="170" name="Google Shape;170;p3"/>
          <p:cNvSpPr txBox="1"/>
          <p:nvPr/>
        </p:nvSpPr>
        <p:spPr>
          <a:xfrm>
            <a:off x="459400" y="1222009"/>
            <a:ext cx="11273200" cy="950420"/>
          </a:xfrm>
          <a:prstGeom prst="rect">
            <a:avLst/>
          </a:prstGeom>
          <a:noFill/>
          <a:ln>
            <a:noFill/>
          </a:ln>
        </p:spPr>
        <p:txBody>
          <a:bodyPr spcFirstLastPara="1" wrap="square" lIns="121900" tIns="121900" rIns="121900" bIns="121900" anchor="t" anchorCtr="0">
            <a:noAutofit/>
          </a:bodyPr>
          <a:lstStyle/>
          <a:p>
            <a:pPr>
              <a:lnSpc>
                <a:spcPct val="115000"/>
              </a:lnSpc>
              <a:spcBef>
                <a:spcPts val="2133"/>
              </a:spcBef>
              <a:buClr>
                <a:srgbClr val="161249"/>
              </a:buClr>
              <a:buSzPts val="1800"/>
            </a:pPr>
            <a:r>
              <a:rPr lang="en-US" sz="2400" dirty="0" err="1">
                <a:solidFill>
                  <a:srgbClr val="161249"/>
                </a:solidFill>
              </a:rPr>
              <a:t>Niewłaściwy</a:t>
            </a:r>
            <a:r>
              <a:rPr lang="en-US" sz="2400" dirty="0">
                <a:solidFill>
                  <a:srgbClr val="161249"/>
                </a:solidFill>
              </a:rPr>
              <a:t> </a:t>
            </a:r>
            <a:r>
              <a:rPr lang="en-US" sz="2400" dirty="0" err="1">
                <a:solidFill>
                  <a:srgbClr val="161249"/>
                </a:solidFill>
              </a:rPr>
              <a:t>wybór</a:t>
            </a:r>
            <a:r>
              <a:rPr lang="en-US" sz="2400" dirty="0">
                <a:solidFill>
                  <a:srgbClr val="161249"/>
                </a:solidFill>
              </a:rPr>
              <a:t> </a:t>
            </a:r>
            <a:r>
              <a:rPr lang="en-US" sz="2400" dirty="0" err="1">
                <a:solidFill>
                  <a:srgbClr val="161249"/>
                </a:solidFill>
              </a:rPr>
              <a:t>metryki</a:t>
            </a:r>
            <a:r>
              <a:rPr lang="en-US" sz="2400" dirty="0">
                <a:solidFill>
                  <a:srgbClr val="161249"/>
                </a:solidFill>
              </a:rPr>
              <a:t> </a:t>
            </a:r>
            <a:r>
              <a:rPr lang="en-US" sz="2400" dirty="0" err="1">
                <a:solidFill>
                  <a:srgbClr val="161249"/>
                </a:solidFill>
              </a:rPr>
              <a:t>dla</a:t>
            </a:r>
            <a:r>
              <a:rPr lang="en-US" sz="2400" dirty="0">
                <a:solidFill>
                  <a:srgbClr val="161249"/>
                </a:solidFill>
              </a:rPr>
              <a:t> </a:t>
            </a:r>
            <a:r>
              <a:rPr lang="en-US" sz="2400" dirty="0" err="1">
                <a:solidFill>
                  <a:srgbClr val="161249"/>
                </a:solidFill>
              </a:rPr>
              <a:t>dwóch</a:t>
            </a:r>
            <a:r>
              <a:rPr lang="en-US" sz="2400" dirty="0">
                <a:solidFill>
                  <a:srgbClr val="161249"/>
                </a:solidFill>
              </a:rPr>
              <a:t> </a:t>
            </a:r>
            <a:r>
              <a:rPr lang="en-US" sz="2400" dirty="0" err="1">
                <a:solidFill>
                  <a:srgbClr val="161249"/>
                </a:solidFill>
              </a:rPr>
              <a:t>biegaczy</a:t>
            </a:r>
            <a:r>
              <a:rPr lang="en-US" sz="2400" dirty="0">
                <a:solidFill>
                  <a:srgbClr val="161249"/>
                </a:solidFill>
              </a:rPr>
              <a:t> </a:t>
            </a:r>
            <a:r>
              <a:rPr lang="en-US" sz="2400" dirty="0" err="1">
                <a:solidFill>
                  <a:srgbClr val="161249"/>
                </a:solidFill>
              </a:rPr>
              <a:t>powoduje</a:t>
            </a:r>
            <a:r>
              <a:rPr lang="en-US" sz="2400" dirty="0">
                <a:solidFill>
                  <a:srgbClr val="161249"/>
                </a:solidFill>
              </a:rPr>
              <a:t> </a:t>
            </a:r>
            <a:r>
              <a:rPr lang="en-US" sz="2400" dirty="0" err="1">
                <a:solidFill>
                  <a:srgbClr val="161249"/>
                </a:solidFill>
              </a:rPr>
              <a:t>niezamierzone</a:t>
            </a:r>
            <a:r>
              <a:rPr lang="en-US" sz="2400" dirty="0">
                <a:solidFill>
                  <a:srgbClr val="161249"/>
                </a:solidFill>
              </a:rPr>
              <a:t> </a:t>
            </a:r>
            <a:r>
              <a:rPr lang="en-US" sz="2400" dirty="0" err="1">
                <a:solidFill>
                  <a:srgbClr val="161249"/>
                </a:solidFill>
              </a:rPr>
              <a:t>konsekwencje</a:t>
            </a:r>
            <a:endParaRPr sz="2400" dirty="0">
              <a:solidFill>
                <a:srgbClr val="161249"/>
              </a:solidFill>
            </a:endParaRPr>
          </a:p>
        </p:txBody>
      </p:sp>
      <p:pic>
        <p:nvPicPr>
          <p:cNvPr id="171" name="Google Shape;171;p3" descr="Run with solid fill"/>
          <p:cNvPicPr preferRelativeResize="0"/>
          <p:nvPr/>
        </p:nvPicPr>
        <p:blipFill rotWithShape="1">
          <a:blip r:embed="rId3">
            <a:alphaModFix/>
          </a:blip>
          <a:srcRect/>
          <a:stretch/>
        </p:blipFill>
        <p:spPr>
          <a:xfrm flipH="1">
            <a:off x="2547644" y="2670437"/>
            <a:ext cx="2889339" cy="2889339"/>
          </a:xfrm>
          <a:prstGeom prst="rect">
            <a:avLst/>
          </a:prstGeom>
          <a:noFill/>
          <a:ln>
            <a:noFill/>
          </a:ln>
        </p:spPr>
      </p:pic>
      <p:pic>
        <p:nvPicPr>
          <p:cNvPr id="172" name="Google Shape;172;p3" descr="Snail with solid fill"/>
          <p:cNvPicPr preferRelativeResize="0"/>
          <p:nvPr/>
        </p:nvPicPr>
        <p:blipFill rotWithShape="1">
          <a:blip r:embed="rId4">
            <a:alphaModFix/>
          </a:blip>
          <a:srcRect/>
          <a:stretch/>
        </p:blipFill>
        <p:spPr>
          <a:xfrm>
            <a:off x="6505377" y="2519839"/>
            <a:ext cx="3464123" cy="3464123"/>
          </a:xfrm>
          <a:prstGeom prst="rect">
            <a:avLst/>
          </a:prstGeom>
          <a:noFill/>
          <a:ln>
            <a:noFill/>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4"/>
          <p:cNvSpPr txBox="1"/>
          <p:nvPr/>
        </p:nvSpPr>
        <p:spPr>
          <a:xfrm>
            <a:off x="637785" y="1084881"/>
            <a:ext cx="11360800" cy="763600"/>
          </a:xfrm>
          <a:prstGeom prst="rect">
            <a:avLst/>
          </a:prstGeom>
          <a:noFill/>
          <a:ln>
            <a:noFill/>
          </a:ln>
        </p:spPr>
        <p:txBody>
          <a:bodyPr spcFirstLastPara="1" wrap="square" lIns="121900" tIns="121900" rIns="121900" bIns="121900" anchor="ctr" anchorCtr="0">
            <a:noAutofit/>
          </a:bodyPr>
          <a:lstStyle/>
          <a:p>
            <a:pPr>
              <a:buClr>
                <a:schemeClr val="dk1"/>
              </a:buClr>
              <a:buSzPts val="3000"/>
            </a:pPr>
            <a:endParaRPr sz="4000" b="1">
              <a:solidFill>
                <a:schemeClr val="dk1"/>
              </a:solidFill>
            </a:endParaRPr>
          </a:p>
        </p:txBody>
      </p:sp>
      <p:sp>
        <p:nvSpPr>
          <p:cNvPr id="178" name="Google Shape;178;p4"/>
          <p:cNvSpPr txBox="1"/>
          <p:nvPr/>
        </p:nvSpPr>
        <p:spPr>
          <a:xfrm>
            <a:off x="637785" y="1683721"/>
            <a:ext cx="11273200" cy="3918815"/>
          </a:xfrm>
          <a:prstGeom prst="rect">
            <a:avLst/>
          </a:prstGeom>
          <a:noFill/>
          <a:ln>
            <a:noFill/>
          </a:ln>
        </p:spPr>
        <p:txBody>
          <a:bodyPr spcFirstLastPara="1" wrap="square" lIns="121900" tIns="121900" rIns="121900" bIns="121900" anchor="t" anchorCtr="0">
            <a:noAutofit/>
          </a:bodyPr>
          <a:lstStyle/>
          <a:p>
            <a:pPr marL="380990" indent="-228594">
              <a:lnSpc>
                <a:spcPct val="115000"/>
              </a:lnSpc>
              <a:spcBef>
                <a:spcPts val="2133"/>
              </a:spcBef>
              <a:buClr>
                <a:schemeClr val="dk1"/>
              </a:buClr>
              <a:buSzPts val="1800"/>
            </a:pPr>
            <a:endParaRPr sz="2400">
              <a:solidFill>
                <a:schemeClr val="dk1"/>
              </a:solidFill>
              <a:latin typeface="Calibri"/>
              <a:ea typeface="Calibri"/>
              <a:cs typeface="Calibri"/>
              <a:sym typeface="Calibri"/>
            </a:endParaRPr>
          </a:p>
        </p:txBody>
      </p:sp>
      <p:sp>
        <p:nvSpPr>
          <p:cNvPr id="179" name="Google Shape;179;p4"/>
          <p:cNvSpPr txBox="1">
            <a:spLocks noGrp="1"/>
          </p:cNvSpPr>
          <p:nvPr>
            <p:ph type="title"/>
          </p:nvPr>
        </p:nvSpPr>
        <p:spPr>
          <a:xfrm>
            <a:off x="838200" y="287206"/>
            <a:ext cx="10515600" cy="891889"/>
          </a:xfrm>
          <a:prstGeom prst="rect">
            <a:avLst/>
          </a:prstGeom>
          <a:noFill/>
          <a:ln>
            <a:noFill/>
          </a:ln>
        </p:spPr>
        <p:txBody>
          <a:bodyPr spcFirstLastPara="1" wrap="square" lIns="121900" tIns="60933" rIns="121900" bIns="60933" anchor="b" anchorCtr="0">
            <a:normAutofit/>
          </a:bodyPr>
          <a:lstStyle/>
          <a:p>
            <a:pPr>
              <a:buSzPct val="100000"/>
            </a:pPr>
            <a:r>
              <a:rPr lang="en-US" dirty="0" err="1"/>
              <a:t>Cele</a:t>
            </a:r>
            <a:r>
              <a:rPr lang="en-US" dirty="0"/>
              <a:t> </a:t>
            </a:r>
            <a:r>
              <a:rPr lang="en-US" dirty="0" err="1" smtClean="0"/>
              <a:t>nauczania</a:t>
            </a:r>
            <a:endParaRPr sz="3600" dirty="0"/>
          </a:p>
        </p:txBody>
      </p:sp>
      <p:sp>
        <p:nvSpPr>
          <p:cNvPr id="180" name="Google Shape;180;p4"/>
          <p:cNvSpPr txBox="1">
            <a:spLocks noGrp="1"/>
          </p:cNvSpPr>
          <p:nvPr>
            <p:ph type="body" idx="1"/>
          </p:nvPr>
        </p:nvSpPr>
        <p:spPr>
          <a:xfrm>
            <a:off x="838200" y="1825625"/>
            <a:ext cx="10515600" cy="1336337"/>
          </a:xfrm>
          <a:prstGeom prst="rect">
            <a:avLst/>
          </a:prstGeom>
          <a:noFill/>
          <a:ln>
            <a:noFill/>
          </a:ln>
        </p:spPr>
        <p:txBody>
          <a:bodyPr spcFirstLastPara="1" wrap="square" lIns="121900" tIns="60933" rIns="121900" bIns="60933" anchor="t" anchorCtr="0">
            <a:spAutoFit/>
          </a:bodyPr>
          <a:lstStyle/>
          <a:p>
            <a:pPr marL="457200" indent="-457200">
              <a:lnSpc>
                <a:spcPct val="115000"/>
              </a:lnSpc>
              <a:spcBef>
                <a:spcPts val="0"/>
              </a:spcBef>
              <a:buClr>
                <a:srgbClr val="11AA81"/>
              </a:buClr>
              <a:buSzPts val="2000"/>
              <a:buFont typeface="Wingdings" panose="05000000000000000000" pitchFamily="2" charset="2"/>
              <a:buChar char="Ø"/>
            </a:pPr>
            <a:r>
              <a:rPr lang="en-US" sz="2667" dirty="0" err="1">
                <a:solidFill>
                  <a:schemeClr val="dk1"/>
                </a:solidFill>
              </a:rPr>
              <a:t>Określenie</a:t>
            </a:r>
            <a:r>
              <a:rPr lang="en-US" sz="2667" dirty="0">
                <a:solidFill>
                  <a:schemeClr val="dk1"/>
                </a:solidFill>
              </a:rPr>
              <a:t>, </a:t>
            </a:r>
            <a:r>
              <a:rPr lang="en-US" sz="2667" dirty="0" err="1">
                <a:solidFill>
                  <a:schemeClr val="dk1"/>
                </a:solidFill>
              </a:rPr>
              <a:t>jakie</a:t>
            </a:r>
            <a:r>
              <a:rPr lang="en-US" sz="2667" dirty="0">
                <a:solidFill>
                  <a:schemeClr val="dk1"/>
                </a:solidFill>
              </a:rPr>
              <a:t> </a:t>
            </a:r>
            <a:r>
              <a:rPr lang="en-US" sz="2667" dirty="0" err="1">
                <a:solidFill>
                  <a:schemeClr val="dk1"/>
                </a:solidFill>
              </a:rPr>
              <a:t>wskaźniki</a:t>
            </a:r>
            <a:r>
              <a:rPr lang="en-US" sz="2667" dirty="0">
                <a:solidFill>
                  <a:schemeClr val="dk1"/>
                </a:solidFill>
              </a:rPr>
              <a:t> </a:t>
            </a:r>
            <a:r>
              <a:rPr lang="en-US" sz="2667" dirty="0" err="1">
                <a:solidFill>
                  <a:schemeClr val="dk1"/>
                </a:solidFill>
              </a:rPr>
              <a:t>powinny</a:t>
            </a:r>
            <a:r>
              <a:rPr lang="en-US" sz="2667" dirty="0">
                <a:solidFill>
                  <a:schemeClr val="dk1"/>
                </a:solidFill>
              </a:rPr>
              <a:t> </a:t>
            </a:r>
            <a:r>
              <a:rPr lang="en-US" sz="2667" dirty="0" err="1">
                <a:solidFill>
                  <a:schemeClr val="dk1"/>
                </a:solidFill>
              </a:rPr>
              <a:t>być</a:t>
            </a:r>
            <a:r>
              <a:rPr lang="en-US" sz="2667" dirty="0">
                <a:solidFill>
                  <a:schemeClr val="dk1"/>
                </a:solidFill>
              </a:rPr>
              <a:t> </a:t>
            </a:r>
            <a:r>
              <a:rPr lang="en-US" sz="2667" dirty="0" err="1">
                <a:solidFill>
                  <a:schemeClr val="dk1"/>
                </a:solidFill>
              </a:rPr>
              <a:t>używane</a:t>
            </a:r>
            <a:endParaRPr sz="2667" dirty="0"/>
          </a:p>
          <a:p>
            <a:pPr marL="457200" indent="-457200">
              <a:lnSpc>
                <a:spcPct val="115000"/>
              </a:lnSpc>
              <a:spcBef>
                <a:spcPts val="2133"/>
              </a:spcBef>
              <a:buClr>
                <a:srgbClr val="11AA81"/>
              </a:buClr>
              <a:buSzPts val="2000"/>
              <a:buFont typeface="Wingdings" panose="05000000000000000000" pitchFamily="2" charset="2"/>
              <a:buChar char="Ø"/>
            </a:pPr>
            <a:r>
              <a:rPr lang="en-US" sz="2667" dirty="0" err="1">
                <a:solidFill>
                  <a:schemeClr val="dk1"/>
                </a:solidFill>
              </a:rPr>
              <a:t>Kategoryzacja</a:t>
            </a:r>
            <a:r>
              <a:rPr lang="en-US" sz="2667" dirty="0">
                <a:solidFill>
                  <a:schemeClr val="dk1"/>
                </a:solidFill>
              </a:rPr>
              <a:t> </a:t>
            </a:r>
            <a:r>
              <a:rPr lang="en-US" sz="2667" dirty="0" err="1">
                <a:solidFill>
                  <a:schemeClr val="dk1"/>
                </a:solidFill>
              </a:rPr>
              <a:t>metryk</a:t>
            </a:r>
            <a:r>
              <a:rPr lang="en-US" sz="2667" dirty="0">
                <a:solidFill>
                  <a:schemeClr val="dk1"/>
                </a:solidFill>
              </a:rPr>
              <a:t> </a:t>
            </a:r>
            <a:r>
              <a:rPr lang="en-US" sz="2667" dirty="0" err="1">
                <a:solidFill>
                  <a:schemeClr val="dk1"/>
                </a:solidFill>
              </a:rPr>
              <a:t>na</a:t>
            </a:r>
            <a:r>
              <a:rPr lang="en-US" sz="2667" dirty="0">
                <a:solidFill>
                  <a:schemeClr val="dk1"/>
                </a:solidFill>
              </a:rPr>
              <a:t> </a:t>
            </a:r>
            <a:r>
              <a:rPr lang="en-US" sz="2667" dirty="0" err="1">
                <a:solidFill>
                  <a:schemeClr val="dk1"/>
                </a:solidFill>
              </a:rPr>
              <a:t>grupy</a:t>
            </a:r>
            <a:r>
              <a:rPr lang="en-US" sz="2667" dirty="0">
                <a:solidFill>
                  <a:schemeClr val="dk1"/>
                </a:solidFill>
              </a:rPr>
              <a:t> </a:t>
            </a:r>
            <a:r>
              <a:rPr lang="en-US" sz="2667" dirty="0" err="1">
                <a:solidFill>
                  <a:schemeClr val="dk1"/>
                </a:solidFill>
              </a:rPr>
              <a:t>stron</a:t>
            </a:r>
            <a:r>
              <a:rPr lang="en-US" sz="2667" dirty="0">
                <a:solidFill>
                  <a:schemeClr val="dk1"/>
                </a:solidFill>
              </a:rPr>
              <a:t> </a:t>
            </a:r>
            <a:r>
              <a:rPr lang="en-US" sz="2667" dirty="0" err="1">
                <a:solidFill>
                  <a:schemeClr val="dk1"/>
                </a:solidFill>
              </a:rPr>
              <a:t>internetowych</a:t>
            </a:r>
            <a:endParaRPr sz="2667"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5"/>
          <p:cNvSpPr txBox="1">
            <a:spLocks noGrp="1"/>
          </p:cNvSpPr>
          <p:nvPr>
            <p:ph type="title"/>
          </p:nvPr>
        </p:nvSpPr>
        <p:spPr>
          <a:xfrm>
            <a:off x="1656920" y="1484729"/>
            <a:ext cx="2737281" cy="778567"/>
          </a:xfrm>
          <a:prstGeom prst="rect">
            <a:avLst/>
          </a:prstGeom>
          <a:noFill/>
          <a:ln>
            <a:noFill/>
          </a:ln>
        </p:spPr>
        <p:txBody>
          <a:bodyPr spcFirstLastPara="1" wrap="square" lIns="121900" tIns="60933" rIns="121900" bIns="60933" anchor="t" anchorCtr="0">
            <a:normAutofit/>
          </a:bodyPr>
          <a:lstStyle/>
          <a:p>
            <a:pPr>
              <a:buSzPts val="3300"/>
            </a:pPr>
            <a:r>
              <a:rPr lang="pl-PL" dirty="0" smtClean="0"/>
              <a:t>AGENDA</a:t>
            </a:r>
            <a:endParaRPr dirty="0"/>
          </a:p>
        </p:txBody>
      </p:sp>
      <p:sp>
        <p:nvSpPr>
          <p:cNvPr id="186" name="Google Shape;186;p5"/>
          <p:cNvSpPr txBox="1">
            <a:spLocks noGrp="1"/>
          </p:cNvSpPr>
          <p:nvPr>
            <p:ph type="body" idx="1"/>
          </p:nvPr>
        </p:nvSpPr>
        <p:spPr>
          <a:xfrm>
            <a:off x="5212090" y="1302348"/>
            <a:ext cx="6141711" cy="1990234"/>
          </a:xfrm>
          <a:prstGeom prst="rect">
            <a:avLst/>
          </a:prstGeom>
          <a:noFill/>
          <a:ln>
            <a:noFill/>
          </a:ln>
        </p:spPr>
        <p:txBody>
          <a:bodyPr spcFirstLastPara="1" wrap="square" lIns="121900" tIns="60933" rIns="121900" bIns="60933" anchor="t" anchorCtr="0">
            <a:spAutoFit/>
          </a:bodyPr>
          <a:lstStyle/>
          <a:p>
            <a:pPr marL="380990" indent="-380990">
              <a:lnSpc>
                <a:spcPct val="150000"/>
              </a:lnSpc>
              <a:spcBef>
                <a:spcPts val="0"/>
              </a:spcBef>
              <a:buSzPts val="1800"/>
              <a:buFont typeface="Arial"/>
              <a:buChar char="•"/>
            </a:pPr>
            <a:r>
              <a:rPr lang="en-US" sz="2400"/>
              <a:t>Definiowanie strategii pomiaru</a:t>
            </a:r>
            <a:endParaRPr/>
          </a:p>
          <a:p>
            <a:pPr marL="380990" indent="-380990">
              <a:lnSpc>
                <a:spcPct val="150000"/>
              </a:lnSpc>
              <a:spcBef>
                <a:spcPts val="840"/>
              </a:spcBef>
              <a:buSzPts val="1800"/>
              <a:buFont typeface="Arial"/>
              <a:buChar char="•"/>
            </a:pPr>
            <a:r>
              <a:rPr lang="en-US" sz="2400"/>
              <a:t>Kluczowe mierniki realizacji celów</a:t>
            </a:r>
            <a:endParaRPr/>
          </a:p>
          <a:p>
            <a:pPr marL="380990" indent="-380990">
              <a:lnSpc>
                <a:spcPct val="150000"/>
              </a:lnSpc>
              <a:spcBef>
                <a:spcPts val="840"/>
              </a:spcBef>
              <a:buSzPts val="1800"/>
              <a:buFont typeface="Arial"/>
              <a:buChar char="•"/>
            </a:pPr>
            <a:r>
              <a:rPr lang="en-US" sz="2400"/>
              <a:t>Liczące się wskaźniki</a:t>
            </a:r>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6"/>
          <p:cNvSpPr txBox="1"/>
          <p:nvPr/>
        </p:nvSpPr>
        <p:spPr>
          <a:xfrm>
            <a:off x="304800" y="1587500"/>
            <a:ext cx="11582400" cy="3162301"/>
          </a:xfrm>
          <a:prstGeom prst="rect">
            <a:avLst/>
          </a:prstGeom>
          <a:noFill/>
          <a:ln>
            <a:noFill/>
          </a:ln>
        </p:spPr>
        <p:txBody>
          <a:bodyPr spcFirstLastPara="1" wrap="square" lIns="121900" tIns="121900" rIns="121900" bIns="121900" anchor="ctr" anchorCtr="0">
            <a:noAutofit/>
          </a:bodyPr>
          <a:lstStyle/>
          <a:p>
            <a:pPr algn="ctr">
              <a:buClr>
                <a:schemeClr val="lt1"/>
              </a:buClr>
              <a:buSzPts val="2800"/>
            </a:pPr>
            <a:r>
              <a:rPr lang="en-US" sz="4000" b="1" dirty="0">
                <a:solidFill>
                  <a:schemeClr val="lt1"/>
                </a:solidFill>
              </a:rPr>
              <a:t>"</a:t>
            </a:r>
            <a:r>
              <a:rPr lang="en-US" sz="4000" b="1" dirty="0" err="1">
                <a:solidFill>
                  <a:schemeClr val="lt1"/>
                </a:solidFill>
              </a:rPr>
              <a:t>Nie</a:t>
            </a:r>
            <a:r>
              <a:rPr lang="en-US" sz="4000" b="1" dirty="0">
                <a:solidFill>
                  <a:schemeClr val="lt1"/>
                </a:solidFill>
              </a:rPr>
              <a:t> </a:t>
            </a:r>
            <a:r>
              <a:rPr lang="en-US" sz="4000" b="1" dirty="0" err="1">
                <a:solidFill>
                  <a:schemeClr val="lt1"/>
                </a:solidFill>
              </a:rPr>
              <a:t>wszystko</a:t>
            </a:r>
            <a:r>
              <a:rPr lang="en-US" sz="4000" b="1" dirty="0">
                <a:solidFill>
                  <a:schemeClr val="lt1"/>
                </a:solidFill>
              </a:rPr>
              <a:t>, co </a:t>
            </a:r>
            <a:r>
              <a:rPr lang="en-US" sz="4000" b="1" dirty="0" err="1">
                <a:solidFill>
                  <a:schemeClr val="lt1"/>
                </a:solidFill>
              </a:rPr>
              <a:t>można</a:t>
            </a:r>
            <a:r>
              <a:rPr lang="en-US" sz="4000" b="1" dirty="0">
                <a:solidFill>
                  <a:schemeClr val="lt1"/>
                </a:solidFill>
              </a:rPr>
              <a:t> </a:t>
            </a:r>
            <a:r>
              <a:rPr lang="en-US" sz="4000" b="1" dirty="0" err="1">
                <a:solidFill>
                  <a:schemeClr val="lt1"/>
                </a:solidFill>
              </a:rPr>
              <a:t>policzyć</a:t>
            </a:r>
            <a:r>
              <a:rPr lang="en-US" sz="4000" b="1" dirty="0">
                <a:solidFill>
                  <a:schemeClr val="lt1"/>
                </a:solidFill>
              </a:rPr>
              <a:t>, </a:t>
            </a:r>
            <a:r>
              <a:rPr lang="en-US" sz="4000" b="1" dirty="0" err="1">
                <a:solidFill>
                  <a:schemeClr val="lt1"/>
                </a:solidFill>
              </a:rPr>
              <a:t>się</a:t>
            </a:r>
            <a:r>
              <a:rPr lang="en-US" sz="4000" b="1" dirty="0">
                <a:solidFill>
                  <a:schemeClr val="lt1"/>
                </a:solidFill>
              </a:rPr>
              <a:t> </a:t>
            </a:r>
            <a:r>
              <a:rPr lang="en-US" sz="4000" b="1" dirty="0" err="1">
                <a:solidFill>
                  <a:schemeClr val="lt1"/>
                </a:solidFill>
              </a:rPr>
              <a:t>liczy</a:t>
            </a:r>
            <a:r>
              <a:rPr lang="en-US" sz="4000" b="1" dirty="0">
                <a:solidFill>
                  <a:schemeClr val="lt1"/>
                </a:solidFill>
              </a:rPr>
              <a:t> </a:t>
            </a:r>
            <a:r>
              <a:rPr lang="pl-PL" sz="4000" b="1" dirty="0" smtClean="0">
                <a:solidFill>
                  <a:schemeClr val="lt1"/>
                </a:solidFill>
              </a:rPr>
              <a:t/>
            </a:r>
            <a:br>
              <a:rPr lang="pl-PL" sz="4000" b="1" dirty="0" smtClean="0">
                <a:solidFill>
                  <a:schemeClr val="lt1"/>
                </a:solidFill>
              </a:rPr>
            </a:br>
            <a:r>
              <a:rPr lang="en-US" sz="4000" b="1" dirty="0" err="1" smtClean="0">
                <a:solidFill>
                  <a:schemeClr val="lt1"/>
                </a:solidFill>
              </a:rPr>
              <a:t>i</a:t>
            </a:r>
            <a:r>
              <a:rPr lang="en-US" sz="4000" b="1" dirty="0" smtClean="0">
                <a:solidFill>
                  <a:schemeClr val="lt1"/>
                </a:solidFill>
              </a:rPr>
              <a:t> </a:t>
            </a:r>
            <a:r>
              <a:rPr lang="en-US" sz="4000" b="1" dirty="0" err="1">
                <a:solidFill>
                  <a:schemeClr val="lt1"/>
                </a:solidFill>
              </a:rPr>
              <a:t>nie</a:t>
            </a:r>
            <a:r>
              <a:rPr lang="en-US" sz="4000" b="1" dirty="0">
                <a:solidFill>
                  <a:schemeClr val="lt1"/>
                </a:solidFill>
              </a:rPr>
              <a:t> </a:t>
            </a:r>
            <a:r>
              <a:rPr lang="en-US" sz="4000" b="1" dirty="0" err="1">
                <a:solidFill>
                  <a:schemeClr val="lt1"/>
                </a:solidFill>
              </a:rPr>
              <a:t>wszystko</a:t>
            </a:r>
            <a:r>
              <a:rPr lang="en-US" sz="4000" b="1" dirty="0">
                <a:solidFill>
                  <a:schemeClr val="lt1"/>
                </a:solidFill>
              </a:rPr>
              <a:t>, co </a:t>
            </a:r>
            <a:r>
              <a:rPr lang="en-US" sz="4000" b="1" dirty="0" err="1">
                <a:solidFill>
                  <a:schemeClr val="lt1"/>
                </a:solidFill>
              </a:rPr>
              <a:t>się</a:t>
            </a:r>
            <a:r>
              <a:rPr lang="en-US" sz="4000" b="1" dirty="0">
                <a:solidFill>
                  <a:schemeClr val="lt1"/>
                </a:solidFill>
              </a:rPr>
              <a:t> </a:t>
            </a:r>
            <a:r>
              <a:rPr lang="en-US" sz="4000" b="1" dirty="0" err="1">
                <a:solidFill>
                  <a:schemeClr val="lt1"/>
                </a:solidFill>
              </a:rPr>
              <a:t>liczy</a:t>
            </a:r>
            <a:r>
              <a:rPr lang="en-US" sz="4000" b="1" dirty="0">
                <a:solidFill>
                  <a:schemeClr val="lt1"/>
                </a:solidFill>
              </a:rPr>
              <a:t>, </a:t>
            </a:r>
            <a:r>
              <a:rPr lang="en-US" sz="4000" b="1" dirty="0" err="1">
                <a:solidFill>
                  <a:schemeClr val="lt1"/>
                </a:solidFill>
              </a:rPr>
              <a:t>można</a:t>
            </a:r>
            <a:r>
              <a:rPr lang="en-US" sz="4000" b="1" dirty="0">
                <a:solidFill>
                  <a:schemeClr val="lt1"/>
                </a:solidFill>
              </a:rPr>
              <a:t> </a:t>
            </a:r>
            <a:r>
              <a:rPr lang="en-US" sz="4000" b="1" dirty="0" err="1">
                <a:solidFill>
                  <a:schemeClr val="lt1"/>
                </a:solidFill>
              </a:rPr>
              <a:t>policzyć</a:t>
            </a:r>
            <a:r>
              <a:rPr lang="en-US" sz="4000" b="1" dirty="0">
                <a:solidFill>
                  <a:schemeClr val="lt1"/>
                </a:solidFill>
              </a:rPr>
              <a:t>".</a:t>
            </a:r>
            <a:endParaRPr sz="2400" dirty="0">
              <a:solidFill>
                <a:schemeClr val="lt1"/>
              </a:solidFill>
              <a:latin typeface="Calibri"/>
              <a:ea typeface="Calibri"/>
              <a:cs typeface="Calibri"/>
              <a:sym typeface="Calibri"/>
            </a:endParaRPr>
          </a:p>
          <a:p>
            <a:pPr algn="ctr">
              <a:buClr>
                <a:schemeClr val="dk1"/>
              </a:buClr>
              <a:buSzPts val="2800"/>
            </a:pPr>
            <a:endParaRPr sz="3733" b="1" dirty="0">
              <a:solidFill>
                <a:schemeClr val="lt1"/>
              </a:solidFill>
            </a:endParaRPr>
          </a:p>
          <a:p>
            <a:pPr algn="r">
              <a:buClr>
                <a:schemeClr val="lt1"/>
              </a:buClr>
              <a:buSzPts val="3200"/>
            </a:pPr>
            <a:r>
              <a:rPr lang="en-US" sz="3200" i="1" dirty="0">
                <a:solidFill>
                  <a:schemeClr val="lt1"/>
                </a:solidFill>
                <a:latin typeface="Dancing Script"/>
                <a:ea typeface="Dancing Script"/>
                <a:cs typeface="Dancing Script"/>
                <a:sym typeface="Dancing Script"/>
              </a:rPr>
              <a:t>Albert Einstein</a:t>
            </a:r>
            <a:endParaRPr sz="1600" dirty="0">
              <a:solidFill>
                <a:schemeClr val="lt1"/>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7"/>
          <p:cNvSpPr txBox="1"/>
          <p:nvPr/>
        </p:nvSpPr>
        <p:spPr>
          <a:xfrm>
            <a:off x="955200" y="1933800"/>
            <a:ext cx="10281600" cy="1495200"/>
          </a:xfrm>
          <a:prstGeom prst="rect">
            <a:avLst/>
          </a:prstGeom>
          <a:noFill/>
          <a:ln>
            <a:noFill/>
          </a:ln>
        </p:spPr>
        <p:txBody>
          <a:bodyPr spcFirstLastPara="1" wrap="square" lIns="121900" tIns="121900" rIns="121900" bIns="121900" anchor="t" anchorCtr="0">
            <a:noAutofit/>
          </a:bodyPr>
          <a:lstStyle/>
          <a:p>
            <a:pPr algn="ctr">
              <a:buClr>
                <a:srgbClr val="FFFFFF"/>
              </a:buClr>
              <a:buSzPts val="6000"/>
            </a:pPr>
            <a:r>
              <a:rPr lang="en-US" sz="6600" b="1" dirty="0" err="1">
                <a:solidFill>
                  <a:srgbClr val="11AA81"/>
                </a:solidFill>
              </a:rPr>
              <a:t>Temat</a:t>
            </a:r>
            <a:r>
              <a:rPr lang="en-US" sz="6600" b="1" dirty="0">
                <a:solidFill>
                  <a:srgbClr val="11AA81"/>
                </a:solidFill>
              </a:rPr>
              <a:t> 1</a:t>
            </a:r>
            <a:r>
              <a:rPr lang="en-US" sz="8000" b="1" dirty="0">
                <a:solidFill>
                  <a:srgbClr val="11AA81"/>
                </a:solidFill>
              </a:rPr>
              <a:t> </a:t>
            </a:r>
            <a:endParaRPr sz="8000" b="1" dirty="0">
              <a:solidFill>
                <a:srgbClr val="11AA81"/>
              </a:solidFill>
            </a:endParaRPr>
          </a:p>
        </p:txBody>
      </p:sp>
      <p:sp>
        <p:nvSpPr>
          <p:cNvPr id="197" name="Google Shape;197;p7"/>
          <p:cNvSpPr txBox="1"/>
          <p:nvPr/>
        </p:nvSpPr>
        <p:spPr>
          <a:xfrm>
            <a:off x="900200" y="3429000"/>
            <a:ext cx="10391600" cy="1885200"/>
          </a:xfrm>
          <a:prstGeom prst="rect">
            <a:avLst/>
          </a:prstGeom>
          <a:noFill/>
          <a:ln>
            <a:noFill/>
          </a:ln>
        </p:spPr>
        <p:txBody>
          <a:bodyPr spcFirstLastPara="1" wrap="square" lIns="121900" tIns="121900" rIns="121900" bIns="121900" anchor="t" anchorCtr="0">
            <a:noAutofit/>
          </a:bodyPr>
          <a:lstStyle/>
          <a:p>
            <a:pPr algn="ctr">
              <a:buClr>
                <a:srgbClr val="161249"/>
              </a:buClr>
              <a:buSzPts val="3200"/>
            </a:pPr>
            <a:r>
              <a:rPr lang="en-US" sz="4400" dirty="0" err="1">
                <a:solidFill>
                  <a:srgbClr val="161249"/>
                </a:solidFill>
              </a:rPr>
              <a:t>Pomiar</a:t>
            </a:r>
            <a:endParaRPr sz="2800" dirty="0">
              <a:solidFill>
                <a:srgbClr val="161249"/>
              </a:solidFill>
            </a:endParaRPr>
          </a:p>
          <a:p>
            <a:pPr algn="ctr">
              <a:buClr>
                <a:srgbClr val="161249"/>
              </a:buClr>
              <a:buSzPts val="3200"/>
            </a:pPr>
            <a:r>
              <a:rPr lang="en-US" sz="4400" dirty="0" err="1">
                <a:solidFill>
                  <a:srgbClr val="161249"/>
                </a:solidFill>
              </a:rPr>
              <a:t>Definiowanie</a:t>
            </a:r>
            <a:r>
              <a:rPr lang="en-US" sz="4400" dirty="0">
                <a:solidFill>
                  <a:srgbClr val="161249"/>
                </a:solidFill>
              </a:rPr>
              <a:t> </a:t>
            </a:r>
            <a:r>
              <a:rPr lang="en-US" sz="4400" dirty="0" err="1">
                <a:solidFill>
                  <a:srgbClr val="161249"/>
                </a:solidFill>
              </a:rPr>
              <a:t>strategii</a:t>
            </a:r>
            <a:r>
              <a:rPr lang="en-US" sz="4400" dirty="0">
                <a:solidFill>
                  <a:srgbClr val="161249"/>
                </a:solidFill>
              </a:rPr>
              <a:t> </a:t>
            </a:r>
            <a:r>
              <a:rPr lang="en-US" sz="4400" dirty="0" err="1">
                <a:solidFill>
                  <a:srgbClr val="161249"/>
                </a:solidFill>
              </a:rPr>
              <a:t>pomiaru</a:t>
            </a:r>
            <a:endParaRPr sz="2800" dirty="0">
              <a:solidFill>
                <a:srgbClr val="161249"/>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8"/>
          <p:cNvSpPr txBox="1"/>
          <p:nvPr/>
        </p:nvSpPr>
        <p:spPr>
          <a:xfrm>
            <a:off x="415600" y="443699"/>
            <a:ext cx="11360800" cy="763600"/>
          </a:xfrm>
          <a:prstGeom prst="rect">
            <a:avLst/>
          </a:prstGeom>
          <a:noFill/>
          <a:ln>
            <a:noFill/>
          </a:ln>
        </p:spPr>
        <p:txBody>
          <a:bodyPr spcFirstLastPara="1" wrap="square" lIns="121900" tIns="121900" rIns="121900" bIns="121900" anchor="ctr" anchorCtr="0">
            <a:noAutofit/>
          </a:bodyPr>
          <a:lstStyle/>
          <a:p>
            <a:pPr>
              <a:buClr>
                <a:srgbClr val="161249"/>
              </a:buClr>
              <a:buSzPts val="3000"/>
            </a:pPr>
            <a:r>
              <a:rPr lang="en-US" sz="4000" b="1" dirty="0" err="1">
                <a:solidFill>
                  <a:srgbClr val="161249"/>
                </a:solidFill>
              </a:rPr>
              <a:t>Pomiar</a:t>
            </a:r>
            <a:r>
              <a:rPr lang="en-US" sz="4000" b="1" dirty="0">
                <a:solidFill>
                  <a:srgbClr val="161249"/>
                </a:solidFill>
              </a:rPr>
              <a:t> - </a:t>
            </a:r>
            <a:r>
              <a:rPr lang="en-US" sz="4000" b="1" dirty="0" err="1">
                <a:solidFill>
                  <a:srgbClr val="161249"/>
                </a:solidFill>
              </a:rPr>
              <a:t>definiowanie</a:t>
            </a:r>
            <a:r>
              <a:rPr lang="en-US" sz="4000" b="1" dirty="0">
                <a:solidFill>
                  <a:srgbClr val="161249"/>
                </a:solidFill>
              </a:rPr>
              <a:t> </a:t>
            </a:r>
            <a:r>
              <a:rPr lang="en-US" sz="4000" b="1" dirty="0" err="1">
                <a:solidFill>
                  <a:srgbClr val="161249"/>
                </a:solidFill>
              </a:rPr>
              <a:t>strategii</a:t>
            </a:r>
            <a:r>
              <a:rPr lang="en-US" sz="4000" b="1" dirty="0">
                <a:solidFill>
                  <a:srgbClr val="161249"/>
                </a:solidFill>
              </a:rPr>
              <a:t> </a:t>
            </a:r>
            <a:r>
              <a:rPr lang="en-US" sz="4000" b="1" dirty="0" err="1">
                <a:solidFill>
                  <a:srgbClr val="161249"/>
                </a:solidFill>
              </a:rPr>
              <a:t>pomiaru</a:t>
            </a:r>
            <a:endParaRPr sz="4000" b="1" dirty="0">
              <a:solidFill>
                <a:srgbClr val="161249"/>
              </a:solidFill>
            </a:endParaRPr>
          </a:p>
        </p:txBody>
      </p:sp>
      <p:pic>
        <p:nvPicPr>
          <p:cNvPr id="203" name="Google Shape;203;p8"/>
          <p:cNvPicPr preferRelativeResize="0"/>
          <p:nvPr/>
        </p:nvPicPr>
        <p:blipFill rotWithShape="1">
          <a:blip r:embed="rId3">
            <a:alphaModFix/>
          </a:blip>
          <a:srcRect l="1262" t="703" r="3283" b="4148"/>
          <a:stretch/>
        </p:blipFill>
        <p:spPr>
          <a:xfrm>
            <a:off x="3695700" y="1549400"/>
            <a:ext cx="4800600" cy="4483101"/>
          </a:xfrm>
          <a:prstGeom prst="rect">
            <a:avLst/>
          </a:prstGeom>
          <a:noFill/>
          <a:ln w="95250" cap="flat" cmpd="tri">
            <a:solidFill>
              <a:srgbClr val="11AA81"/>
            </a:solidFill>
            <a:prstDash val="solid"/>
            <a:round/>
            <a:headEnd type="none" w="sm" len="sm"/>
            <a:tailEnd type="none" w="sm" len="sm"/>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9"/>
          <p:cNvSpPr txBox="1"/>
          <p:nvPr/>
        </p:nvSpPr>
        <p:spPr>
          <a:xfrm>
            <a:off x="415600" y="461311"/>
            <a:ext cx="11360800" cy="763600"/>
          </a:xfrm>
          <a:prstGeom prst="rect">
            <a:avLst/>
          </a:prstGeom>
          <a:noFill/>
          <a:ln>
            <a:noFill/>
          </a:ln>
        </p:spPr>
        <p:txBody>
          <a:bodyPr spcFirstLastPara="1" wrap="square" lIns="121900" tIns="121900" rIns="121900" bIns="121900" anchor="ctr" anchorCtr="0">
            <a:noAutofit/>
          </a:bodyPr>
          <a:lstStyle/>
          <a:p>
            <a:pPr>
              <a:buClr>
                <a:srgbClr val="161249"/>
              </a:buClr>
              <a:buSzPts val="3000"/>
            </a:pPr>
            <a:r>
              <a:rPr lang="en-US" sz="4000" b="1" dirty="0" err="1">
                <a:solidFill>
                  <a:srgbClr val="161249"/>
                </a:solidFill>
              </a:rPr>
              <a:t>Pomiar</a:t>
            </a:r>
            <a:r>
              <a:rPr lang="en-US" sz="4000" b="1" dirty="0">
                <a:solidFill>
                  <a:srgbClr val="161249"/>
                </a:solidFill>
              </a:rPr>
              <a:t> - </a:t>
            </a:r>
            <a:r>
              <a:rPr lang="en-US" sz="4000" b="1" dirty="0" err="1">
                <a:solidFill>
                  <a:srgbClr val="161249"/>
                </a:solidFill>
              </a:rPr>
              <a:t>definiowanie</a:t>
            </a:r>
            <a:r>
              <a:rPr lang="en-US" sz="4000" b="1" dirty="0">
                <a:solidFill>
                  <a:srgbClr val="161249"/>
                </a:solidFill>
              </a:rPr>
              <a:t> </a:t>
            </a:r>
            <a:r>
              <a:rPr lang="en-US" sz="4000" b="1" dirty="0" err="1">
                <a:solidFill>
                  <a:srgbClr val="161249"/>
                </a:solidFill>
              </a:rPr>
              <a:t>strategii</a:t>
            </a:r>
            <a:r>
              <a:rPr lang="en-US" sz="4000" b="1" dirty="0">
                <a:solidFill>
                  <a:srgbClr val="161249"/>
                </a:solidFill>
              </a:rPr>
              <a:t> </a:t>
            </a:r>
            <a:r>
              <a:rPr lang="en-US" sz="4000" b="1" dirty="0" err="1">
                <a:solidFill>
                  <a:srgbClr val="161249"/>
                </a:solidFill>
              </a:rPr>
              <a:t>pomiaru</a:t>
            </a:r>
            <a:endParaRPr sz="4000" b="1" dirty="0">
              <a:solidFill>
                <a:srgbClr val="161249"/>
              </a:solidFill>
            </a:endParaRPr>
          </a:p>
        </p:txBody>
      </p:sp>
      <p:pic>
        <p:nvPicPr>
          <p:cNvPr id="209" name="Google Shape;209;p9" descr="Diagram"/>
          <p:cNvPicPr preferRelativeResize="0"/>
          <p:nvPr/>
        </p:nvPicPr>
        <p:blipFill rotWithShape="1">
          <a:blip r:embed="rId3">
            <a:alphaModFix/>
          </a:blip>
          <a:srcRect/>
          <a:stretch/>
        </p:blipFill>
        <p:spPr>
          <a:xfrm>
            <a:off x="3352262" y="1657981"/>
            <a:ext cx="5487477" cy="4115608"/>
          </a:xfrm>
          <a:prstGeom prst="rect">
            <a:avLst/>
          </a:prstGeom>
          <a:noFill/>
          <a:ln w="76200" cap="flat" cmpd="sng">
            <a:solidFill>
              <a:srgbClr val="11AA81"/>
            </a:solidFill>
            <a:prstDash val="solid"/>
            <a:round/>
            <a:headEnd type="none" w="sm" len="sm"/>
            <a:tailEnd type="none" w="sm" len="sm"/>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10"/>
          <p:cNvSpPr txBox="1"/>
          <p:nvPr/>
        </p:nvSpPr>
        <p:spPr>
          <a:xfrm>
            <a:off x="257428" y="385489"/>
            <a:ext cx="11360800" cy="763600"/>
          </a:xfrm>
          <a:prstGeom prst="rect">
            <a:avLst/>
          </a:prstGeom>
          <a:noFill/>
          <a:ln>
            <a:noFill/>
          </a:ln>
        </p:spPr>
        <p:txBody>
          <a:bodyPr spcFirstLastPara="1" wrap="square" lIns="121900" tIns="121900" rIns="121900" bIns="121900" anchor="ctr" anchorCtr="0">
            <a:noAutofit/>
          </a:bodyPr>
          <a:lstStyle/>
          <a:p>
            <a:pPr>
              <a:buClr>
                <a:srgbClr val="161249"/>
              </a:buClr>
              <a:buSzPts val="3000"/>
            </a:pPr>
            <a:r>
              <a:rPr lang="en-US" sz="4000" b="1" dirty="0" err="1">
                <a:solidFill>
                  <a:srgbClr val="161249"/>
                </a:solidFill>
              </a:rPr>
              <a:t>Pomiar</a:t>
            </a:r>
            <a:r>
              <a:rPr lang="en-US" sz="4000" b="1" dirty="0">
                <a:solidFill>
                  <a:srgbClr val="161249"/>
                </a:solidFill>
              </a:rPr>
              <a:t> - </a:t>
            </a:r>
            <a:r>
              <a:rPr lang="en-US" sz="4000" b="1" dirty="0" err="1">
                <a:solidFill>
                  <a:srgbClr val="161249"/>
                </a:solidFill>
              </a:rPr>
              <a:t>definiowanie</a:t>
            </a:r>
            <a:r>
              <a:rPr lang="en-US" sz="4000" b="1" dirty="0">
                <a:solidFill>
                  <a:srgbClr val="161249"/>
                </a:solidFill>
              </a:rPr>
              <a:t> </a:t>
            </a:r>
            <a:r>
              <a:rPr lang="en-US" sz="4000" b="1" dirty="0" err="1">
                <a:solidFill>
                  <a:srgbClr val="161249"/>
                </a:solidFill>
              </a:rPr>
              <a:t>strategii</a:t>
            </a:r>
            <a:r>
              <a:rPr lang="en-US" sz="4000" b="1" dirty="0">
                <a:solidFill>
                  <a:srgbClr val="161249"/>
                </a:solidFill>
              </a:rPr>
              <a:t> </a:t>
            </a:r>
            <a:r>
              <a:rPr lang="en-US" sz="4000" b="1" dirty="0" err="1">
                <a:solidFill>
                  <a:srgbClr val="161249"/>
                </a:solidFill>
              </a:rPr>
              <a:t>pomiaru</a:t>
            </a:r>
            <a:endParaRPr sz="4000" b="1" dirty="0">
              <a:solidFill>
                <a:srgbClr val="161249"/>
              </a:solidFill>
            </a:endParaRPr>
          </a:p>
        </p:txBody>
      </p:sp>
      <p:sp>
        <p:nvSpPr>
          <p:cNvPr id="215" name="Google Shape;215;p10"/>
          <p:cNvSpPr txBox="1"/>
          <p:nvPr/>
        </p:nvSpPr>
        <p:spPr>
          <a:xfrm>
            <a:off x="415601" y="888171"/>
            <a:ext cx="11111239" cy="763600"/>
          </a:xfrm>
          <a:prstGeom prst="rect">
            <a:avLst/>
          </a:prstGeom>
          <a:noFill/>
          <a:ln>
            <a:noFill/>
          </a:ln>
        </p:spPr>
        <p:txBody>
          <a:bodyPr spcFirstLastPara="1" wrap="square" lIns="121900" tIns="121900" rIns="121900" bIns="121900" anchor="t" anchorCtr="0">
            <a:noAutofit/>
          </a:bodyPr>
          <a:lstStyle/>
          <a:p>
            <a:pPr>
              <a:lnSpc>
                <a:spcPct val="115000"/>
              </a:lnSpc>
              <a:spcBef>
                <a:spcPts val="2133"/>
              </a:spcBef>
              <a:buClr>
                <a:srgbClr val="161249"/>
              </a:buClr>
              <a:buSzPts val="2000"/>
            </a:pPr>
            <a:r>
              <a:rPr lang="en-US" sz="2667" dirty="0" err="1">
                <a:solidFill>
                  <a:srgbClr val="161249"/>
                </a:solidFill>
              </a:rPr>
              <a:t>Opisz</a:t>
            </a:r>
            <a:r>
              <a:rPr lang="en-US" sz="2667" dirty="0">
                <a:solidFill>
                  <a:srgbClr val="161249"/>
                </a:solidFill>
              </a:rPr>
              <a:t> </a:t>
            </a:r>
            <a:r>
              <a:rPr lang="en-US" sz="2667" dirty="0" err="1">
                <a:solidFill>
                  <a:srgbClr val="161249"/>
                </a:solidFill>
              </a:rPr>
              <a:t>fazy</a:t>
            </a:r>
            <a:r>
              <a:rPr lang="en-US" sz="2667" dirty="0">
                <a:solidFill>
                  <a:srgbClr val="161249"/>
                </a:solidFill>
              </a:rPr>
              <a:t> </a:t>
            </a:r>
            <a:r>
              <a:rPr lang="en-US" sz="2667" dirty="0" err="1">
                <a:solidFill>
                  <a:srgbClr val="161249"/>
                </a:solidFill>
              </a:rPr>
              <a:t>procesu</a:t>
            </a:r>
            <a:r>
              <a:rPr lang="en-US" sz="2667" dirty="0">
                <a:solidFill>
                  <a:srgbClr val="161249"/>
                </a:solidFill>
              </a:rPr>
              <a:t> </a:t>
            </a:r>
            <a:r>
              <a:rPr lang="en-US" sz="2667" dirty="0" err="1">
                <a:solidFill>
                  <a:srgbClr val="161249"/>
                </a:solidFill>
              </a:rPr>
              <a:t>analityki</a:t>
            </a:r>
            <a:r>
              <a:rPr lang="en-US" sz="2667" dirty="0">
                <a:solidFill>
                  <a:srgbClr val="161249"/>
                </a:solidFill>
              </a:rPr>
              <a:t> </a:t>
            </a:r>
            <a:r>
              <a:rPr lang="en-US" sz="2667" dirty="0" err="1">
                <a:solidFill>
                  <a:srgbClr val="161249"/>
                </a:solidFill>
              </a:rPr>
              <a:t>internetowej</a:t>
            </a:r>
            <a:endParaRPr sz="2667" b="1" dirty="0">
              <a:solidFill>
                <a:srgbClr val="161249"/>
              </a:solidFill>
            </a:endParaRPr>
          </a:p>
        </p:txBody>
      </p:sp>
      <p:grpSp>
        <p:nvGrpSpPr>
          <p:cNvPr id="216" name="Google Shape;216;p10"/>
          <p:cNvGrpSpPr/>
          <p:nvPr/>
        </p:nvGrpSpPr>
        <p:grpSpPr>
          <a:xfrm>
            <a:off x="257428" y="1772653"/>
            <a:ext cx="11677144" cy="3994483"/>
            <a:chOff x="95061" y="197940"/>
            <a:chExt cx="8757858" cy="2781966"/>
          </a:xfrm>
        </p:grpSpPr>
        <p:sp>
          <p:nvSpPr>
            <p:cNvPr id="217" name="Google Shape;217;p10"/>
            <p:cNvSpPr txBox="1"/>
            <p:nvPr/>
          </p:nvSpPr>
          <p:spPr>
            <a:xfrm>
              <a:off x="95061" y="197940"/>
              <a:ext cx="1638000" cy="596266"/>
            </a:xfrm>
            <a:prstGeom prst="rect">
              <a:avLst/>
            </a:prstGeom>
            <a:solidFill>
              <a:srgbClr val="11AA81"/>
            </a:solidFill>
            <a:ln>
              <a:noFill/>
            </a:ln>
          </p:spPr>
          <p:txBody>
            <a:bodyPr spcFirstLastPara="1" wrap="square" lIns="132733" tIns="75833" rIns="132733" bIns="75833" anchor="ctr" anchorCtr="0">
              <a:noAutofit/>
            </a:bodyPr>
            <a:lstStyle/>
            <a:p>
              <a:pPr algn="ctr">
                <a:lnSpc>
                  <a:spcPct val="90000"/>
                </a:lnSpc>
                <a:buClr>
                  <a:schemeClr val="lt1"/>
                </a:buClr>
                <a:buSzPts val="1400"/>
              </a:pPr>
              <a:r>
                <a:rPr lang="en-US" sz="1867" b="1" dirty="0" err="1">
                  <a:solidFill>
                    <a:schemeClr val="lt1"/>
                  </a:solidFill>
                </a:rPr>
                <a:t>Planowanie</a:t>
              </a:r>
              <a:r>
                <a:rPr lang="en-US" sz="1867" b="1" dirty="0">
                  <a:solidFill>
                    <a:schemeClr val="lt1"/>
                  </a:solidFill>
                </a:rPr>
                <a:t> </a:t>
              </a:r>
              <a:r>
                <a:rPr lang="pl-PL" sz="1867" b="1" dirty="0" smtClean="0">
                  <a:solidFill>
                    <a:schemeClr val="lt1"/>
                  </a:solidFill>
                </a:rPr>
                <a:t/>
              </a:r>
              <a:br>
                <a:rPr lang="pl-PL" sz="1867" b="1" dirty="0" smtClean="0">
                  <a:solidFill>
                    <a:schemeClr val="lt1"/>
                  </a:solidFill>
                </a:rPr>
              </a:br>
              <a:r>
                <a:rPr lang="en-US" sz="1867" b="1" dirty="0" err="1" smtClean="0">
                  <a:solidFill>
                    <a:schemeClr val="lt1"/>
                  </a:solidFill>
                </a:rPr>
                <a:t>i</a:t>
              </a:r>
              <a:r>
                <a:rPr lang="en-US" sz="1867" b="1" dirty="0" smtClean="0">
                  <a:solidFill>
                    <a:schemeClr val="lt1"/>
                  </a:solidFill>
                </a:rPr>
                <a:t> </a:t>
              </a:r>
              <a:r>
                <a:rPr lang="en-US" sz="1867" b="1" dirty="0" err="1">
                  <a:solidFill>
                    <a:schemeClr val="lt1"/>
                  </a:solidFill>
                </a:rPr>
                <a:t>strategia</a:t>
              </a:r>
              <a:endParaRPr sz="1867" b="1" dirty="0">
                <a:solidFill>
                  <a:schemeClr val="lt1"/>
                </a:solidFill>
              </a:endParaRPr>
            </a:p>
          </p:txBody>
        </p:sp>
        <p:sp>
          <p:nvSpPr>
            <p:cNvPr id="218" name="Google Shape;218;p10"/>
            <p:cNvSpPr txBox="1"/>
            <p:nvPr/>
          </p:nvSpPr>
          <p:spPr>
            <a:xfrm>
              <a:off x="104788" y="784334"/>
              <a:ext cx="1605600" cy="2195572"/>
            </a:xfrm>
            <a:prstGeom prst="rect">
              <a:avLst/>
            </a:prstGeom>
            <a:solidFill>
              <a:schemeClr val="lt1"/>
            </a:solidFill>
            <a:ln w="28575" cap="flat" cmpd="sng">
              <a:solidFill>
                <a:srgbClr val="11AA81"/>
              </a:solidFill>
              <a:prstDash val="solid"/>
              <a:round/>
              <a:headEnd type="none" w="sm" len="sm"/>
              <a:tailEnd type="none" w="sm" len="sm"/>
            </a:ln>
          </p:spPr>
          <p:txBody>
            <a:bodyPr spcFirstLastPara="1" wrap="square" lIns="96000" tIns="78200" rIns="48000" bIns="96000" anchor="t" anchorCtr="0">
              <a:noAutofit/>
            </a:bodyPr>
            <a:lstStyle/>
            <a:p>
              <a:pPr marL="232828" lvl="1" indent="-232828">
                <a:buClr>
                  <a:srgbClr val="11AA81"/>
                </a:buClr>
                <a:buSzPts val="2025"/>
                <a:buFont typeface="Noto Sans Symbols"/>
                <a:buChar char="▪"/>
              </a:pPr>
              <a:r>
                <a:rPr lang="en-US" sz="1600" dirty="0" err="1">
                  <a:solidFill>
                    <a:srgbClr val="161249"/>
                  </a:solidFill>
                </a:rPr>
                <a:t>Wyznaczanie</a:t>
              </a:r>
              <a:r>
                <a:rPr lang="en-US" sz="1600" dirty="0">
                  <a:solidFill>
                    <a:srgbClr val="161249"/>
                  </a:solidFill>
                </a:rPr>
                <a:t> </a:t>
              </a:r>
              <a:r>
                <a:rPr lang="en-US" sz="1600" dirty="0" err="1">
                  <a:solidFill>
                    <a:srgbClr val="161249"/>
                  </a:solidFill>
                </a:rPr>
                <a:t>celów</a:t>
              </a:r>
              <a:r>
                <a:rPr lang="en-US" sz="1600" dirty="0">
                  <a:solidFill>
                    <a:srgbClr val="161249"/>
                  </a:solidFill>
                </a:rPr>
                <a:t> </a:t>
              </a:r>
              <a:r>
                <a:rPr lang="en-US" sz="1600" dirty="0" err="1">
                  <a:solidFill>
                    <a:srgbClr val="161249"/>
                  </a:solidFill>
                </a:rPr>
                <a:t>i</a:t>
              </a:r>
              <a:r>
                <a:rPr lang="en-US" sz="1600" dirty="0">
                  <a:solidFill>
                    <a:srgbClr val="161249"/>
                  </a:solidFill>
                </a:rPr>
                <a:t> </a:t>
              </a:r>
              <a:r>
                <a:rPr lang="en-US" sz="1600" dirty="0" err="1">
                  <a:solidFill>
                    <a:srgbClr val="161249"/>
                  </a:solidFill>
                </a:rPr>
                <a:t>zadań</a:t>
              </a:r>
              <a:r>
                <a:rPr lang="en-US" sz="1600" dirty="0">
                  <a:solidFill>
                    <a:srgbClr val="161249"/>
                  </a:solidFill>
                </a:rPr>
                <a:t> </a:t>
              </a:r>
              <a:r>
                <a:rPr lang="pl-PL" sz="1600" dirty="0" smtClean="0">
                  <a:solidFill>
                    <a:srgbClr val="161249"/>
                  </a:solidFill>
                </a:rPr>
                <a:t/>
              </a:r>
              <a:br>
                <a:rPr lang="pl-PL" sz="1600" dirty="0" smtClean="0">
                  <a:solidFill>
                    <a:srgbClr val="161249"/>
                  </a:solidFill>
                </a:rPr>
              </a:br>
              <a:r>
                <a:rPr lang="en-US" sz="1600" dirty="0" err="1" smtClean="0">
                  <a:solidFill>
                    <a:srgbClr val="161249"/>
                  </a:solidFill>
                </a:rPr>
                <a:t>dla</a:t>
              </a:r>
              <a:r>
                <a:rPr lang="en-US" sz="1600" dirty="0" smtClean="0">
                  <a:solidFill>
                    <a:srgbClr val="161249"/>
                  </a:solidFill>
                </a:rPr>
                <a:t> </a:t>
              </a:r>
              <a:r>
                <a:rPr lang="en-US" sz="1600" dirty="0" err="1">
                  <a:solidFill>
                    <a:srgbClr val="161249"/>
                  </a:solidFill>
                </a:rPr>
                <a:t>działań</a:t>
              </a:r>
              <a:r>
                <a:rPr lang="en-US" sz="1600" dirty="0">
                  <a:solidFill>
                    <a:srgbClr val="161249"/>
                  </a:solidFill>
                </a:rPr>
                <a:t> </a:t>
              </a:r>
              <a:r>
                <a:rPr lang="en-US" sz="1600" dirty="0" err="1">
                  <a:solidFill>
                    <a:srgbClr val="161249"/>
                  </a:solidFill>
                </a:rPr>
                <a:t>związanych</a:t>
              </a:r>
              <a:r>
                <a:rPr lang="en-US" sz="1600" dirty="0">
                  <a:solidFill>
                    <a:srgbClr val="161249"/>
                  </a:solidFill>
                </a:rPr>
                <a:t> </a:t>
              </a:r>
              <a:r>
                <a:rPr lang="pl-PL" sz="1600" dirty="0" smtClean="0">
                  <a:solidFill>
                    <a:srgbClr val="161249"/>
                  </a:solidFill>
                </a:rPr>
                <a:t/>
              </a:r>
              <a:br>
                <a:rPr lang="pl-PL" sz="1600" dirty="0" smtClean="0">
                  <a:solidFill>
                    <a:srgbClr val="161249"/>
                  </a:solidFill>
                </a:rPr>
              </a:br>
              <a:r>
                <a:rPr lang="en-US" sz="1600" dirty="0" smtClean="0">
                  <a:solidFill>
                    <a:srgbClr val="161249"/>
                  </a:solidFill>
                </a:rPr>
                <a:t>z </a:t>
              </a:r>
              <a:r>
                <a:rPr lang="en-US" sz="1600" dirty="0" err="1">
                  <a:solidFill>
                    <a:srgbClr val="161249"/>
                  </a:solidFill>
                </a:rPr>
                <a:t>analityką</a:t>
              </a:r>
              <a:r>
                <a:rPr lang="en-US" sz="1600" dirty="0">
                  <a:solidFill>
                    <a:srgbClr val="161249"/>
                  </a:solidFill>
                </a:rPr>
                <a:t> </a:t>
              </a:r>
              <a:r>
                <a:rPr lang="en-US" sz="1600" dirty="0" err="1">
                  <a:solidFill>
                    <a:srgbClr val="161249"/>
                  </a:solidFill>
                </a:rPr>
                <a:t>internetową</a:t>
              </a:r>
              <a:r>
                <a:rPr lang="en-US" sz="1600" dirty="0" smtClean="0">
                  <a:solidFill>
                    <a:srgbClr val="161249"/>
                  </a:solidFill>
                </a:rPr>
                <a:t>,</a:t>
              </a:r>
              <a:r>
                <a:rPr lang="pl-PL" sz="1600" dirty="0" smtClean="0">
                  <a:solidFill>
                    <a:srgbClr val="161249"/>
                  </a:solidFill>
                </a:rPr>
                <a:t/>
              </a:r>
              <a:br>
                <a:rPr lang="pl-PL" sz="1600" dirty="0" smtClean="0">
                  <a:solidFill>
                    <a:srgbClr val="161249"/>
                  </a:solidFill>
                </a:rPr>
              </a:br>
              <a:r>
                <a:rPr lang="en-US" sz="1600" dirty="0" smtClean="0">
                  <a:solidFill>
                    <a:srgbClr val="161249"/>
                  </a:solidFill>
                </a:rPr>
                <a:t>a </a:t>
              </a:r>
              <a:r>
                <a:rPr lang="en-US" sz="1600" dirty="0" err="1">
                  <a:solidFill>
                    <a:srgbClr val="161249"/>
                  </a:solidFill>
                </a:rPr>
                <a:t>także</a:t>
              </a:r>
              <a:r>
                <a:rPr lang="en-US" sz="1600" dirty="0">
                  <a:solidFill>
                    <a:srgbClr val="161249"/>
                  </a:solidFill>
                </a:rPr>
                <a:t> </a:t>
              </a:r>
              <a:r>
                <a:rPr lang="en-US" sz="1600" dirty="0" err="1">
                  <a:solidFill>
                    <a:srgbClr val="161249"/>
                  </a:solidFill>
                </a:rPr>
                <a:t>określanie</a:t>
              </a:r>
              <a:r>
                <a:rPr lang="en-US" sz="1600" dirty="0">
                  <a:solidFill>
                    <a:srgbClr val="161249"/>
                  </a:solidFill>
                </a:rPr>
                <a:t>, </a:t>
              </a:r>
              <a:r>
                <a:rPr lang="pl-PL" sz="1600" dirty="0" smtClean="0">
                  <a:solidFill>
                    <a:srgbClr val="161249"/>
                  </a:solidFill>
                </a:rPr>
                <a:t/>
              </a:r>
              <a:br>
                <a:rPr lang="pl-PL" sz="1600" dirty="0" smtClean="0">
                  <a:solidFill>
                    <a:srgbClr val="161249"/>
                  </a:solidFill>
                </a:rPr>
              </a:br>
              <a:r>
                <a:rPr lang="en-US" sz="1600" dirty="0" err="1" smtClean="0">
                  <a:solidFill>
                    <a:srgbClr val="161249"/>
                  </a:solidFill>
                </a:rPr>
                <a:t>które</a:t>
              </a:r>
              <a:r>
                <a:rPr lang="en-US" sz="1600" dirty="0" smtClean="0">
                  <a:solidFill>
                    <a:srgbClr val="161249"/>
                  </a:solidFill>
                </a:rPr>
                <a:t> </a:t>
              </a:r>
              <a:r>
                <a:rPr lang="en-US" sz="1600" dirty="0" err="1">
                  <a:solidFill>
                    <a:srgbClr val="161249"/>
                  </a:solidFill>
                </a:rPr>
                <a:t>wskaźniki</a:t>
              </a:r>
              <a:r>
                <a:rPr lang="en-US" sz="1600" dirty="0">
                  <a:solidFill>
                    <a:srgbClr val="161249"/>
                  </a:solidFill>
                </a:rPr>
                <a:t> </a:t>
              </a:r>
              <a:r>
                <a:rPr lang="pl-PL" sz="1600" dirty="0" smtClean="0">
                  <a:solidFill>
                    <a:srgbClr val="161249"/>
                  </a:solidFill>
                </a:rPr>
                <a:t/>
              </a:r>
              <a:br>
                <a:rPr lang="pl-PL" sz="1600" dirty="0" smtClean="0">
                  <a:solidFill>
                    <a:srgbClr val="161249"/>
                  </a:solidFill>
                </a:rPr>
              </a:br>
              <a:r>
                <a:rPr lang="en-US" sz="1600" dirty="0" err="1" smtClean="0">
                  <a:solidFill>
                    <a:srgbClr val="161249"/>
                  </a:solidFill>
                </a:rPr>
                <a:t>i</a:t>
              </a:r>
              <a:r>
                <a:rPr lang="en-US" sz="1600" dirty="0" smtClean="0">
                  <a:solidFill>
                    <a:srgbClr val="161249"/>
                  </a:solidFill>
                </a:rPr>
                <a:t> </a:t>
              </a:r>
              <a:r>
                <a:rPr lang="en-US" sz="1600" dirty="0" err="1">
                  <a:solidFill>
                    <a:srgbClr val="161249"/>
                  </a:solidFill>
                </a:rPr>
                <a:t>punkty</a:t>
              </a:r>
              <a:r>
                <a:rPr lang="en-US" sz="1600" dirty="0">
                  <a:solidFill>
                    <a:srgbClr val="161249"/>
                  </a:solidFill>
                </a:rPr>
                <a:t> </a:t>
              </a:r>
              <a:r>
                <a:rPr lang="en-US" sz="1600" dirty="0" err="1">
                  <a:solidFill>
                    <a:srgbClr val="161249"/>
                  </a:solidFill>
                </a:rPr>
                <a:t>danych</a:t>
              </a:r>
              <a:r>
                <a:rPr lang="en-US" sz="1600" dirty="0">
                  <a:solidFill>
                    <a:srgbClr val="161249"/>
                  </a:solidFill>
                </a:rPr>
                <a:t> </a:t>
              </a:r>
              <a:r>
                <a:rPr lang="en-US" sz="1600" dirty="0" err="1">
                  <a:solidFill>
                    <a:srgbClr val="161249"/>
                  </a:solidFill>
                </a:rPr>
                <a:t>są</a:t>
              </a:r>
              <a:r>
                <a:rPr lang="en-US" sz="1600" dirty="0">
                  <a:solidFill>
                    <a:srgbClr val="161249"/>
                  </a:solidFill>
                </a:rPr>
                <a:t> </a:t>
              </a:r>
              <a:r>
                <a:rPr lang="en-US" sz="1600" dirty="0" err="1">
                  <a:solidFill>
                    <a:srgbClr val="161249"/>
                  </a:solidFill>
                </a:rPr>
                <a:t>najważniejsze</a:t>
              </a:r>
              <a:r>
                <a:rPr lang="en-US" sz="1600" dirty="0">
                  <a:solidFill>
                    <a:srgbClr val="161249"/>
                  </a:solidFill>
                </a:rPr>
                <a:t> do </a:t>
              </a:r>
              <a:r>
                <a:rPr lang="en-US" sz="1600" dirty="0" err="1">
                  <a:solidFill>
                    <a:srgbClr val="161249"/>
                  </a:solidFill>
                </a:rPr>
                <a:t>śledzenia</a:t>
              </a:r>
              <a:r>
                <a:rPr lang="en-US" sz="1600" dirty="0">
                  <a:solidFill>
                    <a:srgbClr val="161249"/>
                  </a:solidFill>
                </a:rPr>
                <a:t>.</a:t>
              </a:r>
              <a:endParaRPr sz="1600" dirty="0">
                <a:solidFill>
                  <a:srgbClr val="161249"/>
                </a:solidFill>
              </a:endParaRPr>
            </a:p>
          </p:txBody>
        </p:sp>
        <p:sp>
          <p:nvSpPr>
            <p:cNvPr id="219" name="Google Shape;219;p10"/>
            <p:cNvSpPr txBox="1"/>
            <p:nvPr/>
          </p:nvSpPr>
          <p:spPr>
            <a:xfrm>
              <a:off x="1892820" y="197940"/>
              <a:ext cx="1638000" cy="596266"/>
            </a:xfrm>
            <a:prstGeom prst="rect">
              <a:avLst/>
            </a:prstGeom>
            <a:solidFill>
              <a:srgbClr val="754EAC"/>
            </a:solidFill>
            <a:ln>
              <a:noFill/>
            </a:ln>
          </p:spPr>
          <p:txBody>
            <a:bodyPr spcFirstLastPara="1" wrap="square" lIns="132733" tIns="75833" rIns="132733" bIns="75833" anchor="ctr" anchorCtr="0">
              <a:noAutofit/>
            </a:bodyPr>
            <a:lstStyle/>
            <a:p>
              <a:pPr algn="ctr">
                <a:lnSpc>
                  <a:spcPct val="90000"/>
                </a:lnSpc>
                <a:buClr>
                  <a:schemeClr val="lt1"/>
                </a:buClr>
                <a:buSzPts val="1400"/>
              </a:pPr>
              <a:r>
                <a:rPr lang="en-US" sz="1867" b="1">
                  <a:solidFill>
                    <a:schemeClr val="lt1"/>
                  </a:solidFill>
                </a:rPr>
                <a:t>Gromadzenie danych</a:t>
              </a:r>
              <a:endParaRPr sz="1867" b="1">
                <a:solidFill>
                  <a:schemeClr val="lt1"/>
                </a:solidFill>
              </a:endParaRPr>
            </a:p>
          </p:txBody>
        </p:sp>
        <p:sp>
          <p:nvSpPr>
            <p:cNvPr id="220" name="Google Shape;220;p10"/>
            <p:cNvSpPr txBox="1"/>
            <p:nvPr/>
          </p:nvSpPr>
          <p:spPr>
            <a:xfrm>
              <a:off x="1902547" y="784334"/>
              <a:ext cx="1605600" cy="2195572"/>
            </a:xfrm>
            <a:prstGeom prst="rect">
              <a:avLst/>
            </a:prstGeom>
            <a:solidFill>
              <a:schemeClr val="lt1"/>
            </a:solidFill>
            <a:ln w="28575" cap="flat" cmpd="sng">
              <a:solidFill>
                <a:srgbClr val="754EAC"/>
              </a:solidFill>
              <a:prstDash val="solid"/>
              <a:round/>
              <a:headEnd type="none" w="sm" len="sm"/>
              <a:tailEnd type="none" w="sm" len="sm"/>
            </a:ln>
          </p:spPr>
          <p:txBody>
            <a:bodyPr spcFirstLastPara="1" wrap="square" lIns="96000" tIns="78200" rIns="76800" bIns="96000" anchor="t" anchorCtr="0">
              <a:noAutofit/>
            </a:bodyPr>
            <a:lstStyle/>
            <a:p>
              <a:pPr marL="249760" lvl="1" indent="-249760">
                <a:buClr>
                  <a:srgbClr val="754EAC"/>
                </a:buClr>
                <a:buSzPts val="2025"/>
                <a:buFont typeface="Noto Sans Symbols"/>
                <a:buChar char="▪"/>
              </a:pPr>
              <a:r>
                <a:rPr lang="en-US" sz="1600" dirty="0" err="1">
                  <a:solidFill>
                    <a:srgbClr val="161249"/>
                  </a:solidFill>
                </a:rPr>
                <a:t>Konfigurowanie</a:t>
              </a:r>
              <a:r>
                <a:rPr lang="en-US" sz="1600" dirty="0">
                  <a:solidFill>
                    <a:srgbClr val="161249"/>
                  </a:solidFill>
                </a:rPr>
                <a:t> </a:t>
              </a:r>
              <a:r>
                <a:rPr lang="en-US" sz="1600" dirty="0" err="1">
                  <a:solidFill>
                    <a:srgbClr val="161249"/>
                  </a:solidFill>
                </a:rPr>
                <a:t>narzędzi</a:t>
              </a:r>
              <a:r>
                <a:rPr lang="en-US" sz="1600" dirty="0">
                  <a:solidFill>
                    <a:srgbClr val="161249"/>
                  </a:solidFill>
                </a:rPr>
                <a:t> </a:t>
              </a:r>
              <a:r>
                <a:rPr lang="en-US" sz="1600" dirty="0" err="1">
                  <a:solidFill>
                    <a:srgbClr val="161249"/>
                  </a:solidFill>
                </a:rPr>
                <a:t>analityki</a:t>
              </a:r>
              <a:r>
                <a:rPr lang="en-US" sz="1600" dirty="0">
                  <a:solidFill>
                    <a:srgbClr val="161249"/>
                  </a:solidFill>
                </a:rPr>
                <a:t> </a:t>
              </a:r>
              <a:r>
                <a:rPr lang="en-US" sz="1600" dirty="0" err="1">
                  <a:solidFill>
                    <a:srgbClr val="161249"/>
                  </a:solidFill>
                </a:rPr>
                <a:t>internetowej</a:t>
              </a:r>
              <a:r>
                <a:rPr lang="en-US" sz="1600" dirty="0">
                  <a:solidFill>
                    <a:srgbClr val="161249"/>
                  </a:solidFill>
                </a:rPr>
                <a:t> </a:t>
              </a:r>
              <a:r>
                <a:rPr lang="pl-PL" sz="1600" dirty="0" smtClean="0">
                  <a:solidFill>
                    <a:srgbClr val="161249"/>
                  </a:solidFill>
                </a:rPr>
                <a:t/>
              </a:r>
              <a:br>
                <a:rPr lang="pl-PL" sz="1600" dirty="0" smtClean="0">
                  <a:solidFill>
                    <a:srgbClr val="161249"/>
                  </a:solidFill>
                </a:rPr>
              </a:br>
              <a:r>
                <a:rPr lang="en-US" sz="1600" dirty="0" err="1" smtClean="0">
                  <a:solidFill>
                    <a:srgbClr val="161249"/>
                  </a:solidFill>
                </a:rPr>
                <a:t>i</a:t>
              </a:r>
              <a:r>
                <a:rPr lang="en-US" sz="1600" dirty="0" smtClean="0">
                  <a:solidFill>
                    <a:srgbClr val="161249"/>
                  </a:solidFill>
                </a:rPr>
                <a:t> </a:t>
              </a:r>
              <a:r>
                <a:rPr lang="en-US" sz="1600" dirty="0" err="1">
                  <a:solidFill>
                    <a:srgbClr val="161249"/>
                  </a:solidFill>
                </a:rPr>
                <a:t>kodów</a:t>
              </a:r>
              <a:r>
                <a:rPr lang="en-US" sz="1600" dirty="0">
                  <a:solidFill>
                    <a:srgbClr val="161249"/>
                  </a:solidFill>
                </a:rPr>
                <a:t> </a:t>
              </a:r>
              <a:r>
                <a:rPr lang="en-US" sz="1600" dirty="0" err="1">
                  <a:solidFill>
                    <a:srgbClr val="161249"/>
                  </a:solidFill>
                </a:rPr>
                <a:t>śledzenia</a:t>
              </a:r>
              <a:r>
                <a:rPr lang="en-US" sz="1600" dirty="0">
                  <a:solidFill>
                    <a:srgbClr val="161249"/>
                  </a:solidFill>
                </a:rPr>
                <a:t> w </a:t>
              </a:r>
              <a:r>
                <a:rPr lang="en-US" sz="1600" dirty="0" err="1">
                  <a:solidFill>
                    <a:srgbClr val="161249"/>
                  </a:solidFill>
                </a:rPr>
                <a:t>witrynie</a:t>
              </a:r>
              <a:r>
                <a:rPr lang="en-US" sz="1600" dirty="0">
                  <a:solidFill>
                    <a:srgbClr val="161249"/>
                  </a:solidFill>
                </a:rPr>
                <a:t> </a:t>
              </a:r>
              <a:r>
                <a:rPr lang="en-US" sz="1600" dirty="0" err="1">
                  <a:solidFill>
                    <a:srgbClr val="161249"/>
                  </a:solidFill>
                </a:rPr>
                <a:t>lub</a:t>
              </a:r>
              <a:r>
                <a:rPr lang="en-US" sz="1600" dirty="0">
                  <a:solidFill>
                    <a:srgbClr val="161249"/>
                  </a:solidFill>
                </a:rPr>
                <a:t> </a:t>
              </a:r>
              <a:r>
                <a:rPr lang="en-US" sz="1600" dirty="0" err="1">
                  <a:solidFill>
                    <a:srgbClr val="161249"/>
                  </a:solidFill>
                </a:rPr>
                <a:t>aplikacji</a:t>
              </a:r>
              <a:r>
                <a:rPr lang="en-US" sz="1600" dirty="0">
                  <a:solidFill>
                    <a:srgbClr val="161249"/>
                  </a:solidFill>
                </a:rPr>
                <a:t> w </a:t>
              </a:r>
              <a:r>
                <a:rPr lang="en-US" sz="1600" dirty="0" err="1">
                  <a:solidFill>
                    <a:srgbClr val="161249"/>
                  </a:solidFill>
                </a:rPr>
                <a:t>celu</a:t>
              </a:r>
              <a:r>
                <a:rPr lang="en-US" sz="1600" dirty="0">
                  <a:solidFill>
                    <a:srgbClr val="161249"/>
                  </a:solidFill>
                </a:rPr>
                <a:t> </a:t>
              </a:r>
              <a:r>
                <a:rPr lang="en-US" sz="1600" dirty="0" err="1">
                  <a:solidFill>
                    <a:srgbClr val="161249"/>
                  </a:solidFill>
                </a:rPr>
                <a:t>gromadzenia</a:t>
              </a:r>
              <a:r>
                <a:rPr lang="en-US" sz="1600" dirty="0">
                  <a:solidFill>
                    <a:srgbClr val="161249"/>
                  </a:solidFill>
                </a:rPr>
                <a:t> </a:t>
              </a:r>
              <a:r>
                <a:rPr lang="en-US" sz="1600" dirty="0" err="1">
                  <a:solidFill>
                    <a:srgbClr val="161249"/>
                  </a:solidFill>
                </a:rPr>
                <a:t>danych</a:t>
              </a:r>
              <a:r>
                <a:rPr lang="en-US" sz="1600" dirty="0">
                  <a:solidFill>
                    <a:srgbClr val="161249"/>
                  </a:solidFill>
                </a:rPr>
                <a:t> </a:t>
              </a:r>
              <a:r>
                <a:rPr lang="en-US" sz="1600" dirty="0" err="1">
                  <a:solidFill>
                    <a:srgbClr val="161249"/>
                  </a:solidFill>
                </a:rPr>
                <a:t>na</a:t>
              </a:r>
              <a:r>
                <a:rPr lang="en-US" sz="1600" dirty="0">
                  <a:solidFill>
                    <a:srgbClr val="161249"/>
                  </a:solidFill>
                </a:rPr>
                <a:t> </a:t>
              </a:r>
              <a:r>
                <a:rPr lang="en-US" sz="1600" dirty="0" err="1">
                  <a:solidFill>
                    <a:srgbClr val="161249"/>
                  </a:solidFill>
                </a:rPr>
                <a:t>temat</a:t>
              </a:r>
              <a:r>
                <a:rPr lang="en-US" sz="1600" dirty="0">
                  <a:solidFill>
                    <a:srgbClr val="161249"/>
                  </a:solidFill>
                </a:rPr>
                <a:t> </a:t>
              </a:r>
              <a:r>
                <a:rPr lang="en-US" sz="1600" dirty="0" err="1">
                  <a:solidFill>
                    <a:srgbClr val="161249"/>
                  </a:solidFill>
                </a:rPr>
                <a:t>zachowań</a:t>
              </a:r>
              <a:r>
                <a:rPr lang="en-US" sz="1600" dirty="0">
                  <a:solidFill>
                    <a:srgbClr val="161249"/>
                  </a:solidFill>
                </a:rPr>
                <a:t> </a:t>
              </a:r>
              <a:r>
                <a:rPr lang="pl-PL" sz="1600" dirty="0" smtClean="0">
                  <a:solidFill>
                    <a:srgbClr val="161249"/>
                  </a:solidFill>
                </a:rPr>
                <a:t/>
              </a:r>
              <a:br>
                <a:rPr lang="pl-PL" sz="1600" dirty="0" smtClean="0">
                  <a:solidFill>
                    <a:srgbClr val="161249"/>
                  </a:solidFill>
                </a:rPr>
              </a:br>
              <a:r>
                <a:rPr lang="en-US" sz="1600" dirty="0" err="1" smtClean="0">
                  <a:solidFill>
                    <a:srgbClr val="161249"/>
                  </a:solidFill>
                </a:rPr>
                <a:t>i</a:t>
              </a:r>
              <a:r>
                <a:rPr lang="en-US" sz="1600" dirty="0" smtClean="0">
                  <a:solidFill>
                    <a:srgbClr val="161249"/>
                  </a:solidFill>
                </a:rPr>
                <a:t> </a:t>
              </a:r>
              <a:r>
                <a:rPr lang="en-US" sz="1600" dirty="0" err="1">
                  <a:solidFill>
                    <a:srgbClr val="161249"/>
                  </a:solidFill>
                </a:rPr>
                <a:t>interakcji</a:t>
              </a:r>
              <a:r>
                <a:rPr lang="en-US" sz="1600" dirty="0">
                  <a:solidFill>
                    <a:srgbClr val="161249"/>
                  </a:solidFill>
                </a:rPr>
                <a:t> </a:t>
              </a:r>
              <a:r>
                <a:rPr lang="en-US" sz="1600" dirty="0" err="1">
                  <a:solidFill>
                    <a:srgbClr val="161249"/>
                  </a:solidFill>
                </a:rPr>
                <a:t>użytkowników</a:t>
              </a:r>
              <a:r>
                <a:rPr lang="en-US" sz="1600" dirty="0">
                  <a:solidFill>
                    <a:srgbClr val="161249"/>
                  </a:solidFill>
                </a:rPr>
                <a:t>.</a:t>
              </a:r>
              <a:endParaRPr sz="1600" dirty="0">
                <a:solidFill>
                  <a:srgbClr val="161249"/>
                </a:solidFill>
              </a:endParaRPr>
            </a:p>
          </p:txBody>
        </p:sp>
        <p:sp>
          <p:nvSpPr>
            <p:cNvPr id="221" name="Google Shape;221;p10"/>
            <p:cNvSpPr/>
            <p:nvPr/>
          </p:nvSpPr>
          <p:spPr>
            <a:xfrm>
              <a:off x="3664717" y="231761"/>
              <a:ext cx="1605495" cy="552573"/>
            </a:xfrm>
            <a:prstGeom prst="rect">
              <a:avLst/>
            </a:prstGeom>
            <a:solidFill>
              <a:srgbClr val="11AA81"/>
            </a:solidFill>
            <a:ln w="12700" cap="flat" cmpd="sng">
              <a:solidFill>
                <a:srgbClr val="2994F2"/>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latin typeface="Calibri"/>
                <a:ea typeface="Calibri"/>
                <a:cs typeface="Calibri"/>
                <a:sym typeface="Calibri"/>
              </a:endParaRPr>
            </a:p>
          </p:txBody>
        </p:sp>
        <p:sp>
          <p:nvSpPr>
            <p:cNvPr id="222" name="Google Shape;222;p10"/>
            <p:cNvSpPr txBox="1"/>
            <p:nvPr/>
          </p:nvSpPr>
          <p:spPr>
            <a:xfrm>
              <a:off x="3654989" y="197940"/>
              <a:ext cx="1638000" cy="596266"/>
            </a:xfrm>
            <a:prstGeom prst="rect">
              <a:avLst/>
            </a:prstGeom>
            <a:solidFill>
              <a:srgbClr val="C02189"/>
            </a:solidFill>
            <a:ln>
              <a:noFill/>
            </a:ln>
          </p:spPr>
          <p:txBody>
            <a:bodyPr spcFirstLastPara="1" wrap="square" lIns="132733" tIns="75833" rIns="132733" bIns="75833" anchor="ctr" anchorCtr="0">
              <a:noAutofit/>
            </a:bodyPr>
            <a:lstStyle/>
            <a:p>
              <a:pPr algn="ctr">
                <a:lnSpc>
                  <a:spcPct val="90000"/>
                </a:lnSpc>
                <a:buClr>
                  <a:schemeClr val="lt1"/>
                </a:buClr>
                <a:buSzPts val="1400"/>
              </a:pPr>
              <a:r>
                <a:rPr lang="en-US" sz="1867" b="1" dirty="0" err="1">
                  <a:solidFill>
                    <a:schemeClr val="lt1"/>
                  </a:solidFill>
                </a:rPr>
                <a:t>Przetwarzanie</a:t>
              </a:r>
              <a:r>
                <a:rPr lang="en-US" sz="1867" b="1" dirty="0">
                  <a:solidFill>
                    <a:schemeClr val="lt1"/>
                  </a:solidFill>
                </a:rPr>
                <a:t> </a:t>
              </a:r>
              <a:r>
                <a:rPr lang="pl-PL" sz="1867" b="1" dirty="0" smtClean="0">
                  <a:solidFill>
                    <a:schemeClr val="lt1"/>
                  </a:solidFill>
                </a:rPr>
                <a:t/>
              </a:r>
              <a:br>
                <a:rPr lang="pl-PL" sz="1867" b="1" dirty="0" smtClean="0">
                  <a:solidFill>
                    <a:schemeClr val="lt1"/>
                  </a:solidFill>
                </a:rPr>
              </a:br>
              <a:r>
                <a:rPr lang="en-US" sz="1867" b="1" dirty="0" err="1" smtClean="0">
                  <a:solidFill>
                    <a:schemeClr val="lt1"/>
                  </a:solidFill>
                </a:rPr>
                <a:t>i</a:t>
              </a:r>
              <a:r>
                <a:rPr lang="en-US" sz="1867" b="1" dirty="0" smtClean="0">
                  <a:solidFill>
                    <a:schemeClr val="lt1"/>
                  </a:solidFill>
                </a:rPr>
                <a:t> </a:t>
              </a:r>
              <a:r>
                <a:rPr lang="en-US" sz="1867" b="1" dirty="0" err="1">
                  <a:solidFill>
                    <a:schemeClr val="lt1"/>
                  </a:solidFill>
                </a:rPr>
                <a:t>analiza</a:t>
              </a:r>
              <a:r>
                <a:rPr lang="en-US" sz="1867" b="1" dirty="0">
                  <a:solidFill>
                    <a:schemeClr val="lt1"/>
                  </a:solidFill>
                </a:rPr>
                <a:t> </a:t>
              </a:r>
              <a:r>
                <a:rPr lang="en-US" sz="1867" b="1" dirty="0" err="1">
                  <a:solidFill>
                    <a:schemeClr val="lt1"/>
                  </a:solidFill>
                </a:rPr>
                <a:t>danych</a:t>
              </a:r>
              <a:endParaRPr sz="1867" b="1" dirty="0">
                <a:solidFill>
                  <a:schemeClr val="lt1"/>
                </a:solidFill>
              </a:endParaRPr>
            </a:p>
          </p:txBody>
        </p:sp>
        <p:sp>
          <p:nvSpPr>
            <p:cNvPr id="223" name="Google Shape;223;p10"/>
            <p:cNvSpPr/>
            <p:nvPr/>
          </p:nvSpPr>
          <p:spPr>
            <a:xfrm>
              <a:off x="3664717" y="784334"/>
              <a:ext cx="1605495" cy="1556414"/>
            </a:xfrm>
            <a:prstGeom prst="rect">
              <a:avLst/>
            </a:prstGeom>
            <a:solidFill>
              <a:srgbClr val="11AA81"/>
            </a:solidFill>
            <a:ln w="12700" cap="flat" cmpd="sng">
              <a:solidFill>
                <a:srgbClr val="CBDCFA">
                  <a:alpha val="89411"/>
                </a:srgbClr>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latin typeface="Calibri"/>
                <a:ea typeface="Calibri"/>
                <a:cs typeface="Calibri"/>
                <a:sym typeface="Calibri"/>
              </a:endParaRPr>
            </a:p>
          </p:txBody>
        </p:sp>
        <p:sp>
          <p:nvSpPr>
            <p:cNvPr id="224" name="Google Shape;224;p10"/>
            <p:cNvSpPr txBox="1"/>
            <p:nvPr/>
          </p:nvSpPr>
          <p:spPr>
            <a:xfrm>
              <a:off x="3664717" y="784334"/>
              <a:ext cx="1605495" cy="2195572"/>
            </a:xfrm>
            <a:prstGeom prst="rect">
              <a:avLst/>
            </a:prstGeom>
            <a:solidFill>
              <a:schemeClr val="lt1"/>
            </a:solidFill>
            <a:ln w="28575" cap="flat" cmpd="sng">
              <a:solidFill>
                <a:srgbClr val="C02189"/>
              </a:solidFill>
              <a:prstDash val="solid"/>
              <a:round/>
              <a:headEnd type="none" w="sm" len="sm"/>
              <a:tailEnd type="none" w="sm" len="sm"/>
            </a:ln>
          </p:spPr>
          <p:txBody>
            <a:bodyPr spcFirstLastPara="1" wrap="square" lIns="96000" tIns="78200" rIns="48000" bIns="96000" anchor="t" anchorCtr="0">
              <a:noAutofit/>
            </a:bodyPr>
            <a:lstStyle/>
            <a:p>
              <a:pPr marL="249760" lvl="1" indent="-249760">
                <a:buClr>
                  <a:srgbClr val="C02189"/>
                </a:buClr>
                <a:buSzPts val="2025"/>
                <a:buFont typeface="Noto Sans Symbols"/>
                <a:buChar char="▪"/>
              </a:pPr>
              <a:r>
                <a:rPr lang="en-US" sz="1600" dirty="0" err="1">
                  <a:solidFill>
                    <a:srgbClr val="161249"/>
                  </a:solidFill>
                </a:rPr>
                <a:t>Czyszczenie</a:t>
              </a:r>
              <a:r>
                <a:rPr lang="en-US" sz="1600" dirty="0">
                  <a:solidFill>
                    <a:srgbClr val="161249"/>
                  </a:solidFill>
                </a:rPr>
                <a:t> </a:t>
              </a:r>
              <a:r>
                <a:rPr lang="pl-PL" sz="1600" dirty="0" smtClean="0">
                  <a:solidFill>
                    <a:srgbClr val="161249"/>
                  </a:solidFill>
                </a:rPr>
                <a:t/>
              </a:r>
              <a:br>
                <a:rPr lang="pl-PL" sz="1600" dirty="0" smtClean="0">
                  <a:solidFill>
                    <a:srgbClr val="161249"/>
                  </a:solidFill>
                </a:rPr>
              </a:br>
              <a:r>
                <a:rPr lang="en-US" sz="1600" dirty="0" err="1" smtClean="0">
                  <a:solidFill>
                    <a:srgbClr val="161249"/>
                  </a:solidFill>
                </a:rPr>
                <a:t>i</a:t>
              </a:r>
              <a:r>
                <a:rPr lang="en-US" sz="1600" dirty="0" smtClean="0">
                  <a:solidFill>
                    <a:srgbClr val="161249"/>
                  </a:solidFill>
                </a:rPr>
                <a:t> </a:t>
              </a:r>
              <a:r>
                <a:rPr lang="en-US" sz="1600" dirty="0" err="1">
                  <a:solidFill>
                    <a:srgbClr val="161249"/>
                  </a:solidFill>
                </a:rPr>
                <a:t>porządkowanie</a:t>
              </a:r>
              <a:r>
                <a:rPr lang="en-US" sz="1600" dirty="0">
                  <a:solidFill>
                    <a:srgbClr val="161249"/>
                  </a:solidFill>
                </a:rPr>
                <a:t> </a:t>
              </a:r>
              <a:r>
                <a:rPr lang="en-US" sz="1600" dirty="0" err="1">
                  <a:solidFill>
                    <a:srgbClr val="161249"/>
                  </a:solidFill>
                </a:rPr>
                <a:t>zebranych</a:t>
              </a:r>
              <a:r>
                <a:rPr lang="en-US" sz="1600" dirty="0">
                  <a:solidFill>
                    <a:srgbClr val="161249"/>
                  </a:solidFill>
                </a:rPr>
                <a:t> </a:t>
              </a:r>
              <a:r>
                <a:rPr lang="en-US" sz="1600" dirty="0" err="1">
                  <a:solidFill>
                    <a:srgbClr val="161249"/>
                  </a:solidFill>
                </a:rPr>
                <a:t>danych</a:t>
              </a:r>
              <a:r>
                <a:rPr lang="en-US" sz="1600" dirty="0">
                  <a:solidFill>
                    <a:srgbClr val="161249"/>
                  </a:solidFill>
                </a:rPr>
                <a:t> </a:t>
              </a:r>
              <a:r>
                <a:rPr lang="en-US" sz="1600" dirty="0" err="1">
                  <a:solidFill>
                    <a:srgbClr val="161249"/>
                  </a:solidFill>
                </a:rPr>
                <a:t>oraz</a:t>
              </a:r>
              <a:r>
                <a:rPr lang="en-US" sz="1600" dirty="0">
                  <a:solidFill>
                    <a:srgbClr val="161249"/>
                  </a:solidFill>
                </a:rPr>
                <a:t> </a:t>
              </a:r>
              <a:r>
                <a:rPr lang="en-US" sz="1600" dirty="0" err="1">
                  <a:solidFill>
                    <a:srgbClr val="161249"/>
                  </a:solidFill>
                </a:rPr>
                <a:t>wykorzystywanie</a:t>
              </a:r>
              <a:r>
                <a:rPr lang="en-US" sz="1600" dirty="0">
                  <a:solidFill>
                    <a:srgbClr val="161249"/>
                  </a:solidFill>
                </a:rPr>
                <a:t> </a:t>
              </a:r>
              <a:r>
                <a:rPr lang="en-US" sz="1600" dirty="0" err="1">
                  <a:solidFill>
                    <a:srgbClr val="161249"/>
                  </a:solidFill>
                </a:rPr>
                <a:t>narzędzi</a:t>
              </a:r>
              <a:r>
                <a:rPr lang="en-US" sz="1600" dirty="0">
                  <a:solidFill>
                    <a:srgbClr val="161249"/>
                  </a:solidFill>
                </a:rPr>
                <a:t> </a:t>
              </a:r>
              <a:r>
                <a:rPr lang="en-US" sz="1600" dirty="0" err="1">
                  <a:solidFill>
                    <a:srgbClr val="161249"/>
                  </a:solidFill>
                </a:rPr>
                <a:t>i</a:t>
              </a:r>
              <a:r>
                <a:rPr lang="en-US" sz="1600" dirty="0">
                  <a:solidFill>
                    <a:srgbClr val="161249"/>
                  </a:solidFill>
                </a:rPr>
                <a:t> </a:t>
              </a:r>
              <a:r>
                <a:rPr lang="en-US" sz="1600" dirty="0" err="1">
                  <a:solidFill>
                    <a:srgbClr val="161249"/>
                  </a:solidFill>
                </a:rPr>
                <a:t>technik</a:t>
              </a:r>
              <a:r>
                <a:rPr lang="en-US" sz="1600" dirty="0">
                  <a:solidFill>
                    <a:srgbClr val="161249"/>
                  </a:solidFill>
                </a:rPr>
                <a:t> do </a:t>
              </a:r>
              <a:r>
                <a:rPr lang="en-US" sz="1600" dirty="0" err="1">
                  <a:solidFill>
                    <a:srgbClr val="161249"/>
                  </a:solidFill>
                </a:rPr>
                <a:t>ich</a:t>
              </a:r>
              <a:r>
                <a:rPr lang="en-US" sz="1600" dirty="0">
                  <a:solidFill>
                    <a:srgbClr val="161249"/>
                  </a:solidFill>
                </a:rPr>
                <a:t> </a:t>
              </a:r>
              <a:r>
                <a:rPr lang="en-US" sz="1600" dirty="0" err="1">
                  <a:solidFill>
                    <a:srgbClr val="161249"/>
                  </a:solidFill>
                </a:rPr>
                <a:t>analizy</a:t>
              </a:r>
              <a:r>
                <a:rPr lang="en-US" sz="1600" dirty="0">
                  <a:solidFill>
                    <a:srgbClr val="161249"/>
                  </a:solidFill>
                </a:rPr>
                <a:t> </a:t>
              </a:r>
              <a:r>
                <a:rPr lang="pl-PL" sz="1600" dirty="0" smtClean="0">
                  <a:solidFill>
                    <a:srgbClr val="161249"/>
                  </a:solidFill>
                </a:rPr>
                <a:t/>
              </a:r>
              <a:br>
                <a:rPr lang="pl-PL" sz="1600" dirty="0" smtClean="0">
                  <a:solidFill>
                    <a:srgbClr val="161249"/>
                  </a:solidFill>
                </a:rPr>
              </a:br>
              <a:r>
                <a:rPr lang="en-US" sz="1600" dirty="0" err="1" smtClean="0">
                  <a:solidFill>
                    <a:srgbClr val="161249"/>
                  </a:solidFill>
                </a:rPr>
                <a:t>i</a:t>
              </a:r>
              <a:r>
                <a:rPr lang="en-US" sz="1600" dirty="0" smtClean="0">
                  <a:solidFill>
                    <a:srgbClr val="161249"/>
                  </a:solidFill>
                </a:rPr>
                <a:t> </a:t>
              </a:r>
              <a:r>
                <a:rPr lang="en-US" sz="1600" dirty="0" err="1">
                  <a:solidFill>
                    <a:srgbClr val="161249"/>
                  </a:solidFill>
                </a:rPr>
                <a:t>interpretacji</a:t>
              </a:r>
              <a:r>
                <a:rPr lang="en-US" sz="1600" dirty="0">
                  <a:solidFill>
                    <a:srgbClr val="161249"/>
                  </a:solidFill>
                </a:rPr>
                <a:t>.</a:t>
              </a:r>
              <a:endParaRPr sz="1600" dirty="0">
                <a:solidFill>
                  <a:srgbClr val="161249"/>
                </a:solidFill>
              </a:endParaRPr>
            </a:p>
          </p:txBody>
        </p:sp>
        <p:sp>
          <p:nvSpPr>
            <p:cNvPr id="225" name="Google Shape;225;p10"/>
            <p:cNvSpPr txBox="1"/>
            <p:nvPr/>
          </p:nvSpPr>
          <p:spPr>
            <a:xfrm>
              <a:off x="5434954" y="197940"/>
              <a:ext cx="1637999" cy="596266"/>
            </a:xfrm>
            <a:prstGeom prst="rect">
              <a:avLst/>
            </a:prstGeom>
            <a:solidFill>
              <a:srgbClr val="E35C27"/>
            </a:solidFill>
            <a:ln>
              <a:noFill/>
            </a:ln>
          </p:spPr>
          <p:txBody>
            <a:bodyPr spcFirstLastPara="1" wrap="square" lIns="132733" tIns="75833" rIns="132733" bIns="75833" anchor="ctr" anchorCtr="0">
              <a:noAutofit/>
            </a:bodyPr>
            <a:lstStyle/>
            <a:p>
              <a:pPr algn="ctr">
                <a:lnSpc>
                  <a:spcPct val="90000"/>
                </a:lnSpc>
                <a:buClr>
                  <a:schemeClr val="lt1"/>
                </a:buClr>
                <a:buSzPts val="1400"/>
              </a:pPr>
              <a:r>
                <a:rPr lang="en-US" sz="1867" b="1">
                  <a:solidFill>
                    <a:schemeClr val="lt1"/>
                  </a:solidFill>
                </a:rPr>
                <a:t>Raportowanie</a:t>
              </a:r>
              <a:endParaRPr sz="1867" b="1">
                <a:solidFill>
                  <a:schemeClr val="lt1"/>
                </a:solidFill>
              </a:endParaRPr>
            </a:p>
          </p:txBody>
        </p:sp>
        <p:sp>
          <p:nvSpPr>
            <p:cNvPr id="226" name="Google Shape;226;p10"/>
            <p:cNvSpPr txBox="1"/>
            <p:nvPr/>
          </p:nvSpPr>
          <p:spPr>
            <a:xfrm>
              <a:off x="5444681" y="784334"/>
              <a:ext cx="1628272" cy="2195572"/>
            </a:xfrm>
            <a:prstGeom prst="rect">
              <a:avLst/>
            </a:prstGeom>
            <a:solidFill>
              <a:schemeClr val="lt1"/>
            </a:solidFill>
            <a:ln w="28575" cap="flat" cmpd="sng">
              <a:solidFill>
                <a:srgbClr val="E35C27"/>
              </a:solidFill>
              <a:prstDash val="solid"/>
              <a:round/>
              <a:headEnd type="none" w="sm" len="sm"/>
              <a:tailEnd type="none" w="sm" len="sm"/>
            </a:ln>
          </p:spPr>
          <p:txBody>
            <a:bodyPr spcFirstLastPara="1" wrap="square" lIns="96000" tIns="78200" rIns="48000" bIns="96000" anchor="t" anchorCtr="0">
              <a:noAutofit/>
            </a:bodyPr>
            <a:lstStyle/>
            <a:p>
              <a:pPr marL="249760" lvl="1" indent="-249760">
                <a:buClr>
                  <a:srgbClr val="E35C27"/>
                </a:buClr>
                <a:buSzPts val="2025"/>
                <a:buFont typeface="Noto Sans Symbols"/>
                <a:buChar char="▪"/>
              </a:pPr>
              <a:r>
                <a:rPr lang="en-US" sz="1600" dirty="0" err="1">
                  <a:solidFill>
                    <a:srgbClr val="161249"/>
                  </a:solidFill>
                </a:rPr>
                <a:t>Tworzenie</a:t>
              </a:r>
              <a:r>
                <a:rPr lang="en-US" sz="1600" dirty="0">
                  <a:solidFill>
                    <a:srgbClr val="161249"/>
                  </a:solidFill>
                </a:rPr>
                <a:t> </a:t>
              </a:r>
              <a:r>
                <a:rPr lang="pl-PL" sz="1600" dirty="0" smtClean="0">
                  <a:solidFill>
                    <a:srgbClr val="161249"/>
                  </a:solidFill>
                </a:rPr>
                <a:t/>
              </a:r>
              <a:br>
                <a:rPr lang="pl-PL" sz="1600" dirty="0" smtClean="0">
                  <a:solidFill>
                    <a:srgbClr val="161249"/>
                  </a:solidFill>
                </a:rPr>
              </a:br>
              <a:r>
                <a:rPr lang="en-US" sz="1600" dirty="0" err="1" smtClean="0">
                  <a:solidFill>
                    <a:srgbClr val="161249"/>
                  </a:solidFill>
                </a:rPr>
                <a:t>i</a:t>
              </a:r>
              <a:r>
                <a:rPr lang="en-US" sz="1600" dirty="0" smtClean="0">
                  <a:solidFill>
                    <a:srgbClr val="161249"/>
                  </a:solidFill>
                </a:rPr>
                <a:t> </a:t>
              </a:r>
              <a:r>
                <a:rPr lang="en-US" sz="1600" dirty="0" err="1">
                  <a:solidFill>
                    <a:srgbClr val="161249"/>
                  </a:solidFill>
                </a:rPr>
                <a:t>udostępnianie</a:t>
              </a:r>
              <a:r>
                <a:rPr lang="en-US" sz="1600" dirty="0">
                  <a:solidFill>
                    <a:srgbClr val="161249"/>
                  </a:solidFill>
                </a:rPr>
                <a:t> </a:t>
              </a:r>
              <a:r>
                <a:rPr lang="en-US" sz="1600" dirty="0" err="1">
                  <a:solidFill>
                    <a:srgbClr val="161249"/>
                  </a:solidFill>
                </a:rPr>
                <a:t>raportów</a:t>
              </a:r>
              <a:r>
                <a:rPr lang="en-US" sz="1600" dirty="0">
                  <a:solidFill>
                    <a:srgbClr val="161249"/>
                  </a:solidFill>
                </a:rPr>
                <a:t> </a:t>
              </a:r>
              <a:r>
                <a:rPr lang="en-US" sz="1600" dirty="0" err="1">
                  <a:solidFill>
                    <a:srgbClr val="161249"/>
                  </a:solidFill>
                </a:rPr>
                <a:t>podsumowujących</a:t>
              </a:r>
              <a:r>
                <a:rPr lang="en-US" sz="1600" dirty="0">
                  <a:solidFill>
                    <a:srgbClr val="161249"/>
                  </a:solidFill>
                </a:rPr>
                <a:t> </a:t>
              </a:r>
              <a:r>
                <a:rPr lang="pl-PL" sz="1600" dirty="0" smtClean="0">
                  <a:solidFill>
                    <a:srgbClr val="161249"/>
                  </a:solidFill>
                </a:rPr>
                <a:t/>
              </a:r>
              <a:br>
                <a:rPr lang="pl-PL" sz="1600" dirty="0" smtClean="0">
                  <a:solidFill>
                    <a:srgbClr val="161249"/>
                  </a:solidFill>
                </a:rPr>
              </a:br>
              <a:r>
                <a:rPr lang="en-US" sz="1600" dirty="0" err="1" smtClean="0">
                  <a:solidFill>
                    <a:srgbClr val="161249"/>
                  </a:solidFill>
                </a:rPr>
                <a:t>i</a:t>
              </a:r>
              <a:r>
                <a:rPr lang="en-US" sz="1600" dirty="0" smtClean="0">
                  <a:solidFill>
                    <a:srgbClr val="161249"/>
                  </a:solidFill>
                </a:rPr>
                <a:t> </a:t>
              </a:r>
              <a:r>
                <a:rPr lang="en-US" sz="1600" dirty="0" err="1">
                  <a:solidFill>
                    <a:srgbClr val="161249"/>
                  </a:solidFill>
                </a:rPr>
                <a:t>wizualizujących</a:t>
              </a:r>
              <a:r>
                <a:rPr lang="en-US" sz="1600" dirty="0">
                  <a:solidFill>
                    <a:srgbClr val="161249"/>
                  </a:solidFill>
                </a:rPr>
                <a:t> </a:t>
              </a:r>
              <a:r>
                <a:rPr lang="en-US" sz="1600" dirty="0" err="1">
                  <a:solidFill>
                    <a:srgbClr val="161249"/>
                  </a:solidFill>
                </a:rPr>
                <a:t>wyniki</a:t>
              </a:r>
              <a:r>
                <a:rPr lang="en-US" sz="1600" dirty="0">
                  <a:solidFill>
                    <a:srgbClr val="161249"/>
                  </a:solidFill>
                </a:rPr>
                <a:t> </a:t>
              </a:r>
              <a:r>
                <a:rPr lang="en-US" sz="1600" dirty="0" err="1">
                  <a:solidFill>
                    <a:srgbClr val="161249"/>
                  </a:solidFill>
                </a:rPr>
                <a:t>fazy</a:t>
              </a:r>
              <a:r>
                <a:rPr lang="en-US" sz="1600" dirty="0">
                  <a:solidFill>
                    <a:srgbClr val="161249"/>
                  </a:solidFill>
                </a:rPr>
                <a:t> </a:t>
              </a:r>
              <a:r>
                <a:rPr lang="en-US" sz="1600" dirty="0" err="1">
                  <a:solidFill>
                    <a:srgbClr val="161249"/>
                  </a:solidFill>
                </a:rPr>
                <a:t>analizy</a:t>
              </a:r>
              <a:r>
                <a:rPr lang="en-US" sz="1600" dirty="0">
                  <a:solidFill>
                    <a:srgbClr val="161249"/>
                  </a:solidFill>
                </a:rPr>
                <a:t> </a:t>
              </a:r>
              <a:r>
                <a:rPr lang="en-US" sz="1600" dirty="0" err="1">
                  <a:solidFill>
                    <a:srgbClr val="161249"/>
                  </a:solidFill>
                </a:rPr>
                <a:t>danych</a:t>
              </a:r>
              <a:r>
                <a:rPr lang="en-US" sz="1600" dirty="0">
                  <a:solidFill>
                    <a:srgbClr val="161249"/>
                  </a:solidFill>
                </a:rPr>
                <a:t>.</a:t>
              </a:r>
              <a:endParaRPr sz="1600" dirty="0">
                <a:solidFill>
                  <a:srgbClr val="161249"/>
                </a:solidFill>
              </a:endParaRPr>
            </a:p>
          </p:txBody>
        </p:sp>
        <p:sp>
          <p:nvSpPr>
            <p:cNvPr id="227" name="Google Shape;227;p10"/>
            <p:cNvSpPr txBox="1"/>
            <p:nvPr/>
          </p:nvSpPr>
          <p:spPr>
            <a:xfrm>
              <a:off x="7214919" y="197940"/>
              <a:ext cx="1638000" cy="596266"/>
            </a:xfrm>
            <a:prstGeom prst="rect">
              <a:avLst/>
            </a:prstGeom>
            <a:solidFill>
              <a:srgbClr val="F0AF00"/>
            </a:solidFill>
            <a:ln>
              <a:noFill/>
            </a:ln>
          </p:spPr>
          <p:txBody>
            <a:bodyPr spcFirstLastPara="1" wrap="square" lIns="132733" tIns="75833" rIns="132733" bIns="75833" anchor="ctr" anchorCtr="0">
              <a:noAutofit/>
            </a:bodyPr>
            <a:lstStyle/>
            <a:p>
              <a:pPr algn="ctr">
                <a:lnSpc>
                  <a:spcPct val="90000"/>
                </a:lnSpc>
                <a:buClr>
                  <a:schemeClr val="lt1"/>
                </a:buClr>
                <a:buSzPts val="1400"/>
              </a:pPr>
              <a:r>
                <a:rPr lang="en-US" sz="1867" b="1" dirty="0" err="1">
                  <a:solidFill>
                    <a:schemeClr val="lt1"/>
                  </a:solidFill>
                </a:rPr>
                <a:t>Działanie</a:t>
              </a:r>
              <a:r>
                <a:rPr lang="en-US" sz="1867" b="1" dirty="0">
                  <a:solidFill>
                    <a:schemeClr val="lt1"/>
                  </a:solidFill>
                </a:rPr>
                <a:t> </a:t>
              </a:r>
              <a:r>
                <a:rPr lang="pl-PL" sz="1867" b="1" dirty="0" smtClean="0">
                  <a:solidFill>
                    <a:schemeClr val="lt1"/>
                  </a:solidFill>
                </a:rPr>
                <a:t/>
              </a:r>
              <a:br>
                <a:rPr lang="pl-PL" sz="1867" b="1" dirty="0" smtClean="0">
                  <a:solidFill>
                    <a:schemeClr val="lt1"/>
                  </a:solidFill>
                </a:rPr>
              </a:br>
              <a:r>
                <a:rPr lang="en-US" sz="1867" b="1" dirty="0" err="1" smtClean="0">
                  <a:solidFill>
                    <a:schemeClr val="lt1"/>
                  </a:solidFill>
                </a:rPr>
                <a:t>i</a:t>
              </a:r>
              <a:r>
                <a:rPr lang="en-US" sz="1867" b="1" dirty="0" smtClean="0">
                  <a:solidFill>
                    <a:schemeClr val="lt1"/>
                  </a:solidFill>
                </a:rPr>
                <a:t> </a:t>
              </a:r>
              <a:r>
                <a:rPr lang="en-US" sz="1867" b="1" dirty="0" err="1">
                  <a:solidFill>
                    <a:schemeClr val="lt1"/>
                  </a:solidFill>
                </a:rPr>
                <a:t>optymalizacja</a:t>
              </a:r>
              <a:endParaRPr sz="1867" b="1" dirty="0">
                <a:solidFill>
                  <a:schemeClr val="lt1"/>
                </a:solidFill>
              </a:endParaRPr>
            </a:p>
          </p:txBody>
        </p:sp>
        <p:sp>
          <p:nvSpPr>
            <p:cNvPr id="228" name="Google Shape;228;p10"/>
            <p:cNvSpPr txBox="1"/>
            <p:nvPr/>
          </p:nvSpPr>
          <p:spPr>
            <a:xfrm>
              <a:off x="7224647" y="784334"/>
              <a:ext cx="1605495" cy="2195572"/>
            </a:xfrm>
            <a:prstGeom prst="rect">
              <a:avLst/>
            </a:prstGeom>
            <a:solidFill>
              <a:schemeClr val="lt1"/>
            </a:solidFill>
            <a:ln w="28575" cap="flat" cmpd="sng">
              <a:solidFill>
                <a:srgbClr val="F0AF00"/>
              </a:solidFill>
              <a:prstDash val="solid"/>
              <a:round/>
              <a:headEnd type="none" w="sm" len="sm"/>
              <a:tailEnd type="none" w="sm" len="sm"/>
            </a:ln>
          </p:spPr>
          <p:txBody>
            <a:bodyPr spcFirstLastPara="1" wrap="square" lIns="96000" tIns="78200" rIns="48000" bIns="96000" anchor="t" anchorCtr="0">
              <a:noAutofit/>
            </a:bodyPr>
            <a:lstStyle/>
            <a:p>
              <a:pPr marL="249760" lvl="1" indent="-249760">
                <a:buClr>
                  <a:srgbClr val="F0AF00"/>
                </a:buClr>
                <a:buSzPts val="2025"/>
                <a:buFont typeface="Noto Sans Symbols"/>
                <a:buChar char="▪"/>
              </a:pPr>
              <a:r>
                <a:rPr lang="en-US" sz="1600" dirty="0" err="1">
                  <a:solidFill>
                    <a:srgbClr val="161249"/>
                  </a:solidFill>
                </a:rPr>
                <a:t>Wykorzystanie</a:t>
              </a:r>
              <a:r>
                <a:rPr lang="en-US" sz="1600" dirty="0">
                  <a:solidFill>
                    <a:srgbClr val="161249"/>
                  </a:solidFill>
                </a:rPr>
                <a:t> </a:t>
              </a:r>
              <a:r>
                <a:rPr lang="en-US" sz="1600" dirty="0" err="1">
                  <a:solidFill>
                    <a:srgbClr val="161249"/>
                  </a:solidFill>
                </a:rPr>
                <a:t>spostrzeżeń</a:t>
              </a:r>
              <a:r>
                <a:rPr lang="en-US" sz="1600" dirty="0">
                  <a:solidFill>
                    <a:srgbClr val="161249"/>
                  </a:solidFill>
                </a:rPr>
                <a:t> </a:t>
              </a:r>
              <a:r>
                <a:rPr lang="en-US" sz="1600" dirty="0" err="1">
                  <a:solidFill>
                    <a:srgbClr val="161249"/>
                  </a:solidFill>
                </a:rPr>
                <a:t>uzyskanych</a:t>
              </a:r>
              <a:r>
                <a:rPr lang="en-US" sz="1600" dirty="0">
                  <a:solidFill>
                    <a:srgbClr val="161249"/>
                  </a:solidFill>
                </a:rPr>
                <a:t> </a:t>
              </a:r>
              <a:r>
                <a:rPr lang="pl-PL" sz="1600" dirty="0" smtClean="0">
                  <a:solidFill>
                    <a:srgbClr val="161249"/>
                  </a:solidFill>
                </a:rPr>
                <a:t/>
              </a:r>
              <a:br>
                <a:rPr lang="pl-PL" sz="1600" dirty="0" smtClean="0">
                  <a:solidFill>
                    <a:srgbClr val="161249"/>
                  </a:solidFill>
                </a:rPr>
              </a:br>
              <a:r>
                <a:rPr lang="en-US" sz="1600" dirty="0" smtClean="0">
                  <a:solidFill>
                    <a:srgbClr val="161249"/>
                  </a:solidFill>
                </a:rPr>
                <a:t>z </a:t>
              </a:r>
              <a:r>
                <a:rPr lang="en-US" sz="1600" dirty="0" err="1">
                  <a:solidFill>
                    <a:srgbClr val="161249"/>
                  </a:solidFill>
                </a:rPr>
                <a:t>analizy</a:t>
              </a:r>
              <a:r>
                <a:rPr lang="en-US" sz="1600" dirty="0">
                  <a:solidFill>
                    <a:srgbClr val="161249"/>
                  </a:solidFill>
                </a:rPr>
                <a:t> </a:t>
              </a:r>
              <a:r>
                <a:rPr lang="en-US" sz="1600" dirty="0" err="1">
                  <a:solidFill>
                    <a:srgbClr val="161249"/>
                  </a:solidFill>
                </a:rPr>
                <a:t>danych</a:t>
              </a:r>
              <a:r>
                <a:rPr lang="en-US" sz="1600" dirty="0">
                  <a:solidFill>
                    <a:srgbClr val="161249"/>
                  </a:solidFill>
                </a:rPr>
                <a:t> do </a:t>
              </a:r>
              <a:r>
                <a:rPr lang="en-US" sz="1600" dirty="0" err="1">
                  <a:solidFill>
                    <a:srgbClr val="161249"/>
                  </a:solidFill>
                </a:rPr>
                <a:t>wprowadzenia</a:t>
              </a:r>
              <a:r>
                <a:rPr lang="en-US" sz="1600" dirty="0">
                  <a:solidFill>
                    <a:srgbClr val="161249"/>
                  </a:solidFill>
                </a:rPr>
                <a:t> </a:t>
              </a:r>
              <a:r>
                <a:rPr lang="en-US" sz="1600" dirty="0" err="1">
                  <a:solidFill>
                    <a:srgbClr val="161249"/>
                  </a:solidFill>
                </a:rPr>
                <a:t>ulepszeń</a:t>
              </a:r>
              <a:r>
                <a:rPr lang="en-US" sz="1600" dirty="0">
                  <a:solidFill>
                    <a:srgbClr val="161249"/>
                  </a:solidFill>
                </a:rPr>
                <a:t> </a:t>
              </a:r>
              <a:r>
                <a:rPr lang="pl-PL" sz="1600" dirty="0" smtClean="0">
                  <a:solidFill>
                    <a:srgbClr val="161249"/>
                  </a:solidFill>
                </a:rPr>
                <a:t/>
              </a:r>
              <a:br>
                <a:rPr lang="pl-PL" sz="1600" dirty="0" smtClean="0">
                  <a:solidFill>
                    <a:srgbClr val="161249"/>
                  </a:solidFill>
                </a:rPr>
              </a:br>
              <a:r>
                <a:rPr lang="en-US" sz="1600" dirty="0" smtClean="0">
                  <a:solidFill>
                    <a:srgbClr val="161249"/>
                  </a:solidFill>
                </a:rPr>
                <a:t>w </a:t>
              </a:r>
              <a:r>
                <a:rPr lang="en-US" sz="1600" dirty="0" err="1">
                  <a:solidFill>
                    <a:srgbClr val="161249"/>
                  </a:solidFill>
                </a:rPr>
                <a:t>witrynie</a:t>
              </a:r>
              <a:r>
                <a:rPr lang="en-US" sz="1600" dirty="0">
                  <a:solidFill>
                    <a:srgbClr val="161249"/>
                  </a:solidFill>
                </a:rPr>
                <a:t> </a:t>
              </a:r>
              <a:r>
                <a:rPr lang="en-US" sz="1600" dirty="0" err="1">
                  <a:solidFill>
                    <a:srgbClr val="161249"/>
                  </a:solidFill>
                </a:rPr>
                <a:t>lub</a:t>
              </a:r>
              <a:r>
                <a:rPr lang="en-US" sz="1600" dirty="0">
                  <a:solidFill>
                    <a:srgbClr val="161249"/>
                  </a:solidFill>
                </a:rPr>
                <a:t> </a:t>
              </a:r>
              <a:r>
                <a:rPr lang="en-US" sz="1600" dirty="0" err="1">
                  <a:solidFill>
                    <a:srgbClr val="161249"/>
                  </a:solidFill>
                </a:rPr>
                <a:t>aplikacji</a:t>
              </a:r>
              <a:r>
                <a:rPr lang="en-US" sz="1600" dirty="0">
                  <a:solidFill>
                    <a:srgbClr val="161249"/>
                  </a:solidFill>
                </a:rPr>
                <a:t> </a:t>
              </a:r>
              <a:r>
                <a:rPr lang="en-US" sz="1600" dirty="0" err="1">
                  <a:solidFill>
                    <a:srgbClr val="161249"/>
                  </a:solidFill>
                </a:rPr>
                <a:t>oraz</a:t>
              </a:r>
              <a:r>
                <a:rPr lang="en-US" sz="1600" dirty="0">
                  <a:solidFill>
                    <a:srgbClr val="161249"/>
                  </a:solidFill>
                </a:rPr>
                <a:t> </a:t>
              </a:r>
              <a:r>
                <a:rPr lang="pl-PL" sz="1600" dirty="0" smtClean="0">
                  <a:solidFill>
                    <a:srgbClr val="161249"/>
                  </a:solidFill>
                </a:rPr>
                <a:t/>
              </a:r>
              <a:br>
                <a:rPr lang="pl-PL" sz="1600" dirty="0" smtClean="0">
                  <a:solidFill>
                    <a:srgbClr val="161249"/>
                  </a:solidFill>
                </a:rPr>
              </a:br>
              <a:r>
                <a:rPr lang="en-US" sz="1600" dirty="0" smtClean="0">
                  <a:solidFill>
                    <a:srgbClr val="161249"/>
                  </a:solidFill>
                </a:rPr>
                <a:t>do </a:t>
              </a:r>
              <a:r>
                <a:rPr lang="en-US" sz="1600" dirty="0" err="1">
                  <a:solidFill>
                    <a:srgbClr val="161249"/>
                  </a:solidFill>
                </a:rPr>
                <a:t>informowania</a:t>
              </a:r>
              <a:r>
                <a:rPr lang="en-US" sz="1600" dirty="0">
                  <a:solidFill>
                    <a:srgbClr val="161249"/>
                  </a:solidFill>
                </a:rPr>
                <a:t> </a:t>
              </a:r>
              <a:r>
                <a:rPr lang="pl-PL" sz="1600" dirty="0" smtClean="0">
                  <a:solidFill>
                    <a:srgbClr val="161249"/>
                  </a:solidFill>
                </a:rPr>
                <a:t/>
              </a:r>
              <a:br>
                <a:rPr lang="pl-PL" sz="1600" dirty="0" smtClean="0">
                  <a:solidFill>
                    <a:srgbClr val="161249"/>
                  </a:solidFill>
                </a:rPr>
              </a:br>
              <a:r>
                <a:rPr lang="en-US" sz="1600" dirty="0" smtClean="0">
                  <a:solidFill>
                    <a:srgbClr val="161249"/>
                  </a:solidFill>
                </a:rPr>
                <a:t>o </a:t>
              </a:r>
              <a:r>
                <a:rPr lang="en-US" sz="1600" dirty="0" err="1">
                  <a:solidFill>
                    <a:srgbClr val="161249"/>
                  </a:solidFill>
                </a:rPr>
                <a:t>przyszłym</a:t>
              </a:r>
              <a:r>
                <a:rPr lang="en-US" sz="1600" dirty="0">
                  <a:solidFill>
                    <a:srgbClr val="161249"/>
                  </a:solidFill>
                </a:rPr>
                <a:t> </a:t>
              </a:r>
              <a:r>
                <a:rPr lang="en-US" sz="1600" dirty="0" err="1">
                  <a:solidFill>
                    <a:srgbClr val="161249"/>
                  </a:solidFill>
                </a:rPr>
                <a:t>planowaniu</a:t>
              </a:r>
              <a:r>
                <a:rPr lang="en-US" sz="1600" dirty="0">
                  <a:solidFill>
                    <a:srgbClr val="161249"/>
                  </a:solidFill>
                </a:rPr>
                <a:t> </a:t>
              </a:r>
              <a:r>
                <a:rPr lang="pl-PL" sz="1600" dirty="0" smtClean="0">
                  <a:solidFill>
                    <a:srgbClr val="161249"/>
                  </a:solidFill>
                </a:rPr>
                <a:t/>
              </a:r>
              <a:br>
                <a:rPr lang="pl-PL" sz="1600" dirty="0" smtClean="0">
                  <a:solidFill>
                    <a:srgbClr val="161249"/>
                  </a:solidFill>
                </a:rPr>
              </a:br>
              <a:r>
                <a:rPr lang="en-US" sz="1600" dirty="0" err="1" smtClean="0">
                  <a:solidFill>
                    <a:srgbClr val="161249"/>
                  </a:solidFill>
                </a:rPr>
                <a:t>i</a:t>
              </a:r>
              <a:r>
                <a:rPr lang="en-US" sz="1600" dirty="0" smtClean="0">
                  <a:solidFill>
                    <a:srgbClr val="161249"/>
                  </a:solidFill>
                </a:rPr>
                <a:t> </a:t>
              </a:r>
              <a:r>
                <a:rPr lang="en-US" sz="1600" dirty="0" err="1">
                  <a:solidFill>
                    <a:srgbClr val="161249"/>
                  </a:solidFill>
                </a:rPr>
                <a:t>strategii</a:t>
              </a:r>
              <a:r>
                <a:rPr lang="en-US" sz="1600" dirty="0">
                  <a:solidFill>
                    <a:srgbClr val="161249"/>
                  </a:solidFill>
                </a:rPr>
                <a:t>.</a:t>
              </a:r>
              <a:endParaRPr sz="1600" dirty="0">
                <a:solidFill>
                  <a:srgbClr val="161249"/>
                </a:solidFill>
              </a:endParaRPr>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11"/>
          <p:cNvSpPr txBox="1"/>
          <p:nvPr/>
        </p:nvSpPr>
        <p:spPr>
          <a:xfrm>
            <a:off x="219423" y="230423"/>
            <a:ext cx="11360800" cy="1021957"/>
          </a:xfrm>
          <a:prstGeom prst="rect">
            <a:avLst/>
          </a:prstGeom>
          <a:noFill/>
          <a:ln>
            <a:noFill/>
          </a:ln>
        </p:spPr>
        <p:txBody>
          <a:bodyPr spcFirstLastPara="1" wrap="square" lIns="121900" tIns="121900" rIns="121900" bIns="121900" anchor="ctr" anchorCtr="0">
            <a:noAutofit/>
          </a:bodyPr>
          <a:lstStyle/>
          <a:p>
            <a:pPr>
              <a:buClr>
                <a:srgbClr val="161249"/>
              </a:buClr>
              <a:buSzPts val="3000"/>
            </a:pPr>
            <a:r>
              <a:rPr lang="en-US" sz="4000" b="1" dirty="0" err="1">
                <a:solidFill>
                  <a:srgbClr val="161249"/>
                </a:solidFill>
              </a:rPr>
              <a:t>Pomiar</a:t>
            </a:r>
            <a:r>
              <a:rPr lang="en-US" sz="4000" b="1" dirty="0">
                <a:solidFill>
                  <a:srgbClr val="161249"/>
                </a:solidFill>
              </a:rPr>
              <a:t> - </a:t>
            </a:r>
            <a:r>
              <a:rPr lang="en-US" sz="4000" b="1" dirty="0" err="1">
                <a:solidFill>
                  <a:srgbClr val="161249"/>
                </a:solidFill>
              </a:rPr>
              <a:t>definiowanie</a:t>
            </a:r>
            <a:r>
              <a:rPr lang="en-US" sz="4000" b="1" dirty="0">
                <a:solidFill>
                  <a:srgbClr val="161249"/>
                </a:solidFill>
              </a:rPr>
              <a:t> </a:t>
            </a:r>
            <a:r>
              <a:rPr lang="en-US" sz="4000" b="1" dirty="0" err="1">
                <a:solidFill>
                  <a:srgbClr val="161249"/>
                </a:solidFill>
              </a:rPr>
              <a:t>strategii</a:t>
            </a:r>
            <a:r>
              <a:rPr lang="en-US" sz="4000" b="1" dirty="0">
                <a:solidFill>
                  <a:srgbClr val="161249"/>
                </a:solidFill>
              </a:rPr>
              <a:t> </a:t>
            </a:r>
            <a:r>
              <a:rPr lang="en-US" sz="4000" b="1" dirty="0" err="1">
                <a:solidFill>
                  <a:srgbClr val="161249"/>
                </a:solidFill>
              </a:rPr>
              <a:t>pomiaru</a:t>
            </a:r>
            <a:endParaRPr sz="4000" b="1" dirty="0">
              <a:solidFill>
                <a:srgbClr val="161249"/>
              </a:solidFill>
            </a:endParaRPr>
          </a:p>
        </p:txBody>
      </p:sp>
      <p:grpSp>
        <p:nvGrpSpPr>
          <p:cNvPr id="234" name="Google Shape;234;p11"/>
          <p:cNvGrpSpPr/>
          <p:nvPr/>
        </p:nvGrpSpPr>
        <p:grpSpPr>
          <a:xfrm>
            <a:off x="219423" y="1662089"/>
            <a:ext cx="11753155" cy="4023435"/>
            <a:chOff x="4687" y="1200745"/>
            <a:chExt cx="8814866" cy="1741360"/>
          </a:xfrm>
        </p:grpSpPr>
        <p:sp>
          <p:nvSpPr>
            <p:cNvPr id="235" name="Google Shape;235;p11"/>
            <p:cNvSpPr/>
            <p:nvPr/>
          </p:nvSpPr>
          <p:spPr>
            <a:xfrm>
              <a:off x="4687" y="1594224"/>
              <a:ext cx="989793" cy="981217"/>
            </a:xfrm>
            <a:prstGeom prst="roundRect">
              <a:avLst>
                <a:gd name="adj" fmla="val 10000"/>
              </a:avLst>
            </a:prstGeom>
            <a:solidFill>
              <a:schemeClr val="lt1">
                <a:alpha val="89411"/>
              </a:schemeClr>
            </a:solidFill>
            <a:ln w="25400" cap="flat" cmpd="sng">
              <a:solidFill>
                <a:srgbClr val="11AA81"/>
              </a:solidFill>
              <a:prstDash val="solid"/>
              <a:miter lim="800000"/>
              <a:headEnd type="none" w="sm" len="sm"/>
              <a:tailEnd type="none" w="sm" len="sm"/>
            </a:ln>
          </p:spPr>
          <p:txBody>
            <a:bodyPr spcFirstLastPara="1" wrap="square" lIns="0" tIns="0" rIns="0" bIns="0" anchor="ctr" anchorCtr="0">
              <a:noAutofit/>
            </a:bodyPr>
            <a:lstStyle/>
            <a:p>
              <a:pPr>
                <a:buClr>
                  <a:schemeClr val="dk1"/>
                </a:buClr>
                <a:buSzPts val="1200"/>
              </a:pPr>
              <a:endParaRPr sz="1600">
                <a:solidFill>
                  <a:schemeClr val="dk1"/>
                </a:solidFill>
              </a:endParaRPr>
            </a:p>
          </p:txBody>
        </p:sp>
        <p:sp>
          <p:nvSpPr>
            <p:cNvPr id="236" name="Google Shape;236;p11"/>
            <p:cNvSpPr txBox="1"/>
            <p:nvPr/>
          </p:nvSpPr>
          <p:spPr>
            <a:xfrm>
              <a:off x="41379" y="1613009"/>
              <a:ext cx="1095253" cy="715968"/>
            </a:xfrm>
            <a:prstGeom prst="rect">
              <a:avLst/>
            </a:prstGeom>
            <a:noFill/>
            <a:ln>
              <a:noFill/>
            </a:ln>
          </p:spPr>
          <p:txBody>
            <a:bodyPr spcFirstLastPara="1" wrap="square" lIns="17767" tIns="96000" rIns="17767" bIns="17767" anchor="t" anchorCtr="0">
              <a:noAutofit/>
            </a:bodyPr>
            <a:lstStyle/>
            <a:p>
              <a:pPr marL="228594" lvl="1" indent="-228594">
                <a:buClr>
                  <a:srgbClr val="D12477"/>
                </a:buClr>
                <a:buSzPts val="1080"/>
                <a:buFont typeface="Arial"/>
                <a:buChar char="●"/>
              </a:pPr>
              <a:r>
                <a:rPr lang="en-US" dirty="0" err="1">
                  <a:solidFill>
                    <a:srgbClr val="161249"/>
                  </a:solidFill>
                </a:rPr>
                <a:t>Zasoby</a:t>
              </a:r>
              <a:endParaRPr dirty="0">
                <a:solidFill>
                  <a:srgbClr val="161249"/>
                </a:solidFill>
              </a:endParaRPr>
            </a:p>
            <a:p>
              <a:pPr marL="228594" lvl="1" indent="-228594">
                <a:spcBef>
                  <a:spcPts val="140"/>
                </a:spcBef>
                <a:buClr>
                  <a:srgbClr val="D12477"/>
                </a:buClr>
                <a:buSzPts val="1080"/>
                <a:buFont typeface="Arial"/>
                <a:buChar char="●"/>
              </a:pPr>
              <a:r>
                <a:rPr lang="en-US" dirty="0" err="1">
                  <a:solidFill>
                    <a:srgbClr val="161249"/>
                  </a:solidFill>
                </a:rPr>
                <a:t>Struktura</a:t>
              </a:r>
              <a:endParaRPr dirty="0">
                <a:solidFill>
                  <a:srgbClr val="161249"/>
                </a:solidFill>
              </a:endParaRPr>
            </a:p>
            <a:p>
              <a:pPr marL="228594" lvl="1" indent="-228594">
                <a:spcBef>
                  <a:spcPts val="140"/>
                </a:spcBef>
                <a:buClr>
                  <a:srgbClr val="D12477"/>
                </a:buClr>
                <a:buSzPts val="1080"/>
                <a:buFont typeface="Arial"/>
                <a:buChar char="●"/>
              </a:pPr>
              <a:r>
                <a:rPr lang="en-US" dirty="0" err="1">
                  <a:solidFill>
                    <a:srgbClr val="161249"/>
                  </a:solidFill>
                </a:rPr>
                <a:t>Planowanie</a:t>
              </a:r>
              <a:endParaRPr dirty="0">
                <a:solidFill>
                  <a:srgbClr val="161249"/>
                </a:solidFill>
              </a:endParaRPr>
            </a:p>
          </p:txBody>
        </p:sp>
        <p:sp>
          <p:nvSpPr>
            <p:cNvPr id="237" name="Google Shape;237;p11"/>
            <p:cNvSpPr/>
            <p:nvPr/>
          </p:nvSpPr>
          <p:spPr>
            <a:xfrm>
              <a:off x="538313" y="1742504"/>
              <a:ext cx="1408886" cy="1172945"/>
            </a:xfrm>
            <a:custGeom>
              <a:avLst/>
              <a:gdLst/>
              <a:ahLst/>
              <a:cxnLst/>
              <a:rect l="l" t="t" r="r" b="b"/>
              <a:pathLst>
                <a:path w="120000" h="120000" extrusionOk="0">
                  <a:moveTo>
                    <a:pt x="10211" y="88275"/>
                  </a:moveTo>
                  <a:lnTo>
                    <a:pt x="13787" y="86244"/>
                  </a:lnTo>
                  <a:lnTo>
                    <a:pt x="13787" y="86244"/>
                  </a:lnTo>
                  <a:cubicBezTo>
                    <a:pt x="22630" y="101816"/>
                    <a:pt x="38722" y="111888"/>
                    <a:pt x="56593" y="113036"/>
                  </a:cubicBezTo>
                  <a:cubicBezTo>
                    <a:pt x="74465" y="114184"/>
                    <a:pt x="91712" y="106254"/>
                    <a:pt x="102476" y="91941"/>
                  </a:cubicBezTo>
                  <a:lnTo>
                    <a:pt x="100105" y="90595"/>
                  </a:lnTo>
                  <a:lnTo>
                    <a:pt x="108001" y="87259"/>
                  </a:lnTo>
                  <a:lnTo>
                    <a:pt x="108451" y="95334"/>
                  </a:lnTo>
                  <a:lnTo>
                    <a:pt x="106079" y="93987"/>
                  </a:lnTo>
                  <a:lnTo>
                    <a:pt x="106079" y="93987"/>
                  </a:lnTo>
                  <a:cubicBezTo>
                    <a:pt x="94571" y="109590"/>
                    <a:pt x="75948" y="118309"/>
                    <a:pt x="56594" y="117156"/>
                  </a:cubicBezTo>
                  <a:cubicBezTo>
                    <a:pt x="37241" y="116003"/>
                    <a:pt x="19785" y="105134"/>
                    <a:pt x="10211" y="88275"/>
                  </a:cubicBezTo>
                  <a:close/>
                </a:path>
              </a:pathLst>
            </a:custGeom>
            <a:solidFill>
              <a:srgbClr val="C42183"/>
            </a:solidFill>
            <a:ln>
              <a:noFill/>
            </a:ln>
          </p:spPr>
          <p:txBody>
            <a:bodyPr spcFirstLastPara="1" wrap="square" lIns="121900" tIns="121900" rIns="121900" bIns="121900" anchor="ctr" anchorCtr="0">
              <a:noAutofit/>
            </a:bodyPr>
            <a:lstStyle/>
            <a:p>
              <a:endParaRPr sz="1600">
                <a:solidFill>
                  <a:schemeClr val="dk1"/>
                </a:solidFill>
              </a:endParaRPr>
            </a:p>
          </p:txBody>
        </p:sp>
        <p:sp>
          <p:nvSpPr>
            <p:cNvPr id="238" name="Google Shape;238;p11"/>
            <p:cNvSpPr/>
            <p:nvPr/>
          </p:nvSpPr>
          <p:spPr>
            <a:xfrm>
              <a:off x="146840" y="2287362"/>
              <a:ext cx="1081795" cy="329694"/>
            </a:xfrm>
            <a:prstGeom prst="roundRect">
              <a:avLst>
                <a:gd name="adj" fmla="val 10000"/>
              </a:avLst>
            </a:prstGeom>
            <a:solidFill>
              <a:srgbClr val="11AA81"/>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200"/>
              </a:pPr>
              <a:endParaRPr sz="1600">
                <a:solidFill>
                  <a:schemeClr val="dk1"/>
                </a:solidFill>
              </a:endParaRPr>
            </a:p>
          </p:txBody>
        </p:sp>
        <p:sp>
          <p:nvSpPr>
            <p:cNvPr id="239" name="Google Shape;239;p11"/>
            <p:cNvSpPr txBox="1"/>
            <p:nvPr/>
          </p:nvSpPr>
          <p:spPr>
            <a:xfrm>
              <a:off x="157088" y="2368164"/>
              <a:ext cx="1056596" cy="176698"/>
            </a:xfrm>
            <a:prstGeom prst="rect">
              <a:avLst/>
            </a:prstGeom>
            <a:solidFill>
              <a:srgbClr val="11AA81"/>
            </a:solidFill>
            <a:ln>
              <a:noFill/>
            </a:ln>
          </p:spPr>
          <p:txBody>
            <a:bodyPr spcFirstLastPara="1" wrap="square" lIns="15233" tIns="10133" rIns="15233" bIns="10133" anchor="ctr" anchorCtr="0">
              <a:spAutoFit/>
            </a:bodyPr>
            <a:lstStyle/>
            <a:p>
              <a:pPr algn="ctr">
                <a:lnSpc>
                  <a:spcPct val="90000"/>
                </a:lnSpc>
                <a:buClr>
                  <a:schemeClr val="lt1"/>
                </a:buClr>
                <a:buSzPts val="600"/>
              </a:pPr>
              <a:r>
                <a:rPr lang="en-US" b="1" dirty="0" err="1">
                  <a:solidFill>
                    <a:schemeClr val="lt1"/>
                  </a:solidFill>
                </a:rPr>
                <a:t>Opracowanie</a:t>
              </a:r>
              <a:r>
                <a:rPr lang="en-US" b="1" dirty="0">
                  <a:solidFill>
                    <a:schemeClr val="lt1"/>
                  </a:solidFill>
                </a:rPr>
                <a:t> </a:t>
              </a:r>
              <a:r>
                <a:rPr lang="en-US" b="1" dirty="0" err="1">
                  <a:solidFill>
                    <a:schemeClr val="lt1"/>
                  </a:solidFill>
                </a:rPr>
                <a:t>strategii</a:t>
              </a:r>
              <a:endParaRPr b="1" dirty="0">
                <a:solidFill>
                  <a:schemeClr val="lt1"/>
                </a:solidFill>
              </a:endParaRPr>
            </a:p>
          </p:txBody>
        </p:sp>
        <p:sp>
          <p:nvSpPr>
            <p:cNvPr id="240" name="Google Shape;240;p11"/>
            <p:cNvSpPr/>
            <p:nvPr/>
          </p:nvSpPr>
          <p:spPr>
            <a:xfrm>
              <a:off x="1287649" y="1594224"/>
              <a:ext cx="989793" cy="981217"/>
            </a:xfrm>
            <a:prstGeom prst="roundRect">
              <a:avLst>
                <a:gd name="adj" fmla="val 10000"/>
              </a:avLst>
            </a:prstGeom>
            <a:solidFill>
              <a:schemeClr val="lt1">
                <a:alpha val="89411"/>
              </a:schemeClr>
            </a:solidFill>
            <a:ln w="25400" cap="flat" cmpd="sng">
              <a:solidFill>
                <a:srgbClr val="11AA81"/>
              </a:solidFill>
              <a:prstDash val="solid"/>
              <a:miter lim="800000"/>
              <a:headEnd type="none" w="sm" len="sm"/>
              <a:tailEnd type="none" w="sm" len="sm"/>
            </a:ln>
          </p:spPr>
          <p:txBody>
            <a:bodyPr spcFirstLastPara="1" wrap="square" lIns="0" tIns="0" rIns="0" bIns="0" anchor="ctr" anchorCtr="0">
              <a:noAutofit/>
            </a:bodyPr>
            <a:lstStyle/>
            <a:p>
              <a:pPr>
                <a:buClr>
                  <a:schemeClr val="dk1"/>
                </a:buClr>
                <a:buSzPts val="1200"/>
              </a:pPr>
              <a:endParaRPr sz="1600">
                <a:solidFill>
                  <a:schemeClr val="dk1"/>
                </a:solidFill>
              </a:endParaRPr>
            </a:p>
          </p:txBody>
        </p:sp>
        <p:sp>
          <p:nvSpPr>
            <p:cNvPr id="241" name="Google Shape;241;p11"/>
            <p:cNvSpPr txBox="1"/>
            <p:nvPr/>
          </p:nvSpPr>
          <p:spPr>
            <a:xfrm>
              <a:off x="1306436" y="1787946"/>
              <a:ext cx="1035058" cy="603862"/>
            </a:xfrm>
            <a:prstGeom prst="rect">
              <a:avLst/>
            </a:prstGeom>
            <a:noFill/>
            <a:ln>
              <a:noFill/>
            </a:ln>
          </p:spPr>
          <p:txBody>
            <a:bodyPr spcFirstLastPara="1" wrap="square" lIns="17767" tIns="96000" rIns="17767" bIns="17767" anchor="t" anchorCtr="0">
              <a:noAutofit/>
            </a:bodyPr>
            <a:lstStyle/>
            <a:p>
              <a:pPr marL="228594" lvl="1" indent="-228594">
                <a:buClr>
                  <a:srgbClr val="D12477"/>
                </a:buClr>
                <a:buSzPts val="1080"/>
                <a:buFont typeface="Arial"/>
                <a:buChar char="●"/>
              </a:pPr>
              <a:r>
                <a:rPr lang="en-US" dirty="0" err="1">
                  <a:solidFill>
                    <a:srgbClr val="161249"/>
                  </a:solidFill>
                </a:rPr>
                <a:t>Definiowanie</a:t>
              </a:r>
              <a:r>
                <a:rPr lang="en-US" dirty="0">
                  <a:solidFill>
                    <a:srgbClr val="161249"/>
                  </a:solidFill>
                </a:rPr>
                <a:t> </a:t>
              </a:r>
              <a:r>
                <a:rPr lang="en-US" dirty="0" err="1">
                  <a:solidFill>
                    <a:srgbClr val="161249"/>
                  </a:solidFill>
                </a:rPr>
                <a:t>celów</a:t>
              </a:r>
              <a:endParaRPr dirty="0">
                <a:solidFill>
                  <a:srgbClr val="161249"/>
                </a:solidFill>
              </a:endParaRPr>
            </a:p>
          </p:txBody>
        </p:sp>
        <p:sp>
          <p:nvSpPr>
            <p:cNvPr id="242" name="Google Shape;242;p11"/>
            <p:cNvSpPr/>
            <p:nvPr/>
          </p:nvSpPr>
          <p:spPr>
            <a:xfrm>
              <a:off x="1783380" y="1200746"/>
              <a:ext cx="1567638" cy="1305113"/>
            </a:xfrm>
            <a:custGeom>
              <a:avLst/>
              <a:gdLst/>
              <a:ahLst/>
              <a:cxnLst/>
              <a:rect l="l" t="t" r="r" b="b"/>
              <a:pathLst>
                <a:path w="120000" h="120000" extrusionOk="0">
                  <a:moveTo>
                    <a:pt x="9969" y="31588"/>
                  </a:moveTo>
                  <a:lnTo>
                    <a:pt x="9969" y="31588"/>
                  </a:lnTo>
                  <a:cubicBezTo>
                    <a:pt x="19653" y="14536"/>
                    <a:pt x="37355" y="3590"/>
                    <a:pt x="56937" y="2546"/>
                  </a:cubicBezTo>
                  <a:cubicBezTo>
                    <a:pt x="76519" y="1502"/>
                    <a:pt x="95284" y="10504"/>
                    <a:pt x="106726" y="26430"/>
                  </a:cubicBezTo>
                  <a:lnTo>
                    <a:pt x="108860" y="25218"/>
                  </a:lnTo>
                  <a:lnTo>
                    <a:pt x="108424" y="32501"/>
                  </a:lnTo>
                  <a:lnTo>
                    <a:pt x="101359" y="29477"/>
                  </a:lnTo>
                  <a:lnTo>
                    <a:pt x="103493" y="28266"/>
                  </a:lnTo>
                  <a:lnTo>
                    <a:pt x="103493" y="28266"/>
                  </a:lnTo>
                  <a:cubicBezTo>
                    <a:pt x="92718" y="13499"/>
                    <a:pt x="75187" y="5208"/>
                    <a:pt x="56936" y="6248"/>
                  </a:cubicBezTo>
                  <a:cubicBezTo>
                    <a:pt x="38686" y="7288"/>
                    <a:pt x="22210" y="17518"/>
                    <a:pt x="13183" y="33413"/>
                  </a:cubicBezTo>
                  <a:close/>
                </a:path>
              </a:pathLst>
            </a:custGeom>
            <a:solidFill>
              <a:srgbClr val="C42183"/>
            </a:solidFill>
            <a:ln>
              <a:noFill/>
            </a:ln>
          </p:spPr>
          <p:txBody>
            <a:bodyPr spcFirstLastPara="1" wrap="square" lIns="121900" tIns="121900" rIns="121900" bIns="121900" anchor="ctr" anchorCtr="0">
              <a:noAutofit/>
            </a:bodyPr>
            <a:lstStyle/>
            <a:p>
              <a:pPr>
                <a:buClr>
                  <a:schemeClr val="dk1"/>
                </a:buClr>
                <a:buSzPts val="1200"/>
              </a:pPr>
              <a:endParaRPr sz="1600">
                <a:solidFill>
                  <a:schemeClr val="dk1"/>
                </a:solidFill>
              </a:endParaRPr>
            </a:p>
          </p:txBody>
        </p:sp>
        <p:sp>
          <p:nvSpPr>
            <p:cNvPr id="243" name="Google Shape;243;p11"/>
            <p:cNvSpPr/>
            <p:nvPr/>
          </p:nvSpPr>
          <p:spPr>
            <a:xfrm>
              <a:off x="1507603" y="1419286"/>
              <a:ext cx="879816" cy="349874"/>
            </a:xfrm>
            <a:prstGeom prst="roundRect">
              <a:avLst>
                <a:gd name="adj" fmla="val 10000"/>
              </a:avLst>
            </a:prstGeom>
            <a:solidFill>
              <a:srgbClr val="11AA81"/>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200"/>
              </a:pPr>
              <a:endParaRPr sz="1600">
                <a:solidFill>
                  <a:schemeClr val="dk1"/>
                </a:solidFill>
              </a:endParaRPr>
            </a:p>
          </p:txBody>
        </p:sp>
        <p:sp>
          <p:nvSpPr>
            <p:cNvPr id="244" name="Google Shape;244;p11"/>
            <p:cNvSpPr txBox="1"/>
            <p:nvPr/>
          </p:nvSpPr>
          <p:spPr>
            <a:xfrm>
              <a:off x="1517850" y="1505874"/>
              <a:ext cx="859322" cy="176698"/>
            </a:xfrm>
            <a:prstGeom prst="rect">
              <a:avLst/>
            </a:prstGeom>
            <a:solidFill>
              <a:srgbClr val="11AA81"/>
            </a:solidFill>
            <a:ln>
              <a:noFill/>
            </a:ln>
          </p:spPr>
          <p:txBody>
            <a:bodyPr spcFirstLastPara="1" wrap="square" lIns="15233" tIns="10133" rIns="15233" bIns="10133" anchor="ctr" anchorCtr="0">
              <a:spAutoFit/>
            </a:bodyPr>
            <a:lstStyle/>
            <a:p>
              <a:pPr algn="ctr">
                <a:lnSpc>
                  <a:spcPct val="90000"/>
                </a:lnSpc>
                <a:buClr>
                  <a:schemeClr val="lt1"/>
                </a:buClr>
                <a:buSzPts val="600"/>
              </a:pPr>
              <a:r>
                <a:rPr lang="en-US" b="1" dirty="0" err="1">
                  <a:solidFill>
                    <a:schemeClr val="lt1"/>
                  </a:solidFill>
                </a:rPr>
                <a:t>Wyznaczanie</a:t>
              </a:r>
              <a:r>
                <a:rPr lang="en-US" b="1" dirty="0">
                  <a:solidFill>
                    <a:schemeClr val="lt1"/>
                  </a:solidFill>
                </a:rPr>
                <a:t> </a:t>
              </a:r>
              <a:r>
                <a:rPr lang="en-US" b="1" dirty="0" err="1">
                  <a:solidFill>
                    <a:schemeClr val="lt1"/>
                  </a:solidFill>
                </a:rPr>
                <a:t>celów</a:t>
              </a:r>
              <a:endParaRPr b="1" dirty="0">
                <a:solidFill>
                  <a:schemeClr val="lt1"/>
                </a:solidFill>
              </a:endParaRPr>
            </a:p>
          </p:txBody>
        </p:sp>
        <p:sp>
          <p:nvSpPr>
            <p:cNvPr id="245" name="Google Shape;245;p11"/>
            <p:cNvSpPr/>
            <p:nvPr/>
          </p:nvSpPr>
          <p:spPr>
            <a:xfrm>
              <a:off x="2570610" y="1594224"/>
              <a:ext cx="1085260" cy="981217"/>
            </a:xfrm>
            <a:prstGeom prst="roundRect">
              <a:avLst>
                <a:gd name="adj" fmla="val 10000"/>
              </a:avLst>
            </a:prstGeom>
            <a:solidFill>
              <a:schemeClr val="lt1">
                <a:alpha val="89411"/>
              </a:schemeClr>
            </a:solidFill>
            <a:ln w="25400" cap="flat" cmpd="sng">
              <a:solidFill>
                <a:srgbClr val="11AA81"/>
              </a:solidFill>
              <a:prstDash val="solid"/>
              <a:miter lim="800000"/>
              <a:headEnd type="none" w="sm" len="sm"/>
              <a:tailEnd type="none" w="sm" len="sm"/>
            </a:ln>
          </p:spPr>
          <p:txBody>
            <a:bodyPr spcFirstLastPara="1" wrap="square" lIns="0" tIns="0" rIns="0" bIns="0" anchor="ctr" anchorCtr="0">
              <a:noAutofit/>
            </a:bodyPr>
            <a:lstStyle/>
            <a:p>
              <a:pPr>
                <a:buClr>
                  <a:schemeClr val="dk1"/>
                </a:buClr>
                <a:buSzPts val="1200"/>
              </a:pPr>
              <a:endParaRPr sz="1600">
                <a:solidFill>
                  <a:schemeClr val="dk1"/>
                </a:solidFill>
              </a:endParaRPr>
            </a:p>
          </p:txBody>
        </p:sp>
        <p:sp>
          <p:nvSpPr>
            <p:cNvPr id="246" name="Google Shape;246;p11"/>
            <p:cNvSpPr txBox="1"/>
            <p:nvPr/>
          </p:nvSpPr>
          <p:spPr>
            <a:xfrm>
              <a:off x="2589397" y="1613009"/>
              <a:ext cx="1048887" cy="603861"/>
            </a:xfrm>
            <a:prstGeom prst="rect">
              <a:avLst/>
            </a:prstGeom>
            <a:noFill/>
            <a:ln>
              <a:noFill/>
            </a:ln>
          </p:spPr>
          <p:txBody>
            <a:bodyPr spcFirstLastPara="1" wrap="square" lIns="17767" tIns="96000" rIns="17767" bIns="17767" anchor="t" anchorCtr="0">
              <a:noAutofit/>
            </a:bodyPr>
            <a:lstStyle/>
            <a:p>
              <a:pPr marL="228594" lvl="1" indent="-228594">
                <a:buClr>
                  <a:srgbClr val="D12477"/>
                </a:buClr>
                <a:buSzPts val="1080"/>
                <a:buFont typeface="Arial"/>
                <a:buChar char="●"/>
              </a:pPr>
              <a:r>
                <a:rPr lang="en-US" dirty="0" err="1">
                  <a:solidFill>
                    <a:srgbClr val="161249"/>
                  </a:solidFill>
                </a:rPr>
                <a:t>Wybierz</a:t>
              </a:r>
              <a:r>
                <a:rPr lang="en-US" dirty="0">
                  <a:solidFill>
                    <a:srgbClr val="161249"/>
                  </a:solidFill>
                </a:rPr>
                <a:t> KPI</a:t>
              </a:r>
              <a:endParaRPr dirty="0">
                <a:solidFill>
                  <a:srgbClr val="161249"/>
                </a:solidFill>
              </a:endParaRPr>
            </a:p>
            <a:p>
              <a:pPr marL="228594" lvl="1" indent="-228594">
                <a:spcBef>
                  <a:spcPts val="140"/>
                </a:spcBef>
                <a:buClr>
                  <a:srgbClr val="D12477"/>
                </a:buClr>
                <a:buSzPts val="1080"/>
                <a:buFont typeface="Arial"/>
                <a:buChar char="●"/>
              </a:pPr>
              <a:r>
                <a:rPr lang="en-US" dirty="0" err="1">
                  <a:solidFill>
                    <a:srgbClr val="161249"/>
                  </a:solidFill>
                </a:rPr>
                <a:t>Powiązanie</a:t>
              </a:r>
              <a:r>
                <a:rPr lang="en-US" dirty="0">
                  <a:solidFill>
                    <a:srgbClr val="161249"/>
                  </a:solidFill>
                </a:rPr>
                <a:t> KPI z </a:t>
              </a:r>
              <a:r>
                <a:rPr lang="en-US" dirty="0" err="1">
                  <a:solidFill>
                    <a:srgbClr val="161249"/>
                  </a:solidFill>
                </a:rPr>
                <a:t>celami</a:t>
              </a:r>
              <a:r>
                <a:rPr lang="en-US" dirty="0">
                  <a:solidFill>
                    <a:srgbClr val="161249"/>
                  </a:solidFill>
                </a:rPr>
                <a:t> </a:t>
              </a:r>
              <a:r>
                <a:rPr lang="en-US" dirty="0" err="1">
                  <a:solidFill>
                    <a:srgbClr val="161249"/>
                  </a:solidFill>
                </a:rPr>
                <a:t>biznesowymi</a:t>
              </a:r>
              <a:endParaRPr dirty="0">
                <a:solidFill>
                  <a:srgbClr val="161249"/>
                </a:solidFill>
              </a:endParaRPr>
            </a:p>
          </p:txBody>
        </p:sp>
        <p:sp>
          <p:nvSpPr>
            <p:cNvPr id="247" name="Google Shape;247;p11"/>
            <p:cNvSpPr/>
            <p:nvPr/>
          </p:nvSpPr>
          <p:spPr>
            <a:xfrm>
              <a:off x="3085449" y="1769160"/>
              <a:ext cx="1408886" cy="1172945"/>
            </a:xfrm>
            <a:custGeom>
              <a:avLst/>
              <a:gdLst/>
              <a:ahLst/>
              <a:cxnLst/>
              <a:rect l="l" t="t" r="r" b="b"/>
              <a:pathLst>
                <a:path w="120000" h="120000" extrusionOk="0">
                  <a:moveTo>
                    <a:pt x="10211" y="88275"/>
                  </a:moveTo>
                  <a:lnTo>
                    <a:pt x="13787" y="86244"/>
                  </a:lnTo>
                  <a:lnTo>
                    <a:pt x="13787" y="86244"/>
                  </a:lnTo>
                  <a:cubicBezTo>
                    <a:pt x="22630" y="101816"/>
                    <a:pt x="38722" y="111888"/>
                    <a:pt x="56593" y="113036"/>
                  </a:cubicBezTo>
                  <a:cubicBezTo>
                    <a:pt x="74465" y="114184"/>
                    <a:pt x="91712" y="106254"/>
                    <a:pt x="102476" y="91941"/>
                  </a:cubicBezTo>
                  <a:lnTo>
                    <a:pt x="100105" y="90595"/>
                  </a:lnTo>
                  <a:lnTo>
                    <a:pt x="108001" y="87259"/>
                  </a:lnTo>
                  <a:lnTo>
                    <a:pt x="108451" y="95334"/>
                  </a:lnTo>
                  <a:lnTo>
                    <a:pt x="106079" y="93987"/>
                  </a:lnTo>
                  <a:lnTo>
                    <a:pt x="106079" y="93987"/>
                  </a:lnTo>
                  <a:cubicBezTo>
                    <a:pt x="94571" y="109590"/>
                    <a:pt x="75948" y="118309"/>
                    <a:pt x="56594" y="117156"/>
                  </a:cubicBezTo>
                  <a:cubicBezTo>
                    <a:pt x="37241" y="116003"/>
                    <a:pt x="19785" y="105134"/>
                    <a:pt x="10211" y="88275"/>
                  </a:cubicBezTo>
                  <a:close/>
                </a:path>
              </a:pathLst>
            </a:custGeom>
            <a:solidFill>
              <a:srgbClr val="C42183"/>
            </a:solidFill>
            <a:ln>
              <a:noFill/>
            </a:ln>
          </p:spPr>
          <p:txBody>
            <a:bodyPr spcFirstLastPara="1" wrap="square" lIns="121900" tIns="121900" rIns="121900" bIns="121900" anchor="ctr" anchorCtr="0">
              <a:noAutofit/>
            </a:bodyPr>
            <a:lstStyle/>
            <a:p>
              <a:endParaRPr sz="1600">
                <a:solidFill>
                  <a:schemeClr val="dk1"/>
                </a:solidFill>
              </a:endParaRPr>
            </a:p>
          </p:txBody>
        </p:sp>
        <p:sp>
          <p:nvSpPr>
            <p:cNvPr id="248" name="Google Shape;248;p11"/>
            <p:cNvSpPr/>
            <p:nvPr/>
          </p:nvSpPr>
          <p:spPr>
            <a:xfrm>
              <a:off x="2790564" y="2235659"/>
              <a:ext cx="879816" cy="349874"/>
            </a:xfrm>
            <a:prstGeom prst="roundRect">
              <a:avLst>
                <a:gd name="adj" fmla="val 10000"/>
              </a:avLst>
            </a:prstGeom>
            <a:solidFill>
              <a:srgbClr val="11AA81"/>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200"/>
              </a:pPr>
              <a:endParaRPr sz="1600">
                <a:solidFill>
                  <a:schemeClr val="dk1"/>
                </a:solidFill>
              </a:endParaRPr>
            </a:p>
          </p:txBody>
        </p:sp>
        <p:sp>
          <p:nvSpPr>
            <p:cNvPr id="249" name="Google Shape;249;p11"/>
            <p:cNvSpPr/>
            <p:nvPr/>
          </p:nvSpPr>
          <p:spPr>
            <a:xfrm>
              <a:off x="2719805" y="2239440"/>
              <a:ext cx="1071548" cy="464229"/>
            </a:xfrm>
            <a:prstGeom prst="roundRect">
              <a:avLst>
                <a:gd name="adj" fmla="val 16667"/>
              </a:avLst>
            </a:prstGeom>
            <a:solidFill>
              <a:srgbClr val="11AA81"/>
            </a:solidFill>
            <a:ln w="9525" cap="rnd" cmpd="sng">
              <a:solidFill>
                <a:srgbClr val="11AA81"/>
              </a:solidFill>
              <a:prstDash val="solid"/>
              <a:round/>
              <a:headEnd type="none" w="sm" len="sm"/>
              <a:tailEnd type="none" w="sm" len="sm"/>
            </a:ln>
          </p:spPr>
          <p:txBody>
            <a:bodyPr spcFirstLastPara="1" wrap="square" lIns="15233" tIns="96000" rIns="15233" bIns="96000" anchor="ctr" anchorCtr="0">
              <a:spAutoFit/>
            </a:bodyPr>
            <a:lstStyle/>
            <a:p>
              <a:pPr algn="ctr">
                <a:lnSpc>
                  <a:spcPct val="90000"/>
                </a:lnSpc>
                <a:buClr>
                  <a:schemeClr val="lt1"/>
                </a:buClr>
                <a:buSzPts val="600"/>
              </a:pPr>
              <a:r>
                <a:rPr lang="en-US" b="1" dirty="0" err="1">
                  <a:solidFill>
                    <a:schemeClr val="lt1"/>
                  </a:solidFill>
                </a:rPr>
                <a:t>Identyfikacja</a:t>
              </a:r>
              <a:r>
                <a:rPr lang="en-US" b="1" dirty="0">
                  <a:solidFill>
                    <a:schemeClr val="lt1"/>
                  </a:solidFill>
                </a:rPr>
                <a:t> </a:t>
              </a:r>
              <a:r>
                <a:rPr lang="en-US" b="1" dirty="0" err="1">
                  <a:solidFill>
                    <a:schemeClr val="lt1"/>
                  </a:solidFill>
                </a:rPr>
                <a:t>kluczowych</a:t>
              </a:r>
              <a:r>
                <a:rPr lang="en-US" b="1" dirty="0">
                  <a:solidFill>
                    <a:schemeClr val="lt1"/>
                  </a:solidFill>
                </a:rPr>
                <a:t> </a:t>
              </a:r>
              <a:r>
                <a:rPr lang="en-US" b="1" dirty="0" err="1">
                  <a:solidFill>
                    <a:schemeClr val="lt1"/>
                  </a:solidFill>
                </a:rPr>
                <a:t>wskaźników</a:t>
              </a:r>
              <a:r>
                <a:rPr lang="en-US" b="1" dirty="0">
                  <a:solidFill>
                    <a:schemeClr val="lt1"/>
                  </a:solidFill>
                </a:rPr>
                <a:t> </a:t>
              </a:r>
              <a:r>
                <a:rPr lang="en-US" b="1" dirty="0" err="1">
                  <a:solidFill>
                    <a:schemeClr val="lt1"/>
                  </a:solidFill>
                </a:rPr>
                <a:t>wydajności</a:t>
              </a:r>
              <a:endParaRPr sz="1800" dirty="0"/>
            </a:p>
          </p:txBody>
        </p:sp>
        <p:sp>
          <p:nvSpPr>
            <p:cNvPr id="250" name="Google Shape;250;p11"/>
            <p:cNvSpPr/>
            <p:nvPr/>
          </p:nvSpPr>
          <p:spPr>
            <a:xfrm>
              <a:off x="3853572" y="1594224"/>
              <a:ext cx="1108310" cy="981217"/>
            </a:xfrm>
            <a:prstGeom prst="roundRect">
              <a:avLst>
                <a:gd name="adj" fmla="val 10000"/>
              </a:avLst>
            </a:prstGeom>
            <a:solidFill>
              <a:schemeClr val="lt1">
                <a:alpha val="89411"/>
              </a:schemeClr>
            </a:solidFill>
            <a:ln w="25400" cap="flat" cmpd="sng">
              <a:solidFill>
                <a:srgbClr val="11AA81"/>
              </a:solidFill>
              <a:prstDash val="solid"/>
              <a:miter lim="800000"/>
              <a:headEnd type="none" w="sm" len="sm"/>
              <a:tailEnd type="none" w="sm" len="sm"/>
            </a:ln>
          </p:spPr>
          <p:txBody>
            <a:bodyPr spcFirstLastPara="1" wrap="square" lIns="0" tIns="0" rIns="0" bIns="0" anchor="ctr" anchorCtr="0">
              <a:noAutofit/>
            </a:bodyPr>
            <a:lstStyle/>
            <a:p>
              <a:pPr>
                <a:buClr>
                  <a:schemeClr val="dk1"/>
                </a:buClr>
                <a:buSzPts val="1200"/>
              </a:pPr>
              <a:endParaRPr sz="1600">
                <a:solidFill>
                  <a:schemeClr val="dk1"/>
                </a:solidFill>
              </a:endParaRPr>
            </a:p>
          </p:txBody>
        </p:sp>
        <p:sp>
          <p:nvSpPr>
            <p:cNvPr id="251" name="Google Shape;251;p11"/>
            <p:cNvSpPr txBox="1"/>
            <p:nvPr/>
          </p:nvSpPr>
          <p:spPr>
            <a:xfrm>
              <a:off x="3858699" y="1787946"/>
              <a:ext cx="1073264" cy="603862"/>
            </a:xfrm>
            <a:prstGeom prst="rect">
              <a:avLst/>
            </a:prstGeom>
            <a:noFill/>
            <a:ln>
              <a:noFill/>
            </a:ln>
          </p:spPr>
          <p:txBody>
            <a:bodyPr spcFirstLastPara="1" wrap="square" lIns="17767" tIns="96000" rIns="17767" bIns="17767" anchor="t" anchorCtr="0">
              <a:noAutofit/>
            </a:bodyPr>
            <a:lstStyle/>
            <a:p>
              <a:pPr marL="228594" lvl="1" indent="-228594">
                <a:buClr>
                  <a:srgbClr val="D12477"/>
                </a:buClr>
                <a:buSzPts val="1080"/>
                <a:buFont typeface="Arial"/>
                <a:buChar char="●"/>
              </a:pPr>
              <a:r>
                <a:rPr lang="en-US" dirty="0" err="1">
                  <a:solidFill>
                    <a:srgbClr val="161249"/>
                  </a:solidFill>
                </a:rPr>
                <a:t>Gromadzenie</a:t>
              </a:r>
              <a:r>
                <a:rPr lang="en-US" dirty="0">
                  <a:solidFill>
                    <a:srgbClr val="161249"/>
                  </a:solidFill>
                </a:rPr>
                <a:t> </a:t>
              </a:r>
              <a:r>
                <a:rPr lang="en-US" dirty="0" err="1">
                  <a:solidFill>
                    <a:srgbClr val="161249"/>
                  </a:solidFill>
                </a:rPr>
                <a:t>i</a:t>
              </a:r>
              <a:r>
                <a:rPr lang="en-US" dirty="0">
                  <a:solidFill>
                    <a:srgbClr val="161249"/>
                  </a:solidFill>
                </a:rPr>
                <a:t> </a:t>
              </a:r>
              <a:r>
                <a:rPr lang="en-US" dirty="0" err="1">
                  <a:solidFill>
                    <a:srgbClr val="161249"/>
                  </a:solidFill>
                </a:rPr>
                <a:t>przechowywanie</a:t>
              </a:r>
              <a:r>
                <a:rPr lang="en-US" dirty="0">
                  <a:solidFill>
                    <a:srgbClr val="161249"/>
                  </a:solidFill>
                </a:rPr>
                <a:t> </a:t>
              </a:r>
              <a:r>
                <a:rPr lang="en-US" dirty="0" err="1">
                  <a:solidFill>
                    <a:srgbClr val="161249"/>
                  </a:solidFill>
                </a:rPr>
                <a:t>danych</a:t>
              </a:r>
              <a:endParaRPr dirty="0">
                <a:solidFill>
                  <a:srgbClr val="161249"/>
                </a:solidFill>
              </a:endParaRPr>
            </a:p>
          </p:txBody>
        </p:sp>
        <p:sp>
          <p:nvSpPr>
            <p:cNvPr id="252" name="Google Shape;252;p11"/>
            <p:cNvSpPr/>
            <p:nvPr/>
          </p:nvSpPr>
          <p:spPr>
            <a:xfrm>
              <a:off x="4342467" y="1200860"/>
              <a:ext cx="1567638" cy="1305113"/>
            </a:xfrm>
            <a:custGeom>
              <a:avLst/>
              <a:gdLst/>
              <a:ahLst/>
              <a:cxnLst/>
              <a:rect l="l" t="t" r="r" b="b"/>
              <a:pathLst>
                <a:path w="120000" h="120000" extrusionOk="0">
                  <a:moveTo>
                    <a:pt x="9969" y="31588"/>
                  </a:moveTo>
                  <a:lnTo>
                    <a:pt x="9969" y="31588"/>
                  </a:lnTo>
                  <a:cubicBezTo>
                    <a:pt x="19653" y="14536"/>
                    <a:pt x="37355" y="3590"/>
                    <a:pt x="56937" y="2546"/>
                  </a:cubicBezTo>
                  <a:cubicBezTo>
                    <a:pt x="76519" y="1502"/>
                    <a:pt x="95284" y="10504"/>
                    <a:pt x="106726" y="26430"/>
                  </a:cubicBezTo>
                  <a:lnTo>
                    <a:pt x="108860" y="25218"/>
                  </a:lnTo>
                  <a:lnTo>
                    <a:pt x="108424" y="32501"/>
                  </a:lnTo>
                  <a:lnTo>
                    <a:pt x="101359" y="29477"/>
                  </a:lnTo>
                  <a:lnTo>
                    <a:pt x="103493" y="28266"/>
                  </a:lnTo>
                  <a:lnTo>
                    <a:pt x="103493" y="28266"/>
                  </a:lnTo>
                  <a:cubicBezTo>
                    <a:pt x="92718" y="13499"/>
                    <a:pt x="75187" y="5208"/>
                    <a:pt x="56936" y="6248"/>
                  </a:cubicBezTo>
                  <a:cubicBezTo>
                    <a:pt x="38686" y="7288"/>
                    <a:pt x="22210" y="17518"/>
                    <a:pt x="13183" y="33413"/>
                  </a:cubicBezTo>
                  <a:close/>
                </a:path>
              </a:pathLst>
            </a:custGeom>
            <a:solidFill>
              <a:srgbClr val="C42183"/>
            </a:solidFill>
            <a:ln>
              <a:noFill/>
            </a:ln>
          </p:spPr>
          <p:txBody>
            <a:bodyPr spcFirstLastPara="1" wrap="square" lIns="121900" tIns="121900" rIns="121900" bIns="121900" anchor="ctr" anchorCtr="0">
              <a:noAutofit/>
            </a:bodyPr>
            <a:lstStyle/>
            <a:p>
              <a:endParaRPr sz="1600">
                <a:solidFill>
                  <a:schemeClr val="dk1"/>
                </a:solidFill>
              </a:endParaRPr>
            </a:p>
          </p:txBody>
        </p:sp>
        <p:sp>
          <p:nvSpPr>
            <p:cNvPr id="253" name="Google Shape;253;p11"/>
            <p:cNvSpPr/>
            <p:nvPr/>
          </p:nvSpPr>
          <p:spPr>
            <a:xfrm>
              <a:off x="4043663" y="1402985"/>
              <a:ext cx="956613" cy="349874"/>
            </a:xfrm>
            <a:prstGeom prst="roundRect">
              <a:avLst>
                <a:gd name="adj" fmla="val 10000"/>
              </a:avLst>
            </a:prstGeom>
            <a:solidFill>
              <a:srgbClr val="11AA81"/>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200"/>
              </a:pPr>
              <a:endParaRPr sz="1600">
                <a:solidFill>
                  <a:schemeClr val="dk1"/>
                </a:solidFill>
              </a:endParaRPr>
            </a:p>
          </p:txBody>
        </p:sp>
        <p:sp>
          <p:nvSpPr>
            <p:cNvPr id="254" name="Google Shape;254;p11"/>
            <p:cNvSpPr txBox="1"/>
            <p:nvPr/>
          </p:nvSpPr>
          <p:spPr>
            <a:xfrm>
              <a:off x="4043663" y="1507404"/>
              <a:ext cx="956614" cy="176698"/>
            </a:xfrm>
            <a:prstGeom prst="rect">
              <a:avLst/>
            </a:prstGeom>
            <a:solidFill>
              <a:srgbClr val="11AA81"/>
            </a:solidFill>
            <a:ln>
              <a:noFill/>
            </a:ln>
          </p:spPr>
          <p:txBody>
            <a:bodyPr spcFirstLastPara="1" wrap="square" lIns="15233" tIns="10133" rIns="15233" bIns="10133" anchor="ctr" anchorCtr="0">
              <a:spAutoFit/>
            </a:bodyPr>
            <a:lstStyle/>
            <a:p>
              <a:pPr algn="ctr">
                <a:lnSpc>
                  <a:spcPct val="90000"/>
                </a:lnSpc>
                <a:buClr>
                  <a:schemeClr val="lt1"/>
                </a:buClr>
                <a:buSzPts val="600"/>
              </a:pPr>
              <a:r>
                <a:rPr lang="en-US" b="1" dirty="0" err="1">
                  <a:solidFill>
                    <a:schemeClr val="lt1"/>
                  </a:solidFill>
                </a:rPr>
                <a:t>Gromadzenie</a:t>
              </a:r>
              <a:r>
                <a:rPr lang="en-US" b="1" dirty="0">
                  <a:solidFill>
                    <a:schemeClr val="lt1"/>
                  </a:solidFill>
                </a:rPr>
                <a:t> </a:t>
              </a:r>
              <a:r>
                <a:rPr lang="en-US" b="1" dirty="0" err="1">
                  <a:solidFill>
                    <a:schemeClr val="lt1"/>
                  </a:solidFill>
                </a:rPr>
                <a:t>danych</a:t>
              </a:r>
              <a:endParaRPr b="1" dirty="0">
                <a:solidFill>
                  <a:schemeClr val="lt1"/>
                </a:solidFill>
              </a:endParaRPr>
            </a:p>
          </p:txBody>
        </p:sp>
        <p:sp>
          <p:nvSpPr>
            <p:cNvPr id="255" name="Google Shape;255;p11"/>
            <p:cNvSpPr/>
            <p:nvPr/>
          </p:nvSpPr>
          <p:spPr>
            <a:xfrm>
              <a:off x="5136533" y="1594224"/>
              <a:ext cx="989793" cy="981217"/>
            </a:xfrm>
            <a:prstGeom prst="roundRect">
              <a:avLst>
                <a:gd name="adj" fmla="val 10000"/>
              </a:avLst>
            </a:prstGeom>
            <a:solidFill>
              <a:schemeClr val="lt1">
                <a:alpha val="89411"/>
              </a:schemeClr>
            </a:solidFill>
            <a:ln w="25400" cap="flat" cmpd="sng">
              <a:solidFill>
                <a:srgbClr val="11AA81"/>
              </a:solidFill>
              <a:prstDash val="solid"/>
              <a:miter lim="800000"/>
              <a:headEnd type="none" w="sm" len="sm"/>
              <a:tailEnd type="none" w="sm" len="sm"/>
            </a:ln>
          </p:spPr>
          <p:txBody>
            <a:bodyPr spcFirstLastPara="1" wrap="square" lIns="0" tIns="0" rIns="0" bIns="0" anchor="ctr" anchorCtr="0">
              <a:noAutofit/>
            </a:bodyPr>
            <a:lstStyle/>
            <a:p>
              <a:pPr>
                <a:buClr>
                  <a:schemeClr val="dk1"/>
                </a:buClr>
                <a:buSzPts val="1200"/>
              </a:pPr>
              <a:endParaRPr sz="1600">
                <a:solidFill>
                  <a:schemeClr val="dk1"/>
                </a:solidFill>
              </a:endParaRPr>
            </a:p>
          </p:txBody>
        </p:sp>
        <p:sp>
          <p:nvSpPr>
            <p:cNvPr id="256" name="Google Shape;256;p11"/>
            <p:cNvSpPr txBox="1"/>
            <p:nvPr/>
          </p:nvSpPr>
          <p:spPr>
            <a:xfrm>
              <a:off x="5141200" y="1613009"/>
              <a:ext cx="970810" cy="603862"/>
            </a:xfrm>
            <a:prstGeom prst="rect">
              <a:avLst/>
            </a:prstGeom>
            <a:noFill/>
            <a:ln>
              <a:noFill/>
            </a:ln>
          </p:spPr>
          <p:txBody>
            <a:bodyPr spcFirstLastPara="1" wrap="square" lIns="17767" tIns="96000" rIns="17767" bIns="17767" anchor="t" anchorCtr="0">
              <a:noAutofit/>
            </a:bodyPr>
            <a:lstStyle/>
            <a:p>
              <a:pPr marL="228594" lvl="1" indent="-228594">
                <a:buClr>
                  <a:srgbClr val="D12477"/>
                </a:buClr>
                <a:buSzPts val="1080"/>
                <a:buFont typeface="Arial"/>
                <a:buChar char="●"/>
              </a:pPr>
              <a:r>
                <a:rPr lang="en-US" dirty="0" err="1" smtClean="0">
                  <a:solidFill>
                    <a:srgbClr val="161249"/>
                  </a:solidFill>
                </a:rPr>
                <a:t>Przekształcanie</a:t>
              </a:r>
              <a:r>
                <a:rPr lang="en-US" dirty="0" smtClean="0">
                  <a:solidFill>
                    <a:srgbClr val="161249"/>
                  </a:solidFill>
                </a:rPr>
                <a:t> </a:t>
              </a:r>
              <a:r>
                <a:rPr lang="en-US" dirty="0" err="1">
                  <a:solidFill>
                    <a:srgbClr val="161249"/>
                  </a:solidFill>
                </a:rPr>
                <a:t>danych</a:t>
              </a:r>
              <a:r>
                <a:rPr lang="en-US" dirty="0">
                  <a:solidFill>
                    <a:srgbClr val="161249"/>
                  </a:solidFill>
                </a:rPr>
                <a:t> w </a:t>
              </a:r>
              <a:r>
                <a:rPr lang="en-US" dirty="0" err="1">
                  <a:solidFill>
                    <a:srgbClr val="161249"/>
                  </a:solidFill>
                </a:rPr>
                <a:t>wiedzę</a:t>
              </a:r>
              <a:endParaRPr dirty="0">
                <a:solidFill>
                  <a:srgbClr val="161249"/>
                </a:solidFill>
              </a:endParaRPr>
            </a:p>
          </p:txBody>
        </p:sp>
        <p:sp>
          <p:nvSpPr>
            <p:cNvPr id="257" name="Google Shape;257;p11"/>
            <p:cNvSpPr/>
            <p:nvPr/>
          </p:nvSpPr>
          <p:spPr>
            <a:xfrm>
              <a:off x="5661308" y="1742504"/>
              <a:ext cx="1408886" cy="1172945"/>
            </a:xfrm>
            <a:custGeom>
              <a:avLst/>
              <a:gdLst/>
              <a:ahLst/>
              <a:cxnLst/>
              <a:rect l="l" t="t" r="r" b="b"/>
              <a:pathLst>
                <a:path w="120000" h="120000" extrusionOk="0">
                  <a:moveTo>
                    <a:pt x="10211" y="88275"/>
                  </a:moveTo>
                  <a:lnTo>
                    <a:pt x="13787" y="86244"/>
                  </a:lnTo>
                  <a:lnTo>
                    <a:pt x="13787" y="86244"/>
                  </a:lnTo>
                  <a:cubicBezTo>
                    <a:pt x="22630" y="101816"/>
                    <a:pt x="38722" y="111888"/>
                    <a:pt x="56593" y="113036"/>
                  </a:cubicBezTo>
                  <a:cubicBezTo>
                    <a:pt x="74465" y="114184"/>
                    <a:pt x="91712" y="106254"/>
                    <a:pt x="102476" y="91941"/>
                  </a:cubicBezTo>
                  <a:lnTo>
                    <a:pt x="100105" y="90595"/>
                  </a:lnTo>
                  <a:lnTo>
                    <a:pt x="108001" y="87259"/>
                  </a:lnTo>
                  <a:lnTo>
                    <a:pt x="108451" y="95334"/>
                  </a:lnTo>
                  <a:lnTo>
                    <a:pt x="106079" y="93987"/>
                  </a:lnTo>
                  <a:lnTo>
                    <a:pt x="106079" y="93987"/>
                  </a:lnTo>
                  <a:cubicBezTo>
                    <a:pt x="94571" y="109590"/>
                    <a:pt x="75948" y="118309"/>
                    <a:pt x="56594" y="117156"/>
                  </a:cubicBezTo>
                  <a:cubicBezTo>
                    <a:pt x="37241" y="116003"/>
                    <a:pt x="19785" y="105134"/>
                    <a:pt x="10211" y="88275"/>
                  </a:cubicBezTo>
                  <a:close/>
                </a:path>
              </a:pathLst>
            </a:custGeom>
            <a:solidFill>
              <a:srgbClr val="C42183"/>
            </a:solidFill>
            <a:ln>
              <a:noFill/>
            </a:ln>
          </p:spPr>
          <p:txBody>
            <a:bodyPr spcFirstLastPara="1" wrap="square" lIns="121900" tIns="121900" rIns="121900" bIns="121900" anchor="ctr" anchorCtr="0">
              <a:noAutofit/>
            </a:bodyPr>
            <a:lstStyle/>
            <a:p>
              <a:endParaRPr sz="1600">
                <a:solidFill>
                  <a:schemeClr val="dk1"/>
                </a:solidFill>
              </a:endParaRPr>
            </a:p>
          </p:txBody>
        </p:sp>
        <p:sp>
          <p:nvSpPr>
            <p:cNvPr id="258" name="Google Shape;258;p11"/>
            <p:cNvSpPr/>
            <p:nvPr/>
          </p:nvSpPr>
          <p:spPr>
            <a:xfrm>
              <a:off x="5347044" y="2279241"/>
              <a:ext cx="989793" cy="348478"/>
            </a:xfrm>
            <a:prstGeom prst="roundRect">
              <a:avLst>
                <a:gd name="adj" fmla="val 10000"/>
              </a:avLst>
            </a:prstGeom>
            <a:solidFill>
              <a:srgbClr val="11AA81"/>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200"/>
              </a:pPr>
              <a:endParaRPr sz="1600">
                <a:solidFill>
                  <a:schemeClr val="dk1"/>
                </a:solidFill>
              </a:endParaRPr>
            </a:p>
          </p:txBody>
        </p:sp>
        <p:sp>
          <p:nvSpPr>
            <p:cNvPr id="259" name="Google Shape;259;p11"/>
            <p:cNvSpPr txBox="1"/>
            <p:nvPr/>
          </p:nvSpPr>
          <p:spPr>
            <a:xfrm>
              <a:off x="5357291" y="2365430"/>
              <a:ext cx="966737" cy="176698"/>
            </a:xfrm>
            <a:prstGeom prst="rect">
              <a:avLst/>
            </a:prstGeom>
            <a:solidFill>
              <a:srgbClr val="11AA81"/>
            </a:solidFill>
            <a:ln>
              <a:noFill/>
            </a:ln>
          </p:spPr>
          <p:txBody>
            <a:bodyPr spcFirstLastPara="1" wrap="square" lIns="15233" tIns="10133" rIns="15233" bIns="10133" anchor="ctr" anchorCtr="0">
              <a:spAutoFit/>
            </a:bodyPr>
            <a:lstStyle/>
            <a:p>
              <a:pPr algn="ctr">
                <a:lnSpc>
                  <a:spcPct val="90000"/>
                </a:lnSpc>
                <a:buClr>
                  <a:schemeClr val="lt1"/>
                </a:buClr>
                <a:buSzPts val="600"/>
              </a:pPr>
              <a:r>
                <a:rPr lang="en-US" b="1" dirty="0" err="1">
                  <a:solidFill>
                    <a:schemeClr val="lt1"/>
                  </a:solidFill>
                </a:rPr>
                <a:t>Przetwarzanie</a:t>
              </a:r>
              <a:r>
                <a:rPr lang="en-US" b="1" dirty="0">
                  <a:solidFill>
                    <a:schemeClr val="lt1"/>
                  </a:solidFill>
                </a:rPr>
                <a:t> </a:t>
              </a:r>
              <a:r>
                <a:rPr lang="en-US" b="1" dirty="0" err="1">
                  <a:solidFill>
                    <a:schemeClr val="lt1"/>
                  </a:solidFill>
                </a:rPr>
                <a:t>danych</a:t>
              </a:r>
              <a:endParaRPr b="1" dirty="0">
                <a:solidFill>
                  <a:schemeClr val="lt1"/>
                </a:solidFill>
              </a:endParaRPr>
            </a:p>
          </p:txBody>
        </p:sp>
        <p:sp>
          <p:nvSpPr>
            <p:cNvPr id="260" name="Google Shape;260;p11"/>
            <p:cNvSpPr/>
            <p:nvPr/>
          </p:nvSpPr>
          <p:spPr>
            <a:xfrm>
              <a:off x="6419495" y="1594223"/>
              <a:ext cx="1150331" cy="981216"/>
            </a:xfrm>
            <a:prstGeom prst="roundRect">
              <a:avLst>
                <a:gd name="adj" fmla="val 10000"/>
              </a:avLst>
            </a:prstGeom>
            <a:solidFill>
              <a:schemeClr val="lt1">
                <a:alpha val="89411"/>
              </a:schemeClr>
            </a:solidFill>
            <a:ln w="25400" cap="flat" cmpd="sng">
              <a:solidFill>
                <a:srgbClr val="11AA81"/>
              </a:solidFill>
              <a:prstDash val="solid"/>
              <a:miter lim="800000"/>
              <a:headEnd type="none" w="sm" len="sm"/>
              <a:tailEnd type="none" w="sm" len="sm"/>
            </a:ln>
          </p:spPr>
          <p:txBody>
            <a:bodyPr spcFirstLastPara="1" wrap="square" lIns="0" tIns="0" rIns="0" bIns="0" anchor="ctr" anchorCtr="0">
              <a:noAutofit/>
            </a:bodyPr>
            <a:lstStyle/>
            <a:p>
              <a:pPr>
                <a:buClr>
                  <a:schemeClr val="dk1"/>
                </a:buClr>
                <a:buSzPts val="1200"/>
              </a:pPr>
              <a:endParaRPr sz="1600">
                <a:solidFill>
                  <a:schemeClr val="dk1"/>
                </a:solidFill>
              </a:endParaRPr>
            </a:p>
          </p:txBody>
        </p:sp>
        <p:sp>
          <p:nvSpPr>
            <p:cNvPr id="261" name="Google Shape;261;p11"/>
            <p:cNvSpPr txBox="1"/>
            <p:nvPr/>
          </p:nvSpPr>
          <p:spPr>
            <a:xfrm>
              <a:off x="6437545" y="1752859"/>
              <a:ext cx="1145504" cy="729425"/>
            </a:xfrm>
            <a:prstGeom prst="rect">
              <a:avLst/>
            </a:prstGeom>
            <a:noFill/>
            <a:ln>
              <a:noFill/>
            </a:ln>
          </p:spPr>
          <p:txBody>
            <a:bodyPr spcFirstLastPara="1" wrap="square" lIns="17767" tIns="96000" rIns="17767" bIns="17767" anchor="t" anchorCtr="0">
              <a:noAutofit/>
            </a:bodyPr>
            <a:lstStyle/>
            <a:p>
              <a:pPr marL="228594" lvl="1" indent="-228594">
                <a:buClr>
                  <a:srgbClr val="D12477"/>
                </a:buClr>
                <a:buSzPts val="1080"/>
                <a:buFont typeface="Arial"/>
                <a:buChar char="●"/>
              </a:pPr>
              <a:r>
                <a:rPr lang="en-US" dirty="0" err="1">
                  <a:solidFill>
                    <a:srgbClr val="161249"/>
                  </a:solidFill>
                </a:rPr>
                <a:t>Synteza</a:t>
              </a:r>
              <a:r>
                <a:rPr lang="en-US" dirty="0">
                  <a:solidFill>
                    <a:srgbClr val="161249"/>
                  </a:solidFill>
                </a:rPr>
                <a:t> </a:t>
              </a:r>
              <a:r>
                <a:rPr lang="en-US" dirty="0" err="1">
                  <a:solidFill>
                    <a:srgbClr val="161249"/>
                  </a:solidFill>
                </a:rPr>
                <a:t>informacji</a:t>
              </a:r>
              <a:r>
                <a:rPr lang="en-US" dirty="0">
                  <a:solidFill>
                    <a:srgbClr val="161249"/>
                  </a:solidFill>
                </a:rPr>
                <a:t> </a:t>
              </a:r>
              <a:r>
                <a:rPr lang="pl-PL" dirty="0" smtClean="0">
                  <a:solidFill>
                    <a:srgbClr val="161249"/>
                  </a:solidFill>
                </a:rPr>
                <a:t/>
              </a:r>
              <a:br>
                <a:rPr lang="pl-PL" dirty="0" smtClean="0">
                  <a:solidFill>
                    <a:srgbClr val="161249"/>
                  </a:solidFill>
                </a:rPr>
              </a:br>
              <a:r>
                <a:rPr lang="en-US" dirty="0" err="1" smtClean="0">
                  <a:solidFill>
                    <a:srgbClr val="161249"/>
                  </a:solidFill>
                </a:rPr>
                <a:t>i</a:t>
              </a:r>
              <a:r>
                <a:rPr lang="en-US" dirty="0" smtClean="0">
                  <a:solidFill>
                    <a:srgbClr val="161249"/>
                  </a:solidFill>
                </a:rPr>
                <a:t> </a:t>
              </a:r>
              <a:r>
                <a:rPr lang="en-US" dirty="0" err="1">
                  <a:solidFill>
                    <a:srgbClr val="161249"/>
                  </a:solidFill>
                </a:rPr>
                <a:t>wiedzy</a:t>
              </a:r>
              <a:r>
                <a:rPr lang="en-US" dirty="0">
                  <a:solidFill>
                    <a:srgbClr val="161249"/>
                  </a:solidFill>
                </a:rPr>
                <a:t> </a:t>
              </a:r>
              <a:r>
                <a:rPr lang="pl-PL" dirty="0" smtClean="0">
                  <a:solidFill>
                    <a:srgbClr val="161249"/>
                  </a:solidFill>
                </a:rPr>
                <a:t/>
              </a:r>
              <a:br>
                <a:rPr lang="pl-PL" dirty="0" smtClean="0">
                  <a:solidFill>
                    <a:srgbClr val="161249"/>
                  </a:solidFill>
                </a:rPr>
              </a:br>
              <a:r>
                <a:rPr lang="en-US" dirty="0" smtClean="0">
                  <a:solidFill>
                    <a:srgbClr val="161249"/>
                  </a:solidFill>
                </a:rPr>
                <a:t>w </a:t>
              </a:r>
              <a:r>
                <a:rPr lang="en-US" dirty="0" err="1">
                  <a:solidFill>
                    <a:srgbClr val="161249"/>
                  </a:solidFill>
                </a:rPr>
                <a:t>działania</a:t>
              </a:r>
              <a:r>
                <a:rPr lang="en-US" dirty="0">
                  <a:solidFill>
                    <a:srgbClr val="161249"/>
                  </a:solidFill>
                </a:rPr>
                <a:t> </a:t>
              </a:r>
              <a:r>
                <a:rPr lang="en-US" dirty="0" err="1">
                  <a:solidFill>
                    <a:srgbClr val="161249"/>
                  </a:solidFill>
                </a:rPr>
                <a:t>zarządcze</a:t>
              </a:r>
              <a:endParaRPr dirty="0">
                <a:solidFill>
                  <a:srgbClr val="161249"/>
                </a:solidFill>
              </a:endParaRPr>
            </a:p>
          </p:txBody>
        </p:sp>
        <p:sp>
          <p:nvSpPr>
            <p:cNvPr id="262" name="Google Shape;262;p11"/>
            <p:cNvSpPr/>
            <p:nvPr/>
          </p:nvSpPr>
          <p:spPr>
            <a:xfrm>
              <a:off x="6927177" y="1200745"/>
              <a:ext cx="1567638" cy="1305113"/>
            </a:xfrm>
            <a:custGeom>
              <a:avLst/>
              <a:gdLst/>
              <a:ahLst/>
              <a:cxnLst/>
              <a:rect l="l" t="t" r="r" b="b"/>
              <a:pathLst>
                <a:path w="120000" h="120000" extrusionOk="0">
                  <a:moveTo>
                    <a:pt x="9969" y="31588"/>
                  </a:moveTo>
                  <a:lnTo>
                    <a:pt x="9969" y="31588"/>
                  </a:lnTo>
                  <a:cubicBezTo>
                    <a:pt x="19653" y="14536"/>
                    <a:pt x="37355" y="3590"/>
                    <a:pt x="56937" y="2546"/>
                  </a:cubicBezTo>
                  <a:cubicBezTo>
                    <a:pt x="76519" y="1502"/>
                    <a:pt x="95284" y="10504"/>
                    <a:pt x="106726" y="26430"/>
                  </a:cubicBezTo>
                  <a:lnTo>
                    <a:pt x="108860" y="25218"/>
                  </a:lnTo>
                  <a:lnTo>
                    <a:pt x="108424" y="32501"/>
                  </a:lnTo>
                  <a:lnTo>
                    <a:pt x="101359" y="29477"/>
                  </a:lnTo>
                  <a:lnTo>
                    <a:pt x="103493" y="28266"/>
                  </a:lnTo>
                  <a:lnTo>
                    <a:pt x="103493" y="28266"/>
                  </a:lnTo>
                  <a:cubicBezTo>
                    <a:pt x="92718" y="13499"/>
                    <a:pt x="75187" y="5208"/>
                    <a:pt x="56936" y="6248"/>
                  </a:cubicBezTo>
                  <a:cubicBezTo>
                    <a:pt x="38686" y="7288"/>
                    <a:pt x="22210" y="17518"/>
                    <a:pt x="13183" y="33413"/>
                  </a:cubicBezTo>
                  <a:close/>
                </a:path>
              </a:pathLst>
            </a:custGeom>
            <a:solidFill>
              <a:srgbClr val="C42183"/>
            </a:solidFill>
            <a:ln>
              <a:noFill/>
            </a:ln>
          </p:spPr>
          <p:txBody>
            <a:bodyPr spcFirstLastPara="1" wrap="square" lIns="121900" tIns="121900" rIns="121900" bIns="121900" anchor="ctr" anchorCtr="0">
              <a:noAutofit/>
            </a:bodyPr>
            <a:lstStyle/>
            <a:p>
              <a:endParaRPr sz="1600">
                <a:solidFill>
                  <a:schemeClr val="dk1"/>
                </a:solidFill>
              </a:endParaRPr>
            </a:p>
          </p:txBody>
        </p:sp>
        <p:sp>
          <p:nvSpPr>
            <p:cNvPr id="263" name="Google Shape;263;p11"/>
            <p:cNvSpPr/>
            <p:nvPr/>
          </p:nvSpPr>
          <p:spPr>
            <a:xfrm>
              <a:off x="6639449" y="1419286"/>
              <a:ext cx="985125" cy="349874"/>
            </a:xfrm>
            <a:prstGeom prst="roundRect">
              <a:avLst>
                <a:gd name="adj" fmla="val 10000"/>
              </a:avLst>
            </a:prstGeom>
            <a:solidFill>
              <a:srgbClr val="11AA81"/>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200"/>
              </a:pPr>
              <a:endParaRPr sz="1600">
                <a:solidFill>
                  <a:schemeClr val="dk1"/>
                </a:solidFill>
              </a:endParaRPr>
            </a:p>
          </p:txBody>
        </p:sp>
        <p:sp>
          <p:nvSpPr>
            <p:cNvPr id="264" name="Google Shape;264;p11"/>
            <p:cNvSpPr txBox="1"/>
            <p:nvPr/>
          </p:nvSpPr>
          <p:spPr>
            <a:xfrm>
              <a:off x="6649696" y="1547833"/>
              <a:ext cx="933353" cy="92777"/>
            </a:xfrm>
            <a:prstGeom prst="rect">
              <a:avLst/>
            </a:prstGeom>
            <a:solidFill>
              <a:srgbClr val="11AA81"/>
            </a:solidFill>
            <a:ln>
              <a:noFill/>
            </a:ln>
          </p:spPr>
          <p:txBody>
            <a:bodyPr spcFirstLastPara="1" wrap="square" lIns="15233" tIns="10133" rIns="15233" bIns="10133" anchor="ctr" anchorCtr="0">
              <a:spAutoFit/>
            </a:bodyPr>
            <a:lstStyle/>
            <a:p>
              <a:pPr algn="ctr">
                <a:lnSpc>
                  <a:spcPct val="90000"/>
                </a:lnSpc>
                <a:buClr>
                  <a:schemeClr val="lt1"/>
                </a:buClr>
                <a:buSzPts val="600"/>
              </a:pPr>
              <a:r>
                <a:rPr lang="en-US" b="1" dirty="0" err="1">
                  <a:solidFill>
                    <a:schemeClr val="lt1"/>
                  </a:solidFill>
                </a:rPr>
                <a:t>Raportowanie</a:t>
              </a:r>
              <a:endParaRPr b="1" dirty="0">
                <a:solidFill>
                  <a:schemeClr val="lt1"/>
                </a:solidFill>
              </a:endParaRPr>
            </a:p>
          </p:txBody>
        </p:sp>
        <p:sp>
          <p:nvSpPr>
            <p:cNvPr id="265" name="Google Shape;265;p11"/>
            <p:cNvSpPr/>
            <p:nvPr/>
          </p:nvSpPr>
          <p:spPr>
            <a:xfrm>
              <a:off x="7702456" y="1594222"/>
              <a:ext cx="989793" cy="981217"/>
            </a:xfrm>
            <a:prstGeom prst="roundRect">
              <a:avLst>
                <a:gd name="adj" fmla="val 10000"/>
              </a:avLst>
            </a:prstGeom>
            <a:solidFill>
              <a:schemeClr val="lt1">
                <a:alpha val="89411"/>
              </a:schemeClr>
            </a:solidFill>
            <a:ln w="25400" cap="flat" cmpd="sng">
              <a:solidFill>
                <a:srgbClr val="11AA81"/>
              </a:solidFill>
              <a:prstDash val="solid"/>
              <a:miter lim="800000"/>
              <a:headEnd type="none" w="sm" len="sm"/>
              <a:tailEnd type="none" w="sm" len="sm"/>
            </a:ln>
          </p:spPr>
          <p:txBody>
            <a:bodyPr spcFirstLastPara="1" wrap="square" lIns="0" tIns="0" rIns="0" bIns="0" anchor="ctr" anchorCtr="0">
              <a:noAutofit/>
            </a:bodyPr>
            <a:lstStyle/>
            <a:p>
              <a:pPr>
                <a:buClr>
                  <a:schemeClr val="dk1"/>
                </a:buClr>
                <a:buSzPts val="1200"/>
              </a:pPr>
              <a:endParaRPr sz="1600">
                <a:solidFill>
                  <a:schemeClr val="dk1"/>
                </a:solidFill>
              </a:endParaRPr>
            </a:p>
          </p:txBody>
        </p:sp>
        <p:sp>
          <p:nvSpPr>
            <p:cNvPr id="266" name="Google Shape;266;p11"/>
            <p:cNvSpPr txBox="1"/>
            <p:nvPr/>
          </p:nvSpPr>
          <p:spPr>
            <a:xfrm>
              <a:off x="7721243" y="1613009"/>
              <a:ext cx="1048887" cy="603861"/>
            </a:xfrm>
            <a:prstGeom prst="rect">
              <a:avLst/>
            </a:prstGeom>
            <a:noFill/>
            <a:ln>
              <a:noFill/>
            </a:ln>
          </p:spPr>
          <p:txBody>
            <a:bodyPr spcFirstLastPara="1" wrap="square" lIns="17767" tIns="96000" rIns="17767" bIns="17767" anchor="t" anchorCtr="0">
              <a:noAutofit/>
            </a:bodyPr>
            <a:lstStyle/>
            <a:p>
              <a:pPr marL="228594" lvl="1" indent="-228594">
                <a:buClr>
                  <a:srgbClr val="D12477"/>
                </a:buClr>
                <a:buSzPts val="1080"/>
                <a:buFont typeface="Arial"/>
                <a:buChar char="●"/>
              </a:pPr>
              <a:r>
                <a:rPr lang="en-US" dirty="0" err="1">
                  <a:solidFill>
                    <a:srgbClr val="161249"/>
                  </a:solidFill>
                </a:rPr>
                <a:t>Poprawa</a:t>
              </a:r>
              <a:r>
                <a:rPr lang="en-US" dirty="0">
                  <a:solidFill>
                    <a:srgbClr val="161249"/>
                  </a:solidFill>
                </a:rPr>
                <a:t> </a:t>
              </a:r>
              <a:r>
                <a:rPr lang="en-US" dirty="0" err="1">
                  <a:solidFill>
                    <a:srgbClr val="161249"/>
                  </a:solidFill>
                </a:rPr>
                <a:t>tego</a:t>
              </a:r>
              <a:r>
                <a:rPr lang="en-US" dirty="0">
                  <a:solidFill>
                    <a:srgbClr val="161249"/>
                  </a:solidFill>
                </a:rPr>
                <a:t>, </a:t>
              </a:r>
              <a:r>
                <a:rPr lang="pl-PL" dirty="0" smtClean="0">
                  <a:solidFill>
                    <a:srgbClr val="161249"/>
                  </a:solidFill>
                </a:rPr>
                <a:t/>
              </a:r>
              <a:br>
                <a:rPr lang="pl-PL" dirty="0" smtClean="0">
                  <a:solidFill>
                    <a:srgbClr val="161249"/>
                  </a:solidFill>
                </a:rPr>
              </a:br>
              <a:r>
                <a:rPr lang="en-US" dirty="0" smtClean="0">
                  <a:solidFill>
                    <a:srgbClr val="161249"/>
                  </a:solidFill>
                </a:rPr>
                <a:t>co </a:t>
              </a:r>
              <a:r>
                <a:rPr lang="en-US" dirty="0" err="1">
                  <a:solidFill>
                    <a:srgbClr val="161249"/>
                  </a:solidFill>
                </a:rPr>
                <a:t>nie</a:t>
              </a:r>
              <a:r>
                <a:rPr lang="en-US" dirty="0">
                  <a:solidFill>
                    <a:srgbClr val="161249"/>
                  </a:solidFill>
                </a:rPr>
                <a:t> </a:t>
              </a:r>
              <a:r>
                <a:rPr lang="en-US" dirty="0" err="1">
                  <a:solidFill>
                    <a:srgbClr val="161249"/>
                  </a:solidFill>
                </a:rPr>
                <a:t>działa</a:t>
              </a:r>
              <a:endParaRPr dirty="0">
                <a:solidFill>
                  <a:srgbClr val="161249"/>
                </a:solidFill>
              </a:endParaRPr>
            </a:p>
          </p:txBody>
        </p:sp>
        <p:sp>
          <p:nvSpPr>
            <p:cNvPr id="267" name="Google Shape;267;p11"/>
            <p:cNvSpPr/>
            <p:nvPr/>
          </p:nvSpPr>
          <p:spPr>
            <a:xfrm>
              <a:off x="7780337" y="2287362"/>
              <a:ext cx="1039216" cy="349874"/>
            </a:xfrm>
            <a:prstGeom prst="roundRect">
              <a:avLst>
                <a:gd name="adj" fmla="val 10000"/>
              </a:avLst>
            </a:prstGeom>
            <a:solidFill>
              <a:srgbClr val="11AA81"/>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200"/>
              </a:pPr>
              <a:endParaRPr sz="1600">
                <a:solidFill>
                  <a:schemeClr val="dk1"/>
                </a:solidFill>
              </a:endParaRPr>
            </a:p>
          </p:txBody>
        </p:sp>
        <p:sp>
          <p:nvSpPr>
            <p:cNvPr id="268" name="Google Shape;268;p11"/>
            <p:cNvSpPr txBox="1"/>
            <p:nvPr/>
          </p:nvSpPr>
          <p:spPr>
            <a:xfrm>
              <a:off x="7794297" y="2415908"/>
              <a:ext cx="1015009" cy="92777"/>
            </a:xfrm>
            <a:prstGeom prst="rect">
              <a:avLst/>
            </a:prstGeom>
            <a:solidFill>
              <a:srgbClr val="11AA81"/>
            </a:solidFill>
            <a:ln>
              <a:noFill/>
            </a:ln>
          </p:spPr>
          <p:txBody>
            <a:bodyPr spcFirstLastPara="1" wrap="square" lIns="15233" tIns="10133" rIns="15233" bIns="10133" anchor="ctr" anchorCtr="0">
              <a:spAutoFit/>
            </a:bodyPr>
            <a:lstStyle/>
            <a:p>
              <a:pPr algn="ctr">
                <a:lnSpc>
                  <a:spcPct val="90000"/>
                </a:lnSpc>
                <a:buClr>
                  <a:schemeClr val="lt1"/>
                </a:buClr>
                <a:buSzPts val="600"/>
              </a:pPr>
              <a:r>
                <a:rPr lang="en-US" b="1" dirty="0" err="1">
                  <a:solidFill>
                    <a:schemeClr val="lt1"/>
                  </a:solidFill>
                </a:rPr>
                <a:t>Optymalizacja</a:t>
              </a:r>
              <a:endParaRPr b="1" dirty="0">
                <a:solidFill>
                  <a:schemeClr val="lt1"/>
                </a:solidFill>
              </a:endParaRP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12"/>
          <p:cNvSpPr txBox="1"/>
          <p:nvPr/>
        </p:nvSpPr>
        <p:spPr>
          <a:xfrm>
            <a:off x="86737" y="21869"/>
            <a:ext cx="11360800" cy="763600"/>
          </a:xfrm>
          <a:prstGeom prst="rect">
            <a:avLst/>
          </a:prstGeom>
          <a:noFill/>
          <a:ln>
            <a:noFill/>
          </a:ln>
        </p:spPr>
        <p:txBody>
          <a:bodyPr spcFirstLastPara="1" wrap="square" lIns="121900" tIns="121900" rIns="121900" bIns="121900" anchor="ctr" anchorCtr="0">
            <a:noAutofit/>
          </a:bodyPr>
          <a:lstStyle/>
          <a:p>
            <a:pPr>
              <a:buClr>
                <a:srgbClr val="161249"/>
              </a:buClr>
              <a:buSzPts val="3000"/>
            </a:pPr>
            <a:r>
              <a:rPr lang="en-US" sz="4000" b="1" dirty="0" err="1">
                <a:solidFill>
                  <a:srgbClr val="161249"/>
                </a:solidFill>
              </a:rPr>
              <a:t>Pomiar</a:t>
            </a:r>
            <a:r>
              <a:rPr lang="en-US" sz="4000" b="1" dirty="0">
                <a:solidFill>
                  <a:srgbClr val="161249"/>
                </a:solidFill>
              </a:rPr>
              <a:t> - </a:t>
            </a:r>
            <a:r>
              <a:rPr lang="en-US" sz="4000" b="1" dirty="0" err="1">
                <a:solidFill>
                  <a:srgbClr val="161249"/>
                </a:solidFill>
              </a:rPr>
              <a:t>definiowanie</a:t>
            </a:r>
            <a:r>
              <a:rPr lang="en-US" sz="4000" b="1" dirty="0">
                <a:solidFill>
                  <a:srgbClr val="161249"/>
                </a:solidFill>
              </a:rPr>
              <a:t> </a:t>
            </a:r>
            <a:r>
              <a:rPr lang="en-US" sz="4000" b="1" dirty="0" err="1">
                <a:solidFill>
                  <a:srgbClr val="161249"/>
                </a:solidFill>
              </a:rPr>
              <a:t>strategii</a:t>
            </a:r>
            <a:r>
              <a:rPr lang="en-US" sz="4000" b="1" dirty="0">
                <a:solidFill>
                  <a:srgbClr val="161249"/>
                </a:solidFill>
              </a:rPr>
              <a:t> </a:t>
            </a:r>
            <a:r>
              <a:rPr lang="en-US" sz="4000" b="1" dirty="0" err="1">
                <a:solidFill>
                  <a:srgbClr val="161249"/>
                </a:solidFill>
              </a:rPr>
              <a:t>pomiaru</a:t>
            </a:r>
            <a:endParaRPr sz="4000" b="1" dirty="0">
              <a:solidFill>
                <a:srgbClr val="161249"/>
              </a:solidFill>
            </a:endParaRPr>
          </a:p>
        </p:txBody>
      </p:sp>
      <p:grpSp>
        <p:nvGrpSpPr>
          <p:cNvPr id="274" name="Google Shape;274;p12"/>
          <p:cNvGrpSpPr/>
          <p:nvPr/>
        </p:nvGrpSpPr>
        <p:grpSpPr>
          <a:xfrm>
            <a:off x="170480" y="872404"/>
            <a:ext cx="11851039" cy="5055156"/>
            <a:chOff x="0" y="0"/>
            <a:chExt cx="8806915" cy="3067154"/>
          </a:xfrm>
        </p:grpSpPr>
        <p:cxnSp>
          <p:nvCxnSpPr>
            <p:cNvPr id="275" name="Google Shape;275;p12"/>
            <p:cNvCxnSpPr/>
            <p:nvPr/>
          </p:nvCxnSpPr>
          <p:spPr>
            <a:xfrm>
              <a:off x="0" y="0"/>
              <a:ext cx="8806915" cy="0"/>
            </a:xfrm>
            <a:prstGeom prst="straightConnector1">
              <a:avLst/>
            </a:prstGeom>
            <a:noFill/>
            <a:ln>
              <a:noFill/>
            </a:ln>
          </p:spPr>
        </p:cxnSp>
        <p:sp>
          <p:nvSpPr>
            <p:cNvPr id="276" name="Google Shape;276;p12"/>
            <p:cNvSpPr/>
            <p:nvPr/>
          </p:nvSpPr>
          <p:spPr>
            <a:xfrm>
              <a:off x="0" y="0"/>
              <a:ext cx="1761383" cy="382876"/>
            </a:xfrm>
            <a:prstGeom prst="rect">
              <a:avLst/>
            </a:prstGeom>
            <a:blipFill rotWithShape="1">
              <a:blip r:embed="rId3">
                <a:alphaModFix/>
              </a:blip>
              <a:stretch>
                <a:fillRect l="-26999" t="-9998" r="-22997"/>
              </a:stretch>
            </a:blipFill>
            <a:ln>
              <a:noFill/>
            </a:ln>
          </p:spPr>
          <p:txBody>
            <a:bodyPr spcFirstLastPara="1" wrap="square" lIns="121900" tIns="48000" rIns="121900" bIns="96000" anchor="t" anchorCtr="0">
              <a:noAutofit/>
            </a:bodyPr>
            <a:lstStyle/>
            <a:p>
              <a:pPr>
                <a:buClr>
                  <a:schemeClr val="dk1"/>
                </a:buClr>
                <a:buSzPts val="3600"/>
              </a:pPr>
              <a:endParaRPr>
                <a:solidFill>
                  <a:schemeClr val="lt1"/>
                </a:solidFill>
              </a:endParaRPr>
            </a:p>
          </p:txBody>
        </p:sp>
        <p:sp>
          <p:nvSpPr>
            <p:cNvPr id="277" name="Google Shape;277;p12"/>
            <p:cNvSpPr txBox="1"/>
            <p:nvPr/>
          </p:nvSpPr>
          <p:spPr>
            <a:xfrm>
              <a:off x="8254" y="3"/>
              <a:ext cx="1819193" cy="382876"/>
            </a:xfrm>
            <a:prstGeom prst="rect">
              <a:avLst/>
            </a:prstGeom>
            <a:blipFill rotWithShape="1">
              <a:blip r:embed="rId3">
                <a:alphaModFix/>
              </a:blip>
              <a:stretch>
                <a:fillRect l="-26999" t="-9998" r="-22997"/>
              </a:stretch>
            </a:blipFill>
            <a:ln w="44450" cap="flat" cmpd="sng">
              <a:solidFill>
                <a:schemeClr val="lt1"/>
              </a:solidFill>
              <a:prstDash val="solid"/>
              <a:round/>
              <a:headEnd type="none" w="sm" len="sm"/>
              <a:tailEnd type="none" w="sm" len="sm"/>
            </a:ln>
          </p:spPr>
          <p:txBody>
            <a:bodyPr spcFirstLastPara="1" wrap="square" lIns="96000" tIns="48000" rIns="0" bIns="0" anchor="ctr" anchorCtr="1">
              <a:noAutofit/>
            </a:bodyPr>
            <a:lstStyle/>
            <a:p>
              <a:pPr algn="ctr">
                <a:buClr>
                  <a:schemeClr val="dk1"/>
                </a:buClr>
                <a:buSzPts val="1200"/>
              </a:pPr>
              <a:r>
                <a:rPr lang="en-US" b="1" dirty="0" smtClean="0">
                  <a:solidFill>
                    <a:schemeClr val="lt1"/>
                  </a:solidFill>
                </a:rPr>
                <a:t>ETAP</a:t>
              </a:r>
              <a:endParaRPr lang="en-US" dirty="0">
                <a:solidFill>
                  <a:schemeClr val="lt1"/>
                </a:solidFill>
              </a:endParaRPr>
            </a:p>
          </p:txBody>
        </p:sp>
        <p:sp>
          <p:nvSpPr>
            <p:cNvPr id="278" name="Google Shape;278;p12"/>
            <p:cNvSpPr/>
            <p:nvPr/>
          </p:nvSpPr>
          <p:spPr>
            <a:xfrm>
              <a:off x="1893487" y="17386"/>
              <a:ext cx="3180057" cy="347729"/>
            </a:xfrm>
            <a:prstGeom prst="rect">
              <a:avLst/>
            </a:prstGeom>
            <a:blipFill rotWithShape="1">
              <a:blip r:embed="rId3">
                <a:alphaModFix/>
              </a:blip>
              <a:stretch>
                <a:fillRect l="-26999" t="-9998" r="-22997"/>
              </a:stretch>
            </a:blipFill>
            <a:ln>
              <a:noFill/>
            </a:ln>
          </p:spPr>
          <p:txBody>
            <a:bodyPr spcFirstLastPara="1" wrap="square" lIns="121900" tIns="48000" rIns="121900" bIns="96000" anchor="t" anchorCtr="0">
              <a:noAutofit/>
            </a:bodyPr>
            <a:lstStyle/>
            <a:p>
              <a:pPr>
                <a:buClr>
                  <a:schemeClr val="dk1"/>
                </a:buClr>
                <a:buSzPts val="3600"/>
              </a:pPr>
              <a:endParaRPr>
                <a:solidFill>
                  <a:schemeClr val="lt1"/>
                </a:solidFill>
              </a:endParaRPr>
            </a:p>
          </p:txBody>
        </p:sp>
        <p:sp>
          <p:nvSpPr>
            <p:cNvPr id="279" name="Google Shape;279;p12"/>
            <p:cNvSpPr txBox="1"/>
            <p:nvPr/>
          </p:nvSpPr>
          <p:spPr>
            <a:xfrm>
              <a:off x="1893487" y="17386"/>
              <a:ext cx="3180057" cy="347729"/>
            </a:xfrm>
            <a:prstGeom prst="rect">
              <a:avLst/>
            </a:prstGeom>
            <a:blipFill rotWithShape="1">
              <a:blip r:embed="rId3">
                <a:alphaModFix/>
              </a:blip>
              <a:stretch>
                <a:fillRect l="-26999" t="-9998" r="-22997"/>
              </a:stretch>
            </a:blipFill>
            <a:ln>
              <a:noFill/>
            </a:ln>
          </p:spPr>
          <p:txBody>
            <a:bodyPr spcFirstLastPara="1" wrap="square" lIns="40633" tIns="48000" rIns="40633" bIns="0" anchor="ctr" anchorCtr="1">
              <a:noAutofit/>
            </a:bodyPr>
            <a:lstStyle/>
            <a:p>
              <a:pPr algn="ctr">
                <a:buClr>
                  <a:srgbClr val="262626"/>
                </a:buClr>
                <a:buSzPts val="800"/>
              </a:pPr>
              <a:r>
                <a:rPr lang="en-US" b="1" dirty="0" smtClean="0">
                  <a:solidFill>
                    <a:schemeClr val="lt1"/>
                  </a:solidFill>
                </a:rPr>
                <a:t>KROKI</a:t>
              </a:r>
              <a:endParaRPr lang="en-US" b="1" dirty="0">
                <a:solidFill>
                  <a:schemeClr val="lt1"/>
                </a:solidFill>
              </a:endParaRPr>
            </a:p>
          </p:txBody>
        </p:sp>
        <p:sp>
          <p:nvSpPr>
            <p:cNvPr id="280" name="Google Shape;280;p12"/>
            <p:cNvSpPr/>
            <p:nvPr/>
          </p:nvSpPr>
          <p:spPr>
            <a:xfrm>
              <a:off x="5416252" y="17386"/>
              <a:ext cx="3390662" cy="347729"/>
            </a:xfrm>
            <a:prstGeom prst="rect">
              <a:avLst/>
            </a:prstGeom>
            <a:blipFill rotWithShape="1">
              <a:blip r:embed="rId3">
                <a:alphaModFix/>
              </a:blip>
              <a:stretch>
                <a:fillRect l="-26999" t="-9998" r="-22997"/>
              </a:stretch>
            </a:blipFill>
            <a:ln>
              <a:noFill/>
            </a:ln>
          </p:spPr>
          <p:txBody>
            <a:bodyPr spcFirstLastPara="1" wrap="square" lIns="121900" tIns="48000" rIns="121900" bIns="96000" anchor="t" anchorCtr="0">
              <a:noAutofit/>
            </a:bodyPr>
            <a:lstStyle/>
            <a:p>
              <a:pPr>
                <a:buClr>
                  <a:schemeClr val="dk1"/>
                </a:buClr>
                <a:buSzPts val="3600"/>
              </a:pPr>
              <a:endParaRPr>
                <a:solidFill>
                  <a:schemeClr val="lt1"/>
                </a:solidFill>
              </a:endParaRPr>
            </a:p>
          </p:txBody>
        </p:sp>
        <p:sp>
          <p:nvSpPr>
            <p:cNvPr id="281" name="Google Shape;281;p12"/>
            <p:cNvSpPr txBox="1"/>
            <p:nvPr/>
          </p:nvSpPr>
          <p:spPr>
            <a:xfrm>
              <a:off x="5149021" y="17385"/>
              <a:ext cx="3601267" cy="347729"/>
            </a:xfrm>
            <a:prstGeom prst="rect">
              <a:avLst/>
            </a:prstGeom>
            <a:blipFill rotWithShape="1">
              <a:blip r:embed="rId3">
                <a:alphaModFix/>
              </a:blip>
              <a:stretch>
                <a:fillRect l="-26999" t="-9998" r="-22997"/>
              </a:stretch>
            </a:blipFill>
            <a:ln>
              <a:noFill/>
            </a:ln>
          </p:spPr>
          <p:txBody>
            <a:bodyPr spcFirstLastPara="1" wrap="square" lIns="40633" tIns="144000" rIns="40633" bIns="0" anchor="ctr" anchorCtr="1">
              <a:noAutofit/>
            </a:bodyPr>
            <a:lstStyle/>
            <a:p>
              <a:pPr algn="ctr">
                <a:lnSpc>
                  <a:spcPct val="88888"/>
                </a:lnSpc>
                <a:buClr>
                  <a:srgbClr val="262626"/>
                </a:buClr>
                <a:buSzPts val="800"/>
              </a:pPr>
              <a:r>
                <a:rPr lang="pl-PL" b="1" dirty="0" smtClean="0">
                  <a:solidFill>
                    <a:schemeClr val="lt1"/>
                  </a:solidFill>
                </a:rPr>
                <a:t>PRZYKŁAD DLA MAŁEGO SKLEPU INTERNETOWEGO</a:t>
              </a:r>
              <a:endParaRPr lang="pl-PL" b="1" dirty="0">
                <a:solidFill>
                  <a:schemeClr val="lt1"/>
                </a:solidFill>
              </a:endParaRPr>
            </a:p>
          </p:txBody>
        </p:sp>
        <p:cxnSp>
          <p:nvCxnSpPr>
            <p:cNvPr id="282" name="Google Shape;282;p12"/>
            <p:cNvCxnSpPr/>
            <p:nvPr/>
          </p:nvCxnSpPr>
          <p:spPr>
            <a:xfrm>
              <a:off x="1761383" y="365115"/>
              <a:ext cx="7045532" cy="0"/>
            </a:xfrm>
            <a:prstGeom prst="straightConnector1">
              <a:avLst/>
            </a:prstGeom>
            <a:noFill/>
            <a:ln>
              <a:noFill/>
            </a:ln>
          </p:spPr>
        </p:cxnSp>
        <p:cxnSp>
          <p:nvCxnSpPr>
            <p:cNvPr id="283" name="Google Shape;283;p12"/>
            <p:cNvCxnSpPr/>
            <p:nvPr/>
          </p:nvCxnSpPr>
          <p:spPr>
            <a:xfrm>
              <a:off x="0" y="382876"/>
              <a:ext cx="8806915" cy="0"/>
            </a:xfrm>
            <a:prstGeom prst="straightConnector1">
              <a:avLst/>
            </a:prstGeom>
            <a:noFill/>
            <a:ln>
              <a:noFill/>
            </a:ln>
          </p:spPr>
        </p:cxnSp>
        <p:sp>
          <p:nvSpPr>
            <p:cNvPr id="284" name="Google Shape;284;p12"/>
            <p:cNvSpPr/>
            <p:nvPr/>
          </p:nvSpPr>
          <p:spPr>
            <a:xfrm>
              <a:off x="0" y="382876"/>
              <a:ext cx="1761383" cy="382876"/>
            </a:xfrm>
            <a:prstGeom prst="rect">
              <a:avLst/>
            </a:prstGeom>
            <a:blipFill rotWithShape="1">
              <a:blip r:embed="rId3">
                <a:alphaModFix/>
              </a:blip>
              <a:stretch>
                <a:fillRect l="-26999" t="-9998" r="-22997"/>
              </a:stretch>
            </a:blipFill>
            <a:ln>
              <a:noFill/>
            </a:ln>
          </p:spPr>
          <p:txBody>
            <a:bodyPr spcFirstLastPara="1" wrap="square" lIns="121900" tIns="48000" rIns="121900" bIns="96000" anchor="t" anchorCtr="0">
              <a:noAutofit/>
            </a:bodyPr>
            <a:lstStyle/>
            <a:p>
              <a:pPr>
                <a:buClr>
                  <a:schemeClr val="dk1"/>
                </a:buClr>
                <a:buSzPts val="3600"/>
              </a:pPr>
              <a:endParaRPr>
                <a:solidFill>
                  <a:schemeClr val="lt1"/>
                </a:solidFill>
              </a:endParaRPr>
            </a:p>
          </p:txBody>
        </p:sp>
        <p:sp>
          <p:nvSpPr>
            <p:cNvPr id="285" name="Google Shape;285;p12"/>
            <p:cNvSpPr txBox="1"/>
            <p:nvPr/>
          </p:nvSpPr>
          <p:spPr>
            <a:xfrm>
              <a:off x="8254" y="390181"/>
              <a:ext cx="1819193" cy="382876"/>
            </a:xfrm>
            <a:prstGeom prst="rect">
              <a:avLst/>
            </a:prstGeom>
            <a:blipFill rotWithShape="1">
              <a:blip r:embed="rId3">
                <a:alphaModFix/>
              </a:blip>
              <a:stretch>
                <a:fillRect l="-26999" t="-9998" r="-22997"/>
              </a:stretch>
            </a:blipFill>
            <a:ln w="44450" cap="flat" cmpd="sng">
              <a:solidFill>
                <a:schemeClr val="lt1"/>
              </a:solidFill>
              <a:prstDash val="solid"/>
              <a:round/>
              <a:headEnd type="none" w="sm" len="sm"/>
              <a:tailEnd type="none" w="sm" len="sm"/>
            </a:ln>
          </p:spPr>
          <p:txBody>
            <a:bodyPr spcFirstLastPara="1" wrap="square" lIns="96000" tIns="96000" rIns="0" bIns="96000" anchor="t" anchorCtr="0">
              <a:noAutofit/>
            </a:bodyPr>
            <a:lstStyle/>
            <a:p>
              <a:pPr>
                <a:lnSpc>
                  <a:spcPct val="90000"/>
                </a:lnSpc>
                <a:buClr>
                  <a:srgbClr val="262626"/>
                </a:buClr>
                <a:buSzPts val="800"/>
              </a:pPr>
              <a:r>
                <a:rPr lang="en-US">
                  <a:solidFill>
                    <a:schemeClr val="lt1"/>
                  </a:solidFill>
                </a:rPr>
                <a:t>Opracowanie strategii</a:t>
              </a:r>
              <a:endParaRPr>
                <a:solidFill>
                  <a:schemeClr val="lt1"/>
                </a:solidFill>
              </a:endParaRPr>
            </a:p>
          </p:txBody>
        </p:sp>
        <p:sp>
          <p:nvSpPr>
            <p:cNvPr id="286" name="Google Shape;286;p12"/>
            <p:cNvSpPr/>
            <p:nvPr/>
          </p:nvSpPr>
          <p:spPr>
            <a:xfrm>
              <a:off x="1893487" y="400262"/>
              <a:ext cx="3180057" cy="347729"/>
            </a:xfrm>
            <a:prstGeom prst="rect">
              <a:avLst/>
            </a:prstGeom>
            <a:blipFill rotWithShape="1">
              <a:blip r:embed="rId3">
                <a:alphaModFix/>
              </a:blip>
              <a:stretch>
                <a:fillRect l="-26999" t="-9998" r="-22997"/>
              </a:stretch>
            </a:blipFill>
            <a:ln>
              <a:noFill/>
            </a:ln>
          </p:spPr>
          <p:txBody>
            <a:bodyPr spcFirstLastPara="1" wrap="square" lIns="121900" tIns="48000" rIns="121900" bIns="96000" anchor="t" anchorCtr="0">
              <a:noAutofit/>
            </a:bodyPr>
            <a:lstStyle/>
            <a:p>
              <a:pPr>
                <a:buClr>
                  <a:schemeClr val="dk1"/>
                </a:buClr>
                <a:buSzPts val="3600"/>
              </a:pPr>
              <a:endParaRPr>
                <a:solidFill>
                  <a:schemeClr val="lt1"/>
                </a:solidFill>
              </a:endParaRPr>
            </a:p>
          </p:txBody>
        </p:sp>
        <p:sp>
          <p:nvSpPr>
            <p:cNvPr id="287" name="Google Shape;287;p12"/>
            <p:cNvSpPr txBox="1"/>
            <p:nvPr/>
          </p:nvSpPr>
          <p:spPr>
            <a:xfrm>
              <a:off x="1893487" y="400262"/>
              <a:ext cx="3180057" cy="347729"/>
            </a:xfrm>
            <a:prstGeom prst="rect">
              <a:avLst/>
            </a:prstGeom>
            <a:blipFill rotWithShape="1">
              <a:blip r:embed="rId3">
                <a:alphaModFix/>
              </a:blip>
              <a:stretch>
                <a:fillRect l="-26999" t="-9998" r="-22997"/>
              </a:stretch>
            </a:blipFill>
            <a:ln>
              <a:noFill/>
            </a:ln>
          </p:spPr>
          <p:txBody>
            <a:bodyPr spcFirstLastPara="1" wrap="square" lIns="40633" tIns="48000" rIns="40633" bIns="96000" anchor="t" anchorCtr="0">
              <a:noAutofit/>
            </a:bodyPr>
            <a:lstStyle/>
            <a:p>
              <a:pPr>
                <a:lnSpc>
                  <a:spcPct val="90000"/>
                </a:lnSpc>
                <a:buClr>
                  <a:srgbClr val="262626"/>
                </a:buClr>
                <a:buSzPts val="800"/>
              </a:pPr>
              <a:r>
                <a:rPr lang="en-US">
                  <a:solidFill>
                    <a:schemeClr val="lt1"/>
                  </a:solidFill>
                </a:rPr>
                <a:t>Zasoby; Struktura; Planowanie</a:t>
              </a:r>
              <a:endParaRPr>
                <a:solidFill>
                  <a:schemeClr val="lt1"/>
                </a:solidFill>
              </a:endParaRPr>
            </a:p>
          </p:txBody>
        </p:sp>
        <p:sp>
          <p:nvSpPr>
            <p:cNvPr id="288" name="Google Shape;288;p12"/>
            <p:cNvSpPr/>
            <p:nvPr/>
          </p:nvSpPr>
          <p:spPr>
            <a:xfrm>
              <a:off x="5416252" y="400262"/>
              <a:ext cx="3390662" cy="347729"/>
            </a:xfrm>
            <a:prstGeom prst="rect">
              <a:avLst/>
            </a:prstGeom>
            <a:blipFill rotWithShape="1">
              <a:blip r:embed="rId3">
                <a:alphaModFix/>
              </a:blip>
              <a:stretch>
                <a:fillRect l="-26999" t="-9998" r="-22997"/>
              </a:stretch>
            </a:blipFill>
            <a:ln>
              <a:noFill/>
            </a:ln>
          </p:spPr>
          <p:txBody>
            <a:bodyPr spcFirstLastPara="1" wrap="square" lIns="121900" tIns="48000" rIns="121900" bIns="96000" anchor="t" anchorCtr="0">
              <a:noAutofit/>
            </a:bodyPr>
            <a:lstStyle/>
            <a:p>
              <a:pPr>
                <a:buClr>
                  <a:schemeClr val="dk1"/>
                </a:buClr>
                <a:buSzPts val="3600"/>
              </a:pPr>
              <a:endParaRPr>
                <a:solidFill>
                  <a:schemeClr val="lt1"/>
                </a:solidFill>
              </a:endParaRPr>
            </a:p>
          </p:txBody>
        </p:sp>
        <p:sp>
          <p:nvSpPr>
            <p:cNvPr id="289" name="Google Shape;289;p12"/>
            <p:cNvSpPr txBox="1"/>
            <p:nvPr/>
          </p:nvSpPr>
          <p:spPr>
            <a:xfrm>
              <a:off x="5149021" y="400262"/>
              <a:ext cx="3601267" cy="347729"/>
            </a:xfrm>
            <a:prstGeom prst="rect">
              <a:avLst/>
            </a:prstGeom>
            <a:blipFill rotWithShape="1">
              <a:blip r:embed="rId3">
                <a:alphaModFix/>
              </a:blip>
              <a:stretch>
                <a:fillRect l="-26999" t="-9998" r="-22997"/>
              </a:stretch>
            </a:blipFill>
            <a:ln>
              <a:noFill/>
            </a:ln>
          </p:spPr>
          <p:txBody>
            <a:bodyPr spcFirstLastPara="1" wrap="square" lIns="40633" tIns="48000" rIns="40633" bIns="96000" anchor="t" anchorCtr="0">
              <a:noAutofit/>
            </a:bodyPr>
            <a:lstStyle/>
            <a:p>
              <a:pPr>
                <a:lnSpc>
                  <a:spcPct val="90000"/>
                </a:lnSpc>
                <a:buClr>
                  <a:srgbClr val="262626"/>
                </a:buClr>
                <a:buSzPts val="800"/>
              </a:pPr>
              <a:r>
                <a:rPr lang="en-US" dirty="0" err="1">
                  <a:solidFill>
                    <a:schemeClr val="lt1"/>
                  </a:solidFill>
                </a:rPr>
                <a:t>Jeden</a:t>
              </a:r>
              <a:r>
                <a:rPr lang="en-US" dirty="0">
                  <a:solidFill>
                    <a:schemeClr val="lt1"/>
                  </a:solidFill>
                </a:rPr>
                <a:t> </a:t>
              </a:r>
              <a:r>
                <a:rPr lang="en-US" dirty="0" err="1">
                  <a:solidFill>
                    <a:schemeClr val="lt1"/>
                  </a:solidFill>
                </a:rPr>
                <a:t>analityk</a:t>
              </a:r>
              <a:r>
                <a:rPr lang="en-US" dirty="0">
                  <a:solidFill>
                    <a:schemeClr val="lt1"/>
                  </a:solidFill>
                </a:rPr>
                <a:t> </a:t>
              </a:r>
              <a:r>
                <a:rPr lang="en-US" dirty="0" err="1">
                  <a:solidFill>
                    <a:schemeClr val="lt1"/>
                  </a:solidFill>
                </a:rPr>
                <a:t>danych</a:t>
              </a:r>
              <a:r>
                <a:rPr lang="en-US" dirty="0">
                  <a:solidFill>
                    <a:schemeClr val="lt1"/>
                  </a:solidFill>
                </a:rPr>
                <a:t>; </a:t>
              </a:r>
              <a:r>
                <a:rPr lang="pl-PL" dirty="0" err="1">
                  <a:solidFill>
                    <a:schemeClr val="lt1"/>
                  </a:solidFill>
                </a:rPr>
                <a:t>r</a:t>
              </a:r>
              <a:r>
                <a:rPr lang="en-US" dirty="0" err="1" smtClean="0">
                  <a:solidFill>
                    <a:schemeClr val="lt1"/>
                  </a:solidFill>
                </a:rPr>
                <a:t>aporty</a:t>
              </a:r>
              <a:r>
                <a:rPr lang="en-US" dirty="0" smtClean="0">
                  <a:solidFill>
                    <a:schemeClr val="lt1"/>
                  </a:solidFill>
                </a:rPr>
                <a:t> </a:t>
              </a:r>
              <a:r>
                <a:rPr lang="en-US" dirty="0">
                  <a:solidFill>
                    <a:schemeClr val="lt1"/>
                  </a:solidFill>
                </a:rPr>
                <a:t>do </a:t>
              </a:r>
              <a:r>
                <a:rPr lang="en-US" dirty="0" err="1">
                  <a:solidFill>
                    <a:schemeClr val="lt1"/>
                  </a:solidFill>
                </a:rPr>
                <a:t>kierownika</a:t>
              </a:r>
              <a:r>
                <a:rPr lang="en-US" dirty="0">
                  <a:solidFill>
                    <a:schemeClr val="lt1"/>
                  </a:solidFill>
                </a:rPr>
                <a:t> ds. </a:t>
              </a:r>
              <a:r>
                <a:rPr lang="en-US" dirty="0" err="1">
                  <a:solidFill>
                    <a:schemeClr val="lt1"/>
                  </a:solidFill>
                </a:rPr>
                <a:t>marketingu</a:t>
              </a:r>
              <a:r>
                <a:rPr lang="en-US" dirty="0">
                  <a:solidFill>
                    <a:schemeClr val="lt1"/>
                  </a:solidFill>
                </a:rPr>
                <a:t> </a:t>
              </a:r>
              <a:r>
                <a:rPr lang="en-US" dirty="0" err="1">
                  <a:solidFill>
                    <a:schemeClr val="lt1"/>
                  </a:solidFill>
                </a:rPr>
                <a:t>cyfrowego</a:t>
              </a:r>
              <a:r>
                <a:rPr lang="en-US" dirty="0">
                  <a:solidFill>
                    <a:schemeClr val="lt1"/>
                  </a:solidFill>
                </a:rPr>
                <a:t>; </a:t>
              </a:r>
              <a:r>
                <a:rPr lang="pl-PL" dirty="0" err="1">
                  <a:solidFill>
                    <a:schemeClr val="lt1"/>
                  </a:solidFill>
                </a:rPr>
                <a:t>c</a:t>
              </a:r>
              <a:r>
                <a:rPr lang="en-US" dirty="0" err="1" smtClean="0">
                  <a:solidFill>
                    <a:schemeClr val="lt1"/>
                  </a:solidFill>
                </a:rPr>
                <a:t>otygodniowe</a:t>
              </a:r>
              <a:r>
                <a:rPr lang="en-US" dirty="0" smtClean="0">
                  <a:solidFill>
                    <a:schemeClr val="lt1"/>
                  </a:solidFill>
                </a:rPr>
                <a:t> </a:t>
              </a:r>
              <a:r>
                <a:rPr lang="en-US" dirty="0" err="1">
                  <a:solidFill>
                    <a:schemeClr val="lt1"/>
                  </a:solidFill>
                </a:rPr>
                <a:t>raporty</a:t>
              </a:r>
              <a:r>
                <a:rPr lang="en-US" dirty="0">
                  <a:solidFill>
                    <a:schemeClr val="lt1"/>
                  </a:solidFill>
                </a:rPr>
                <a:t> do </a:t>
              </a:r>
              <a:r>
                <a:rPr lang="en-US" dirty="0" err="1">
                  <a:solidFill>
                    <a:schemeClr val="lt1"/>
                  </a:solidFill>
                </a:rPr>
                <a:t>kierownika</a:t>
              </a:r>
              <a:r>
                <a:rPr lang="en-US" dirty="0">
                  <a:solidFill>
                    <a:schemeClr val="lt1"/>
                  </a:solidFill>
                </a:rPr>
                <a:t> </a:t>
              </a:r>
              <a:endParaRPr dirty="0">
                <a:solidFill>
                  <a:schemeClr val="lt1"/>
                </a:solidFill>
              </a:endParaRPr>
            </a:p>
          </p:txBody>
        </p:sp>
        <p:cxnSp>
          <p:nvCxnSpPr>
            <p:cNvPr id="290" name="Google Shape;290;p12"/>
            <p:cNvCxnSpPr/>
            <p:nvPr/>
          </p:nvCxnSpPr>
          <p:spPr>
            <a:xfrm>
              <a:off x="1761383" y="747991"/>
              <a:ext cx="7045532" cy="0"/>
            </a:xfrm>
            <a:prstGeom prst="straightConnector1">
              <a:avLst/>
            </a:prstGeom>
            <a:noFill/>
            <a:ln>
              <a:noFill/>
            </a:ln>
          </p:spPr>
        </p:cxnSp>
        <p:cxnSp>
          <p:nvCxnSpPr>
            <p:cNvPr id="291" name="Google Shape;291;p12"/>
            <p:cNvCxnSpPr/>
            <p:nvPr/>
          </p:nvCxnSpPr>
          <p:spPr>
            <a:xfrm>
              <a:off x="0" y="765752"/>
              <a:ext cx="8806915" cy="0"/>
            </a:xfrm>
            <a:prstGeom prst="straightConnector1">
              <a:avLst/>
            </a:prstGeom>
            <a:noFill/>
            <a:ln>
              <a:noFill/>
            </a:ln>
          </p:spPr>
        </p:cxnSp>
        <p:sp>
          <p:nvSpPr>
            <p:cNvPr id="292" name="Google Shape;292;p12"/>
            <p:cNvSpPr/>
            <p:nvPr/>
          </p:nvSpPr>
          <p:spPr>
            <a:xfrm>
              <a:off x="0" y="765752"/>
              <a:ext cx="1761383" cy="382876"/>
            </a:xfrm>
            <a:prstGeom prst="rect">
              <a:avLst/>
            </a:prstGeom>
            <a:blipFill rotWithShape="1">
              <a:blip r:embed="rId3">
                <a:alphaModFix/>
              </a:blip>
              <a:stretch>
                <a:fillRect l="-26999" t="-9998" r="-22997"/>
              </a:stretch>
            </a:blipFill>
            <a:ln>
              <a:noFill/>
            </a:ln>
          </p:spPr>
          <p:txBody>
            <a:bodyPr spcFirstLastPara="1" wrap="square" lIns="121900" tIns="48000" rIns="121900" bIns="96000" anchor="t" anchorCtr="0">
              <a:noAutofit/>
            </a:bodyPr>
            <a:lstStyle/>
            <a:p>
              <a:pPr>
                <a:buClr>
                  <a:schemeClr val="dk1"/>
                </a:buClr>
                <a:buSzPts val="3600"/>
              </a:pPr>
              <a:endParaRPr>
                <a:solidFill>
                  <a:schemeClr val="lt1"/>
                </a:solidFill>
              </a:endParaRPr>
            </a:p>
          </p:txBody>
        </p:sp>
        <p:sp>
          <p:nvSpPr>
            <p:cNvPr id="293" name="Google Shape;293;p12"/>
            <p:cNvSpPr txBox="1"/>
            <p:nvPr/>
          </p:nvSpPr>
          <p:spPr>
            <a:xfrm>
              <a:off x="8254" y="762599"/>
              <a:ext cx="1819193" cy="382876"/>
            </a:xfrm>
            <a:prstGeom prst="rect">
              <a:avLst/>
            </a:prstGeom>
            <a:blipFill rotWithShape="1">
              <a:blip r:embed="rId3">
                <a:alphaModFix/>
              </a:blip>
              <a:stretch>
                <a:fillRect l="-26999" t="-9998" r="-22997"/>
              </a:stretch>
            </a:blipFill>
            <a:ln w="44450" cap="flat" cmpd="sng">
              <a:solidFill>
                <a:schemeClr val="lt1"/>
              </a:solidFill>
              <a:prstDash val="solid"/>
              <a:round/>
              <a:headEnd type="none" w="sm" len="sm"/>
              <a:tailEnd type="none" w="sm" len="sm"/>
            </a:ln>
          </p:spPr>
          <p:txBody>
            <a:bodyPr spcFirstLastPara="1" wrap="square" lIns="96000" tIns="96000" rIns="0" bIns="96000" anchor="t" anchorCtr="0">
              <a:noAutofit/>
            </a:bodyPr>
            <a:lstStyle/>
            <a:p>
              <a:pPr>
                <a:lnSpc>
                  <a:spcPct val="90000"/>
                </a:lnSpc>
                <a:buClr>
                  <a:srgbClr val="262626"/>
                </a:buClr>
                <a:buSzPts val="800"/>
              </a:pPr>
              <a:r>
                <a:rPr lang="en-US">
                  <a:solidFill>
                    <a:schemeClr val="lt1"/>
                  </a:solidFill>
                </a:rPr>
                <a:t>Wyznaczanie celów</a:t>
              </a:r>
              <a:endParaRPr>
                <a:solidFill>
                  <a:schemeClr val="lt1"/>
                </a:solidFill>
              </a:endParaRPr>
            </a:p>
          </p:txBody>
        </p:sp>
        <p:sp>
          <p:nvSpPr>
            <p:cNvPr id="294" name="Google Shape;294;p12"/>
            <p:cNvSpPr/>
            <p:nvPr/>
          </p:nvSpPr>
          <p:spPr>
            <a:xfrm>
              <a:off x="1893487" y="783138"/>
              <a:ext cx="3180057" cy="347729"/>
            </a:xfrm>
            <a:prstGeom prst="rect">
              <a:avLst/>
            </a:prstGeom>
            <a:blipFill rotWithShape="1">
              <a:blip r:embed="rId3">
                <a:alphaModFix/>
              </a:blip>
              <a:stretch>
                <a:fillRect l="-26999" t="-9998" r="-22997"/>
              </a:stretch>
            </a:blipFill>
            <a:ln>
              <a:noFill/>
            </a:ln>
          </p:spPr>
          <p:txBody>
            <a:bodyPr spcFirstLastPara="1" wrap="square" lIns="121900" tIns="48000" rIns="121900" bIns="96000" anchor="t" anchorCtr="0">
              <a:noAutofit/>
            </a:bodyPr>
            <a:lstStyle/>
            <a:p>
              <a:pPr>
                <a:buClr>
                  <a:schemeClr val="dk1"/>
                </a:buClr>
                <a:buSzPts val="3600"/>
              </a:pPr>
              <a:endParaRPr>
                <a:solidFill>
                  <a:schemeClr val="lt1"/>
                </a:solidFill>
              </a:endParaRPr>
            </a:p>
          </p:txBody>
        </p:sp>
        <p:sp>
          <p:nvSpPr>
            <p:cNvPr id="295" name="Google Shape;295;p12"/>
            <p:cNvSpPr txBox="1"/>
            <p:nvPr/>
          </p:nvSpPr>
          <p:spPr>
            <a:xfrm>
              <a:off x="1893487" y="783138"/>
              <a:ext cx="3180057" cy="347729"/>
            </a:xfrm>
            <a:prstGeom prst="rect">
              <a:avLst/>
            </a:prstGeom>
            <a:blipFill rotWithShape="1">
              <a:blip r:embed="rId3">
                <a:alphaModFix/>
              </a:blip>
              <a:stretch>
                <a:fillRect l="-26999" t="-9998" r="-22997"/>
              </a:stretch>
            </a:blipFill>
            <a:ln>
              <a:noFill/>
            </a:ln>
          </p:spPr>
          <p:txBody>
            <a:bodyPr spcFirstLastPara="1" wrap="square" lIns="40633" tIns="48000" rIns="40633" bIns="96000" anchor="t" anchorCtr="0">
              <a:noAutofit/>
            </a:bodyPr>
            <a:lstStyle/>
            <a:p>
              <a:pPr>
                <a:lnSpc>
                  <a:spcPct val="90000"/>
                </a:lnSpc>
                <a:buClr>
                  <a:srgbClr val="262626"/>
                </a:buClr>
                <a:buSzPts val="800"/>
              </a:pPr>
              <a:r>
                <a:rPr lang="en-US">
                  <a:solidFill>
                    <a:schemeClr val="lt1"/>
                  </a:solidFill>
                </a:rPr>
                <a:t>Definiowanie celów</a:t>
              </a:r>
              <a:endParaRPr>
                <a:solidFill>
                  <a:schemeClr val="lt1"/>
                </a:solidFill>
              </a:endParaRPr>
            </a:p>
          </p:txBody>
        </p:sp>
        <p:sp>
          <p:nvSpPr>
            <p:cNvPr id="296" name="Google Shape;296;p12"/>
            <p:cNvSpPr/>
            <p:nvPr/>
          </p:nvSpPr>
          <p:spPr>
            <a:xfrm>
              <a:off x="5416252" y="783138"/>
              <a:ext cx="3390662" cy="347729"/>
            </a:xfrm>
            <a:prstGeom prst="rect">
              <a:avLst/>
            </a:prstGeom>
            <a:blipFill rotWithShape="1">
              <a:blip r:embed="rId3">
                <a:alphaModFix/>
              </a:blip>
              <a:stretch>
                <a:fillRect l="-26999" t="-9998" r="-22997"/>
              </a:stretch>
            </a:blipFill>
            <a:ln>
              <a:noFill/>
            </a:ln>
          </p:spPr>
          <p:txBody>
            <a:bodyPr spcFirstLastPara="1" wrap="square" lIns="121900" tIns="48000" rIns="121900" bIns="96000" anchor="t" anchorCtr="0">
              <a:noAutofit/>
            </a:bodyPr>
            <a:lstStyle/>
            <a:p>
              <a:pPr>
                <a:buClr>
                  <a:schemeClr val="dk1"/>
                </a:buClr>
                <a:buSzPts val="3600"/>
              </a:pPr>
              <a:endParaRPr>
                <a:solidFill>
                  <a:schemeClr val="lt1"/>
                </a:solidFill>
              </a:endParaRPr>
            </a:p>
          </p:txBody>
        </p:sp>
        <p:sp>
          <p:nvSpPr>
            <p:cNvPr id="297" name="Google Shape;297;p12"/>
            <p:cNvSpPr txBox="1"/>
            <p:nvPr/>
          </p:nvSpPr>
          <p:spPr>
            <a:xfrm>
              <a:off x="5149021" y="783138"/>
              <a:ext cx="3601267" cy="347729"/>
            </a:xfrm>
            <a:prstGeom prst="rect">
              <a:avLst/>
            </a:prstGeom>
            <a:blipFill rotWithShape="1">
              <a:blip r:embed="rId3">
                <a:alphaModFix/>
              </a:blip>
              <a:stretch>
                <a:fillRect l="-26999" t="-9998" r="-22997"/>
              </a:stretch>
            </a:blipFill>
            <a:ln>
              <a:noFill/>
            </a:ln>
          </p:spPr>
          <p:txBody>
            <a:bodyPr spcFirstLastPara="1" wrap="square" lIns="40633" tIns="48000" rIns="40633" bIns="96000" anchor="t" anchorCtr="0">
              <a:noAutofit/>
            </a:bodyPr>
            <a:lstStyle/>
            <a:p>
              <a:pPr>
                <a:lnSpc>
                  <a:spcPct val="90000"/>
                </a:lnSpc>
                <a:buClr>
                  <a:srgbClr val="262626"/>
                </a:buClr>
                <a:buSzPts val="800"/>
              </a:pPr>
              <a:r>
                <a:rPr lang="en-US" dirty="0" err="1">
                  <a:solidFill>
                    <a:schemeClr val="lt1"/>
                  </a:solidFill>
                </a:rPr>
                <a:t>Zwiększenie</a:t>
              </a:r>
              <a:r>
                <a:rPr lang="en-US" dirty="0">
                  <a:solidFill>
                    <a:schemeClr val="lt1"/>
                  </a:solidFill>
                </a:rPr>
                <a:t> </a:t>
              </a:r>
              <a:r>
                <a:rPr lang="en-US" dirty="0" err="1">
                  <a:solidFill>
                    <a:schemeClr val="lt1"/>
                  </a:solidFill>
                </a:rPr>
                <a:t>sprzedaży</a:t>
              </a:r>
              <a:r>
                <a:rPr lang="en-US" dirty="0">
                  <a:solidFill>
                    <a:schemeClr val="lt1"/>
                  </a:solidFill>
                </a:rPr>
                <a:t> </a:t>
              </a:r>
              <a:r>
                <a:rPr lang="en-US" dirty="0" err="1">
                  <a:solidFill>
                    <a:schemeClr val="lt1"/>
                  </a:solidFill>
                </a:rPr>
                <a:t>i</a:t>
              </a:r>
              <a:r>
                <a:rPr lang="en-US" dirty="0">
                  <a:solidFill>
                    <a:schemeClr val="lt1"/>
                  </a:solidFill>
                </a:rPr>
                <a:t> </a:t>
              </a:r>
              <a:r>
                <a:rPr lang="en-US" dirty="0" err="1">
                  <a:solidFill>
                    <a:schemeClr val="lt1"/>
                  </a:solidFill>
                </a:rPr>
                <a:t>zysków</a:t>
              </a:r>
              <a:r>
                <a:rPr lang="en-US" dirty="0">
                  <a:solidFill>
                    <a:schemeClr val="lt1"/>
                  </a:solidFill>
                </a:rPr>
                <a:t>; </a:t>
              </a:r>
              <a:r>
                <a:rPr lang="en-US" dirty="0" err="1">
                  <a:solidFill>
                    <a:schemeClr val="lt1"/>
                  </a:solidFill>
                </a:rPr>
                <a:t>zatrzymanie</a:t>
              </a:r>
              <a:r>
                <a:rPr lang="en-US" dirty="0">
                  <a:solidFill>
                    <a:schemeClr val="lt1"/>
                  </a:solidFill>
                </a:rPr>
                <a:t> </a:t>
              </a:r>
              <a:r>
                <a:rPr lang="en-US" dirty="0" err="1">
                  <a:solidFill>
                    <a:schemeClr val="lt1"/>
                  </a:solidFill>
                </a:rPr>
                <a:t>klientów</a:t>
              </a:r>
              <a:endParaRPr dirty="0">
                <a:solidFill>
                  <a:schemeClr val="lt1"/>
                </a:solidFill>
              </a:endParaRPr>
            </a:p>
          </p:txBody>
        </p:sp>
        <p:cxnSp>
          <p:nvCxnSpPr>
            <p:cNvPr id="298" name="Google Shape;298;p12"/>
            <p:cNvCxnSpPr/>
            <p:nvPr/>
          </p:nvCxnSpPr>
          <p:spPr>
            <a:xfrm>
              <a:off x="1761383" y="1130868"/>
              <a:ext cx="7045532" cy="0"/>
            </a:xfrm>
            <a:prstGeom prst="straightConnector1">
              <a:avLst/>
            </a:prstGeom>
            <a:noFill/>
            <a:ln>
              <a:noFill/>
            </a:ln>
          </p:spPr>
        </p:cxnSp>
        <p:cxnSp>
          <p:nvCxnSpPr>
            <p:cNvPr id="299" name="Google Shape;299;p12"/>
            <p:cNvCxnSpPr/>
            <p:nvPr/>
          </p:nvCxnSpPr>
          <p:spPr>
            <a:xfrm>
              <a:off x="0" y="1148628"/>
              <a:ext cx="8806915" cy="0"/>
            </a:xfrm>
            <a:prstGeom prst="straightConnector1">
              <a:avLst/>
            </a:prstGeom>
            <a:noFill/>
            <a:ln>
              <a:noFill/>
            </a:ln>
          </p:spPr>
        </p:cxnSp>
        <p:sp>
          <p:nvSpPr>
            <p:cNvPr id="300" name="Google Shape;300;p12"/>
            <p:cNvSpPr/>
            <p:nvPr/>
          </p:nvSpPr>
          <p:spPr>
            <a:xfrm>
              <a:off x="0" y="1148628"/>
              <a:ext cx="1761383" cy="382876"/>
            </a:xfrm>
            <a:prstGeom prst="rect">
              <a:avLst/>
            </a:prstGeom>
            <a:blipFill rotWithShape="1">
              <a:blip r:embed="rId3">
                <a:alphaModFix/>
              </a:blip>
              <a:stretch>
                <a:fillRect l="-26999" t="-9998" r="-22997"/>
              </a:stretch>
            </a:blipFill>
            <a:ln>
              <a:noFill/>
            </a:ln>
          </p:spPr>
          <p:txBody>
            <a:bodyPr spcFirstLastPara="1" wrap="square" lIns="121900" tIns="48000" rIns="121900" bIns="96000" anchor="t" anchorCtr="0">
              <a:noAutofit/>
            </a:bodyPr>
            <a:lstStyle/>
            <a:p>
              <a:pPr>
                <a:buClr>
                  <a:schemeClr val="dk1"/>
                </a:buClr>
                <a:buSzPts val="3600"/>
              </a:pPr>
              <a:endParaRPr>
                <a:solidFill>
                  <a:schemeClr val="lt1"/>
                </a:solidFill>
              </a:endParaRPr>
            </a:p>
          </p:txBody>
        </p:sp>
        <p:sp>
          <p:nvSpPr>
            <p:cNvPr id="301" name="Google Shape;301;p12"/>
            <p:cNvSpPr txBox="1"/>
            <p:nvPr/>
          </p:nvSpPr>
          <p:spPr>
            <a:xfrm>
              <a:off x="8254" y="1145473"/>
              <a:ext cx="1819193" cy="382876"/>
            </a:xfrm>
            <a:prstGeom prst="rect">
              <a:avLst/>
            </a:prstGeom>
            <a:blipFill rotWithShape="1">
              <a:blip r:embed="rId3">
                <a:alphaModFix/>
              </a:blip>
              <a:stretch>
                <a:fillRect l="-26999" t="-9998" r="-22997"/>
              </a:stretch>
            </a:blipFill>
            <a:ln w="44450" cap="flat" cmpd="sng">
              <a:solidFill>
                <a:schemeClr val="lt1"/>
              </a:solidFill>
              <a:prstDash val="solid"/>
              <a:round/>
              <a:headEnd type="none" w="sm" len="sm"/>
              <a:tailEnd type="none" w="sm" len="sm"/>
            </a:ln>
          </p:spPr>
          <p:txBody>
            <a:bodyPr spcFirstLastPara="1" wrap="square" lIns="96000" tIns="96000" rIns="0" bIns="96000" anchor="t" anchorCtr="0">
              <a:noAutofit/>
            </a:bodyPr>
            <a:lstStyle/>
            <a:p>
              <a:pPr>
                <a:lnSpc>
                  <a:spcPct val="90000"/>
                </a:lnSpc>
                <a:buClr>
                  <a:srgbClr val="262626"/>
                </a:buClr>
                <a:buSzPts val="800"/>
              </a:pPr>
              <a:r>
                <a:rPr lang="en-US">
                  <a:solidFill>
                    <a:schemeClr val="lt1"/>
                  </a:solidFill>
                </a:rPr>
                <a:t>Identyfikacja kluczowych wskaźników wydajności</a:t>
              </a:r>
              <a:endParaRPr>
                <a:solidFill>
                  <a:schemeClr val="lt1"/>
                </a:solidFill>
              </a:endParaRPr>
            </a:p>
          </p:txBody>
        </p:sp>
        <p:sp>
          <p:nvSpPr>
            <p:cNvPr id="302" name="Google Shape;302;p12"/>
            <p:cNvSpPr/>
            <p:nvPr/>
          </p:nvSpPr>
          <p:spPr>
            <a:xfrm>
              <a:off x="1893487" y="1166014"/>
              <a:ext cx="3180057" cy="347729"/>
            </a:xfrm>
            <a:prstGeom prst="rect">
              <a:avLst/>
            </a:prstGeom>
            <a:blipFill rotWithShape="1">
              <a:blip r:embed="rId3">
                <a:alphaModFix/>
              </a:blip>
              <a:stretch>
                <a:fillRect l="-26999" t="-9998" r="-22997"/>
              </a:stretch>
            </a:blipFill>
            <a:ln>
              <a:noFill/>
            </a:ln>
          </p:spPr>
          <p:txBody>
            <a:bodyPr spcFirstLastPara="1" wrap="square" lIns="121900" tIns="48000" rIns="121900" bIns="96000" anchor="t" anchorCtr="0">
              <a:noAutofit/>
            </a:bodyPr>
            <a:lstStyle/>
            <a:p>
              <a:pPr>
                <a:buClr>
                  <a:schemeClr val="dk1"/>
                </a:buClr>
                <a:buSzPts val="3600"/>
              </a:pPr>
              <a:endParaRPr>
                <a:solidFill>
                  <a:schemeClr val="lt1"/>
                </a:solidFill>
              </a:endParaRPr>
            </a:p>
          </p:txBody>
        </p:sp>
        <p:sp>
          <p:nvSpPr>
            <p:cNvPr id="303" name="Google Shape;303;p12"/>
            <p:cNvSpPr txBox="1"/>
            <p:nvPr/>
          </p:nvSpPr>
          <p:spPr>
            <a:xfrm>
              <a:off x="1893487" y="1166014"/>
              <a:ext cx="3180057" cy="347729"/>
            </a:xfrm>
            <a:prstGeom prst="rect">
              <a:avLst/>
            </a:prstGeom>
            <a:blipFill rotWithShape="1">
              <a:blip r:embed="rId3">
                <a:alphaModFix/>
              </a:blip>
              <a:stretch>
                <a:fillRect l="-26999" t="-9998" r="-22997"/>
              </a:stretch>
            </a:blipFill>
            <a:ln>
              <a:noFill/>
            </a:ln>
          </p:spPr>
          <p:txBody>
            <a:bodyPr spcFirstLastPara="1" wrap="square" lIns="40633" tIns="48000" rIns="40633" bIns="96000" anchor="t" anchorCtr="0">
              <a:noAutofit/>
            </a:bodyPr>
            <a:lstStyle/>
            <a:p>
              <a:pPr>
                <a:lnSpc>
                  <a:spcPct val="90000"/>
                </a:lnSpc>
                <a:buClr>
                  <a:srgbClr val="262626"/>
                </a:buClr>
                <a:buSzPts val="800"/>
              </a:pPr>
              <a:r>
                <a:rPr lang="en-US">
                  <a:solidFill>
                    <a:schemeClr val="lt1"/>
                  </a:solidFill>
                </a:rPr>
                <a:t>Wybór KPI; powiązanie KPI z celami biznesowymi</a:t>
              </a:r>
              <a:endParaRPr>
                <a:solidFill>
                  <a:schemeClr val="lt1"/>
                </a:solidFill>
              </a:endParaRPr>
            </a:p>
          </p:txBody>
        </p:sp>
        <p:sp>
          <p:nvSpPr>
            <p:cNvPr id="304" name="Google Shape;304;p12"/>
            <p:cNvSpPr/>
            <p:nvPr/>
          </p:nvSpPr>
          <p:spPr>
            <a:xfrm>
              <a:off x="5416252" y="1166014"/>
              <a:ext cx="3390662" cy="347729"/>
            </a:xfrm>
            <a:prstGeom prst="rect">
              <a:avLst/>
            </a:prstGeom>
            <a:blipFill rotWithShape="1">
              <a:blip r:embed="rId3">
                <a:alphaModFix/>
              </a:blip>
              <a:stretch>
                <a:fillRect l="-26999" t="-9998" r="-22997"/>
              </a:stretch>
            </a:blipFill>
            <a:ln>
              <a:noFill/>
            </a:ln>
          </p:spPr>
          <p:txBody>
            <a:bodyPr spcFirstLastPara="1" wrap="square" lIns="121900" tIns="48000" rIns="121900" bIns="96000" anchor="t" anchorCtr="0">
              <a:noAutofit/>
            </a:bodyPr>
            <a:lstStyle/>
            <a:p>
              <a:pPr>
                <a:buClr>
                  <a:schemeClr val="dk1"/>
                </a:buClr>
                <a:buSzPts val="3600"/>
              </a:pPr>
              <a:endParaRPr>
                <a:solidFill>
                  <a:schemeClr val="lt1"/>
                </a:solidFill>
              </a:endParaRPr>
            </a:p>
          </p:txBody>
        </p:sp>
        <p:sp>
          <p:nvSpPr>
            <p:cNvPr id="305" name="Google Shape;305;p12"/>
            <p:cNvSpPr txBox="1"/>
            <p:nvPr/>
          </p:nvSpPr>
          <p:spPr>
            <a:xfrm>
              <a:off x="5149021" y="1166014"/>
              <a:ext cx="3601267" cy="347729"/>
            </a:xfrm>
            <a:prstGeom prst="rect">
              <a:avLst/>
            </a:prstGeom>
            <a:blipFill rotWithShape="1">
              <a:blip r:embed="rId3">
                <a:alphaModFix/>
              </a:blip>
              <a:stretch>
                <a:fillRect l="-26999" t="-9998" r="-22997"/>
              </a:stretch>
            </a:blipFill>
            <a:ln>
              <a:noFill/>
            </a:ln>
          </p:spPr>
          <p:txBody>
            <a:bodyPr spcFirstLastPara="1" wrap="square" lIns="40633" tIns="48000" rIns="40633" bIns="96000" anchor="t" anchorCtr="0">
              <a:noAutofit/>
            </a:bodyPr>
            <a:lstStyle/>
            <a:p>
              <a:pPr>
                <a:lnSpc>
                  <a:spcPct val="90000"/>
                </a:lnSpc>
                <a:buClr>
                  <a:srgbClr val="262626"/>
                </a:buClr>
                <a:buSzPts val="800"/>
              </a:pPr>
              <a:r>
                <a:rPr lang="en-US" dirty="0" err="1">
                  <a:solidFill>
                    <a:schemeClr val="lt1"/>
                  </a:solidFill>
                </a:rPr>
                <a:t>Wzrost</a:t>
              </a:r>
              <a:r>
                <a:rPr lang="en-US" dirty="0">
                  <a:solidFill>
                    <a:schemeClr val="lt1"/>
                  </a:solidFill>
                </a:rPr>
                <a:t> </a:t>
              </a:r>
              <a:r>
                <a:rPr lang="en-US" dirty="0" err="1">
                  <a:solidFill>
                    <a:schemeClr val="lt1"/>
                  </a:solidFill>
                </a:rPr>
                <a:t>sprzedaży</a:t>
              </a:r>
              <a:r>
                <a:rPr lang="en-US" dirty="0">
                  <a:solidFill>
                    <a:schemeClr val="lt1"/>
                  </a:solidFill>
                </a:rPr>
                <a:t>; </a:t>
              </a:r>
              <a:r>
                <a:rPr lang="pl-PL" dirty="0" err="1">
                  <a:solidFill>
                    <a:schemeClr val="lt1"/>
                  </a:solidFill>
                </a:rPr>
                <a:t>s</a:t>
              </a:r>
              <a:r>
                <a:rPr lang="en-US" dirty="0" err="1" smtClean="0">
                  <a:solidFill>
                    <a:schemeClr val="lt1"/>
                  </a:solidFill>
                </a:rPr>
                <a:t>przedaż</a:t>
              </a:r>
              <a:r>
                <a:rPr lang="en-US" dirty="0" smtClean="0">
                  <a:solidFill>
                    <a:schemeClr val="lt1"/>
                  </a:solidFill>
                </a:rPr>
                <a:t> </a:t>
              </a:r>
              <a:r>
                <a:rPr lang="en-US" dirty="0" err="1">
                  <a:solidFill>
                    <a:schemeClr val="lt1"/>
                  </a:solidFill>
                </a:rPr>
                <a:t>według</a:t>
              </a:r>
              <a:r>
                <a:rPr lang="en-US" dirty="0">
                  <a:solidFill>
                    <a:schemeClr val="lt1"/>
                  </a:solidFill>
                </a:rPr>
                <a:t> </a:t>
              </a:r>
              <a:r>
                <a:rPr lang="en-US" dirty="0" err="1">
                  <a:solidFill>
                    <a:schemeClr val="lt1"/>
                  </a:solidFill>
                </a:rPr>
                <a:t>klientów</a:t>
              </a:r>
              <a:r>
                <a:rPr lang="en-US" dirty="0">
                  <a:solidFill>
                    <a:schemeClr val="lt1"/>
                  </a:solidFill>
                </a:rPr>
                <a:t>; </a:t>
              </a:r>
              <a:r>
                <a:rPr lang="pl-PL" dirty="0" err="1">
                  <a:solidFill>
                    <a:schemeClr val="lt1"/>
                  </a:solidFill>
                </a:rPr>
                <a:t>n</a:t>
              </a:r>
              <a:r>
                <a:rPr lang="en-US" dirty="0" err="1" smtClean="0">
                  <a:solidFill>
                    <a:schemeClr val="lt1"/>
                  </a:solidFill>
                </a:rPr>
                <a:t>owi</a:t>
              </a:r>
              <a:r>
                <a:rPr lang="en-US" dirty="0" smtClean="0">
                  <a:solidFill>
                    <a:schemeClr val="lt1"/>
                  </a:solidFill>
                </a:rPr>
                <a:t> </a:t>
              </a:r>
              <a:r>
                <a:rPr lang="en-US" dirty="0" err="1">
                  <a:solidFill>
                    <a:schemeClr val="lt1"/>
                  </a:solidFill>
                </a:rPr>
                <a:t>klienci</a:t>
              </a:r>
              <a:r>
                <a:rPr lang="en-US" dirty="0">
                  <a:solidFill>
                    <a:schemeClr val="lt1"/>
                  </a:solidFill>
                </a:rPr>
                <a:t>; </a:t>
              </a:r>
              <a:r>
                <a:rPr lang="pl-PL" dirty="0" err="1">
                  <a:solidFill>
                    <a:schemeClr val="lt1"/>
                  </a:solidFill>
                </a:rPr>
                <a:t>u</a:t>
              </a:r>
              <a:r>
                <a:rPr lang="en-US" dirty="0" err="1" smtClean="0">
                  <a:solidFill>
                    <a:schemeClr val="lt1"/>
                  </a:solidFill>
                </a:rPr>
                <a:t>traceni</a:t>
              </a:r>
              <a:r>
                <a:rPr lang="en-US" dirty="0" smtClean="0">
                  <a:solidFill>
                    <a:schemeClr val="lt1"/>
                  </a:solidFill>
                </a:rPr>
                <a:t> </a:t>
              </a:r>
              <a:r>
                <a:rPr lang="en-US" dirty="0" err="1">
                  <a:solidFill>
                    <a:schemeClr val="lt1"/>
                  </a:solidFill>
                </a:rPr>
                <a:t>klienci</a:t>
              </a:r>
              <a:r>
                <a:rPr lang="en-US" dirty="0">
                  <a:solidFill>
                    <a:schemeClr val="lt1"/>
                  </a:solidFill>
                </a:rPr>
                <a:t>; CPA</a:t>
              </a:r>
              <a:endParaRPr dirty="0">
                <a:solidFill>
                  <a:schemeClr val="lt1"/>
                </a:solidFill>
              </a:endParaRPr>
            </a:p>
          </p:txBody>
        </p:sp>
        <p:cxnSp>
          <p:nvCxnSpPr>
            <p:cNvPr id="306" name="Google Shape;306;p12"/>
            <p:cNvCxnSpPr/>
            <p:nvPr/>
          </p:nvCxnSpPr>
          <p:spPr>
            <a:xfrm>
              <a:off x="1761383" y="1513744"/>
              <a:ext cx="7045532" cy="0"/>
            </a:xfrm>
            <a:prstGeom prst="straightConnector1">
              <a:avLst/>
            </a:prstGeom>
            <a:noFill/>
            <a:ln>
              <a:noFill/>
            </a:ln>
          </p:spPr>
        </p:cxnSp>
        <p:cxnSp>
          <p:nvCxnSpPr>
            <p:cNvPr id="307" name="Google Shape;307;p12"/>
            <p:cNvCxnSpPr/>
            <p:nvPr/>
          </p:nvCxnSpPr>
          <p:spPr>
            <a:xfrm>
              <a:off x="0" y="1531504"/>
              <a:ext cx="8806915" cy="0"/>
            </a:xfrm>
            <a:prstGeom prst="straightConnector1">
              <a:avLst/>
            </a:prstGeom>
            <a:noFill/>
            <a:ln>
              <a:noFill/>
            </a:ln>
          </p:spPr>
        </p:cxnSp>
        <p:sp>
          <p:nvSpPr>
            <p:cNvPr id="308" name="Google Shape;308;p12"/>
            <p:cNvSpPr/>
            <p:nvPr/>
          </p:nvSpPr>
          <p:spPr>
            <a:xfrm>
              <a:off x="0" y="1531504"/>
              <a:ext cx="1761383" cy="382876"/>
            </a:xfrm>
            <a:prstGeom prst="rect">
              <a:avLst/>
            </a:prstGeom>
            <a:blipFill rotWithShape="1">
              <a:blip r:embed="rId3">
                <a:alphaModFix/>
              </a:blip>
              <a:stretch>
                <a:fillRect l="-26999" t="-9998" r="-22997"/>
              </a:stretch>
            </a:blipFill>
            <a:ln>
              <a:noFill/>
            </a:ln>
          </p:spPr>
          <p:txBody>
            <a:bodyPr spcFirstLastPara="1" wrap="square" lIns="121900" tIns="48000" rIns="121900" bIns="96000" anchor="t" anchorCtr="0">
              <a:noAutofit/>
            </a:bodyPr>
            <a:lstStyle/>
            <a:p>
              <a:pPr>
                <a:buClr>
                  <a:schemeClr val="dk1"/>
                </a:buClr>
                <a:buSzPts val="3600"/>
              </a:pPr>
              <a:endParaRPr>
                <a:solidFill>
                  <a:schemeClr val="lt1"/>
                </a:solidFill>
              </a:endParaRPr>
            </a:p>
          </p:txBody>
        </p:sp>
        <p:sp>
          <p:nvSpPr>
            <p:cNvPr id="309" name="Google Shape;309;p12"/>
            <p:cNvSpPr txBox="1"/>
            <p:nvPr/>
          </p:nvSpPr>
          <p:spPr>
            <a:xfrm>
              <a:off x="8254" y="1528352"/>
              <a:ext cx="1819193" cy="382876"/>
            </a:xfrm>
            <a:prstGeom prst="rect">
              <a:avLst/>
            </a:prstGeom>
            <a:blipFill rotWithShape="1">
              <a:blip r:embed="rId3">
                <a:alphaModFix/>
              </a:blip>
              <a:stretch>
                <a:fillRect l="-26999" t="-9998" r="-22997"/>
              </a:stretch>
            </a:blipFill>
            <a:ln w="44450" cap="flat" cmpd="sng">
              <a:solidFill>
                <a:schemeClr val="lt1"/>
              </a:solidFill>
              <a:prstDash val="solid"/>
              <a:round/>
              <a:headEnd type="none" w="sm" len="sm"/>
              <a:tailEnd type="none" w="sm" len="sm"/>
            </a:ln>
          </p:spPr>
          <p:txBody>
            <a:bodyPr spcFirstLastPara="1" wrap="square" lIns="96000" tIns="96000" rIns="0" bIns="96000" anchor="t" anchorCtr="0">
              <a:noAutofit/>
            </a:bodyPr>
            <a:lstStyle/>
            <a:p>
              <a:pPr>
                <a:lnSpc>
                  <a:spcPct val="90000"/>
                </a:lnSpc>
                <a:buClr>
                  <a:srgbClr val="262626"/>
                </a:buClr>
                <a:buSzPts val="800"/>
              </a:pPr>
              <a:r>
                <a:rPr lang="en-US">
                  <a:solidFill>
                    <a:schemeClr val="lt1"/>
                  </a:solidFill>
                </a:rPr>
                <a:t>Gromadzenie danych</a:t>
              </a:r>
              <a:endParaRPr>
                <a:solidFill>
                  <a:schemeClr val="lt1"/>
                </a:solidFill>
              </a:endParaRPr>
            </a:p>
          </p:txBody>
        </p:sp>
        <p:sp>
          <p:nvSpPr>
            <p:cNvPr id="310" name="Google Shape;310;p12"/>
            <p:cNvSpPr/>
            <p:nvPr/>
          </p:nvSpPr>
          <p:spPr>
            <a:xfrm>
              <a:off x="1893487" y="1548890"/>
              <a:ext cx="3180057" cy="347729"/>
            </a:xfrm>
            <a:prstGeom prst="rect">
              <a:avLst/>
            </a:prstGeom>
            <a:blipFill rotWithShape="1">
              <a:blip r:embed="rId3">
                <a:alphaModFix/>
              </a:blip>
              <a:stretch>
                <a:fillRect l="-26999" t="-9998" r="-22997"/>
              </a:stretch>
            </a:blipFill>
            <a:ln>
              <a:noFill/>
            </a:ln>
          </p:spPr>
          <p:txBody>
            <a:bodyPr spcFirstLastPara="1" wrap="square" lIns="121900" tIns="48000" rIns="121900" bIns="96000" anchor="t" anchorCtr="0">
              <a:noAutofit/>
            </a:bodyPr>
            <a:lstStyle/>
            <a:p>
              <a:pPr>
                <a:buClr>
                  <a:schemeClr val="dk1"/>
                </a:buClr>
                <a:buSzPts val="3600"/>
              </a:pPr>
              <a:endParaRPr>
                <a:solidFill>
                  <a:schemeClr val="lt1"/>
                </a:solidFill>
              </a:endParaRPr>
            </a:p>
          </p:txBody>
        </p:sp>
        <p:sp>
          <p:nvSpPr>
            <p:cNvPr id="311" name="Google Shape;311;p12"/>
            <p:cNvSpPr txBox="1"/>
            <p:nvPr/>
          </p:nvSpPr>
          <p:spPr>
            <a:xfrm>
              <a:off x="1893487" y="1548890"/>
              <a:ext cx="3180057" cy="347729"/>
            </a:xfrm>
            <a:prstGeom prst="rect">
              <a:avLst/>
            </a:prstGeom>
            <a:blipFill rotWithShape="1">
              <a:blip r:embed="rId3">
                <a:alphaModFix/>
              </a:blip>
              <a:stretch>
                <a:fillRect l="-26999" t="-9998" r="-22997"/>
              </a:stretch>
            </a:blipFill>
            <a:ln>
              <a:noFill/>
            </a:ln>
          </p:spPr>
          <p:txBody>
            <a:bodyPr spcFirstLastPara="1" wrap="square" lIns="40633" tIns="48000" rIns="40633" bIns="96000" anchor="t" anchorCtr="0">
              <a:noAutofit/>
            </a:bodyPr>
            <a:lstStyle/>
            <a:p>
              <a:pPr>
                <a:lnSpc>
                  <a:spcPct val="90000"/>
                </a:lnSpc>
                <a:buClr>
                  <a:srgbClr val="262626"/>
                </a:buClr>
                <a:buSzPts val="800"/>
              </a:pPr>
              <a:r>
                <a:rPr lang="en-US">
                  <a:solidFill>
                    <a:schemeClr val="lt1"/>
                  </a:solidFill>
                </a:rPr>
                <a:t>Gromadzenie i przechowywanie danych</a:t>
              </a:r>
              <a:endParaRPr>
                <a:solidFill>
                  <a:schemeClr val="lt1"/>
                </a:solidFill>
              </a:endParaRPr>
            </a:p>
          </p:txBody>
        </p:sp>
        <p:sp>
          <p:nvSpPr>
            <p:cNvPr id="312" name="Google Shape;312;p12"/>
            <p:cNvSpPr/>
            <p:nvPr/>
          </p:nvSpPr>
          <p:spPr>
            <a:xfrm>
              <a:off x="5416252" y="1548890"/>
              <a:ext cx="3390662" cy="347729"/>
            </a:xfrm>
            <a:prstGeom prst="rect">
              <a:avLst/>
            </a:prstGeom>
            <a:blipFill rotWithShape="1">
              <a:blip r:embed="rId3">
                <a:alphaModFix/>
              </a:blip>
              <a:stretch>
                <a:fillRect l="-26999" t="-9998" r="-22997"/>
              </a:stretch>
            </a:blipFill>
            <a:ln>
              <a:noFill/>
            </a:ln>
          </p:spPr>
          <p:txBody>
            <a:bodyPr spcFirstLastPara="1" wrap="square" lIns="121900" tIns="48000" rIns="121900" bIns="96000" anchor="t" anchorCtr="0">
              <a:noAutofit/>
            </a:bodyPr>
            <a:lstStyle/>
            <a:p>
              <a:pPr>
                <a:buClr>
                  <a:schemeClr val="dk1"/>
                </a:buClr>
                <a:buSzPts val="3600"/>
              </a:pPr>
              <a:endParaRPr>
                <a:solidFill>
                  <a:schemeClr val="lt1"/>
                </a:solidFill>
              </a:endParaRPr>
            </a:p>
          </p:txBody>
        </p:sp>
        <p:sp>
          <p:nvSpPr>
            <p:cNvPr id="313" name="Google Shape;313;p12"/>
            <p:cNvSpPr txBox="1"/>
            <p:nvPr/>
          </p:nvSpPr>
          <p:spPr>
            <a:xfrm>
              <a:off x="5149020" y="1548890"/>
              <a:ext cx="3601268" cy="347729"/>
            </a:xfrm>
            <a:prstGeom prst="rect">
              <a:avLst/>
            </a:prstGeom>
            <a:blipFill rotWithShape="1">
              <a:blip r:embed="rId3">
                <a:alphaModFix/>
              </a:blip>
              <a:stretch>
                <a:fillRect l="-26999" t="-9998" r="-22997"/>
              </a:stretch>
            </a:blipFill>
            <a:ln>
              <a:noFill/>
            </a:ln>
          </p:spPr>
          <p:txBody>
            <a:bodyPr spcFirstLastPara="1" wrap="square" lIns="40633" tIns="48000" rIns="40633" bIns="96000" anchor="t" anchorCtr="0">
              <a:noAutofit/>
            </a:bodyPr>
            <a:lstStyle/>
            <a:p>
              <a:pPr>
                <a:lnSpc>
                  <a:spcPct val="90000"/>
                </a:lnSpc>
                <a:buClr>
                  <a:srgbClr val="262626"/>
                </a:buClr>
                <a:buSzPts val="800"/>
              </a:pPr>
              <a:r>
                <a:rPr lang="en-US" dirty="0" err="1">
                  <a:solidFill>
                    <a:schemeClr val="lt1"/>
                  </a:solidFill>
                </a:rPr>
                <a:t>Przenoszenie</a:t>
              </a:r>
              <a:r>
                <a:rPr lang="en-US" dirty="0">
                  <a:solidFill>
                    <a:schemeClr val="lt1"/>
                  </a:solidFill>
                </a:rPr>
                <a:t> </a:t>
              </a:r>
              <a:r>
                <a:rPr lang="en-US" dirty="0" err="1">
                  <a:solidFill>
                    <a:schemeClr val="lt1"/>
                  </a:solidFill>
                </a:rPr>
                <a:t>danych</a:t>
              </a:r>
              <a:r>
                <a:rPr lang="en-US" dirty="0">
                  <a:solidFill>
                    <a:schemeClr val="lt1"/>
                  </a:solidFill>
                </a:rPr>
                <a:t> z Analytics do </a:t>
              </a:r>
              <a:r>
                <a:rPr lang="en-US" dirty="0" err="1">
                  <a:solidFill>
                    <a:schemeClr val="lt1"/>
                  </a:solidFill>
                </a:rPr>
                <a:t>Excela</a:t>
              </a:r>
              <a:r>
                <a:rPr lang="en-US" dirty="0">
                  <a:solidFill>
                    <a:schemeClr val="lt1"/>
                  </a:solidFill>
                </a:rPr>
                <a:t> </a:t>
              </a:r>
              <a:r>
                <a:rPr lang="en-US" dirty="0" err="1">
                  <a:solidFill>
                    <a:schemeClr val="lt1"/>
                  </a:solidFill>
                </a:rPr>
                <a:t>lub</a:t>
              </a:r>
              <a:r>
                <a:rPr lang="en-US" dirty="0">
                  <a:solidFill>
                    <a:schemeClr val="lt1"/>
                  </a:solidFill>
                </a:rPr>
                <a:t> </a:t>
              </a:r>
              <a:r>
                <a:rPr lang="en-US" dirty="0" err="1">
                  <a:solidFill>
                    <a:schemeClr val="lt1"/>
                  </a:solidFill>
                </a:rPr>
                <a:t>oprogramowania</a:t>
              </a:r>
              <a:r>
                <a:rPr lang="en-US" dirty="0">
                  <a:solidFill>
                    <a:schemeClr val="lt1"/>
                  </a:solidFill>
                </a:rPr>
                <a:t> </a:t>
              </a:r>
              <a:r>
                <a:rPr lang="en-US" dirty="0" err="1">
                  <a:solidFill>
                    <a:schemeClr val="lt1"/>
                  </a:solidFill>
                </a:rPr>
                <a:t>analitycznego</a:t>
              </a:r>
              <a:endParaRPr dirty="0">
                <a:solidFill>
                  <a:schemeClr val="lt1"/>
                </a:solidFill>
              </a:endParaRPr>
            </a:p>
          </p:txBody>
        </p:sp>
        <p:cxnSp>
          <p:nvCxnSpPr>
            <p:cNvPr id="314" name="Google Shape;314;p12"/>
            <p:cNvCxnSpPr/>
            <p:nvPr/>
          </p:nvCxnSpPr>
          <p:spPr>
            <a:xfrm>
              <a:off x="1761383" y="1896620"/>
              <a:ext cx="7045532" cy="0"/>
            </a:xfrm>
            <a:prstGeom prst="straightConnector1">
              <a:avLst/>
            </a:prstGeom>
            <a:noFill/>
            <a:ln>
              <a:noFill/>
            </a:ln>
          </p:spPr>
        </p:cxnSp>
        <p:cxnSp>
          <p:nvCxnSpPr>
            <p:cNvPr id="315" name="Google Shape;315;p12"/>
            <p:cNvCxnSpPr/>
            <p:nvPr/>
          </p:nvCxnSpPr>
          <p:spPr>
            <a:xfrm>
              <a:off x="0" y="1914380"/>
              <a:ext cx="8806915" cy="0"/>
            </a:xfrm>
            <a:prstGeom prst="straightConnector1">
              <a:avLst/>
            </a:prstGeom>
            <a:noFill/>
            <a:ln>
              <a:noFill/>
            </a:ln>
          </p:spPr>
        </p:cxnSp>
        <p:sp>
          <p:nvSpPr>
            <p:cNvPr id="316" name="Google Shape;316;p12"/>
            <p:cNvSpPr/>
            <p:nvPr/>
          </p:nvSpPr>
          <p:spPr>
            <a:xfrm>
              <a:off x="0" y="1914380"/>
              <a:ext cx="1761383" cy="382876"/>
            </a:xfrm>
            <a:prstGeom prst="rect">
              <a:avLst/>
            </a:prstGeom>
            <a:blipFill rotWithShape="1">
              <a:blip r:embed="rId3">
                <a:alphaModFix/>
              </a:blip>
              <a:stretch>
                <a:fillRect l="-26999" t="-9998" r="-22997"/>
              </a:stretch>
            </a:blipFill>
            <a:ln>
              <a:noFill/>
            </a:ln>
          </p:spPr>
          <p:txBody>
            <a:bodyPr spcFirstLastPara="1" wrap="square" lIns="121900" tIns="48000" rIns="121900" bIns="96000" anchor="t" anchorCtr="0">
              <a:noAutofit/>
            </a:bodyPr>
            <a:lstStyle/>
            <a:p>
              <a:pPr>
                <a:buClr>
                  <a:schemeClr val="dk1"/>
                </a:buClr>
                <a:buSzPts val="3600"/>
              </a:pPr>
              <a:endParaRPr>
                <a:solidFill>
                  <a:schemeClr val="lt1"/>
                </a:solidFill>
              </a:endParaRPr>
            </a:p>
          </p:txBody>
        </p:sp>
        <p:sp>
          <p:nvSpPr>
            <p:cNvPr id="317" name="Google Shape;317;p12"/>
            <p:cNvSpPr txBox="1"/>
            <p:nvPr/>
          </p:nvSpPr>
          <p:spPr>
            <a:xfrm>
              <a:off x="8254" y="1911227"/>
              <a:ext cx="1819193" cy="382876"/>
            </a:xfrm>
            <a:prstGeom prst="rect">
              <a:avLst/>
            </a:prstGeom>
            <a:blipFill rotWithShape="1">
              <a:blip r:embed="rId3">
                <a:alphaModFix/>
              </a:blip>
              <a:stretch>
                <a:fillRect l="-26999" t="-9998" r="-22997"/>
              </a:stretch>
            </a:blipFill>
            <a:ln w="44450" cap="flat" cmpd="sng">
              <a:solidFill>
                <a:schemeClr val="lt1"/>
              </a:solidFill>
              <a:prstDash val="solid"/>
              <a:round/>
              <a:headEnd type="none" w="sm" len="sm"/>
              <a:tailEnd type="none" w="sm" len="sm"/>
            </a:ln>
          </p:spPr>
          <p:txBody>
            <a:bodyPr spcFirstLastPara="1" wrap="square" lIns="96000" tIns="96000" rIns="0" bIns="96000" anchor="t" anchorCtr="0">
              <a:noAutofit/>
            </a:bodyPr>
            <a:lstStyle/>
            <a:p>
              <a:pPr>
                <a:lnSpc>
                  <a:spcPct val="90000"/>
                </a:lnSpc>
                <a:buClr>
                  <a:srgbClr val="262626"/>
                </a:buClr>
                <a:buSzPts val="800"/>
              </a:pPr>
              <a:r>
                <a:rPr lang="en-US">
                  <a:solidFill>
                    <a:schemeClr val="lt1"/>
                  </a:solidFill>
                </a:rPr>
                <a:t>Przetwarzanie danych</a:t>
              </a:r>
              <a:endParaRPr>
                <a:solidFill>
                  <a:schemeClr val="lt1"/>
                </a:solidFill>
              </a:endParaRPr>
            </a:p>
          </p:txBody>
        </p:sp>
        <p:sp>
          <p:nvSpPr>
            <p:cNvPr id="318" name="Google Shape;318;p12"/>
            <p:cNvSpPr/>
            <p:nvPr/>
          </p:nvSpPr>
          <p:spPr>
            <a:xfrm>
              <a:off x="1893487" y="1931767"/>
              <a:ext cx="3180057" cy="347729"/>
            </a:xfrm>
            <a:prstGeom prst="rect">
              <a:avLst/>
            </a:prstGeom>
            <a:blipFill rotWithShape="1">
              <a:blip r:embed="rId3">
                <a:alphaModFix/>
              </a:blip>
              <a:stretch>
                <a:fillRect l="-26999" t="-9998" r="-22997"/>
              </a:stretch>
            </a:blipFill>
            <a:ln>
              <a:noFill/>
            </a:ln>
          </p:spPr>
          <p:txBody>
            <a:bodyPr spcFirstLastPara="1" wrap="square" lIns="121900" tIns="48000" rIns="121900" bIns="96000" anchor="t" anchorCtr="0">
              <a:noAutofit/>
            </a:bodyPr>
            <a:lstStyle/>
            <a:p>
              <a:pPr>
                <a:buClr>
                  <a:schemeClr val="dk1"/>
                </a:buClr>
                <a:buSzPts val="3600"/>
              </a:pPr>
              <a:endParaRPr>
                <a:solidFill>
                  <a:schemeClr val="lt1"/>
                </a:solidFill>
              </a:endParaRPr>
            </a:p>
          </p:txBody>
        </p:sp>
        <p:sp>
          <p:nvSpPr>
            <p:cNvPr id="319" name="Google Shape;319;p12"/>
            <p:cNvSpPr txBox="1"/>
            <p:nvPr/>
          </p:nvSpPr>
          <p:spPr>
            <a:xfrm>
              <a:off x="1893487" y="1931767"/>
              <a:ext cx="3180057" cy="347729"/>
            </a:xfrm>
            <a:prstGeom prst="rect">
              <a:avLst/>
            </a:prstGeom>
            <a:blipFill rotWithShape="1">
              <a:blip r:embed="rId3">
                <a:alphaModFix/>
              </a:blip>
              <a:stretch>
                <a:fillRect l="-26999" t="-9998" r="-22997"/>
              </a:stretch>
            </a:blipFill>
            <a:ln>
              <a:noFill/>
            </a:ln>
          </p:spPr>
          <p:txBody>
            <a:bodyPr spcFirstLastPara="1" wrap="square" lIns="40633" tIns="48000" rIns="40633" bIns="96000" anchor="t" anchorCtr="0">
              <a:noAutofit/>
            </a:bodyPr>
            <a:lstStyle/>
            <a:p>
              <a:pPr>
                <a:lnSpc>
                  <a:spcPct val="90000"/>
                </a:lnSpc>
                <a:buClr>
                  <a:srgbClr val="262626"/>
                </a:buClr>
                <a:buSzPts val="800"/>
              </a:pPr>
              <a:r>
                <a:rPr lang="en-US">
                  <a:solidFill>
                    <a:schemeClr val="lt1"/>
                  </a:solidFill>
                </a:rPr>
                <a:t>Przekształcanie danych w wiedzę</a:t>
              </a:r>
              <a:endParaRPr>
                <a:solidFill>
                  <a:schemeClr val="lt1"/>
                </a:solidFill>
              </a:endParaRPr>
            </a:p>
          </p:txBody>
        </p:sp>
        <p:sp>
          <p:nvSpPr>
            <p:cNvPr id="320" name="Google Shape;320;p12"/>
            <p:cNvSpPr/>
            <p:nvPr/>
          </p:nvSpPr>
          <p:spPr>
            <a:xfrm>
              <a:off x="5416252" y="1931767"/>
              <a:ext cx="3390662" cy="347729"/>
            </a:xfrm>
            <a:prstGeom prst="rect">
              <a:avLst/>
            </a:prstGeom>
            <a:blipFill rotWithShape="1">
              <a:blip r:embed="rId3">
                <a:alphaModFix/>
              </a:blip>
              <a:stretch>
                <a:fillRect l="-26999" t="-9998" r="-22997"/>
              </a:stretch>
            </a:blipFill>
            <a:ln>
              <a:noFill/>
            </a:ln>
          </p:spPr>
          <p:txBody>
            <a:bodyPr spcFirstLastPara="1" wrap="square" lIns="121900" tIns="48000" rIns="121900" bIns="96000" anchor="t" anchorCtr="0">
              <a:noAutofit/>
            </a:bodyPr>
            <a:lstStyle/>
            <a:p>
              <a:pPr>
                <a:buClr>
                  <a:schemeClr val="dk1"/>
                </a:buClr>
                <a:buSzPts val="3600"/>
              </a:pPr>
              <a:endParaRPr>
                <a:solidFill>
                  <a:schemeClr val="lt1"/>
                </a:solidFill>
              </a:endParaRPr>
            </a:p>
          </p:txBody>
        </p:sp>
        <p:sp>
          <p:nvSpPr>
            <p:cNvPr id="321" name="Google Shape;321;p12"/>
            <p:cNvSpPr txBox="1"/>
            <p:nvPr/>
          </p:nvSpPr>
          <p:spPr>
            <a:xfrm>
              <a:off x="5149021" y="1931767"/>
              <a:ext cx="3601267" cy="347729"/>
            </a:xfrm>
            <a:prstGeom prst="rect">
              <a:avLst/>
            </a:prstGeom>
            <a:blipFill rotWithShape="1">
              <a:blip r:embed="rId3">
                <a:alphaModFix/>
              </a:blip>
              <a:stretch>
                <a:fillRect l="-26999" t="-9998" r="-22997"/>
              </a:stretch>
            </a:blipFill>
            <a:ln>
              <a:noFill/>
            </a:ln>
          </p:spPr>
          <p:txBody>
            <a:bodyPr spcFirstLastPara="1" wrap="square" lIns="40633" tIns="48000" rIns="40633" bIns="96000" anchor="t" anchorCtr="0">
              <a:noAutofit/>
            </a:bodyPr>
            <a:lstStyle/>
            <a:p>
              <a:pPr>
                <a:lnSpc>
                  <a:spcPct val="90000"/>
                </a:lnSpc>
                <a:buClr>
                  <a:srgbClr val="262626"/>
                </a:buClr>
                <a:buSzPts val="800"/>
              </a:pPr>
              <a:r>
                <a:rPr lang="en-US">
                  <a:solidFill>
                    <a:schemeClr val="lt1"/>
                  </a:solidFill>
                </a:rPr>
                <a:t>Przeprowadzanie analizy wskaźników KPI</a:t>
              </a:r>
              <a:endParaRPr>
                <a:solidFill>
                  <a:schemeClr val="lt1"/>
                </a:solidFill>
              </a:endParaRPr>
            </a:p>
          </p:txBody>
        </p:sp>
        <p:cxnSp>
          <p:nvCxnSpPr>
            <p:cNvPr id="322" name="Google Shape;322;p12"/>
            <p:cNvCxnSpPr/>
            <p:nvPr/>
          </p:nvCxnSpPr>
          <p:spPr>
            <a:xfrm>
              <a:off x="1761383" y="2279496"/>
              <a:ext cx="7045532" cy="0"/>
            </a:xfrm>
            <a:prstGeom prst="straightConnector1">
              <a:avLst/>
            </a:prstGeom>
            <a:noFill/>
            <a:ln>
              <a:noFill/>
            </a:ln>
          </p:spPr>
        </p:cxnSp>
        <p:cxnSp>
          <p:nvCxnSpPr>
            <p:cNvPr id="323" name="Google Shape;323;p12"/>
            <p:cNvCxnSpPr/>
            <p:nvPr/>
          </p:nvCxnSpPr>
          <p:spPr>
            <a:xfrm>
              <a:off x="0" y="2297256"/>
              <a:ext cx="8806915" cy="0"/>
            </a:xfrm>
            <a:prstGeom prst="straightConnector1">
              <a:avLst/>
            </a:prstGeom>
            <a:noFill/>
            <a:ln>
              <a:noFill/>
            </a:ln>
          </p:spPr>
        </p:cxnSp>
        <p:sp>
          <p:nvSpPr>
            <p:cNvPr id="324" name="Google Shape;324;p12"/>
            <p:cNvSpPr/>
            <p:nvPr/>
          </p:nvSpPr>
          <p:spPr>
            <a:xfrm>
              <a:off x="0" y="2297256"/>
              <a:ext cx="1761383" cy="382876"/>
            </a:xfrm>
            <a:prstGeom prst="rect">
              <a:avLst/>
            </a:prstGeom>
            <a:blipFill rotWithShape="1">
              <a:blip r:embed="rId3">
                <a:alphaModFix/>
              </a:blip>
              <a:stretch>
                <a:fillRect l="-26999" t="-9998" r="-22997"/>
              </a:stretch>
            </a:blipFill>
            <a:ln>
              <a:noFill/>
            </a:ln>
          </p:spPr>
          <p:txBody>
            <a:bodyPr spcFirstLastPara="1" wrap="square" lIns="121900" tIns="48000" rIns="121900" bIns="96000" anchor="t" anchorCtr="0">
              <a:noAutofit/>
            </a:bodyPr>
            <a:lstStyle/>
            <a:p>
              <a:pPr>
                <a:buClr>
                  <a:schemeClr val="dk1"/>
                </a:buClr>
                <a:buSzPts val="3600"/>
              </a:pPr>
              <a:endParaRPr>
                <a:solidFill>
                  <a:schemeClr val="lt1"/>
                </a:solidFill>
              </a:endParaRPr>
            </a:p>
          </p:txBody>
        </p:sp>
        <p:sp>
          <p:nvSpPr>
            <p:cNvPr id="325" name="Google Shape;325;p12"/>
            <p:cNvSpPr txBox="1"/>
            <p:nvPr/>
          </p:nvSpPr>
          <p:spPr>
            <a:xfrm>
              <a:off x="8254" y="2294102"/>
              <a:ext cx="1819193" cy="382876"/>
            </a:xfrm>
            <a:prstGeom prst="rect">
              <a:avLst/>
            </a:prstGeom>
            <a:blipFill rotWithShape="1">
              <a:blip r:embed="rId3">
                <a:alphaModFix/>
              </a:blip>
              <a:stretch>
                <a:fillRect l="-26999" t="-9998" r="-22997"/>
              </a:stretch>
            </a:blipFill>
            <a:ln w="44450" cap="flat" cmpd="sng">
              <a:solidFill>
                <a:schemeClr val="lt1"/>
              </a:solidFill>
              <a:prstDash val="solid"/>
              <a:round/>
              <a:headEnd type="none" w="sm" len="sm"/>
              <a:tailEnd type="none" w="sm" len="sm"/>
            </a:ln>
          </p:spPr>
          <p:txBody>
            <a:bodyPr spcFirstLastPara="1" wrap="square" lIns="96000" tIns="96000" rIns="0" bIns="96000" anchor="t" anchorCtr="0">
              <a:noAutofit/>
            </a:bodyPr>
            <a:lstStyle/>
            <a:p>
              <a:pPr>
                <a:lnSpc>
                  <a:spcPct val="90000"/>
                </a:lnSpc>
                <a:buClr>
                  <a:srgbClr val="262626"/>
                </a:buClr>
                <a:buSzPts val="800"/>
              </a:pPr>
              <a:r>
                <a:rPr lang="en-US">
                  <a:solidFill>
                    <a:schemeClr val="lt1"/>
                  </a:solidFill>
                </a:rPr>
                <a:t>Raportowanie</a:t>
              </a:r>
              <a:endParaRPr>
                <a:solidFill>
                  <a:schemeClr val="lt1"/>
                </a:solidFill>
              </a:endParaRPr>
            </a:p>
          </p:txBody>
        </p:sp>
        <p:sp>
          <p:nvSpPr>
            <p:cNvPr id="326" name="Google Shape;326;p12"/>
            <p:cNvSpPr/>
            <p:nvPr/>
          </p:nvSpPr>
          <p:spPr>
            <a:xfrm>
              <a:off x="1893487" y="2314643"/>
              <a:ext cx="3180057" cy="347729"/>
            </a:xfrm>
            <a:prstGeom prst="rect">
              <a:avLst/>
            </a:prstGeom>
            <a:blipFill rotWithShape="1">
              <a:blip r:embed="rId3">
                <a:alphaModFix/>
              </a:blip>
              <a:stretch>
                <a:fillRect l="-26999" t="-9998" r="-22997"/>
              </a:stretch>
            </a:blipFill>
            <a:ln>
              <a:noFill/>
            </a:ln>
          </p:spPr>
          <p:txBody>
            <a:bodyPr spcFirstLastPara="1" wrap="square" lIns="121900" tIns="48000" rIns="121900" bIns="96000" anchor="t" anchorCtr="0">
              <a:noAutofit/>
            </a:bodyPr>
            <a:lstStyle/>
            <a:p>
              <a:pPr>
                <a:buClr>
                  <a:schemeClr val="dk1"/>
                </a:buClr>
                <a:buSzPts val="3600"/>
              </a:pPr>
              <a:endParaRPr>
                <a:solidFill>
                  <a:schemeClr val="lt1"/>
                </a:solidFill>
              </a:endParaRPr>
            </a:p>
          </p:txBody>
        </p:sp>
        <p:sp>
          <p:nvSpPr>
            <p:cNvPr id="327" name="Google Shape;327;p12"/>
            <p:cNvSpPr txBox="1"/>
            <p:nvPr/>
          </p:nvSpPr>
          <p:spPr>
            <a:xfrm>
              <a:off x="1893487" y="2314643"/>
              <a:ext cx="3180057" cy="347729"/>
            </a:xfrm>
            <a:prstGeom prst="rect">
              <a:avLst/>
            </a:prstGeom>
            <a:blipFill rotWithShape="1">
              <a:blip r:embed="rId3">
                <a:alphaModFix/>
              </a:blip>
              <a:stretch>
                <a:fillRect l="-26999" t="-9998" r="-22997"/>
              </a:stretch>
            </a:blipFill>
            <a:ln>
              <a:noFill/>
            </a:ln>
          </p:spPr>
          <p:txBody>
            <a:bodyPr spcFirstLastPara="1" wrap="square" lIns="40633" tIns="48000" rIns="40633" bIns="96000" anchor="t" anchorCtr="0">
              <a:noAutofit/>
            </a:bodyPr>
            <a:lstStyle/>
            <a:p>
              <a:pPr>
                <a:lnSpc>
                  <a:spcPct val="90000"/>
                </a:lnSpc>
                <a:buClr>
                  <a:srgbClr val="262626"/>
                </a:buClr>
                <a:buSzPts val="800"/>
              </a:pPr>
              <a:r>
                <a:rPr lang="en-US">
                  <a:solidFill>
                    <a:schemeClr val="lt1"/>
                  </a:solidFill>
                </a:rPr>
                <a:t>Synteza informacji i wiedzy w działania zarządcze</a:t>
              </a:r>
              <a:endParaRPr>
                <a:solidFill>
                  <a:schemeClr val="lt1"/>
                </a:solidFill>
              </a:endParaRPr>
            </a:p>
          </p:txBody>
        </p:sp>
        <p:sp>
          <p:nvSpPr>
            <p:cNvPr id="328" name="Google Shape;328;p12"/>
            <p:cNvSpPr/>
            <p:nvPr/>
          </p:nvSpPr>
          <p:spPr>
            <a:xfrm>
              <a:off x="5416252" y="2314643"/>
              <a:ext cx="3390662" cy="347729"/>
            </a:xfrm>
            <a:prstGeom prst="rect">
              <a:avLst/>
            </a:prstGeom>
            <a:blipFill rotWithShape="1">
              <a:blip r:embed="rId3">
                <a:alphaModFix/>
              </a:blip>
              <a:stretch>
                <a:fillRect l="-26999" t="-9998" r="-22997"/>
              </a:stretch>
            </a:blipFill>
            <a:ln>
              <a:noFill/>
            </a:ln>
          </p:spPr>
          <p:txBody>
            <a:bodyPr spcFirstLastPara="1" wrap="square" lIns="121900" tIns="48000" rIns="121900" bIns="96000" anchor="t" anchorCtr="0">
              <a:noAutofit/>
            </a:bodyPr>
            <a:lstStyle/>
            <a:p>
              <a:pPr>
                <a:buClr>
                  <a:schemeClr val="dk1"/>
                </a:buClr>
                <a:buSzPts val="3600"/>
              </a:pPr>
              <a:endParaRPr>
                <a:solidFill>
                  <a:schemeClr val="lt1"/>
                </a:solidFill>
              </a:endParaRPr>
            </a:p>
          </p:txBody>
        </p:sp>
        <p:sp>
          <p:nvSpPr>
            <p:cNvPr id="329" name="Google Shape;329;p12"/>
            <p:cNvSpPr txBox="1"/>
            <p:nvPr/>
          </p:nvSpPr>
          <p:spPr>
            <a:xfrm>
              <a:off x="5149021" y="2314643"/>
              <a:ext cx="3601267" cy="347729"/>
            </a:xfrm>
            <a:prstGeom prst="rect">
              <a:avLst/>
            </a:prstGeom>
            <a:blipFill rotWithShape="1">
              <a:blip r:embed="rId3">
                <a:alphaModFix/>
              </a:blip>
              <a:stretch>
                <a:fillRect l="-26999" t="-9998" r="-22997"/>
              </a:stretch>
            </a:blipFill>
            <a:ln>
              <a:noFill/>
            </a:ln>
          </p:spPr>
          <p:txBody>
            <a:bodyPr spcFirstLastPara="1" wrap="square" lIns="40633" tIns="48000" rIns="40633" bIns="96000" anchor="t" anchorCtr="0">
              <a:noAutofit/>
            </a:bodyPr>
            <a:lstStyle/>
            <a:p>
              <a:pPr>
                <a:lnSpc>
                  <a:spcPct val="90000"/>
                </a:lnSpc>
                <a:buClr>
                  <a:srgbClr val="262626"/>
                </a:buClr>
                <a:buSzPts val="800"/>
              </a:pPr>
              <a:r>
                <a:rPr lang="en-US">
                  <a:solidFill>
                    <a:schemeClr val="lt1"/>
                  </a:solidFill>
                </a:rPr>
                <a:t>Raport tygodniowy</a:t>
              </a:r>
              <a:endParaRPr>
                <a:solidFill>
                  <a:schemeClr val="lt1"/>
                </a:solidFill>
              </a:endParaRPr>
            </a:p>
          </p:txBody>
        </p:sp>
        <p:cxnSp>
          <p:nvCxnSpPr>
            <p:cNvPr id="330" name="Google Shape;330;p12"/>
            <p:cNvCxnSpPr/>
            <p:nvPr/>
          </p:nvCxnSpPr>
          <p:spPr>
            <a:xfrm>
              <a:off x="1761383" y="2662372"/>
              <a:ext cx="7045532" cy="0"/>
            </a:xfrm>
            <a:prstGeom prst="straightConnector1">
              <a:avLst/>
            </a:prstGeom>
            <a:noFill/>
            <a:ln>
              <a:noFill/>
            </a:ln>
          </p:spPr>
        </p:cxnSp>
        <p:cxnSp>
          <p:nvCxnSpPr>
            <p:cNvPr id="331" name="Google Shape;331;p12"/>
            <p:cNvCxnSpPr/>
            <p:nvPr/>
          </p:nvCxnSpPr>
          <p:spPr>
            <a:xfrm>
              <a:off x="0" y="2680132"/>
              <a:ext cx="8806915" cy="0"/>
            </a:xfrm>
            <a:prstGeom prst="straightConnector1">
              <a:avLst/>
            </a:prstGeom>
            <a:noFill/>
            <a:ln>
              <a:noFill/>
            </a:ln>
          </p:spPr>
        </p:cxnSp>
        <p:sp>
          <p:nvSpPr>
            <p:cNvPr id="332" name="Google Shape;332;p12"/>
            <p:cNvSpPr/>
            <p:nvPr/>
          </p:nvSpPr>
          <p:spPr>
            <a:xfrm>
              <a:off x="0" y="2680132"/>
              <a:ext cx="1761383" cy="382876"/>
            </a:xfrm>
            <a:prstGeom prst="rect">
              <a:avLst/>
            </a:prstGeom>
            <a:blipFill rotWithShape="1">
              <a:blip r:embed="rId3">
                <a:alphaModFix/>
              </a:blip>
              <a:stretch>
                <a:fillRect l="-26999" t="-9998" r="-22997"/>
              </a:stretch>
            </a:blipFill>
            <a:ln>
              <a:noFill/>
            </a:ln>
          </p:spPr>
          <p:txBody>
            <a:bodyPr spcFirstLastPara="1" wrap="square" lIns="121900" tIns="48000" rIns="121900" bIns="96000" anchor="t" anchorCtr="0">
              <a:noAutofit/>
            </a:bodyPr>
            <a:lstStyle/>
            <a:p>
              <a:pPr>
                <a:buClr>
                  <a:schemeClr val="dk1"/>
                </a:buClr>
                <a:buSzPts val="3600"/>
              </a:pPr>
              <a:endParaRPr>
                <a:solidFill>
                  <a:schemeClr val="lt1"/>
                </a:solidFill>
              </a:endParaRPr>
            </a:p>
          </p:txBody>
        </p:sp>
        <p:sp>
          <p:nvSpPr>
            <p:cNvPr id="333" name="Google Shape;333;p12"/>
            <p:cNvSpPr txBox="1"/>
            <p:nvPr/>
          </p:nvSpPr>
          <p:spPr>
            <a:xfrm>
              <a:off x="8254" y="2684279"/>
              <a:ext cx="1819193" cy="382875"/>
            </a:xfrm>
            <a:prstGeom prst="rect">
              <a:avLst/>
            </a:prstGeom>
            <a:blipFill rotWithShape="1">
              <a:blip r:embed="rId3">
                <a:alphaModFix/>
              </a:blip>
              <a:stretch>
                <a:fillRect l="-26999" t="-9998" r="-22997"/>
              </a:stretch>
            </a:blipFill>
            <a:ln w="44450" cap="flat" cmpd="sng">
              <a:solidFill>
                <a:schemeClr val="lt1"/>
              </a:solidFill>
              <a:prstDash val="solid"/>
              <a:round/>
              <a:headEnd type="none" w="sm" len="sm"/>
              <a:tailEnd type="none" w="sm" len="sm"/>
            </a:ln>
          </p:spPr>
          <p:txBody>
            <a:bodyPr spcFirstLastPara="1" wrap="square" lIns="96000" tIns="96000" rIns="40633" bIns="96000" anchor="t" anchorCtr="0">
              <a:noAutofit/>
            </a:bodyPr>
            <a:lstStyle/>
            <a:p>
              <a:pPr>
                <a:lnSpc>
                  <a:spcPct val="90000"/>
                </a:lnSpc>
                <a:buClr>
                  <a:srgbClr val="262626"/>
                </a:buClr>
                <a:buSzPts val="800"/>
              </a:pPr>
              <a:r>
                <a:rPr lang="en-US">
                  <a:solidFill>
                    <a:schemeClr val="lt1"/>
                  </a:solidFill>
                </a:rPr>
                <a:t>Optymalizacja</a:t>
              </a:r>
              <a:endParaRPr>
                <a:solidFill>
                  <a:schemeClr val="lt1"/>
                </a:solidFill>
              </a:endParaRPr>
            </a:p>
          </p:txBody>
        </p:sp>
        <p:sp>
          <p:nvSpPr>
            <p:cNvPr id="334" name="Google Shape;334;p12"/>
            <p:cNvSpPr/>
            <p:nvPr/>
          </p:nvSpPr>
          <p:spPr>
            <a:xfrm>
              <a:off x="1893487" y="2697519"/>
              <a:ext cx="3180057" cy="347729"/>
            </a:xfrm>
            <a:prstGeom prst="rect">
              <a:avLst/>
            </a:prstGeom>
            <a:blipFill rotWithShape="1">
              <a:blip r:embed="rId3">
                <a:alphaModFix/>
              </a:blip>
              <a:stretch>
                <a:fillRect l="-26999" t="-9998" r="-22997"/>
              </a:stretch>
            </a:blipFill>
            <a:ln>
              <a:noFill/>
            </a:ln>
          </p:spPr>
          <p:txBody>
            <a:bodyPr spcFirstLastPara="1" wrap="square" lIns="121900" tIns="48000" rIns="121900" bIns="96000" anchor="t" anchorCtr="0">
              <a:noAutofit/>
            </a:bodyPr>
            <a:lstStyle/>
            <a:p>
              <a:pPr>
                <a:buClr>
                  <a:schemeClr val="dk1"/>
                </a:buClr>
                <a:buSzPts val="3600"/>
              </a:pPr>
              <a:endParaRPr>
                <a:solidFill>
                  <a:schemeClr val="lt1"/>
                </a:solidFill>
              </a:endParaRPr>
            </a:p>
          </p:txBody>
        </p:sp>
        <p:sp>
          <p:nvSpPr>
            <p:cNvPr id="335" name="Google Shape;335;p12"/>
            <p:cNvSpPr txBox="1"/>
            <p:nvPr/>
          </p:nvSpPr>
          <p:spPr>
            <a:xfrm>
              <a:off x="1893487" y="2697519"/>
              <a:ext cx="3180057" cy="347729"/>
            </a:xfrm>
            <a:prstGeom prst="rect">
              <a:avLst/>
            </a:prstGeom>
            <a:blipFill rotWithShape="1">
              <a:blip r:embed="rId3">
                <a:alphaModFix/>
              </a:blip>
              <a:stretch>
                <a:fillRect l="-26999" t="-9998" r="-22997"/>
              </a:stretch>
            </a:blipFill>
            <a:ln>
              <a:noFill/>
            </a:ln>
          </p:spPr>
          <p:txBody>
            <a:bodyPr spcFirstLastPara="1" wrap="square" lIns="40633" tIns="48000" rIns="40633" bIns="96000" anchor="t" anchorCtr="0">
              <a:noAutofit/>
            </a:bodyPr>
            <a:lstStyle/>
            <a:p>
              <a:pPr>
                <a:lnSpc>
                  <a:spcPct val="90000"/>
                </a:lnSpc>
                <a:buClr>
                  <a:srgbClr val="262626"/>
                </a:buClr>
                <a:buSzPts val="800"/>
              </a:pPr>
              <a:r>
                <a:rPr lang="en-US">
                  <a:solidFill>
                    <a:schemeClr val="lt1"/>
                  </a:solidFill>
                </a:rPr>
                <a:t>Poprawa tego, co nie działa</a:t>
              </a:r>
              <a:endParaRPr>
                <a:solidFill>
                  <a:schemeClr val="lt1"/>
                </a:solidFill>
              </a:endParaRPr>
            </a:p>
          </p:txBody>
        </p:sp>
        <p:sp>
          <p:nvSpPr>
            <p:cNvPr id="336" name="Google Shape;336;p12"/>
            <p:cNvSpPr/>
            <p:nvPr/>
          </p:nvSpPr>
          <p:spPr>
            <a:xfrm>
              <a:off x="5416252" y="2697519"/>
              <a:ext cx="3390662" cy="347729"/>
            </a:xfrm>
            <a:prstGeom prst="rect">
              <a:avLst/>
            </a:prstGeom>
            <a:blipFill rotWithShape="1">
              <a:blip r:embed="rId3">
                <a:alphaModFix/>
              </a:blip>
              <a:stretch>
                <a:fillRect l="-26999" t="-9998" r="-22997"/>
              </a:stretch>
            </a:blipFill>
            <a:ln>
              <a:noFill/>
            </a:ln>
          </p:spPr>
          <p:txBody>
            <a:bodyPr spcFirstLastPara="1" wrap="square" lIns="121900" tIns="48000" rIns="121900" bIns="96000" anchor="t" anchorCtr="0">
              <a:noAutofit/>
            </a:bodyPr>
            <a:lstStyle/>
            <a:p>
              <a:pPr>
                <a:buClr>
                  <a:schemeClr val="dk1"/>
                </a:buClr>
                <a:buSzPts val="3600"/>
              </a:pPr>
              <a:endParaRPr>
                <a:solidFill>
                  <a:schemeClr val="lt1"/>
                </a:solidFill>
              </a:endParaRPr>
            </a:p>
          </p:txBody>
        </p:sp>
        <p:sp>
          <p:nvSpPr>
            <p:cNvPr id="337" name="Google Shape;337;p12"/>
            <p:cNvSpPr txBox="1"/>
            <p:nvPr/>
          </p:nvSpPr>
          <p:spPr>
            <a:xfrm>
              <a:off x="5149021" y="2697519"/>
              <a:ext cx="3601267" cy="347729"/>
            </a:xfrm>
            <a:prstGeom prst="rect">
              <a:avLst/>
            </a:prstGeom>
            <a:blipFill rotWithShape="1">
              <a:blip r:embed="rId3">
                <a:alphaModFix/>
              </a:blip>
              <a:stretch>
                <a:fillRect l="-26999" t="-9998" r="-22997"/>
              </a:stretch>
            </a:blipFill>
            <a:ln>
              <a:noFill/>
            </a:ln>
          </p:spPr>
          <p:txBody>
            <a:bodyPr spcFirstLastPara="1" wrap="square" lIns="40633" tIns="48000" rIns="40633" bIns="96000" anchor="t" anchorCtr="0">
              <a:noAutofit/>
            </a:bodyPr>
            <a:lstStyle/>
            <a:p>
              <a:pPr>
                <a:lnSpc>
                  <a:spcPct val="90000"/>
                </a:lnSpc>
                <a:buClr>
                  <a:srgbClr val="262626"/>
                </a:buClr>
                <a:buSzPts val="800"/>
              </a:pPr>
              <a:r>
                <a:rPr lang="en-US">
                  <a:solidFill>
                    <a:schemeClr val="lt1"/>
                  </a:solidFill>
                </a:rPr>
                <a:t>Współczynnik odrzuceń w procesie realizacji transakcji wynosi 90%; sprzedaż przez klientów spada.</a:t>
              </a:r>
              <a:endParaRPr>
                <a:solidFill>
                  <a:schemeClr val="lt1"/>
                </a:solidFill>
              </a:endParaRPr>
            </a:p>
          </p:txBody>
        </p:sp>
        <p:cxnSp>
          <p:nvCxnSpPr>
            <p:cNvPr id="338" name="Google Shape;338;p12"/>
            <p:cNvCxnSpPr/>
            <p:nvPr/>
          </p:nvCxnSpPr>
          <p:spPr>
            <a:xfrm>
              <a:off x="1704756" y="3045248"/>
              <a:ext cx="7045532" cy="0"/>
            </a:xfrm>
            <a:prstGeom prst="straightConnector1">
              <a:avLst/>
            </a:prstGeom>
            <a:noFill/>
            <a:ln>
              <a:noFill/>
            </a:ln>
          </p:spPr>
        </p:cxn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p13"/>
          <p:cNvSpPr txBox="1"/>
          <p:nvPr/>
        </p:nvSpPr>
        <p:spPr>
          <a:xfrm>
            <a:off x="637785" y="1084881"/>
            <a:ext cx="11360800" cy="763600"/>
          </a:xfrm>
          <a:prstGeom prst="rect">
            <a:avLst/>
          </a:prstGeom>
          <a:noFill/>
          <a:ln>
            <a:noFill/>
          </a:ln>
        </p:spPr>
        <p:txBody>
          <a:bodyPr spcFirstLastPara="1" wrap="square" lIns="121900" tIns="121900" rIns="121900" bIns="121900" anchor="ctr" anchorCtr="0">
            <a:noAutofit/>
          </a:bodyPr>
          <a:lstStyle/>
          <a:p>
            <a:pPr>
              <a:buClr>
                <a:schemeClr val="dk1"/>
              </a:buClr>
              <a:buSzPts val="1800"/>
            </a:pPr>
            <a:endParaRPr sz="2400">
              <a:solidFill>
                <a:schemeClr val="dk1"/>
              </a:solidFill>
              <a:latin typeface="Calibri"/>
              <a:ea typeface="Calibri"/>
              <a:cs typeface="Calibri"/>
              <a:sym typeface="Calibri"/>
            </a:endParaRPr>
          </a:p>
        </p:txBody>
      </p:sp>
      <p:sp>
        <p:nvSpPr>
          <p:cNvPr id="344" name="Google Shape;344;p13"/>
          <p:cNvSpPr txBox="1"/>
          <p:nvPr/>
        </p:nvSpPr>
        <p:spPr>
          <a:xfrm>
            <a:off x="637786" y="1683721"/>
            <a:ext cx="11111239" cy="3918815"/>
          </a:xfrm>
          <a:prstGeom prst="rect">
            <a:avLst/>
          </a:prstGeom>
          <a:noFill/>
          <a:ln>
            <a:noFill/>
          </a:ln>
        </p:spPr>
        <p:txBody>
          <a:bodyPr spcFirstLastPara="1" wrap="square" lIns="121900" tIns="121900" rIns="121900" bIns="121900" anchor="t" anchorCtr="0">
            <a:noAutofit/>
          </a:bodyPr>
          <a:lstStyle/>
          <a:p>
            <a:pPr>
              <a:lnSpc>
                <a:spcPct val="115000"/>
              </a:lnSpc>
              <a:spcBef>
                <a:spcPts val="2133"/>
              </a:spcBef>
              <a:buClr>
                <a:schemeClr val="dk1"/>
              </a:buClr>
              <a:buSzPts val="1800"/>
            </a:pPr>
            <a:endParaRPr sz="2400" b="1">
              <a:solidFill>
                <a:schemeClr val="dk1"/>
              </a:solidFill>
              <a:latin typeface="Calibri"/>
              <a:ea typeface="Calibri"/>
              <a:cs typeface="Calibri"/>
              <a:sym typeface="Calibri"/>
            </a:endParaRPr>
          </a:p>
        </p:txBody>
      </p:sp>
      <p:sp>
        <p:nvSpPr>
          <p:cNvPr id="345" name="Google Shape;345;p13"/>
          <p:cNvSpPr txBox="1">
            <a:spLocks noGrp="1"/>
          </p:cNvSpPr>
          <p:nvPr>
            <p:ph type="body" idx="1"/>
          </p:nvPr>
        </p:nvSpPr>
        <p:spPr>
          <a:xfrm>
            <a:off x="1120777" y="433106"/>
            <a:ext cx="8818739" cy="553998"/>
          </a:xfrm>
          <a:prstGeom prst="rect">
            <a:avLst/>
          </a:prstGeom>
          <a:noFill/>
          <a:ln>
            <a:noFill/>
          </a:ln>
        </p:spPr>
        <p:txBody>
          <a:bodyPr spcFirstLastPara="1" wrap="square" lIns="0" tIns="0" rIns="0" bIns="0" anchor="t" anchorCtr="0">
            <a:spAutoFit/>
          </a:bodyPr>
          <a:lstStyle/>
          <a:p>
            <a:pPr marL="0" indent="0">
              <a:spcBef>
                <a:spcPts val="0"/>
              </a:spcBef>
              <a:buSzPts val="2800"/>
            </a:pPr>
            <a:r>
              <a:rPr lang="en-US" sz="4000" dirty="0" err="1"/>
              <a:t>Ocena</a:t>
            </a:r>
            <a:r>
              <a:rPr lang="en-US" sz="4000" dirty="0"/>
              <a:t> </a:t>
            </a:r>
            <a:r>
              <a:rPr lang="en-US" sz="4000" dirty="0" err="1"/>
              <a:t>aktywności</a:t>
            </a:r>
            <a:endParaRPr sz="3600" dirty="0"/>
          </a:p>
        </p:txBody>
      </p:sp>
      <p:sp>
        <p:nvSpPr>
          <p:cNvPr id="346" name="Google Shape;346;p13"/>
          <p:cNvSpPr txBox="1">
            <a:spLocks noGrp="1"/>
          </p:cNvSpPr>
          <p:nvPr>
            <p:ph type="body" idx="2"/>
          </p:nvPr>
        </p:nvSpPr>
        <p:spPr>
          <a:xfrm>
            <a:off x="1120777" y="1183690"/>
            <a:ext cx="8818739" cy="4190415"/>
          </a:xfrm>
          <a:prstGeom prst="rect">
            <a:avLst/>
          </a:prstGeom>
          <a:noFill/>
          <a:ln>
            <a:noFill/>
          </a:ln>
        </p:spPr>
        <p:txBody>
          <a:bodyPr spcFirstLastPara="1" wrap="square" lIns="0" tIns="0" rIns="0" bIns="0" anchor="t" anchorCtr="0">
            <a:noAutofit/>
          </a:bodyPr>
          <a:lstStyle/>
          <a:p>
            <a:pPr marL="0" indent="0">
              <a:lnSpc>
                <a:spcPct val="100000"/>
              </a:lnSpc>
              <a:buSzPts val="1800"/>
            </a:pPr>
            <a:r>
              <a:rPr lang="en-US" sz="2400" dirty="0" smtClean="0"/>
              <a:t>Z </a:t>
            </a:r>
            <a:r>
              <a:rPr lang="pl-PL" sz="2400" dirty="0" smtClean="0"/>
              <a:t>poniższej</a:t>
            </a:r>
            <a:r>
              <a:rPr lang="en-US" sz="2400" dirty="0" smtClean="0"/>
              <a:t> </a:t>
            </a:r>
            <a:r>
              <a:rPr lang="en-US" sz="2400" dirty="0" err="1"/>
              <a:t>listy</a:t>
            </a:r>
            <a:r>
              <a:rPr lang="en-US" sz="2400" dirty="0"/>
              <a:t> </a:t>
            </a:r>
            <a:r>
              <a:rPr lang="en-US" sz="2400" dirty="0" err="1"/>
              <a:t>wybierz</a:t>
            </a:r>
            <a:r>
              <a:rPr lang="en-US" sz="2400" dirty="0"/>
              <a:t> </a:t>
            </a:r>
            <a:r>
              <a:rPr lang="en-US" sz="2400" dirty="0" err="1"/>
              <a:t>organizację</a:t>
            </a:r>
            <a:r>
              <a:rPr lang="en-US" sz="2400" dirty="0"/>
              <a:t> </a:t>
            </a:r>
            <a:r>
              <a:rPr lang="en-US" sz="2400" dirty="0" err="1"/>
              <a:t>i</a:t>
            </a:r>
            <a:r>
              <a:rPr lang="en-US" sz="2400" dirty="0"/>
              <a:t> </a:t>
            </a:r>
            <a:r>
              <a:rPr lang="en-US" sz="2400" dirty="0" err="1"/>
              <a:t>jej</a:t>
            </a:r>
            <a:r>
              <a:rPr lang="en-US" sz="2400" dirty="0"/>
              <a:t> </a:t>
            </a:r>
            <a:r>
              <a:rPr lang="en-US" sz="2400" dirty="0" err="1"/>
              <a:t>stronę</a:t>
            </a:r>
            <a:r>
              <a:rPr lang="en-US" sz="2400" dirty="0"/>
              <a:t> </a:t>
            </a:r>
            <a:r>
              <a:rPr lang="en-US" sz="2400" dirty="0" err="1" smtClean="0"/>
              <a:t>internetową</a:t>
            </a:r>
            <a:r>
              <a:rPr lang="en-US" sz="2400" dirty="0" smtClean="0"/>
              <a:t>:</a:t>
            </a:r>
            <a:endParaRPr sz="2400" dirty="0"/>
          </a:p>
          <a:p>
            <a:pPr marL="380990" indent="-380990">
              <a:lnSpc>
                <a:spcPct val="100000"/>
              </a:lnSpc>
              <a:spcBef>
                <a:spcPts val="2133"/>
              </a:spcBef>
              <a:buClr>
                <a:srgbClr val="11AA81"/>
              </a:buClr>
              <a:buSzPts val="1800"/>
              <a:buFont typeface="Arial"/>
              <a:buChar char="●"/>
            </a:pPr>
            <a:r>
              <a:rPr lang="pl-PL" sz="2400" dirty="0" err="1"/>
              <a:t>s</a:t>
            </a:r>
            <a:r>
              <a:rPr lang="en-US" sz="2400" dirty="0" err="1" smtClean="0"/>
              <a:t>klep</a:t>
            </a:r>
            <a:r>
              <a:rPr lang="en-US" sz="2400" dirty="0" smtClean="0"/>
              <a:t> </a:t>
            </a:r>
            <a:r>
              <a:rPr lang="en-US" sz="2400" dirty="0" err="1" smtClean="0"/>
              <a:t>internetowy</a:t>
            </a:r>
            <a:r>
              <a:rPr lang="pl-PL" sz="2400" dirty="0"/>
              <a:t>,</a:t>
            </a:r>
            <a:endParaRPr sz="2400" dirty="0"/>
          </a:p>
          <a:p>
            <a:pPr marL="380990" indent="-380990">
              <a:lnSpc>
                <a:spcPct val="100000"/>
              </a:lnSpc>
              <a:spcBef>
                <a:spcPts val="2133"/>
              </a:spcBef>
              <a:buClr>
                <a:srgbClr val="11AA81"/>
              </a:buClr>
              <a:buSzPts val="1800"/>
              <a:buFont typeface="Arial"/>
              <a:buChar char="●"/>
            </a:pPr>
            <a:r>
              <a:rPr lang="en-US" sz="2400" dirty="0" smtClean="0"/>
              <a:t>mark</a:t>
            </a:r>
            <a:r>
              <a:rPr lang="pl-PL" sz="2400" dirty="0" smtClean="0"/>
              <a:t>a</a:t>
            </a:r>
            <a:r>
              <a:rPr lang="en-US" sz="2400" dirty="0" smtClean="0"/>
              <a:t> online</a:t>
            </a:r>
            <a:r>
              <a:rPr lang="pl-PL" sz="2400" dirty="0" smtClean="0"/>
              <a:t>,</a:t>
            </a:r>
            <a:endParaRPr sz="2400" dirty="0"/>
          </a:p>
          <a:p>
            <a:pPr marL="380990" indent="-380990">
              <a:lnSpc>
                <a:spcPct val="100000"/>
              </a:lnSpc>
              <a:spcBef>
                <a:spcPts val="2133"/>
              </a:spcBef>
              <a:buClr>
                <a:srgbClr val="11AA81"/>
              </a:buClr>
              <a:buSzPts val="1800"/>
              <a:buFont typeface="Arial"/>
              <a:buChar char="●"/>
            </a:pPr>
            <a:r>
              <a:rPr lang="pl-PL" sz="2400" dirty="0" err="1"/>
              <a:t>r</a:t>
            </a:r>
            <a:r>
              <a:rPr lang="en-US" sz="2400" dirty="0" err="1" smtClean="0"/>
              <a:t>epozytorium</a:t>
            </a:r>
            <a:r>
              <a:rPr lang="en-US" sz="2400" dirty="0" smtClean="0"/>
              <a:t> </a:t>
            </a:r>
            <a:r>
              <a:rPr lang="en-US" sz="2400" dirty="0" err="1"/>
              <a:t>informacji</a:t>
            </a:r>
            <a:r>
              <a:rPr lang="en-US" sz="2400" dirty="0"/>
              <a:t> (np. </a:t>
            </a:r>
            <a:r>
              <a:rPr lang="en-US" sz="2400" dirty="0" err="1"/>
              <a:t>wiadomości</a:t>
            </a:r>
            <a:r>
              <a:rPr lang="en-US" sz="2400" dirty="0" smtClean="0"/>
              <a:t>)</a:t>
            </a:r>
            <a:r>
              <a:rPr lang="pl-PL" sz="2400" dirty="0" smtClean="0"/>
              <a:t>.</a:t>
            </a:r>
            <a:r>
              <a:rPr lang="en-US" sz="2400" dirty="0"/>
              <a:t/>
            </a:r>
            <a:br>
              <a:rPr lang="en-US" sz="2400" dirty="0"/>
            </a:br>
            <a:endParaRPr sz="2400" dirty="0"/>
          </a:p>
          <a:p>
            <a:pPr marL="0" indent="0">
              <a:lnSpc>
                <a:spcPct val="100000"/>
              </a:lnSpc>
              <a:spcBef>
                <a:spcPts val="2133"/>
              </a:spcBef>
              <a:buClr>
                <a:srgbClr val="D12477"/>
              </a:buClr>
              <a:buSzPts val="2200"/>
            </a:pPr>
            <a:r>
              <a:rPr lang="pl-PL" sz="2933" b="1" dirty="0" smtClean="0">
                <a:solidFill>
                  <a:srgbClr val="11AA81"/>
                </a:solidFill>
              </a:rPr>
              <a:t>Zadanie: </a:t>
            </a:r>
            <a:r>
              <a:rPr lang="en-US" sz="2933" b="1" dirty="0" err="1" smtClean="0">
                <a:solidFill>
                  <a:srgbClr val="11AA81"/>
                </a:solidFill>
              </a:rPr>
              <a:t>Określenie</a:t>
            </a:r>
            <a:r>
              <a:rPr lang="en-US" sz="2933" b="1" dirty="0" smtClean="0">
                <a:solidFill>
                  <a:srgbClr val="11AA81"/>
                </a:solidFill>
              </a:rPr>
              <a:t> </a:t>
            </a:r>
            <a:r>
              <a:rPr lang="en-US" sz="2933" b="1" dirty="0" err="1">
                <a:solidFill>
                  <a:srgbClr val="11AA81"/>
                </a:solidFill>
              </a:rPr>
              <a:t>strategii</a:t>
            </a:r>
            <a:r>
              <a:rPr lang="en-US" sz="2933" b="1" dirty="0">
                <a:solidFill>
                  <a:srgbClr val="11AA81"/>
                </a:solidFill>
              </a:rPr>
              <a:t> </a:t>
            </a:r>
            <a:r>
              <a:rPr lang="en-US" sz="2933" b="1" dirty="0" err="1">
                <a:solidFill>
                  <a:srgbClr val="11AA81"/>
                </a:solidFill>
              </a:rPr>
              <a:t>pomiaru</a:t>
            </a:r>
            <a:r>
              <a:rPr lang="en-US" sz="2933" b="1" dirty="0">
                <a:solidFill>
                  <a:srgbClr val="11AA81"/>
                </a:solidFill>
              </a:rPr>
              <a:t> </a:t>
            </a:r>
            <a:r>
              <a:rPr lang="en-US" sz="2933" b="1" dirty="0" err="1">
                <a:solidFill>
                  <a:srgbClr val="11AA81"/>
                </a:solidFill>
              </a:rPr>
              <a:t>dla</a:t>
            </a:r>
            <a:r>
              <a:rPr lang="en-US" sz="2933" b="1" dirty="0">
                <a:solidFill>
                  <a:srgbClr val="11AA81"/>
                </a:solidFill>
              </a:rPr>
              <a:t> </a:t>
            </a:r>
            <a:r>
              <a:rPr lang="en-US" sz="2933" b="1" dirty="0" err="1">
                <a:solidFill>
                  <a:srgbClr val="11AA81"/>
                </a:solidFill>
              </a:rPr>
              <a:t>każdej</a:t>
            </a:r>
            <a:r>
              <a:rPr lang="en-US" sz="2933" b="1" dirty="0">
                <a:solidFill>
                  <a:srgbClr val="11AA81"/>
                </a:solidFill>
              </a:rPr>
              <a:t> </a:t>
            </a:r>
            <a:r>
              <a:rPr lang="en-US" sz="2933" b="1" dirty="0" err="1">
                <a:solidFill>
                  <a:srgbClr val="11AA81"/>
                </a:solidFill>
              </a:rPr>
              <a:t>organizacji</a:t>
            </a:r>
            <a:r>
              <a:rPr lang="en-US" sz="2400" b="1" dirty="0">
                <a:solidFill>
                  <a:srgbClr val="D12477"/>
                </a:solidFill>
              </a:rPr>
              <a:t/>
            </a:r>
            <a:br>
              <a:rPr lang="en-US" sz="2400" b="1" dirty="0">
                <a:solidFill>
                  <a:srgbClr val="D12477"/>
                </a:solidFill>
              </a:rPr>
            </a:br>
            <a:endParaRPr sz="2667" b="1" dirty="0">
              <a:solidFill>
                <a:srgbClr val="D12477"/>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14"/>
          <p:cNvSpPr txBox="1"/>
          <p:nvPr/>
        </p:nvSpPr>
        <p:spPr>
          <a:xfrm>
            <a:off x="955200" y="1933800"/>
            <a:ext cx="10281600" cy="1495200"/>
          </a:xfrm>
          <a:prstGeom prst="rect">
            <a:avLst/>
          </a:prstGeom>
          <a:noFill/>
          <a:ln>
            <a:noFill/>
          </a:ln>
        </p:spPr>
        <p:txBody>
          <a:bodyPr spcFirstLastPara="1" wrap="square" lIns="121900" tIns="121900" rIns="121900" bIns="121900" anchor="t" anchorCtr="0">
            <a:noAutofit/>
          </a:bodyPr>
          <a:lstStyle/>
          <a:p>
            <a:pPr algn="ctr">
              <a:buClr>
                <a:srgbClr val="FFFFFF"/>
              </a:buClr>
              <a:buSzPts val="6000"/>
            </a:pPr>
            <a:r>
              <a:rPr lang="en-US" sz="6600" b="1" dirty="0" err="1">
                <a:solidFill>
                  <a:srgbClr val="11AA81"/>
                </a:solidFill>
              </a:rPr>
              <a:t>Temat</a:t>
            </a:r>
            <a:r>
              <a:rPr lang="en-US" sz="6600" b="1" dirty="0">
                <a:solidFill>
                  <a:srgbClr val="11AA81"/>
                </a:solidFill>
              </a:rPr>
              <a:t> 2</a:t>
            </a:r>
            <a:r>
              <a:rPr lang="en-US" sz="8000" b="1" dirty="0">
                <a:solidFill>
                  <a:srgbClr val="11AA81"/>
                </a:solidFill>
              </a:rPr>
              <a:t> </a:t>
            </a:r>
            <a:endParaRPr sz="8000" b="1" dirty="0">
              <a:solidFill>
                <a:srgbClr val="11AA81"/>
              </a:solidFill>
            </a:endParaRPr>
          </a:p>
        </p:txBody>
      </p:sp>
      <p:sp>
        <p:nvSpPr>
          <p:cNvPr id="352" name="Google Shape;352;p14"/>
          <p:cNvSpPr txBox="1"/>
          <p:nvPr/>
        </p:nvSpPr>
        <p:spPr>
          <a:xfrm>
            <a:off x="900200" y="3429000"/>
            <a:ext cx="10391600" cy="1885200"/>
          </a:xfrm>
          <a:prstGeom prst="rect">
            <a:avLst/>
          </a:prstGeom>
          <a:noFill/>
          <a:ln>
            <a:noFill/>
          </a:ln>
        </p:spPr>
        <p:txBody>
          <a:bodyPr spcFirstLastPara="1" wrap="square" lIns="121900" tIns="121900" rIns="121900" bIns="121900" anchor="t" anchorCtr="0">
            <a:noAutofit/>
          </a:bodyPr>
          <a:lstStyle/>
          <a:p>
            <a:pPr algn="ctr">
              <a:buClr>
                <a:srgbClr val="161249"/>
              </a:buClr>
              <a:buSzPts val="3200"/>
            </a:pPr>
            <a:r>
              <a:rPr lang="en-US" sz="4400" dirty="0" err="1">
                <a:solidFill>
                  <a:srgbClr val="161249"/>
                </a:solidFill>
              </a:rPr>
              <a:t>Pomiar</a:t>
            </a:r>
            <a:endParaRPr sz="4400" dirty="0">
              <a:solidFill>
                <a:srgbClr val="161249"/>
              </a:solidFill>
            </a:endParaRPr>
          </a:p>
          <a:p>
            <a:pPr algn="ctr">
              <a:buClr>
                <a:srgbClr val="161249"/>
              </a:buClr>
              <a:buSzPts val="3200"/>
            </a:pPr>
            <a:r>
              <a:rPr lang="en-US" sz="4400" dirty="0" err="1">
                <a:solidFill>
                  <a:srgbClr val="161249"/>
                </a:solidFill>
              </a:rPr>
              <a:t>Kluczowe</a:t>
            </a:r>
            <a:r>
              <a:rPr lang="en-US" sz="4400" dirty="0">
                <a:solidFill>
                  <a:srgbClr val="161249"/>
                </a:solidFill>
              </a:rPr>
              <a:t> </a:t>
            </a:r>
            <a:r>
              <a:rPr lang="en-US" sz="4400" dirty="0" err="1">
                <a:solidFill>
                  <a:srgbClr val="161249"/>
                </a:solidFill>
              </a:rPr>
              <a:t>mierniki</a:t>
            </a:r>
            <a:r>
              <a:rPr lang="en-US" sz="4400" dirty="0">
                <a:solidFill>
                  <a:srgbClr val="161249"/>
                </a:solidFill>
              </a:rPr>
              <a:t> </a:t>
            </a:r>
            <a:r>
              <a:rPr lang="en-US" sz="4400" dirty="0" err="1">
                <a:solidFill>
                  <a:srgbClr val="161249"/>
                </a:solidFill>
              </a:rPr>
              <a:t>realizacji</a:t>
            </a:r>
            <a:r>
              <a:rPr lang="en-US" sz="4400" dirty="0">
                <a:solidFill>
                  <a:srgbClr val="161249"/>
                </a:solidFill>
              </a:rPr>
              <a:t> </a:t>
            </a:r>
            <a:r>
              <a:rPr lang="en-US" sz="4400" dirty="0" err="1">
                <a:solidFill>
                  <a:srgbClr val="161249"/>
                </a:solidFill>
              </a:rPr>
              <a:t>celów</a:t>
            </a:r>
            <a:endParaRPr sz="4400" dirty="0">
              <a:solidFill>
                <a:srgbClr val="161249"/>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15"/>
          <p:cNvSpPr txBox="1"/>
          <p:nvPr/>
        </p:nvSpPr>
        <p:spPr>
          <a:xfrm>
            <a:off x="415599" y="653081"/>
            <a:ext cx="11360800" cy="763600"/>
          </a:xfrm>
          <a:prstGeom prst="rect">
            <a:avLst/>
          </a:prstGeom>
          <a:noFill/>
          <a:ln>
            <a:noFill/>
          </a:ln>
        </p:spPr>
        <p:txBody>
          <a:bodyPr spcFirstLastPara="1" wrap="square" lIns="121900" tIns="121900" rIns="121900" bIns="121900" anchor="ctr" anchorCtr="0">
            <a:noAutofit/>
          </a:bodyPr>
          <a:lstStyle/>
          <a:p>
            <a:pPr>
              <a:buClr>
                <a:srgbClr val="161249"/>
              </a:buClr>
              <a:buSzPts val="3000"/>
            </a:pPr>
            <a:r>
              <a:rPr lang="en-US" sz="4000" b="1" dirty="0" err="1">
                <a:solidFill>
                  <a:srgbClr val="161249"/>
                </a:solidFill>
              </a:rPr>
              <a:t>Mierzenie</a:t>
            </a:r>
            <a:r>
              <a:rPr lang="en-US" sz="4000" b="1" dirty="0">
                <a:solidFill>
                  <a:srgbClr val="161249"/>
                </a:solidFill>
              </a:rPr>
              <a:t> - </a:t>
            </a:r>
            <a:r>
              <a:rPr lang="en-US" sz="4000" b="1" dirty="0" err="1">
                <a:solidFill>
                  <a:srgbClr val="161249"/>
                </a:solidFill>
              </a:rPr>
              <a:t>Kluczowe</a:t>
            </a:r>
            <a:r>
              <a:rPr lang="en-US" sz="4000" b="1" dirty="0">
                <a:solidFill>
                  <a:srgbClr val="161249"/>
                </a:solidFill>
              </a:rPr>
              <a:t> </a:t>
            </a:r>
            <a:r>
              <a:rPr lang="en-US" sz="4000" b="1" dirty="0" err="1">
                <a:solidFill>
                  <a:srgbClr val="161249"/>
                </a:solidFill>
              </a:rPr>
              <a:t>mierniki</a:t>
            </a:r>
            <a:r>
              <a:rPr lang="en-US" sz="4000" b="1" dirty="0">
                <a:solidFill>
                  <a:srgbClr val="161249"/>
                </a:solidFill>
              </a:rPr>
              <a:t> </a:t>
            </a:r>
            <a:r>
              <a:rPr lang="en-US" sz="4000" b="1" dirty="0" err="1">
                <a:solidFill>
                  <a:srgbClr val="161249"/>
                </a:solidFill>
              </a:rPr>
              <a:t>realizacji</a:t>
            </a:r>
            <a:r>
              <a:rPr lang="en-US" sz="4000" b="1" dirty="0">
                <a:solidFill>
                  <a:srgbClr val="161249"/>
                </a:solidFill>
              </a:rPr>
              <a:t> </a:t>
            </a:r>
            <a:r>
              <a:rPr lang="en-US" sz="4000" b="1" dirty="0" err="1">
                <a:solidFill>
                  <a:srgbClr val="161249"/>
                </a:solidFill>
              </a:rPr>
              <a:t>celów</a:t>
            </a:r>
            <a:endParaRPr sz="4000" b="1" dirty="0">
              <a:solidFill>
                <a:srgbClr val="161249"/>
              </a:solidFill>
            </a:endParaRPr>
          </a:p>
        </p:txBody>
      </p:sp>
      <p:sp>
        <p:nvSpPr>
          <p:cNvPr id="358" name="Google Shape;358;p15"/>
          <p:cNvSpPr txBox="1"/>
          <p:nvPr/>
        </p:nvSpPr>
        <p:spPr>
          <a:xfrm>
            <a:off x="540381" y="1416682"/>
            <a:ext cx="11111239" cy="3918815"/>
          </a:xfrm>
          <a:prstGeom prst="rect">
            <a:avLst/>
          </a:prstGeom>
          <a:noFill/>
          <a:ln>
            <a:noFill/>
          </a:ln>
        </p:spPr>
        <p:txBody>
          <a:bodyPr spcFirstLastPara="1" wrap="square" lIns="121900" tIns="121900" rIns="121900" bIns="121900" anchor="t" anchorCtr="0">
            <a:noAutofit/>
          </a:bodyPr>
          <a:lstStyle/>
          <a:p>
            <a:pPr>
              <a:lnSpc>
                <a:spcPct val="115000"/>
              </a:lnSpc>
              <a:buClr>
                <a:schemeClr val="dk1"/>
              </a:buClr>
              <a:buSzPts val="1800"/>
            </a:pPr>
            <a:endParaRPr sz="2400" dirty="0">
              <a:solidFill>
                <a:srgbClr val="161249"/>
              </a:solidFill>
            </a:endParaRPr>
          </a:p>
          <a:p>
            <a:pPr>
              <a:lnSpc>
                <a:spcPct val="115000"/>
              </a:lnSpc>
              <a:spcBef>
                <a:spcPts val="1600"/>
              </a:spcBef>
              <a:spcAft>
                <a:spcPts val="1600"/>
              </a:spcAft>
              <a:buClr>
                <a:srgbClr val="161249"/>
              </a:buClr>
              <a:buSzPts val="1800"/>
            </a:pPr>
            <a:r>
              <a:rPr lang="en-US" sz="2400" dirty="0" err="1">
                <a:solidFill>
                  <a:srgbClr val="161249"/>
                </a:solidFill>
              </a:rPr>
              <a:t>Kluczowe</a:t>
            </a:r>
            <a:r>
              <a:rPr lang="en-US" sz="2400" dirty="0">
                <a:solidFill>
                  <a:srgbClr val="161249"/>
                </a:solidFill>
              </a:rPr>
              <a:t> </a:t>
            </a:r>
            <a:r>
              <a:rPr lang="en-US" sz="2400" dirty="0" err="1">
                <a:solidFill>
                  <a:srgbClr val="161249"/>
                </a:solidFill>
              </a:rPr>
              <a:t>wskaźniki</a:t>
            </a:r>
            <a:r>
              <a:rPr lang="en-US" sz="2400" dirty="0">
                <a:solidFill>
                  <a:srgbClr val="161249"/>
                </a:solidFill>
              </a:rPr>
              <a:t> </a:t>
            </a:r>
            <a:r>
              <a:rPr lang="en-US" sz="2400" dirty="0" err="1">
                <a:solidFill>
                  <a:srgbClr val="161249"/>
                </a:solidFill>
              </a:rPr>
              <a:t>wydajności</a:t>
            </a:r>
            <a:r>
              <a:rPr lang="en-US" sz="2400" dirty="0">
                <a:solidFill>
                  <a:srgbClr val="161249"/>
                </a:solidFill>
              </a:rPr>
              <a:t> (KPI) </a:t>
            </a:r>
            <a:r>
              <a:rPr lang="en-US" sz="2400" dirty="0" err="1">
                <a:solidFill>
                  <a:srgbClr val="161249"/>
                </a:solidFill>
              </a:rPr>
              <a:t>są</a:t>
            </a:r>
            <a:r>
              <a:rPr lang="en-US" sz="2400" dirty="0">
                <a:solidFill>
                  <a:srgbClr val="161249"/>
                </a:solidFill>
              </a:rPr>
              <a:t> </a:t>
            </a:r>
            <a:r>
              <a:rPr lang="en-US" sz="2400" dirty="0" err="1">
                <a:solidFill>
                  <a:srgbClr val="161249"/>
                </a:solidFill>
              </a:rPr>
              <a:t>kluczowymi</a:t>
            </a:r>
            <a:r>
              <a:rPr lang="en-US" sz="2400" dirty="0">
                <a:solidFill>
                  <a:srgbClr val="161249"/>
                </a:solidFill>
              </a:rPr>
              <a:t> </a:t>
            </a:r>
            <a:r>
              <a:rPr lang="en-US" sz="2400" dirty="0" smtClean="0">
                <a:solidFill>
                  <a:srgbClr val="161249"/>
                </a:solidFill>
              </a:rPr>
              <a:t>(</a:t>
            </a:r>
            <a:r>
              <a:rPr lang="pl-PL" sz="2400" dirty="0" smtClean="0">
                <a:solidFill>
                  <a:srgbClr val="161249"/>
                </a:solidFill>
              </a:rPr>
              <a:t>głównymi</a:t>
            </a:r>
            <a:r>
              <a:rPr lang="en-US" sz="2400" dirty="0" smtClean="0">
                <a:solidFill>
                  <a:srgbClr val="161249"/>
                </a:solidFill>
              </a:rPr>
              <a:t>) </a:t>
            </a:r>
            <a:r>
              <a:rPr lang="pl-PL" sz="2400" dirty="0" smtClean="0">
                <a:solidFill>
                  <a:srgbClr val="161249"/>
                </a:solidFill>
              </a:rPr>
              <a:t/>
            </a:r>
            <a:br>
              <a:rPr lang="pl-PL" sz="2400" dirty="0" smtClean="0">
                <a:solidFill>
                  <a:srgbClr val="161249"/>
                </a:solidFill>
              </a:rPr>
            </a:br>
            <a:r>
              <a:rPr lang="en-US" sz="2400" dirty="0" err="1" smtClean="0">
                <a:solidFill>
                  <a:srgbClr val="161249"/>
                </a:solidFill>
              </a:rPr>
              <a:t>wymiernymi</a:t>
            </a:r>
            <a:r>
              <a:rPr lang="en-US" sz="2400" dirty="0" smtClean="0">
                <a:solidFill>
                  <a:srgbClr val="161249"/>
                </a:solidFill>
              </a:rPr>
              <a:t> </a:t>
            </a:r>
            <a:r>
              <a:rPr lang="en-US" sz="2400" dirty="0" err="1">
                <a:solidFill>
                  <a:srgbClr val="161249"/>
                </a:solidFill>
              </a:rPr>
              <a:t>wskaźnikami</a:t>
            </a:r>
            <a:r>
              <a:rPr lang="en-US" sz="2400" dirty="0">
                <a:solidFill>
                  <a:srgbClr val="161249"/>
                </a:solidFill>
              </a:rPr>
              <a:t> </a:t>
            </a:r>
            <a:r>
              <a:rPr lang="en-US" sz="2400" dirty="0" err="1">
                <a:solidFill>
                  <a:srgbClr val="161249"/>
                </a:solidFill>
              </a:rPr>
              <a:t>poprawy</a:t>
            </a:r>
            <a:r>
              <a:rPr lang="en-US" sz="2400" dirty="0">
                <a:solidFill>
                  <a:srgbClr val="161249"/>
                </a:solidFill>
              </a:rPr>
              <a:t> w </a:t>
            </a:r>
            <a:r>
              <a:rPr lang="en-US" sz="2400" dirty="0" err="1">
                <a:solidFill>
                  <a:srgbClr val="161249"/>
                </a:solidFill>
              </a:rPr>
              <a:t>kierunku</a:t>
            </a:r>
            <a:r>
              <a:rPr lang="en-US" sz="2400" dirty="0">
                <a:solidFill>
                  <a:srgbClr val="161249"/>
                </a:solidFill>
              </a:rPr>
              <a:t> </a:t>
            </a:r>
            <a:r>
              <a:rPr lang="en-US" sz="2400" dirty="0" err="1">
                <a:solidFill>
                  <a:srgbClr val="161249"/>
                </a:solidFill>
              </a:rPr>
              <a:t>przewidywanego</a:t>
            </a:r>
            <a:r>
              <a:rPr lang="en-US" sz="2400" dirty="0">
                <a:solidFill>
                  <a:srgbClr val="161249"/>
                </a:solidFill>
              </a:rPr>
              <a:t> </a:t>
            </a:r>
            <a:r>
              <a:rPr lang="en-US" sz="2400" dirty="0" err="1">
                <a:solidFill>
                  <a:srgbClr val="161249"/>
                </a:solidFill>
              </a:rPr>
              <a:t>wyniku</a:t>
            </a:r>
            <a:r>
              <a:rPr lang="en-US" sz="2400" dirty="0">
                <a:solidFill>
                  <a:srgbClr val="161249"/>
                </a:solidFill>
              </a:rPr>
              <a:t>. </a:t>
            </a:r>
            <a:r>
              <a:rPr lang="pl-PL" sz="2400" dirty="0" smtClean="0">
                <a:solidFill>
                  <a:srgbClr val="161249"/>
                </a:solidFill>
              </a:rPr>
              <a:t/>
            </a:r>
            <a:br>
              <a:rPr lang="pl-PL" sz="2400" dirty="0" smtClean="0">
                <a:solidFill>
                  <a:srgbClr val="161249"/>
                </a:solidFill>
              </a:rPr>
            </a:br>
            <a:r>
              <a:rPr lang="en-US" sz="2400" dirty="0" err="1" smtClean="0">
                <a:solidFill>
                  <a:srgbClr val="161249"/>
                </a:solidFill>
              </a:rPr>
              <a:t>Stanowią</a:t>
            </a:r>
            <a:r>
              <a:rPr lang="en-US" sz="2400" dirty="0" smtClean="0">
                <a:solidFill>
                  <a:srgbClr val="161249"/>
                </a:solidFill>
              </a:rPr>
              <a:t> </a:t>
            </a:r>
            <a:r>
              <a:rPr lang="en-US" sz="2400" dirty="0">
                <a:solidFill>
                  <a:srgbClr val="161249"/>
                </a:solidFill>
              </a:rPr>
              <a:t>one </a:t>
            </a:r>
            <a:r>
              <a:rPr lang="en-US" sz="2400" dirty="0" err="1">
                <a:solidFill>
                  <a:srgbClr val="161249"/>
                </a:solidFill>
              </a:rPr>
              <a:t>centralny</a:t>
            </a:r>
            <a:r>
              <a:rPr lang="en-US" sz="2400" dirty="0">
                <a:solidFill>
                  <a:srgbClr val="161249"/>
                </a:solidFill>
              </a:rPr>
              <a:t> </a:t>
            </a:r>
            <a:r>
              <a:rPr lang="en-US" sz="2400" dirty="0" err="1">
                <a:solidFill>
                  <a:srgbClr val="161249"/>
                </a:solidFill>
              </a:rPr>
              <a:t>punkt</a:t>
            </a:r>
            <a:r>
              <a:rPr lang="en-US" sz="2400" dirty="0">
                <a:solidFill>
                  <a:srgbClr val="161249"/>
                </a:solidFill>
              </a:rPr>
              <a:t> </a:t>
            </a:r>
            <a:r>
              <a:rPr lang="en-US" sz="2400" dirty="0" err="1">
                <a:solidFill>
                  <a:srgbClr val="161249"/>
                </a:solidFill>
              </a:rPr>
              <a:t>strategicznego</a:t>
            </a:r>
            <a:r>
              <a:rPr lang="en-US" sz="2400" dirty="0">
                <a:solidFill>
                  <a:srgbClr val="161249"/>
                </a:solidFill>
              </a:rPr>
              <a:t> </a:t>
            </a:r>
            <a:r>
              <a:rPr lang="en-US" sz="2400" dirty="0" err="1">
                <a:solidFill>
                  <a:srgbClr val="161249"/>
                </a:solidFill>
              </a:rPr>
              <a:t>i</a:t>
            </a:r>
            <a:r>
              <a:rPr lang="en-US" sz="2400" dirty="0">
                <a:solidFill>
                  <a:srgbClr val="161249"/>
                </a:solidFill>
              </a:rPr>
              <a:t> </a:t>
            </a:r>
            <a:r>
              <a:rPr lang="en-US" sz="2400" dirty="0" err="1">
                <a:solidFill>
                  <a:srgbClr val="161249"/>
                </a:solidFill>
              </a:rPr>
              <a:t>operacyjnego</a:t>
            </a:r>
            <a:r>
              <a:rPr lang="en-US" sz="2400" dirty="0">
                <a:solidFill>
                  <a:srgbClr val="161249"/>
                </a:solidFill>
              </a:rPr>
              <a:t> </a:t>
            </a:r>
            <a:r>
              <a:rPr lang="en-US" sz="2400" dirty="0" err="1">
                <a:solidFill>
                  <a:srgbClr val="161249"/>
                </a:solidFill>
              </a:rPr>
              <a:t>doskonalenia</a:t>
            </a:r>
            <a:r>
              <a:rPr lang="en-US" sz="2400" dirty="0">
                <a:solidFill>
                  <a:srgbClr val="161249"/>
                </a:solidFill>
              </a:rPr>
              <a:t>, </a:t>
            </a:r>
            <a:r>
              <a:rPr lang="en-US" sz="2400" dirty="0" err="1">
                <a:solidFill>
                  <a:srgbClr val="161249"/>
                </a:solidFill>
              </a:rPr>
              <a:t>tworząc</a:t>
            </a:r>
            <a:r>
              <a:rPr lang="en-US" sz="2400" dirty="0">
                <a:solidFill>
                  <a:srgbClr val="161249"/>
                </a:solidFill>
              </a:rPr>
              <a:t> </a:t>
            </a:r>
            <a:r>
              <a:rPr lang="en-US" sz="2400" dirty="0" err="1">
                <a:solidFill>
                  <a:srgbClr val="161249"/>
                </a:solidFill>
              </a:rPr>
              <a:t>analityczną</a:t>
            </a:r>
            <a:r>
              <a:rPr lang="en-US" sz="2400" dirty="0">
                <a:solidFill>
                  <a:srgbClr val="161249"/>
                </a:solidFill>
              </a:rPr>
              <a:t> </a:t>
            </a:r>
            <a:r>
              <a:rPr lang="en-US" sz="2400" dirty="0" err="1">
                <a:solidFill>
                  <a:srgbClr val="161249"/>
                </a:solidFill>
              </a:rPr>
              <a:t>podstawę</a:t>
            </a:r>
            <a:r>
              <a:rPr lang="en-US" sz="2400" dirty="0">
                <a:solidFill>
                  <a:srgbClr val="161249"/>
                </a:solidFill>
              </a:rPr>
              <a:t> do </a:t>
            </a:r>
            <a:r>
              <a:rPr lang="en-US" sz="2400" dirty="0" err="1">
                <a:solidFill>
                  <a:srgbClr val="161249"/>
                </a:solidFill>
              </a:rPr>
              <a:t>podejmowania</a:t>
            </a:r>
            <a:r>
              <a:rPr lang="en-US" sz="2400" dirty="0">
                <a:solidFill>
                  <a:srgbClr val="161249"/>
                </a:solidFill>
              </a:rPr>
              <a:t> </a:t>
            </a:r>
            <a:r>
              <a:rPr lang="en-US" sz="2400" dirty="0" err="1">
                <a:solidFill>
                  <a:srgbClr val="161249"/>
                </a:solidFill>
              </a:rPr>
              <a:t>decyzji</a:t>
            </a:r>
            <a:r>
              <a:rPr lang="en-US" sz="2400" dirty="0">
                <a:solidFill>
                  <a:srgbClr val="161249"/>
                </a:solidFill>
              </a:rPr>
              <a:t> </a:t>
            </a:r>
            <a:r>
              <a:rPr lang="en-US" sz="2400" dirty="0" err="1">
                <a:solidFill>
                  <a:srgbClr val="161249"/>
                </a:solidFill>
              </a:rPr>
              <a:t>i</a:t>
            </a:r>
            <a:r>
              <a:rPr lang="en-US" sz="2400" dirty="0">
                <a:solidFill>
                  <a:srgbClr val="161249"/>
                </a:solidFill>
              </a:rPr>
              <a:t> </a:t>
            </a:r>
            <a:r>
              <a:rPr lang="en-US" sz="2400" dirty="0" err="1">
                <a:solidFill>
                  <a:srgbClr val="161249"/>
                </a:solidFill>
              </a:rPr>
              <a:t>kierując</a:t>
            </a:r>
            <a:r>
              <a:rPr lang="en-US" sz="2400" dirty="0">
                <a:solidFill>
                  <a:srgbClr val="161249"/>
                </a:solidFill>
              </a:rPr>
              <a:t> </a:t>
            </a:r>
            <a:r>
              <a:rPr lang="en-US" sz="2400" dirty="0" err="1">
                <a:solidFill>
                  <a:srgbClr val="161249"/>
                </a:solidFill>
              </a:rPr>
              <a:t>uwagę</a:t>
            </a:r>
            <a:r>
              <a:rPr lang="en-US" sz="2400" dirty="0">
                <a:solidFill>
                  <a:srgbClr val="161249"/>
                </a:solidFill>
              </a:rPr>
              <a:t> </a:t>
            </a:r>
            <a:r>
              <a:rPr lang="en-US" sz="2400" dirty="0" err="1">
                <a:solidFill>
                  <a:srgbClr val="161249"/>
                </a:solidFill>
              </a:rPr>
              <a:t>na</a:t>
            </a:r>
            <a:r>
              <a:rPr lang="en-US" sz="2400" dirty="0">
                <a:solidFill>
                  <a:srgbClr val="161249"/>
                </a:solidFill>
              </a:rPr>
              <a:t> to, </a:t>
            </a:r>
            <a:r>
              <a:rPr lang="pl-PL" sz="2400" dirty="0" smtClean="0">
                <a:solidFill>
                  <a:srgbClr val="161249"/>
                </a:solidFill>
              </a:rPr>
              <a:t/>
            </a:r>
            <a:br>
              <a:rPr lang="pl-PL" sz="2400" dirty="0" smtClean="0">
                <a:solidFill>
                  <a:srgbClr val="161249"/>
                </a:solidFill>
              </a:rPr>
            </a:br>
            <a:r>
              <a:rPr lang="en-US" sz="2400" dirty="0" smtClean="0">
                <a:solidFill>
                  <a:srgbClr val="161249"/>
                </a:solidFill>
              </a:rPr>
              <a:t>co </a:t>
            </a:r>
            <a:r>
              <a:rPr lang="en-US" sz="2400" dirty="0" err="1">
                <a:solidFill>
                  <a:srgbClr val="161249"/>
                </a:solidFill>
              </a:rPr>
              <a:t>ważne</a:t>
            </a:r>
            <a:r>
              <a:rPr lang="en-US" sz="2400" dirty="0">
                <a:solidFill>
                  <a:srgbClr val="161249"/>
                </a:solidFill>
              </a:rPr>
              <a:t>.</a:t>
            </a:r>
            <a:endParaRPr sz="2400" dirty="0">
              <a:solidFill>
                <a:srgbClr val="161249"/>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sp>
        <p:nvSpPr>
          <p:cNvPr id="363" name="Google Shape;363;p16"/>
          <p:cNvSpPr txBox="1"/>
          <p:nvPr/>
        </p:nvSpPr>
        <p:spPr>
          <a:xfrm>
            <a:off x="601661" y="319579"/>
            <a:ext cx="11360800" cy="763600"/>
          </a:xfrm>
          <a:prstGeom prst="rect">
            <a:avLst/>
          </a:prstGeom>
          <a:noFill/>
          <a:ln>
            <a:noFill/>
          </a:ln>
        </p:spPr>
        <p:txBody>
          <a:bodyPr spcFirstLastPara="1" wrap="square" lIns="121900" tIns="121900" rIns="121900" bIns="121900" anchor="ctr" anchorCtr="0">
            <a:noAutofit/>
          </a:bodyPr>
          <a:lstStyle/>
          <a:p>
            <a:pPr>
              <a:buClr>
                <a:srgbClr val="161249"/>
              </a:buClr>
              <a:buSzPts val="3000"/>
            </a:pPr>
            <a:r>
              <a:rPr lang="en-US" sz="4000" b="1" dirty="0" err="1">
                <a:solidFill>
                  <a:srgbClr val="161249"/>
                </a:solidFill>
              </a:rPr>
              <a:t>Mierzenie</a:t>
            </a:r>
            <a:r>
              <a:rPr lang="en-US" sz="4000" b="1" dirty="0">
                <a:solidFill>
                  <a:srgbClr val="161249"/>
                </a:solidFill>
              </a:rPr>
              <a:t> - </a:t>
            </a:r>
            <a:r>
              <a:rPr lang="en-US" sz="4000" b="1" dirty="0" err="1">
                <a:solidFill>
                  <a:srgbClr val="161249"/>
                </a:solidFill>
              </a:rPr>
              <a:t>Kluczowe</a:t>
            </a:r>
            <a:r>
              <a:rPr lang="en-US" sz="4000" b="1" dirty="0">
                <a:solidFill>
                  <a:srgbClr val="161249"/>
                </a:solidFill>
              </a:rPr>
              <a:t> </a:t>
            </a:r>
            <a:r>
              <a:rPr lang="en-US" sz="4000" b="1" dirty="0" err="1">
                <a:solidFill>
                  <a:srgbClr val="161249"/>
                </a:solidFill>
              </a:rPr>
              <a:t>mierniki</a:t>
            </a:r>
            <a:r>
              <a:rPr lang="en-US" sz="4000" b="1" dirty="0">
                <a:solidFill>
                  <a:srgbClr val="161249"/>
                </a:solidFill>
              </a:rPr>
              <a:t> </a:t>
            </a:r>
            <a:r>
              <a:rPr lang="en-US" sz="4000" b="1" dirty="0" err="1">
                <a:solidFill>
                  <a:srgbClr val="161249"/>
                </a:solidFill>
              </a:rPr>
              <a:t>realizacji</a:t>
            </a:r>
            <a:r>
              <a:rPr lang="en-US" sz="4000" b="1" dirty="0">
                <a:solidFill>
                  <a:srgbClr val="161249"/>
                </a:solidFill>
              </a:rPr>
              <a:t> </a:t>
            </a:r>
            <a:r>
              <a:rPr lang="en-US" sz="4000" b="1" dirty="0" err="1">
                <a:solidFill>
                  <a:srgbClr val="161249"/>
                </a:solidFill>
              </a:rPr>
              <a:t>celów</a:t>
            </a:r>
            <a:endParaRPr sz="4000" b="1" dirty="0">
              <a:solidFill>
                <a:srgbClr val="161249"/>
              </a:solidFill>
            </a:endParaRPr>
          </a:p>
        </p:txBody>
      </p:sp>
      <p:sp>
        <p:nvSpPr>
          <p:cNvPr id="364" name="Google Shape;364;p16"/>
          <p:cNvSpPr txBox="1"/>
          <p:nvPr/>
        </p:nvSpPr>
        <p:spPr>
          <a:xfrm>
            <a:off x="5690805" y="5317691"/>
            <a:ext cx="6096000" cy="328177"/>
          </a:xfrm>
          <a:prstGeom prst="rect">
            <a:avLst/>
          </a:prstGeom>
          <a:noFill/>
          <a:ln>
            <a:noFill/>
          </a:ln>
        </p:spPr>
        <p:txBody>
          <a:bodyPr spcFirstLastPara="1" wrap="square" lIns="121900" tIns="60933" rIns="121900" bIns="60933" anchor="t" anchorCtr="0">
            <a:spAutoFit/>
          </a:bodyPr>
          <a:lstStyle/>
          <a:p>
            <a:pPr>
              <a:buClr>
                <a:schemeClr val="dk1"/>
              </a:buClr>
              <a:buSzPts val="1000"/>
            </a:pPr>
            <a:r>
              <a:rPr lang="en-US" sz="1333">
                <a:solidFill>
                  <a:schemeClr val="dk1"/>
                </a:solidFill>
              </a:rPr>
              <a:t>https://www.kaushik.net/avinash/best-web-metrics-digital-companies/</a:t>
            </a:r>
            <a:endParaRPr sz="2400">
              <a:solidFill>
                <a:schemeClr val="dk1"/>
              </a:solidFill>
            </a:endParaRPr>
          </a:p>
        </p:txBody>
      </p:sp>
      <p:grpSp>
        <p:nvGrpSpPr>
          <p:cNvPr id="365" name="Google Shape;365;p16"/>
          <p:cNvGrpSpPr/>
          <p:nvPr/>
        </p:nvGrpSpPr>
        <p:grpSpPr>
          <a:xfrm>
            <a:off x="1620926" y="1337734"/>
            <a:ext cx="9938897" cy="3856892"/>
            <a:chOff x="2666" y="-84817"/>
            <a:chExt cx="7454173" cy="2892669"/>
          </a:xfrm>
        </p:grpSpPr>
        <p:sp>
          <p:nvSpPr>
            <p:cNvPr id="366" name="Google Shape;366;p16"/>
            <p:cNvSpPr/>
            <p:nvPr/>
          </p:nvSpPr>
          <p:spPr>
            <a:xfrm>
              <a:off x="5332" y="-84817"/>
              <a:ext cx="7451507" cy="395867"/>
            </a:xfrm>
            <a:prstGeom prst="roundRect">
              <a:avLst>
                <a:gd name="adj" fmla="val 10000"/>
              </a:avLst>
            </a:prstGeom>
            <a:solidFill>
              <a:srgbClr val="11AA81"/>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endParaRPr>
            </a:p>
          </p:txBody>
        </p:sp>
        <p:sp>
          <p:nvSpPr>
            <p:cNvPr id="367" name="Google Shape;367;p16"/>
            <p:cNvSpPr txBox="1"/>
            <p:nvPr/>
          </p:nvSpPr>
          <p:spPr>
            <a:xfrm>
              <a:off x="128662" y="-11347"/>
              <a:ext cx="7278370" cy="300482"/>
            </a:xfrm>
            <a:prstGeom prst="rect">
              <a:avLst/>
            </a:prstGeom>
            <a:solidFill>
              <a:srgbClr val="11AA81"/>
            </a:solidFill>
            <a:ln>
              <a:noFill/>
            </a:ln>
          </p:spPr>
          <p:txBody>
            <a:bodyPr spcFirstLastPara="1" wrap="square" lIns="55867" tIns="55867" rIns="55867" bIns="55867" anchor="ctr" anchorCtr="0">
              <a:noAutofit/>
            </a:bodyPr>
            <a:lstStyle/>
            <a:p>
              <a:pPr algn="ctr">
                <a:lnSpc>
                  <a:spcPct val="90000"/>
                </a:lnSpc>
                <a:buClr>
                  <a:schemeClr val="lt1"/>
                </a:buClr>
                <a:buSzPts val="1050"/>
              </a:pPr>
              <a:r>
                <a:rPr lang="en-US" sz="2400" b="1">
                  <a:solidFill>
                    <a:schemeClr val="lt1"/>
                  </a:solidFill>
                </a:rPr>
                <a:t>Najlepsze wskaźniki: małe, średnie i duże firmy</a:t>
              </a:r>
              <a:endParaRPr sz="4800" b="1">
                <a:solidFill>
                  <a:schemeClr val="dk1"/>
                </a:solidFill>
              </a:endParaRPr>
            </a:p>
          </p:txBody>
        </p:sp>
        <p:sp>
          <p:nvSpPr>
            <p:cNvPr id="368" name="Google Shape;368;p16"/>
            <p:cNvSpPr/>
            <p:nvPr/>
          </p:nvSpPr>
          <p:spPr>
            <a:xfrm>
              <a:off x="2666" y="357621"/>
              <a:ext cx="2340109" cy="310649"/>
            </a:xfrm>
            <a:prstGeom prst="roundRect">
              <a:avLst>
                <a:gd name="adj" fmla="val 10000"/>
              </a:avLst>
            </a:prstGeom>
            <a:solidFill>
              <a:srgbClr val="3A88A3"/>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endParaRPr>
            </a:p>
          </p:txBody>
        </p:sp>
        <p:sp>
          <p:nvSpPr>
            <p:cNvPr id="369" name="Google Shape;369;p16"/>
            <p:cNvSpPr txBox="1"/>
            <p:nvPr/>
          </p:nvSpPr>
          <p:spPr>
            <a:xfrm>
              <a:off x="52739" y="372342"/>
              <a:ext cx="2218266" cy="286830"/>
            </a:xfrm>
            <a:prstGeom prst="rect">
              <a:avLst/>
            </a:prstGeom>
            <a:solidFill>
              <a:srgbClr val="3A88A3"/>
            </a:solidFill>
            <a:ln>
              <a:noFill/>
            </a:ln>
          </p:spPr>
          <p:txBody>
            <a:bodyPr spcFirstLastPara="1" wrap="square" lIns="55867" tIns="55867" rIns="55867" bIns="55867" anchor="ctr" anchorCtr="0">
              <a:noAutofit/>
            </a:bodyPr>
            <a:lstStyle/>
            <a:p>
              <a:pPr algn="ctr">
                <a:lnSpc>
                  <a:spcPct val="90000"/>
                </a:lnSpc>
                <a:buClr>
                  <a:schemeClr val="lt1"/>
                </a:buClr>
                <a:buSzPts val="1050"/>
              </a:pPr>
              <a:r>
                <a:rPr lang="en-US" sz="1867" b="1">
                  <a:solidFill>
                    <a:schemeClr val="lt1"/>
                  </a:solidFill>
                </a:rPr>
                <a:t>Przejęcie</a:t>
              </a:r>
              <a:endParaRPr sz="1867" b="1">
                <a:solidFill>
                  <a:schemeClr val="lt1"/>
                </a:solidFill>
              </a:endParaRPr>
            </a:p>
          </p:txBody>
        </p:sp>
        <p:sp>
          <p:nvSpPr>
            <p:cNvPr id="370" name="Google Shape;370;p16"/>
            <p:cNvSpPr/>
            <p:nvPr/>
          </p:nvSpPr>
          <p:spPr>
            <a:xfrm>
              <a:off x="2666" y="714218"/>
              <a:ext cx="2340109" cy="310649"/>
            </a:xfrm>
            <a:prstGeom prst="roundRect">
              <a:avLst>
                <a:gd name="adj" fmla="val 10000"/>
              </a:avLst>
            </a:prstGeom>
            <a:solidFill>
              <a:srgbClr val="A8D3FA"/>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endParaRPr>
            </a:p>
          </p:txBody>
        </p:sp>
        <p:sp>
          <p:nvSpPr>
            <p:cNvPr id="371" name="Google Shape;371;p16"/>
            <p:cNvSpPr txBox="1"/>
            <p:nvPr/>
          </p:nvSpPr>
          <p:spPr>
            <a:xfrm>
              <a:off x="11765" y="723317"/>
              <a:ext cx="2321911" cy="292451"/>
            </a:xfrm>
            <a:prstGeom prst="rect">
              <a:avLst/>
            </a:prstGeom>
            <a:solidFill>
              <a:srgbClr val="A9D2E1"/>
            </a:solidFill>
            <a:ln>
              <a:noFill/>
            </a:ln>
          </p:spPr>
          <p:txBody>
            <a:bodyPr spcFirstLastPara="1" wrap="square" lIns="55867" tIns="55867" rIns="55867" bIns="55867" anchor="ctr" anchorCtr="0">
              <a:noAutofit/>
            </a:bodyPr>
            <a:lstStyle/>
            <a:p>
              <a:pPr algn="ctr">
                <a:lnSpc>
                  <a:spcPct val="90000"/>
                </a:lnSpc>
                <a:buClr>
                  <a:schemeClr val="dk1"/>
                </a:buClr>
                <a:buSzPts val="1050"/>
              </a:pPr>
              <a:r>
                <a:rPr lang="en-US" sz="1600">
                  <a:solidFill>
                    <a:schemeClr val="dk1"/>
                  </a:solidFill>
                </a:rPr>
                <a:t>Koszt pozyskania</a:t>
              </a:r>
              <a:endParaRPr sz="1600">
                <a:solidFill>
                  <a:schemeClr val="dk1"/>
                </a:solidFill>
              </a:endParaRPr>
            </a:p>
          </p:txBody>
        </p:sp>
        <p:sp>
          <p:nvSpPr>
            <p:cNvPr id="372" name="Google Shape;372;p16"/>
            <p:cNvSpPr/>
            <p:nvPr/>
          </p:nvSpPr>
          <p:spPr>
            <a:xfrm>
              <a:off x="2666" y="1070815"/>
              <a:ext cx="2340109" cy="310649"/>
            </a:xfrm>
            <a:prstGeom prst="roundRect">
              <a:avLst>
                <a:gd name="adj" fmla="val 10000"/>
              </a:avLst>
            </a:prstGeom>
            <a:solidFill>
              <a:srgbClr val="A8D3FA"/>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endParaRPr>
            </a:p>
          </p:txBody>
        </p:sp>
        <p:sp>
          <p:nvSpPr>
            <p:cNvPr id="373" name="Google Shape;373;p16"/>
            <p:cNvSpPr txBox="1"/>
            <p:nvPr/>
          </p:nvSpPr>
          <p:spPr>
            <a:xfrm>
              <a:off x="11765" y="1079914"/>
              <a:ext cx="2321911" cy="292451"/>
            </a:xfrm>
            <a:prstGeom prst="rect">
              <a:avLst/>
            </a:prstGeom>
            <a:solidFill>
              <a:srgbClr val="A9D2E1"/>
            </a:solidFill>
            <a:ln>
              <a:noFill/>
            </a:ln>
          </p:spPr>
          <p:txBody>
            <a:bodyPr spcFirstLastPara="1" wrap="square" lIns="55867" tIns="55867" rIns="55867" bIns="55867" anchor="ctr" anchorCtr="0">
              <a:noAutofit/>
            </a:bodyPr>
            <a:lstStyle/>
            <a:p>
              <a:pPr algn="ctr">
                <a:lnSpc>
                  <a:spcPct val="90000"/>
                </a:lnSpc>
                <a:buClr>
                  <a:schemeClr val="dk1"/>
                </a:buClr>
                <a:buSzPts val="1050"/>
              </a:pPr>
              <a:endParaRPr>
                <a:solidFill>
                  <a:schemeClr val="dk1"/>
                </a:solidFill>
              </a:endParaRPr>
            </a:p>
          </p:txBody>
        </p:sp>
        <p:sp>
          <p:nvSpPr>
            <p:cNvPr id="374" name="Google Shape;374;p16"/>
            <p:cNvSpPr/>
            <p:nvPr/>
          </p:nvSpPr>
          <p:spPr>
            <a:xfrm>
              <a:off x="2666" y="1427412"/>
              <a:ext cx="2340109" cy="310649"/>
            </a:xfrm>
            <a:prstGeom prst="roundRect">
              <a:avLst>
                <a:gd name="adj" fmla="val 10000"/>
              </a:avLst>
            </a:prstGeom>
            <a:solidFill>
              <a:srgbClr val="A8D3FA"/>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endParaRPr>
            </a:p>
          </p:txBody>
        </p:sp>
        <p:sp>
          <p:nvSpPr>
            <p:cNvPr id="375" name="Google Shape;375;p16"/>
            <p:cNvSpPr txBox="1"/>
            <p:nvPr/>
          </p:nvSpPr>
          <p:spPr>
            <a:xfrm>
              <a:off x="11765" y="1436511"/>
              <a:ext cx="2321911" cy="292451"/>
            </a:xfrm>
            <a:prstGeom prst="rect">
              <a:avLst/>
            </a:prstGeom>
            <a:solidFill>
              <a:srgbClr val="A9D2E1"/>
            </a:solidFill>
            <a:ln>
              <a:noFill/>
            </a:ln>
          </p:spPr>
          <p:txBody>
            <a:bodyPr spcFirstLastPara="1" wrap="square" lIns="55867" tIns="55867" rIns="55867" bIns="55867" anchor="ctr" anchorCtr="0">
              <a:noAutofit/>
            </a:bodyPr>
            <a:lstStyle/>
            <a:p>
              <a:pPr algn="ctr">
                <a:lnSpc>
                  <a:spcPct val="90000"/>
                </a:lnSpc>
                <a:buClr>
                  <a:schemeClr val="dk1"/>
                </a:buClr>
                <a:buSzPts val="1050"/>
              </a:pPr>
              <a:r>
                <a:rPr lang="en-US" sz="1600">
                  <a:solidFill>
                    <a:schemeClr val="dk1"/>
                  </a:solidFill>
                </a:rPr>
                <a:t>Współczynnik klikalności</a:t>
              </a:r>
              <a:endParaRPr sz="3200">
                <a:solidFill>
                  <a:schemeClr val="dk1"/>
                </a:solidFill>
              </a:endParaRPr>
            </a:p>
          </p:txBody>
        </p:sp>
        <p:sp>
          <p:nvSpPr>
            <p:cNvPr id="376" name="Google Shape;376;p16"/>
            <p:cNvSpPr/>
            <p:nvPr/>
          </p:nvSpPr>
          <p:spPr>
            <a:xfrm>
              <a:off x="2666" y="1784009"/>
              <a:ext cx="2340109" cy="310649"/>
            </a:xfrm>
            <a:prstGeom prst="roundRect">
              <a:avLst>
                <a:gd name="adj" fmla="val 10000"/>
              </a:avLst>
            </a:prstGeom>
            <a:solidFill>
              <a:srgbClr val="A8D3FA"/>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endParaRPr>
            </a:p>
          </p:txBody>
        </p:sp>
        <p:sp>
          <p:nvSpPr>
            <p:cNvPr id="377" name="Google Shape;377;p16"/>
            <p:cNvSpPr txBox="1"/>
            <p:nvPr/>
          </p:nvSpPr>
          <p:spPr>
            <a:xfrm>
              <a:off x="11765" y="1793108"/>
              <a:ext cx="2321911" cy="292451"/>
            </a:xfrm>
            <a:prstGeom prst="rect">
              <a:avLst/>
            </a:prstGeom>
            <a:solidFill>
              <a:srgbClr val="A9D2E1"/>
            </a:solidFill>
            <a:ln>
              <a:noFill/>
            </a:ln>
          </p:spPr>
          <p:txBody>
            <a:bodyPr spcFirstLastPara="1" wrap="square" lIns="55867" tIns="55867" rIns="55867" bIns="55867" anchor="ctr" anchorCtr="0">
              <a:noAutofit/>
            </a:bodyPr>
            <a:lstStyle/>
            <a:p>
              <a:pPr algn="ctr">
                <a:lnSpc>
                  <a:spcPct val="90000"/>
                </a:lnSpc>
                <a:buClr>
                  <a:schemeClr val="dk1"/>
                </a:buClr>
                <a:buSzPts val="1050"/>
              </a:pPr>
              <a:endParaRPr>
                <a:solidFill>
                  <a:schemeClr val="dk1"/>
                </a:solidFill>
              </a:endParaRPr>
            </a:p>
          </p:txBody>
        </p:sp>
        <p:sp>
          <p:nvSpPr>
            <p:cNvPr id="378" name="Google Shape;378;p16"/>
            <p:cNvSpPr/>
            <p:nvPr/>
          </p:nvSpPr>
          <p:spPr>
            <a:xfrm>
              <a:off x="2666" y="2140606"/>
              <a:ext cx="2340109" cy="310649"/>
            </a:xfrm>
            <a:prstGeom prst="roundRect">
              <a:avLst>
                <a:gd name="adj" fmla="val 10000"/>
              </a:avLst>
            </a:prstGeom>
            <a:solidFill>
              <a:srgbClr val="A8D3FA"/>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endParaRPr>
            </a:p>
          </p:txBody>
        </p:sp>
        <p:sp>
          <p:nvSpPr>
            <p:cNvPr id="379" name="Google Shape;379;p16"/>
            <p:cNvSpPr txBox="1"/>
            <p:nvPr/>
          </p:nvSpPr>
          <p:spPr>
            <a:xfrm>
              <a:off x="11765" y="2149705"/>
              <a:ext cx="2321911" cy="292451"/>
            </a:xfrm>
            <a:prstGeom prst="rect">
              <a:avLst/>
            </a:prstGeom>
            <a:solidFill>
              <a:srgbClr val="A9D2E1"/>
            </a:solidFill>
            <a:ln>
              <a:noFill/>
            </a:ln>
          </p:spPr>
          <p:txBody>
            <a:bodyPr spcFirstLastPara="1" wrap="square" lIns="55867" tIns="55867" rIns="55867" bIns="55867" anchor="ctr" anchorCtr="0">
              <a:noAutofit/>
            </a:bodyPr>
            <a:lstStyle/>
            <a:p>
              <a:pPr algn="ctr">
                <a:lnSpc>
                  <a:spcPct val="90000"/>
                </a:lnSpc>
                <a:buClr>
                  <a:schemeClr val="dk1"/>
                </a:buClr>
                <a:buSzPts val="1050"/>
              </a:pPr>
              <a:endParaRPr>
                <a:solidFill>
                  <a:schemeClr val="dk1"/>
                </a:solidFill>
              </a:endParaRPr>
            </a:p>
          </p:txBody>
        </p:sp>
        <p:sp>
          <p:nvSpPr>
            <p:cNvPr id="380" name="Google Shape;380;p16"/>
            <p:cNvSpPr/>
            <p:nvPr/>
          </p:nvSpPr>
          <p:spPr>
            <a:xfrm>
              <a:off x="2666" y="2497203"/>
              <a:ext cx="2340109" cy="310649"/>
            </a:xfrm>
            <a:prstGeom prst="roundRect">
              <a:avLst>
                <a:gd name="adj" fmla="val 10000"/>
              </a:avLst>
            </a:prstGeom>
            <a:solidFill>
              <a:srgbClr val="A8D3FA"/>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endParaRPr>
            </a:p>
          </p:txBody>
        </p:sp>
        <p:sp>
          <p:nvSpPr>
            <p:cNvPr id="381" name="Google Shape;381;p16"/>
            <p:cNvSpPr txBox="1"/>
            <p:nvPr/>
          </p:nvSpPr>
          <p:spPr>
            <a:xfrm>
              <a:off x="11765" y="2506302"/>
              <a:ext cx="2321911" cy="292451"/>
            </a:xfrm>
            <a:prstGeom prst="rect">
              <a:avLst/>
            </a:prstGeom>
            <a:solidFill>
              <a:srgbClr val="A9D2E1"/>
            </a:solidFill>
            <a:ln>
              <a:noFill/>
            </a:ln>
          </p:spPr>
          <p:txBody>
            <a:bodyPr spcFirstLastPara="1" wrap="square" lIns="55867" tIns="55867" rIns="55867" bIns="55867" anchor="ctr" anchorCtr="0">
              <a:noAutofit/>
            </a:bodyPr>
            <a:lstStyle/>
            <a:p>
              <a:pPr algn="ctr">
                <a:lnSpc>
                  <a:spcPct val="90000"/>
                </a:lnSpc>
                <a:buClr>
                  <a:schemeClr val="dk1"/>
                </a:buClr>
                <a:buSzPts val="1050"/>
              </a:pPr>
              <a:r>
                <a:rPr lang="en-US" sz="1600">
                  <a:solidFill>
                    <a:schemeClr val="dk1"/>
                  </a:solidFill>
                </a:rPr>
                <a:t>% nowych wizyt</a:t>
              </a:r>
              <a:endParaRPr sz="1600">
                <a:solidFill>
                  <a:schemeClr val="dk1"/>
                </a:solidFill>
              </a:endParaRPr>
            </a:p>
          </p:txBody>
        </p:sp>
        <p:sp>
          <p:nvSpPr>
            <p:cNvPr id="382" name="Google Shape;382;p16"/>
            <p:cNvSpPr/>
            <p:nvPr/>
          </p:nvSpPr>
          <p:spPr>
            <a:xfrm>
              <a:off x="2539344" y="357621"/>
              <a:ext cx="2340109" cy="310649"/>
            </a:xfrm>
            <a:prstGeom prst="roundRect">
              <a:avLst>
                <a:gd name="adj" fmla="val 10000"/>
              </a:avLst>
            </a:prstGeom>
            <a:solidFill>
              <a:srgbClr val="754EAC"/>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endParaRPr>
            </a:p>
          </p:txBody>
        </p:sp>
        <p:sp>
          <p:nvSpPr>
            <p:cNvPr id="383" name="Google Shape;383;p16"/>
            <p:cNvSpPr txBox="1"/>
            <p:nvPr/>
          </p:nvSpPr>
          <p:spPr>
            <a:xfrm>
              <a:off x="2609671" y="374680"/>
              <a:ext cx="2214033" cy="284491"/>
            </a:xfrm>
            <a:prstGeom prst="rect">
              <a:avLst/>
            </a:prstGeom>
            <a:solidFill>
              <a:srgbClr val="754EAC"/>
            </a:solidFill>
            <a:ln>
              <a:noFill/>
            </a:ln>
          </p:spPr>
          <p:txBody>
            <a:bodyPr spcFirstLastPara="1" wrap="square" lIns="55867" tIns="55867" rIns="55867" bIns="55867" anchor="ctr" anchorCtr="0">
              <a:noAutofit/>
            </a:bodyPr>
            <a:lstStyle/>
            <a:p>
              <a:pPr algn="ctr">
                <a:lnSpc>
                  <a:spcPct val="90000"/>
                </a:lnSpc>
                <a:buClr>
                  <a:schemeClr val="lt1"/>
                </a:buClr>
                <a:buSzPts val="1050"/>
              </a:pPr>
              <a:r>
                <a:rPr lang="en-US" sz="1867" b="1">
                  <a:solidFill>
                    <a:schemeClr val="lt1"/>
                  </a:solidFill>
                </a:rPr>
                <a:t>Zachowanie</a:t>
              </a:r>
              <a:endParaRPr sz="1867" b="1">
                <a:solidFill>
                  <a:schemeClr val="lt1"/>
                </a:solidFill>
              </a:endParaRPr>
            </a:p>
          </p:txBody>
        </p:sp>
        <p:sp>
          <p:nvSpPr>
            <p:cNvPr id="384" name="Google Shape;384;p16"/>
            <p:cNvSpPr/>
            <p:nvPr/>
          </p:nvSpPr>
          <p:spPr>
            <a:xfrm>
              <a:off x="2539344" y="714218"/>
              <a:ext cx="2340109" cy="310649"/>
            </a:xfrm>
            <a:prstGeom prst="roundRect">
              <a:avLst>
                <a:gd name="adj" fmla="val 10000"/>
              </a:avLst>
            </a:prstGeom>
            <a:solidFill>
              <a:srgbClr val="E6C7FF"/>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endParaRPr>
            </a:p>
          </p:txBody>
        </p:sp>
        <p:sp>
          <p:nvSpPr>
            <p:cNvPr id="385" name="Google Shape;385;p16"/>
            <p:cNvSpPr txBox="1"/>
            <p:nvPr/>
          </p:nvSpPr>
          <p:spPr>
            <a:xfrm>
              <a:off x="2548443" y="723317"/>
              <a:ext cx="2321911" cy="292451"/>
            </a:xfrm>
            <a:prstGeom prst="rect">
              <a:avLst/>
            </a:prstGeom>
            <a:noFill/>
            <a:ln>
              <a:noFill/>
            </a:ln>
          </p:spPr>
          <p:txBody>
            <a:bodyPr spcFirstLastPara="1" wrap="square" lIns="55867" tIns="55867" rIns="55867" bIns="55867" anchor="ctr" anchorCtr="0">
              <a:noAutofit/>
            </a:bodyPr>
            <a:lstStyle/>
            <a:p>
              <a:pPr algn="ctr">
                <a:lnSpc>
                  <a:spcPct val="90000"/>
                </a:lnSpc>
                <a:buClr>
                  <a:schemeClr val="dk1"/>
                </a:buClr>
                <a:buSzPts val="1050"/>
              </a:pPr>
              <a:r>
                <a:rPr lang="en-US" sz="1600">
                  <a:solidFill>
                    <a:schemeClr val="dk1"/>
                  </a:solidFill>
                </a:rPr>
                <a:t>Współczynnik odrzuceń</a:t>
              </a:r>
              <a:endParaRPr sz="3200">
                <a:solidFill>
                  <a:schemeClr val="dk1"/>
                </a:solidFill>
              </a:endParaRPr>
            </a:p>
          </p:txBody>
        </p:sp>
        <p:sp>
          <p:nvSpPr>
            <p:cNvPr id="386" name="Google Shape;386;p16"/>
            <p:cNvSpPr/>
            <p:nvPr/>
          </p:nvSpPr>
          <p:spPr>
            <a:xfrm>
              <a:off x="2539344" y="1070815"/>
              <a:ext cx="2340109" cy="310649"/>
            </a:xfrm>
            <a:prstGeom prst="roundRect">
              <a:avLst>
                <a:gd name="adj" fmla="val 10000"/>
              </a:avLst>
            </a:prstGeom>
            <a:solidFill>
              <a:srgbClr val="E6C7FF"/>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endParaRPr>
            </a:p>
          </p:txBody>
        </p:sp>
        <p:sp>
          <p:nvSpPr>
            <p:cNvPr id="387" name="Google Shape;387;p16"/>
            <p:cNvSpPr txBox="1"/>
            <p:nvPr/>
          </p:nvSpPr>
          <p:spPr>
            <a:xfrm>
              <a:off x="2548443" y="1079914"/>
              <a:ext cx="2321911" cy="292451"/>
            </a:xfrm>
            <a:prstGeom prst="rect">
              <a:avLst/>
            </a:prstGeom>
            <a:noFill/>
            <a:ln>
              <a:noFill/>
            </a:ln>
          </p:spPr>
          <p:txBody>
            <a:bodyPr spcFirstLastPara="1" wrap="square" lIns="55867" tIns="55867" rIns="55867" bIns="55867" anchor="ctr" anchorCtr="0">
              <a:noAutofit/>
            </a:bodyPr>
            <a:lstStyle/>
            <a:p>
              <a:pPr algn="ctr">
                <a:lnSpc>
                  <a:spcPct val="90000"/>
                </a:lnSpc>
                <a:buClr>
                  <a:schemeClr val="dk1"/>
                </a:buClr>
                <a:buSzPts val="1050"/>
              </a:pPr>
              <a:r>
                <a:rPr lang="en-US" sz="1600">
                  <a:solidFill>
                    <a:schemeClr val="dk1"/>
                  </a:solidFill>
                </a:rPr>
                <a:t>CK Wskaźnik rezygnacji</a:t>
              </a:r>
              <a:endParaRPr sz="3200">
                <a:solidFill>
                  <a:schemeClr val="dk1"/>
                </a:solidFill>
              </a:endParaRPr>
            </a:p>
          </p:txBody>
        </p:sp>
        <p:sp>
          <p:nvSpPr>
            <p:cNvPr id="388" name="Google Shape;388;p16"/>
            <p:cNvSpPr/>
            <p:nvPr/>
          </p:nvSpPr>
          <p:spPr>
            <a:xfrm>
              <a:off x="2539344" y="1427412"/>
              <a:ext cx="2340109" cy="310649"/>
            </a:xfrm>
            <a:prstGeom prst="roundRect">
              <a:avLst>
                <a:gd name="adj" fmla="val 10000"/>
              </a:avLst>
            </a:prstGeom>
            <a:solidFill>
              <a:srgbClr val="E6C7FF"/>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endParaRPr>
            </a:p>
          </p:txBody>
        </p:sp>
        <p:sp>
          <p:nvSpPr>
            <p:cNvPr id="389" name="Google Shape;389;p16"/>
            <p:cNvSpPr txBox="1"/>
            <p:nvPr/>
          </p:nvSpPr>
          <p:spPr>
            <a:xfrm>
              <a:off x="2548443" y="1436511"/>
              <a:ext cx="2321911" cy="292451"/>
            </a:xfrm>
            <a:prstGeom prst="rect">
              <a:avLst/>
            </a:prstGeom>
            <a:noFill/>
            <a:ln>
              <a:noFill/>
            </a:ln>
          </p:spPr>
          <p:txBody>
            <a:bodyPr spcFirstLastPara="1" wrap="square" lIns="55867" tIns="55867" rIns="55867" bIns="55867" anchor="ctr" anchorCtr="0">
              <a:noAutofit/>
            </a:bodyPr>
            <a:lstStyle/>
            <a:p>
              <a:pPr algn="ctr">
                <a:lnSpc>
                  <a:spcPct val="90000"/>
                </a:lnSpc>
                <a:buClr>
                  <a:schemeClr val="dk1"/>
                </a:buClr>
                <a:buSzPts val="1050"/>
              </a:pPr>
              <a:r>
                <a:rPr lang="en-US" sz="1600">
                  <a:solidFill>
                    <a:schemeClr val="dk1"/>
                  </a:solidFill>
                </a:rPr>
                <a:t>Głębokość strony</a:t>
              </a:r>
              <a:endParaRPr sz="1600">
                <a:solidFill>
                  <a:schemeClr val="dk1"/>
                </a:solidFill>
              </a:endParaRPr>
            </a:p>
          </p:txBody>
        </p:sp>
        <p:sp>
          <p:nvSpPr>
            <p:cNvPr id="390" name="Google Shape;390;p16"/>
            <p:cNvSpPr/>
            <p:nvPr/>
          </p:nvSpPr>
          <p:spPr>
            <a:xfrm>
              <a:off x="2539344" y="1784009"/>
              <a:ext cx="2340109" cy="310649"/>
            </a:xfrm>
            <a:prstGeom prst="roundRect">
              <a:avLst>
                <a:gd name="adj" fmla="val 10000"/>
              </a:avLst>
            </a:prstGeom>
            <a:solidFill>
              <a:srgbClr val="E6C7FF"/>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endParaRPr>
            </a:p>
          </p:txBody>
        </p:sp>
        <p:sp>
          <p:nvSpPr>
            <p:cNvPr id="391" name="Google Shape;391;p16"/>
            <p:cNvSpPr txBox="1"/>
            <p:nvPr/>
          </p:nvSpPr>
          <p:spPr>
            <a:xfrm>
              <a:off x="2548443" y="1793108"/>
              <a:ext cx="2321911" cy="292451"/>
            </a:xfrm>
            <a:prstGeom prst="rect">
              <a:avLst/>
            </a:prstGeom>
            <a:noFill/>
            <a:ln>
              <a:noFill/>
            </a:ln>
          </p:spPr>
          <p:txBody>
            <a:bodyPr spcFirstLastPara="1" wrap="square" lIns="55867" tIns="55867" rIns="55867" bIns="55867" anchor="ctr" anchorCtr="0">
              <a:noAutofit/>
            </a:bodyPr>
            <a:lstStyle/>
            <a:p>
              <a:pPr algn="ctr">
                <a:lnSpc>
                  <a:spcPct val="90000"/>
                </a:lnSpc>
                <a:buClr>
                  <a:schemeClr val="dk1"/>
                </a:buClr>
                <a:buSzPts val="1050"/>
              </a:pPr>
              <a:r>
                <a:rPr lang="en-US" sz="1600">
                  <a:solidFill>
                    <a:schemeClr val="dk1"/>
                  </a:solidFill>
                </a:rPr>
                <a:t>Lojalność</a:t>
              </a:r>
              <a:endParaRPr sz="1600">
                <a:solidFill>
                  <a:schemeClr val="dk1"/>
                </a:solidFill>
              </a:endParaRPr>
            </a:p>
          </p:txBody>
        </p:sp>
        <p:sp>
          <p:nvSpPr>
            <p:cNvPr id="392" name="Google Shape;392;p16"/>
            <p:cNvSpPr/>
            <p:nvPr/>
          </p:nvSpPr>
          <p:spPr>
            <a:xfrm>
              <a:off x="2539344" y="2140606"/>
              <a:ext cx="2340109" cy="310649"/>
            </a:xfrm>
            <a:prstGeom prst="roundRect">
              <a:avLst>
                <a:gd name="adj" fmla="val 10000"/>
              </a:avLst>
            </a:prstGeom>
            <a:solidFill>
              <a:srgbClr val="E6C7FF"/>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endParaRPr>
            </a:p>
          </p:txBody>
        </p:sp>
        <p:sp>
          <p:nvSpPr>
            <p:cNvPr id="393" name="Google Shape;393;p16"/>
            <p:cNvSpPr txBox="1"/>
            <p:nvPr/>
          </p:nvSpPr>
          <p:spPr>
            <a:xfrm>
              <a:off x="2548443" y="2149705"/>
              <a:ext cx="2321911" cy="292451"/>
            </a:xfrm>
            <a:prstGeom prst="rect">
              <a:avLst/>
            </a:prstGeom>
            <a:noFill/>
            <a:ln>
              <a:noFill/>
            </a:ln>
          </p:spPr>
          <p:txBody>
            <a:bodyPr spcFirstLastPara="1" wrap="square" lIns="55867" tIns="55867" rIns="55867" bIns="55867" anchor="ctr" anchorCtr="0">
              <a:noAutofit/>
            </a:bodyPr>
            <a:lstStyle/>
            <a:p>
              <a:pPr algn="ctr">
                <a:lnSpc>
                  <a:spcPct val="90000"/>
                </a:lnSpc>
                <a:buClr>
                  <a:schemeClr val="dk1"/>
                </a:buClr>
                <a:buSzPts val="1050"/>
              </a:pPr>
              <a:r>
                <a:rPr lang="en-US" sz="1600">
                  <a:solidFill>
                    <a:schemeClr val="dk1"/>
                  </a:solidFill>
                </a:rPr>
                <a:t>Wydarzenia na wizytę</a:t>
              </a:r>
              <a:endParaRPr sz="1600">
                <a:solidFill>
                  <a:schemeClr val="dk1"/>
                </a:solidFill>
              </a:endParaRPr>
            </a:p>
          </p:txBody>
        </p:sp>
        <p:sp>
          <p:nvSpPr>
            <p:cNvPr id="394" name="Google Shape;394;p16"/>
            <p:cNvSpPr/>
            <p:nvPr/>
          </p:nvSpPr>
          <p:spPr>
            <a:xfrm>
              <a:off x="2539344" y="2497203"/>
              <a:ext cx="2340109" cy="310649"/>
            </a:xfrm>
            <a:prstGeom prst="roundRect">
              <a:avLst>
                <a:gd name="adj" fmla="val 10000"/>
              </a:avLst>
            </a:prstGeom>
            <a:solidFill>
              <a:srgbClr val="E6C7FF"/>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endParaRPr>
            </a:p>
          </p:txBody>
        </p:sp>
        <p:sp>
          <p:nvSpPr>
            <p:cNvPr id="395" name="Google Shape;395;p16"/>
            <p:cNvSpPr txBox="1"/>
            <p:nvPr/>
          </p:nvSpPr>
          <p:spPr>
            <a:xfrm>
              <a:off x="2548443" y="2506302"/>
              <a:ext cx="2321911" cy="292451"/>
            </a:xfrm>
            <a:prstGeom prst="rect">
              <a:avLst/>
            </a:prstGeom>
            <a:noFill/>
            <a:ln>
              <a:noFill/>
            </a:ln>
          </p:spPr>
          <p:txBody>
            <a:bodyPr spcFirstLastPara="1" wrap="square" lIns="55867" tIns="55867" rIns="55867" bIns="55867" anchor="ctr" anchorCtr="0">
              <a:noAutofit/>
            </a:bodyPr>
            <a:lstStyle/>
            <a:p>
              <a:pPr algn="ctr">
                <a:lnSpc>
                  <a:spcPct val="90000"/>
                </a:lnSpc>
                <a:buClr>
                  <a:schemeClr val="dk1"/>
                </a:buClr>
                <a:buSzPts val="1050"/>
              </a:pPr>
              <a:endParaRPr>
                <a:solidFill>
                  <a:schemeClr val="dk1"/>
                </a:solidFill>
              </a:endParaRPr>
            </a:p>
          </p:txBody>
        </p:sp>
        <p:sp>
          <p:nvSpPr>
            <p:cNvPr id="396" name="Google Shape;396;p16"/>
            <p:cNvSpPr/>
            <p:nvPr/>
          </p:nvSpPr>
          <p:spPr>
            <a:xfrm>
              <a:off x="5076022" y="357621"/>
              <a:ext cx="2340109" cy="310649"/>
            </a:xfrm>
            <a:prstGeom prst="roundRect">
              <a:avLst>
                <a:gd name="adj" fmla="val 10000"/>
              </a:avLst>
            </a:prstGeom>
            <a:solidFill>
              <a:srgbClr val="E5A007"/>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endParaRPr>
            </a:p>
          </p:txBody>
        </p:sp>
        <p:sp>
          <p:nvSpPr>
            <p:cNvPr id="397" name="Google Shape;397;p16"/>
            <p:cNvSpPr txBox="1"/>
            <p:nvPr/>
          </p:nvSpPr>
          <p:spPr>
            <a:xfrm>
              <a:off x="5085121" y="366720"/>
              <a:ext cx="2321911" cy="292451"/>
            </a:xfrm>
            <a:prstGeom prst="rect">
              <a:avLst/>
            </a:prstGeom>
            <a:noFill/>
            <a:ln>
              <a:noFill/>
            </a:ln>
          </p:spPr>
          <p:txBody>
            <a:bodyPr spcFirstLastPara="1" wrap="square" lIns="55867" tIns="55867" rIns="55867" bIns="55867" anchor="ctr" anchorCtr="0">
              <a:noAutofit/>
            </a:bodyPr>
            <a:lstStyle/>
            <a:p>
              <a:pPr algn="ctr">
                <a:lnSpc>
                  <a:spcPct val="90000"/>
                </a:lnSpc>
                <a:buClr>
                  <a:schemeClr val="lt1"/>
                </a:buClr>
                <a:buSzPts val="1050"/>
              </a:pPr>
              <a:r>
                <a:rPr lang="en-US" sz="1867" b="1">
                  <a:solidFill>
                    <a:schemeClr val="lt1"/>
                  </a:solidFill>
                </a:rPr>
                <a:t>Wyniki</a:t>
              </a:r>
              <a:endParaRPr sz="1867" b="1">
                <a:solidFill>
                  <a:schemeClr val="lt1"/>
                </a:solidFill>
              </a:endParaRPr>
            </a:p>
          </p:txBody>
        </p:sp>
        <p:sp>
          <p:nvSpPr>
            <p:cNvPr id="398" name="Google Shape;398;p16"/>
            <p:cNvSpPr/>
            <p:nvPr/>
          </p:nvSpPr>
          <p:spPr>
            <a:xfrm>
              <a:off x="5076022" y="714218"/>
              <a:ext cx="2340109" cy="310649"/>
            </a:xfrm>
            <a:prstGeom prst="roundRect">
              <a:avLst>
                <a:gd name="adj" fmla="val 10000"/>
              </a:avLst>
            </a:prstGeom>
            <a:solidFill>
              <a:srgbClr val="FEF2D7"/>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endParaRPr>
            </a:p>
          </p:txBody>
        </p:sp>
        <p:sp>
          <p:nvSpPr>
            <p:cNvPr id="399" name="Google Shape;399;p16"/>
            <p:cNvSpPr txBox="1"/>
            <p:nvPr/>
          </p:nvSpPr>
          <p:spPr>
            <a:xfrm>
              <a:off x="5085121" y="723317"/>
              <a:ext cx="2321911" cy="292451"/>
            </a:xfrm>
            <a:prstGeom prst="rect">
              <a:avLst/>
            </a:prstGeom>
            <a:noFill/>
            <a:ln>
              <a:noFill/>
            </a:ln>
          </p:spPr>
          <p:txBody>
            <a:bodyPr spcFirstLastPara="1" wrap="square" lIns="55867" tIns="55867" rIns="55867" bIns="55867" anchor="ctr" anchorCtr="0">
              <a:noAutofit/>
            </a:bodyPr>
            <a:lstStyle/>
            <a:p>
              <a:pPr algn="ctr">
                <a:lnSpc>
                  <a:spcPct val="90000"/>
                </a:lnSpc>
                <a:buClr>
                  <a:schemeClr val="dk1"/>
                </a:buClr>
                <a:buSzPts val="1050"/>
              </a:pPr>
              <a:r>
                <a:rPr lang="en-US" sz="1600">
                  <a:solidFill>
                    <a:schemeClr val="dk1"/>
                  </a:solidFill>
                </a:rPr>
                <a:t>Współczynnik konwersji makr</a:t>
              </a:r>
              <a:endParaRPr sz="3200">
                <a:solidFill>
                  <a:schemeClr val="dk1"/>
                </a:solidFill>
              </a:endParaRPr>
            </a:p>
          </p:txBody>
        </p:sp>
        <p:sp>
          <p:nvSpPr>
            <p:cNvPr id="400" name="Google Shape;400;p16"/>
            <p:cNvSpPr/>
            <p:nvPr/>
          </p:nvSpPr>
          <p:spPr>
            <a:xfrm>
              <a:off x="5076022" y="1070815"/>
              <a:ext cx="2340109" cy="310649"/>
            </a:xfrm>
            <a:prstGeom prst="roundRect">
              <a:avLst>
                <a:gd name="adj" fmla="val 10000"/>
              </a:avLst>
            </a:prstGeom>
            <a:solidFill>
              <a:srgbClr val="FEF2D7"/>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endParaRPr>
            </a:p>
          </p:txBody>
        </p:sp>
        <p:sp>
          <p:nvSpPr>
            <p:cNvPr id="401" name="Google Shape;401;p16"/>
            <p:cNvSpPr txBox="1"/>
            <p:nvPr/>
          </p:nvSpPr>
          <p:spPr>
            <a:xfrm>
              <a:off x="5085121" y="1079914"/>
              <a:ext cx="2321911" cy="292451"/>
            </a:xfrm>
            <a:prstGeom prst="rect">
              <a:avLst/>
            </a:prstGeom>
            <a:noFill/>
            <a:ln>
              <a:noFill/>
            </a:ln>
          </p:spPr>
          <p:txBody>
            <a:bodyPr spcFirstLastPara="1" wrap="square" lIns="55867" tIns="55867" rIns="55867" bIns="55867" anchor="ctr" anchorCtr="0">
              <a:noAutofit/>
            </a:bodyPr>
            <a:lstStyle/>
            <a:p>
              <a:pPr algn="ctr">
                <a:lnSpc>
                  <a:spcPct val="90000"/>
                </a:lnSpc>
                <a:buClr>
                  <a:schemeClr val="dk1"/>
                </a:buClr>
                <a:buSzPts val="1050"/>
              </a:pPr>
              <a:endParaRPr>
                <a:solidFill>
                  <a:schemeClr val="dk1"/>
                </a:solidFill>
              </a:endParaRPr>
            </a:p>
          </p:txBody>
        </p:sp>
        <p:sp>
          <p:nvSpPr>
            <p:cNvPr id="402" name="Google Shape;402;p16"/>
            <p:cNvSpPr/>
            <p:nvPr/>
          </p:nvSpPr>
          <p:spPr>
            <a:xfrm>
              <a:off x="5076022" y="1427412"/>
              <a:ext cx="2340109" cy="310649"/>
            </a:xfrm>
            <a:prstGeom prst="roundRect">
              <a:avLst>
                <a:gd name="adj" fmla="val 10000"/>
              </a:avLst>
            </a:prstGeom>
            <a:solidFill>
              <a:srgbClr val="FEF2D7"/>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endParaRPr>
            </a:p>
          </p:txBody>
        </p:sp>
        <p:sp>
          <p:nvSpPr>
            <p:cNvPr id="403" name="Google Shape;403;p16"/>
            <p:cNvSpPr txBox="1"/>
            <p:nvPr/>
          </p:nvSpPr>
          <p:spPr>
            <a:xfrm>
              <a:off x="5085121" y="1436511"/>
              <a:ext cx="2321911" cy="292451"/>
            </a:xfrm>
            <a:prstGeom prst="rect">
              <a:avLst/>
            </a:prstGeom>
            <a:noFill/>
            <a:ln>
              <a:noFill/>
            </a:ln>
          </p:spPr>
          <p:txBody>
            <a:bodyPr spcFirstLastPara="1" wrap="square" lIns="55867" tIns="55867" rIns="55867" bIns="55867" anchor="ctr" anchorCtr="0">
              <a:noAutofit/>
            </a:bodyPr>
            <a:lstStyle/>
            <a:p>
              <a:pPr algn="ctr">
                <a:lnSpc>
                  <a:spcPct val="90000"/>
                </a:lnSpc>
                <a:buClr>
                  <a:schemeClr val="dk1"/>
                </a:buClr>
                <a:buSzPts val="1050"/>
              </a:pPr>
              <a:r>
                <a:rPr lang="en-US" sz="1600">
                  <a:solidFill>
                    <a:schemeClr val="dk1"/>
                  </a:solidFill>
                </a:rPr>
                <a:t>Współczynnik mikrokonwersji</a:t>
              </a:r>
              <a:endParaRPr sz="3200">
                <a:solidFill>
                  <a:schemeClr val="dk1"/>
                </a:solidFill>
              </a:endParaRPr>
            </a:p>
          </p:txBody>
        </p:sp>
        <p:sp>
          <p:nvSpPr>
            <p:cNvPr id="404" name="Google Shape;404;p16"/>
            <p:cNvSpPr/>
            <p:nvPr/>
          </p:nvSpPr>
          <p:spPr>
            <a:xfrm>
              <a:off x="5076022" y="1784009"/>
              <a:ext cx="2340109" cy="310649"/>
            </a:xfrm>
            <a:prstGeom prst="roundRect">
              <a:avLst>
                <a:gd name="adj" fmla="val 10000"/>
              </a:avLst>
            </a:prstGeom>
            <a:solidFill>
              <a:srgbClr val="FEF2D7"/>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endParaRPr>
            </a:p>
          </p:txBody>
        </p:sp>
        <p:sp>
          <p:nvSpPr>
            <p:cNvPr id="405" name="Google Shape;405;p16"/>
            <p:cNvSpPr txBox="1"/>
            <p:nvPr/>
          </p:nvSpPr>
          <p:spPr>
            <a:xfrm>
              <a:off x="5085121" y="1793108"/>
              <a:ext cx="2321911" cy="292451"/>
            </a:xfrm>
            <a:prstGeom prst="rect">
              <a:avLst/>
            </a:prstGeom>
            <a:noFill/>
            <a:ln>
              <a:noFill/>
            </a:ln>
          </p:spPr>
          <p:txBody>
            <a:bodyPr spcFirstLastPara="1" wrap="square" lIns="55867" tIns="55867" rIns="55867" bIns="55867" anchor="ctr" anchorCtr="0">
              <a:noAutofit/>
            </a:bodyPr>
            <a:lstStyle/>
            <a:p>
              <a:pPr algn="ctr">
                <a:lnSpc>
                  <a:spcPct val="90000"/>
                </a:lnSpc>
                <a:buClr>
                  <a:schemeClr val="dk1"/>
                </a:buClr>
                <a:buSzPts val="1050"/>
              </a:pPr>
              <a:r>
                <a:rPr lang="en-US" sz="1600">
                  <a:solidFill>
                    <a:schemeClr val="dk1"/>
                  </a:solidFill>
                </a:rPr>
                <a:t>Wartość celu na wizytę</a:t>
              </a:r>
              <a:endParaRPr sz="1600">
                <a:solidFill>
                  <a:schemeClr val="dk1"/>
                </a:solidFill>
              </a:endParaRPr>
            </a:p>
          </p:txBody>
        </p:sp>
        <p:sp>
          <p:nvSpPr>
            <p:cNvPr id="406" name="Google Shape;406;p16"/>
            <p:cNvSpPr/>
            <p:nvPr/>
          </p:nvSpPr>
          <p:spPr>
            <a:xfrm>
              <a:off x="5076022" y="2140606"/>
              <a:ext cx="2340109" cy="310649"/>
            </a:xfrm>
            <a:prstGeom prst="roundRect">
              <a:avLst>
                <a:gd name="adj" fmla="val 10000"/>
              </a:avLst>
            </a:prstGeom>
            <a:solidFill>
              <a:srgbClr val="FEF2D7"/>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endParaRPr>
            </a:p>
          </p:txBody>
        </p:sp>
        <p:sp>
          <p:nvSpPr>
            <p:cNvPr id="407" name="Google Shape;407;p16"/>
            <p:cNvSpPr txBox="1"/>
            <p:nvPr/>
          </p:nvSpPr>
          <p:spPr>
            <a:xfrm>
              <a:off x="5085121" y="2149705"/>
              <a:ext cx="2321911" cy="292451"/>
            </a:xfrm>
            <a:prstGeom prst="rect">
              <a:avLst/>
            </a:prstGeom>
            <a:noFill/>
            <a:ln>
              <a:noFill/>
            </a:ln>
          </p:spPr>
          <p:txBody>
            <a:bodyPr spcFirstLastPara="1" wrap="square" lIns="55867" tIns="55867" rIns="55867" bIns="55867" anchor="ctr" anchorCtr="0">
              <a:noAutofit/>
            </a:bodyPr>
            <a:lstStyle/>
            <a:p>
              <a:pPr algn="ctr">
                <a:lnSpc>
                  <a:spcPct val="90000"/>
                </a:lnSpc>
                <a:buClr>
                  <a:schemeClr val="dk1"/>
                </a:buClr>
                <a:buSzPts val="1050"/>
              </a:pPr>
              <a:r>
                <a:rPr lang="en-US" sz="1600">
                  <a:solidFill>
                    <a:schemeClr val="dk1"/>
                  </a:solidFill>
                </a:rPr>
                <a:t>Dni do konwersji</a:t>
              </a:r>
              <a:endParaRPr sz="1600">
                <a:solidFill>
                  <a:schemeClr val="dk1"/>
                </a:solidFill>
              </a:endParaRPr>
            </a:p>
          </p:txBody>
        </p:sp>
        <p:sp>
          <p:nvSpPr>
            <p:cNvPr id="408" name="Google Shape;408;p16"/>
            <p:cNvSpPr/>
            <p:nvPr/>
          </p:nvSpPr>
          <p:spPr>
            <a:xfrm>
              <a:off x="5076022" y="2497203"/>
              <a:ext cx="2340109" cy="310649"/>
            </a:xfrm>
            <a:prstGeom prst="roundRect">
              <a:avLst>
                <a:gd name="adj" fmla="val 10000"/>
              </a:avLst>
            </a:prstGeom>
            <a:solidFill>
              <a:srgbClr val="FEF2D7"/>
            </a:solidFill>
            <a:ln w="12700" cap="flat" cmpd="sng">
              <a:solidFill>
                <a:schemeClr val="lt1"/>
              </a:solidFill>
              <a:prstDash val="solid"/>
              <a:miter lim="800000"/>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endParaRPr>
            </a:p>
          </p:txBody>
        </p:sp>
        <p:sp>
          <p:nvSpPr>
            <p:cNvPr id="409" name="Google Shape;409;p16"/>
            <p:cNvSpPr txBox="1"/>
            <p:nvPr/>
          </p:nvSpPr>
          <p:spPr>
            <a:xfrm>
              <a:off x="5085121" y="2506302"/>
              <a:ext cx="2321911" cy="292451"/>
            </a:xfrm>
            <a:prstGeom prst="rect">
              <a:avLst/>
            </a:prstGeom>
            <a:noFill/>
            <a:ln>
              <a:noFill/>
            </a:ln>
          </p:spPr>
          <p:txBody>
            <a:bodyPr spcFirstLastPara="1" wrap="square" lIns="55867" tIns="55867" rIns="55867" bIns="55867" anchor="ctr" anchorCtr="0">
              <a:noAutofit/>
            </a:bodyPr>
            <a:lstStyle/>
            <a:p>
              <a:pPr algn="ctr">
                <a:lnSpc>
                  <a:spcPct val="90000"/>
                </a:lnSpc>
                <a:buClr>
                  <a:schemeClr val="dk1"/>
                </a:buClr>
                <a:buSzPts val="1050"/>
              </a:pPr>
              <a:r>
                <a:rPr lang="en-US" sz="1600">
                  <a:solidFill>
                    <a:schemeClr val="dk1"/>
                  </a:solidFill>
                </a:rPr>
                <a:t>% konwersji wspomaganych</a:t>
              </a:r>
              <a:endParaRPr sz="1600">
                <a:solidFill>
                  <a:schemeClr val="dk1"/>
                </a:solidFill>
              </a:endParaRPr>
            </a:p>
          </p:txBody>
        </p:sp>
      </p:grpSp>
      <p:sp>
        <p:nvSpPr>
          <p:cNvPr id="410" name="Google Shape;410;p16"/>
          <p:cNvSpPr/>
          <p:nvPr/>
        </p:nvSpPr>
        <p:spPr>
          <a:xfrm>
            <a:off x="926014" y="2415109"/>
            <a:ext cx="250005" cy="1798751"/>
          </a:xfrm>
          <a:prstGeom prst="leftBrace">
            <a:avLst>
              <a:gd name="adj1" fmla="val 22826"/>
              <a:gd name="adj2" fmla="val 72593"/>
            </a:avLst>
          </a:prstGeom>
          <a:noFill/>
          <a:ln w="19050" cap="flat" cmpd="sng">
            <a:solidFill>
              <a:srgbClr val="161249"/>
            </a:solidFill>
            <a:prstDash val="solid"/>
            <a:miter lim="800000"/>
            <a:headEnd type="none" w="sm" len="sm"/>
            <a:tailEnd type="none" w="sm" len="sm"/>
          </a:ln>
        </p:spPr>
        <p:txBody>
          <a:bodyPr spcFirstLastPara="1" wrap="square" lIns="121900" tIns="60933" rIns="121900" bIns="60933" anchor="ctr" anchorCtr="0">
            <a:noAutofit/>
          </a:bodyPr>
          <a:lstStyle/>
          <a:p>
            <a:pPr algn="ctr">
              <a:buClr>
                <a:schemeClr val="dk1"/>
              </a:buClr>
              <a:buSzPts val="1800"/>
            </a:pPr>
            <a:endParaRPr sz="2400">
              <a:solidFill>
                <a:schemeClr val="dk1"/>
              </a:solidFill>
            </a:endParaRPr>
          </a:p>
        </p:txBody>
      </p:sp>
      <p:sp>
        <p:nvSpPr>
          <p:cNvPr id="411" name="Google Shape;411;p16"/>
          <p:cNvSpPr/>
          <p:nvPr/>
        </p:nvSpPr>
        <p:spPr>
          <a:xfrm>
            <a:off x="676009" y="2415109"/>
            <a:ext cx="233679" cy="907627"/>
          </a:xfrm>
          <a:prstGeom prst="leftBrace">
            <a:avLst>
              <a:gd name="adj1" fmla="val 22826"/>
              <a:gd name="adj2" fmla="val 50000"/>
            </a:avLst>
          </a:prstGeom>
          <a:noFill/>
          <a:ln w="19050" cap="flat" cmpd="sng">
            <a:solidFill>
              <a:srgbClr val="161249"/>
            </a:solidFill>
            <a:prstDash val="solid"/>
            <a:miter lim="800000"/>
            <a:headEnd type="none" w="sm" len="sm"/>
            <a:tailEnd type="none" w="sm" len="sm"/>
          </a:ln>
        </p:spPr>
        <p:txBody>
          <a:bodyPr spcFirstLastPara="1" wrap="square" lIns="121900" tIns="60933" rIns="121900" bIns="60933" anchor="ctr" anchorCtr="0">
            <a:noAutofit/>
          </a:bodyPr>
          <a:lstStyle/>
          <a:p>
            <a:pPr algn="ctr">
              <a:buClr>
                <a:schemeClr val="dk1"/>
              </a:buClr>
              <a:buSzPts val="1800"/>
            </a:pPr>
            <a:endParaRPr sz="2400">
              <a:solidFill>
                <a:schemeClr val="dk1"/>
              </a:solidFill>
            </a:endParaRPr>
          </a:p>
        </p:txBody>
      </p:sp>
      <p:sp>
        <p:nvSpPr>
          <p:cNvPr id="412" name="Google Shape;412;p16"/>
          <p:cNvSpPr/>
          <p:nvPr/>
        </p:nvSpPr>
        <p:spPr>
          <a:xfrm>
            <a:off x="1176020" y="2415109"/>
            <a:ext cx="309881" cy="2780884"/>
          </a:xfrm>
          <a:prstGeom prst="leftBrace">
            <a:avLst>
              <a:gd name="adj1" fmla="val 22826"/>
              <a:gd name="adj2" fmla="val 81420"/>
            </a:avLst>
          </a:prstGeom>
          <a:noFill/>
          <a:ln w="19050" cap="flat" cmpd="sng">
            <a:solidFill>
              <a:srgbClr val="161249"/>
            </a:solidFill>
            <a:prstDash val="solid"/>
            <a:miter lim="800000"/>
            <a:headEnd type="none" w="sm" len="sm"/>
            <a:tailEnd type="none" w="sm" len="sm"/>
          </a:ln>
        </p:spPr>
        <p:txBody>
          <a:bodyPr spcFirstLastPara="1" wrap="square" lIns="121900" tIns="60933" rIns="121900" bIns="60933" anchor="ctr" anchorCtr="0">
            <a:noAutofit/>
          </a:bodyPr>
          <a:lstStyle/>
          <a:p>
            <a:pPr algn="ctr">
              <a:buClr>
                <a:schemeClr val="dk1"/>
              </a:buClr>
              <a:buSzPts val="1800"/>
            </a:pPr>
            <a:endParaRPr sz="2400">
              <a:solidFill>
                <a:schemeClr val="dk1"/>
              </a:solidFill>
            </a:endParaRPr>
          </a:p>
        </p:txBody>
      </p:sp>
      <p:sp>
        <p:nvSpPr>
          <p:cNvPr id="413" name="Google Shape;413;p16"/>
          <p:cNvSpPr txBox="1"/>
          <p:nvPr/>
        </p:nvSpPr>
        <p:spPr>
          <a:xfrm>
            <a:off x="157100" y="2662079"/>
            <a:ext cx="415072" cy="492388"/>
          </a:xfrm>
          <a:prstGeom prst="rect">
            <a:avLst/>
          </a:prstGeom>
          <a:noFill/>
          <a:ln>
            <a:noFill/>
          </a:ln>
        </p:spPr>
        <p:txBody>
          <a:bodyPr spcFirstLastPara="1" wrap="square" lIns="121900" tIns="60933" rIns="121900" bIns="60933" anchor="t" anchorCtr="0">
            <a:spAutoFit/>
          </a:bodyPr>
          <a:lstStyle/>
          <a:p>
            <a:pPr>
              <a:buClr>
                <a:srgbClr val="11AA81"/>
              </a:buClr>
              <a:buSzPts val="1800"/>
            </a:pPr>
            <a:r>
              <a:rPr lang="en-US" sz="2400" b="1">
                <a:solidFill>
                  <a:srgbClr val="11AA81"/>
                </a:solidFill>
              </a:rPr>
              <a:t>S</a:t>
            </a:r>
            <a:endParaRPr sz="2400" b="1">
              <a:solidFill>
                <a:srgbClr val="11AA81"/>
              </a:solidFill>
            </a:endParaRPr>
          </a:p>
        </p:txBody>
      </p:sp>
      <p:sp>
        <p:nvSpPr>
          <p:cNvPr id="414" name="Google Shape;414;p16"/>
          <p:cNvSpPr txBox="1"/>
          <p:nvPr/>
        </p:nvSpPr>
        <p:spPr>
          <a:xfrm>
            <a:off x="157100" y="3461332"/>
            <a:ext cx="524075" cy="492388"/>
          </a:xfrm>
          <a:prstGeom prst="rect">
            <a:avLst/>
          </a:prstGeom>
          <a:noFill/>
          <a:ln>
            <a:noFill/>
          </a:ln>
        </p:spPr>
        <p:txBody>
          <a:bodyPr spcFirstLastPara="1" wrap="square" lIns="121900" tIns="60933" rIns="121900" bIns="60933" anchor="t" anchorCtr="0">
            <a:spAutoFit/>
          </a:bodyPr>
          <a:lstStyle/>
          <a:p>
            <a:pPr>
              <a:buClr>
                <a:srgbClr val="11AA81"/>
              </a:buClr>
              <a:buSzPts val="1800"/>
            </a:pPr>
            <a:r>
              <a:rPr lang="en-US" sz="2400" b="1">
                <a:solidFill>
                  <a:srgbClr val="11AA81"/>
                </a:solidFill>
              </a:rPr>
              <a:t>M</a:t>
            </a:r>
            <a:endParaRPr sz="2400" b="1">
              <a:solidFill>
                <a:srgbClr val="11AA81"/>
              </a:solidFill>
            </a:endParaRPr>
          </a:p>
        </p:txBody>
      </p:sp>
      <p:sp>
        <p:nvSpPr>
          <p:cNvPr id="415" name="Google Shape;415;p16"/>
          <p:cNvSpPr txBox="1"/>
          <p:nvPr/>
        </p:nvSpPr>
        <p:spPr>
          <a:xfrm>
            <a:off x="195139" y="4417700"/>
            <a:ext cx="406523" cy="492388"/>
          </a:xfrm>
          <a:prstGeom prst="rect">
            <a:avLst/>
          </a:prstGeom>
          <a:noFill/>
          <a:ln>
            <a:noFill/>
          </a:ln>
        </p:spPr>
        <p:txBody>
          <a:bodyPr spcFirstLastPara="1" wrap="square" lIns="121900" tIns="60933" rIns="121900" bIns="60933" anchor="t" anchorCtr="0">
            <a:spAutoFit/>
          </a:bodyPr>
          <a:lstStyle/>
          <a:p>
            <a:pPr>
              <a:buClr>
                <a:srgbClr val="11AA81"/>
              </a:buClr>
              <a:buSzPts val="1800"/>
            </a:pPr>
            <a:r>
              <a:rPr lang="en-US" sz="2400" b="1">
                <a:solidFill>
                  <a:srgbClr val="11AA81"/>
                </a:solidFill>
              </a:rPr>
              <a:t>L</a:t>
            </a:r>
            <a:endParaRPr sz="2400" b="1">
              <a:solidFill>
                <a:srgbClr val="11AA81"/>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19"/>
        <p:cNvGrpSpPr/>
        <p:nvPr/>
      </p:nvGrpSpPr>
      <p:grpSpPr>
        <a:xfrm>
          <a:off x="0" y="0"/>
          <a:ext cx="0" cy="0"/>
          <a:chOff x="0" y="0"/>
          <a:chExt cx="0" cy="0"/>
        </a:xfrm>
      </p:grpSpPr>
      <p:sp>
        <p:nvSpPr>
          <p:cNvPr id="420" name="Google Shape;420;p17"/>
          <p:cNvSpPr txBox="1"/>
          <p:nvPr/>
        </p:nvSpPr>
        <p:spPr>
          <a:xfrm>
            <a:off x="415600" y="284907"/>
            <a:ext cx="11360800" cy="763600"/>
          </a:xfrm>
          <a:prstGeom prst="rect">
            <a:avLst/>
          </a:prstGeom>
          <a:noFill/>
          <a:ln>
            <a:noFill/>
          </a:ln>
        </p:spPr>
        <p:txBody>
          <a:bodyPr spcFirstLastPara="1" wrap="square" lIns="121900" tIns="121900" rIns="121900" bIns="121900" anchor="ctr" anchorCtr="0">
            <a:noAutofit/>
          </a:bodyPr>
          <a:lstStyle/>
          <a:p>
            <a:pPr>
              <a:buClr>
                <a:srgbClr val="161249"/>
              </a:buClr>
              <a:buSzPts val="3000"/>
            </a:pPr>
            <a:r>
              <a:rPr lang="en-US" sz="4000" b="1" dirty="0" err="1">
                <a:solidFill>
                  <a:srgbClr val="161249"/>
                </a:solidFill>
              </a:rPr>
              <a:t>Mierzenie</a:t>
            </a:r>
            <a:r>
              <a:rPr lang="en-US" sz="4000" b="1" dirty="0">
                <a:solidFill>
                  <a:srgbClr val="161249"/>
                </a:solidFill>
              </a:rPr>
              <a:t> - </a:t>
            </a:r>
            <a:r>
              <a:rPr lang="en-US" sz="4000" b="1" dirty="0" err="1">
                <a:solidFill>
                  <a:srgbClr val="161249"/>
                </a:solidFill>
              </a:rPr>
              <a:t>Kluczowe</a:t>
            </a:r>
            <a:r>
              <a:rPr lang="en-US" sz="4000" b="1" dirty="0">
                <a:solidFill>
                  <a:srgbClr val="161249"/>
                </a:solidFill>
              </a:rPr>
              <a:t> </a:t>
            </a:r>
            <a:r>
              <a:rPr lang="en-US" sz="4000" b="1" dirty="0" err="1">
                <a:solidFill>
                  <a:srgbClr val="161249"/>
                </a:solidFill>
              </a:rPr>
              <a:t>mierniki</a:t>
            </a:r>
            <a:r>
              <a:rPr lang="en-US" sz="4000" b="1" dirty="0">
                <a:solidFill>
                  <a:srgbClr val="161249"/>
                </a:solidFill>
              </a:rPr>
              <a:t> </a:t>
            </a:r>
            <a:r>
              <a:rPr lang="en-US" sz="4000" b="1" dirty="0" err="1">
                <a:solidFill>
                  <a:srgbClr val="161249"/>
                </a:solidFill>
              </a:rPr>
              <a:t>realizacji</a:t>
            </a:r>
            <a:r>
              <a:rPr lang="en-US" sz="4000" b="1" dirty="0">
                <a:solidFill>
                  <a:srgbClr val="161249"/>
                </a:solidFill>
              </a:rPr>
              <a:t> </a:t>
            </a:r>
            <a:r>
              <a:rPr lang="en-US" sz="4000" b="1" dirty="0" err="1">
                <a:solidFill>
                  <a:srgbClr val="161249"/>
                </a:solidFill>
              </a:rPr>
              <a:t>celów</a:t>
            </a:r>
            <a:endParaRPr sz="4000" b="1" dirty="0">
              <a:solidFill>
                <a:srgbClr val="161249"/>
              </a:solidFill>
            </a:endParaRPr>
          </a:p>
        </p:txBody>
      </p:sp>
      <p:sp>
        <p:nvSpPr>
          <p:cNvPr id="421" name="Google Shape;421;p17"/>
          <p:cNvSpPr txBox="1"/>
          <p:nvPr/>
        </p:nvSpPr>
        <p:spPr>
          <a:xfrm>
            <a:off x="415600" y="1048507"/>
            <a:ext cx="11575874" cy="4999367"/>
          </a:xfrm>
          <a:prstGeom prst="rect">
            <a:avLst/>
          </a:prstGeom>
          <a:noFill/>
          <a:ln>
            <a:noFill/>
          </a:ln>
        </p:spPr>
        <p:txBody>
          <a:bodyPr spcFirstLastPara="1" wrap="square" lIns="121900" tIns="121900" rIns="121900" bIns="121900" anchor="t" anchorCtr="0">
            <a:noAutofit/>
          </a:bodyPr>
          <a:lstStyle/>
          <a:p>
            <a:pPr>
              <a:buClr>
                <a:srgbClr val="11AA81"/>
              </a:buClr>
              <a:buSzPts val="2400"/>
            </a:pPr>
            <a:r>
              <a:rPr lang="en-US" sz="2800" b="1" dirty="0" err="1">
                <a:solidFill>
                  <a:srgbClr val="11AA81"/>
                </a:solidFill>
              </a:rPr>
              <a:t>Wskaźniki</a:t>
            </a:r>
            <a:r>
              <a:rPr lang="en-US" sz="2800" b="1" dirty="0">
                <a:solidFill>
                  <a:srgbClr val="11AA81"/>
                </a:solidFill>
              </a:rPr>
              <a:t> KPI </a:t>
            </a:r>
            <a:r>
              <a:rPr lang="en-US" sz="2800" b="1" dirty="0" err="1">
                <a:solidFill>
                  <a:srgbClr val="11AA81"/>
                </a:solidFill>
              </a:rPr>
              <a:t>dla</a:t>
            </a:r>
            <a:r>
              <a:rPr lang="en-US" sz="2800" b="1" dirty="0">
                <a:solidFill>
                  <a:srgbClr val="11AA81"/>
                </a:solidFill>
              </a:rPr>
              <a:t> </a:t>
            </a:r>
            <a:r>
              <a:rPr lang="en-US" sz="2800" b="1" dirty="0" err="1">
                <a:solidFill>
                  <a:srgbClr val="11AA81"/>
                </a:solidFill>
              </a:rPr>
              <a:t>sklepu</a:t>
            </a:r>
            <a:r>
              <a:rPr lang="en-US" sz="2800" b="1" dirty="0">
                <a:solidFill>
                  <a:srgbClr val="11AA81"/>
                </a:solidFill>
              </a:rPr>
              <a:t> </a:t>
            </a:r>
            <a:r>
              <a:rPr lang="en-US" sz="2800" b="1" dirty="0" err="1">
                <a:solidFill>
                  <a:srgbClr val="11AA81"/>
                </a:solidFill>
              </a:rPr>
              <a:t>internetowego</a:t>
            </a:r>
            <a:endParaRPr sz="2800" b="1" dirty="0">
              <a:solidFill>
                <a:srgbClr val="11AA81"/>
              </a:solidFill>
            </a:endParaRPr>
          </a:p>
          <a:p>
            <a:pPr marL="380990" indent="-380990">
              <a:spcBef>
                <a:spcPts val="267"/>
              </a:spcBef>
              <a:buClr>
                <a:srgbClr val="11AA81"/>
              </a:buClr>
              <a:buSzPts val="1400"/>
              <a:buFont typeface="Arial"/>
              <a:buChar char="●"/>
            </a:pPr>
            <a:r>
              <a:rPr lang="en-US" sz="1800" b="1" dirty="0" err="1">
                <a:solidFill>
                  <a:srgbClr val="161249"/>
                </a:solidFill>
              </a:rPr>
              <a:t>Przychody</a:t>
            </a:r>
            <a:r>
              <a:rPr lang="en-US" sz="1800" b="1" dirty="0">
                <a:solidFill>
                  <a:srgbClr val="161249"/>
                </a:solidFill>
              </a:rPr>
              <a:t>: </a:t>
            </a:r>
            <a:r>
              <a:rPr lang="pl-PL" sz="1800" dirty="0">
                <a:solidFill>
                  <a:srgbClr val="161249"/>
                </a:solidFill>
              </a:rPr>
              <a:t>W</a:t>
            </a:r>
            <a:r>
              <a:rPr lang="en-US" sz="1800" dirty="0" err="1" smtClean="0">
                <a:solidFill>
                  <a:srgbClr val="161249"/>
                </a:solidFill>
              </a:rPr>
              <a:t>skaźnik</a:t>
            </a:r>
            <a:r>
              <a:rPr lang="en-US" sz="1800" dirty="0" smtClean="0">
                <a:solidFill>
                  <a:srgbClr val="161249"/>
                </a:solidFill>
              </a:rPr>
              <a:t> </a:t>
            </a:r>
            <a:r>
              <a:rPr lang="pl-PL" sz="1800" dirty="0" smtClean="0">
                <a:solidFill>
                  <a:srgbClr val="161249"/>
                </a:solidFill>
              </a:rPr>
              <a:t>ten </a:t>
            </a:r>
            <a:r>
              <a:rPr lang="en-US" sz="1800" dirty="0" err="1" smtClean="0">
                <a:solidFill>
                  <a:srgbClr val="161249"/>
                </a:solidFill>
              </a:rPr>
              <a:t>śledzi</a:t>
            </a:r>
            <a:r>
              <a:rPr lang="en-US" sz="1800" dirty="0" smtClean="0">
                <a:solidFill>
                  <a:srgbClr val="161249"/>
                </a:solidFill>
              </a:rPr>
              <a:t> </a:t>
            </a:r>
            <a:r>
              <a:rPr lang="en-US" sz="1800" dirty="0" err="1">
                <a:solidFill>
                  <a:srgbClr val="161249"/>
                </a:solidFill>
              </a:rPr>
              <a:t>całkowitą</a:t>
            </a:r>
            <a:r>
              <a:rPr lang="en-US" sz="1800" dirty="0">
                <a:solidFill>
                  <a:srgbClr val="161249"/>
                </a:solidFill>
              </a:rPr>
              <a:t> </a:t>
            </a:r>
            <a:r>
              <a:rPr lang="en-US" sz="1800" dirty="0" err="1">
                <a:solidFill>
                  <a:srgbClr val="161249"/>
                </a:solidFill>
              </a:rPr>
              <a:t>kwotę</a:t>
            </a:r>
            <a:r>
              <a:rPr lang="en-US" sz="1800" dirty="0">
                <a:solidFill>
                  <a:srgbClr val="161249"/>
                </a:solidFill>
              </a:rPr>
              <a:t> </a:t>
            </a:r>
            <a:r>
              <a:rPr lang="en-US" sz="1800" dirty="0" err="1">
                <a:solidFill>
                  <a:srgbClr val="161249"/>
                </a:solidFill>
              </a:rPr>
              <a:t>przychodów</a:t>
            </a:r>
            <a:r>
              <a:rPr lang="en-US" sz="1800" dirty="0">
                <a:solidFill>
                  <a:srgbClr val="161249"/>
                </a:solidFill>
              </a:rPr>
              <a:t> </a:t>
            </a:r>
            <a:r>
              <a:rPr lang="en-US" sz="1800" dirty="0" err="1">
                <a:solidFill>
                  <a:srgbClr val="161249"/>
                </a:solidFill>
              </a:rPr>
              <a:t>wygenerowanych</a:t>
            </a:r>
            <a:r>
              <a:rPr lang="en-US" sz="1800" dirty="0">
                <a:solidFill>
                  <a:srgbClr val="161249"/>
                </a:solidFill>
              </a:rPr>
              <a:t> </a:t>
            </a:r>
            <a:r>
              <a:rPr lang="en-US" sz="1800" dirty="0" err="1">
                <a:solidFill>
                  <a:srgbClr val="161249"/>
                </a:solidFill>
              </a:rPr>
              <a:t>przez</a:t>
            </a:r>
            <a:r>
              <a:rPr lang="en-US" sz="1800" dirty="0">
                <a:solidFill>
                  <a:srgbClr val="161249"/>
                </a:solidFill>
              </a:rPr>
              <a:t> </a:t>
            </a:r>
            <a:r>
              <a:rPr lang="en-US" sz="1800" dirty="0" err="1">
                <a:solidFill>
                  <a:srgbClr val="161249"/>
                </a:solidFill>
              </a:rPr>
              <a:t>sklep</a:t>
            </a:r>
            <a:r>
              <a:rPr lang="en-US" sz="1800" dirty="0">
                <a:solidFill>
                  <a:srgbClr val="161249"/>
                </a:solidFill>
              </a:rPr>
              <a:t> </a:t>
            </a:r>
            <a:r>
              <a:rPr lang="en-US" sz="1800" dirty="0" err="1">
                <a:solidFill>
                  <a:srgbClr val="161249"/>
                </a:solidFill>
              </a:rPr>
              <a:t>internetowy</a:t>
            </a:r>
            <a:r>
              <a:rPr lang="en-US" sz="1800" dirty="0">
                <a:solidFill>
                  <a:srgbClr val="161249"/>
                </a:solidFill>
              </a:rPr>
              <a:t>. </a:t>
            </a:r>
            <a:r>
              <a:rPr lang="en-US" sz="1800" dirty="0" err="1">
                <a:solidFill>
                  <a:srgbClr val="161249"/>
                </a:solidFill>
              </a:rPr>
              <a:t>Można</a:t>
            </a:r>
            <a:r>
              <a:rPr lang="en-US" sz="1800" dirty="0">
                <a:solidFill>
                  <a:srgbClr val="161249"/>
                </a:solidFill>
              </a:rPr>
              <a:t> go </a:t>
            </a:r>
            <a:r>
              <a:rPr lang="en-US" sz="1800" dirty="0" err="1">
                <a:solidFill>
                  <a:srgbClr val="161249"/>
                </a:solidFill>
              </a:rPr>
              <a:t>podzielić</a:t>
            </a:r>
            <a:r>
              <a:rPr lang="en-US" sz="1800" dirty="0">
                <a:solidFill>
                  <a:srgbClr val="161249"/>
                </a:solidFill>
              </a:rPr>
              <a:t> </a:t>
            </a:r>
            <a:r>
              <a:rPr lang="en-US" sz="1800" dirty="0" err="1">
                <a:solidFill>
                  <a:srgbClr val="161249"/>
                </a:solidFill>
              </a:rPr>
              <a:t>według</a:t>
            </a:r>
            <a:r>
              <a:rPr lang="en-US" sz="1800" dirty="0">
                <a:solidFill>
                  <a:srgbClr val="161249"/>
                </a:solidFill>
              </a:rPr>
              <a:t> </a:t>
            </a:r>
            <a:r>
              <a:rPr lang="en-US" sz="1800" dirty="0" err="1">
                <a:solidFill>
                  <a:srgbClr val="161249"/>
                </a:solidFill>
              </a:rPr>
              <a:t>produktu</a:t>
            </a:r>
            <a:r>
              <a:rPr lang="en-US" sz="1800" dirty="0">
                <a:solidFill>
                  <a:srgbClr val="161249"/>
                </a:solidFill>
              </a:rPr>
              <a:t>, </a:t>
            </a:r>
            <a:r>
              <a:rPr lang="en-US" sz="1800" dirty="0" err="1">
                <a:solidFill>
                  <a:srgbClr val="161249"/>
                </a:solidFill>
              </a:rPr>
              <a:t>regionu</a:t>
            </a:r>
            <a:r>
              <a:rPr lang="en-US" sz="1800" dirty="0">
                <a:solidFill>
                  <a:srgbClr val="161249"/>
                </a:solidFill>
              </a:rPr>
              <a:t> </a:t>
            </a:r>
            <a:r>
              <a:rPr lang="en-US" sz="1800" dirty="0" err="1">
                <a:solidFill>
                  <a:srgbClr val="161249"/>
                </a:solidFill>
              </a:rPr>
              <a:t>lub</a:t>
            </a:r>
            <a:r>
              <a:rPr lang="en-US" sz="1800" dirty="0">
                <a:solidFill>
                  <a:srgbClr val="161249"/>
                </a:solidFill>
              </a:rPr>
              <a:t> </a:t>
            </a:r>
            <a:r>
              <a:rPr lang="en-US" sz="1800" dirty="0" err="1">
                <a:solidFill>
                  <a:srgbClr val="161249"/>
                </a:solidFill>
              </a:rPr>
              <a:t>innych</a:t>
            </a:r>
            <a:r>
              <a:rPr lang="en-US" sz="1800" dirty="0">
                <a:solidFill>
                  <a:srgbClr val="161249"/>
                </a:solidFill>
              </a:rPr>
              <a:t> </a:t>
            </a:r>
            <a:r>
              <a:rPr lang="en-US" sz="1800" dirty="0" err="1">
                <a:solidFill>
                  <a:srgbClr val="161249"/>
                </a:solidFill>
              </a:rPr>
              <a:t>wymiarów</a:t>
            </a:r>
            <a:r>
              <a:rPr lang="en-US" sz="1800" dirty="0">
                <a:solidFill>
                  <a:srgbClr val="161249"/>
                </a:solidFill>
              </a:rPr>
              <a:t>.</a:t>
            </a:r>
            <a:endParaRPr sz="2000" dirty="0">
              <a:solidFill>
                <a:srgbClr val="161249"/>
              </a:solidFill>
            </a:endParaRPr>
          </a:p>
          <a:p>
            <a:pPr marL="380990" indent="-380990">
              <a:spcBef>
                <a:spcPts val="267"/>
              </a:spcBef>
              <a:buClr>
                <a:srgbClr val="11AA81"/>
              </a:buClr>
              <a:buSzPts val="1400"/>
              <a:buFont typeface="Arial"/>
              <a:buChar char="●"/>
            </a:pPr>
            <a:r>
              <a:rPr lang="en-US" sz="1800" b="1" dirty="0" err="1">
                <a:solidFill>
                  <a:srgbClr val="161249"/>
                </a:solidFill>
              </a:rPr>
              <a:t>Współczynnik</a:t>
            </a:r>
            <a:r>
              <a:rPr lang="en-US" sz="1800" b="1" dirty="0">
                <a:solidFill>
                  <a:srgbClr val="161249"/>
                </a:solidFill>
              </a:rPr>
              <a:t> </a:t>
            </a:r>
            <a:r>
              <a:rPr lang="en-US" sz="1800" b="1" dirty="0" err="1">
                <a:solidFill>
                  <a:srgbClr val="161249"/>
                </a:solidFill>
              </a:rPr>
              <a:t>konwersji</a:t>
            </a:r>
            <a:r>
              <a:rPr lang="en-US" sz="1800" b="1" dirty="0">
                <a:solidFill>
                  <a:srgbClr val="161249"/>
                </a:solidFill>
              </a:rPr>
              <a:t>: </a:t>
            </a:r>
            <a:r>
              <a:rPr lang="pl-PL" sz="1800" dirty="0">
                <a:solidFill>
                  <a:srgbClr val="161249"/>
                </a:solidFill>
              </a:rPr>
              <a:t>W</a:t>
            </a:r>
            <a:r>
              <a:rPr lang="en-US" sz="1800" dirty="0" err="1" smtClean="0">
                <a:solidFill>
                  <a:srgbClr val="161249"/>
                </a:solidFill>
              </a:rPr>
              <a:t>skaźnik</a:t>
            </a:r>
            <a:r>
              <a:rPr lang="en-US" sz="1800" dirty="0" smtClean="0">
                <a:solidFill>
                  <a:srgbClr val="161249"/>
                </a:solidFill>
              </a:rPr>
              <a:t> </a:t>
            </a:r>
            <a:r>
              <a:rPr lang="pl-PL" sz="1800" dirty="0" smtClean="0">
                <a:solidFill>
                  <a:srgbClr val="161249"/>
                </a:solidFill>
              </a:rPr>
              <a:t>ten </a:t>
            </a:r>
            <a:r>
              <a:rPr lang="en-US" sz="1800" dirty="0" err="1" smtClean="0">
                <a:solidFill>
                  <a:srgbClr val="161249"/>
                </a:solidFill>
              </a:rPr>
              <a:t>mierzy</a:t>
            </a:r>
            <a:r>
              <a:rPr lang="en-US" sz="1800" dirty="0" smtClean="0">
                <a:solidFill>
                  <a:srgbClr val="161249"/>
                </a:solidFill>
              </a:rPr>
              <a:t> </a:t>
            </a:r>
            <a:r>
              <a:rPr lang="en-US" sz="1800" dirty="0" err="1">
                <a:solidFill>
                  <a:srgbClr val="161249"/>
                </a:solidFill>
              </a:rPr>
              <a:t>procent</a:t>
            </a:r>
            <a:r>
              <a:rPr lang="en-US" sz="1800" dirty="0">
                <a:solidFill>
                  <a:srgbClr val="161249"/>
                </a:solidFill>
              </a:rPr>
              <a:t> </a:t>
            </a:r>
            <a:r>
              <a:rPr lang="en-US" sz="1800" dirty="0" err="1">
                <a:solidFill>
                  <a:srgbClr val="161249"/>
                </a:solidFill>
              </a:rPr>
              <a:t>odwiedzających</a:t>
            </a:r>
            <a:r>
              <a:rPr lang="en-US" sz="1800" dirty="0">
                <a:solidFill>
                  <a:srgbClr val="161249"/>
                </a:solidFill>
              </a:rPr>
              <a:t>, </a:t>
            </a:r>
            <a:r>
              <a:rPr lang="en-US" sz="1800" dirty="0" err="1">
                <a:solidFill>
                  <a:srgbClr val="161249"/>
                </a:solidFill>
              </a:rPr>
              <a:t>którzy</a:t>
            </a:r>
            <a:r>
              <a:rPr lang="en-US" sz="1800" dirty="0">
                <a:solidFill>
                  <a:srgbClr val="161249"/>
                </a:solidFill>
              </a:rPr>
              <a:t> </a:t>
            </a:r>
            <a:r>
              <a:rPr lang="en-US" sz="1800" dirty="0" err="1">
                <a:solidFill>
                  <a:srgbClr val="161249"/>
                </a:solidFill>
              </a:rPr>
              <a:t>wykonują</a:t>
            </a:r>
            <a:r>
              <a:rPr lang="en-US" sz="1800" dirty="0">
                <a:solidFill>
                  <a:srgbClr val="161249"/>
                </a:solidFill>
              </a:rPr>
              <a:t> </a:t>
            </a:r>
            <a:r>
              <a:rPr lang="en-US" sz="1800" dirty="0" err="1">
                <a:solidFill>
                  <a:srgbClr val="161249"/>
                </a:solidFill>
              </a:rPr>
              <a:t>pożądaną</a:t>
            </a:r>
            <a:r>
              <a:rPr lang="en-US" sz="1800" dirty="0">
                <a:solidFill>
                  <a:srgbClr val="161249"/>
                </a:solidFill>
              </a:rPr>
              <a:t> </a:t>
            </a:r>
            <a:r>
              <a:rPr lang="en-US" sz="1800" dirty="0" err="1">
                <a:solidFill>
                  <a:srgbClr val="161249"/>
                </a:solidFill>
              </a:rPr>
              <a:t>akcję</a:t>
            </a:r>
            <a:r>
              <a:rPr lang="en-US" sz="1800" dirty="0">
                <a:solidFill>
                  <a:srgbClr val="161249"/>
                </a:solidFill>
              </a:rPr>
              <a:t>.</a:t>
            </a:r>
            <a:endParaRPr sz="2000" dirty="0">
              <a:solidFill>
                <a:srgbClr val="161249"/>
              </a:solidFill>
            </a:endParaRPr>
          </a:p>
          <a:p>
            <a:pPr marL="380990" indent="-380990">
              <a:spcBef>
                <a:spcPts val="267"/>
              </a:spcBef>
              <a:buClr>
                <a:srgbClr val="11AA81"/>
              </a:buClr>
              <a:buSzPts val="1400"/>
              <a:buFont typeface="Arial"/>
              <a:buChar char="●"/>
            </a:pPr>
            <a:r>
              <a:rPr lang="en-US" sz="1800" b="1" dirty="0" err="1">
                <a:solidFill>
                  <a:srgbClr val="161249"/>
                </a:solidFill>
              </a:rPr>
              <a:t>Średnia</a:t>
            </a:r>
            <a:r>
              <a:rPr lang="en-US" sz="1800" b="1" dirty="0">
                <a:solidFill>
                  <a:srgbClr val="161249"/>
                </a:solidFill>
              </a:rPr>
              <a:t> </a:t>
            </a:r>
            <a:r>
              <a:rPr lang="en-US" sz="1800" b="1" dirty="0" err="1">
                <a:solidFill>
                  <a:srgbClr val="161249"/>
                </a:solidFill>
              </a:rPr>
              <a:t>wartość</a:t>
            </a:r>
            <a:r>
              <a:rPr lang="en-US" sz="1800" b="1" dirty="0">
                <a:solidFill>
                  <a:srgbClr val="161249"/>
                </a:solidFill>
              </a:rPr>
              <a:t> </a:t>
            </a:r>
            <a:r>
              <a:rPr lang="en-US" sz="1800" b="1" dirty="0" err="1">
                <a:solidFill>
                  <a:srgbClr val="161249"/>
                </a:solidFill>
              </a:rPr>
              <a:t>zamówienia</a:t>
            </a:r>
            <a:r>
              <a:rPr lang="en-US" sz="1800" b="1" dirty="0">
                <a:solidFill>
                  <a:srgbClr val="161249"/>
                </a:solidFill>
              </a:rPr>
              <a:t> (AOV): </a:t>
            </a:r>
            <a:r>
              <a:rPr lang="pl-PL" sz="1800" dirty="0">
                <a:solidFill>
                  <a:srgbClr val="161249"/>
                </a:solidFill>
              </a:rPr>
              <a:t>W</a:t>
            </a:r>
            <a:r>
              <a:rPr lang="en-US" sz="1800" dirty="0" err="1" smtClean="0">
                <a:solidFill>
                  <a:srgbClr val="161249"/>
                </a:solidFill>
              </a:rPr>
              <a:t>skaźnik</a:t>
            </a:r>
            <a:r>
              <a:rPr lang="en-US" sz="1800" dirty="0" smtClean="0">
                <a:solidFill>
                  <a:srgbClr val="161249"/>
                </a:solidFill>
              </a:rPr>
              <a:t> </a:t>
            </a:r>
            <a:r>
              <a:rPr lang="pl-PL" sz="1800" dirty="0" smtClean="0">
                <a:solidFill>
                  <a:srgbClr val="161249"/>
                </a:solidFill>
              </a:rPr>
              <a:t>ten </a:t>
            </a:r>
            <a:r>
              <a:rPr lang="en-US" sz="1800" dirty="0" err="1" smtClean="0">
                <a:solidFill>
                  <a:srgbClr val="161249"/>
                </a:solidFill>
              </a:rPr>
              <a:t>oblicza</a:t>
            </a:r>
            <a:r>
              <a:rPr lang="en-US" sz="1800" dirty="0" smtClean="0">
                <a:solidFill>
                  <a:srgbClr val="161249"/>
                </a:solidFill>
              </a:rPr>
              <a:t> </a:t>
            </a:r>
            <a:r>
              <a:rPr lang="en-US" sz="1800" dirty="0" err="1">
                <a:solidFill>
                  <a:srgbClr val="161249"/>
                </a:solidFill>
              </a:rPr>
              <a:t>średnią</a:t>
            </a:r>
            <a:r>
              <a:rPr lang="en-US" sz="1800" dirty="0">
                <a:solidFill>
                  <a:srgbClr val="161249"/>
                </a:solidFill>
              </a:rPr>
              <a:t> </a:t>
            </a:r>
            <a:r>
              <a:rPr lang="en-US" sz="1800" dirty="0" err="1">
                <a:solidFill>
                  <a:srgbClr val="161249"/>
                </a:solidFill>
              </a:rPr>
              <a:t>wartość</a:t>
            </a:r>
            <a:r>
              <a:rPr lang="en-US" sz="1800" dirty="0">
                <a:solidFill>
                  <a:srgbClr val="161249"/>
                </a:solidFill>
              </a:rPr>
              <a:t> </a:t>
            </a:r>
            <a:r>
              <a:rPr lang="en-US" sz="1800" dirty="0" err="1">
                <a:solidFill>
                  <a:srgbClr val="161249"/>
                </a:solidFill>
              </a:rPr>
              <a:t>każdej</a:t>
            </a:r>
            <a:r>
              <a:rPr lang="en-US" sz="1800" dirty="0">
                <a:solidFill>
                  <a:srgbClr val="161249"/>
                </a:solidFill>
              </a:rPr>
              <a:t> </a:t>
            </a:r>
            <a:r>
              <a:rPr lang="en-US" sz="1800" dirty="0" err="1">
                <a:solidFill>
                  <a:srgbClr val="161249"/>
                </a:solidFill>
              </a:rPr>
              <a:t>transakcji</a:t>
            </a:r>
            <a:r>
              <a:rPr lang="en-US" sz="1800" dirty="0">
                <a:solidFill>
                  <a:srgbClr val="161249"/>
                </a:solidFill>
              </a:rPr>
              <a:t> w </a:t>
            </a:r>
            <a:r>
              <a:rPr lang="en-US" sz="1800" dirty="0" err="1">
                <a:solidFill>
                  <a:srgbClr val="161249"/>
                </a:solidFill>
              </a:rPr>
              <a:t>sklepie</a:t>
            </a:r>
            <a:r>
              <a:rPr lang="en-US" sz="1800" dirty="0">
                <a:solidFill>
                  <a:srgbClr val="161249"/>
                </a:solidFill>
              </a:rPr>
              <a:t> </a:t>
            </a:r>
            <a:r>
              <a:rPr lang="en-US" sz="1800" dirty="0" err="1">
                <a:solidFill>
                  <a:srgbClr val="161249"/>
                </a:solidFill>
              </a:rPr>
              <a:t>internetowym</a:t>
            </a:r>
            <a:r>
              <a:rPr lang="en-US" sz="1800" dirty="0">
                <a:solidFill>
                  <a:srgbClr val="161249"/>
                </a:solidFill>
              </a:rPr>
              <a:t>.</a:t>
            </a:r>
            <a:endParaRPr sz="2000" dirty="0">
              <a:solidFill>
                <a:srgbClr val="161249"/>
              </a:solidFill>
            </a:endParaRPr>
          </a:p>
          <a:p>
            <a:pPr marL="380990" indent="-380990">
              <a:spcBef>
                <a:spcPts val="267"/>
              </a:spcBef>
              <a:buClr>
                <a:srgbClr val="11AA81"/>
              </a:buClr>
              <a:buSzPts val="1400"/>
              <a:buFont typeface="Arial"/>
              <a:buChar char="●"/>
            </a:pPr>
            <a:r>
              <a:rPr lang="en-US" sz="1800" b="1" dirty="0" err="1">
                <a:solidFill>
                  <a:srgbClr val="161249"/>
                </a:solidFill>
              </a:rPr>
              <a:t>Współczynnik</a:t>
            </a:r>
            <a:r>
              <a:rPr lang="en-US" sz="1800" b="1" dirty="0">
                <a:solidFill>
                  <a:srgbClr val="161249"/>
                </a:solidFill>
              </a:rPr>
              <a:t> </a:t>
            </a:r>
            <a:r>
              <a:rPr lang="en-US" sz="1800" b="1" dirty="0" err="1">
                <a:solidFill>
                  <a:srgbClr val="161249"/>
                </a:solidFill>
              </a:rPr>
              <a:t>porzucania</a:t>
            </a:r>
            <a:r>
              <a:rPr lang="en-US" sz="1800" b="1" dirty="0">
                <a:solidFill>
                  <a:srgbClr val="161249"/>
                </a:solidFill>
              </a:rPr>
              <a:t> </a:t>
            </a:r>
            <a:r>
              <a:rPr lang="en-US" sz="1800" b="1" dirty="0" err="1">
                <a:solidFill>
                  <a:srgbClr val="161249"/>
                </a:solidFill>
              </a:rPr>
              <a:t>koszyka</a:t>
            </a:r>
            <a:r>
              <a:rPr lang="en-US" sz="1800" b="1" dirty="0">
                <a:solidFill>
                  <a:srgbClr val="161249"/>
                </a:solidFill>
              </a:rPr>
              <a:t>: </a:t>
            </a:r>
            <a:r>
              <a:rPr lang="pl-PL" sz="1800" dirty="0">
                <a:solidFill>
                  <a:srgbClr val="161249"/>
                </a:solidFill>
              </a:rPr>
              <a:t>W</a:t>
            </a:r>
            <a:r>
              <a:rPr lang="en-US" sz="1800" dirty="0" err="1" smtClean="0">
                <a:solidFill>
                  <a:srgbClr val="161249"/>
                </a:solidFill>
              </a:rPr>
              <a:t>skaźnik</a:t>
            </a:r>
            <a:r>
              <a:rPr lang="pl-PL" sz="1800" dirty="0" smtClean="0">
                <a:solidFill>
                  <a:srgbClr val="161249"/>
                </a:solidFill>
              </a:rPr>
              <a:t> ten</a:t>
            </a:r>
            <a:r>
              <a:rPr lang="en-US" sz="1800" dirty="0" smtClean="0">
                <a:solidFill>
                  <a:srgbClr val="161249"/>
                </a:solidFill>
              </a:rPr>
              <a:t> </a:t>
            </a:r>
            <a:r>
              <a:rPr lang="en-US" sz="1800" dirty="0" err="1">
                <a:solidFill>
                  <a:srgbClr val="161249"/>
                </a:solidFill>
              </a:rPr>
              <a:t>mierzy</a:t>
            </a:r>
            <a:r>
              <a:rPr lang="en-US" sz="1800" dirty="0">
                <a:solidFill>
                  <a:srgbClr val="161249"/>
                </a:solidFill>
              </a:rPr>
              <a:t> </a:t>
            </a:r>
            <a:r>
              <a:rPr lang="en-US" sz="1800" dirty="0" err="1">
                <a:solidFill>
                  <a:srgbClr val="161249"/>
                </a:solidFill>
              </a:rPr>
              <a:t>procent</a:t>
            </a:r>
            <a:r>
              <a:rPr lang="en-US" sz="1800" dirty="0">
                <a:solidFill>
                  <a:srgbClr val="161249"/>
                </a:solidFill>
              </a:rPr>
              <a:t> </a:t>
            </a:r>
            <a:r>
              <a:rPr lang="en-US" sz="1800" dirty="0" err="1">
                <a:solidFill>
                  <a:srgbClr val="161249"/>
                </a:solidFill>
              </a:rPr>
              <a:t>odwiedzających</a:t>
            </a:r>
            <a:r>
              <a:rPr lang="en-US" sz="1800" dirty="0">
                <a:solidFill>
                  <a:srgbClr val="161249"/>
                </a:solidFill>
              </a:rPr>
              <a:t>, </a:t>
            </a:r>
            <a:r>
              <a:rPr lang="en-US" sz="1800" dirty="0" err="1">
                <a:solidFill>
                  <a:srgbClr val="161249"/>
                </a:solidFill>
              </a:rPr>
              <a:t>którzy</a:t>
            </a:r>
            <a:r>
              <a:rPr lang="en-US" sz="1800" dirty="0">
                <a:solidFill>
                  <a:srgbClr val="161249"/>
                </a:solidFill>
              </a:rPr>
              <a:t> </a:t>
            </a:r>
            <a:r>
              <a:rPr lang="en-US" sz="1800" dirty="0" err="1">
                <a:solidFill>
                  <a:srgbClr val="161249"/>
                </a:solidFill>
              </a:rPr>
              <a:t>dodają</a:t>
            </a:r>
            <a:r>
              <a:rPr lang="en-US" sz="1800" dirty="0">
                <a:solidFill>
                  <a:srgbClr val="161249"/>
                </a:solidFill>
              </a:rPr>
              <a:t> </a:t>
            </a:r>
            <a:r>
              <a:rPr lang="en-US" sz="1800" dirty="0" err="1">
                <a:solidFill>
                  <a:srgbClr val="161249"/>
                </a:solidFill>
              </a:rPr>
              <a:t>produkty</a:t>
            </a:r>
            <a:r>
              <a:rPr lang="en-US" sz="1800" dirty="0">
                <a:solidFill>
                  <a:srgbClr val="161249"/>
                </a:solidFill>
              </a:rPr>
              <a:t> do </a:t>
            </a:r>
            <a:r>
              <a:rPr lang="en-US" sz="1800" dirty="0" err="1">
                <a:solidFill>
                  <a:srgbClr val="161249"/>
                </a:solidFill>
              </a:rPr>
              <a:t>koszyka</a:t>
            </a:r>
            <a:r>
              <a:rPr lang="en-US" sz="1800" dirty="0">
                <a:solidFill>
                  <a:srgbClr val="161249"/>
                </a:solidFill>
              </a:rPr>
              <a:t>, ale </a:t>
            </a:r>
            <a:r>
              <a:rPr lang="en-US" sz="1800" dirty="0" err="1">
                <a:solidFill>
                  <a:srgbClr val="161249"/>
                </a:solidFill>
              </a:rPr>
              <a:t>nie</a:t>
            </a:r>
            <a:r>
              <a:rPr lang="en-US" sz="1800" dirty="0">
                <a:solidFill>
                  <a:srgbClr val="161249"/>
                </a:solidFill>
              </a:rPr>
              <a:t> </a:t>
            </a:r>
            <a:r>
              <a:rPr lang="en-US" sz="1800" dirty="0" err="1">
                <a:solidFill>
                  <a:srgbClr val="161249"/>
                </a:solidFill>
              </a:rPr>
              <a:t>kończą</a:t>
            </a:r>
            <a:r>
              <a:rPr lang="en-US" sz="1800" dirty="0">
                <a:solidFill>
                  <a:srgbClr val="161249"/>
                </a:solidFill>
              </a:rPr>
              <a:t> </a:t>
            </a:r>
            <a:r>
              <a:rPr lang="en-US" sz="1800" dirty="0" err="1">
                <a:solidFill>
                  <a:srgbClr val="161249"/>
                </a:solidFill>
              </a:rPr>
              <a:t>procesu</a:t>
            </a:r>
            <a:r>
              <a:rPr lang="en-US" sz="1800" dirty="0">
                <a:solidFill>
                  <a:srgbClr val="161249"/>
                </a:solidFill>
              </a:rPr>
              <a:t> </a:t>
            </a:r>
            <a:r>
              <a:rPr lang="en-US" sz="1800" dirty="0" err="1">
                <a:solidFill>
                  <a:srgbClr val="161249"/>
                </a:solidFill>
              </a:rPr>
              <a:t>płatności</a:t>
            </a:r>
            <a:r>
              <a:rPr lang="en-US" sz="1800" dirty="0">
                <a:solidFill>
                  <a:srgbClr val="161249"/>
                </a:solidFill>
              </a:rPr>
              <a:t>.</a:t>
            </a:r>
            <a:endParaRPr sz="2000" dirty="0">
              <a:solidFill>
                <a:srgbClr val="161249"/>
              </a:solidFill>
            </a:endParaRPr>
          </a:p>
          <a:p>
            <a:pPr marL="380990" indent="-380990">
              <a:spcBef>
                <a:spcPts val="267"/>
              </a:spcBef>
              <a:buClr>
                <a:srgbClr val="11AA81"/>
              </a:buClr>
              <a:buSzPts val="1400"/>
              <a:buFont typeface="Arial"/>
              <a:buChar char="●"/>
            </a:pPr>
            <a:r>
              <a:rPr lang="en-US" sz="1800" b="1" dirty="0" err="1">
                <a:solidFill>
                  <a:srgbClr val="161249"/>
                </a:solidFill>
              </a:rPr>
              <a:t>Źródła</a:t>
            </a:r>
            <a:r>
              <a:rPr lang="en-US" sz="1800" b="1" dirty="0">
                <a:solidFill>
                  <a:srgbClr val="161249"/>
                </a:solidFill>
              </a:rPr>
              <a:t> </a:t>
            </a:r>
            <a:r>
              <a:rPr lang="en-US" sz="1800" b="1" dirty="0" err="1">
                <a:solidFill>
                  <a:srgbClr val="161249"/>
                </a:solidFill>
              </a:rPr>
              <a:t>ruchu</a:t>
            </a:r>
            <a:r>
              <a:rPr lang="en-US" sz="1800" b="1" dirty="0">
                <a:solidFill>
                  <a:srgbClr val="161249"/>
                </a:solidFill>
              </a:rPr>
              <a:t>: </a:t>
            </a:r>
            <a:r>
              <a:rPr lang="pl-PL" sz="1800" dirty="0">
                <a:solidFill>
                  <a:srgbClr val="161249"/>
                </a:solidFill>
              </a:rPr>
              <a:t>W</a:t>
            </a:r>
            <a:r>
              <a:rPr lang="en-US" sz="1800" dirty="0" err="1" smtClean="0">
                <a:solidFill>
                  <a:srgbClr val="161249"/>
                </a:solidFill>
              </a:rPr>
              <a:t>skaźnik</a:t>
            </a:r>
            <a:r>
              <a:rPr lang="en-US" sz="1800" dirty="0" smtClean="0">
                <a:solidFill>
                  <a:srgbClr val="161249"/>
                </a:solidFill>
              </a:rPr>
              <a:t> </a:t>
            </a:r>
            <a:r>
              <a:rPr lang="pl-PL" sz="1800" dirty="0" smtClean="0">
                <a:solidFill>
                  <a:srgbClr val="161249"/>
                </a:solidFill>
              </a:rPr>
              <a:t>ten </a:t>
            </a:r>
            <a:r>
              <a:rPr lang="en-US" sz="1800" dirty="0" err="1" smtClean="0">
                <a:solidFill>
                  <a:srgbClr val="161249"/>
                </a:solidFill>
              </a:rPr>
              <a:t>śledzi</a:t>
            </a:r>
            <a:r>
              <a:rPr lang="en-US" sz="1800" dirty="0">
                <a:solidFill>
                  <a:srgbClr val="161249"/>
                </a:solidFill>
              </a:rPr>
              <a:t>, </a:t>
            </a:r>
            <a:r>
              <a:rPr lang="en-US" sz="1800" dirty="0" err="1">
                <a:solidFill>
                  <a:srgbClr val="161249"/>
                </a:solidFill>
              </a:rPr>
              <a:t>skąd</a:t>
            </a:r>
            <a:r>
              <a:rPr lang="en-US" sz="1800" dirty="0">
                <a:solidFill>
                  <a:srgbClr val="161249"/>
                </a:solidFill>
              </a:rPr>
              <a:t> </a:t>
            </a:r>
            <a:r>
              <a:rPr lang="en-US" sz="1800" dirty="0" err="1">
                <a:solidFill>
                  <a:srgbClr val="161249"/>
                </a:solidFill>
              </a:rPr>
              <a:t>pochodzą</a:t>
            </a:r>
            <a:r>
              <a:rPr lang="en-US" sz="1800" dirty="0">
                <a:solidFill>
                  <a:srgbClr val="161249"/>
                </a:solidFill>
              </a:rPr>
              <a:t> </a:t>
            </a:r>
            <a:r>
              <a:rPr lang="en-US" sz="1800" dirty="0" err="1">
                <a:solidFill>
                  <a:srgbClr val="161249"/>
                </a:solidFill>
              </a:rPr>
              <a:t>odwiedzający</a:t>
            </a:r>
            <a:r>
              <a:rPr lang="en-US" sz="1800" dirty="0">
                <a:solidFill>
                  <a:srgbClr val="161249"/>
                </a:solidFill>
              </a:rPr>
              <a:t> </a:t>
            </a:r>
            <a:r>
              <a:rPr lang="en-US" sz="1800" dirty="0" err="1">
                <a:solidFill>
                  <a:srgbClr val="161249"/>
                </a:solidFill>
              </a:rPr>
              <a:t>sklep</a:t>
            </a:r>
            <a:r>
              <a:rPr lang="en-US" sz="1800" dirty="0">
                <a:solidFill>
                  <a:srgbClr val="161249"/>
                </a:solidFill>
              </a:rPr>
              <a:t> </a:t>
            </a:r>
            <a:r>
              <a:rPr lang="en-US" sz="1800" dirty="0" err="1">
                <a:solidFill>
                  <a:srgbClr val="161249"/>
                </a:solidFill>
              </a:rPr>
              <a:t>internetowy</a:t>
            </a:r>
            <a:r>
              <a:rPr lang="en-US" sz="1800" dirty="0">
                <a:solidFill>
                  <a:srgbClr val="161249"/>
                </a:solidFill>
              </a:rPr>
              <a:t>, </a:t>
            </a:r>
            <a:r>
              <a:rPr lang="en-US" sz="1800" dirty="0" err="1">
                <a:solidFill>
                  <a:srgbClr val="161249"/>
                </a:solidFill>
              </a:rPr>
              <a:t>na</a:t>
            </a:r>
            <a:r>
              <a:rPr lang="en-US" sz="1800" dirty="0">
                <a:solidFill>
                  <a:srgbClr val="161249"/>
                </a:solidFill>
              </a:rPr>
              <a:t> </a:t>
            </a:r>
            <a:r>
              <a:rPr lang="en-US" sz="1800" dirty="0" err="1">
                <a:solidFill>
                  <a:srgbClr val="161249"/>
                </a:solidFill>
              </a:rPr>
              <a:t>przykład</a:t>
            </a:r>
            <a:r>
              <a:rPr lang="en-US" sz="1800" dirty="0">
                <a:solidFill>
                  <a:srgbClr val="161249"/>
                </a:solidFill>
              </a:rPr>
              <a:t> </a:t>
            </a:r>
            <a:r>
              <a:rPr lang="pl-PL" sz="1800" dirty="0" smtClean="0">
                <a:solidFill>
                  <a:srgbClr val="161249"/>
                </a:solidFill>
              </a:rPr>
              <a:t/>
            </a:r>
            <a:br>
              <a:rPr lang="pl-PL" sz="1800" dirty="0" smtClean="0">
                <a:solidFill>
                  <a:srgbClr val="161249"/>
                </a:solidFill>
              </a:rPr>
            </a:br>
            <a:r>
              <a:rPr lang="en-US" sz="1800" dirty="0" smtClean="0">
                <a:solidFill>
                  <a:srgbClr val="161249"/>
                </a:solidFill>
              </a:rPr>
              <a:t>z </a:t>
            </a:r>
            <a:r>
              <a:rPr lang="en-US" sz="1800" dirty="0" err="1">
                <a:solidFill>
                  <a:srgbClr val="161249"/>
                </a:solidFill>
              </a:rPr>
              <a:t>wyszukiwania</a:t>
            </a:r>
            <a:r>
              <a:rPr lang="en-US" sz="1800" dirty="0">
                <a:solidFill>
                  <a:srgbClr val="161249"/>
                </a:solidFill>
              </a:rPr>
              <a:t> </a:t>
            </a:r>
            <a:r>
              <a:rPr lang="en-US" sz="1800" dirty="0" err="1">
                <a:solidFill>
                  <a:srgbClr val="161249"/>
                </a:solidFill>
              </a:rPr>
              <a:t>organicznego</a:t>
            </a:r>
            <a:r>
              <a:rPr lang="en-US" sz="1800" dirty="0">
                <a:solidFill>
                  <a:srgbClr val="161249"/>
                </a:solidFill>
              </a:rPr>
              <a:t>, </a:t>
            </a:r>
            <a:r>
              <a:rPr lang="en-US" sz="1800" dirty="0" err="1">
                <a:solidFill>
                  <a:srgbClr val="161249"/>
                </a:solidFill>
              </a:rPr>
              <a:t>wyszukiwania</a:t>
            </a:r>
            <a:r>
              <a:rPr lang="en-US" sz="1800" dirty="0">
                <a:solidFill>
                  <a:srgbClr val="161249"/>
                </a:solidFill>
              </a:rPr>
              <a:t> </a:t>
            </a:r>
            <a:r>
              <a:rPr lang="en-US" sz="1800" dirty="0" err="1">
                <a:solidFill>
                  <a:srgbClr val="161249"/>
                </a:solidFill>
              </a:rPr>
              <a:t>płatnego</a:t>
            </a:r>
            <a:r>
              <a:rPr lang="en-US" sz="1800" dirty="0">
                <a:solidFill>
                  <a:srgbClr val="161249"/>
                </a:solidFill>
              </a:rPr>
              <a:t>, </a:t>
            </a:r>
            <a:r>
              <a:rPr lang="en-US" sz="1800" dirty="0" err="1">
                <a:solidFill>
                  <a:srgbClr val="161249"/>
                </a:solidFill>
              </a:rPr>
              <a:t>mediów</a:t>
            </a:r>
            <a:r>
              <a:rPr lang="en-US" sz="1800" dirty="0">
                <a:solidFill>
                  <a:srgbClr val="161249"/>
                </a:solidFill>
              </a:rPr>
              <a:t> </a:t>
            </a:r>
            <a:r>
              <a:rPr lang="en-US" sz="1800" dirty="0" err="1">
                <a:solidFill>
                  <a:srgbClr val="161249"/>
                </a:solidFill>
              </a:rPr>
              <a:t>społecznościowych</a:t>
            </a:r>
            <a:r>
              <a:rPr lang="en-US" sz="1800" dirty="0">
                <a:solidFill>
                  <a:srgbClr val="161249"/>
                </a:solidFill>
              </a:rPr>
              <a:t> </a:t>
            </a:r>
            <a:r>
              <a:rPr lang="en-US" sz="1800" dirty="0" err="1">
                <a:solidFill>
                  <a:srgbClr val="161249"/>
                </a:solidFill>
              </a:rPr>
              <a:t>lub</a:t>
            </a:r>
            <a:r>
              <a:rPr lang="en-US" sz="1800" dirty="0">
                <a:solidFill>
                  <a:srgbClr val="161249"/>
                </a:solidFill>
              </a:rPr>
              <a:t> </a:t>
            </a:r>
            <a:r>
              <a:rPr lang="en-US" sz="1800" dirty="0" err="1">
                <a:solidFill>
                  <a:srgbClr val="161249"/>
                </a:solidFill>
              </a:rPr>
              <a:t>ruchu</a:t>
            </a:r>
            <a:r>
              <a:rPr lang="en-US" sz="1800" dirty="0">
                <a:solidFill>
                  <a:srgbClr val="161249"/>
                </a:solidFill>
              </a:rPr>
              <a:t> z </a:t>
            </a:r>
            <a:r>
              <a:rPr lang="en-US" sz="1800" dirty="0" err="1">
                <a:solidFill>
                  <a:srgbClr val="161249"/>
                </a:solidFill>
              </a:rPr>
              <a:t>odesłań</a:t>
            </a:r>
            <a:r>
              <a:rPr lang="en-US" sz="1800" dirty="0">
                <a:solidFill>
                  <a:srgbClr val="161249"/>
                </a:solidFill>
              </a:rPr>
              <a:t>.</a:t>
            </a:r>
            <a:endParaRPr sz="2000" dirty="0">
              <a:solidFill>
                <a:srgbClr val="161249"/>
              </a:solidFill>
            </a:endParaRPr>
          </a:p>
          <a:p>
            <a:pPr marL="380990" indent="-380990">
              <a:spcBef>
                <a:spcPts val="267"/>
              </a:spcBef>
              <a:buClr>
                <a:srgbClr val="11AA81"/>
              </a:buClr>
              <a:buSzPts val="1400"/>
              <a:buFont typeface="Arial"/>
              <a:buChar char="●"/>
            </a:pPr>
            <a:r>
              <a:rPr lang="en-US" sz="1800" b="1" dirty="0">
                <a:solidFill>
                  <a:srgbClr val="161249"/>
                </a:solidFill>
              </a:rPr>
              <a:t>Customer Lifetime Value (CLV): </a:t>
            </a:r>
            <a:r>
              <a:rPr lang="pl-PL" sz="1800" dirty="0">
                <a:solidFill>
                  <a:srgbClr val="161249"/>
                </a:solidFill>
              </a:rPr>
              <a:t>W</a:t>
            </a:r>
            <a:r>
              <a:rPr lang="en-US" sz="1800" dirty="0" err="1" smtClean="0">
                <a:solidFill>
                  <a:srgbClr val="161249"/>
                </a:solidFill>
              </a:rPr>
              <a:t>skaźnik</a:t>
            </a:r>
            <a:r>
              <a:rPr lang="en-US" sz="1800" dirty="0" smtClean="0">
                <a:solidFill>
                  <a:srgbClr val="161249"/>
                </a:solidFill>
              </a:rPr>
              <a:t> </a:t>
            </a:r>
            <a:r>
              <a:rPr lang="pl-PL" sz="1800" dirty="0" smtClean="0">
                <a:solidFill>
                  <a:srgbClr val="161249"/>
                </a:solidFill>
              </a:rPr>
              <a:t>ten </a:t>
            </a:r>
            <a:r>
              <a:rPr lang="en-US" sz="1800" dirty="0" err="1" smtClean="0">
                <a:solidFill>
                  <a:srgbClr val="161249"/>
                </a:solidFill>
              </a:rPr>
              <a:t>szacuje</a:t>
            </a:r>
            <a:r>
              <a:rPr lang="en-US" sz="1800" dirty="0" smtClean="0">
                <a:solidFill>
                  <a:srgbClr val="161249"/>
                </a:solidFill>
              </a:rPr>
              <a:t> </a:t>
            </a:r>
            <a:r>
              <a:rPr lang="en-US" sz="1800" dirty="0" err="1">
                <a:solidFill>
                  <a:srgbClr val="161249"/>
                </a:solidFill>
              </a:rPr>
              <a:t>całkowitą</a:t>
            </a:r>
            <a:r>
              <a:rPr lang="en-US" sz="1800" dirty="0">
                <a:solidFill>
                  <a:srgbClr val="161249"/>
                </a:solidFill>
              </a:rPr>
              <a:t> </a:t>
            </a:r>
            <a:r>
              <a:rPr lang="en-US" sz="1800" dirty="0" err="1">
                <a:solidFill>
                  <a:srgbClr val="161249"/>
                </a:solidFill>
              </a:rPr>
              <a:t>wartość</a:t>
            </a:r>
            <a:r>
              <a:rPr lang="en-US" sz="1800" dirty="0">
                <a:solidFill>
                  <a:srgbClr val="161249"/>
                </a:solidFill>
              </a:rPr>
              <a:t> </a:t>
            </a:r>
            <a:r>
              <a:rPr lang="en-US" sz="1800" dirty="0" err="1">
                <a:solidFill>
                  <a:srgbClr val="161249"/>
                </a:solidFill>
              </a:rPr>
              <a:t>klienta</a:t>
            </a:r>
            <a:r>
              <a:rPr lang="en-US" sz="1800" dirty="0">
                <a:solidFill>
                  <a:srgbClr val="161249"/>
                </a:solidFill>
              </a:rPr>
              <a:t> w </a:t>
            </a:r>
            <a:r>
              <a:rPr lang="en-US" sz="1800" dirty="0" err="1">
                <a:solidFill>
                  <a:srgbClr val="161249"/>
                </a:solidFill>
              </a:rPr>
              <a:t>całym</a:t>
            </a:r>
            <a:r>
              <a:rPr lang="en-US" sz="1800" dirty="0">
                <a:solidFill>
                  <a:srgbClr val="161249"/>
                </a:solidFill>
              </a:rPr>
              <a:t> </a:t>
            </a:r>
            <a:r>
              <a:rPr lang="en-US" sz="1800" dirty="0" err="1">
                <a:solidFill>
                  <a:srgbClr val="161249"/>
                </a:solidFill>
              </a:rPr>
              <a:t>okresie</a:t>
            </a:r>
            <a:r>
              <a:rPr lang="en-US" sz="1800" dirty="0">
                <a:solidFill>
                  <a:srgbClr val="161249"/>
                </a:solidFill>
              </a:rPr>
              <a:t> </a:t>
            </a:r>
            <a:r>
              <a:rPr lang="en-US" sz="1800" dirty="0" err="1">
                <a:solidFill>
                  <a:srgbClr val="161249"/>
                </a:solidFill>
              </a:rPr>
              <a:t>jego</a:t>
            </a:r>
            <a:r>
              <a:rPr lang="en-US" sz="1800" dirty="0">
                <a:solidFill>
                  <a:srgbClr val="161249"/>
                </a:solidFill>
              </a:rPr>
              <a:t> </a:t>
            </a:r>
            <a:r>
              <a:rPr lang="en-US" sz="1800" dirty="0" err="1">
                <a:solidFill>
                  <a:srgbClr val="161249"/>
                </a:solidFill>
              </a:rPr>
              <a:t>relacji</a:t>
            </a:r>
            <a:r>
              <a:rPr lang="en-US" sz="1800" dirty="0">
                <a:solidFill>
                  <a:srgbClr val="161249"/>
                </a:solidFill>
              </a:rPr>
              <a:t> </a:t>
            </a:r>
            <a:r>
              <a:rPr lang="en-US" sz="1800" dirty="0" err="1">
                <a:solidFill>
                  <a:srgbClr val="161249"/>
                </a:solidFill>
              </a:rPr>
              <a:t>ze</a:t>
            </a:r>
            <a:r>
              <a:rPr lang="en-US" sz="1800" dirty="0">
                <a:solidFill>
                  <a:srgbClr val="161249"/>
                </a:solidFill>
              </a:rPr>
              <a:t> </a:t>
            </a:r>
            <a:r>
              <a:rPr lang="en-US" sz="1800" dirty="0" err="1">
                <a:solidFill>
                  <a:srgbClr val="161249"/>
                </a:solidFill>
              </a:rPr>
              <a:t>sklepem</a:t>
            </a:r>
            <a:r>
              <a:rPr lang="en-US" sz="1800" dirty="0">
                <a:solidFill>
                  <a:srgbClr val="161249"/>
                </a:solidFill>
              </a:rPr>
              <a:t> </a:t>
            </a:r>
            <a:r>
              <a:rPr lang="en-US" sz="1800" dirty="0" err="1">
                <a:solidFill>
                  <a:srgbClr val="161249"/>
                </a:solidFill>
              </a:rPr>
              <a:t>internetowym</a:t>
            </a:r>
            <a:r>
              <a:rPr lang="en-US" sz="1800" dirty="0">
                <a:solidFill>
                  <a:srgbClr val="161249"/>
                </a:solidFill>
              </a:rPr>
              <a:t>. </a:t>
            </a:r>
            <a:r>
              <a:rPr lang="en-US" sz="1800" dirty="0" err="1">
                <a:solidFill>
                  <a:srgbClr val="161249"/>
                </a:solidFill>
              </a:rPr>
              <a:t>Można</a:t>
            </a:r>
            <a:r>
              <a:rPr lang="en-US" sz="1800" dirty="0">
                <a:solidFill>
                  <a:srgbClr val="161249"/>
                </a:solidFill>
              </a:rPr>
              <a:t> go </a:t>
            </a:r>
            <a:r>
              <a:rPr lang="en-US" sz="1800" dirty="0" err="1">
                <a:solidFill>
                  <a:srgbClr val="161249"/>
                </a:solidFill>
              </a:rPr>
              <a:t>wykorzystać</a:t>
            </a:r>
            <a:r>
              <a:rPr lang="en-US" sz="1800" dirty="0">
                <a:solidFill>
                  <a:srgbClr val="161249"/>
                </a:solidFill>
              </a:rPr>
              <a:t> do </a:t>
            </a:r>
            <a:r>
              <a:rPr lang="en-US" sz="1800" dirty="0" err="1">
                <a:solidFill>
                  <a:srgbClr val="161249"/>
                </a:solidFill>
              </a:rPr>
              <a:t>identyfikacji</a:t>
            </a:r>
            <a:r>
              <a:rPr lang="en-US" sz="1800" dirty="0">
                <a:solidFill>
                  <a:srgbClr val="161249"/>
                </a:solidFill>
              </a:rPr>
              <a:t> </a:t>
            </a:r>
            <a:r>
              <a:rPr lang="en-US" sz="1800" dirty="0" err="1">
                <a:solidFill>
                  <a:srgbClr val="161249"/>
                </a:solidFill>
              </a:rPr>
              <a:t>klientów</a:t>
            </a:r>
            <a:r>
              <a:rPr lang="en-US" sz="1800" dirty="0">
                <a:solidFill>
                  <a:srgbClr val="161249"/>
                </a:solidFill>
              </a:rPr>
              <a:t> o </a:t>
            </a:r>
            <a:r>
              <a:rPr lang="en-US" sz="1800" dirty="0" err="1">
                <a:solidFill>
                  <a:srgbClr val="161249"/>
                </a:solidFill>
              </a:rPr>
              <a:t>wysokiej</a:t>
            </a:r>
            <a:r>
              <a:rPr lang="en-US" sz="1800" dirty="0">
                <a:solidFill>
                  <a:srgbClr val="161249"/>
                </a:solidFill>
              </a:rPr>
              <a:t> </a:t>
            </a:r>
            <a:r>
              <a:rPr lang="en-US" sz="1800" dirty="0" err="1">
                <a:solidFill>
                  <a:srgbClr val="161249"/>
                </a:solidFill>
              </a:rPr>
              <a:t>wartości</a:t>
            </a:r>
            <a:r>
              <a:rPr lang="en-US" sz="1800" dirty="0">
                <a:solidFill>
                  <a:srgbClr val="161249"/>
                </a:solidFill>
              </a:rPr>
              <a:t> </a:t>
            </a:r>
            <a:r>
              <a:rPr lang="pl-PL" sz="1800" dirty="0" smtClean="0">
                <a:solidFill>
                  <a:srgbClr val="161249"/>
                </a:solidFill>
              </a:rPr>
              <a:t/>
            </a:r>
            <a:br>
              <a:rPr lang="pl-PL" sz="1800" dirty="0" smtClean="0">
                <a:solidFill>
                  <a:srgbClr val="161249"/>
                </a:solidFill>
              </a:rPr>
            </a:br>
            <a:r>
              <a:rPr lang="en-US" sz="1800" dirty="0" err="1" smtClean="0">
                <a:solidFill>
                  <a:srgbClr val="161249"/>
                </a:solidFill>
              </a:rPr>
              <a:t>i</a:t>
            </a:r>
            <a:r>
              <a:rPr lang="en-US" sz="1800" dirty="0" smtClean="0">
                <a:solidFill>
                  <a:srgbClr val="161249"/>
                </a:solidFill>
              </a:rPr>
              <a:t> </a:t>
            </a:r>
            <a:r>
              <a:rPr lang="en-US" sz="1800" dirty="0" err="1">
                <a:solidFill>
                  <a:srgbClr val="161249"/>
                </a:solidFill>
              </a:rPr>
              <a:t>odpowiedniego</a:t>
            </a:r>
            <a:r>
              <a:rPr lang="en-US" sz="1800" dirty="0">
                <a:solidFill>
                  <a:srgbClr val="161249"/>
                </a:solidFill>
              </a:rPr>
              <a:t> </a:t>
            </a:r>
            <a:r>
              <a:rPr lang="en-US" sz="1800" dirty="0" err="1">
                <a:solidFill>
                  <a:srgbClr val="161249"/>
                </a:solidFill>
              </a:rPr>
              <a:t>dostosowania</a:t>
            </a:r>
            <a:r>
              <a:rPr lang="en-US" sz="1800" dirty="0">
                <a:solidFill>
                  <a:srgbClr val="161249"/>
                </a:solidFill>
              </a:rPr>
              <a:t> </a:t>
            </a:r>
            <a:r>
              <a:rPr lang="en-US" sz="1800" dirty="0" err="1">
                <a:solidFill>
                  <a:srgbClr val="161249"/>
                </a:solidFill>
              </a:rPr>
              <a:t>strategii</a:t>
            </a:r>
            <a:r>
              <a:rPr lang="en-US" sz="1800" dirty="0">
                <a:solidFill>
                  <a:srgbClr val="161249"/>
                </a:solidFill>
              </a:rPr>
              <a:t> </a:t>
            </a:r>
            <a:r>
              <a:rPr lang="en-US" sz="1800" dirty="0" err="1">
                <a:solidFill>
                  <a:srgbClr val="161249"/>
                </a:solidFill>
              </a:rPr>
              <a:t>marketingowych</a:t>
            </a:r>
            <a:r>
              <a:rPr lang="en-US" sz="1800" dirty="0">
                <a:solidFill>
                  <a:srgbClr val="161249"/>
                </a:solidFill>
              </a:rPr>
              <a:t>.</a:t>
            </a:r>
            <a:endParaRPr sz="2000" dirty="0">
              <a:solidFill>
                <a:srgbClr val="161249"/>
              </a:solidFill>
            </a:endParaRPr>
          </a:p>
          <a:p>
            <a:pPr marL="380990" indent="-380990">
              <a:spcBef>
                <a:spcPts val="267"/>
              </a:spcBef>
              <a:buClr>
                <a:srgbClr val="11AA81"/>
              </a:buClr>
              <a:buSzPts val="1400"/>
              <a:buFont typeface="Arial"/>
              <a:buChar char="●"/>
            </a:pPr>
            <a:r>
              <a:rPr lang="en-US" sz="1800" b="1" dirty="0" err="1">
                <a:solidFill>
                  <a:srgbClr val="161249"/>
                </a:solidFill>
              </a:rPr>
              <a:t>Zwrot</a:t>
            </a:r>
            <a:r>
              <a:rPr lang="en-US" sz="1800" b="1" dirty="0">
                <a:solidFill>
                  <a:srgbClr val="161249"/>
                </a:solidFill>
              </a:rPr>
              <a:t> z </a:t>
            </a:r>
            <a:r>
              <a:rPr lang="en-US" sz="1800" b="1" dirty="0" err="1">
                <a:solidFill>
                  <a:srgbClr val="161249"/>
                </a:solidFill>
              </a:rPr>
              <a:t>inwestycji</a:t>
            </a:r>
            <a:r>
              <a:rPr lang="en-US" sz="1800" b="1" dirty="0">
                <a:solidFill>
                  <a:srgbClr val="161249"/>
                </a:solidFill>
              </a:rPr>
              <a:t> (ROI):</a:t>
            </a:r>
            <a:r>
              <a:rPr lang="en-US" sz="1800" dirty="0">
                <a:solidFill>
                  <a:srgbClr val="161249"/>
                </a:solidFill>
              </a:rPr>
              <a:t> Jest to </a:t>
            </a:r>
            <a:r>
              <a:rPr lang="en-US" sz="1800" dirty="0" err="1">
                <a:solidFill>
                  <a:srgbClr val="161249"/>
                </a:solidFill>
              </a:rPr>
              <a:t>miara</a:t>
            </a:r>
            <a:r>
              <a:rPr lang="en-US" sz="1800" dirty="0">
                <a:solidFill>
                  <a:srgbClr val="161249"/>
                </a:solidFill>
              </a:rPr>
              <a:t> </a:t>
            </a:r>
            <a:r>
              <a:rPr lang="en-US" sz="1800" dirty="0" err="1">
                <a:solidFill>
                  <a:srgbClr val="161249"/>
                </a:solidFill>
              </a:rPr>
              <a:t>rentowności</a:t>
            </a:r>
            <a:r>
              <a:rPr lang="en-US" sz="1800" dirty="0">
                <a:solidFill>
                  <a:srgbClr val="161249"/>
                </a:solidFill>
              </a:rPr>
              <a:t> </a:t>
            </a:r>
            <a:r>
              <a:rPr lang="en-US" sz="1800" dirty="0" err="1">
                <a:solidFill>
                  <a:srgbClr val="161249"/>
                </a:solidFill>
              </a:rPr>
              <a:t>działań</a:t>
            </a:r>
            <a:r>
              <a:rPr lang="en-US" sz="1800" dirty="0">
                <a:solidFill>
                  <a:srgbClr val="161249"/>
                </a:solidFill>
              </a:rPr>
              <a:t> </a:t>
            </a:r>
            <a:r>
              <a:rPr lang="en-US" sz="1800" dirty="0" err="1">
                <a:solidFill>
                  <a:srgbClr val="161249"/>
                </a:solidFill>
              </a:rPr>
              <a:t>marketingowych</a:t>
            </a:r>
            <a:r>
              <a:rPr lang="en-US" sz="1800" dirty="0">
                <a:solidFill>
                  <a:srgbClr val="161249"/>
                </a:solidFill>
              </a:rPr>
              <a:t> </a:t>
            </a:r>
            <a:r>
              <a:rPr lang="en-US" sz="1800" dirty="0" err="1">
                <a:solidFill>
                  <a:srgbClr val="161249"/>
                </a:solidFill>
              </a:rPr>
              <a:t>sklepu</a:t>
            </a:r>
            <a:r>
              <a:rPr lang="en-US" sz="1800" dirty="0">
                <a:solidFill>
                  <a:srgbClr val="161249"/>
                </a:solidFill>
              </a:rPr>
              <a:t>, </a:t>
            </a:r>
            <a:r>
              <a:rPr lang="en-US" sz="1800" dirty="0" err="1">
                <a:solidFill>
                  <a:srgbClr val="161249"/>
                </a:solidFill>
              </a:rPr>
              <a:t>obliczana</a:t>
            </a:r>
            <a:r>
              <a:rPr lang="en-US" sz="1800" dirty="0">
                <a:solidFill>
                  <a:srgbClr val="161249"/>
                </a:solidFill>
              </a:rPr>
              <a:t> </a:t>
            </a:r>
            <a:r>
              <a:rPr lang="en-US" sz="1800" dirty="0" err="1">
                <a:solidFill>
                  <a:srgbClr val="161249"/>
                </a:solidFill>
              </a:rPr>
              <a:t>poprzez</a:t>
            </a:r>
            <a:r>
              <a:rPr lang="en-US" sz="1800" dirty="0">
                <a:solidFill>
                  <a:srgbClr val="161249"/>
                </a:solidFill>
              </a:rPr>
              <a:t> </a:t>
            </a:r>
            <a:r>
              <a:rPr lang="en-US" sz="1800" dirty="0" err="1">
                <a:solidFill>
                  <a:srgbClr val="161249"/>
                </a:solidFill>
              </a:rPr>
              <a:t>podzielenie</a:t>
            </a:r>
            <a:r>
              <a:rPr lang="en-US" sz="1800" dirty="0">
                <a:solidFill>
                  <a:srgbClr val="161249"/>
                </a:solidFill>
              </a:rPr>
              <a:t> </a:t>
            </a:r>
            <a:r>
              <a:rPr lang="en-US" sz="1800" dirty="0" err="1">
                <a:solidFill>
                  <a:srgbClr val="161249"/>
                </a:solidFill>
              </a:rPr>
              <a:t>wygenerowanego</a:t>
            </a:r>
            <a:r>
              <a:rPr lang="en-US" sz="1800" dirty="0">
                <a:solidFill>
                  <a:srgbClr val="161249"/>
                </a:solidFill>
              </a:rPr>
              <a:t> </a:t>
            </a:r>
            <a:r>
              <a:rPr lang="en-US" sz="1800" dirty="0" err="1">
                <a:solidFill>
                  <a:srgbClr val="161249"/>
                </a:solidFill>
              </a:rPr>
              <a:t>przychodu</a:t>
            </a:r>
            <a:r>
              <a:rPr lang="en-US" sz="1800" dirty="0">
                <a:solidFill>
                  <a:srgbClr val="161249"/>
                </a:solidFill>
              </a:rPr>
              <a:t> </a:t>
            </a:r>
            <a:r>
              <a:rPr lang="en-US" sz="1800" dirty="0" err="1">
                <a:solidFill>
                  <a:srgbClr val="161249"/>
                </a:solidFill>
              </a:rPr>
              <a:t>przez</a:t>
            </a:r>
            <a:r>
              <a:rPr lang="en-US" sz="1800" dirty="0">
                <a:solidFill>
                  <a:srgbClr val="161249"/>
                </a:solidFill>
              </a:rPr>
              <a:t> </a:t>
            </a:r>
            <a:r>
              <a:rPr lang="en-US" sz="1800" dirty="0" err="1">
                <a:solidFill>
                  <a:srgbClr val="161249"/>
                </a:solidFill>
              </a:rPr>
              <a:t>wydatki</a:t>
            </a:r>
            <a:r>
              <a:rPr lang="en-US" sz="1800" dirty="0">
                <a:solidFill>
                  <a:srgbClr val="161249"/>
                </a:solidFill>
              </a:rPr>
              <a:t> </a:t>
            </a:r>
            <a:r>
              <a:rPr lang="en-US" sz="1800" dirty="0" err="1">
                <a:solidFill>
                  <a:srgbClr val="161249"/>
                </a:solidFill>
              </a:rPr>
              <a:t>marketingowe</a:t>
            </a:r>
            <a:r>
              <a:rPr lang="en-US" sz="1800" dirty="0">
                <a:solidFill>
                  <a:srgbClr val="161249"/>
                </a:solidFill>
              </a:rPr>
              <a:t>. </a:t>
            </a:r>
            <a:endParaRPr sz="2000" dirty="0">
              <a:solidFill>
                <a:srgbClr val="161249"/>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25"/>
        <p:cNvGrpSpPr/>
        <p:nvPr/>
      </p:nvGrpSpPr>
      <p:grpSpPr>
        <a:xfrm>
          <a:off x="0" y="0"/>
          <a:ext cx="0" cy="0"/>
          <a:chOff x="0" y="0"/>
          <a:chExt cx="0" cy="0"/>
        </a:xfrm>
      </p:grpSpPr>
      <p:sp>
        <p:nvSpPr>
          <p:cNvPr id="426" name="Google Shape;426;p18"/>
          <p:cNvSpPr txBox="1"/>
          <p:nvPr/>
        </p:nvSpPr>
        <p:spPr>
          <a:xfrm>
            <a:off x="415600" y="264485"/>
            <a:ext cx="11360800" cy="763600"/>
          </a:xfrm>
          <a:prstGeom prst="rect">
            <a:avLst/>
          </a:prstGeom>
          <a:noFill/>
          <a:ln>
            <a:noFill/>
          </a:ln>
        </p:spPr>
        <p:txBody>
          <a:bodyPr spcFirstLastPara="1" wrap="square" lIns="121900" tIns="121900" rIns="121900" bIns="121900" anchor="ctr" anchorCtr="0">
            <a:noAutofit/>
          </a:bodyPr>
          <a:lstStyle/>
          <a:p>
            <a:pPr>
              <a:buClr>
                <a:srgbClr val="161249"/>
              </a:buClr>
              <a:buSzPts val="3000"/>
            </a:pPr>
            <a:r>
              <a:rPr lang="en-US" sz="4000" b="1" dirty="0" err="1">
                <a:solidFill>
                  <a:srgbClr val="161249"/>
                </a:solidFill>
              </a:rPr>
              <a:t>Mierzenie</a:t>
            </a:r>
            <a:r>
              <a:rPr lang="en-US" sz="4000" b="1" dirty="0">
                <a:solidFill>
                  <a:srgbClr val="161249"/>
                </a:solidFill>
              </a:rPr>
              <a:t> - </a:t>
            </a:r>
            <a:r>
              <a:rPr lang="en-US" sz="4000" b="1" dirty="0" err="1">
                <a:solidFill>
                  <a:srgbClr val="161249"/>
                </a:solidFill>
              </a:rPr>
              <a:t>Kluczowe</a:t>
            </a:r>
            <a:r>
              <a:rPr lang="en-US" sz="4000" b="1" dirty="0">
                <a:solidFill>
                  <a:srgbClr val="161249"/>
                </a:solidFill>
              </a:rPr>
              <a:t> </a:t>
            </a:r>
            <a:r>
              <a:rPr lang="en-US" sz="4000" b="1" dirty="0" err="1">
                <a:solidFill>
                  <a:srgbClr val="161249"/>
                </a:solidFill>
              </a:rPr>
              <a:t>mierniki</a:t>
            </a:r>
            <a:r>
              <a:rPr lang="en-US" sz="4000" b="1" dirty="0">
                <a:solidFill>
                  <a:srgbClr val="161249"/>
                </a:solidFill>
              </a:rPr>
              <a:t> </a:t>
            </a:r>
            <a:r>
              <a:rPr lang="en-US" sz="4000" b="1" dirty="0" err="1">
                <a:solidFill>
                  <a:srgbClr val="161249"/>
                </a:solidFill>
              </a:rPr>
              <a:t>realizacji</a:t>
            </a:r>
            <a:r>
              <a:rPr lang="en-US" sz="4000" b="1" dirty="0">
                <a:solidFill>
                  <a:srgbClr val="161249"/>
                </a:solidFill>
              </a:rPr>
              <a:t> </a:t>
            </a:r>
            <a:r>
              <a:rPr lang="en-US" sz="4000" b="1" dirty="0" err="1">
                <a:solidFill>
                  <a:srgbClr val="161249"/>
                </a:solidFill>
              </a:rPr>
              <a:t>celów</a:t>
            </a:r>
            <a:endParaRPr sz="4000" b="1" dirty="0">
              <a:solidFill>
                <a:srgbClr val="161249"/>
              </a:solidFill>
            </a:endParaRPr>
          </a:p>
        </p:txBody>
      </p:sp>
      <p:sp>
        <p:nvSpPr>
          <p:cNvPr id="427" name="Google Shape;427;p18"/>
          <p:cNvSpPr txBox="1"/>
          <p:nvPr/>
        </p:nvSpPr>
        <p:spPr>
          <a:xfrm>
            <a:off x="540381" y="946484"/>
            <a:ext cx="11354840" cy="5141495"/>
          </a:xfrm>
          <a:prstGeom prst="rect">
            <a:avLst/>
          </a:prstGeom>
          <a:noFill/>
          <a:ln>
            <a:noFill/>
          </a:ln>
        </p:spPr>
        <p:txBody>
          <a:bodyPr spcFirstLastPara="1" wrap="square" lIns="121900" tIns="121900" rIns="121900" bIns="121900" anchor="t" anchorCtr="0">
            <a:noAutofit/>
          </a:bodyPr>
          <a:lstStyle/>
          <a:p>
            <a:pPr>
              <a:spcBef>
                <a:spcPts val="267"/>
              </a:spcBef>
              <a:buClr>
                <a:srgbClr val="11AA81"/>
              </a:buClr>
              <a:buSzPts val="2400"/>
            </a:pPr>
            <a:r>
              <a:rPr lang="en-US" sz="2800" b="1" dirty="0" err="1">
                <a:solidFill>
                  <a:srgbClr val="11AA81"/>
                </a:solidFill>
              </a:rPr>
              <a:t>Wskaźniki</a:t>
            </a:r>
            <a:r>
              <a:rPr lang="en-US" sz="2800" b="1" dirty="0">
                <a:solidFill>
                  <a:srgbClr val="11AA81"/>
                </a:solidFill>
              </a:rPr>
              <a:t> KPI </a:t>
            </a:r>
            <a:r>
              <a:rPr lang="en-US" sz="2800" b="1" dirty="0" err="1">
                <a:solidFill>
                  <a:srgbClr val="11AA81"/>
                </a:solidFill>
              </a:rPr>
              <a:t>dla</a:t>
            </a:r>
            <a:r>
              <a:rPr lang="en-US" sz="2800" b="1" dirty="0">
                <a:solidFill>
                  <a:srgbClr val="11AA81"/>
                </a:solidFill>
              </a:rPr>
              <a:t> </a:t>
            </a:r>
            <a:r>
              <a:rPr lang="en-US" sz="2800" b="1" dirty="0" err="1">
                <a:solidFill>
                  <a:srgbClr val="11AA81"/>
                </a:solidFill>
              </a:rPr>
              <a:t>strony</a:t>
            </a:r>
            <a:r>
              <a:rPr lang="en-US" sz="2800" b="1" dirty="0">
                <a:solidFill>
                  <a:srgbClr val="11AA81"/>
                </a:solidFill>
              </a:rPr>
              <a:t> </a:t>
            </a:r>
            <a:r>
              <a:rPr lang="en-US" sz="2800" b="1" dirty="0" err="1">
                <a:solidFill>
                  <a:srgbClr val="11AA81"/>
                </a:solidFill>
              </a:rPr>
              <a:t>internetowej</a:t>
            </a:r>
            <a:r>
              <a:rPr lang="en-US" sz="2800" b="1" dirty="0">
                <a:solidFill>
                  <a:srgbClr val="11AA81"/>
                </a:solidFill>
              </a:rPr>
              <a:t> </a:t>
            </a:r>
            <a:r>
              <a:rPr lang="en-US" sz="2800" b="1" dirty="0" err="1">
                <a:solidFill>
                  <a:srgbClr val="11AA81"/>
                </a:solidFill>
              </a:rPr>
              <a:t>gazety</a:t>
            </a:r>
            <a:endParaRPr sz="2800" b="1" dirty="0">
              <a:solidFill>
                <a:srgbClr val="11AA81"/>
              </a:solidFill>
            </a:endParaRPr>
          </a:p>
          <a:p>
            <a:pPr marL="380990" indent="-380990">
              <a:spcBef>
                <a:spcPts val="267"/>
              </a:spcBef>
              <a:buClr>
                <a:srgbClr val="11AA81"/>
              </a:buClr>
              <a:buSzPts val="1400"/>
              <a:buFont typeface="Arial"/>
              <a:buChar char="●"/>
            </a:pPr>
            <a:r>
              <a:rPr lang="en-US" sz="1800" b="1" dirty="0" err="1">
                <a:solidFill>
                  <a:srgbClr val="161249"/>
                </a:solidFill>
              </a:rPr>
              <a:t>Odsłony</a:t>
            </a:r>
            <a:r>
              <a:rPr lang="en-US" sz="1800" b="1" dirty="0">
                <a:solidFill>
                  <a:srgbClr val="161249"/>
                </a:solidFill>
              </a:rPr>
              <a:t>: </a:t>
            </a:r>
            <a:r>
              <a:rPr lang="pl-PL" sz="1800" dirty="0">
                <a:solidFill>
                  <a:srgbClr val="161249"/>
                </a:solidFill>
              </a:rPr>
              <a:t>W</a:t>
            </a:r>
            <a:r>
              <a:rPr lang="en-US" sz="1800" dirty="0" err="1" smtClean="0">
                <a:solidFill>
                  <a:srgbClr val="161249"/>
                </a:solidFill>
              </a:rPr>
              <a:t>skaźnik</a:t>
            </a:r>
            <a:r>
              <a:rPr lang="pl-PL" sz="1800" dirty="0" smtClean="0">
                <a:solidFill>
                  <a:srgbClr val="161249"/>
                </a:solidFill>
              </a:rPr>
              <a:t> ten</a:t>
            </a:r>
            <a:r>
              <a:rPr lang="en-US" sz="1800" dirty="0" smtClean="0">
                <a:solidFill>
                  <a:srgbClr val="161249"/>
                </a:solidFill>
              </a:rPr>
              <a:t> </a:t>
            </a:r>
            <a:r>
              <a:rPr lang="en-US" sz="1800" dirty="0" err="1">
                <a:solidFill>
                  <a:srgbClr val="161249"/>
                </a:solidFill>
              </a:rPr>
              <a:t>śledzi</a:t>
            </a:r>
            <a:r>
              <a:rPr lang="en-US" sz="1800" dirty="0">
                <a:solidFill>
                  <a:srgbClr val="161249"/>
                </a:solidFill>
              </a:rPr>
              <a:t> </a:t>
            </a:r>
            <a:r>
              <a:rPr lang="en-US" sz="1800" dirty="0" err="1">
                <a:solidFill>
                  <a:srgbClr val="161249"/>
                </a:solidFill>
              </a:rPr>
              <a:t>całkowitą</a:t>
            </a:r>
            <a:r>
              <a:rPr lang="en-US" sz="1800" dirty="0">
                <a:solidFill>
                  <a:srgbClr val="161249"/>
                </a:solidFill>
              </a:rPr>
              <a:t> </a:t>
            </a:r>
            <a:r>
              <a:rPr lang="en-US" sz="1800" dirty="0" err="1">
                <a:solidFill>
                  <a:srgbClr val="161249"/>
                </a:solidFill>
              </a:rPr>
              <a:t>liczbę</a:t>
            </a:r>
            <a:r>
              <a:rPr lang="en-US" sz="1800" dirty="0">
                <a:solidFill>
                  <a:srgbClr val="161249"/>
                </a:solidFill>
              </a:rPr>
              <a:t> </a:t>
            </a:r>
            <a:r>
              <a:rPr lang="en-US" sz="1800" dirty="0" err="1">
                <a:solidFill>
                  <a:srgbClr val="161249"/>
                </a:solidFill>
              </a:rPr>
              <a:t>wyświetlonych</a:t>
            </a:r>
            <a:r>
              <a:rPr lang="en-US" sz="1800" dirty="0">
                <a:solidFill>
                  <a:srgbClr val="161249"/>
                </a:solidFill>
              </a:rPr>
              <a:t> </a:t>
            </a:r>
            <a:r>
              <a:rPr lang="en-US" sz="1800" dirty="0" err="1">
                <a:solidFill>
                  <a:srgbClr val="161249"/>
                </a:solidFill>
              </a:rPr>
              <a:t>stron</a:t>
            </a:r>
            <a:r>
              <a:rPr lang="en-US" sz="1800" dirty="0">
                <a:solidFill>
                  <a:srgbClr val="161249"/>
                </a:solidFill>
              </a:rPr>
              <a:t> w </a:t>
            </a:r>
            <a:r>
              <a:rPr lang="en-US" sz="1800" dirty="0" err="1">
                <a:solidFill>
                  <a:srgbClr val="161249"/>
                </a:solidFill>
              </a:rPr>
              <a:t>witrynie</a:t>
            </a:r>
            <a:r>
              <a:rPr lang="en-US" sz="1800" dirty="0">
                <a:solidFill>
                  <a:srgbClr val="161249"/>
                </a:solidFill>
              </a:rPr>
              <a:t>.</a:t>
            </a:r>
            <a:endParaRPr sz="1800" dirty="0">
              <a:solidFill>
                <a:srgbClr val="161249"/>
              </a:solidFill>
            </a:endParaRPr>
          </a:p>
          <a:p>
            <a:pPr marL="380990" indent="-380990">
              <a:spcBef>
                <a:spcPts val="267"/>
              </a:spcBef>
              <a:buClr>
                <a:srgbClr val="11AA81"/>
              </a:buClr>
              <a:buSzPts val="1400"/>
              <a:buFont typeface="Arial"/>
              <a:buChar char="●"/>
            </a:pPr>
            <a:r>
              <a:rPr lang="en-US" sz="1800" b="1" dirty="0" err="1">
                <a:solidFill>
                  <a:srgbClr val="161249"/>
                </a:solidFill>
              </a:rPr>
              <a:t>Unikalni</a:t>
            </a:r>
            <a:r>
              <a:rPr lang="en-US" sz="1800" b="1" dirty="0">
                <a:solidFill>
                  <a:srgbClr val="161249"/>
                </a:solidFill>
              </a:rPr>
              <a:t> </a:t>
            </a:r>
            <a:r>
              <a:rPr lang="en-US" sz="1800" b="1" dirty="0" err="1">
                <a:solidFill>
                  <a:srgbClr val="161249"/>
                </a:solidFill>
              </a:rPr>
              <a:t>odwiedzający</a:t>
            </a:r>
            <a:r>
              <a:rPr lang="en-US" sz="1800" b="1" dirty="0">
                <a:solidFill>
                  <a:srgbClr val="161249"/>
                </a:solidFill>
              </a:rPr>
              <a:t>: </a:t>
            </a:r>
            <a:r>
              <a:rPr lang="pl-PL" sz="1800" dirty="0">
                <a:solidFill>
                  <a:srgbClr val="161249"/>
                </a:solidFill>
              </a:rPr>
              <a:t>W</a:t>
            </a:r>
            <a:r>
              <a:rPr lang="en-US" sz="1800" dirty="0" err="1" smtClean="0">
                <a:solidFill>
                  <a:srgbClr val="161249"/>
                </a:solidFill>
              </a:rPr>
              <a:t>skaźnik</a:t>
            </a:r>
            <a:r>
              <a:rPr lang="en-US" sz="1800" dirty="0" smtClean="0">
                <a:solidFill>
                  <a:srgbClr val="161249"/>
                </a:solidFill>
              </a:rPr>
              <a:t> </a:t>
            </a:r>
            <a:r>
              <a:rPr lang="pl-PL" sz="1800" dirty="0" smtClean="0">
                <a:solidFill>
                  <a:srgbClr val="161249"/>
                </a:solidFill>
              </a:rPr>
              <a:t>ten </a:t>
            </a:r>
            <a:r>
              <a:rPr lang="en-US" sz="1800" dirty="0" err="1" smtClean="0">
                <a:solidFill>
                  <a:srgbClr val="161249"/>
                </a:solidFill>
              </a:rPr>
              <a:t>mierzy</a:t>
            </a:r>
            <a:r>
              <a:rPr lang="en-US" sz="1800" dirty="0" smtClean="0">
                <a:solidFill>
                  <a:srgbClr val="161249"/>
                </a:solidFill>
              </a:rPr>
              <a:t> </a:t>
            </a:r>
            <a:r>
              <a:rPr lang="en-US" sz="1800" dirty="0" err="1">
                <a:solidFill>
                  <a:srgbClr val="161249"/>
                </a:solidFill>
              </a:rPr>
              <a:t>liczbę</a:t>
            </a:r>
            <a:r>
              <a:rPr lang="en-US" sz="1800" dirty="0">
                <a:solidFill>
                  <a:srgbClr val="161249"/>
                </a:solidFill>
              </a:rPr>
              <a:t> </a:t>
            </a:r>
            <a:r>
              <a:rPr lang="en-US" sz="1800" dirty="0" err="1">
                <a:solidFill>
                  <a:srgbClr val="161249"/>
                </a:solidFill>
              </a:rPr>
              <a:t>indywidualnych</a:t>
            </a:r>
            <a:r>
              <a:rPr lang="en-US" sz="1800" dirty="0">
                <a:solidFill>
                  <a:srgbClr val="161249"/>
                </a:solidFill>
              </a:rPr>
              <a:t> </a:t>
            </a:r>
            <a:r>
              <a:rPr lang="en-US" sz="1800" dirty="0" err="1">
                <a:solidFill>
                  <a:srgbClr val="161249"/>
                </a:solidFill>
              </a:rPr>
              <a:t>odwiedzających</a:t>
            </a:r>
            <a:r>
              <a:rPr lang="en-US" sz="1800" dirty="0">
                <a:solidFill>
                  <a:srgbClr val="161249"/>
                </a:solidFill>
              </a:rPr>
              <a:t> </a:t>
            </a:r>
            <a:r>
              <a:rPr lang="en-US" sz="1800" dirty="0" err="1">
                <a:solidFill>
                  <a:srgbClr val="161249"/>
                </a:solidFill>
              </a:rPr>
              <a:t>witrynę</a:t>
            </a:r>
            <a:r>
              <a:rPr lang="en-US" sz="1800" dirty="0">
                <a:solidFill>
                  <a:srgbClr val="161249"/>
                </a:solidFill>
              </a:rPr>
              <a:t>.</a:t>
            </a:r>
            <a:endParaRPr sz="1800" dirty="0">
              <a:solidFill>
                <a:srgbClr val="161249"/>
              </a:solidFill>
            </a:endParaRPr>
          </a:p>
          <a:p>
            <a:pPr marL="380990" indent="-380990">
              <a:spcBef>
                <a:spcPts val="267"/>
              </a:spcBef>
              <a:buClr>
                <a:srgbClr val="11AA81"/>
              </a:buClr>
              <a:buSzPts val="1400"/>
              <a:buFont typeface="Arial"/>
              <a:buChar char="●"/>
            </a:pPr>
            <a:r>
              <a:rPr lang="en-US" sz="1800" b="1" dirty="0" err="1">
                <a:solidFill>
                  <a:srgbClr val="161249"/>
                </a:solidFill>
              </a:rPr>
              <a:t>Czas</a:t>
            </a:r>
            <a:r>
              <a:rPr lang="en-US" sz="1800" b="1" dirty="0">
                <a:solidFill>
                  <a:srgbClr val="161249"/>
                </a:solidFill>
              </a:rPr>
              <a:t> </a:t>
            </a:r>
            <a:r>
              <a:rPr lang="en-US" sz="1800" b="1" dirty="0" err="1">
                <a:solidFill>
                  <a:srgbClr val="161249"/>
                </a:solidFill>
              </a:rPr>
              <a:t>na</a:t>
            </a:r>
            <a:r>
              <a:rPr lang="en-US" sz="1800" b="1" dirty="0">
                <a:solidFill>
                  <a:srgbClr val="161249"/>
                </a:solidFill>
              </a:rPr>
              <a:t> </a:t>
            </a:r>
            <a:r>
              <a:rPr lang="en-US" sz="1800" b="1" dirty="0" err="1">
                <a:solidFill>
                  <a:srgbClr val="161249"/>
                </a:solidFill>
              </a:rPr>
              <a:t>stronie</a:t>
            </a:r>
            <a:r>
              <a:rPr lang="en-US" sz="1800" b="1" dirty="0">
                <a:solidFill>
                  <a:srgbClr val="161249"/>
                </a:solidFill>
              </a:rPr>
              <a:t>: </a:t>
            </a:r>
            <a:r>
              <a:rPr lang="pl-PL" sz="1800" dirty="0">
                <a:solidFill>
                  <a:srgbClr val="161249"/>
                </a:solidFill>
              </a:rPr>
              <a:t>W</a:t>
            </a:r>
            <a:r>
              <a:rPr lang="en-US" sz="1800" dirty="0" err="1" smtClean="0">
                <a:solidFill>
                  <a:srgbClr val="161249"/>
                </a:solidFill>
              </a:rPr>
              <a:t>skaźnik</a:t>
            </a:r>
            <a:r>
              <a:rPr lang="en-US" sz="1800" dirty="0" smtClean="0">
                <a:solidFill>
                  <a:srgbClr val="161249"/>
                </a:solidFill>
              </a:rPr>
              <a:t> </a:t>
            </a:r>
            <a:r>
              <a:rPr lang="pl-PL" sz="1800" dirty="0" smtClean="0">
                <a:solidFill>
                  <a:srgbClr val="161249"/>
                </a:solidFill>
              </a:rPr>
              <a:t>ten </a:t>
            </a:r>
            <a:r>
              <a:rPr lang="en-US" sz="1800" dirty="0" err="1" smtClean="0">
                <a:solidFill>
                  <a:srgbClr val="161249"/>
                </a:solidFill>
              </a:rPr>
              <a:t>mierzy</a:t>
            </a:r>
            <a:r>
              <a:rPr lang="en-US" sz="1800" dirty="0" smtClean="0">
                <a:solidFill>
                  <a:srgbClr val="161249"/>
                </a:solidFill>
              </a:rPr>
              <a:t> </a:t>
            </a:r>
            <a:r>
              <a:rPr lang="en-US" sz="1800" dirty="0" err="1">
                <a:solidFill>
                  <a:srgbClr val="161249"/>
                </a:solidFill>
              </a:rPr>
              <a:t>średni</a:t>
            </a:r>
            <a:r>
              <a:rPr lang="en-US" sz="1800" dirty="0">
                <a:solidFill>
                  <a:srgbClr val="161249"/>
                </a:solidFill>
              </a:rPr>
              <a:t> </a:t>
            </a:r>
            <a:r>
              <a:rPr lang="en-US" sz="1800" dirty="0" err="1">
                <a:solidFill>
                  <a:srgbClr val="161249"/>
                </a:solidFill>
              </a:rPr>
              <a:t>czas</a:t>
            </a:r>
            <a:r>
              <a:rPr lang="en-US" sz="1800" dirty="0">
                <a:solidFill>
                  <a:srgbClr val="161249"/>
                </a:solidFill>
              </a:rPr>
              <a:t>, </a:t>
            </a:r>
            <a:r>
              <a:rPr lang="en-US" sz="1800" dirty="0" err="1">
                <a:solidFill>
                  <a:srgbClr val="161249"/>
                </a:solidFill>
              </a:rPr>
              <a:t>jaki</a:t>
            </a:r>
            <a:r>
              <a:rPr lang="en-US" sz="1800" dirty="0">
                <a:solidFill>
                  <a:srgbClr val="161249"/>
                </a:solidFill>
              </a:rPr>
              <a:t> </a:t>
            </a:r>
            <a:r>
              <a:rPr lang="en-US" sz="1800" dirty="0" err="1">
                <a:solidFill>
                  <a:srgbClr val="161249"/>
                </a:solidFill>
              </a:rPr>
              <a:t>odwiedzający</a:t>
            </a:r>
            <a:r>
              <a:rPr lang="en-US" sz="1800" dirty="0">
                <a:solidFill>
                  <a:srgbClr val="161249"/>
                </a:solidFill>
              </a:rPr>
              <a:t> </a:t>
            </a:r>
            <a:r>
              <a:rPr lang="en-US" sz="1800" dirty="0" err="1">
                <a:solidFill>
                  <a:srgbClr val="161249"/>
                </a:solidFill>
              </a:rPr>
              <a:t>spędzają</a:t>
            </a:r>
            <a:r>
              <a:rPr lang="en-US" sz="1800" dirty="0">
                <a:solidFill>
                  <a:srgbClr val="161249"/>
                </a:solidFill>
              </a:rPr>
              <a:t> </a:t>
            </a:r>
            <a:r>
              <a:rPr lang="en-US" sz="1800" dirty="0" err="1">
                <a:solidFill>
                  <a:srgbClr val="161249"/>
                </a:solidFill>
              </a:rPr>
              <a:t>na</a:t>
            </a:r>
            <a:r>
              <a:rPr lang="en-US" sz="1800" dirty="0">
                <a:solidFill>
                  <a:srgbClr val="161249"/>
                </a:solidFill>
              </a:rPr>
              <a:t> </a:t>
            </a:r>
            <a:r>
              <a:rPr lang="en-US" sz="1800" dirty="0" err="1">
                <a:solidFill>
                  <a:srgbClr val="161249"/>
                </a:solidFill>
              </a:rPr>
              <a:t>każdej</a:t>
            </a:r>
            <a:r>
              <a:rPr lang="en-US" sz="1800" dirty="0">
                <a:solidFill>
                  <a:srgbClr val="161249"/>
                </a:solidFill>
              </a:rPr>
              <a:t> </a:t>
            </a:r>
            <a:r>
              <a:rPr lang="en-US" sz="1800" dirty="0" err="1">
                <a:solidFill>
                  <a:srgbClr val="161249"/>
                </a:solidFill>
              </a:rPr>
              <a:t>stronie</a:t>
            </a:r>
            <a:r>
              <a:rPr lang="en-US" sz="1800" dirty="0">
                <a:solidFill>
                  <a:srgbClr val="161249"/>
                </a:solidFill>
              </a:rPr>
              <a:t> </a:t>
            </a:r>
            <a:r>
              <a:rPr lang="en-US" sz="1800" dirty="0" err="1">
                <a:solidFill>
                  <a:srgbClr val="161249"/>
                </a:solidFill>
              </a:rPr>
              <a:t>witryny</a:t>
            </a:r>
            <a:r>
              <a:rPr lang="en-US" sz="1800" dirty="0">
                <a:solidFill>
                  <a:srgbClr val="161249"/>
                </a:solidFill>
              </a:rPr>
              <a:t>.</a:t>
            </a:r>
            <a:endParaRPr sz="1800" dirty="0">
              <a:solidFill>
                <a:srgbClr val="161249"/>
              </a:solidFill>
            </a:endParaRPr>
          </a:p>
          <a:p>
            <a:pPr marL="380990" indent="-380990">
              <a:spcBef>
                <a:spcPts val="267"/>
              </a:spcBef>
              <a:buClr>
                <a:srgbClr val="11AA81"/>
              </a:buClr>
              <a:buSzPts val="1400"/>
              <a:buFont typeface="Arial"/>
              <a:buChar char="●"/>
            </a:pPr>
            <a:r>
              <a:rPr lang="en-US" sz="1800" b="1" dirty="0" err="1">
                <a:solidFill>
                  <a:srgbClr val="161249"/>
                </a:solidFill>
              </a:rPr>
              <a:t>Czas</a:t>
            </a:r>
            <a:r>
              <a:rPr lang="en-US" sz="1800" b="1" dirty="0">
                <a:solidFill>
                  <a:srgbClr val="161249"/>
                </a:solidFill>
              </a:rPr>
              <a:t> </a:t>
            </a:r>
            <a:r>
              <a:rPr lang="en-US" sz="1800" b="1" dirty="0" err="1">
                <a:solidFill>
                  <a:srgbClr val="161249"/>
                </a:solidFill>
              </a:rPr>
              <a:t>trwania</a:t>
            </a:r>
            <a:r>
              <a:rPr lang="en-US" sz="1800" b="1" dirty="0">
                <a:solidFill>
                  <a:srgbClr val="161249"/>
                </a:solidFill>
              </a:rPr>
              <a:t> </a:t>
            </a:r>
            <a:r>
              <a:rPr lang="en-US" sz="1800" b="1" dirty="0" err="1">
                <a:solidFill>
                  <a:srgbClr val="161249"/>
                </a:solidFill>
              </a:rPr>
              <a:t>sesji</a:t>
            </a:r>
            <a:r>
              <a:rPr lang="en-US" sz="1800" b="1" dirty="0">
                <a:solidFill>
                  <a:srgbClr val="161249"/>
                </a:solidFill>
              </a:rPr>
              <a:t>: </a:t>
            </a:r>
            <a:r>
              <a:rPr lang="pl-PL" sz="1800" dirty="0">
                <a:solidFill>
                  <a:srgbClr val="161249"/>
                </a:solidFill>
              </a:rPr>
              <a:t>W</a:t>
            </a:r>
            <a:r>
              <a:rPr lang="en-US" sz="1800" dirty="0" err="1" smtClean="0">
                <a:solidFill>
                  <a:srgbClr val="161249"/>
                </a:solidFill>
              </a:rPr>
              <a:t>skaźnik</a:t>
            </a:r>
            <a:r>
              <a:rPr lang="en-US" sz="1800" dirty="0" smtClean="0">
                <a:solidFill>
                  <a:srgbClr val="161249"/>
                </a:solidFill>
              </a:rPr>
              <a:t> </a:t>
            </a:r>
            <a:r>
              <a:rPr lang="pl-PL" sz="1800" dirty="0" smtClean="0">
                <a:solidFill>
                  <a:srgbClr val="161249"/>
                </a:solidFill>
              </a:rPr>
              <a:t>ten </a:t>
            </a:r>
            <a:r>
              <a:rPr lang="en-US" sz="1800" dirty="0" err="1" smtClean="0">
                <a:solidFill>
                  <a:srgbClr val="161249"/>
                </a:solidFill>
              </a:rPr>
              <a:t>mierzy</a:t>
            </a:r>
            <a:r>
              <a:rPr lang="en-US" sz="1800" dirty="0" smtClean="0">
                <a:solidFill>
                  <a:srgbClr val="161249"/>
                </a:solidFill>
              </a:rPr>
              <a:t> </a:t>
            </a:r>
            <a:r>
              <a:rPr lang="en-US" sz="1800" dirty="0" err="1">
                <a:solidFill>
                  <a:srgbClr val="161249"/>
                </a:solidFill>
              </a:rPr>
              <a:t>średni</a:t>
            </a:r>
            <a:r>
              <a:rPr lang="en-US" sz="1800" dirty="0">
                <a:solidFill>
                  <a:srgbClr val="161249"/>
                </a:solidFill>
              </a:rPr>
              <a:t> </a:t>
            </a:r>
            <a:r>
              <a:rPr lang="en-US" sz="1800" dirty="0" err="1">
                <a:solidFill>
                  <a:srgbClr val="161249"/>
                </a:solidFill>
              </a:rPr>
              <a:t>czas</a:t>
            </a:r>
            <a:r>
              <a:rPr lang="en-US" sz="1800" dirty="0">
                <a:solidFill>
                  <a:srgbClr val="161249"/>
                </a:solidFill>
              </a:rPr>
              <a:t> </a:t>
            </a:r>
            <a:r>
              <a:rPr lang="en-US" sz="1800" dirty="0" err="1">
                <a:solidFill>
                  <a:srgbClr val="161249"/>
                </a:solidFill>
              </a:rPr>
              <a:t>spędzony</a:t>
            </a:r>
            <a:r>
              <a:rPr lang="en-US" sz="1800" dirty="0">
                <a:solidFill>
                  <a:srgbClr val="161249"/>
                </a:solidFill>
              </a:rPr>
              <a:t> </a:t>
            </a:r>
            <a:r>
              <a:rPr lang="en-US" sz="1800" dirty="0" err="1">
                <a:solidFill>
                  <a:srgbClr val="161249"/>
                </a:solidFill>
              </a:rPr>
              <a:t>przez</a:t>
            </a:r>
            <a:r>
              <a:rPr lang="en-US" sz="1800" dirty="0">
                <a:solidFill>
                  <a:srgbClr val="161249"/>
                </a:solidFill>
              </a:rPr>
              <a:t> </a:t>
            </a:r>
            <a:r>
              <a:rPr lang="en-US" sz="1800" dirty="0" err="1">
                <a:solidFill>
                  <a:srgbClr val="161249"/>
                </a:solidFill>
              </a:rPr>
              <a:t>użytkowników</a:t>
            </a:r>
            <a:r>
              <a:rPr lang="en-US" sz="1800" dirty="0">
                <a:solidFill>
                  <a:srgbClr val="161249"/>
                </a:solidFill>
              </a:rPr>
              <a:t> </a:t>
            </a:r>
            <a:r>
              <a:rPr lang="en-US" sz="1800" dirty="0" err="1">
                <a:solidFill>
                  <a:srgbClr val="161249"/>
                </a:solidFill>
              </a:rPr>
              <a:t>na</a:t>
            </a:r>
            <a:r>
              <a:rPr lang="en-US" sz="1800" dirty="0">
                <a:solidFill>
                  <a:srgbClr val="161249"/>
                </a:solidFill>
              </a:rPr>
              <a:t> </a:t>
            </a:r>
            <a:r>
              <a:rPr lang="en-US" sz="1800" dirty="0" err="1">
                <a:solidFill>
                  <a:srgbClr val="161249"/>
                </a:solidFill>
              </a:rPr>
              <a:t>stronie</a:t>
            </a:r>
            <a:r>
              <a:rPr lang="en-US" sz="1800" dirty="0">
                <a:solidFill>
                  <a:srgbClr val="161249"/>
                </a:solidFill>
              </a:rPr>
              <a:t> </a:t>
            </a:r>
            <a:r>
              <a:rPr lang="en-US" sz="1800" dirty="0" err="1">
                <a:solidFill>
                  <a:srgbClr val="161249"/>
                </a:solidFill>
              </a:rPr>
              <a:t>internetowej</a:t>
            </a:r>
            <a:r>
              <a:rPr lang="en-US" sz="1800" dirty="0">
                <a:solidFill>
                  <a:srgbClr val="161249"/>
                </a:solidFill>
              </a:rPr>
              <a:t> </a:t>
            </a:r>
            <a:r>
              <a:rPr lang="en-US" sz="1800" dirty="0" err="1">
                <a:solidFill>
                  <a:srgbClr val="161249"/>
                </a:solidFill>
              </a:rPr>
              <a:t>podczas</a:t>
            </a:r>
            <a:r>
              <a:rPr lang="en-US" sz="1800" dirty="0">
                <a:solidFill>
                  <a:srgbClr val="161249"/>
                </a:solidFill>
              </a:rPr>
              <a:t> </a:t>
            </a:r>
            <a:r>
              <a:rPr lang="en-US" sz="1800" dirty="0" err="1">
                <a:solidFill>
                  <a:srgbClr val="161249"/>
                </a:solidFill>
              </a:rPr>
              <a:t>sesji</a:t>
            </a:r>
            <a:r>
              <a:rPr lang="en-US" sz="1800" dirty="0">
                <a:solidFill>
                  <a:srgbClr val="161249"/>
                </a:solidFill>
              </a:rPr>
              <a:t>.</a:t>
            </a:r>
            <a:endParaRPr sz="1800" dirty="0">
              <a:solidFill>
                <a:srgbClr val="161249"/>
              </a:solidFill>
            </a:endParaRPr>
          </a:p>
          <a:p>
            <a:pPr marL="380990" indent="-380990">
              <a:spcBef>
                <a:spcPts val="267"/>
              </a:spcBef>
              <a:buClr>
                <a:srgbClr val="11AA81"/>
              </a:buClr>
              <a:buSzPts val="1400"/>
              <a:buFont typeface="Arial"/>
              <a:buChar char="●"/>
            </a:pPr>
            <a:r>
              <a:rPr lang="en-US" sz="1800" b="1" dirty="0" err="1">
                <a:solidFill>
                  <a:srgbClr val="161249"/>
                </a:solidFill>
              </a:rPr>
              <a:t>Źródła</a:t>
            </a:r>
            <a:r>
              <a:rPr lang="en-US" sz="1800" b="1" dirty="0">
                <a:solidFill>
                  <a:srgbClr val="161249"/>
                </a:solidFill>
              </a:rPr>
              <a:t> </a:t>
            </a:r>
            <a:r>
              <a:rPr lang="en-US" sz="1800" b="1" dirty="0" err="1">
                <a:solidFill>
                  <a:srgbClr val="161249"/>
                </a:solidFill>
              </a:rPr>
              <a:t>odesłań</a:t>
            </a:r>
            <a:r>
              <a:rPr lang="en-US" sz="1800" b="1" dirty="0">
                <a:solidFill>
                  <a:srgbClr val="161249"/>
                </a:solidFill>
              </a:rPr>
              <a:t>: </a:t>
            </a:r>
            <a:r>
              <a:rPr lang="pl-PL" sz="1800" dirty="0">
                <a:solidFill>
                  <a:srgbClr val="161249"/>
                </a:solidFill>
              </a:rPr>
              <a:t>W</a:t>
            </a:r>
            <a:r>
              <a:rPr lang="en-US" sz="1800" dirty="0" err="1" smtClean="0">
                <a:solidFill>
                  <a:srgbClr val="161249"/>
                </a:solidFill>
              </a:rPr>
              <a:t>skaźnik</a:t>
            </a:r>
            <a:r>
              <a:rPr lang="en-US" sz="1800" dirty="0" smtClean="0">
                <a:solidFill>
                  <a:srgbClr val="161249"/>
                </a:solidFill>
              </a:rPr>
              <a:t> </a:t>
            </a:r>
            <a:r>
              <a:rPr lang="pl-PL" sz="1800" dirty="0" smtClean="0">
                <a:solidFill>
                  <a:srgbClr val="161249"/>
                </a:solidFill>
              </a:rPr>
              <a:t>ten </a:t>
            </a:r>
            <a:r>
              <a:rPr lang="en-US" sz="1800" dirty="0" err="1" smtClean="0">
                <a:solidFill>
                  <a:srgbClr val="161249"/>
                </a:solidFill>
              </a:rPr>
              <a:t>śledzi</a:t>
            </a:r>
            <a:r>
              <a:rPr lang="en-US" sz="1800" dirty="0">
                <a:solidFill>
                  <a:srgbClr val="161249"/>
                </a:solidFill>
              </a:rPr>
              <a:t>, </a:t>
            </a:r>
            <a:r>
              <a:rPr lang="en-US" sz="1800" dirty="0" err="1">
                <a:solidFill>
                  <a:srgbClr val="161249"/>
                </a:solidFill>
              </a:rPr>
              <a:t>skąd</a:t>
            </a:r>
            <a:r>
              <a:rPr lang="en-US" sz="1800" dirty="0">
                <a:solidFill>
                  <a:srgbClr val="161249"/>
                </a:solidFill>
              </a:rPr>
              <a:t> </a:t>
            </a:r>
            <a:r>
              <a:rPr lang="en-US" sz="1800" dirty="0" err="1">
                <a:solidFill>
                  <a:srgbClr val="161249"/>
                </a:solidFill>
              </a:rPr>
              <a:t>pochodzą</a:t>
            </a:r>
            <a:r>
              <a:rPr lang="en-US" sz="1800" dirty="0">
                <a:solidFill>
                  <a:srgbClr val="161249"/>
                </a:solidFill>
              </a:rPr>
              <a:t> </a:t>
            </a:r>
            <a:r>
              <a:rPr lang="en-US" sz="1800" dirty="0" err="1">
                <a:solidFill>
                  <a:srgbClr val="161249"/>
                </a:solidFill>
              </a:rPr>
              <a:t>odwiedzający</a:t>
            </a:r>
            <a:r>
              <a:rPr lang="en-US" sz="1800" dirty="0">
                <a:solidFill>
                  <a:srgbClr val="161249"/>
                </a:solidFill>
              </a:rPr>
              <a:t> </a:t>
            </a:r>
            <a:r>
              <a:rPr lang="en-US" sz="1800" dirty="0" err="1">
                <a:solidFill>
                  <a:srgbClr val="161249"/>
                </a:solidFill>
              </a:rPr>
              <a:t>witrynę</a:t>
            </a:r>
            <a:r>
              <a:rPr lang="en-US" sz="1800" dirty="0">
                <a:solidFill>
                  <a:srgbClr val="161249"/>
                </a:solidFill>
              </a:rPr>
              <a:t>, </a:t>
            </a:r>
            <a:r>
              <a:rPr lang="en-US" sz="1800" dirty="0" err="1">
                <a:solidFill>
                  <a:srgbClr val="161249"/>
                </a:solidFill>
              </a:rPr>
              <a:t>na</a:t>
            </a:r>
            <a:r>
              <a:rPr lang="en-US" sz="1800" dirty="0">
                <a:solidFill>
                  <a:srgbClr val="161249"/>
                </a:solidFill>
              </a:rPr>
              <a:t> </a:t>
            </a:r>
            <a:r>
              <a:rPr lang="en-US" sz="1800" dirty="0" err="1">
                <a:solidFill>
                  <a:srgbClr val="161249"/>
                </a:solidFill>
              </a:rPr>
              <a:t>przykład</a:t>
            </a:r>
            <a:r>
              <a:rPr lang="en-US" sz="1800" dirty="0">
                <a:solidFill>
                  <a:srgbClr val="161249"/>
                </a:solidFill>
              </a:rPr>
              <a:t> z </a:t>
            </a:r>
            <a:r>
              <a:rPr lang="en-US" sz="1800" dirty="0" err="1">
                <a:solidFill>
                  <a:srgbClr val="161249"/>
                </a:solidFill>
              </a:rPr>
              <a:t>wyszukiwarek</a:t>
            </a:r>
            <a:r>
              <a:rPr lang="en-US" sz="1800" dirty="0">
                <a:solidFill>
                  <a:srgbClr val="161249"/>
                </a:solidFill>
              </a:rPr>
              <a:t>, </a:t>
            </a:r>
            <a:r>
              <a:rPr lang="en-US" sz="1800" dirty="0" err="1">
                <a:solidFill>
                  <a:srgbClr val="161249"/>
                </a:solidFill>
              </a:rPr>
              <a:t>mediów</a:t>
            </a:r>
            <a:r>
              <a:rPr lang="en-US" sz="1800" dirty="0">
                <a:solidFill>
                  <a:srgbClr val="161249"/>
                </a:solidFill>
              </a:rPr>
              <a:t> </a:t>
            </a:r>
            <a:r>
              <a:rPr lang="en-US" sz="1800" dirty="0" err="1">
                <a:solidFill>
                  <a:srgbClr val="161249"/>
                </a:solidFill>
              </a:rPr>
              <a:t>społecznościowych</a:t>
            </a:r>
            <a:r>
              <a:rPr lang="en-US" sz="1800" dirty="0">
                <a:solidFill>
                  <a:srgbClr val="161249"/>
                </a:solidFill>
              </a:rPr>
              <a:t> </a:t>
            </a:r>
            <a:r>
              <a:rPr lang="en-US" sz="1800" dirty="0" err="1">
                <a:solidFill>
                  <a:srgbClr val="161249"/>
                </a:solidFill>
              </a:rPr>
              <a:t>lub</a:t>
            </a:r>
            <a:r>
              <a:rPr lang="en-US" sz="1800" dirty="0">
                <a:solidFill>
                  <a:srgbClr val="161249"/>
                </a:solidFill>
              </a:rPr>
              <a:t> </a:t>
            </a:r>
            <a:r>
              <a:rPr lang="en-US" sz="1800" dirty="0" err="1">
                <a:solidFill>
                  <a:srgbClr val="161249"/>
                </a:solidFill>
              </a:rPr>
              <a:t>innych</a:t>
            </a:r>
            <a:r>
              <a:rPr lang="en-US" sz="1800" dirty="0">
                <a:solidFill>
                  <a:srgbClr val="161249"/>
                </a:solidFill>
              </a:rPr>
              <a:t> </a:t>
            </a:r>
            <a:r>
              <a:rPr lang="en-US" sz="1800" dirty="0" err="1">
                <a:solidFill>
                  <a:srgbClr val="161249"/>
                </a:solidFill>
              </a:rPr>
              <a:t>witryn</a:t>
            </a:r>
            <a:r>
              <a:rPr lang="en-US" sz="1800" dirty="0">
                <a:solidFill>
                  <a:srgbClr val="161249"/>
                </a:solidFill>
              </a:rPr>
              <a:t>.</a:t>
            </a:r>
            <a:endParaRPr sz="1800" dirty="0">
              <a:solidFill>
                <a:srgbClr val="161249"/>
              </a:solidFill>
            </a:endParaRPr>
          </a:p>
          <a:p>
            <a:pPr marL="380990" indent="-380990">
              <a:spcBef>
                <a:spcPts val="267"/>
              </a:spcBef>
              <a:buClr>
                <a:srgbClr val="11AA81"/>
              </a:buClr>
              <a:buSzPts val="1400"/>
              <a:buFont typeface="Arial"/>
              <a:buChar char="●"/>
            </a:pPr>
            <a:r>
              <a:rPr lang="en-US" sz="1800" b="1" dirty="0" err="1">
                <a:solidFill>
                  <a:srgbClr val="161249"/>
                </a:solidFill>
              </a:rPr>
              <a:t>Wskaźniki</a:t>
            </a:r>
            <a:r>
              <a:rPr lang="en-US" sz="1800" b="1" dirty="0">
                <a:solidFill>
                  <a:srgbClr val="161249"/>
                </a:solidFill>
              </a:rPr>
              <a:t> </a:t>
            </a:r>
            <a:r>
              <a:rPr lang="en-US" sz="1800" b="1" dirty="0" err="1">
                <a:solidFill>
                  <a:srgbClr val="161249"/>
                </a:solidFill>
              </a:rPr>
              <a:t>zaangażowania</a:t>
            </a:r>
            <a:r>
              <a:rPr lang="en-US" sz="1800" b="1" dirty="0">
                <a:solidFill>
                  <a:srgbClr val="161249"/>
                </a:solidFill>
              </a:rPr>
              <a:t>: </a:t>
            </a:r>
            <a:r>
              <a:rPr lang="en-US" sz="1800" dirty="0" err="1">
                <a:solidFill>
                  <a:srgbClr val="161249"/>
                </a:solidFill>
              </a:rPr>
              <a:t>Obejmują</a:t>
            </a:r>
            <a:r>
              <a:rPr lang="en-US" sz="1800" dirty="0">
                <a:solidFill>
                  <a:srgbClr val="161249"/>
                </a:solidFill>
              </a:rPr>
              <a:t> one </a:t>
            </a:r>
            <a:r>
              <a:rPr lang="en-US" sz="1800" dirty="0" err="1">
                <a:solidFill>
                  <a:srgbClr val="161249"/>
                </a:solidFill>
              </a:rPr>
              <a:t>takie</a:t>
            </a:r>
            <a:r>
              <a:rPr lang="en-US" sz="1800" dirty="0">
                <a:solidFill>
                  <a:srgbClr val="161249"/>
                </a:solidFill>
              </a:rPr>
              <a:t> </a:t>
            </a:r>
            <a:r>
              <a:rPr lang="en-US" sz="1800" dirty="0" err="1">
                <a:solidFill>
                  <a:srgbClr val="161249"/>
                </a:solidFill>
              </a:rPr>
              <a:t>wskaźniki</a:t>
            </a:r>
            <a:r>
              <a:rPr lang="en-US" sz="1800" dirty="0">
                <a:solidFill>
                  <a:srgbClr val="161249"/>
                </a:solidFill>
              </a:rPr>
              <a:t>, </a:t>
            </a:r>
            <a:r>
              <a:rPr lang="en-US" sz="1800" dirty="0" err="1">
                <a:solidFill>
                  <a:srgbClr val="161249"/>
                </a:solidFill>
              </a:rPr>
              <a:t>jak</a:t>
            </a:r>
            <a:r>
              <a:rPr lang="en-US" sz="1800" dirty="0">
                <a:solidFill>
                  <a:srgbClr val="161249"/>
                </a:solidFill>
              </a:rPr>
              <a:t> </a:t>
            </a:r>
            <a:r>
              <a:rPr lang="en-US" sz="1800" dirty="0" err="1">
                <a:solidFill>
                  <a:srgbClr val="161249"/>
                </a:solidFill>
              </a:rPr>
              <a:t>głębokość</a:t>
            </a:r>
            <a:r>
              <a:rPr lang="en-US" sz="1800" dirty="0">
                <a:solidFill>
                  <a:srgbClr val="161249"/>
                </a:solidFill>
              </a:rPr>
              <a:t> </a:t>
            </a:r>
            <a:r>
              <a:rPr lang="en-US" sz="1800" dirty="0" err="1">
                <a:solidFill>
                  <a:srgbClr val="161249"/>
                </a:solidFill>
              </a:rPr>
              <a:t>przewijania</a:t>
            </a:r>
            <a:r>
              <a:rPr lang="en-US" sz="1800" dirty="0">
                <a:solidFill>
                  <a:srgbClr val="161249"/>
                </a:solidFill>
              </a:rPr>
              <a:t>, </a:t>
            </a:r>
            <a:r>
              <a:rPr lang="en-US" sz="1800" dirty="0" err="1">
                <a:solidFill>
                  <a:srgbClr val="161249"/>
                </a:solidFill>
              </a:rPr>
              <a:t>wyświetlenia</a:t>
            </a:r>
            <a:r>
              <a:rPr lang="en-US" sz="1800" dirty="0">
                <a:solidFill>
                  <a:srgbClr val="161249"/>
                </a:solidFill>
              </a:rPr>
              <a:t> </a:t>
            </a:r>
            <a:r>
              <a:rPr lang="en-US" sz="1800" dirty="0" err="1">
                <a:solidFill>
                  <a:srgbClr val="161249"/>
                </a:solidFill>
              </a:rPr>
              <a:t>wideo</a:t>
            </a:r>
            <a:r>
              <a:rPr lang="en-US" sz="1800" dirty="0">
                <a:solidFill>
                  <a:srgbClr val="161249"/>
                </a:solidFill>
              </a:rPr>
              <a:t> </a:t>
            </a:r>
            <a:r>
              <a:rPr lang="en-US" sz="1800" dirty="0" err="1">
                <a:solidFill>
                  <a:srgbClr val="161249"/>
                </a:solidFill>
              </a:rPr>
              <a:t>i</a:t>
            </a:r>
            <a:r>
              <a:rPr lang="en-US" sz="1800" dirty="0">
                <a:solidFill>
                  <a:srgbClr val="161249"/>
                </a:solidFill>
              </a:rPr>
              <a:t> </a:t>
            </a:r>
            <a:r>
              <a:rPr lang="en-US" sz="1800" dirty="0" err="1">
                <a:solidFill>
                  <a:srgbClr val="161249"/>
                </a:solidFill>
              </a:rPr>
              <a:t>udostępnienia</a:t>
            </a:r>
            <a:r>
              <a:rPr lang="en-US" sz="1800" dirty="0">
                <a:solidFill>
                  <a:srgbClr val="161249"/>
                </a:solidFill>
              </a:rPr>
              <a:t> </a:t>
            </a:r>
            <a:r>
              <a:rPr lang="en-US" sz="1800" dirty="0" err="1">
                <a:solidFill>
                  <a:srgbClr val="161249"/>
                </a:solidFill>
              </a:rPr>
              <a:t>społecznościowe</a:t>
            </a:r>
            <a:r>
              <a:rPr lang="en-US" sz="1800" dirty="0">
                <a:solidFill>
                  <a:srgbClr val="161249"/>
                </a:solidFill>
              </a:rPr>
              <a:t>, </a:t>
            </a:r>
            <a:r>
              <a:rPr lang="en-US" sz="1800" dirty="0" err="1">
                <a:solidFill>
                  <a:srgbClr val="161249"/>
                </a:solidFill>
              </a:rPr>
              <a:t>które</a:t>
            </a:r>
            <a:r>
              <a:rPr lang="en-US" sz="1800" dirty="0">
                <a:solidFill>
                  <a:srgbClr val="161249"/>
                </a:solidFill>
              </a:rPr>
              <a:t> </a:t>
            </a:r>
            <a:r>
              <a:rPr lang="en-US" sz="1800" dirty="0" err="1">
                <a:solidFill>
                  <a:srgbClr val="161249"/>
                </a:solidFill>
              </a:rPr>
              <a:t>mogą</a:t>
            </a:r>
            <a:r>
              <a:rPr lang="en-US" sz="1800" dirty="0">
                <a:solidFill>
                  <a:srgbClr val="161249"/>
                </a:solidFill>
              </a:rPr>
              <a:t> </a:t>
            </a:r>
            <a:r>
              <a:rPr lang="en-US" sz="1800" dirty="0" err="1">
                <a:solidFill>
                  <a:srgbClr val="161249"/>
                </a:solidFill>
              </a:rPr>
              <a:t>zapewnić</a:t>
            </a:r>
            <a:r>
              <a:rPr lang="en-US" sz="1800" dirty="0">
                <a:solidFill>
                  <a:srgbClr val="161249"/>
                </a:solidFill>
              </a:rPr>
              <a:t> </a:t>
            </a:r>
            <a:r>
              <a:rPr lang="en-US" sz="1800" dirty="0" err="1">
                <a:solidFill>
                  <a:srgbClr val="161249"/>
                </a:solidFill>
              </a:rPr>
              <a:t>wgląd</a:t>
            </a:r>
            <a:r>
              <a:rPr lang="en-US" sz="1800" dirty="0">
                <a:solidFill>
                  <a:srgbClr val="161249"/>
                </a:solidFill>
              </a:rPr>
              <a:t> w to, w </a:t>
            </a:r>
            <a:r>
              <a:rPr lang="en-US" sz="1800" dirty="0" err="1">
                <a:solidFill>
                  <a:srgbClr val="161249"/>
                </a:solidFill>
              </a:rPr>
              <a:t>jaki</a:t>
            </a:r>
            <a:r>
              <a:rPr lang="en-US" sz="1800" dirty="0">
                <a:solidFill>
                  <a:srgbClr val="161249"/>
                </a:solidFill>
              </a:rPr>
              <a:t> </a:t>
            </a:r>
            <a:r>
              <a:rPr lang="en-US" sz="1800" dirty="0" err="1">
                <a:solidFill>
                  <a:srgbClr val="161249"/>
                </a:solidFill>
              </a:rPr>
              <a:t>sposób</a:t>
            </a:r>
            <a:r>
              <a:rPr lang="en-US" sz="1800" dirty="0">
                <a:solidFill>
                  <a:srgbClr val="161249"/>
                </a:solidFill>
              </a:rPr>
              <a:t> </a:t>
            </a:r>
            <a:r>
              <a:rPr lang="en-US" sz="1800" dirty="0" err="1">
                <a:solidFill>
                  <a:srgbClr val="161249"/>
                </a:solidFill>
              </a:rPr>
              <a:t>odwiedzający</a:t>
            </a:r>
            <a:r>
              <a:rPr lang="en-US" sz="1800" dirty="0">
                <a:solidFill>
                  <a:srgbClr val="161249"/>
                </a:solidFill>
              </a:rPr>
              <a:t> </a:t>
            </a:r>
            <a:r>
              <a:rPr lang="en-US" sz="1800" dirty="0" err="1">
                <a:solidFill>
                  <a:srgbClr val="161249"/>
                </a:solidFill>
              </a:rPr>
              <a:t>wchodzą</a:t>
            </a:r>
            <a:r>
              <a:rPr lang="en-US" sz="1800" dirty="0">
                <a:solidFill>
                  <a:srgbClr val="161249"/>
                </a:solidFill>
              </a:rPr>
              <a:t> w </a:t>
            </a:r>
            <a:r>
              <a:rPr lang="en-US" sz="1800" dirty="0" err="1">
                <a:solidFill>
                  <a:srgbClr val="161249"/>
                </a:solidFill>
              </a:rPr>
              <a:t>interakcję</a:t>
            </a:r>
            <a:r>
              <a:rPr lang="en-US" sz="1800" dirty="0">
                <a:solidFill>
                  <a:srgbClr val="161249"/>
                </a:solidFill>
              </a:rPr>
              <a:t> z </a:t>
            </a:r>
            <a:r>
              <a:rPr lang="en-US" sz="1800" dirty="0" err="1">
                <a:solidFill>
                  <a:srgbClr val="161249"/>
                </a:solidFill>
              </a:rPr>
              <a:t>treścią</a:t>
            </a:r>
            <a:r>
              <a:rPr lang="en-US" sz="1800" dirty="0">
                <a:solidFill>
                  <a:srgbClr val="161249"/>
                </a:solidFill>
              </a:rPr>
              <a:t> </a:t>
            </a:r>
            <a:r>
              <a:rPr lang="en-US" sz="1800" dirty="0" err="1">
                <a:solidFill>
                  <a:srgbClr val="161249"/>
                </a:solidFill>
              </a:rPr>
              <a:t>witryny</a:t>
            </a:r>
            <a:r>
              <a:rPr lang="en-US" sz="1800" dirty="0">
                <a:solidFill>
                  <a:srgbClr val="161249"/>
                </a:solidFill>
              </a:rPr>
              <a:t>.</a:t>
            </a:r>
            <a:endParaRPr sz="1800" dirty="0">
              <a:solidFill>
                <a:srgbClr val="161249"/>
              </a:solidFill>
            </a:endParaRPr>
          </a:p>
          <a:p>
            <a:pPr marL="380990" indent="-380990">
              <a:spcBef>
                <a:spcPts val="267"/>
              </a:spcBef>
              <a:buClr>
                <a:srgbClr val="11AA81"/>
              </a:buClr>
              <a:buSzPts val="1400"/>
              <a:buFont typeface="Arial"/>
              <a:buChar char="●"/>
            </a:pPr>
            <a:r>
              <a:rPr lang="en-US" sz="1800" b="1" dirty="0" err="1">
                <a:solidFill>
                  <a:srgbClr val="161249"/>
                </a:solidFill>
              </a:rPr>
              <a:t>Wydajność</a:t>
            </a:r>
            <a:r>
              <a:rPr lang="en-US" sz="1800" b="1" dirty="0">
                <a:solidFill>
                  <a:srgbClr val="161249"/>
                </a:solidFill>
              </a:rPr>
              <a:t> </a:t>
            </a:r>
            <a:r>
              <a:rPr lang="en-US" sz="1800" b="1" dirty="0" err="1">
                <a:solidFill>
                  <a:srgbClr val="161249"/>
                </a:solidFill>
              </a:rPr>
              <a:t>reklam</a:t>
            </a:r>
            <a:r>
              <a:rPr lang="en-US" sz="1800" b="1" dirty="0">
                <a:solidFill>
                  <a:srgbClr val="161249"/>
                </a:solidFill>
              </a:rPr>
              <a:t>: </a:t>
            </a:r>
            <a:r>
              <a:rPr lang="pl-PL" sz="1800" dirty="0">
                <a:solidFill>
                  <a:srgbClr val="161249"/>
                </a:solidFill>
              </a:rPr>
              <a:t>W</a:t>
            </a:r>
            <a:r>
              <a:rPr lang="en-US" sz="1800" dirty="0" err="1" smtClean="0">
                <a:solidFill>
                  <a:srgbClr val="161249"/>
                </a:solidFill>
              </a:rPr>
              <a:t>skaźnik</a:t>
            </a:r>
            <a:r>
              <a:rPr lang="en-US" sz="1800" dirty="0" smtClean="0">
                <a:solidFill>
                  <a:srgbClr val="161249"/>
                </a:solidFill>
              </a:rPr>
              <a:t> </a:t>
            </a:r>
            <a:r>
              <a:rPr lang="pl-PL" sz="1800" dirty="0" smtClean="0">
                <a:solidFill>
                  <a:srgbClr val="161249"/>
                </a:solidFill>
              </a:rPr>
              <a:t>ten </a:t>
            </a:r>
            <a:r>
              <a:rPr lang="en-US" sz="1800" dirty="0" err="1" smtClean="0">
                <a:solidFill>
                  <a:srgbClr val="161249"/>
                </a:solidFill>
              </a:rPr>
              <a:t>mierzy</a:t>
            </a:r>
            <a:r>
              <a:rPr lang="en-US" sz="1800" dirty="0" smtClean="0">
                <a:solidFill>
                  <a:srgbClr val="161249"/>
                </a:solidFill>
              </a:rPr>
              <a:t> </a:t>
            </a:r>
            <a:r>
              <a:rPr lang="en-US" sz="1800" dirty="0" err="1">
                <a:solidFill>
                  <a:srgbClr val="161249"/>
                </a:solidFill>
              </a:rPr>
              <a:t>przychody</a:t>
            </a:r>
            <a:r>
              <a:rPr lang="en-US" sz="1800" dirty="0">
                <a:solidFill>
                  <a:srgbClr val="161249"/>
                </a:solidFill>
              </a:rPr>
              <a:t> </a:t>
            </a:r>
            <a:r>
              <a:rPr lang="en-US" sz="1800" dirty="0" err="1">
                <a:solidFill>
                  <a:srgbClr val="161249"/>
                </a:solidFill>
              </a:rPr>
              <a:t>generowane</a:t>
            </a:r>
            <a:r>
              <a:rPr lang="en-US" sz="1800" dirty="0">
                <a:solidFill>
                  <a:srgbClr val="161249"/>
                </a:solidFill>
              </a:rPr>
              <a:t> </a:t>
            </a:r>
            <a:r>
              <a:rPr lang="en-US" sz="1800" dirty="0" err="1">
                <a:solidFill>
                  <a:srgbClr val="161249"/>
                </a:solidFill>
              </a:rPr>
              <a:t>przez</a:t>
            </a:r>
            <a:r>
              <a:rPr lang="en-US" sz="1800" dirty="0">
                <a:solidFill>
                  <a:srgbClr val="161249"/>
                </a:solidFill>
              </a:rPr>
              <a:t> </a:t>
            </a:r>
            <a:r>
              <a:rPr lang="en-US" sz="1800" dirty="0" err="1">
                <a:solidFill>
                  <a:srgbClr val="161249"/>
                </a:solidFill>
              </a:rPr>
              <a:t>reklamy</a:t>
            </a:r>
            <a:r>
              <a:rPr lang="en-US" sz="1800" dirty="0">
                <a:solidFill>
                  <a:srgbClr val="161249"/>
                </a:solidFill>
              </a:rPr>
              <a:t> w </a:t>
            </a:r>
            <a:r>
              <a:rPr lang="en-US" sz="1800" dirty="0" err="1">
                <a:solidFill>
                  <a:srgbClr val="161249"/>
                </a:solidFill>
              </a:rPr>
              <a:t>witrynie</a:t>
            </a:r>
            <a:r>
              <a:rPr lang="en-US" sz="1800" dirty="0">
                <a:solidFill>
                  <a:srgbClr val="161249"/>
                </a:solidFill>
              </a:rPr>
              <a:t>.</a:t>
            </a:r>
            <a:endParaRPr sz="1800" dirty="0">
              <a:solidFill>
                <a:srgbClr val="161249"/>
              </a:solidFill>
            </a:endParaRPr>
          </a:p>
          <a:p>
            <a:pPr marL="380990" indent="-380990">
              <a:spcBef>
                <a:spcPts val="267"/>
              </a:spcBef>
              <a:buClr>
                <a:srgbClr val="11AA81"/>
              </a:buClr>
              <a:buSzPts val="1400"/>
              <a:buFont typeface="Arial"/>
              <a:buChar char="●"/>
            </a:pPr>
            <a:r>
              <a:rPr lang="en-US" sz="1800" b="1" dirty="0" err="1">
                <a:solidFill>
                  <a:srgbClr val="161249"/>
                </a:solidFill>
              </a:rPr>
              <a:t>Wydajność</a:t>
            </a:r>
            <a:r>
              <a:rPr lang="en-US" sz="1800" b="1" dirty="0">
                <a:solidFill>
                  <a:srgbClr val="161249"/>
                </a:solidFill>
              </a:rPr>
              <a:t> </a:t>
            </a:r>
            <a:r>
              <a:rPr lang="en-US" sz="1800" b="1" dirty="0" err="1">
                <a:solidFill>
                  <a:srgbClr val="161249"/>
                </a:solidFill>
              </a:rPr>
              <a:t>treści</a:t>
            </a:r>
            <a:r>
              <a:rPr lang="en-US" sz="1800" b="1" dirty="0">
                <a:solidFill>
                  <a:srgbClr val="161249"/>
                </a:solidFill>
              </a:rPr>
              <a:t>: </a:t>
            </a:r>
            <a:r>
              <a:rPr lang="en-US" sz="1800" dirty="0" err="1">
                <a:solidFill>
                  <a:srgbClr val="161249"/>
                </a:solidFill>
              </a:rPr>
              <a:t>Obejmuje</a:t>
            </a:r>
            <a:r>
              <a:rPr lang="en-US" sz="1800" dirty="0">
                <a:solidFill>
                  <a:srgbClr val="161249"/>
                </a:solidFill>
              </a:rPr>
              <a:t> </a:t>
            </a:r>
            <a:r>
              <a:rPr lang="en-US" sz="1800" dirty="0" err="1" smtClean="0">
                <a:solidFill>
                  <a:srgbClr val="161249"/>
                </a:solidFill>
              </a:rPr>
              <a:t>wskaźniki</a:t>
            </a:r>
            <a:r>
              <a:rPr lang="en-US" sz="1800" dirty="0">
                <a:solidFill>
                  <a:srgbClr val="161249"/>
                </a:solidFill>
              </a:rPr>
              <a:t>, </a:t>
            </a:r>
            <a:r>
              <a:rPr lang="en-US" sz="1800" dirty="0" err="1">
                <a:solidFill>
                  <a:srgbClr val="161249"/>
                </a:solidFill>
              </a:rPr>
              <a:t>takie</a:t>
            </a:r>
            <a:r>
              <a:rPr lang="en-US" sz="1800" dirty="0">
                <a:solidFill>
                  <a:srgbClr val="161249"/>
                </a:solidFill>
              </a:rPr>
              <a:t> </a:t>
            </a:r>
            <a:r>
              <a:rPr lang="en-US" sz="1800" dirty="0" err="1">
                <a:solidFill>
                  <a:srgbClr val="161249"/>
                </a:solidFill>
              </a:rPr>
              <a:t>jak</a:t>
            </a:r>
            <a:r>
              <a:rPr lang="en-US" sz="1800" dirty="0">
                <a:solidFill>
                  <a:srgbClr val="161249"/>
                </a:solidFill>
              </a:rPr>
              <a:t> </a:t>
            </a:r>
            <a:r>
              <a:rPr lang="en-US" sz="1800" dirty="0" err="1">
                <a:solidFill>
                  <a:srgbClr val="161249"/>
                </a:solidFill>
              </a:rPr>
              <a:t>najpopularniejsze</a:t>
            </a:r>
            <a:r>
              <a:rPr lang="en-US" sz="1800" dirty="0">
                <a:solidFill>
                  <a:srgbClr val="161249"/>
                </a:solidFill>
              </a:rPr>
              <a:t> </a:t>
            </a:r>
            <a:r>
              <a:rPr lang="en-US" sz="1800" dirty="0" err="1">
                <a:solidFill>
                  <a:srgbClr val="161249"/>
                </a:solidFill>
              </a:rPr>
              <a:t>strony</a:t>
            </a:r>
            <a:r>
              <a:rPr lang="en-US" sz="1800" dirty="0">
                <a:solidFill>
                  <a:srgbClr val="161249"/>
                </a:solidFill>
              </a:rPr>
              <a:t>, </a:t>
            </a:r>
            <a:r>
              <a:rPr lang="en-US" sz="1800" dirty="0" err="1">
                <a:solidFill>
                  <a:srgbClr val="161249"/>
                </a:solidFill>
              </a:rPr>
              <a:t>najpopularniejsze</a:t>
            </a:r>
            <a:r>
              <a:rPr lang="en-US" sz="1800" dirty="0">
                <a:solidFill>
                  <a:srgbClr val="161249"/>
                </a:solidFill>
              </a:rPr>
              <a:t> </a:t>
            </a:r>
            <a:r>
              <a:rPr lang="en-US" sz="1800" dirty="0" err="1">
                <a:solidFill>
                  <a:srgbClr val="161249"/>
                </a:solidFill>
              </a:rPr>
              <a:t>treści</a:t>
            </a:r>
            <a:r>
              <a:rPr lang="en-US" sz="1800" dirty="0">
                <a:solidFill>
                  <a:srgbClr val="161249"/>
                </a:solidFill>
              </a:rPr>
              <a:t> </a:t>
            </a:r>
            <a:r>
              <a:rPr lang="pl-PL" sz="1800" dirty="0" smtClean="0">
                <a:solidFill>
                  <a:srgbClr val="161249"/>
                </a:solidFill>
              </a:rPr>
              <a:t/>
            </a:r>
            <a:br>
              <a:rPr lang="pl-PL" sz="1800" dirty="0" smtClean="0">
                <a:solidFill>
                  <a:srgbClr val="161249"/>
                </a:solidFill>
              </a:rPr>
            </a:br>
            <a:r>
              <a:rPr lang="en-US" sz="1800" dirty="0" err="1" smtClean="0">
                <a:solidFill>
                  <a:srgbClr val="161249"/>
                </a:solidFill>
              </a:rPr>
              <a:t>i</a:t>
            </a:r>
            <a:r>
              <a:rPr lang="en-US" sz="1800" dirty="0" smtClean="0">
                <a:solidFill>
                  <a:srgbClr val="161249"/>
                </a:solidFill>
              </a:rPr>
              <a:t> </a:t>
            </a:r>
            <a:r>
              <a:rPr lang="en-US" sz="1800" dirty="0" err="1">
                <a:solidFill>
                  <a:srgbClr val="161249"/>
                </a:solidFill>
              </a:rPr>
              <a:t>strony</a:t>
            </a:r>
            <a:r>
              <a:rPr lang="en-US" sz="1800" dirty="0">
                <a:solidFill>
                  <a:srgbClr val="161249"/>
                </a:solidFill>
              </a:rPr>
              <a:t> </a:t>
            </a:r>
            <a:r>
              <a:rPr lang="en-US" sz="1800" dirty="0" err="1">
                <a:solidFill>
                  <a:srgbClr val="161249"/>
                </a:solidFill>
              </a:rPr>
              <a:t>wyjścia</a:t>
            </a:r>
            <a:r>
              <a:rPr lang="en-US" sz="1800" dirty="0">
                <a:solidFill>
                  <a:srgbClr val="161249"/>
                </a:solidFill>
              </a:rPr>
              <a:t>, </a:t>
            </a:r>
            <a:r>
              <a:rPr lang="en-US" sz="1800" dirty="0" err="1">
                <a:solidFill>
                  <a:srgbClr val="161249"/>
                </a:solidFill>
              </a:rPr>
              <a:t>które</a:t>
            </a:r>
            <a:r>
              <a:rPr lang="en-US" sz="1800" dirty="0">
                <a:solidFill>
                  <a:srgbClr val="161249"/>
                </a:solidFill>
              </a:rPr>
              <a:t> </a:t>
            </a:r>
            <a:r>
              <a:rPr lang="en-US" sz="1800" dirty="0" err="1">
                <a:solidFill>
                  <a:srgbClr val="161249"/>
                </a:solidFill>
              </a:rPr>
              <a:t>mogą</a:t>
            </a:r>
            <a:r>
              <a:rPr lang="en-US" sz="1800" dirty="0">
                <a:solidFill>
                  <a:srgbClr val="161249"/>
                </a:solidFill>
              </a:rPr>
              <a:t> </a:t>
            </a:r>
            <a:r>
              <a:rPr lang="en-US" sz="1800" dirty="0" err="1">
                <a:solidFill>
                  <a:srgbClr val="161249"/>
                </a:solidFill>
              </a:rPr>
              <a:t>pomóc</a:t>
            </a:r>
            <a:r>
              <a:rPr lang="en-US" sz="1800" dirty="0">
                <a:solidFill>
                  <a:srgbClr val="161249"/>
                </a:solidFill>
              </a:rPr>
              <a:t> w </a:t>
            </a:r>
            <a:r>
              <a:rPr lang="en-US" sz="1800" dirty="0" err="1">
                <a:solidFill>
                  <a:srgbClr val="161249"/>
                </a:solidFill>
              </a:rPr>
              <a:t>zrozumieniu</a:t>
            </a:r>
            <a:r>
              <a:rPr lang="en-US" sz="1800" dirty="0">
                <a:solidFill>
                  <a:srgbClr val="161249"/>
                </a:solidFill>
              </a:rPr>
              <a:t>, </a:t>
            </a:r>
            <a:r>
              <a:rPr lang="en-US" sz="1800" dirty="0" err="1">
                <a:solidFill>
                  <a:srgbClr val="161249"/>
                </a:solidFill>
              </a:rPr>
              <a:t>które</a:t>
            </a:r>
            <a:r>
              <a:rPr lang="en-US" sz="1800" dirty="0">
                <a:solidFill>
                  <a:srgbClr val="161249"/>
                </a:solidFill>
              </a:rPr>
              <a:t> </a:t>
            </a:r>
            <a:r>
              <a:rPr lang="en-US" sz="1800" dirty="0" err="1">
                <a:solidFill>
                  <a:srgbClr val="161249"/>
                </a:solidFill>
              </a:rPr>
              <a:t>strony</a:t>
            </a:r>
            <a:r>
              <a:rPr lang="en-US" sz="1800" dirty="0">
                <a:solidFill>
                  <a:srgbClr val="161249"/>
                </a:solidFill>
              </a:rPr>
              <a:t> </a:t>
            </a:r>
            <a:r>
              <a:rPr lang="en-US" sz="1800" dirty="0" err="1">
                <a:solidFill>
                  <a:srgbClr val="161249"/>
                </a:solidFill>
              </a:rPr>
              <a:t>i</a:t>
            </a:r>
            <a:r>
              <a:rPr lang="en-US" sz="1800" dirty="0">
                <a:solidFill>
                  <a:srgbClr val="161249"/>
                </a:solidFill>
              </a:rPr>
              <a:t> </a:t>
            </a:r>
            <a:r>
              <a:rPr lang="en-US" sz="1800" dirty="0" err="1">
                <a:solidFill>
                  <a:srgbClr val="161249"/>
                </a:solidFill>
              </a:rPr>
              <a:t>treści</a:t>
            </a:r>
            <a:r>
              <a:rPr lang="en-US" sz="1800" dirty="0">
                <a:solidFill>
                  <a:srgbClr val="161249"/>
                </a:solidFill>
              </a:rPr>
              <a:t> </a:t>
            </a:r>
            <a:r>
              <a:rPr lang="en-US" sz="1800" dirty="0" err="1">
                <a:solidFill>
                  <a:srgbClr val="161249"/>
                </a:solidFill>
              </a:rPr>
              <a:t>działają</a:t>
            </a:r>
            <a:r>
              <a:rPr lang="en-US" sz="1800" dirty="0">
                <a:solidFill>
                  <a:srgbClr val="161249"/>
                </a:solidFill>
              </a:rPr>
              <a:t> </a:t>
            </a:r>
            <a:r>
              <a:rPr lang="en-US" sz="1800" dirty="0" err="1">
                <a:solidFill>
                  <a:srgbClr val="161249"/>
                </a:solidFill>
              </a:rPr>
              <a:t>dobrze</a:t>
            </a:r>
            <a:r>
              <a:rPr lang="en-US" sz="1800" dirty="0">
                <a:solidFill>
                  <a:srgbClr val="161249"/>
                </a:solidFill>
              </a:rPr>
              <a:t>, a </a:t>
            </a:r>
            <a:r>
              <a:rPr lang="en-US" sz="1800" dirty="0" err="1">
                <a:solidFill>
                  <a:srgbClr val="161249"/>
                </a:solidFill>
              </a:rPr>
              <a:t>które</a:t>
            </a:r>
            <a:r>
              <a:rPr lang="en-US" sz="1800" dirty="0">
                <a:solidFill>
                  <a:srgbClr val="161249"/>
                </a:solidFill>
              </a:rPr>
              <a:t> </a:t>
            </a:r>
            <a:r>
              <a:rPr lang="en-US" sz="1800" dirty="0" err="1">
                <a:solidFill>
                  <a:srgbClr val="161249"/>
                </a:solidFill>
              </a:rPr>
              <a:t>mogą</a:t>
            </a:r>
            <a:r>
              <a:rPr lang="en-US" sz="1800" dirty="0">
                <a:solidFill>
                  <a:srgbClr val="161249"/>
                </a:solidFill>
              </a:rPr>
              <a:t> </a:t>
            </a:r>
            <a:r>
              <a:rPr lang="en-US" sz="1800" dirty="0" err="1">
                <a:solidFill>
                  <a:srgbClr val="161249"/>
                </a:solidFill>
              </a:rPr>
              <a:t>wymagać</a:t>
            </a:r>
            <a:r>
              <a:rPr lang="en-US" sz="1800" dirty="0">
                <a:solidFill>
                  <a:srgbClr val="161249"/>
                </a:solidFill>
              </a:rPr>
              <a:t> </a:t>
            </a:r>
            <a:r>
              <a:rPr lang="en-US" sz="1800" dirty="0" err="1">
                <a:solidFill>
                  <a:srgbClr val="161249"/>
                </a:solidFill>
              </a:rPr>
              <a:t>poprawy</a:t>
            </a:r>
            <a:r>
              <a:rPr lang="en-US" sz="1800" dirty="0">
                <a:solidFill>
                  <a:srgbClr val="161249"/>
                </a:solidFill>
              </a:rPr>
              <a:t>.</a:t>
            </a:r>
            <a:endParaRPr sz="1800" dirty="0">
              <a:solidFill>
                <a:srgbClr val="161249"/>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31"/>
        <p:cNvGrpSpPr/>
        <p:nvPr/>
      </p:nvGrpSpPr>
      <p:grpSpPr>
        <a:xfrm>
          <a:off x="0" y="0"/>
          <a:ext cx="0" cy="0"/>
          <a:chOff x="0" y="0"/>
          <a:chExt cx="0" cy="0"/>
        </a:xfrm>
      </p:grpSpPr>
      <p:sp>
        <p:nvSpPr>
          <p:cNvPr id="432" name="Google Shape;432;p19"/>
          <p:cNvSpPr txBox="1"/>
          <p:nvPr/>
        </p:nvSpPr>
        <p:spPr>
          <a:xfrm>
            <a:off x="415600" y="304823"/>
            <a:ext cx="11360800" cy="763600"/>
          </a:xfrm>
          <a:prstGeom prst="rect">
            <a:avLst/>
          </a:prstGeom>
          <a:noFill/>
          <a:ln>
            <a:noFill/>
          </a:ln>
        </p:spPr>
        <p:txBody>
          <a:bodyPr spcFirstLastPara="1" wrap="square" lIns="121900" tIns="121900" rIns="121900" bIns="121900" anchor="ctr" anchorCtr="0">
            <a:noAutofit/>
          </a:bodyPr>
          <a:lstStyle/>
          <a:p>
            <a:pPr>
              <a:buClr>
                <a:srgbClr val="161249"/>
              </a:buClr>
              <a:buSzPts val="3000"/>
            </a:pPr>
            <a:r>
              <a:rPr lang="en-US" sz="4000" b="1" dirty="0" err="1">
                <a:solidFill>
                  <a:srgbClr val="161249"/>
                </a:solidFill>
              </a:rPr>
              <a:t>Mierzenie</a:t>
            </a:r>
            <a:r>
              <a:rPr lang="en-US" sz="4000" b="1" dirty="0">
                <a:solidFill>
                  <a:srgbClr val="161249"/>
                </a:solidFill>
              </a:rPr>
              <a:t> - </a:t>
            </a:r>
            <a:r>
              <a:rPr lang="en-US" sz="4000" b="1" dirty="0" err="1">
                <a:solidFill>
                  <a:srgbClr val="161249"/>
                </a:solidFill>
              </a:rPr>
              <a:t>Kluczowe</a:t>
            </a:r>
            <a:r>
              <a:rPr lang="en-US" sz="4000" b="1" dirty="0">
                <a:solidFill>
                  <a:srgbClr val="161249"/>
                </a:solidFill>
              </a:rPr>
              <a:t> </a:t>
            </a:r>
            <a:r>
              <a:rPr lang="en-US" sz="4000" b="1" dirty="0" err="1">
                <a:solidFill>
                  <a:srgbClr val="161249"/>
                </a:solidFill>
              </a:rPr>
              <a:t>mierniki</a:t>
            </a:r>
            <a:r>
              <a:rPr lang="en-US" sz="4000" b="1" dirty="0">
                <a:solidFill>
                  <a:srgbClr val="161249"/>
                </a:solidFill>
              </a:rPr>
              <a:t> </a:t>
            </a:r>
            <a:r>
              <a:rPr lang="en-US" sz="4000" b="1" dirty="0" err="1">
                <a:solidFill>
                  <a:srgbClr val="161249"/>
                </a:solidFill>
              </a:rPr>
              <a:t>realizacji</a:t>
            </a:r>
            <a:r>
              <a:rPr lang="en-US" sz="4000" b="1" dirty="0">
                <a:solidFill>
                  <a:srgbClr val="161249"/>
                </a:solidFill>
              </a:rPr>
              <a:t> </a:t>
            </a:r>
            <a:r>
              <a:rPr lang="en-US" sz="4000" b="1" dirty="0" err="1">
                <a:solidFill>
                  <a:srgbClr val="161249"/>
                </a:solidFill>
              </a:rPr>
              <a:t>celów</a:t>
            </a:r>
            <a:endParaRPr sz="4000" b="1" dirty="0">
              <a:solidFill>
                <a:srgbClr val="161249"/>
              </a:solidFill>
            </a:endParaRPr>
          </a:p>
        </p:txBody>
      </p:sp>
      <p:sp>
        <p:nvSpPr>
          <p:cNvPr id="433" name="Google Shape;433;p19"/>
          <p:cNvSpPr txBox="1"/>
          <p:nvPr/>
        </p:nvSpPr>
        <p:spPr>
          <a:xfrm>
            <a:off x="540381" y="1068423"/>
            <a:ext cx="11111239" cy="4867156"/>
          </a:xfrm>
          <a:prstGeom prst="rect">
            <a:avLst/>
          </a:prstGeom>
          <a:noFill/>
          <a:ln>
            <a:noFill/>
          </a:ln>
        </p:spPr>
        <p:txBody>
          <a:bodyPr spcFirstLastPara="1" wrap="square" lIns="121900" tIns="121900" rIns="121900" bIns="121900" anchor="t" anchorCtr="0">
            <a:noAutofit/>
          </a:bodyPr>
          <a:lstStyle/>
          <a:p>
            <a:pPr>
              <a:buClr>
                <a:srgbClr val="11AA81"/>
              </a:buClr>
              <a:buSzPts val="2400"/>
            </a:pPr>
            <a:r>
              <a:rPr lang="en-US" sz="2800" b="1" dirty="0">
                <a:solidFill>
                  <a:srgbClr val="11AA81"/>
                </a:solidFill>
              </a:rPr>
              <a:t>KPI </a:t>
            </a:r>
            <a:r>
              <a:rPr lang="en-US" sz="2800" b="1" dirty="0" err="1">
                <a:solidFill>
                  <a:srgbClr val="11AA81"/>
                </a:solidFill>
              </a:rPr>
              <a:t>dla</a:t>
            </a:r>
            <a:r>
              <a:rPr lang="en-US" sz="2800" b="1" dirty="0">
                <a:solidFill>
                  <a:srgbClr val="11AA81"/>
                </a:solidFill>
              </a:rPr>
              <a:t> </a:t>
            </a:r>
            <a:r>
              <a:rPr lang="en-US" sz="2800" b="1" dirty="0" err="1">
                <a:solidFill>
                  <a:srgbClr val="11AA81"/>
                </a:solidFill>
              </a:rPr>
              <a:t>obecności</a:t>
            </a:r>
            <a:r>
              <a:rPr lang="en-US" sz="2800" b="1" dirty="0">
                <a:solidFill>
                  <a:srgbClr val="11AA81"/>
                </a:solidFill>
              </a:rPr>
              <a:t> </a:t>
            </a:r>
            <a:r>
              <a:rPr lang="en-US" sz="2800" b="1" dirty="0" err="1">
                <a:solidFill>
                  <a:srgbClr val="11AA81"/>
                </a:solidFill>
              </a:rPr>
              <a:t>marki</a:t>
            </a:r>
            <a:r>
              <a:rPr lang="en-US" sz="2800" b="1" dirty="0">
                <a:solidFill>
                  <a:srgbClr val="11AA81"/>
                </a:solidFill>
              </a:rPr>
              <a:t> online</a:t>
            </a:r>
            <a:endParaRPr sz="2800" b="1" dirty="0">
              <a:solidFill>
                <a:srgbClr val="11AA81"/>
              </a:solidFill>
            </a:endParaRPr>
          </a:p>
          <a:p>
            <a:pPr marL="380990" indent="-380990">
              <a:buClr>
                <a:srgbClr val="11AA81"/>
              </a:buClr>
              <a:buSzPts val="1400"/>
              <a:buFont typeface="Arial"/>
              <a:buChar char="●"/>
            </a:pPr>
            <a:r>
              <a:rPr lang="en-US" sz="1800" b="1" dirty="0" err="1">
                <a:solidFill>
                  <a:srgbClr val="161249"/>
                </a:solidFill>
              </a:rPr>
              <a:t>Sesje</a:t>
            </a:r>
            <a:r>
              <a:rPr lang="en-US" sz="1800" b="1" dirty="0">
                <a:solidFill>
                  <a:srgbClr val="161249"/>
                </a:solidFill>
              </a:rPr>
              <a:t>: </a:t>
            </a:r>
            <a:r>
              <a:rPr lang="pl-PL" sz="1800" dirty="0">
                <a:solidFill>
                  <a:srgbClr val="161249"/>
                </a:solidFill>
              </a:rPr>
              <a:t>M</a:t>
            </a:r>
            <a:r>
              <a:rPr lang="en-US" sz="1800" dirty="0" err="1" smtClean="0">
                <a:solidFill>
                  <a:srgbClr val="161249"/>
                </a:solidFill>
              </a:rPr>
              <a:t>etryka</a:t>
            </a:r>
            <a:r>
              <a:rPr lang="en-US" sz="1800" dirty="0" smtClean="0">
                <a:solidFill>
                  <a:srgbClr val="161249"/>
                </a:solidFill>
              </a:rPr>
              <a:t> </a:t>
            </a:r>
            <a:r>
              <a:rPr lang="pl-PL" sz="1800" dirty="0" smtClean="0">
                <a:solidFill>
                  <a:srgbClr val="161249"/>
                </a:solidFill>
              </a:rPr>
              <a:t>ta </a:t>
            </a:r>
            <a:r>
              <a:rPr lang="en-US" sz="1800" dirty="0" err="1" smtClean="0">
                <a:solidFill>
                  <a:srgbClr val="161249"/>
                </a:solidFill>
              </a:rPr>
              <a:t>mierzy</a:t>
            </a:r>
            <a:r>
              <a:rPr lang="en-US" sz="1800" dirty="0" smtClean="0">
                <a:solidFill>
                  <a:srgbClr val="161249"/>
                </a:solidFill>
              </a:rPr>
              <a:t> </a:t>
            </a:r>
            <a:r>
              <a:rPr lang="en-US" sz="1800" dirty="0" err="1">
                <a:solidFill>
                  <a:srgbClr val="161249"/>
                </a:solidFill>
              </a:rPr>
              <a:t>liczbę</a:t>
            </a:r>
            <a:r>
              <a:rPr lang="en-US" sz="1800" dirty="0">
                <a:solidFill>
                  <a:srgbClr val="161249"/>
                </a:solidFill>
              </a:rPr>
              <a:t> </a:t>
            </a:r>
            <a:r>
              <a:rPr lang="en-US" sz="1800" dirty="0" err="1">
                <a:solidFill>
                  <a:srgbClr val="161249"/>
                </a:solidFill>
              </a:rPr>
              <a:t>sesji</a:t>
            </a:r>
            <a:r>
              <a:rPr lang="en-US" sz="1800" dirty="0">
                <a:solidFill>
                  <a:srgbClr val="161249"/>
                </a:solidFill>
              </a:rPr>
              <a:t> w </a:t>
            </a:r>
            <a:r>
              <a:rPr lang="en-US" sz="1800" dirty="0" err="1">
                <a:solidFill>
                  <a:srgbClr val="161249"/>
                </a:solidFill>
              </a:rPr>
              <a:t>witrynie</a:t>
            </a:r>
            <a:r>
              <a:rPr lang="en-US" sz="1800" dirty="0">
                <a:solidFill>
                  <a:srgbClr val="161249"/>
                </a:solidFill>
              </a:rPr>
              <a:t>, </a:t>
            </a:r>
            <a:r>
              <a:rPr lang="en-US" sz="1800" dirty="0" err="1">
                <a:solidFill>
                  <a:srgbClr val="161249"/>
                </a:solidFill>
              </a:rPr>
              <a:t>która</a:t>
            </a:r>
            <a:r>
              <a:rPr lang="en-US" sz="1800" dirty="0">
                <a:solidFill>
                  <a:srgbClr val="161249"/>
                </a:solidFill>
              </a:rPr>
              <a:t> </a:t>
            </a:r>
            <a:r>
              <a:rPr lang="en-US" sz="1800" dirty="0" err="1">
                <a:solidFill>
                  <a:srgbClr val="161249"/>
                </a:solidFill>
              </a:rPr>
              <a:t>reprezentuje</a:t>
            </a:r>
            <a:r>
              <a:rPr lang="en-US" sz="1800" dirty="0">
                <a:solidFill>
                  <a:srgbClr val="161249"/>
                </a:solidFill>
              </a:rPr>
              <a:t> </a:t>
            </a:r>
            <a:r>
              <a:rPr lang="en-US" sz="1800" dirty="0" err="1">
                <a:solidFill>
                  <a:srgbClr val="161249"/>
                </a:solidFill>
              </a:rPr>
              <a:t>całkowitą</a:t>
            </a:r>
            <a:r>
              <a:rPr lang="en-US" sz="1800" dirty="0">
                <a:solidFill>
                  <a:srgbClr val="161249"/>
                </a:solidFill>
              </a:rPr>
              <a:t> </a:t>
            </a:r>
            <a:r>
              <a:rPr lang="en-US" sz="1800" dirty="0" err="1">
                <a:solidFill>
                  <a:srgbClr val="161249"/>
                </a:solidFill>
              </a:rPr>
              <a:t>liczbę</a:t>
            </a:r>
            <a:r>
              <a:rPr lang="en-US" sz="1800" dirty="0">
                <a:solidFill>
                  <a:srgbClr val="161249"/>
                </a:solidFill>
              </a:rPr>
              <a:t> </a:t>
            </a:r>
            <a:r>
              <a:rPr lang="en-US" sz="1800" dirty="0" err="1">
                <a:solidFill>
                  <a:srgbClr val="161249"/>
                </a:solidFill>
              </a:rPr>
              <a:t>interakcji</a:t>
            </a:r>
            <a:r>
              <a:rPr lang="en-US" sz="1800" dirty="0">
                <a:solidFill>
                  <a:srgbClr val="161249"/>
                </a:solidFill>
              </a:rPr>
              <a:t> </a:t>
            </a:r>
            <a:r>
              <a:rPr lang="en-US" sz="1800" dirty="0" err="1">
                <a:solidFill>
                  <a:srgbClr val="161249"/>
                </a:solidFill>
              </a:rPr>
              <a:t>odwiedzających</a:t>
            </a:r>
            <a:r>
              <a:rPr lang="en-US" sz="1800" dirty="0">
                <a:solidFill>
                  <a:srgbClr val="161249"/>
                </a:solidFill>
              </a:rPr>
              <a:t> z </a:t>
            </a:r>
            <a:r>
              <a:rPr lang="en-US" sz="1800" dirty="0" err="1">
                <a:solidFill>
                  <a:srgbClr val="161249"/>
                </a:solidFill>
              </a:rPr>
              <a:t>witryną</a:t>
            </a:r>
            <a:r>
              <a:rPr lang="en-US" sz="1800" dirty="0">
                <a:solidFill>
                  <a:srgbClr val="161249"/>
                </a:solidFill>
              </a:rPr>
              <a:t> w </a:t>
            </a:r>
            <a:r>
              <a:rPr lang="en-US" sz="1800" dirty="0" err="1">
                <a:solidFill>
                  <a:srgbClr val="161249"/>
                </a:solidFill>
              </a:rPr>
              <a:t>określonym</a:t>
            </a:r>
            <a:r>
              <a:rPr lang="en-US" sz="1800" dirty="0">
                <a:solidFill>
                  <a:srgbClr val="161249"/>
                </a:solidFill>
              </a:rPr>
              <a:t> </a:t>
            </a:r>
            <a:r>
              <a:rPr lang="en-US" sz="1800" dirty="0" err="1">
                <a:solidFill>
                  <a:srgbClr val="161249"/>
                </a:solidFill>
              </a:rPr>
              <a:t>czasie</a:t>
            </a:r>
            <a:r>
              <a:rPr lang="en-US" sz="1800" dirty="0">
                <a:solidFill>
                  <a:srgbClr val="161249"/>
                </a:solidFill>
              </a:rPr>
              <a:t>.</a:t>
            </a:r>
            <a:endParaRPr sz="2000" dirty="0">
              <a:solidFill>
                <a:srgbClr val="161249"/>
              </a:solidFill>
            </a:endParaRPr>
          </a:p>
          <a:p>
            <a:pPr marL="380990" indent="-380990">
              <a:buClr>
                <a:srgbClr val="11AA81"/>
              </a:buClr>
              <a:buSzPts val="1400"/>
              <a:buFont typeface="Arial"/>
              <a:buChar char="●"/>
            </a:pPr>
            <a:r>
              <a:rPr lang="en-US" sz="1800" b="1" dirty="0" err="1">
                <a:solidFill>
                  <a:srgbClr val="161249"/>
                </a:solidFill>
              </a:rPr>
              <a:t>Użytkownicy</a:t>
            </a:r>
            <a:r>
              <a:rPr lang="en-US" sz="1800" b="1" dirty="0">
                <a:solidFill>
                  <a:srgbClr val="161249"/>
                </a:solidFill>
              </a:rPr>
              <a:t>: </a:t>
            </a:r>
            <a:r>
              <a:rPr lang="pl-PL" sz="1800" dirty="0">
                <a:solidFill>
                  <a:srgbClr val="161249"/>
                </a:solidFill>
              </a:rPr>
              <a:t>W</a:t>
            </a:r>
            <a:r>
              <a:rPr lang="en-US" sz="1800" dirty="0" err="1" smtClean="0">
                <a:solidFill>
                  <a:srgbClr val="161249"/>
                </a:solidFill>
              </a:rPr>
              <a:t>skaźnik</a:t>
            </a:r>
            <a:r>
              <a:rPr lang="pl-PL" sz="1800" dirty="0" smtClean="0">
                <a:solidFill>
                  <a:srgbClr val="161249"/>
                </a:solidFill>
              </a:rPr>
              <a:t> ten</a:t>
            </a:r>
            <a:r>
              <a:rPr lang="en-US" sz="1800" dirty="0" smtClean="0">
                <a:solidFill>
                  <a:srgbClr val="161249"/>
                </a:solidFill>
              </a:rPr>
              <a:t> </a:t>
            </a:r>
            <a:r>
              <a:rPr lang="en-US" sz="1800" dirty="0" err="1">
                <a:solidFill>
                  <a:srgbClr val="161249"/>
                </a:solidFill>
              </a:rPr>
              <a:t>mierzy</a:t>
            </a:r>
            <a:r>
              <a:rPr lang="en-US" sz="1800" dirty="0">
                <a:solidFill>
                  <a:srgbClr val="161249"/>
                </a:solidFill>
              </a:rPr>
              <a:t> </a:t>
            </a:r>
            <a:r>
              <a:rPr lang="en-US" sz="1800" dirty="0" err="1">
                <a:solidFill>
                  <a:srgbClr val="161249"/>
                </a:solidFill>
              </a:rPr>
              <a:t>liczbę</a:t>
            </a:r>
            <a:r>
              <a:rPr lang="en-US" sz="1800" dirty="0">
                <a:solidFill>
                  <a:srgbClr val="161249"/>
                </a:solidFill>
              </a:rPr>
              <a:t> </a:t>
            </a:r>
            <a:r>
              <a:rPr lang="en-US" sz="1800" dirty="0" err="1">
                <a:solidFill>
                  <a:srgbClr val="161249"/>
                </a:solidFill>
              </a:rPr>
              <a:t>unikalnych</a:t>
            </a:r>
            <a:r>
              <a:rPr lang="en-US" sz="1800" dirty="0">
                <a:solidFill>
                  <a:srgbClr val="161249"/>
                </a:solidFill>
              </a:rPr>
              <a:t> </a:t>
            </a:r>
            <a:r>
              <a:rPr lang="en-US" sz="1800" dirty="0" err="1">
                <a:solidFill>
                  <a:srgbClr val="161249"/>
                </a:solidFill>
              </a:rPr>
              <a:t>użytkowników</a:t>
            </a:r>
            <a:r>
              <a:rPr lang="en-US" sz="1800" dirty="0">
                <a:solidFill>
                  <a:srgbClr val="161249"/>
                </a:solidFill>
              </a:rPr>
              <a:t>, </a:t>
            </a:r>
            <a:r>
              <a:rPr lang="en-US" sz="1800" dirty="0" err="1">
                <a:solidFill>
                  <a:srgbClr val="161249"/>
                </a:solidFill>
              </a:rPr>
              <a:t>którzy</a:t>
            </a:r>
            <a:r>
              <a:rPr lang="en-US" sz="1800" dirty="0">
                <a:solidFill>
                  <a:srgbClr val="161249"/>
                </a:solidFill>
              </a:rPr>
              <a:t> </a:t>
            </a:r>
            <a:r>
              <a:rPr lang="en-US" sz="1800" dirty="0" err="1">
                <a:solidFill>
                  <a:srgbClr val="161249"/>
                </a:solidFill>
              </a:rPr>
              <a:t>odwiedzili</a:t>
            </a:r>
            <a:r>
              <a:rPr lang="en-US" sz="1800" dirty="0">
                <a:solidFill>
                  <a:srgbClr val="161249"/>
                </a:solidFill>
              </a:rPr>
              <a:t> </a:t>
            </a:r>
            <a:r>
              <a:rPr lang="en-US" sz="1800" dirty="0" err="1">
                <a:solidFill>
                  <a:srgbClr val="161249"/>
                </a:solidFill>
              </a:rPr>
              <a:t>witrynę</a:t>
            </a:r>
            <a:r>
              <a:rPr lang="en-US" sz="1800" dirty="0">
                <a:solidFill>
                  <a:srgbClr val="161249"/>
                </a:solidFill>
              </a:rPr>
              <a:t> </a:t>
            </a:r>
            <a:r>
              <a:rPr lang="pl-PL" sz="1800" dirty="0" smtClean="0">
                <a:solidFill>
                  <a:srgbClr val="161249"/>
                </a:solidFill>
              </a:rPr>
              <a:t/>
            </a:r>
            <a:br>
              <a:rPr lang="pl-PL" sz="1800" dirty="0" smtClean="0">
                <a:solidFill>
                  <a:srgbClr val="161249"/>
                </a:solidFill>
              </a:rPr>
            </a:br>
            <a:r>
              <a:rPr lang="en-US" sz="1800" dirty="0" smtClean="0">
                <a:solidFill>
                  <a:srgbClr val="161249"/>
                </a:solidFill>
              </a:rPr>
              <a:t>w </a:t>
            </a:r>
            <a:r>
              <a:rPr lang="en-US" sz="1800" dirty="0" err="1">
                <a:solidFill>
                  <a:srgbClr val="161249"/>
                </a:solidFill>
              </a:rPr>
              <a:t>określonym</a:t>
            </a:r>
            <a:r>
              <a:rPr lang="en-US" sz="1800" dirty="0">
                <a:solidFill>
                  <a:srgbClr val="161249"/>
                </a:solidFill>
              </a:rPr>
              <a:t> </a:t>
            </a:r>
            <a:r>
              <a:rPr lang="en-US" sz="1800" dirty="0" err="1">
                <a:solidFill>
                  <a:srgbClr val="161249"/>
                </a:solidFill>
              </a:rPr>
              <a:t>czasie</a:t>
            </a:r>
            <a:r>
              <a:rPr lang="en-US" sz="1800" dirty="0">
                <a:solidFill>
                  <a:srgbClr val="161249"/>
                </a:solidFill>
              </a:rPr>
              <a:t>.</a:t>
            </a:r>
            <a:endParaRPr sz="2000" dirty="0">
              <a:solidFill>
                <a:srgbClr val="161249"/>
              </a:solidFill>
            </a:endParaRPr>
          </a:p>
          <a:p>
            <a:pPr marL="380990" indent="-380990">
              <a:buClr>
                <a:srgbClr val="11AA81"/>
              </a:buClr>
              <a:buSzPts val="1400"/>
              <a:buFont typeface="Arial"/>
              <a:buChar char="●"/>
            </a:pPr>
            <a:r>
              <a:rPr lang="en-US" sz="1800" b="1" dirty="0" err="1">
                <a:solidFill>
                  <a:srgbClr val="161249"/>
                </a:solidFill>
              </a:rPr>
              <a:t>Odsłony</a:t>
            </a:r>
            <a:r>
              <a:rPr lang="en-US" sz="1800" b="1" dirty="0">
                <a:solidFill>
                  <a:srgbClr val="161249"/>
                </a:solidFill>
              </a:rPr>
              <a:t>: </a:t>
            </a:r>
            <a:r>
              <a:rPr lang="pl-PL" sz="1800" dirty="0">
                <a:solidFill>
                  <a:srgbClr val="161249"/>
                </a:solidFill>
              </a:rPr>
              <a:t>W</a:t>
            </a:r>
            <a:r>
              <a:rPr lang="en-US" sz="1800" dirty="0" err="1" smtClean="0">
                <a:solidFill>
                  <a:srgbClr val="161249"/>
                </a:solidFill>
              </a:rPr>
              <a:t>skaźnik</a:t>
            </a:r>
            <a:r>
              <a:rPr lang="en-US" sz="1800" dirty="0" smtClean="0">
                <a:solidFill>
                  <a:srgbClr val="161249"/>
                </a:solidFill>
              </a:rPr>
              <a:t> </a:t>
            </a:r>
            <a:r>
              <a:rPr lang="pl-PL" sz="1800" dirty="0" smtClean="0">
                <a:solidFill>
                  <a:srgbClr val="161249"/>
                </a:solidFill>
              </a:rPr>
              <a:t>ten </a:t>
            </a:r>
            <a:r>
              <a:rPr lang="en-US" sz="1800" dirty="0" err="1" smtClean="0">
                <a:solidFill>
                  <a:srgbClr val="161249"/>
                </a:solidFill>
              </a:rPr>
              <a:t>mierzy</a:t>
            </a:r>
            <a:r>
              <a:rPr lang="en-US" sz="1800" dirty="0" smtClean="0">
                <a:solidFill>
                  <a:srgbClr val="161249"/>
                </a:solidFill>
              </a:rPr>
              <a:t> </a:t>
            </a:r>
            <a:r>
              <a:rPr lang="en-US" sz="1800" dirty="0" err="1">
                <a:solidFill>
                  <a:srgbClr val="161249"/>
                </a:solidFill>
              </a:rPr>
              <a:t>całkowitą</a:t>
            </a:r>
            <a:r>
              <a:rPr lang="en-US" sz="1800" dirty="0">
                <a:solidFill>
                  <a:srgbClr val="161249"/>
                </a:solidFill>
              </a:rPr>
              <a:t> </a:t>
            </a:r>
            <a:r>
              <a:rPr lang="en-US" sz="1800" dirty="0" err="1">
                <a:solidFill>
                  <a:srgbClr val="161249"/>
                </a:solidFill>
              </a:rPr>
              <a:t>liczbę</a:t>
            </a:r>
            <a:r>
              <a:rPr lang="en-US" sz="1800" dirty="0">
                <a:solidFill>
                  <a:srgbClr val="161249"/>
                </a:solidFill>
              </a:rPr>
              <a:t> </a:t>
            </a:r>
            <a:r>
              <a:rPr lang="en-US" sz="1800" dirty="0" err="1">
                <a:solidFill>
                  <a:srgbClr val="161249"/>
                </a:solidFill>
              </a:rPr>
              <a:t>stron</a:t>
            </a:r>
            <a:r>
              <a:rPr lang="en-US" sz="1800" dirty="0">
                <a:solidFill>
                  <a:srgbClr val="161249"/>
                </a:solidFill>
              </a:rPr>
              <a:t> </a:t>
            </a:r>
            <a:r>
              <a:rPr lang="en-US" sz="1800" dirty="0" err="1">
                <a:solidFill>
                  <a:srgbClr val="161249"/>
                </a:solidFill>
              </a:rPr>
              <a:t>wyświetlonych</a:t>
            </a:r>
            <a:r>
              <a:rPr lang="en-US" sz="1800" dirty="0">
                <a:solidFill>
                  <a:srgbClr val="161249"/>
                </a:solidFill>
              </a:rPr>
              <a:t> w </a:t>
            </a:r>
            <a:r>
              <a:rPr lang="en-US" sz="1800" dirty="0" err="1">
                <a:solidFill>
                  <a:srgbClr val="161249"/>
                </a:solidFill>
              </a:rPr>
              <a:t>witrynie</a:t>
            </a:r>
            <a:r>
              <a:rPr lang="en-US" sz="1800" dirty="0">
                <a:solidFill>
                  <a:srgbClr val="161249"/>
                </a:solidFill>
              </a:rPr>
              <a:t> w </a:t>
            </a:r>
            <a:r>
              <a:rPr lang="en-US" sz="1800" dirty="0" err="1">
                <a:solidFill>
                  <a:srgbClr val="161249"/>
                </a:solidFill>
              </a:rPr>
              <a:t>danym</a:t>
            </a:r>
            <a:r>
              <a:rPr lang="en-US" sz="1800" dirty="0">
                <a:solidFill>
                  <a:srgbClr val="161249"/>
                </a:solidFill>
              </a:rPr>
              <a:t> </a:t>
            </a:r>
            <a:r>
              <a:rPr lang="en-US" sz="1800" dirty="0" err="1">
                <a:solidFill>
                  <a:srgbClr val="161249"/>
                </a:solidFill>
              </a:rPr>
              <a:t>okresie</a:t>
            </a:r>
            <a:r>
              <a:rPr lang="en-US" sz="1800" dirty="0">
                <a:solidFill>
                  <a:srgbClr val="161249"/>
                </a:solidFill>
              </a:rPr>
              <a:t>.</a:t>
            </a:r>
            <a:endParaRPr sz="2000" dirty="0">
              <a:solidFill>
                <a:srgbClr val="161249"/>
              </a:solidFill>
            </a:endParaRPr>
          </a:p>
          <a:p>
            <a:pPr marL="380990" indent="-380990">
              <a:buClr>
                <a:srgbClr val="11AA81"/>
              </a:buClr>
              <a:buSzPts val="1400"/>
              <a:buFont typeface="Arial"/>
              <a:buChar char="●"/>
            </a:pPr>
            <a:r>
              <a:rPr lang="en-US" sz="1800" b="1" dirty="0" err="1">
                <a:solidFill>
                  <a:srgbClr val="161249"/>
                </a:solidFill>
              </a:rPr>
              <a:t>Średni</a:t>
            </a:r>
            <a:r>
              <a:rPr lang="en-US" sz="1800" b="1" dirty="0">
                <a:solidFill>
                  <a:srgbClr val="161249"/>
                </a:solidFill>
              </a:rPr>
              <a:t> </a:t>
            </a:r>
            <a:r>
              <a:rPr lang="en-US" sz="1800" b="1" dirty="0" err="1">
                <a:solidFill>
                  <a:srgbClr val="161249"/>
                </a:solidFill>
              </a:rPr>
              <a:t>czas</a:t>
            </a:r>
            <a:r>
              <a:rPr lang="en-US" sz="1800" b="1" dirty="0">
                <a:solidFill>
                  <a:srgbClr val="161249"/>
                </a:solidFill>
              </a:rPr>
              <a:t> </a:t>
            </a:r>
            <a:r>
              <a:rPr lang="en-US" sz="1800" b="1" dirty="0" err="1">
                <a:solidFill>
                  <a:srgbClr val="161249"/>
                </a:solidFill>
              </a:rPr>
              <a:t>trwania</a:t>
            </a:r>
            <a:r>
              <a:rPr lang="en-US" sz="1800" b="1" dirty="0">
                <a:solidFill>
                  <a:srgbClr val="161249"/>
                </a:solidFill>
              </a:rPr>
              <a:t> </a:t>
            </a:r>
            <a:r>
              <a:rPr lang="en-US" sz="1800" b="1" dirty="0" err="1">
                <a:solidFill>
                  <a:srgbClr val="161249"/>
                </a:solidFill>
              </a:rPr>
              <a:t>sesji</a:t>
            </a:r>
            <a:r>
              <a:rPr lang="en-US" sz="1800" b="1" dirty="0">
                <a:solidFill>
                  <a:srgbClr val="161249"/>
                </a:solidFill>
              </a:rPr>
              <a:t>: </a:t>
            </a:r>
            <a:r>
              <a:rPr lang="pl-PL" sz="1800" dirty="0">
                <a:solidFill>
                  <a:srgbClr val="161249"/>
                </a:solidFill>
              </a:rPr>
              <a:t>W</a:t>
            </a:r>
            <a:r>
              <a:rPr lang="en-US" sz="1800" dirty="0" err="1" smtClean="0">
                <a:solidFill>
                  <a:srgbClr val="161249"/>
                </a:solidFill>
              </a:rPr>
              <a:t>skaźnik</a:t>
            </a:r>
            <a:r>
              <a:rPr lang="en-US" sz="1800" dirty="0" smtClean="0">
                <a:solidFill>
                  <a:srgbClr val="161249"/>
                </a:solidFill>
              </a:rPr>
              <a:t> </a:t>
            </a:r>
            <a:r>
              <a:rPr lang="pl-PL" sz="1800" dirty="0" smtClean="0">
                <a:solidFill>
                  <a:srgbClr val="161249"/>
                </a:solidFill>
              </a:rPr>
              <a:t>ten </a:t>
            </a:r>
            <a:r>
              <a:rPr lang="en-US" sz="1800" dirty="0" err="1" smtClean="0">
                <a:solidFill>
                  <a:srgbClr val="161249"/>
                </a:solidFill>
              </a:rPr>
              <a:t>mierzy</a:t>
            </a:r>
            <a:r>
              <a:rPr lang="en-US" sz="1800" dirty="0" smtClean="0">
                <a:solidFill>
                  <a:srgbClr val="161249"/>
                </a:solidFill>
              </a:rPr>
              <a:t> </a:t>
            </a:r>
            <a:r>
              <a:rPr lang="en-US" sz="1800" dirty="0" err="1">
                <a:solidFill>
                  <a:srgbClr val="161249"/>
                </a:solidFill>
              </a:rPr>
              <a:t>średnią</a:t>
            </a:r>
            <a:r>
              <a:rPr lang="en-US" sz="1800" dirty="0">
                <a:solidFill>
                  <a:srgbClr val="161249"/>
                </a:solidFill>
              </a:rPr>
              <a:t> </a:t>
            </a:r>
            <a:r>
              <a:rPr lang="en-US" sz="1800" dirty="0" err="1">
                <a:solidFill>
                  <a:srgbClr val="161249"/>
                </a:solidFill>
              </a:rPr>
              <a:t>długość</a:t>
            </a:r>
            <a:r>
              <a:rPr lang="en-US" sz="1800" dirty="0">
                <a:solidFill>
                  <a:srgbClr val="161249"/>
                </a:solidFill>
              </a:rPr>
              <a:t> </a:t>
            </a:r>
            <a:r>
              <a:rPr lang="en-US" sz="1800" dirty="0" err="1">
                <a:solidFill>
                  <a:srgbClr val="161249"/>
                </a:solidFill>
              </a:rPr>
              <a:t>sesji</a:t>
            </a:r>
            <a:r>
              <a:rPr lang="en-US" sz="1800" dirty="0">
                <a:solidFill>
                  <a:srgbClr val="161249"/>
                </a:solidFill>
              </a:rPr>
              <a:t> w </a:t>
            </a:r>
            <a:r>
              <a:rPr lang="en-US" sz="1800" dirty="0" err="1">
                <a:solidFill>
                  <a:srgbClr val="161249"/>
                </a:solidFill>
              </a:rPr>
              <a:t>witrynie</a:t>
            </a:r>
            <a:r>
              <a:rPr lang="en-US" sz="1800" dirty="0">
                <a:solidFill>
                  <a:srgbClr val="161249"/>
                </a:solidFill>
              </a:rPr>
              <a:t> w </a:t>
            </a:r>
            <a:r>
              <a:rPr lang="en-US" sz="1800" dirty="0" err="1">
                <a:solidFill>
                  <a:srgbClr val="161249"/>
                </a:solidFill>
              </a:rPr>
              <a:t>określonym</a:t>
            </a:r>
            <a:r>
              <a:rPr lang="en-US" sz="1800" dirty="0">
                <a:solidFill>
                  <a:srgbClr val="161249"/>
                </a:solidFill>
              </a:rPr>
              <a:t> </a:t>
            </a:r>
            <a:r>
              <a:rPr lang="en-US" sz="1800" dirty="0" err="1">
                <a:solidFill>
                  <a:srgbClr val="161249"/>
                </a:solidFill>
              </a:rPr>
              <a:t>przedziale</a:t>
            </a:r>
            <a:r>
              <a:rPr lang="en-US" sz="1800" dirty="0">
                <a:solidFill>
                  <a:srgbClr val="161249"/>
                </a:solidFill>
              </a:rPr>
              <a:t> </a:t>
            </a:r>
            <a:r>
              <a:rPr lang="en-US" sz="1800" dirty="0" err="1">
                <a:solidFill>
                  <a:srgbClr val="161249"/>
                </a:solidFill>
              </a:rPr>
              <a:t>czasu</a:t>
            </a:r>
            <a:r>
              <a:rPr lang="en-US" sz="1800" dirty="0">
                <a:solidFill>
                  <a:srgbClr val="161249"/>
                </a:solidFill>
              </a:rPr>
              <a:t>.</a:t>
            </a:r>
            <a:endParaRPr sz="2000" dirty="0">
              <a:solidFill>
                <a:srgbClr val="161249"/>
              </a:solidFill>
            </a:endParaRPr>
          </a:p>
          <a:p>
            <a:pPr marL="380990" indent="-380990">
              <a:buClr>
                <a:srgbClr val="11AA81"/>
              </a:buClr>
              <a:buSzPts val="1400"/>
              <a:buFont typeface="Arial"/>
              <a:buChar char="●"/>
            </a:pPr>
            <a:r>
              <a:rPr lang="en-US" sz="1800" b="1" dirty="0" err="1">
                <a:solidFill>
                  <a:srgbClr val="161249"/>
                </a:solidFill>
              </a:rPr>
              <a:t>Współczynnik</a:t>
            </a:r>
            <a:r>
              <a:rPr lang="en-US" sz="1800" b="1" dirty="0">
                <a:solidFill>
                  <a:srgbClr val="161249"/>
                </a:solidFill>
              </a:rPr>
              <a:t> </a:t>
            </a:r>
            <a:r>
              <a:rPr lang="en-US" sz="1800" b="1" dirty="0" err="1">
                <a:solidFill>
                  <a:srgbClr val="161249"/>
                </a:solidFill>
              </a:rPr>
              <a:t>odrzuceń</a:t>
            </a:r>
            <a:r>
              <a:rPr lang="en-US" sz="1800" b="1" dirty="0">
                <a:solidFill>
                  <a:srgbClr val="161249"/>
                </a:solidFill>
              </a:rPr>
              <a:t>: </a:t>
            </a:r>
            <a:r>
              <a:rPr lang="en-US" sz="1800" dirty="0" err="1">
                <a:solidFill>
                  <a:srgbClr val="161249"/>
                </a:solidFill>
              </a:rPr>
              <a:t>Współczynnik</a:t>
            </a:r>
            <a:r>
              <a:rPr lang="en-US" sz="1800" dirty="0">
                <a:solidFill>
                  <a:srgbClr val="161249"/>
                </a:solidFill>
              </a:rPr>
              <a:t> </a:t>
            </a:r>
            <a:r>
              <a:rPr lang="en-US" sz="1800" dirty="0" err="1">
                <a:solidFill>
                  <a:srgbClr val="161249"/>
                </a:solidFill>
              </a:rPr>
              <a:t>odrzuceń</a:t>
            </a:r>
            <a:r>
              <a:rPr lang="en-US" sz="1800" dirty="0">
                <a:solidFill>
                  <a:srgbClr val="161249"/>
                </a:solidFill>
              </a:rPr>
              <a:t> </a:t>
            </a:r>
            <a:r>
              <a:rPr lang="en-US" sz="1800" dirty="0" err="1">
                <a:solidFill>
                  <a:srgbClr val="161249"/>
                </a:solidFill>
              </a:rPr>
              <a:t>mierzy</a:t>
            </a:r>
            <a:r>
              <a:rPr lang="en-US" sz="1800" dirty="0">
                <a:solidFill>
                  <a:srgbClr val="161249"/>
                </a:solidFill>
              </a:rPr>
              <a:t> </a:t>
            </a:r>
            <a:r>
              <a:rPr lang="en-US" sz="1800" dirty="0" err="1">
                <a:solidFill>
                  <a:srgbClr val="161249"/>
                </a:solidFill>
              </a:rPr>
              <a:t>procent</a:t>
            </a:r>
            <a:r>
              <a:rPr lang="en-US" sz="1800" dirty="0">
                <a:solidFill>
                  <a:srgbClr val="161249"/>
                </a:solidFill>
              </a:rPr>
              <a:t> </a:t>
            </a:r>
            <a:r>
              <a:rPr lang="en-US" sz="1800" dirty="0" err="1">
                <a:solidFill>
                  <a:srgbClr val="161249"/>
                </a:solidFill>
              </a:rPr>
              <a:t>odwiedzających</a:t>
            </a:r>
            <a:r>
              <a:rPr lang="en-US" sz="1800" dirty="0">
                <a:solidFill>
                  <a:srgbClr val="161249"/>
                </a:solidFill>
              </a:rPr>
              <a:t>, </a:t>
            </a:r>
            <a:r>
              <a:rPr lang="en-US" sz="1800" dirty="0" err="1">
                <a:solidFill>
                  <a:srgbClr val="161249"/>
                </a:solidFill>
              </a:rPr>
              <a:t>którzy</a:t>
            </a:r>
            <a:r>
              <a:rPr lang="en-US" sz="1800" dirty="0">
                <a:solidFill>
                  <a:srgbClr val="161249"/>
                </a:solidFill>
              </a:rPr>
              <a:t> </a:t>
            </a:r>
            <a:r>
              <a:rPr lang="en-US" sz="1800" dirty="0" err="1">
                <a:solidFill>
                  <a:srgbClr val="161249"/>
                </a:solidFill>
              </a:rPr>
              <a:t>opuszczają</a:t>
            </a:r>
            <a:r>
              <a:rPr lang="en-US" sz="1800" dirty="0">
                <a:solidFill>
                  <a:srgbClr val="161249"/>
                </a:solidFill>
              </a:rPr>
              <a:t> </a:t>
            </a:r>
            <a:r>
              <a:rPr lang="en-US" sz="1800" dirty="0" err="1">
                <a:solidFill>
                  <a:srgbClr val="161249"/>
                </a:solidFill>
              </a:rPr>
              <a:t>witrynę</a:t>
            </a:r>
            <a:r>
              <a:rPr lang="en-US" sz="1800" dirty="0">
                <a:solidFill>
                  <a:srgbClr val="161249"/>
                </a:solidFill>
              </a:rPr>
              <a:t> </a:t>
            </a:r>
            <a:r>
              <a:rPr lang="en-US" sz="1800" dirty="0" err="1">
                <a:solidFill>
                  <a:srgbClr val="161249"/>
                </a:solidFill>
              </a:rPr>
              <a:t>po</a:t>
            </a:r>
            <a:r>
              <a:rPr lang="en-US" sz="1800" dirty="0">
                <a:solidFill>
                  <a:srgbClr val="161249"/>
                </a:solidFill>
              </a:rPr>
              <a:t> </a:t>
            </a:r>
            <a:r>
              <a:rPr lang="en-US" sz="1800" dirty="0" err="1">
                <a:solidFill>
                  <a:srgbClr val="161249"/>
                </a:solidFill>
              </a:rPr>
              <a:t>wyświetleniu</a:t>
            </a:r>
            <a:r>
              <a:rPr lang="en-US" sz="1800" dirty="0">
                <a:solidFill>
                  <a:srgbClr val="161249"/>
                </a:solidFill>
              </a:rPr>
              <a:t> </a:t>
            </a:r>
            <a:r>
              <a:rPr lang="en-US" sz="1800" dirty="0" err="1">
                <a:solidFill>
                  <a:srgbClr val="161249"/>
                </a:solidFill>
              </a:rPr>
              <a:t>tylko</a:t>
            </a:r>
            <a:r>
              <a:rPr lang="en-US" sz="1800" dirty="0">
                <a:solidFill>
                  <a:srgbClr val="161249"/>
                </a:solidFill>
              </a:rPr>
              <a:t> </a:t>
            </a:r>
            <a:r>
              <a:rPr lang="en-US" sz="1800" dirty="0" err="1">
                <a:solidFill>
                  <a:srgbClr val="161249"/>
                </a:solidFill>
              </a:rPr>
              <a:t>jednej</a:t>
            </a:r>
            <a:r>
              <a:rPr lang="en-US" sz="1800" dirty="0">
                <a:solidFill>
                  <a:srgbClr val="161249"/>
                </a:solidFill>
              </a:rPr>
              <a:t> </a:t>
            </a:r>
            <a:r>
              <a:rPr lang="en-US" sz="1800" dirty="0" err="1">
                <a:solidFill>
                  <a:srgbClr val="161249"/>
                </a:solidFill>
              </a:rPr>
              <a:t>strony</a:t>
            </a:r>
            <a:r>
              <a:rPr lang="en-US" sz="1800" dirty="0">
                <a:solidFill>
                  <a:srgbClr val="161249"/>
                </a:solidFill>
              </a:rPr>
              <a:t> (</a:t>
            </a:r>
            <a:r>
              <a:rPr lang="en-US" sz="1800" dirty="0" err="1">
                <a:solidFill>
                  <a:srgbClr val="161249"/>
                </a:solidFill>
              </a:rPr>
              <a:t>chociaż</a:t>
            </a:r>
            <a:r>
              <a:rPr lang="en-US" sz="1800" dirty="0">
                <a:solidFill>
                  <a:srgbClr val="161249"/>
                </a:solidFill>
              </a:rPr>
              <a:t> </a:t>
            </a:r>
            <a:r>
              <a:rPr lang="en-US" sz="1800" dirty="0" err="1">
                <a:solidFill>
                  <a:srgbClr val="161249"/>
                </a:solidFill>
              </a:rPr>
              <a:t>współczynnik</a:t>
            </a:r>
            <a:r>
              <a:rPr lang="en-US" sz="1800" dirty="0">
                <a:solidFill>
                  <a:srgbClr val="161249"/>
                </a:solidFill>
              </a:rPr>
              <a:t> </a:t>
            </a:r>
            <a:r>
              <a:rPr lang="en-US" sz="1800" dirty="0" err="1">
                <a:solidFill>
                  <a:srgbClr val="161249"/>
                </a:solidFill>
              </a:rPr>
              <a:t>odrzuceń</a:t>
            </a:r>
            <a:r>
              <a:rPr lang="en-US" sz="1800" dirty="0">
                <a:solidFill>
                  <a:srgbClr val="161249"/>
                </a:solidFill>
              </a:rPr>
              <a:t> </a:t>
            </a:r>
            <a:r>
              <a:rPr lang="en-US" sz="1800" dirty="0" err="1">
                <a:solidFill>
                  <a:srgbClr val="161249"/>
                </a:solidFill>
              </a:rPr>
              <a:t>nie</a:t>
            </a:r>
            <a:r>
              <a:rPr lang="en-US" sz="1800" dirty="0">
                <a:solidFill>
                  <a:srgbClr val="161249"/>
                </a:solidFill>
              </a:rPr>
              <a:t> jest </a:t>
            </a:r>
            <a:r>
              <a:rPr lang="en-US" sz="1800" dirty="0" err="1">
                <a:solidFill>
                  <a:srgbClr val="161249"/>
                </a:solidFill>
              </a:rPr>
              <a:t>domyślnym</a:t>
            </a:r>
            <a:r>
              <a:rPr lang="en-US" sz="1800" dirty="0">
                <a:solidFill>
                  <a:srgbClr val="161249"/>
                </a:solidFill>
              </a:rPr>
              <a:t> </a:t>
            </a:r>
            <a:r>
              <a:rPr lang="en-US" sz="1800" dirty="0" err="1">
                <a:solidFill>
                  <a:srgbClr val="161249"/>
                </a:solidFill>
              </a:rPr>
              <a:t>wskaźnikiem</a:t>
            </a:r>
            <a:r>
              <a:rPr lang="en-US" sz="1800" dirty="0">
                <a:solidFill>
                  <a:srgbClr val="161249"/>
                </a:solidFill>
              </a:rPr>
              <a:t> w Google Analytics 4, </a:t>
            </a:r>
            <a:r>
              <a:rPr lang="en-US" sz="1800" dirty="0" err="1">
                <a:solidFill>
                  <a:srgbClr val="161249"/>
                </a:solidFill>
              </a:rPr>
              <a:t>możesz</a:t>
            </a:r>
            <a:r>
              <a:rPr lang="en-US" sz="1800" dirty="0">
                <a:solidFill>
                  <a:srgbClr val="161249"/>
                </a:solidFill>
              </a:rPr>
              <a:t> </a:t>
            </a:r>
            <a:r>
              <a:rPr lang="en-US" sz="1800" dirty="0" err="1">
                <a:solidFill>
                  <a:srgbClr val="161249"/>
                </a:solidFill>
              </a:rPr>
              <a:t>utworzyć</a:t>
            </a:r>
            <a:r>
              <a:rPr lang="en-US" sz="1800" dirty="0">
                <a:solidFill>
                  <a:srgbClr val="161249"/>
                </a:solidFill>
              </a:rPr>
              <a:t> </a:t>
            </a:r>
            <a:r>
              <a:rPr lang="en-US" sz="1800" dirty="0" err="1">
                <a:solidFill>
                  <a:srgbClr val="161249"/>
                </a:solidFill>
              </a:rPr>
              <a:t>niestandardowe</a:t>
            </a:r>
            <a:r>
              <a:rPr lang="en-US" sz="1800" dirty="0">
                <a:solidFill>
                  <a:srgbClr val="161249"/>
                </a:solidFill>
              </a:rPr>
              <a:t> </a:t>
            </a:r>
            <a:r>
              <a:rPr lang="en-US" sz="1800" dirty="0" err="1">
                <a:solidFill>
                  <a:srgbClr val="161249"/>
                </a:solidFill>
              </a:rPr>
              <a:t>obliczenia</a:t>
            </a:r>
            <a:r>
              <a:rPr lang="en-US" sz="1800" dirty="0">
                <a:solidFill>
                  <a:srgbClr val="161249"/>
                </a:solidFill>
              </a:rPr>
              <a:t>, aby go </a:t>
            </a:r>
            <a:r>
              <a:rPr lang="en-US" sz="1800" dirty="0" err="1">
                <a:solidFill>
                  <a:srgbClr val="161249"/>
                </a:solidFill>
              </a:rPr>
              <a:t>zmierzyć</a:t>
            </a:r>
            <a:r>
              <a:rPr lang="en-US" sz="1800" dirty="0">
                <a:solidFill>
                  <a:srgbClr val="161249"/>
                </a:solidFill>
              </a:rPr>
              <a:t>).</a:t>
            </a:r>
            <a:endParaRPr sz="2000" dirty="0">
              <a:solidFill>
                <a:srgbClr val="161249"/>
              </a:solidFill>
            </a:endParaRPr>
          </a:p>
          <a:p>
            <a:pPr marL="380990" indent="-380990">
              <a:buClr>
                <a:srgbClr val="11AA81"/>
              </a:buClr>
              <a:buSzPts val="1400"/>
              <a:buFont typeface="Arial"/>
              <a:buChar char="●"/>
            </a:pPr>
            <a:r>
              <a:rPr lang="en-US" sz="1800" b="1" dirty="0" err="1">
                <a:solidFill>
                  <a:srgbClr val="161249"/>
                </a:solidFill>
              </a:rPr>
              <a:t>Wskaźnik</a:t>
            </a:r>
            <a:r>
              <a:rPr lang="en-US" sz="1800" b="1" dirty="0">
                <a:solidFill>
                  <a:srgbClr val="161249"/>
                </a:solidFill>
              </a:rPr>
              <a:t> </a:t>
            </a:r>
            <a:r>
              <a:rPr lang="en-US" sz="1800" b="1" dirty="0" err="1">
                <a:solidFill>
                  <a:srgbClr val="161249"/>
                </a:solidFill>
              </a:rPr>
              <a:t>zaangażowania</a:t>
            </a:r>
            <a:r>
              <a:rPr lang="en-US" sz="1800" b="1" dirty="0">
                <a:solidFill>
                  <a:srgbClr val="161249"/>
                </a:solidFill>
              </a:rPr>
              <a:t>: </a:t>
            </a:r>
            <a:r>
              <a:rPr lang="en-US" sz="1800" dirty="0" err="1">
                <a:solidFill>
                  <a:srgbClr val="161249"/>
                </a:solidFill>
              </a:rPr>
              <a:t>Pokazuje</a:t>
            </a:r>
            <a:r>
              <a:rPr lang="en-US" sz="1800" dirty="0">
                <a:solidFill>
                  <a:srgbClr val="161249"/>
                </a:solidFill>
              </a:rPr>
              <a:t> </a:t>
            </a:r>
            <a:r>
              <a:rPr lang="en-US" sz="1800" dirty="0" err="1">
                <a:solidFill>
                  <a:srgbClr val="161249"/>
                </a:solidFill>
              </a:rPr>
              <a:t>procent</a:t>
            </a:r>
            <a:r>
              <a:rPr lang="en-US" sz="1800" dirty="0">
                <a:solidFill>
                  <a:srgbClr val="161249"/>
                </a:solidFill>
              </a:rPr>
              <a:t> </a:t>
            </a:r>
            <a:r>
              <a:rPr lang="en-US" sz="1800" dirty="0" err="1">
                <a:solidFill>
                  <a:srgbClr val="161249"/>
                </a:solidFill>
              </a:rPr>
              <a:t>zaangażowanych</a:t>
            </a:r>
            <a:r>
              <a:rPr lang="en-US" sz="1800" dirty="0">
                <a:solidFill>
                  <a:srgbClr val="161249"/>
                </a:solidFill>
              </a:rPr>
              <a:t> </a:t>
            </a:r>
            <a:r>
              <a:rPr lang="en-US" sz="1800" dirty="0" err="1">
                <a:solidFill>
                  <a:srgbClr val="161249"/>
                </a:solidFill>
              </a:rPr>
              <a:t>sesji</a:t>
            </a:r>
            <a:r>
              <a:rPr lang="en-US" sz="1800" dirty="0">
                <a:solidFill>
                  <a:srgbClr val="161249"/>
                </a:solidFill>
              </a:rPr>
              <a:t> (</a:t>
            </a:r>
            <a:r>
              <a:rPr lang="en-US" sz="1800" dirty="0" err="1">
                <a:solidFill>
                  <a:srgbClr val="161249"/>
                </a:solidFill>
              </a:rPr>
              <a:t>zaangażowana</a:t>
            </a:r>
            <a:r>
              <a:rPr lang="en-US" sz="1800" dirty="0">
                <a:solidFill>
                  <a:srgbClr val="161249"/>
                </a:solidFill>
              </a:rPr>
              <a:t> </a:t>
            </a:r>
            <a:r>
              <a:rPr lang="en-US" sz="1800" dirty="0" err="1">
                <a:solidFill>
                  <a:srgbClr val="161249"/>
                </a:solidFill>
              </a:rPr>
              <a:t>sesja</a:t>
            </a:r>
            <a:r>
              <a:rPr lang="en-US" sz="1800" dirty="0">
                <a:solidFill>
                  <a:srgbClr val="161249"/>
                </a:solidFill>
              </a:rPr>
              <a:t> to </a:t>
            </a:r>
            <a:r>
              <a:rPr lang="en-US" sz="1800" dirty="0" err="1">
                <a:solidFill>
                  <a:srgbClr val="161249"/>
                </a:solidFill>
              </a:rPr>
              <a:t>sesja</a:t>
            </a:r>
            <a:r>
              <a:rPr lang="en-US" sz="1800" dirty="0">
                <a:solidFill>
                  <a:srgbClr val="161249"/>
                </a:solidFill>
              </a:rPr>
              <a:t>, </a:t>
            </a:r>
            <a:r>
              <a:rPr lang="en-US" sz="1800" dirty="0" err="1">
                <a:solidFill>
                  <a:srgbClr val="161249"/>
                </a:solidFill>
              </a:rPr>
              <a:t>która</a:t>
            </a:r>
            <a:r>
              <a:rPr lang="en-US" sz="1800" dirty="0">
                <a:solidFill>
                  <a:srgbClr val="161249"/>
                </a:solidFill>
              </a:rPr>
              <a:t> </a:t>
            </a:r>
            <a:r>
              <a:rPr lang="en-US" sz="1800" dirty="0" err="1">
                <a:solidFill>
                  <a:srgbClr val="161249"/>
                </a:solidFill>
              </a:rPr>
              <a:t>trwa</a:t>
            </a:r>
            <a:r>
              <a:rPr lang="en-US" sz="1800" dirty="0">
                <a:solidFill>
                  <a:srgbClr val="161249"/>
                </a:solidFill>
              </a:rPr>
              <a:t> </a:t>
            </a:r>
            <a:r>
              <a:rPr lang="en-US" sz="1800" dirty="0" err="1">
                <a:solidFill>
                  <a:srgbClr val="161249"/>
                </a:solidFill>
              </a:rPr>
              <a:t>dłużej</a:t>
            </a:r>
            <a:r>
              <a:rPr lang="en-US" sz="1800" dirty="0">
                <a:solidFill>
                  <a:srgbClr val="161249"/>
                </a:solidFill>
              </a:rPr>
              <a:t> </a:t>
            </a:r>
            <a:r>
              <a:rPr lang="en-US" sz="1800" dirty="0" err="1">
                <a:solidFill>
                  <a:srgbClr val="161249"/>
                </a:solidFill>
              </a:rPr>
              <a:t>niż</a:t>
            </a:r>
            <a:r>
              <a:rPr lang="en-US" sz="1800" dirty="0">
                <a:solidFill>
                  <a:srgbClr val="161249"/>
                </a:solidFill>
              </a:rPr>
              <a:t> 10 </a:t>
            </a:r>
            <a:r>
              <a:rPr lang="en-US" sz="1800" dirty="0" err="1">
                <a:solidFill>
                  <a:srgbClr val="161249"/>
                </a:solidFill>
              </a:rPr>
              <a:t>sekund</a:t>
            </a:r>
            <a:r>
              <a:rPr lang="en-US" sz="1800" dirty="0">
                <a:solidFill>
                  <a:srgbClr val="161249"/>
                </a:solidFill>
              </a:rPr>
              <a:t>, ma </a:t>
            </a:r>
            <a:r>
              <a:rPr lang="en-US" sz="1800" dirty="0" err="1">
                <a:solidFill>
                  <a:srgbClr val="161249"/>
                </a:solidFill>
              </a:rPr>
              <a:t>zdarzenie</a:t>
            </a:r>
            <a:r>
              <a:rPr lang="en-US" sz="1800" dirty="0">
                <a:solidFill>
                  <a:srgbClr val="161249"/>
                </a:solidFill>
              </a:rPr>
              <a:t> </a:t>
            </a:r>
            <a:r>
              <a:rPr lang="en-US" sz="1800" dirty="0" err="1">
                <a:solidFill>
                  <a:srgbClr val="161249"/>
                </a:solidFill>
              </a:rPr>
              <a:t>konwersji</a:t>
            </a:r>
            <a:r>
              <a:rPr lang="en-US" sz="1800" dirty="0">
                <a:solidFill>
                  <a:srgbClr val="161249"/>
                </a:solidFill>
              </a:rPr>
              <a:t> </a:t>
            </a:r>
            <a:r>
              <a:rPr lang="en-US" sz="1800" dirty="0" err="1">
                <a:solidFill>
                  <a:srgbClr val="161249"/>
                </a:solidFill>
              </a:rPr>
              <a:t>lub</a:t>
            </a:r>
            <a:r>
              <a:rPr lang="en-US" sz="1800" dirty="0">
                <a:solidFill>
                  <a:srgbClr val="161249"/>
                </a:solidFill>
              </a:rPr>
              <a:t> ma co </a:t>
            </a:r>
            <a:r>
              <a:rPr lang="en-US" sz="1800" dirty="0" err="1">
                <a:solidFill>
                  <a:srgbClr val="161249"/>
                </a:solidFill>
              </a:rPr>
              <a:t>najmniej</a:t>
            </a:r>
            <a:r>
              <a:rPr lang="en-US" sz="1800" dirty="0">
                <a:solidFill>
                  <a:srgbClr val="161249"/>
                </a:solidFill>
              </a:rPr>
              <a:t> 2 </a:t>
            </a:r>
            <a:r>
              <a:rPr lang="en-US" sz="1800" dirty="0" err="1">
                <a:solidFill>
                  <a:srgbClr val="161249"/>
                </a:solidFill>
              </a:rPr>
              <a:t>odsłony</a:t>
            </a:r>
            <a:r>
              <a:rPr lang="en-US" sz="1800" dirty="0">
                <a:solidFill>
                  <a:srgbClr val="161249"/>
                </a:solidFill>
              </a:rPr>
              <a:t> </a:t>
            </a:r>
            <a:r>
              <a:rPr lang="en-US" sz="1800" dirty="0" err="1">
                <a:solidFill>
                  <a:srgbClr val="161249"/>
                </a:solidFill>
              </a:rPr>
              <a:t>lub</a:t>
            </a:r>
            <a:r>
              <a:rPr lang="en-US" sz="1800" dirty="0">
                <a:solidFill>
                  <a:srgbClr val="161249"/>
                </a:solidFill>
              </a:rPr>
              <a:t> </a:t>
            </a:r>
            <a:r>
              <a:rPr lang="en-US" sz="1800" dirty="0" err="1">
                <a:solidFill>
                  <a:srgbClr val="161249"/>
                </a:solidFill>
              </a:rPr>
              <a:t>wyświetlenia</a:t>
            </a:r>
            <a:r>
              <a:rPr lang="en-US" sz="1800" dirty="0">
                <a:solidFill>
                  <a:srgbClr val="161249"/>
                </a:solidFill>
              </a:rPr>
              <a:t> </a:t>
            </a:r>
            <a:r>
              <a:rPr lang="en-US" sz="1800" dirty="0" err="1">
                <a:solidFill>
                  <a:srgbClr val="161249"/>
                </a:solidFill>
              </a:rPr>
              <a:t>ekranu</a:t>
            </a:r>
            <a:r>
              <a:rPr lang="en-US" sz="1800" dirty="0">
                <a:solidFill>
                  <a:srgbClr val="161249"/>
                </a:solidFill>
              </a:rPr>
              <a:t>).</a:t>
            </a:r>
            <a:endParaRPr sz="1800" dirty="0">
              <a:solidFill>
                <a:srgbClr val="161249"/>
              </a:solidFill>
            </a:endParaRPr>
          </a:p>
          <a:p>
            <a:pPr marL="380990" indent="-380990">
              <a:buClr>
                <a:srgbClr val="11AA81"/>
              </a:buClr>
              <a:buSzPts val="1400"/>
              <a:buFont typeface="Arial"/>
              <a:buChar char="●"/>
            </a:pPr>
            <a:r>
              <a:rPr lang="en-US" sz="1800" b="1" dirty="0" err="1">
                <a:solidFill>
                  <a:srgbClr val="161249"/>
                </a:solidFill>
              </a:rPr>
              <a:t>Źródła</a:t>
            </a:r>
            <a:r>
              <a:rPr lang="en-US" sz="1800" b="1" dirty="0">
                <a:solidFill>
                  <a:srgbClr val="161249"/>
                </a:solidFill>
              </a:rPr>
              <a:t> </a:t>
            </a:r>
            <a:r>
              <a:rPr lang="en-US" sz="1800" b="1" dirty="0" err="1">
                <a:solidFill>
                  <a:srgbClr val="161249"/>
                </a:solidFill>
              </a:rPr>
              <a:t>ruchu</a:t>
            </a:r>
            <a:r>
              <a:rPr lang="en-US" sz="1800" b="1" dirty="0">
                <a:solidFill>
                  <a:srgbClr val="161249"/>
                </a:solidFill>
              </a:rPr>
              <a:t>: </a:t>
            </a:r>
            <a:r>
              <a:rPr lang="pl-PL" sz="1800" dirty="0">
                <a:solidFill>
                  <a:srgbClr val="161249"/>
                </a:solidFill>
              </a:rPr>
              <a:t>W</a:t>
            </a:r>
            <a:r>
              <a:rPr lang="en-US" sz="1800" dirty="0" err="1" smtClean="0">
                <a:solidFill>
                  <a:srgbClr val="161249"/>
                </a:solidFill>
              </a:rPr>
              <a:t>skaźnik</a:t>
            </a:r>
            <a:r>
              <a:rPr lang="en-US" sz="1800" dirty="0" smtClean="0">
                <a:solidFill>
                  <a:srgbClr val="161249"/>
                </a:solidFill>
              </a:rPr>
              <a:t> </a:t>
            </a:r>
            <a:r>
              <a:rPr lang="pl-PL" sz="1800" dirty="0" smtClean="0">
                <a:solidFill>
                  <a:srgbClr val="161249"/>
                </a:solidFill>
              </a:rPr>
              <a:t>ten </a:t>
            </a:r>
            <a:r>
              <a:rPr lang="en-US" sz="1800" dirty="0" err="1" smtClean="0">
                <a:solidFill>
                  <a:srgbClr val="161249"/>
                </a:solidFill>
              </a:rPr>
              <a:t>mierzy</a:t>
            </a:r>
            <a:r>
              <a:rPr lang="en-US" sz="1800" dirty="0" smtClean="0">
                <a:solidFill>
                  <a:srgbClr val="161249"/>
                </a:solidFill>
              </a:rPr>
              <a:t> </a:t>
            </a:r>
            <a:r>
              <a:rPr lang="en-US" sz="1800" dirty="0" err="1">
                <a:solidFill>
                  <a:srgbClr val="161249"/>
                </a:solidFill>
              </a:rPr>
              <a:t>źródła</a:t>
            </a:r>
            <a:r>
              <a:rPr lang="en-US" sz="1800" dirty="0">
                <a:solidFill>
                  <a:srgbClr val="161249"/>
                </a:solidFill>
              </a:rPr>
              <a:t>, </a:t>
            </a:r>
            <a:r>
              <a:rPr lang="en-US" sz="1800" dirty="0" err="1">
                <a:solidFill>
                  <a:srgbClr val="161249"/>
                </a:solidFill>
              </a:rPr>
              <a:t>które</a:t>
            </a:r>
            <a:r>
              <a:rPr lang="en-US" sz="1800" dirty="0">
                <a:solidFill>
                  <a:srgbClr val="161249"/>
                </a:solidFill>
              </a:rPr>
              <a:t> </a:t>
            </a:r>
            <a:r>
              <a:rPr lang="en-US" sz="1800" dirty="0" err="1">
                <a:solidFill>
                  <a:srgbClr val="161249"/>
                </a:solidFill>
              </a:rPr>
              <a:t>kierują</a:t>
            </a:r>
            <a:r>
              <a:rPr lang="en-US" sz="1800" dirty="0">
                <a:solidFill>
                  <a:srgbClr val="161249"/>
                </a:solidFill>
              </a:rPr>
              <a:t> </a:t>
            </a:r>
            <a:r>
              <a:rPr lang="en-US" sz="1800" dirty="0" err="1">
                <a:solidFill>
                  <a:srgbClr val="161249"/>
                </a:solidFill>
              </a:rPr>
              <a:t>ruch</a:t>
            </a:r>
            <a:r>
              <a:rPr lang="en-US" sz="1800" dirty="0">
                <a:solidFill>
                  <a:srgbClr val="161249"/>
                </a:solidFill>
              </a:rPr>
              <a:t> do </a:t>
            </a:r>
            <a:r>
              <a:rPr lang="en-US" sz="1800" dirty="0" err="1">
                <a:solidFill>
                  <a:srgbClr val="161249"/>
                </a:solidFill>
              </a:rPr>
              <a:t>Twojej</a:t>
            </a:r>
            <a:r>
              <a:rPr lang="en-US" sz="1800" dirty="0">
                <a:solidFill>
                  <a:srgbClr val="161249"/>
                </a:solidFill>
              </a:rPr>
              <a:t> </a:t>
            </a:r>
            <a:r>
              <a:rPr lang="en-US" sz="1800" dirty="0" err="1">
                <a:solidFill>
                  <a:srgbClr val="161249"/>
                </a:solidFill>
              </a:rPr>
              <a:t>witryny</a:t>
            </a:r>
            <a:r>
              <a:rPr lang="en-US" sz="1800" dirty="0">
                <a:solidFill>
                  <a:srgbClr val="161249"/>
                </a:solidFill>
              </a:rPr>
              <a:t>, </a:t>
            </a:r>
            <a:r>
              <a:rPr lang="en-US" sz="1800" dirty="0" err="1">
                <a:solidFill>
                  <a:srgbClr val="161249"/>
                </a:solidFill>
              </a:rPr>
              <a:t>takie</a:t>
            </a:r>
            <a:r>
              <a:rPr lang="en-US" sz="1800" dirty="0">
                <a:solidFill>
                  <a:srgbClr val="161249"/>
                </a:solidFill>
              </a:rPr>
              <a:t> </a:t>
            </a:r>
            <a:r>
              <a:rPr lang="en-US" sz="1800" dirty="0" err="1">
                <a:solidFill>
                  <a:srgbClr val="161249"/>
                </a:solidFill>
              </a:rPr>
              <a:t>jak</a:t>
            </a:r>
            <a:r>
              <a:rPr lang="en-US" sz="1800" dirty="0">
                <a:solidFill>
                  <a:srgbClr val="161249"/>
                </a:solidFill>
              </a:rPr>
              <a:t> </a:t>
            </a:r>
            <a:r>
              <a:rPr lang="en-US" sz="1800" dirty="0" err="1">
                <a:solidFill>
                  <a:srgbClr val="161249"/>
                </a:solidFill>
              </a:rPr>
              <a:t>organiczne</a:t>
            </a:r>
            <a:r>
              <a:rPr lang="en-US" sz="1800" dirty="0">
                <a:solidFill>
                  <a:srgbClr val="161249"/>
                </a:solidFill>
              </a:rPr>
              <a:t> </a:t>
            </a:r>
            <a:r>
              <a:rPr lang="en-US" sz="1800" dirty="0" err="1">
                <a:solidFill>
                  <a:srgbClr val="161249"/>
                </a:solidFill>
              </a:rPr>
              <a:t>wyszukiwanie</a:t>
            </a:r>
            <a:r>
              <a:rPr lang="en-US" sz="1800" dirty="0">
                <a:solidFill>
                  <a:srgbClr val="161249"/>
                </a:solidFill>
              </a:rPr>
              <a:t>, </a:t>
            </a:r>
            <a:r>
              <a:rPr lang="en-US" sz="1800" dirty="0" err="1">
                <a:solidFill>
                  <a:srgbClr val="161249"/>
                </a:solidFill>
              </a:rPr>
              <a:t>płatne</a:t>
            </a:r>
            <a:r>
              <a:rPr lang="en-US" sz="1800" dirty="0">
                <a:solidFill>
                  <a:srgbClr val="161249"/>
                </a:solidFill>
              </a:rPr>
              <a:t> </a:t>
            </a:r>
            <a:r>
              <a:rPr lang="en-US" sz="1800" dirty="0" err="1">
                <a:solidFill>
                  <a:srgbClr val="161249"/>
                </a:solidFill>
              </a:rPr>
              <a:t>wyszukiwanie</a:t>
            </a:r>
            <a:r>
              <a:rPr lang="en-US" sz="1800" dirty="0">
                <a:solidFill>
                  <a:srgbClr val="161249"/>
                </a:solidFill>
              </a:rPr>
              <a:t>, media </a:t>
            </a:r>
            <a:r>
              <a:rPr lang="en-US" sz="1800" dirty="0" err="1">
                <a:solidFill>
                  <a:srgbClr val="161249"/>
                </a:solidFill>
              </a:rPr>
              <a:t>społecznościowe</a:t>
            </a:r>
            <a:r>
              <a:rPr lang="en-US" sz="1800" dirty="0">
                <a:solidFill>
                  <a:srgbClr val="161249"/>
                </a:solidFill>
              </a:rPr>
              <a:t> </a:t>
            </a:r>
            <a:r>
              <a:rPr lang="en-US" sz="1800" dirty="0" err="1">
                <a:solidFill>
                  <a:srgbClr val="161249"/>
                </a:solidFill>
              </a:rPr>
              <a:t>lub</a:t>
            </a:r>
            <a:r>
              <a:rPr lang="en-US" sz="1800" dirty="0">
                <a:solidFill>
                  <a:srgbClr val="161249"/>
                </a:solidFill>
              </a:rPr>
              <a:t> </a:t>
            </a:r>
            <a:r>
              <a:rPr lang="en-US" sz="1800" dirty="0" err="1">
                <a:solidFill>
                  <a:srgbClr val="161249"/>
                </a:solidFill>
              </a:rPr>
              <a:t>odesłania</a:t>
            </a:r>
            <a:r>
              <a:rPr lang="en-US" sz="1800" dirty="0">
                <a:solidFill>
                  <a:srgbClr val="161249"/>
                </a:solidFill>
              </a:rPr>
              <a:t>.</a:t>
            </a:r>
            <a:endParaRPr sz="1800" dirty="0">
              <a:solidFill>
                <a:srgbClr val="161249"/>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Google Shape;438;p20"/>
          <p:cNvSpPr txBox="1"/>
          <p:nvPr/>
        </p:nvSpPr>
        <p:spPr>
          <a:xfrm>
            <a:off x="955200" y="1933800"/>
            <a:ext cx="10281600" cy="1495200"/>
          </a:xfrm>
          <a:prstGeom prst="rect">
            <a:avLst/>
          </a:prstGeom>
          <a:noFill/>
          <a:ln>
            <a:noFill/>
          </a:ln>
        </p:spPr>
        <p:txBody>
          <a:bodyPr spcFirstLastPara="1" wrap="square" lIns="121900" tIns="121900" rIns="121900" bIns="121900" anchor="t" anchorCtr="0">
            <a:noAutofit/>
          </a:bodyPr>
          <a:lstStyle/>
          <a:p>
            <a:pPr algn="ctr">
              <a:buClr>
                <a:srgbClr val="FFFFFF"/>
              </a:buClr>
              <a:buSzPts val="6000"/>
            </a:pPr>
            <a:r>
              <a:rPr lang="en-US" sz="6600" b="1" dirty="0" err="1">
                <a:solidFill>
                  <a:srgbClr val="11AA81"/>
                </a:solidFill>
              </a:rPr>
              <a:t>Temat</a:t>
            </a:r>
            <a:r>
              <a:rPr lang="en-US" sz="6600" b="1" dirty="0">
                <a:solidFill>
                  <a:srgbClr val="11AA81"/>
                </a:solidFill>
              </a:rPr>
              <a:t> 3</a:t>
            </a:r>
            <a:r>
              <a:rPr lang="en-US" sz="8000" b="1" dirty="0">
                <a:solidFill>
                  <a:srgbClr val="11AA81"/>
                </a:solidFill>
              </a:rPr>
              <a:t> </a:t>
            </a:r>
            <a:endParaRPr sz="8000" b="1" dirty="0">
              <a:solidFill>
                <a:srgbClr val="11AA81"/>
              </a:solidFill>
            </a:endParaRPr>
          </a:p>
        </p:txBody>
      </p:sp>
      <p:sp>
        <p:nvSpPr>
          <p:cNvPr id="439" name="Google Shape;439;p20"/>
          <p:cNvSpPr txBox="1"/>
          <p:nvPr/>
        </p:nvSpPr>
        <p:spPr>
          <a:xfrm>
            <a:off x="900200" y="3477833"/>
            <a:ext cx="10391600" cy="1885200"/>
          </a:xfrm>
          <a:prstGeom prst="rect">
            <a:avLst/>
          </a:prstGeom>
          <a:noFill/>
          <a:ln>
            <a:noFill/>
          </a:ln>
        </p:spPr>
        <p:txBody>
          <a:bodyPr spcFirstLastPara="1" wrap="square" lIns="121900" tIns="121900" rIns="121900" bIns="121900" anchor="t" anchorCtr="0">
            <a:noAutofit/>
          </a:bodyPr>
          <a:lstStyle/>
          <a:p>
            <a:pPr algn="ctr">
              <a:buClr>
                <a:srgbClr val="161249"/>
              </a:buClr>
              <a:buSzPts val="3200"/>
            </a:pPr>
            <a:r>
              <a:rPr lang="en-US" sz="4400" dirty="0" err="1">
                <a:solidFill>
                  <a:srgbClr val="161249"/>
                </a:solidFill>
              </a:rPr>
              <a:t>Pomiar</a:t>
            </a:r>
            <a:endParaRPr sz="4400" dirty="0">
              <a:solidFill>
                <a:srgbClr val="161249"/>
              </a:solidFill>
            </a:endParaRPr>
          </a:p>
          <a:p>
            <a:pPr algn="ctr">
              <a:buClr>
                <a:srgbClr val="161249"/>
              </a:buClr>
              <a:buSzPts val="3200"/>
            </a:pPr>
            <a:r>
              <a:rPr lang="en-US" sz="4400" dirty="0" err="1">
                <a:solidFill>
                  <a:srgbClr val="161249"/>
                </a:solidFill>
              </a:rPr>
              <a:t>Liczące</a:t>
            </a:r>
            <a:r>
              <a:rPr lang="en-US" sz="4400" dirty="0">
                <a:solidFill>
                  <a:srgbClr val="161249"/>
                </a:solidFill>
              </a:rPr>
              <a:t> </a:t>
            </a:r>
            <a:r>
              <a:rPr lang="en-US" sz="4400" dirty="0" err="1">
                <a:solidFill>
                  <a:srgbClr val="161249"/>
                </a:solidFill>
              </a:rPr>
              <a:t>się</a:t>
            </a:r>
            <a:r>
              <a:rPr lang="en-US" sz="4400" dirty="0">
                <a:solidFill>
                  <a:srgbClr val="161249"/>
                </a:solidFill>
              </a:rPr>
              <a:t> </a:t>
            </a:r>
            <a:r>
              <a:rPr lang="en-US" sz="4400" dirty="0" err="1">
                <a:solidFill>
                  <a:srgbClr val="161249"/>
                </a:solidFill>
              </a:rPr>
              <a:t>wskaźniki</a:t>
            </a:r>
            <a:endParaRPr sz="4400" dirty="0">
              <a:solidFill>
                <a:srgbClr val="161249"/>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43"/>
        <p:cNvGrpSpPr/>
        <p:nvPr/>
      </p:nvGrpSpPr>
      <p:grpSpPr>
        <a:xfrm>
          <a:off x="0" y="0"/>
          <a:ext cx="0" cy="0"/>
          <a:chOff x="0" y="0"/>
          <a:chExt cx="0" cy="0"/>
        </a:xfrm>
      </p:grpSpPr>
      <p:sp>
        <p:nvSpPr>
          <p:cNvPr id="444" name="Google Shape;444;p21"/>
          <p:cNvSpPr txBox="1"/>
          <p:nvPr/>
        </p:nvSpPr>
        <p:spPr>
          <a:xfrm>
            <a:off x="637786" y="1101258"/>
            <a:ext cx="11360800" cy="763600"/>
          </a:xfrm>
          <a:prstGeom prst="rect">
            <a:avLst/>
          </a:prstGeom>
          <a:noFill/>
          <a:ln>
            <a:noFill/>
          </a:ln>
        </p:spPr>
        <p:txBody>
          <a:bodyPr spcFirstLastPara="1" wrap="square" lIns="121900" tIns="121900" rIns="121900" bIns="121900" anchor="ctr" anchorCtr="0">
            <a:noAutofit/>
          </a:bodyPr>
          <a:lstStyle/>
          <a:p>
            <a:pPr>
              <a:buClr>
                <a:schemeClr val="dk1"/>
              </a:buClr>
              <a:buSzPts val="3000"/>
            </a:pPr>
            <a:endParaRPr sz="4000" b="1">
              <a:solidFill>
                <a:schemeClr val="dk1"/>
              </a:solidFill>
            </a:endParaRPr>
          </a:p>
        </p:txBody>
      </p:sp>
      <p:sp>
        <p:nvSpPr>
          <p:cNvPr id="445" name="Google Shape;445;p21"/>
          <p:cNvSpPr txBox="1"/>
          <p:nvPr/>
        </p:nvSpPr>
        <p:spPr>
          <a:xfrm>
            <a:off x="637786" y="1683721"/>
            <a:ext cx="11111239" cy="3918815"/>
          </a:xfrm>
          <a:prstGeom prst="rect">
            <a:avLst/>
          </a:prstGeom>
          <a:noFill/>
          <a:ln>
            <a:noFill/>
          </a:ln>
        </p:spPr>
        <p:txBody>
          <a:bodyPr spcFirstLastPara="1" wrap="square" lIns="121900" tIns="121900" rIns="121900" bIns="121900" anchor="t" anchorCtr="0">
            <a:noAutofit/>
          </a:bodyPr>
          <a:lstStyle/>
          <a:p>
            <a:pPr>
              <a:lnSpc>
                <a:spcPct val="115000"/>
              </a:lnSpc>
              <a:buClr>
                <a:schemeClr val="dk1"/>
              </a:buClr>
              <a:buSzPts val="1800"/>
            </a:pPr>
            <a:endParaRPr sz="2400">
              <a:solidFill>
                <a:schemeClr val="dk1"/>
              </a:solidFill>
              <a:latin typeface="Calibri"/>
              <a:ea typeface="Calibri"/>
              <a:cs typeface="Calibri"/>
              <a:sym typeface="Calibri"/>
            </a:endParaRPr>
          </a:p>
        </p:txBody>
      </p:sp>
      <p:sp>
        <p:nvSpPr>
          <p:cNvPr id="446" name="Google Shape;446;p21"/>
          <p:cNvSpPr txBox="1">
            <a:spLocks noGrp="1"/>
          </p:cNvSpPr>
          <p:nvPr>
            <p:ph type="title"/>
          </p:nvPr>
        </p:nvSpPr>
        <p:spPr>
          <a:xfrm>
            <a:off x="562243" y="719457"/>
            <a:ext cx="10515600" cy="763601"/>
          </a:xfrm>
          <a:prstGeom prst="rect">
            <a:avLst/>
          </a:prstGeom>
          <a:noFill/>
          <a:ln>
            <a:noFill/>
          </a:ln>
        </p:spPr>
        <p:txBody>
          <a:bodyPr spcFirstLastPara="1" wrap="square" lIns="121900" tIns="60933" rIns="121900" bIns="60933" anchor="b" anchorCtr="0">
            <a:normAutofit fontScale="90000"/>
          </a:bodyPr>
          <a:lstStyle/>
          <a:p>
            <a:pPr>
              <a:buSzPts val="3300"/>
            </a:pPr>
            <a:r>
              <a:rPr lang="en-US" dirty="0" err="1"/>
              <a:t>Pomiary</a:t>
            </a:r>
            <a:r>
              <a:rPr lang="en-US" dirty="0"/>
              <a:t> - </a:t>
            </a:r>
            <a:r>
              <a:rPr lang="en-US" dirty="0" err="1"/>
              <a:t>metryki</a:t>
            </a:r>
            <a:r>
              <a:rPr lang="en-US" dirty="0"/>
              <a:t>, </a:t>
            </a:r>
            <a:r>
              <a:rPr lang="en-US" dirty="0" err="1"/>
              <a:t>które</a:t>
            </a:r>
            <a:r>
              <a:rPr lang="en-US" dirty="0"/>
              <a:t> </a:t>
            </a:r>
            <a:r>
              <a:rPr lang="en-US" dirty="0" err="1"/>
              <a:t>mają</a:t>
            </a:r>
            <a:r>
              <a:rPr lang="en-US" dirty="0"/>
              <a:t> </a:t>
            </a:r>
            <a:r>
              <a:rPr lang="en-US" dirty="0" err="1"/>
              <a:t>znaczenie</a:t>
            </a:r>
            <a:endParaRPr dirty="0"/>
          </a:p>
        </p:txBody>
      </p:sp>
      <p:sp>
        <p:nvSpPr>
          <p:cNvPr id="447" name="Google Shape;447;p21"/>
          <p:cNvSpPr txBox="1">
            <a:spLocks noGrp="1"/>
          </p:cNvSpPr>
          <p:nvPr>
            <p:ph type="body" idx="1"/>
          </p:nvPr>
        </p:nvSpPr>
        <p:spPr>
          <a:xfrm>
            <a:off x="838201" y="1848482"/>
            <a:ext cx="9963684" cy="1067032"/>
          </a:xfrm>
          <a:prstGeom prst="rect">
            <a:avLst/>
          </a:prstGeom>
          <a:noFill/>
          <a:ln>
            <a:noFill/>
          </a:ln>
        </p:spPr>
        <p:txBody>
          <a:bodyPr spcFirstLastPara="1" wrap="square" lIns="121900" tIns="60933" rIns="121900" bIns="60933" anchor="t" anchorCtr="0">
            <a:spAutoFit/>
          </a:bodyPr>
          <a:lstStyle/>
          <a:p>
            <a:pPr marL="0" indent="0">
              <a:lnSpc>
                <a:spcPct val="115000"/>
              </a:lnSpc>
              <a:spcBef>
                <a:spcPts val="0"/>
              </a:spcBef>
              <a:buSzPts val="2000"/>
            </a:pPr>
            <a:r>
              <a:rPr lang="en-US" sz="2667" dirty="0" err="1"/>
              <a:t>Jakie</a:t>
            </a:r>
            <a:r>
              <a:rPr lang="en-US" sz="2667" dirty="0"/>
              <a:t> </a:t>
            </a:r>
            <a:r>
              <a:rPr lang="en-US" sz="2667" dirty="0" err="1"/>
              <a:t>są</a:t>
            </a:r>
            <a:r>
              <a:rPr lang="en-US" sz="2667" dirty="0"/>
              <a:t> </a:t>
            </a:r>
            <a:r>
              <a:rPr lang="en-US" sz="2667" dirty="0" err="1"/>
              <a:t>podstawowe</a:t>
            </a:r>
            <a:r>
              <a:rPr lang="en-US" sz="2667" dirty="0"/>
              <a:t> </a:t>
            </a:r>
            <a:r>
              <a:rPr lang="en-US" sz="2667" dirty="0" err="1"/>
              <a:t>wskaźniki</a:t>
            </a:r>
            <a:r>
              <a:rPr lang="en-US" sz="2667" dirty="0"/>
              <a:t>, </a:t>
            </a:r>
            <a:r>
              <a:rPr lang="en-US" sz="2667" dirty="0" err="1"/>
              <a:t>które</a:t>
            </a:r>
            <a:r>
              <a:rPr lang="en-US" sz="2667" dirty="0"/>
              <a:t> </a:t>
            </a:r>
            <a:r>
              <a:rPr lang="en-US" sz="2667" dirty="0" err="1"/>
              <a:t>zapewnia</a:t>
            </a:r>
            <a:r>
              <a:rPr lang="en-US" sz="2667" dirty="0"/>
              <a:t> </a:t>
            </a:r>
            <a:r>
              <a:rPr lang="en-US" sz="2667" dirty="0" err="1"/>
              <a:t>narzędzie</a:t>
            </a:r>
            <a:r>
              <a:rPr lang="en-US" sz="2667" dirty="0"/>
              <a:t> do </a:t>
            </a:r>
            <a:r>
              <a:rPr lang="en-US" sz="2667" dirty="0" err="1"/>
              <a:t>analizy</a:t>
            </a:r>
            <a:r>
              <a:rPr lang="en-US" sz="2667" dirty="0"/>
              <a:t> </a:t>
            </a:r>
            <a:r>
              <a:rPr lang="en-US" sz="2667" dirty="0" err="1"/>
              <a:t>witryny</a:t>
            </a:r>
            <a:r>
              <a:rPr lang="en-US" sz="2667" dirty="0"/>
              <a:t>?</a:t>
            </a:r>
            <a:endParaRPr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sp>
        <p:nvSpPr>
          <p:cNvPr id="452" name="Google Shape;452;p22"/>
          <p:cNvSpPr txBox="1"/>
          <p:nvPr/>
        </p:nvSpPr>
        <p:spPr>
          <a:xfrm>
            <a:off x="569495" y="558501"/>
            <a:ext cx="9938083" cy="763600"/>
          </a:xfrm>
          <a:prstGeom prst="rect">
            <a:avLst/>
          </a:prstGeom>
          <a:noFill/>
          <a:ln>
            <a:noFill/>
          </a:ln>
        </p:spPr>
        <p:txBody>
          <a:bodyPr spcFirstLastPara="1" wrap="square" lIns="121900" tIns="121900" rIns="121900" bIns="121900" anchor="ctr" anchorCtr="0">
            <a:noAutofit/>
          </a:bodyPr>
          <a:lstStyle/>
          <a:p>
            <a:pPr>
              <a:buClr>
                <a:srgbClr val="161249"/>
              </a:buClr>
              <a:buSzPts val="3000"/>
            </a:pPr>
            <a:r>
              <a:rPr lang="en-US" sz="4000" b="1" dirty="0" err="1">
                <a:solidFill>
                  <a:srgbClr val="161249"/>
                </a:solidFill>
              </a:rPr>
              <a:t>Pomiary</a:t>
            </a:r>
            <a:r>
              <a:rPr lang="en-US" sz="4000" b="1" dirty="0">
                <a:solidFill>
                  <a:srgbClr val="161249"/>
                </a:solidFill>
              </a:rPr>
              <a:t> - </a:t>
            </a:r>
            <a:r>
              <a:rPr lang="en-US" sz="4000" b="1" dirty="0" err="1">
                <a:solidFill>
                  <a:srgbClr val="161249"/>
                </a:solidFill>
              </a:rPr>
              <a:t>metryki</a:t>
            </a:r>
            <a:r>
              <a:rPr lang="en-US" sz="4000" b="1" dirty="0">
                <a:solidFill>
                  <a:srgbClr val="161249"/>
                </a:solidFill>
              </a:rPr>
              <a:t>, </a:t>
            </a:r>
            <a:r>
              <a:rPr lang="en-US" sz="4000" b="1" dirty="0" err="1">
                <a:solidFill>
                  <a:srgbClr val="161249"/>
                </a:solidFill>
              </a:rPr>
              <a:t>które</a:t>
            </a:r>
            <a:r>
              <a:rPr lang="en-US" sz="4000" b="1" dirty="0">
                <a:solidFill>
                  <a:srgbClr val="161249"/>
                </a:solidFill>
              </a:rPr>
              <a:t> </a:t>
            </a:r>
            <a:r>
              <a:rPr lang="en-US" sz="4000" b="1" dirty="0" err="1">
                <a:solidFill>
                  <a:srgbClr val="161249"/>
                </a:solidFill>
              </a:rPr>
              <a:t>mają</a:t>
            </a:r>
            <a:r>
              <a:rPr lang="en-US" sz="4000" b="1" dirty="0">
                <a:solidFill>
                  <a:srgbClr val="161249"/>
                </a:solidFill>
              </a:rPr>
              <a:t> </a:t>
            </a:r>
            <a:r>
              <a:rPr lang="en-US" sz="4000" b="1" dirty="0" err="1">
                <a:solidFill>
                  <a:srgbClr val="161249"/>
                </a:solidFill>
              </a:rPr>
              <a:t>znaczenie</a:t>
            </a:r>
            <a:endParaRPr sz="4000" b="1" dirty="0">
              <a:solidFill>
                <a:srgbClr val="161249"/>
              </a:solidFill>
            </a:endParaRPr>
          </a:p>
        </p:txBody>
      </p:sp>
      <p:sp>
        <p:nvSpPr>
          <p:cNvPr id="453" name="Google Shape;453;p22"/>
          <p:cNvSpPr txBox="1"/>
          <p:nvPr/>
        </p:nvSpPr>
        <p:spPr>
          <a:xfrm>
            <a:off x="1430936" y="1952386"/>
            <a:ext cx="8215200" cy="3036709"/>
          </a:xfrm>
          <a:prstGeom prst="rect">
            <a:avLst/>
          </a:prstGeom>
          <a:noFill/>
          <a:ln>
            <a:noFill/>
          </a:ln>
        </p:spPr>
        <p:txBody>
          <a:bodyPr spcFirstLastPara="1" wrap="square" lIns="121900" tIns="121900" rIns="121900" bIns="121900" numCol="2" anchor="ctr" anchorCtr="0">
            <a:noAutofit/>
          </a:bodyPr>
          <a:lstStyle/>
          <a:p>
            <a:pPr marL="457200" indent="-457200">
              <a:lnSpc>
                <a:spcPct val="115000"/>
              </a:lnSpc>
              <a:buClr>
                <a:srgbClr val="11AA81"/>
              </a:buClr>
              <a:buSzPts val="2400"/>
              <a:buFont typeface="+mj-lt"/>
              <a:buAutoNum type="arabicPeriod"/>
            </a:pPr>
            <a:r>
              <a:rPr lang="en-US" sz="2000" dirty="0" err="1">
                <a:solidFill>
                  <a:srgbClr val="161249"/>
                </a:solidFill>
              </a:rPr>
              <a:t>Przejęcie</a:t>
            </a:r>
            <a:endParaRPr sz="2000" dirty="0">
              <a:solidFill>
                <a:srgbClr val="161249"/>
              </a:solidFill>
            </a:endParaRPr>
          </a:p>
          <a:p>
            <a:pPr marL="457200" indent="-457200">
              <a:lnSpc>
                <a:spcPct val="115000"/>
              </a:lnSpc>
              <a:spcBef>
                <a:spcPts val="1600"/>
              </a:spcBef>
              <a:buClr>
                <a:srgbClr val="11AA81"/>
              </a:buClr>
              <a:buSzPts val="2400"/>
              <a:buFont typeface="+mj-lt"/>
              <a:buAutoNum type="arabicPeriod"/>
            </a:pPr>
            <a:r>
              <a:rPr lang="en-US" sz="2000" dirty="0" err="1">
                <a:solidFill>
                  <a:srgbClr val="161249"/>
                </a:solidFill>
              </a:rPr>
              <a:t>Wydarzenia</a:t>
            </a:r>
            <a:endParaRPr sz="2000" dirty="0">
              <a:solidFill>
                <a:srgbClr val="161249"/>
              </a:solidFill>
            </a:endParaRPr>
          </a:p>
          <a:p>
            <a:pPr marL="457200" indent="-457200">
              <a:lnSpc>
                <a:spcPct val="115000"/>
              </a:lnSpc>
              <a:spcBef>
                <a:spcPts val="1600"/>
              </a:spcBef>
              <a:buClr>
                <a:srgbClr val="11AA81"/>
              </a:buClr>
              <a:buSzPts val="2400"/>
              <a:buFont typeface="+mj-lt"/>
              <a:buAutoNum type="arabicPeriod"/>
            </a:pPr>
            <a:r>
              <a:rPr lang="en-US" sz="2000" dirty="0" err="1">
                <a:solidFill>
                  <a:srgbClr val="161249"/>
                </a:solidFill>
              </a:rPr>
              <a:t>Konwersje</a:t>
            </a:r>
            <a:endParaRPr sz="2000" dirty="0">
              <a:solidFill>
                <a:srgbClr val="161249"/>
              </a:solidFill>
            </a:endParaRPr>
          </a:p>
          <a:p>
            <a:pPr marL="457200" indent="-457200">
              <a:lnSpc>
                <a:spcPct val="115000"/>
              </a:lnSpc>
              <a:spcBef>
                <a:spcPts val="1600"/>
              </a:spcBef>
              <a:buClr>
                <a:srgbClr val="11AA81"/>
              </a:buClr>
              <a:buSzPts val="2400"/>
              <a:buFont typeface="+mj-lt"/>
              <a:buAutoNum type="arabicPeriod"/>
            </a:pPr>
            <a:r>
              <a:rPr lang="en-US" sz="2000" dirty="0" err="1">
                <a:solidFill>
                  <a:srgbClr val="161249"/>
                </a:solidFill>
              </a:rPr>
              <a:t>Strony</a:t>
            </a:r>
            <a:endParaRPr sz="2000" dirty="0">
              <a:solidFill>
                <a:srgbClr val="161249"/>
              </a:solidFill>
            </a:endParaRPr>
          </a:p>
          <a:p>
            <a:pPr marL="457200" indent="-457200">
              <a:lnSpc>
                <a:spcPct val="115000"/>
              </a:lnSpc>
              <a:spcBef>
                <a:spcPts val="1600"/>
              </a:spcBef>
              <a:buClr>
                <a:srgbClr val="11AA81"/>
              </a:buClr>
              <a:buSzPts val="2400"/>
              <a:buFont typeface="+mj-lt"/>
              <a:buAutoNum type="arabicPeriod"/>
            </a:pPr>
            <a:r>
              <a:rPr lang="en-US" sz="2000" dirty="0" err="1">
                <a:solidFill>
                  <a:srgbClr val="161249"/>
                </a:solidFill>
              </a:rPr>
              <a:t>Strony</a:t>
            </a:r>
            <a:r>
              <a:rPr lang="en-US" sz="2000" dirty="0">
                <a:solidFill>
                  <a:srgbClr val="161249"/>
                </a:solidFill>
              </a:rPr>
              <a:t> </a:t>
            </a:r>
            <a:r>
              <a:rPr lang="en-US" sz="2000" dirty="0" err="1" smtClean="0">
                <a:solidFill>
                  <a:srgbClr val="161249"/>
                </a:solidFill>
              </a:rPr>
              <a:t>docelowe</a:t>
            </a:r>
            <a:endParaRPr lang="pl-PL" sz="2000" dirty="0" smtClean="0">
              <a:solidFill>
                <a:srgbClr val="161249"/>
              </a:solidFill>
            </a:endParaRPr>
          </a:p>
          <a:p>
            <a:pPr marL="457200" indent="-457200">
              <a:lnSpc>
                <a:spcPct val="115000"/>
              </a:lnSpc>
              <a:buClr>
                <a:srgbClr val="11AA81"/>
              </a:buClr>
              <a:buSzPts val="2400"/>
              <a:buFont typeface="+mj-lt"/>
              <a:buAutoNum type="arabicPeriod"/>
            </a:pPr>
            <a:r>
              <a:rPr lang="en-US" sz="2000" dirty="0" err="1" smtClean="0">
                <a:solidFill>
                  <a:srgbClr val="161249"/>
                </a:solidFill>
              </a:rPr>
              <a:t>Zatrzymanie</a:t>
            </a:r>
            <a:endParaRPr sz="2000" dirty="0">
              <a:solidFill>
                <a:srgbClr val="161249"/>
              </a:solidFill>
            </a:endParaRPr>
          </a:p>
          <a:p>
            <a:pPr marL="457200" indent="-457200">
              <a:lnSpc>
                <a:spcPct val="115000"/>
              </a:lnSpc>
              <a:spcBef>
                <a:spcPts val="1600"/>
              </a:spcBef>
              <a:buClr>
                <a:srgbClr val="11AA81"/>
              </a:buClr>
              <a:buSzPts val="2400"/>
              <a:buFont typeface="+mj-lt"/>
              <a:buAutoNum type="arabicPeriod"/>
            </a:pPr>
            <a:r>
              <a:rPr lang="en-US" sz="2000" dirty="0" err="1">
                <a:solidFill>
                  <a:srgbClr val="161249"/>
                </a:solidFill>
              </a:rPr>
              <a:t>Wartość</a:t>
            </a:r>
            <a:r>
              <a:rPr lang="en-US" sz="2000" dirty="0">
                <a:solidFill>
                  <a:srgbClr val="161249"/>
                </a:solidFill>
              </a:rPr>
              <a:t> </a:t>
            </a:r>
            <a:r>
              <a:rPr lang="en-US" sz="2000" dirty="0" err="1">
                <a:solidFill>
                  <a:srgbClr val="161249"/>
                </a:solidFill>
              </a:rPr>
              <a:t>dla</a:t>
            </a:r>
            <a:r>
              <a:rPr lang="en-US" sz="2000" dirty="0">
                <a:solidFill>
                  <a:srgbClr val="161249"/>
                </a:solidFill>
              </a:rPr>
              <a:t> </a:t>
            </a:r>
            <a:r>
              <a:rPr lang="en-US" sz="2000" dirty="0" err="1">
                <a:solidFill>
                  <a:srgbClr val="161249"/>
                </a:solidFill>
              </a:rPr>
              <a:t>klienta</a:t>
            </a:r>
            <a:endParaRPr sz="2000" dirty="0">
              <a:solidFill>
                <a:srgbClr val="161249"/>
              </a:solidFill>
            </a:endParaRPr>
          </a:p>
          <a:p>
            <a:pPr marL="457200" indent="-457200">
              <a:lnSpc>
                <a:spcPct val="115000"/>
              </a:lnSpc>
              <a:spcBef>
                <a:spcPts val="1600"/>
              </a:spcBef>
              <a:buClr>
                <a:srgbClr val="11AA81"/>
              </a:buClr>
              <a:buSzPts val="2400"/>
              <a:buFont typeface="+mj-lt"/>
              <a:buAutoNum type="arabicPeriod"/>
            </a:pPr>
            <a:r>
              <a:rPr lang="en-US" sz="2000" dirty="0" err="1">
                <a:solidFill>
                  <a:srgbClr val="161249"/>
                </a:solidFill>
              </a:rPr>
              <a:t>Współczynnik</a:t>
            </a:r>
            <a:r>
              <a:rPr lang="en-US" sz="2000" dirty="0">
                <a:solidFill>
                  <a:srgbClr val="161249"/>
                </a:solidFill>
              </a:rPr>
              <a:t> </a:t>
            </a:r>
            <a:r>
              <a:rPr lang="en-US" sz="2000" dirty="0" err="1">
                <a:solidFill>
                  <a:srgbClr val="161249"/>
                </a:solidFill>
              </a:rPr>
              <a:t>zaangażowania</a:t>
            </a:r>
            <a:endParaRPr sz="2000" dirty="0">
              <a:solidFill>
                <a:srgbClr val="161249"/>
              </a:solidFill>
            </a:endParaRPr>
          </a:p>
          <a:p>
            <a:pPr marL="457200" indent="-457200">
              <a:lnSpc>
                <a:spcPct val="115000"/>
              </a:lnSpc>
              <a:spcBef>
                <a:spcPts val="1600"/>
              </a:spcBef>
              <a:spcAft>
                <a:spcPts val="1600"/>
              </a:spcAft>
              <a:buClr>
                <a:srgbClr val="11AA81"/>
              </a:buClr>
              <a:buSzPts val="2400"/>
              <a:buFont typeface="+mj-lt"/>
              <a:buAutoNum type="arabicPeriod"/>
            </a:pPr>
            <a:r>
              <a:rPr lang="en-US" sz="2000" dirty="0" err="1">
                <a:solidFill>
                  <a:srgbClr val="161249"/>
                </a:solidFill>
              </a:rPr>
              <a:t>Wyszukiwanie</a:t>
            </a:r>
            <a:r>
              <a:rPr lang="en-US" sz="2000" dirty="0">
                <a:solidFill>
                  <a:srgbClr val="161249"/>
                </a:solidFill>
              </a:rPr>
              <a:t> w </a:t>
            </a:r>
            <a:r>
              <a:rPr lang="en-US" sz="2000" dirty="0" err="1">
                <a:solidFill>
                  <a:srgbClr val="161249"/>
                </a:solidFill>
              </a:rPr>
              <a:t>witrynie</a:t>
            </a:r>
            <a:endParaRPr sz="2000" dirty="0">
              <a:solidFill>
                <a:srgbClr val="161249"/>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57"/>
        <p:cNvGrpSpPr/>
        <p:nvPr/>
      </p:nvGrpSpPr>
      <p:grpSpPr>
        <a:xfrm>
          <a:off x="0" y="0"/>
          <a:ext cx="0" cy="0"/>
          <a:chOff x="0" y="0"/>
          <a:chExt cx="0" cy="0"/>
        </a:xfrm>
      </p:grpSpPr>
      <p:sp>
        <p:nvSpPr>
          <p:cNvPr id="458" name="Google Shape;458;p23"/>
          <p:cNvSpPr txBox="1"/>
          <p:nvPr/>
        </p:nvSpPr>
        <p:spPr>
          <a:xfrm>
            <a:off x="637785" y="1084881"/>
            <a:ext cx="11360800" cy="763600"/>
          </a:xfrm>
          <a:prstGeom prst="rect">
            <a:avLst/>
          </a:prstGeom>
          <a:noFill/>
          <a:ln>
            <a:noFill/>
          </a:ln>
        </p:spPr>
        <p:txBody>
          <a:bodyPr spcFirstLastPara="1" wrap="square" lIns="121900" tIns="121900" rIns="121900" bIns="121900" anchor="ctr" anchorCtr="0">
            <a:noAutofit/>
          </a:bodyPr>
          <a:lstStyle/>
          <a:p>
            <a:pPr>
              <a:buClr>
                <a:schemeClr val="dk1"/>
              </a:buClr>
              <a:buSzPts val="1800"/>
            </a:pPr>
            <a:endParaRPr sz="2400">
              <a:solidFill>
                <a:schemeClr val="dk1"/>
              </a:solidFill>
              <a:latin typeface="Calibri"/>
              <a:ea typeface="Calibri"/>
              <a:cs typeface="Calibri"/>
              <a:sym typeface="Calibri"/>
            </a:endParaRPr>
          </a:p>
        </p:txBody>
      </p:sp>
      <p:sp>
        <p:nvSpPr>
          <p:cNvPr id="459" name="Google Shape;459;p23"/>
          <p:cNvSpPr txBox="1"/>
          <p:nvPr/>
        </p:nvSpPr>
        <p:spPr>
          <a:xfrm>
            <a:off x="637786" y="1679656"/>
            <a:ext cx="11111239" cy="4440728"/>
          </a:xfrm>
          <a:prstGeom prst="rect">
            <a:avLst/>
          </a:prstGeom>
          <a:noFill/>
          <a:ln>
            <a:noFill/>
          </a:ln>
        </p:spPr>
        <p:txBody>
          <a:bodyPr spcFirstLastPara="1" wrap="square" lIns="121900" tIns="121900" rIns="121900" bIns="121900" anchor="ctr" anchorCtr="0">
            <a:noAutofit/>
          </a:bodyPr>
          <a:lstStyle/>
          <a:p>
            <a:pPr>
              <a:buClr>
                <a:schemeClr val="dk1"/>
              </a:buClr>
              <a:buSzPts val="1050"/>
            </a:pPr>
            <a:endParaRPr>
              <a:solidFill>
                <a:schemeClr val="dk1"/>
              </a:solidFill>
            </a:endParaRPr>
          </a:p>
        </p:txBody>
      </p:sp>
      <p:sp>
        <p:nvSpPr>
          <p:cNvPr id="460" name="Google Shape;460;p23"/>
          <p:cNvSpPr txBox="1">
            <a:spLocks noGrp="1"/>
          </p:cNvSpPr>
          <p:nvPr>
            <p:ph type="body" idx="1"/>
          </p:nvPr>
        </p:nvSpPr>
        <p:spPr>
          <a:xfrm>
            <a:off x="1120777" y="433106"/>
            <a:ext cx="8818739" cy="1180836"/>
          </a:xfrm>
          <a:prstGeom prst="rect">
            <a:avLst/>
          </a:prstGeom>
          <a:noFill/>
          <a:ln>
            <a:noFill/>
          </a:ln>
        </p:spPr>
        <p:txBody>
          <a:bodyPr spcFirstLastPara="1" wrap="square" lIns="0" tIns="0" rIns="0" bIns="0" anchor="t" anchorCtr="0">
            <a:spAutoFit/>
          </a:bodyPr>
          <a:lstStyle/>
          <a:p>
            <a:pPr marL="0" indent="0">
              <a:spcBef>
                <a:spcPts val="0"/>
              </a:spcBef>
              <a:buSzPts val="2800"/>
            </a:pPr>
            <a:r>
              <a:rPr lang="en-US" sz="4400" dirty="0" err="1"/>
              <a:t>Ocena</a:t>
            </a:r>
            <a:r>
              <a:rPr lang="en-US" sz="4400" dirty="0"/>
              <a:t> </a:t>
            </a:r>
            <a:r>
              <a:rPr lang="en-US" sz="4400" dirty="0" err="1"/>
              <a:t>aktywności</a:t>
            </a:r>
            <a:endParaRPr sz="4000" dirty="0"/>
          </a:p>
          <a:p>
            <a:pPr marL="0" indent="0">
              <a:buSzPts val="2400"/>
            </a:pPr>
            <a:endParaRPr dirty="0"/>
          </a:p>
        </p:txBody>
      </p:sp>
      <p:sp>
        <p:nvSpPr>
          <p:cNvPr id="461" name="Google Shape;461;p23"/>
          <p:cNvSpPr txBox="1">
            <a:spLocks noGrp="1"/>
          </p:cNvSpPr>
          <p:nvPr>
            <p:ph type="body" idx="2"/>
          </p:nvPr>
        </p:nvSpPr>
        <p:spPr>
          <a:xfrm>
            <a:off x="928176" y="951381"/>
            <a:ext cx="10820848" cy="5252816"/>
          </a:xfrm>
          <a:prstGeom prst="rect">
            <a:avLst/>
          </a:prstGeom>
          <a:noFill/>
          <a:ln>
            <a:noFill/>
          </a:ln>
        </p:spPr>
        <p:txBody>
          <a:bodyPr spcFirstLastPara="1" wrap="square" lIns="0" tIns="0" rIns="0" bIns="0" anchor="t" anchorCtr="0">
            <a:noAutofit/>
          </a:bodyPr>
          <a:lstStyle/>
          <a:p>
            <a:pPr marL="0" indent="0">
              <a:lnSpc>
                <a:spcPct val="100000"/>
              </a:lnSpc>
            </a:pPr>
            <a:endParaRPr sz="2667" b="1" dirty="0">
              <a:solidFill>
                <a:srgbClr val="11AA81"/>
              </a:solidFill>
            </a:endParaRPr>
          </a:p>
          <a:p>
            <a:pPr marL="0" indent="0">
              <a:lnSpc>
                <a:spcPct val="100000"/>
              </a:lnSpc>
              <a:buClr>
                <a:srgbClr val="11AA81"/>
              </a:buClr>
            </a:pPr>
            <a:endParaRPr sz="2400" b="1" dirty="0">
              <a:solidFill>
                <a:srgbClr val="11AA81"/>
              </a:solidFill>
            </a:endParaRPr>
          </a:p>
          <a:p>
            <a:pPr marL="304792" indent="-304792">
              <a:lnSpc>
                <a:spcPct val="100000"/>
              </a:lnSpc>
              <a:buClr>
                <a:srgbClr val="11AA81"/>
              </a:buClr>
              <a:buSzPts val="1560"/>
              <a:buFont typeface="Roboto"/>
              <a:buAutoNum type="arabicPeriod"/>
            </a:pPr>
            <a:r>
              <a:rPr lang="en-US" sz="1200" b="1" dirty="0" err="1"/>
              <a:t>Czym</a:t>
            </a:r>
            <a:r>
              <a:rPr lang="en-US" sz="1200" b="1" dirty="0"/>
              <a:t> jest </a:t>
            </a:r>
            <a:r>
              <a:rPr lang="en-US" sz="1200" b="1" dirty="0" err="1"/>
              <a:t>analityka</a:t>
            </a:r>
            <a:r>
              <a:rPr lang="en-US" sz="1200" b="1" dirty="0"/>
              <a:t> </a:t>
            </a:r>
            <a:r>
              <a:rPr lang="en-US" sz="1200" b="1" dirty="0" err="1"/>
              <a:t>internetowa</a:t>
            </a:r>
            <a:r>
              <a:rPr lang="en-US" sz="1200" b="1" dirty="0"/>
              <a:t>?</a:t>
            </a:r>
            <a:endParaRPr sz="1200" b="1" dirty="0"/>
          </a:p>
          <a:p>
            <a:pPr marL="914377" lvl="1" indent="-304792">
              <a:lnSpc>
                <a:spcPct val="100000"/>
              </a:lnSpc>
              <a:spcBef>
                <a:spcPts val="0"/>
              </a:spcBef>
              <a:buClr>
                <a:srgbClr val="11AA81"/>
              </a:buClr>
              <a:buSzPts val="1300"/>
              <a:buFont typeface="Roboto"/>
              <a:buAutoNum type="arabicPeriod"/>
            </a:pPr>
            <a:r>
              <a:rPr lang="en-US" sz="1200" dirty="0" err="1"/>
              <a:t>Proces</a:t>
            </a:r>
            <a:r>
              <a:rPr lang="en-US" sz="1200" dirty="0"/>
              <a:t> </a:t>
            </a:r>
            <a:r>
              <a:rPr lang="en-US" sz="1200" dirty="0" err="1"/>
              <a:t>analizowania</a:t>
            </a:r>
            <a:r>
              <a:rPr lang="en-US" sz="1200" dirty="0"/>
              <a:t> </a:t>
            </a:r>
            <a:r>
              <a:rPr lang="en-US" sz="1200" dirty="0" err="1"/>
              <a:t>danych</a:t>
            </a:r>
            <a:r>
              <a:rPr lang="en-US" sz="1200" dirty="0"/>
              <a:t> </a:t>
            </a:r>
            <a:r>
              <a:rPr lang="en-US" sz="1200" dirty="0" err="1"/>
              <a:t>ze</a:t>
            </a:r>
            <a:r>
              <a:rPr lang="en-US" sz="1200" dirty="0"/>
              <a:t> </a:t>
            </a:r>
            <a:r>
              <a:rPr lang="en-US" sz="1200" dirty="0" err="1"/>
              <a:t>strony</a:t>
            </a:r>
            <a:r>
              <a:rPr lang="en-US" sz="1200" dirty="0"/>
              <a:t> </a:t>
            </a:r>
            <a:r>
              <a:rPr lang="en-US" sz="1200" dirty="0" err="1"/>
              <a:t>internetowej</a:t>
            </a:r>
            <a:r>
              <a:rPr lang="en-US" sz="1200" dirty="0"/>
              <a:t> w </a:t>
            </a:r>
            <a:r>
              <a:rPr lang="en-US" sz="1200" dirty="0" err="1"/>
              <a:t>celu</a:t>
            </a:r>
            <a:r>
              <a:rPr lang="en-US" sz="1200" dirty="0"/>
              <a:t> </a:t>
            </a:r>
            <a:r>
              <a:rPr lang="en-US" sz="1200" dirty="0" err="1"/>
              <a:t>zrozumienia</a:t>
            </a:r>
            <a:r>
              <a:rPr lang="en-US" sz="1200" dirty="0"/>
              <a:t>, w </a:t>
            </a:r>
            <a:r>
              <a:rPr lang="en-US" sz="1200" dirty="0" err="1"/>
              <a:t>jaki</a:t>
            </a:r>
            <a:r>
              <a:rPr lang="en-US" sz="1200" dirty="0"/>
              <a:t> </a:t>
            </a:r>
            <a:r>
              <a:rPr lang="en-US" sz="1200" dirty="0" err="1"/>
              <a:t>sposób</a:t>
            </a:r>
            <a:r>
              <a:rPr lang="en-US" sz="1200" dirty="0"/>
              <a:t> </a:t>
            </a:r>
            <a:r>
              <a:rPr lang="en-US" sz="1200" dirty="0" err="1"/>
              <a:t>użytkownicy</a:t>
            </a:r>
            <a:r>
              <a:rPr lang="en-US" sz="1200" dirty="0"/>
              <a:t> </a:t>
            </a:r>
            <a:r>
              <a:rPr lang="en-US" sz="1200" dirty="0" err="1"/>
              <a:t>wchodzą</a:t>
            </a:r>
            <a:r>
              <a:rPr lang="en-US" sz="1200" dirty="0"/>
              <a:t> z </a:t>
            </a:r>
            <a:r>
              <a:rPr lang="en-US" sz="1200" dirty="0" err="1"/>
              <a:t>nią</a:t>
            </a:r>
            <a:r>
              <a:rPr lang="en-US" sz="1200" dirty="0"/>
              <a:t> w </a:t>
            </a:r>
            <a:r>
              <a:rPr lang="en-US" sz="1200" dirty="0" err="1"/>
              <a:t>interakcję</a:t>
            </a:r>
            <a:r>
              <a:rPr lang="en-US" sz="1200" dirty="0"/>
              <a:t>.</a:t>
            </a:r>
            <a:endParaRPr sz="1200" dirty="0"/>
          </a:p>
          <a:p>
            <a:pPr marL="914377" lvl="1" indent="-304792">
              <a:lnSpc>
                <a:spcPct val="100000"/>
              </a:lnSpc>
              <a:spcBef>
                <a:spcPts val="0"/>
              </a:spcBef>
              <a:buClr>
                <a:srgbClr val="11AA81"/>
              </a:buClr>
              <a:buSzPts val="1300"/>
              <a:buFont typeface="Roboto"/>
              <a:buAutoNum type="arabicPeriod"/>
            </a:pPr>
            <a:r>
              <a:rPr lang="en-US" sz="1200" dirty="0" err="1"/>
              <a:t>Proces</a:t>
            </a:r>
            <a:r>
              <a:rPr lang="en-US" sz="1200" dirty="0"/>
              <a:t> </a:t>
            </a:r>
            <a:r>
              <a:rPr lang="en-US" sz="1200" dirty="0" err="1"/>
              <a:t>tworzenia</a:t>
            </a:r>
            <a:r>
              <a:rPr lang="en-US" sz="1200" dirty="0"/>
              <a:t> </a:t>
            </a:r>
            <a:r>
              <a:rPr lang="en-US" sz="1200" dirty="0" err="1"/>
              <a:t>i</a:t>
            </a:r>
            <a:r>
              <a:rPr lang="en-US" sz="1200" dirty="0"/>
              <a:t> </a:t>
            </a:r>
            <a:r>
              <a:rPr lang="en-US" sz="1200" dirty="0" err="1"/>
              <a:t>projektowania</a:t>
            </a:r>
            <a:r>
              <a:rPr lang="en-US" sz="1200" dirty="0"/>
              <a:t> </a:t>
            </a:r>
            <a:r>
              <a:rPr lang="en-US" sz="1200" dirty="0" err="1"/>
              <a:t>strony</a:t>
            </a:r>
            <a:r>
              <a:rPr lang="en-US" sz="1200" dirty="0"/>
              <a:t> </a:t>
            </a:r>
            <a:r>
              <a:rPr lang="en-US" sz="1200" dirty="0" err="1"/>
              <a:t>internetowej</a:t>
            </a:r>
            <a:endParaRPr sz="1200" dirty="0"/>
          </a:p>
          <a:p>
            <a:pPr marL="914377" lvl="1" indent="-304792">
              <a:lnSpc>
                <a:spcPct val="100000"/>
              </a:lnSpc>
              <a:spcBef>
                <a:spcPts val="0"/>
              </a:spcBef>
              <a:buClr>
                <a:srgbClr val="11AA81"/>
              </a:buClr>
              <a:buSzPts val="1300"/>
              <a:buFont typeface="Roboto"/>
              <a:buAutoNum type="arabicPeriod"/>
            </a:pPr>
            <a:r>
              <a:rPr lang="en-US" sz="1200" dirty="0" err="1"/>
              <a:t>Proces</a:t>
            </a:r>
            <a:r>
              <a:rPr lang="en-US" sz="1200" dirty="0"/>
              <a:t> </a:t>
            </a:r>
            <a:r>
              <a:rPr lang="en-US" sz="1200" dirty="0" err="1"/>
              <a:t>optymalizacji</a:t>
            </a:r>
            <a:r>
              <a:rPr lang="en-US" sz="1200" dirty="0"/>
              <a:t> </a:t>
            </a:r>
            <a:r>
              <a:rPr lang="en-US" sz="1200" dirty="0" err="1"/>
              <a:t>strony</a:t>
            </a:r>
            <a:r>
              <a:rPr lang="en-US" sz="1200" dirty="0"/>
              <a:t> </a:t>
            </a:r>
            <a:r>
              <a:rPr lang="en-US" sz="1200" dirty="0" err="1"/>
              <a:t>internetowej</a:t>
            </a:r>
            <a:r>
              <a:rPr lang="en-US" sz="1200" dirty="0"/>
              <a:t> pod </a:t>
            </a:r>
            <a:r>
              <a:rPr lang="en-US" sz="1200" dirty="0" err="1"/>
              <a:t>kątem</a:t>
            </a:r>
            <a:r>
              <a:rPr lang="en-US" sz="1200" dirty="0"/>
              <a:t> </a:t>
            </a:r>
            <a:r>
              <a:rPr lang="en-US" sz="1200" dirty="0" err="1"/>
              <a:t>wyszukiwarek</a:t>
            </a:r>
            <a:endParaRPr sz="1600" dirty="0"/>
          </a:p>
          <a:p>
            <a:pPr marL="609585" lvl="1" indent="0">
              <a:lnSpc>
                <a:spcPct val="100000"/>
              </a:lnSpc>
              <a:spcBef>
                <a:spcPts val="0"/>
              </a:spcBef>
              <a:buSzPts val="1300"/>
            </a:pPr>
            <a:endParaRPr sz="1200" dirty="0"/>
          </a:p>
          <a:p>
            <a:pPr marL="304792" indent="-304792">
              <a:lnSpc>
                <a:spcPct val="100000"/>
              </a:lnSpc>
              <a:buClr>
                <a:srgbClr val="11AA81"/>
              </a:buClr>
              <a:buSzPts val="1560"/>
              <a:buFont typeface="Roboto"/>
              <a:buAutoNum type="arabicPeriod"/>
            </a:pPr>
            <a:r>
              <a:rPr lang="en-US" sz="1200" b="1" dirty="0" err="1"/>
              <a:t>Który</a:t>
            </a:r>
            <a:r>
              <a:rPr lang="en-US" sz="1200" b="1" dirty="0"/>
              <a:t> z </a:t>
            </a:r>
            <a:r>
              <a:rPr lang="en-US" sz="1200" b="1" dirty="0" err="1"/>
              <a:t>poniższych</a:t>
            </a:r>
            <a:r>
              <a:rPr lang="en-US" sz="1200" b="1" dirty="0"/>
              <a:t> </a:t>
            </a:r>
            <a:r>
              <a:rPr lang="en-US" sz="1200" b="1" dirty="0" err="1"/>
              <a:t>elementów</a:t>
            </a:r>
            <a:r>
              <a:rPr lang="en-US" sz="1200" b="1" dirty="0"/>
              <a:t> NIE jest </a:t>
            </a:r>
            <a:r>
              <a:rPr lang="en-US" sz="1200" b="1" dirty="0" err="1"/>
              <a:t>powszechnym</a:t>
            </a:r>
            <a:r>
              <a:rPr lang="en-US" sz="1200" b="1" dirty="0"/>
              <a:t> </a:t>
            </a:r>
            <a:r>
              <a:rPr lang="en-US" sz="1200" b="1" dirty="0" err="1"/>
              <a:t>wskaźnikiem</a:t>
            </a:r>
            <a:r>
              <a:rPr lang="en-US" sz="1200" b="1" dirty="0"/>
              <a:t> </a:t>
            </a:r>
            <a:r>
              <a:rPr lang="en-US" sz="1200" b="1" dirty="0" err="1"/>
              <a:t>śledzonym</a:t>
            </a:r>
            <a:r>
              <a:rPr lang="en-US" sz="1200" b="1" dirty="0"/>
              <a:t> w </a:t>
            </a:r>
            <a:r>
              <a:rPr lang="en-US" sz="1200" b="1" dirty="0" err="1"/>
              <a:t>analityce</a:t>
            </a:r>
            <a:r>
              <a:rPr lang="en-US" sz="1200" b="1" dirty="0"/>
              <a:t> </a:t>
            </a:r>
            <a:r>
              <a:rPr lang="en-US" sz="1200" b="1" dirty="0" err="1"/>
              <a:t>internetowej</a:t>
            </a:r>
            <a:r>
              <a:rPr lang="en-US" sz="1200" b="1" dirty="0"/>
              <a:t>?</a:t>
            </a:r>
            <a:endParaRPr sz="1200" b="1" dirty="0"/>
          </a:p>
          <a:p>
            <a:pPr marL="914377" lvl="1" indent="-304792">
              <a:lnSpc>
                <a:spcPct val="100000"/>
              </a:lnSpc>
              <a:spcBef>
                <a:spcPts val="0"/>
              </a:spcBef>
              <a:buClr>
                <a:srgbClr val="11AA81"/>
              </a:buClr>
              <a:buSzPts val="1300"/>
              <a:buFont typeface="Roboto"/>
              <a:buAutoNum type="arabicPeriod"/>
            </a:pPr>
            <a:r>
              <a:rPr lang="en-US" sz="1200" dirty="0" err="1"/>
              <a:t>Odsłony</a:t>
            </a:r>
            <a:endParaRPr sz="1200" dirty="0"/>
          </a:p>
          <a:p>
            <a:pPr marL="914377" lvl="1" indent="-304792">
              <a:lnSpc>
                <a:spcPct val="100000"/>
              </a:lnSpc>
              <a:spcBef>
                <a:spcPts val="0"/>
              </a:spcBef>
              <a:buClr>
                <a:srgbClr val="11AA81"/>
              </a:buClr>
              <a:buSzPts val="1300"/>
              <a:buFont typeface="Roboto"/>
              <a:buAutoNum type="arabicPeriod"/>
            </a:pPr>
            <a:r>
              <a:rPr lang="en-US" sz="1200" dirty="0" err="1"/>
              <a:t>Czas</a:t>
            </a:r>
            <a:r>
              <a:rPr lang="en-US" sz="1200" dirty="0"/>
              <a:t> </a:t>
            </a:r>
            <a:r>
              <a:rPr lang="en-US" sz="1200" dirty="0" err="1"/>
              <a:t>na</a:t>
            </a:r>
            <a:r>
              <a:rPr lang="en-US" sz="1200" dirty="0"/>
              <a:t> </a:t>
            </a:r>
            <a:r>
              <a:rPr lang="en-US" sz="1200" dirty="0" err="1"/>
              <a:t>miejscu</a:t>
            </a:r>
            <a:endParaRPr sz="1200" dirty="0"/>
          </a:p>
          <a:p>
            <a:pPr marL="914377" lvl="1" indent="-304792">
              <a:lnSpc>
                <a:spcPct val="100000"/>
              </a:lnSpc>
              <a:spcBef>
                <a:spcPts val="0"/>
              </a:spcBef>
              <a:buClr>
                <a:srgbClr val="11AA81"/>
              </a:buClr>
              <a:buSzPts val="1300"/>
              <a:buFont typeface="Roboto"/>
              <a:buAutoNum type="arabicPeriod"/>
            </a:pPr>
            <a:r>
              <a:rPr lang="en-US" sz="1200" dirty="0" err="1"/>
              <a:t>Wiek</a:t>
            </a:r>
            <a:r>
              <a:rPr lang="en-US" sz="1200" dirty="0"/>
              <a:t> </a:t>
            </a:r>
            <a:r>
              <a:rPr lang="en-US" sz="1200" dirty="0" err="1"/>
              <a:t>odwiedzającego</a:t>
            </a:r>
            <a:r>
              <a:rPr lang="en-US" sz="1200" dirty="0"/>
              <a:t> </a:t>
            </a:r>
            <a:r>
              <a:rPr lang="en-US" sz="1200" dirty="0" err="1"/>
              <a:t>witrynę</a:t>
            </a:r>
            <a:r>
              <a:rPr lang="en-US" sz="1200" dirty="0"/>
              <a:t/>
            </a:r>
            <a:br>
              <a:rPr lang="en-US" sz="1200" dirty="0"/>
            </a:br>
            <a:endParaRPr sz="1200" dirty="0"/>
          </a:p>
          <a:p>
            <a:pPr marL="304792" indent="-304792">
              <a:lnSpc>
                <a:spcPct val="100000"/>
              </a:lnSpc>
              <a:buClr>
                <a:srgbClr val="11AA81"/>
              </a:buClr>
              <a:buSzPts val="1560"/>
              <a:buFont typeface="Roboto"/>
              <a:buAutoNum type="arabicPeriod"/>
            </a:pPr>
            <a:r>
              <a:rPr lang="en-US" sz="1200" b="1" dirty="0"/>
              <a:t>Jaki jest </a:t>
            </a:r>
            <a:r>
              <a:rPr lang="en-US" sz="1200" b="1" dirty="0" err="1"/>
              <a:t>cel</a:t>
            </a:r>
            <a:r>
              <a:rPr lang="en-US" sz="1200" b="1" dirty="0"/>
              <a:t> </a:t>
            </a:r>
            <a:r>
              <a:rPr lang="en-US" sz="1200" b="1" dirty="0" err="1"/>
              <a:t>testów</a:t>
            </a:r>
            <a:r>
              <a:rPr lang="en-US" sz="1200" b="1" dirty="0"/>
              <a:t> A/B w </a:t>
            </a:r>
            <a:r>
              <a:rPr lang="en-US" sz="1200" b="1" dirty="0" err="1"/>
              <a:t>analityce</a:t>
            </a:r>
            <a:r>
              <a:rPr lang="en-US" sz="1200" b="1" dirty="0"/>
              <a:t> </a:t>
            </a:r>
            <a:r>
              <a:rPr lang="en-US" sz="1200" b="1" dirty="0" err="1"/>
              <a:t>internetowej</a:t>
            </a:r>
            <a:r>
              <a:rPr lang="en-US" sz="1200" b="1" dirty="0"/>
              <a:t>?</a:t>
            </a:r>
            <a:endParaRPr sz="1200" b="1" dirty="0"/>
          </a:p>
          <a:p>
            <a:pPr marL="914377" lvl="1" indent="-304792">
              <a:lnSpc>
                <a:spcPct val="100000"/>
              </a:lnSpc>
              <a:spcBef>
                <a:spcPts val="0"/>
              </a:spcBef>
              <a:buClr>
                <a:srgbClr val="11AA81"/>
              </a:buClr>
              <a:buSzPts val="1300"/>
              <a:buFont typeface="Roboto"/>
              <a:buAutoNum type="arabicPeriod"/>
            </a:pPr>
            <a:r>
              <a:rPr lang="en-US" sz="1200" dirty="0" err="1"/>
              <a:t>Porównanie</a:t>
            </a:r>
            <a:r>
              <a:rPr lang="en-US" sz="1200" dirty="0"/>
              <a:t> </a:t>
            </a:r>
            <a:r>
              <a:rPr lang="en-US" sz="1200" dirty="0" err="1"/>
              <a:t>wydajności</a:t>
            </a:r>
            <a:r>
              <a:rPr lang="en-US" sz="1200" dirty="0"/>
              <a:t> </a:t>
            </a:r>
            <a:r>
              <a:rPr lang="en-US" sz="1200" dirty="0" err="1"/>
              <a:t>dwóch</a:t>
            </a:r>
            <a:r>
              <a:rPr lang="en-US" sz="1200" dirty="0"/>
              <a:t> </a:t>
            </a:r>
            <a:r>
              <a:rPr lang="en-US" sz="1200" dirty="0" err="1"/>
              <a:t>różnych</a:t>
            </a:r>
            <a:r>
              <a:rPr lang="en-US" sz="1200" dirty="0"/>
              <a:t> </a:t>
            </a:r>
            <a:r>
              <a:rPr lang="en-US" sz="1200" dirty="0" err="1"/>
              <a:t>wersji</a:t>
            </a:r>
            <a:r>
              <a:rPr lang="en-US" sz="1200" dirty="0"/>
              <a:t> </a:t>
            </a:r>
            <a:r>
              <a:rPr lang="en-US" sz="1200" dirty="0" err="1"/>
              <a:t>witryny</a:t>
            </a:r>
            <a:r>
              <a:rPr lang="en-US" sz="1200" dirty="0"/>
              <a:t> </a:t>
            </a:r>
            <a:r>
              <a:rPr lang="en-US" sz="1200" dirty="0" err="1"/>
              <a:t>lub</a:t>
            </a:r>
            <a:r>
              <a:rPr lang="en-US" sz="1200" dirty="0"/>
              <a:t> </a:t>
            </a:r>
            <a:r>
              <a:rPr lang="en-US" sz="1200" dirty="0" err="1"/>
              <a:t>strony</a:t>
            </a:r>
            <a:r>
              <a:rPr lang="en-US" sz="1200" dirty="0"/>
              <a:t> </a:t>
            </a:r>
            <a:r>
              <a:rPr lang="en-US" sz="1200" dirty="0" err="1"/>
              <a:t>internetowej</a:t>
            </a:r>
            <a:endParaRPr sz="1200" dirty="0"/>
          </a:p>
          <a:p>
            <a:pPr marL="914377" lvl="1" indent="-304792">
              <a:lnSpc>
                <a:spcPct val="100000"/>
              </a:lnSpc>
              <a:spcBef>
                <a:spcPts val="0"/>
              </a:spcBef>
              <a:buClr>
                <a:srgbClr val="11AA81"/>
              </a:buClr>
              <a:buSzPts val="1300"/>
              <a:buFont typeface="Roboto"/>
              <a:buAutoNum type="arabicPeriod"/>
            </a:pPr>
            <a:r>
              <a:rPr lang="en-US" sz="1200" dirty="0"/>
              <a:t>Aby </a:t>
            </a:r>
            <a:r>
              <a:rPr lang="en-US" sz="1200" dirty="0" err="1"/>
              <a:t>śledzić</a:t>
            </a:r>
            <a:r>
              <a:rPr lang="en-US" sz="1200" dirty="0"/>
              <a:t> </a:t>
            </a:r>
            <a:r>
              <a:rPr lang="en-US" sz="1200" dirty="0" err="1"/>
              <a:t>liczbę</a:t>
            </a:r>
            <a:r>
              <a:rPr lang="en-US" sz="1200" dirty="0"/>
              <a:t> </a:t>
            </a:r>
            <a:r>
              <a:rPr lang="en-US" sz="1200" dirty="0" err="1"/>
              <a:t>kliknięć</a:t>
            </a:r>
            <a:r>
              <a:rPr lang="en-US" sz="1200" dirty="0"/>
              <a:t> </a:t>
            </a:r>
            <a:r>
              <a:rPr lang="en-US" sz="1200" dirty="0" err="1"/>
              <a:t>określonego</a:t>
            </a:r>
            <a:r>
              <a:rPr lang="en-US" sz="1200" dirty="0"/>
              <a:t> </a:t>
            </a:r>
            <a:r>
              <a:rPr lang="en-US" sz="1200" dirty="0" err="1"/>
              <a:t>linku</a:t>
            </a:r>
            <a:r>
              <a:rPr lang="en-US" sz="1200" dirty="0"/>
              <a:t> </a:t>
            </a:r>
            <a:r>
              <a:rPr lang="en-US" sz="1200" dirty="0" err="1"/>
              <a:t>lub</a:t>
            </a:r>
            <a:r>
              <a:rPr lang="en-US" sz="1200" dirty="0"/>
              <a:t> </a:t>
            </a:r>
            <a:r>
              <a:rPr lang="en-US" sz="1200" dirty="0" err="1"/>
              <a:t>przycisku</a:t>
            </a:r>
            <a:endParaRPr sz="1200" dirty="0"/>
          </a:p>
          <a:p>
            <a:pPr marL="914377" lvl="1" indent="-304792">
              <a:lnSpc>
                <a:spcPct val="100000"/>
              </a:lnSpc>
              <a:spcBef>
                <a:spcPts val="0"/>
              </a:spcBef>
              <a:buClr>
                <a:srgbClr val="11AA81"/>
              </a:buClr>
              <a:buSzPts val="1300"/>
              <a:buFont typeface="Roboto"/>
              <a:buAutoNum type="arabicPeriod"/>
            </a:pPr>
            <a:r>
              <a:rPr lang="en-US" sz="1200" dirty="0" err="1"/>
              <a:t>Pomiar</a:t>
            </a:r>
            <a:r>
              <a:rPr lang="en-US" sz="1200" dirty="0"/>
              <a:t> </a:t>
            </a:r>
            <a:r>
              <a:rPr lang="en-US" sz="1200" dirty="0" err="1"/>
              <a:t>skuteczności</a:t>
            </a:r>
            <a:r>
              <a:rPr lang="en-US" sz="1200" dirty="0"/>
              <a:t> </a:t>
            </a:r>
            <a:r>
              <a:rPr lang="en-US" sz="1200" dirty="0" err="1"/>
              <a:t>kampanii</a:t>
            </a:r>
            <a:r>
              <a:rPr lang="en-US" sz="1200" dirty="0"/>
              <a:t> </a:t>
            </a:r>
            <a:r>
              <a:rPr lang="en-US" sz="1200" dirty="0" err="1" smtClean="0"/>
              <a:t>marketingowej</a:t>
            </a:r>
            <a:endParaRPr lang="en-US" sz="1200" dirty="0" smtClean="0"/>
          </a:p>
          <a:p>
            <a:pPr marL="914377" lvl="1" indent="-215895">
              <a:lnSpc>
                <a:spcPct val="100000"/>
              </a:lnSpc>
              <a:spcBef>
                <a:spcPts val="0"/>
              </a:spcBef>
              <a:buClr>
                <a:schemeClr val="dk1"/>
              </a:buClr>
              <a:buSzPts val="1050"/>
            </a:pPr>
            <a:endParaRPr sz="1200" dirty="0" smtClean="0"/>
          </a:p>
          <a:p>
            <a:pPr marL="304792" indent="-304792">
              <a:lnSpc>
                <a:spcPct val="100000"/>
              </a:lnSpc>
              <a:buClr>
                <a:srgbClr val="11AA81"/>
              </a:buClr>
              <a:buSzPts val="1560"/>
              <a:buFont typeface="Roboto"/>
              <a:buAutoNum type="arabicPeriod"/>
            </a:pPr>
            <a:r>
              <a:rPr lang="en-US" sz="1200" b="1" dirty="0" err="1" smtClean="0"/>
              <a:t>Które</a:t>
            </a:r>
            <a:r>
              <a:rPr lang="en-US" sz="1200" b="1" dirty="0" smtClean="0"/>
              <a:t> z </a:t>
            </a:r>
            <a:r>
              <a:rPr lang="en-US" sz="1200" b="1" dirty="0" err="1" smtClean="0"/>
              <a:t>poniższych</a:t>
            </a:r>
            <a:r>
              <a:rPr lang="en-US" sz="1200" b="1" dirty="0" smtClean="0"/>
              <a:t> NIE jest </a:t>
            </a:r>
            <a:r>
              <a:rPr lang="en-US" sz="1200" b="1" dirty="0" err="1" smtClean="0"/>
              <a:t>powszechnym</a:t>
            </a:r>
            <a:r>
              <a:rPr lang="en-US" sz="1200" b="1" dirty="0" smtClean="0"/>
              <a:t> </a:t>
            </a:r>
            <a:r>
              <a:rPr lang="en-US" sz="1200" b="1" dirty="0" err="1" smtClean="0"/>
              <a:t>narzędziem</a:t>
            </a:r>
            <a:r>
              <a:rPr lang="en-US" sz="1200" b="1" dirty="0" smtClean="0"/>
              <a:t> </a:t>
            </a:r>
            <a:r>
              <a:rPr lang="en-US" sz="1200" b="1" dirty="0" err="1" smtClean="0"/>
              <a:t>używanym</a:t>
            </a:r>
            <a:r>
              <a:rPr lang="en-US" sz="1200" b="1" dirty="0" smtClean="0"/>
              <a:t> do </a:t>
            </a:r>
            <a:r>
              <a:rPr lang="en-US" sz="1200" b="1" dirty="0" err="1" smtClean="0"/>
              <a:t>analityki</a:t>
            </a:r>
            <a:r>
              <a:rPr lang="en-US" sz="1200" b="1" dirty="0" smtClean="0"/>
              <a:t> </a:t>
            </a:r>
            <a:r>
              <a:rPr lang="en-US" sz="1200" b="1" dirty="0" err="1" smtClean="0"/>
              <a:t>internetowej</a:t>
            </a:r>
            <a:r>
              <a:rPr lang="en-US" sz="1200" b="1" dirty="0" smtClean="0"/>
              <a:t>?</a:t>
            </a:r>
            <a:endParaRPr sz="1200" b="1" dirty="0" smtClean="0"/>
          </a:p>
          <a:p>
            <a:pPr marL="914377" lvl="1" indent="-304792">
              <a:lnSpc>
                <a:spcPct val="100000"/>
              </a:lnSpc>
              <a:spcBef>
                <a:spcPts val="0"/>
              </a:spcBef>
              <a:buClr>
                <a:srgbClr val="11AA81"/>
              </a:buClr>
              <a:buSzPts val="1300"/>
              <a:buFont typeface="Roboto"/>
              <a:buAutoNum type="arabicPeriod"/>
            </a:pPr>
            <a:r>
              <a:rPr lang="en-US" sz="1200" dirty="0" smtClean="0"/>
              <a:t>Google Analytics</a:t>
            </a:r>
          </a:p>
          <a:p>
            <a:pPr marL="914377" lvl="1" indent="-304792">
              <a:lnSpc>
                <a:spcPct val="100000"/>
              </a:lnSpc>
              <a:spcBef>
                <a:spcPts val="0"/>
              </a:spcBef>
              <a:buClr>
                <a:srgbClr val="11AA81"/>
              </a:buClr>
              <a:buSzPts val="1300"/>
              <a:buFont typeface="Roboto"/>
              <a:buAutoNum type="arabicPeriod"/>
            </a:pPr>
            <a:r>
              <a:rPr lang="en-US" sz="1200" dirty="0" smtClean="0"/>
              <a:t>Adobe Analytics</a:t>
            </a:r>
            <a:endParaRPr sz="1200" dirty="0" smtClean="0"/>
          </a:p>
          <a:p>
            <a:pPr marL="914377" lvl="1" indent="-304792">
              <a:lnSpc>
                <a:spcPct val="100000"/>
              </a:lnSpc>
              <a:spcBef>
                <a:spcPts val="0"/>
              </a:spcBef>
              <a:buClr>
                <a:srgbClr val="11AA81"/>
              </a:buClr>
              <a:buSzPts val="1300"/>
              <a:buFont typeface="Roboto"/>
              <a:buAutoNum type="arabicPeriod"/>
            </a:pPr>
            <a:r>
              <a:rPr lang="en-US" sz="1200" dirty="0" smtClean="0"/>
              <a:t>Microsoft Word</a:t>
            </a:r>
            <a:endParaRPr sz="1200" dirty="0" smtClean="0"/>
          </a:p>
          <a:p>
            <a:pPr marL="914377" lvl="1" indent="-215895">
              <a:lnSpc>
                <a:spcPct val="100000"/>
              </a:lnSpc>
              <a:spcBef>
                <a:spcPts val="0"/>
              </a:spcBef>
              <a:buClr>
                <a:schemeClr val="dk1"/>
              </a:buClr>
              <a:buSzPts val="1050"/>
            </a:pPr>
            <a:endParaRPr sz="1200" dirty="0" smtClean="0"/>
          </a:p>
          <a:p>
            <a:pPr marL="304792" indent="-304792">
              <a:lnSpc>
                <a:spcPct val="100000"/>
              </a:lnSpc>
              <a:buClr>
                <a:srgbClr val="11AA81"/>
              </a:buClr>
              <a:buSzPts val="1560"/>
              <a:buFont typeface="Roboto"/>
              <a:buAutoNum type="arabicPeriod"/>
            </a:pPr>
            <a:r>
              <a:rPr lang="en-US" sz="1200" b="1" dirty="0" err="1" smtClean="0"/>
              <a:t>Prawda</a:t>
            </a:r>
            <a:r>
              <a:rPr lang="en-US" sz="1200" b="1" dirty="0" smtClean="0"/>
              <a:t> </a:t>
            </a:r>
            <a:r>
              <a:rPr lang="en-US" sz="1200" b="1" dirty="0" err="1" smtClean="0"/>
              <a:t>czy</a:t>
            </a:r>
            <a:r>
              <a:rPr lang="en-US" sz="1200" b="1" dirty="0" smtClean="0"/>
              <a:t> </a:t>
            </a:r>
            <a:r>
              <a:rPr lang="en-US" sz="1200" b="1" dirty="0" err="1" smtClean="0"/>
              <a:t>fałsz</a:t>
            </a:r>
            <a:r>
              <a:rPr lang="en-US" sz="1200" b="1" dirty="0" smtClean="0"/>
              <a:t>: </a:t>
            </a:r>
            <a:r>
              <a:rPr lang="en-US" sz="1200" b="1" dirty="0" err="1" smtClean="0"/>
              <a:t>Analityka</a:t>
            </a:r>
            <a:r>
              <a:rPr lang="en-US" sz="1200" b="1" dirty="0" smtClean="0"/>
              <a:t> </a:t>
            </a:r>
            <a:r>
              <a:rPr lang="en-US" sz="1200" b="1" dirty="0" err="1" smtClean="0"/>
              <a:t>internetowa</a:t>
            </a:r>
            <a:r>
              <a:rPr lang="en-US" sz="1200" b="1" dirty="0" smtClean="0"/>
              <a:t> jest </a:t>
            </a:r>
            <a:r>
              <a:rPr lang="en-US" sz="1200" b="1" dirty="0" err="1" smtClean="0"/>
              <a:t>przydatna</a:t>
            </a:r>
            <a:r>
              <a:rPr lang="en-US" sz="1200" b="1" dirty="0" smtClean="0"/>
              <a:t> </a:t>
            </a:r>
            <a:r>
              <a:rPr lang="en-US" sz="1200" b="1" dirty="0" err="1" smtClean="0"/>
              <a:t>tylko</a:t>
            </a:r>
            <a:r>
              <a:rPr lang="en-US" sz="1200" b="1" dirty="0" smtClean="0"/>
              <a:t> w </a:t>
            </a:r>
            <a:r>
              <a:rPr lang="en-US" sz="1200" b="1" dirty="0" err="1" smtClean="0"/>
              <a:t>przypadku</a:t>
            </a:r>
            <a:r>
              <a:rPr lang="en-US" sz="1200" b="1" dirty="0" smtClean="0"/>
              <a:t> </a:t>
            </a:r>
            <a:r>
              <a:rPr lang="en-US" sz="1200" b="1" dirty="0" err="1" smtClean="0"/>
              <a:t>witryn</a:t>
            </a:r>
            <a:r>
              <a:rPr lang="en-US" sz="1200" b="1" dirty="0" smtClean="0"/>
              <a:t> e-commerce.</a:t>
            </a:r>
            <a:endParaRPr sz="1200" b="1" dirty="0" smtClean="0"/>
          </a:p>
          <a:p>
            <a:pPr marL="914377" lvl="1" indent="-304792">
              <a:lnSpc>
                <a:spcPct val="100000"/>
              </a:lnSpc>
              <a:spcBef>
                <a:spcPts val="0"/>
              </a:spcBef>
              <a:buClr>
                <a:srgbClr val="11AA81"/>
              </a:buClr>
              <a:buSzPts val="1300"/>
              <a:buFont typeface="Roboto"/>
              <a:buAutoNum type="arabicPeriod"/>
            </a:pPr>
            <a:r>
              <a:rPr lang="en-US" sz="1200" dirty="0" err="1" smtClean="0"/>
              <a:t>Prawda</a:t>
            </a:r>
            <a:endParaRPr sz="1200" dirty="0" smtClean="0"/>
          </a:p>
          <a:p>
            <a:pPr marL="914377" lvl="1" indent="-304792">
              <a:lnSpc>
                <a:spcPct val="100000"/>
              </a:lnSpc>
              <a:spcBef>
                <a:spcPts val="0"/>
              </a:spcBef>
              <a:buClr>
                <a:srgbClr val="11AA81"/>
              </a:buClr>
              <a:buSzPts val="1300"/>
              <a:buFont typeface="Roboto"/>
              <a:buAutoNum type="arabicPeriod"/>
            </a:pPr>
            <a:r>
              <a:rPr lang="en-US" sz="1200" dirty="0" err="1" smtClean="0"/>
              <a:t>Fałsz</a:t>
            </a:r>
            <a:endParaRPr sz="1200" dirty="0"/>
          </a:p>
        </p:txBody>
      </p:sp>
      <p:sp>
        <p:nvSpPr>
          <p:cNvPr id="462" name="Google Shape;462;p23"/>
          <p:cNvSpPr txBox="1"/>
          <p:nvPr/>
        </p:nvSpPr>
        <p:spPr>
          <a:xfrm>
            <a:off x="928177" y="1107392"/>
            <a:ext cx="10172960" cy="492388"/>
          </a:xfrm>
          <a:prstGeom prst="rect">
            <a:avLst/>
          </a:prstGeom>
          <a:noFill/>
          <a:ln>
            <a:noFill/>
          </a:ln>
        </p:spPr>
        <p:txBody>
          <a:bodyPr spcFirstLastPara="1" wrap="square" lIns="121900" tIns="60933" rIns="121900" bIns="60933" anchor="t" anchorCtr="0">
            <a:spAutoFit/>
          </a:bodyPr>
          <a:lstStyle/>
          <a:p>
            <a:r>
              <a:rPr lang="pl-PL" sz="2400" b="1" dirty="0" smtClean="0">
                <a:solidFill>
                  <a:srgbClr val="11AA81"/>
                </a:solidFill>
              </a:rPr>
              <a:t>Zadanie: </a:t>
            </a:r>
            <a:r>
              <a:rPr lang="en-US" sz="2400" b="1" dirty="0" err="1" smtClean="0">
                <a:solidFill>
                  <a:srgbClr val="11AA81"/>
                </a:solidFill>
              </a:rPr>
              <a:t>Wybierz</a:t>
            </a:r>
            <a:r>
              <a:rPr lang="en-US" sz="2400" b="1" dirty="0" smtClean="0">
                <a:solidFill>
                  <a:srgbClr val="11AA81"/>
                </a:solidFill>
              </a:rPr>
              <a:t> </a:t>
            </a:r>
            <a:r>
              <a:rPr lang="en-US" sz="2400" b="1" dirty="0" err="1" smtClean="0">
                <a:solidFill>
                  <a:srgbClr val="11AA81"/>
                </a:solidFill>
              </a:rPr>
              <a:t>stwierdzenia</a:t>
            </a:r>
            <a:r>
              <a:rPr lang="pl-PL" sz="2400" b="1" dirty="0" smtClean="0">
                <a:solidFill>
                  <a:srgbClr val="11AA81"/>
                </a:solidFill>
              </a:rPr>
              <a:t>,</a:t>
            </a:r>
            <a:r>
              <a:rPr lang="en-US" sz="2400" b="1" dirty="0" smtClean="0">
                <a:solidFill>
                  <a:srgbClr val="11AA81"/>
                </a:solidFill>
              </a:rPr>
              <a:t> </a:t>
            </a:r>
            <a:r>
              <a:rPr lang="en-US" sz="2400" b="1" dirty="0" err="1" smtClean="0">
                <a:solidFill>
                  <a:srgbClr val="11AA81"/>
                </a:solidFill>
              </a:rPr>
              <a:t>które</a:t>
            </a:r>
            <a:r>
              <a:rPr lang="en-US" sz="2400" b="1" dirty="0" smtClean="0">
                <a:solidFill>
                  <a:srgbClr val="11AA81"/>
                </a:solidFill>
              </a:rPr>
              <a:t> </a:t>
            </a:r>
            <a:r>
              <a:rPr lang="en-US" sz="2400" b="1" dirty="0" err="1">
                <a:solidFill>
                  <a:srgbClr val="11AA81"/>
                </a:solidFill>
              </a:rPr>
              <a:t>są</a:t>
            </a:r>
            <a:r>
              <a:rPr lang="en-US" sz="2400" b="1" dirty="0">
                <a:solidFill>
                  <a:srgbClr val="11AA81"/>
                </a:solidFill>
              </a:rPr>
              <a:t> </a:t>
            </a:r>
            <a:r>
              <a:rPr lang="en-US" sz="2400" b="1" dirty="0" err="1" smtClean="0">
                <a:solidFill>
                  <a:srgbClr val="11AA81"/>
                </a:solidFill>
              </a:rPr>
              <a:t>prawdziwe</a:t>
            </a:r>
            <a:endParaRPr sz="2400" b="1" dirty="0">
              <a:solidFill>
                <a:schemeClr val="dk1"/>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66"/>
        <p:cNvGrpSpPr/>
        <p:nvPr/>
      </p:nvGrpSpPr>
      <p:grpSpPr>
        <a:xfrm>
          <a:off x="0" y="0"/>
          <a:ext cx="0" cy="0"/>
          <a:chOff x="0" y="0"/>
          <a:chExt cx="0" cy="0"/>
        </a:xfrm>
      </p:grpSpPr>
      <p:sp>
        <p:nvSpPr>
          <p:cNvPr id="467" name="Google Shape;467;p24"/>
          <p:cNvSpPr txBox="1"/>
          <p:nvPr/>
        </p:nvSpPr>
        <p:spPr>
          <a:xfrm>
            <a:off x="0" y="2370033"/>
            <a:ext cx="12192000" cy="1173724"/>
          </a:xfrm>
          <a:prstGeom prst="rect">
            <a:avLst/>
          </a:prstGeom>
          <a:noFill/>
          <a:ln>
            <a:noFill/>
          </a:ln>
        </p:spPr>
        <p:txBody>
          <a:bodyPr spcFirstLastPara="1" wrap="square" lIns="121900" tIns="121900" rIns="121900" bIns="121900" anchor="ctr" anchorCtr="0">
            <a:noAutofit/>
          </a:bodyPr>
          <a:lstStyle/>
          <a:p>
            <a:pPr algn="ctr">
              <a:buClr>
                <a:schemeClr val="dk1"/>
              </a:buClr>
              <a:buSzPts val="4800"/>
            </a:pPr>
            <a:r>
              <a:rPr lang="en-US" sz="4400" b="1" dirty="0" err="1">
                <a:solidFill>
                  <a:srgbClr val="161249"/>
                </a:solidFill>
              </a:rPr>
              <a:t>Działalność</a:t>
            </a:r>
            <a:r>
              <a:rPr lang="en-US" sz="4400" b="1" dirty="0">
                <a:solidFill>
                  <a:srgbClr val="161249"/>
                </a:solidFill>
              </a:rPr>
              <a:t> </a:t>
            </a:r>
            <a:r>
              <a:rPr lang="en-US" sz="4400" b="1" dirty="0" err="1">
                <a:solidFill>
                  <a:srgbClr val="161249"/>
                </a:solidFill>
              </a:rPr>
              <a:t>konsolidacyjna</a:t>
            </a:r>
            <a:endParaRPr sz="4400" b="1" dirty="0">
              <a:solidFill>
                <a:srgbClr val="161249"/>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71"/>
        <p:cNvGrpSpPr/>
        <p:nvPr/>
      </p:nvGrpSpPr>
      <p:grpSpPr>
        <a:xfrm>
          <a:off x="0" y="0"/>
          <a:ext cx="0" cy="0"/>
          <a:chOff x="0" y="0"/>
          <a:chExt cx="0" cy="0"/>
        </a:xfrm>
      </p:grpSpPr>
      <p:sp>
        <p:nvSpPr>
          <p:cNvPr id="472" name="Google Shape;472;p25"/>
          <p:cNvSpPr txBox="1"/>
          <p:nvPr/>
        </p:nvSpPr>
        <p:spPr>
          <a:xfrm>
            <a:off x="637785" y="1084881"/>
            <a:ext cx="11360800" cy="763600"/>
          </a:xfrm>
          <a:prstGeom prst="rect">
            <a:avLst/>
          </a:prstGeom>
          <a:noFill/>
          <a:ln>
            <a:noFill/>
          </a:ln>
        </p:spPr>
        <p:txBody>
          <a:bodyPr spcFirstLastPara="1" wrap="square" lIns="121900" tIns="121900" rIns="121900" bIns="121900" anchor="ctr" anchorCtr="0">
            <a:noAutofit/>
          </a:bodyPr>
          <a:lstStyle/>
          <a:p>
            <a:pPr>
              <a:buClr>
                <a:schemeClr val="dk1"/>
              </a:buClr>
              <a:buSzPts val="1800"/>
            </a:pPr>
            <a:endParaRPr sz="2400">
              <a:solidFill>
                <a:schemeClr val="dk1"/>
              </a:solidFill>
              <a:latin typeface="Calibri"/>
              <a:ea typeface="Calibri"/>
              <a:cs typeface="Calibri"/>
              <a:sym typeface="Calibri"/>
            </a:endParaRPr>
          </a:p>
        </p:txBody>
      </p:sp>
      <p:sp>
        <p:nvSpPr>
          <p:cNvPr id="473" name="Google Shape;473;p25"/>
          <p:cNvSpPr txBox="1"/>
          <p:nvPr/>
        </p:nvSpPr>
        <p:spPr>
          <a:xfrm>
            <a:off x="637786" y="1683720"/>
            <a:ext cx="11111239" cy="4383832"/>
          </a:xfrm>
          <a:prstGeom prst="rect">
            <a:avLst/>
          </a:prstGeom>
          <a:noFill/>
          <a:ln>
            <a:noFill/>
          </a:ln>
        </p:spPr>
        <p:txBody>
          <a:bodyPr spcFirstLastPara="1" wrap="square" lIns="121900" tIns="121900" rIns="121900" bIns="121900" anchor="t" anchorCtr="0">
            <a:noAutofit/>
          </a:bodyPr>
          <a:lstStyle/>
          <a:p>
            <a:pPr algn="ctr">
              <a:lnSpc>
                <a:spcPct val="115000"/>
              </a:lnSpc>
              <a:spcBef>
                <a:spcPts val="2133"/>
              </a:spcBef>
              <a:buClr>
                <a:schemeClr val="dk1"/>
              </a:buClr>
              <a:buSzPts val="1800"/>
            </a:pPr>
            <a:endParaRPr sz="2400" b="1">
              <a:solidFill>
                <a:schemeClr val="dk1"/>
              </a:solidFill>
              <a:latin typeface="Calibri"/>
              <a:ea typeface="Calibri"/>
              <a:cs typeface="Calibri"/>
              <a:sym typeface="Calibri"/>
            </a:endParaRPr>
          </a:p>
        </p:txBody>
      </p:sp>
      <p:sp>
        <p:nvSpPr>
          <p:cNvPr id="474" name="Google Shape;474;p25"/>
          <p:cNvSpPr txBox="1">
            <a:spLocks noGrp="1"/>
          </p:cNvSpPr>
          <p:nvPr>
            <p:ph type="body" idx="1"/>
          </p:nvPr>
        </p:nvSpPr>
        <p:spPr>
          <a:xfrm>
            <a:off x="1120777" y="433106"/>
            <a:ext cx="8818739" cy="553998"/>
          </a:xfrm>
          <a:prstGeom prst="rect">
            <a:avLst/>
          </a:prstGeom>
          <a:noFill/>
          <a:ln>
            <a:noFill/>
          </a:ln>
        </p:spPr>
        <p:txBody>
          <a:bodyPr spcFirstLastPara="1" wrap="square" lIns="0" tIns="0" rIns="0" bIns="0" anchor="t" anchorCtr="0">
            <a:spAutoFit/>
          </a:bodyPr>
          <a:lstStyle/>
          <a:p>
            <a:pPr marL="0" indent="0">
              <a:spcBef>
                <a:spcPts val="0"/>
              </a:spcBef>
              <a:buSzPts val="2800"/>
            </a:pPr>
            <a:r>
              <a:rPr lang="en-US" sz="4000" dirty="0" err="1"/>
              <a:t>Działalność</a:t>
            </a:r>
            <a:r>
              <a:rPr lang="en-US" sz="4000" dirty="0"/>
              <a:t> </a:t>
            </a:r>
            <a:r>
              <a:rPr lang="en-US" sz="4000" dirty="0" err="1"/>
              <a:t>konsolidacyjna</a:t>
            </a:r>
            <a:endParaRPr sz="3600" dirty="0"/>
          </a:p>
        </p:txBody>
      </p:sp>
      <p:sp>
        <p:nvSpPr>
          <p:cNvPr id="475" name="Google Shape;475;p25"/>
          <p:cNvSpPr txBox="1">
            <a:spLocks noGrp="1"/>
          </p:cNvSpPr>
          <p:nvPr>
            <p:ph type="body" idx="2"/>
          </p:nvPr>
        </p:nvSpPr>
        <p:spPr>
          <a:xfrm>
            <a:off x="1120777" y="1183690"/>
            <a:ext cx="10116718" cy="4439068"/>
          </a:xfrm>
          <a:prstGeom prst="rect">
            <a:avLst/>
          </a:prstGeom>
          <a:noFill/>
          <a:ln>
            <a:noFill/>
          </a:ln>
        </p:spPr>
        <p:txBody>
          <a:bodyPr spcFirstLastPara="1" wrap="square" lIns="0" tIns="0" rIns="0" bIns="0" anchor="t" anchorCtr="0">
            <a:noAutofit/>
          </a:bodyPr>
          <a:lstStyle/>
          <a:p>
            <a:pPr marL="0" indent="0">
              <a:lnSpc>
                <a:spcPct val="100000"/>
              </a:lnSpc>
              <a:buClr>
                <a:srgbClr val="11AA81"/>
              </a:buClr>
              <a:buSzPts val="1800"/>
            </a:pPr>
            <a:r>
              <a:rPr lang="en-US" sz="2400" b="1" dirty="0">
                <a:solidFill>
                  <a:srgbClr val="11AA81"/>
                </a:solidFill>
              </a:rPr>
              <a:t>Z </a:t>
            </a:r>
            <a:r>
              <a:rPr lang="pl-PL" sz="2400" b="1" dirty="0" smtClean="0">
                <a:solidFill>
                  <a:srgbClr val="11AA81"/>
                </a:solidFill>
              </a:rPr>
              <a:t>poniższej</a:t>
            </a:r>
            <a:r>
              <a:rPr lang="en-US" sz="2400" b="1" dirty="0" smtClean="0">
                <a:solidFill>
                  <a:srgbClr val="11AA81"/>
                </a:solidFill>
              </a:rPr>
              <a:t> </a:t>
            </a:r>
            <a:r>
              <a:rPr lang="en-US" sz="2400" b="1" dirty="0" err="1">
                <a:solidFill>
                  <a:srgbClr val="11AA81"/>
                </a:solidFill>
              </a:rPr>
              <a:t>listy</a:t>
            </a:r>
            <a:r>
              <a:rPr lang="en-US" sz="2400" b="1" dirty="0">
                <a:solidFill>
                  <a:srgbClr val="11AA81"/>
                </a:solidFill>
              </a:rPr>
              <a:t> </a:t>
            </a:r>
            <a:r>
              <a:rPr lang="en-US" sz="2400" b="1" dirty="0" err="1">
                <a:solidFill>
                  <a:srgbClr val="11AA81"/>
                </a:solidFill>
              </a:rPr>
              <a:t>wybierz</a:t>
            </a:r>
            <a:r>
              <a:rPr lang="en-US" sz="2400" b="1" dirty="0">
                <a:solidFill>
                  <a:srgbClr val="11AA81"/>
                </a:solidFill>
              </a:rPr>
              <a:t> </a:t>
            </a:r>
            <a:r>
              <a:rPr lang="en-US" sz="2400" b="1" dirty="0" err="1">
                <a:solidFill>
                  <a:srgbClr val="11AA81"/>
                </a:solidFill>
              </a:rPr>
              <a:t>organizację</a:t>
            </a:r>
            <a:r>
              <a:rPr lang="en-US" sz="2400" b="1" dirty="0">
                <a:solidFill>
                  <a:srgbClr val="11AA81"/>
                </a:solidFill>
              </a:rPr>
              <a:t> </a:t>
            </a:r>
            <a:r>
              <a:rPr lang="en-US" sz="2400" b="1" dirty="0" err="1">
                <a:solidFill>
                  <a:srgbClr val="11AA81"/>
                </a:solidFill>
              </a:rPr>
              <a:t>i</a:t>
            </a:r>
            <a:r>
              <a:rPr lang="en-US" sz="2400" b="1" dirty="0">
                <a:solidFill>
                  <a:srgbClr val="11AA81"/>
                </a:solidFill>
              </a:rPr>
              <a:t> </a:t>
            </a:r>
            <a:r>
              <a:rPr lang="en-US" sz="2400" b="1" dirty="0" err="1">
                <a:solidFill>
                  <a:srgbClr val="11AA81"/>
                </a:solidFill>
              </a:rPr>
              <a:t>jej</a:t>
            </a:r>
            <a:r>
              <a:rPr lang="en-US" sz="2400" b="1" dirty="0">
                <a:solidFill>
                  <a:srgbClr val="11AA81"/>
                </a:solidFill>
              </a:rPr>
              <a:t> </a:t>
            </a:r>
            <a:r>
              <a:rPr lang="en-US" sz="2400" b="1" dirty="0" err="1">
                <a:solidFill>
                  <a:srgbClr val="11AA81"/>
                </a:solidFill>
              </a:rPr>
              <a:t>stronę</a:t>
            </a:r>
            <a:r>
              <a:rPr lang="en-US" sz="2400" b="1" dirty="0">
                <a:solidFill>
                  <a:srgbClr val="11AA81"/>
                </a:solidFill>
              </a:rPr>
              <a:t> </a:t>
            </a:r>
            <a:r>
              <a:rPr lang="en-US" sz="2400" b="1" dirty="0" err="1">
                <a:solidFill>
                  <a:srgbClr val="11AA81"/>
                </a:solidFill>
              </a:rPr>
              <a:t>internetową</a:t>
            </a:r>
            <a:r>
              <a:rPr lang="en-US" sz="2400" b="1" dirty="0">
                <a:solidFill>
                  <a:srgbClr val="11AA81"/>
                </a:solidFill>
              </a:rPr>
              <a:t>:</a:t>
            </a:r>
            <a:endParaRPr sz="2400" b="1" dirty="0">
              <a:solidFill>
                <a:srgbClr val="11AA81"/>
              </a:solidFill>
            </a:endParaRPr>
          </a:p>
          <a:p>
            <a:pPr marL="380990" indent="-380990">
              <a:lnSpc>
                <a:spcPct val="100000"/>
              </a:lnSpc>
              <a:spcBef>
                <a:spcPts val="2133"/>
              </a:spcBef>
              <a:buClr>
                <a:srgbClr val="11AA81"/>
              </a:buClr>
              <a:buSzPts val="1600"/>
              <a:buFont typeface="Arial"/>
              <a:buChar char="●"/>
            </a:pPr>
            <a:r>
              <a:rPr lang="pl-PL" sz="2133" dirty="0" err="1"/>
              <a:t>s</a:t>
            </a:r>
            <a:r>
              <a:rPr lang="en-US" sz="2133" dirty="0" err="1" smtClean="0"/>
              <a:t>klep</a:t>
            </a:r>
            <a:r>
              <a:rPr lang="en-US" sz="2133" dirty="0" smtClean="0"/>
              <a:t> </a:t>
            </a:r>
            <a:r>
              <a:rPr lang="en-US" sz="2133" dirty="0" err="1" smtClean="0"/>
              <a:t>internetowy</a:t>
            </a:r>
            <a:r>
              <a:rPr lang="pl-PL" sz="2133" dirty="0"/>
              <a:t>,</a:t>
            </a:r>
            <a:endParaRPr sz="2133" dirty="0"/>
          </a:p>
          <a:p>
            <a:pPr marL="380990" indent="-380990">
              <a:lnSpc>
                <a:spcPct val="100000"/>
              </a:lnSpc>
              <a:spcBef>
                <a:spcPts val="2133"/>
              </a:spcBef>
              <a:buClr>
                <a:srgbClr val="11AA81"/>
              </a:buClr>
              <a:buSzPts val="1600"/>
              <a:buFont typeface="Arial"/>
              <a:buChar char="●"/>
            </a:pPr>
            <a:r>
              <a:rPr lang="en-US" sz="2133" dirty="0" smtClean="0"/>
              <a:t>mark</a:t>
            </a:r>
            <a:r>
              <a:rPr lang="pl-PL" sz="2133" dirty="0" smtClean="0"/>
              <a:t>a</a:t>
            </a:r>
            <a:r>
              <a:rPr lang="en-US" sz="2133" dirty="0" smtClean="0"/>
              <a:t> online</a:t>
            </a:r>
            <a:r>
              <a:rPr lang="pl-PL" sz="2133" dirty="0" smtClean="0"/>
              <a:t>,</a:t>
            </a:r>
            <a:endParaRPr sz="2133" dirty="0"/>
          </a:p>
          <a:p>
            <a:pPr marL="380990" indent="-380990">
              <a:lnSpc>
                <a:spcPct val="100000"/>
              </a:lnSpc>
              <a:spcBef>
                <a:spcPts val="2133"/>
              </a:spcBef>
              <a:buClr>
                <a:srgbClr val="11AA81"/>
              </a:buClr>
              <a:buSzPts val="1600"/>
              <a:buFont typeface="Arial"/>
              <a:buChar char="●"/>
            </a:pPr>
            <a:r>
              <a:rPr lang="pl-PL" sz="2133" dirty="0" err="1"/>
              <a:t>r</a:t>
            </a:r>
            <a:r>
              <a:rPr lang="en-US" sz="2133" dirty="0" err="1" smtClean="0"/>
              <a:t>epozytorium</a:t>
            </a:r>
            <a:r>
              <a:rPr lang="en-US" sz="2133" dirty="0" smtClean="0"/>
              <a:t> </a:t>
            </a:r>
            <a:r>
              <a:rPr lang="en-US" sz="2133" dirty="0" err="1"/>
              <a:t>informacji</a:t>
            </a:r>
            <a:r>
              <a:rPr lang="en-US" sz="2133" dirty="0"/>
              <a:t> (np. </a:t>
            </a:r>
            <a:r>
              <a:rPr lang="en-US" sz="2133" dirty="0" err="1"/>
              <a:t>wiadomości</a:t>
            </a:r>
            <a:r>
              <a:rPr lang="en-US" sz="2133" dirty="0" smtClean="0"/>
              <a:t>)</a:t>
            </a:r>
            <a:r>
              <a:rPr lang="pl-PL" sz="2133" dirty="0" smtClean="0"/>
              <a:t>.</a:t>
            </a:r>
            <a:r>
              <a:rPr lang="en-US" sz="2133" dirty="0"/>
              <a:t/>
            </a:r>
            <a:br>
              <a:rPr lang="en-US" sz="2133" dirty="0"/>
            </a:br>
            <a:endParaRPr lang="pl-PL" sz="2133" dirty="0"/>
          </a:p>
          <a:p>
            <a:pPr marL="0" indent="0">
              <a:lnSpc>
                <a:spcPct val="100000"/>
              </a:lnSpc>
              <a:spcBef>
                <a:spcPts val="2133"/>
              </a:spcBef>
              <a:buClr>
                <a:srgbClr val="11AA81"/>
              </a:buClr>
              <a:buSzPts val="1600"/>
            </a:pPr>
            <a:r>
              <a:rPr lang="pl-PL" b="1" dirty="0" smtClean="0"/>
              <a:t>Zadanie:</a:t>
            </a:r>
          </a:p>
          <a:p>
            <a:pPr marL="380990" indent="-380990">
              <a:lnSpc>
                <a:spcPct val="100000"/>
              </a:lnSpc>
              <a:spcBef>
                <a:spcPts val="2133"/>
              </a:spcBef>
              <a:buClr>
                <a:srgbClr val="11AA81"/>
              </a:buClr>
              <a:buSzPts val="1800"/>
              <a:buFont typeface="Noto Sans Symbols"/>
              <a:buChar char="⮚"/>
            </a:pPr>
            <a:r>
              <a:rPr lang="en-US" b="1" dirty="0" err="1" smtClean="0"/>
              <a:t>Określenie</a:t>
            </a:r>
            <a:r>
              <a:rPr lang="en-US" b="1" dirty="0" smtClean="0"/>
              <a:t> </a:t>
            </a:r>
            <a:r>
              <a:rPr lang="en-US" b="1" dirty="0" err="1"/>
              <a:t>strategii</a:t>
            </a:r>
            <a:r>
              <a:rPr lang="en-US" b="1" dirty="0"/>
              <a:t> </a:t>
            </a:r>
            <a:r>
              <a:rPr lang="en-US" b="1" dirty="0" err="1"/>
              <a:t>pomiaru</a:t>
            </a:r>
            <a:r>
              <a:rPr lang="en-US" b="1" dirty="0"/>
              <a:t> </a:t>
            </a:r>
            <a:r>
              <a:rPr lang="en-US" b="1" dirty="0" err="1"/>
              <a:t>dla</a:t>
            </a:r>
            <a:r>
              <a:rPr lang="en-US" b="1" dirty="0"/>
              <a:t> </a:t>
            </a:r>
            <a:r>
              <a:rPr lang="en-US" b="1" dirty="0" err="1"/>
              <a:t>każdej</a:t>
            </a:r>
            <a:r>
              <a:rPr lang="en-US" b="1" dirty="0"/>
              <a:t> </a:t>
            </a:r>
            <a:r>
              <a:rPr lang="en-US" b="1" dirty="0" err="1"/>
              <a:t>organizacji</a:t>
            </a:r>
            <a:endParaRPr sz="1800" dirty="0"/>
          </a:p>
          <a:p>
            <a:pPr marL="380990" indent="-380990">
              <a:lnSpc>
                <a:spcPct val="100000"/>
              </a:lnSpc>
              <a:spcBef>
                <a:spcPts val="2133"/>
              </a:spcBef>
              <a:buClr>
                <a:srgbClr val="11AA81"/>
              </a:buClr>
              <a:buSzPts val="1800"/>
              <a:buFont typeface="Noto Sans Symbols"/>
              <a:buChar char="⮚"/>
            </a:pPr>
            <a:r>
              <a:rPr lang="en-US" b="1" dirty="0" err="1"/>
              <a:t>Zdefiniowanie</a:t>
            </a:r>
            <a:r>
              <a:rPr lang="en-US" b="1" dirty="0"/>
              <a:t> </a:t>
            </a:r>
            <a:r>
              <a:rPr lang="en-US" b="1" dirty="0" err="1"/>
              <a:t>kluczowych</a:t>
            </a:r>
            <a:r>
              <a:rPr lang="en-US" b="1" dirty="0"/>
              <a:t> </a:t>
            </a:r>
            <a:r>
              <a:rPr lang="en-US" b="1" dirty="0" err="1"/>
              <a:t>wskaźników</a:t>
            </a:r>
            <a:r>
              <a:rPr lang="en-US" b="1" dirty="0"/>
              <a:t> </a:t>
            </a:r>
            <a:r>
              <a:rPr lang="en-US" b="1" dirty="0" err="1"/>
              <a:t>wydajności</a:t>
            </a:r>
            <a:r>
              <a:rPr lang="en-US" b="1" dirty="0"/>
              <a:t> </a:t>
            </a:r>
            <a:r>
              <a:rPr lang="en-US" b="1" dirty="0" err="1"/>
              <a:t>dla</a:t>
            </a:r>
            <a:r>
              <a:rPr lang="en-US" b="1" dirty="0"/>
              <a:t> </a:t>
            </a:r>
            <a:r>
              <a:rPr lang="en-US" b="1" dirty="0" err="1"/>
              <a:t>każdej</a:t>
            </a:r>
            <a:r>
              <a:rPr lang="en-US" b="1" dirty="0"/>
              <a:t> </a:t>
            </a:r>
            <a:r>
              <a:rPr lang="en-US" b="1" dirty="0" err="1"/>
              <a:t>organizacji</a:t>
            </a:r>
            <a:endParaRPr sz="18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sp>
        <p:nvSpPr>
          <p:cNvPr id="480" name="Google Shape;480;p26"/>
          <p:cNvSpPr txBox="1"/>
          <p:nvPr/>
        </p:nvSpPr>
        <p:spPr>
          <a:xfrm>
            <a:off x="1190564" y="732765"/>
            <a:ext cx="9810872" cy="763600"/>
          </a:xfrm>
          <a:prstGeom prst="rect">
            <a:avLst/>
          </a:prstGeom>
          <a:noFill/>
          <a:ln>
            <a:noFill/>
          </a:ln>
        </p:spPr>
        <p:txBody>
          <a:bodyPr spcFirstLastPara="1" wrap="square" lIns="121900" tIns="121900" rIns="121900" bIns="121900" anchor="ctr" anchorCtr="0">
            <a:noAutofit/>
          </a:bodyPr>
          <a:lstStyle/>
          <a:p>
            <a:pPr>
              <a:buClr>
                <a:srgbClr val="11AA81"/>
              </a:buClr>
              <a:buSzPts val="4000"/>
            </a:pPr>
            <a:r>
              <a:rPr lang="en-US" sz="4400" b="1" dirty="0" err="1">
                <a:solidFill>
                  <a:srgbClr val="11AA81"/>
                </a:solidFill>
              </a:rPr>
              <a:t>Podsumowanie</a:t>
            </a:r>
            <a:r>
              <a:rPr lang="en-US" sz="4400" b="1" dirty="0">
                <a:solidFill>
                  <a:srgbClr val="11AA81"/>
                </a:solidFill>
              </a:rPr>
              <a:t> </a:t>
            </a:r>
            <a:r>
              <a:rPr lang="en-US" sz="4400" b="1" dirty="0" err="1">
                <a:solidFill>
                  <a:srgbClr val="11AA81"/>
                </a:solidFill>
              </a:rPr>
              <a:t>celów</a:t>
            </a:r>
            <a:r>
              <a:rPr lang="en-US" sz="4400" b="1" dirty="0">
                <a:solidFill>
                  <a:srgbClr val="11AA81"/>
                </a:solidFill>
              </a:rPr>
              <a:t> </a:t>
            </a:r>
            <a:r>
              <a:rPr lang="en-US" sz="4400" b="1" dirty="0" err="1">
                <a:solidFill>
                  <a:srgbClr val="11AA81"/>
                </a:solidFill>
              </a:rPr>
              <a:t>nauczania</a:t>
            </a:r>
            <a:endParaRPr sz="3200" dirty="0">
              <a:solidFill>
                <a:srgbClr val="11AA81"/>
              </a:solidFill>
              <a:latin typeface="Calibri"/>
              <a:ea typeface="Calibri"/>
              <a:cs typeface="Calibri"/>
              <a:sym typeface="Calibri"/>
            </a:endParaRPr>
          </a:p>
        </p:txBody>
      </p:sp>
      <p:sp>
        <p:nvSpPr>
          <p:cNvPr id="481" name="Google Shape;481;p26"/>
          <p:cNvSpPr txBox="1"/>
          <p:nvPr/>
        </p:nvSpPr>
        <p:spPr>
          <a:xfrm>
            <a:off x="637785" y="1683721"/>
            <a:ext cx="11273200" cy="3918815"/>
          </a:xfrm>
          <a:prstGeom prst="rect">
            <a:avLst/>
          </a:prstGeom>
          <a:noFill/>
          <a:ln>
            <a:noFill/>
          </a:ln>
        </p:spPr>
        <p:txBody>
          <a:bodyPr spcFirstLastPara="1" wrap="square" lIns="121900" tIns="121900" rIns="121900" bIns="121900" anchor="t" anchorCtr="0">
            <a:noAutofit/>
          </a:bodyPr>
          <a:lstStyle/>
          <a:p>
            <a:pPr>
              <a:lnSpc>
                <a:spcPct val="115000"/>
              </a:lnSpc>
              <a:spcBef>
                <a:spcPts val="2133"/>
              </a:spcBef>
              <a:buClr>
                <a:schemeClr val="dk1"/>
              </a:buClr>
              <a:buSzPts val="1800"/>
            </a:pPr>
            <a:endParaRPr sz="2400">
              <a:solidFill>
                <a:schemeClr val="dk1"/>
              </a:solidFill>
            </a:endParaRPr>
          </a:p>
        </p:txBody>
      </p:sp>
      <p:sp>
        <p:nvSpPr>
          <p:cNvPr id="482" name="Google Shape;482;p26"/>
          <p:cNvSpPr txBox="1">
            <a:spLocks noGrp="1"/>
          </p:cNvSpPr>
          <p:nvPr>
            <p:ph type="body" idx="1"/>
          </p:nvPr>
        </p:nvSpPr>
        <p:spPr>
          <a:xfrm>
            <a:off x="1016585" y="1875122"/>
            <a:ext cx="10515600" cy="3519242"/>
          </a:xfrm>
          <a:prstGeom prst="rect">
            <a:avLst/>
          </a:prstGeom>
          <a:noFill/>
          <a:ln>
            <a:noFill/>
          </a:ln>
        </p:spPr>
        <p:txBody>
          <a:bodyPr spcFirstLastPara="1" wrap="square" lIns="121900" tIns="60933" rIns="121900" bIns="60933" anchor="t" anchorCtr="0">
            <a:spAutoFit/>
          </a:bodyPr>
          <a:lstStyle/>
          <a:p>
            <a:pPr marL="457189" indent="-457189">
              <a:lnSpc>
                <a:spcPct val="115000"/>
              </a:lnSpc>
              <a:spcBef>
                <a:spcPts val="0"/>
              </a:spcBef>
              <a:buClr>
                <a:srgbClr val="11AA81"/>
              </a:buClr>
              <a:buSzPts val="2000"/>
              <a:buFont typeface="Noto Sans Symbols"/>
              <a:buChar char="⮚"/>
            </a:pPr>
            <a:r>
              <a:rPr lang="en-US" sz="2667" dirty="0" err="1"/>
              <a:t>Czy</a:t>
            </a:r>
            <a:r>
              <a:rPr lang="en-US" sz="2667" dirty="0"/>
              <a:t> </a:t>
            </a:r>
            <a:r>
              <a:rPr lang="en-US" sz="2667" dirty="0" err="1"/>
              <a:t>możesz</a:t>
            </a:r>
            <a:r>
              <a:rPr lang="en-US" sz="2667" dirty="0"/>
              <a:t> </a:t>
            </a:r>
            <a:r>
              <a:rPr lang="en-US" sz="2667" dirty="0" err="1"/>
              <a:t>teraz</a:t>
            </a:r>
            <a:r>
              <a:rPr lang="en-US" sz="2667" dirty="0"/>
              <a:t> </a:t>
            </a:r>
            <a:r>
              <a:rPr lang="en-US" sz="2667" dirty="0" err="1"/>
              <a:t>opisać</a:t>
            </a:r>
            <a:r>
              <a:rPr lang="en-US" sz="2667" dirty="0"/>
              <a:t> </a:t>
            </a:r>
            <a:r>
              <a:rPr lang="en-US" sz="2667" dirty="0" err="1"/>
              <a:t>fazy</a:t>
            </a:r>
            <a:r>
              <a:rPr lang="en-US" sz="2667" dirty="0"/>
              <a:t> </a:t>
            </a:r>
            <a:r>
              <a:rPr lang="en-US" sz="2667" dirty="0" err="1"/>
              <a:t>procesu</a:t>
            </a:r>
            <a:r>
              <a:rPr lang="en-US" sz="2667" dirty="0"/>
              <a:t> </a:t>
            </a:r>
            <a:r>
              <a:rPr lang="en-US" sz="2667" dirty="0" err="1"/>
              <a:t>analityki</a:t>
            </a:r>
            <a:r>
              <a:rPr lang="en-US" sz="2667" dirty="0"/>
              <a:t> </a:t>
            </a:r>
            <a:r>
              <a:rPr lang="en-US" sz="2667" dirty="0" err="1"/>
              <a:t>internetowej</a:t>
            </a:r>
            <a:r>
              <a:rPr lang="en-US" sz="2667" dirty="0"/>
              <a:t>?</a:t>
            </a:r>
            <a:endParaRPr sz="2667" dirty="0"/>
          </a:p>
          <a:p>
            <a:pPr marL="457189" indent="-457189">
              <a:lnSpc>
                <a:spcPct val="115000"/>
              </a:lnSpc>
              <a:spcBef>
                <a:spcPts val="2133"/>
              </a:spcBef>
              <a:buClr>
                <a:srgbClr val="11AA81"/>
              </a:buClr>
              <a:buSzPts val="2000"/>
              <a:buFont typeface="Noto Sans Symbols"/>
              <a:buChar char="⮚"/>
            </a:pPr>
            <a:r>
              <a:rPr lang="en-US" sz="2667" dirty="0" err="1"/>
              <a:t>Czy</a:t>
            </a:r>
            <a:r>
              <a:rPr lang="en-US" sz="2667" dirty="0"/>
              <a:t> </a:t>
            </a:r>
            <a:r>
              <a:rPr lang="en-US" sz="2667" dirty="0" err="1"/>
              <a:t>możesz</a:t>
            </a:r>
            <a:r>
              <a:rPr lang="en-US" sz="2667" dirty="0"/>
              <a:t> </a:t>
            </a:r>
            <a:r>
              <a:rPr lang="en-US" sz="2667" dirty="0" err="1"/>
              <a:t>teraz</a:t>
            </a:r>
            <a:r>
              <a:rPr lang="en-US" sz="2667" dirty="0"/>
              <a:t> </a:t>
            </a:r>
            <a:r>
              <a:rPr lang="en-US" sz="2667" dirty="0" err="1"/>
              <a:t>określić</a:t>
            </a:r>
            <a:r>
              <a:rPr lang="en-US" sz="2667" dirty="0"/>
              <a:t>, </a:t>
            </a:r>
            <a:r>
              <a:rPr lang="en-US" sz="2667" dirty="0" err="1"/>
              <a:t>jakie</a:t>
            </a:r>
            <a:r>
              <a:rPr lang="en-US" sz="2667" dirty="0"/>
              <a:t> </a:t>
            </a:r>
            <a:r>
              <a:rPr lang="en-US" sz="2667" dirty="0" err="1"/>
              <a:t>wskaźniki</a:t>
            </a:r>
            <a:r>
              <a:rPr lang="en-US" sz="2667" dirty="0"/>
              <a:t> </a:t>
            </a:r>
            <a:r>
              <a:rPr lang="en-US" sz="2667" dirty="0" err="1"/>
              <a:t>powinny</a:t>
            </a:r>
            <a:r>
              <a:rPr lang="en-US" sz="2667" dirty="0"/>
              <a:t> </a:t>
            </a:r>
            <a:r>
              <a:rPr lang="en-US" sz="2667" dirty="0" err="1"/>
              <a:t>być</a:t>
            </a:r>
            <a:r>
              <a:rPr lang="en-US" sz="2667" dirty="0"/>
              <a:t> </a:t>
            </a:r>
            <a:r>
              <a:rPr lang="pl-PL" sz="2667" dirty="0" smtClean="0"/>
              <a:t/>
            </a:r>
            <a:br>
              <a:rPr lang="pl-PL" sz="2667" dirty="0" smtClean="0"/>
            </a:br>
            <a:r>
              <a:rPr lang="en-US" sz="2667" dirty="0" err="1" smtClean="0"/>
              <a:t>używane</a:t>
            </a:r>
            <a:r>
              <a:rPr lang="en-US" sz="2667" dirty="0" smtClean="0"/>
              <a:t> </a:t>
            </a:r>
            <a:r>
              <a:rPr lang="en-US" sz="2667" dirty="0" err="1"/>
              <a:t>dla</a:t>
            </a:r>
            <a:r>
              <a:rPr lang="en-US" sz="2667" dirty="0"/>
              <a:t> </a:t>
            </a:r>
            <a:r>
              <a:rPr lang="en-US" sz="2667" dirty="0" err="1"/>
              <a:t>konkretnej</a:t>
            </a:r>
            <a:r>
              <a:rPr lang="en-US" sz="2667" dirty="0"/>
              <a:t> </a:t>
            </a:r>
            <a:r>
              <a:rPr lang="en-US" sz="2667" dirty="0" err="1"/>
              <a:t>witryny</a:t>
            </a:r>
            <a:r>
              <a:rPr lang="en-US" sz="2667" dirty="0"/>
              <a:t>?</a:t>
            </a:r>
            <a:endParaRPr sz="2667" dirty="0"/>
          </a:p>
          <a:p>
            <a:pPr marL="457189" indent="-457189">
              <a:lnSpc>
                <a:spcPct val="115000"/>
              </a:lnSpc>
              <a:spcBef>
                <a:spcPts val="2133"/>
              </a:spcBef>
              <a:buClr>
                <a:srgbClr val="11AA81"/>
              </a:buClr>
              <a:buSzPts val="2000"/>
              <a:buFont typeface="Noto Sans Symbols"/>
              <a:buChar char="⮚"/>
            </a:pPr>
            <a:r>
              <a:rPr lang="en-US" sz="2667" dirty="0" err="1"/>
              <a:t>Czy</a:t>
            </a:r>
            <a:r>
              <a:rPr lang="en-US" sz="2667" dirty="0"/>
              <a:t> </a:t>
            </a:r>
            <a:r>
              <a:rPr lang="en-US" sz="2667" dirty="0" err="1"/>
              <a:t>możesz</a:t>
            </a:r>
            <a:r>
              <a:rPr lang="en-US" sz="2667" dirty="0"/>
              <a:t> </a:t>
            </a:r>
            <a:r>
              <a:rPr lang="en-US" sz="2667" dirty="0" err="1"/>
              <a:t>teraz</a:t>
            </a:r>
            <a:r>
              <a:rPr lang="en-US" sz="2667" dirty="0"/>
              <a:t> </a:t>
            </a:r>
            <a:r>
              <a:rPr lang="en-US" sz="2667" dirty="0" err="1"/>
              <a:t>wymienić</a:t>
            </a:r>
            <a:r>
              <a:rPr lang="en-US" sz="2667" dirty="0"/>
              <a:t> </a:t>
            </a:r>
            <a:r>
              <a:rPr lang="en-US" sz="2667" dirty="0" err="1"/>
              <a:t>kluczowe</a:t>
            </a:r>
            <a:r>
              <a:rPr lang="en-US" sz="2667" dirty="0"/>
              <a:t> </a:t>
            </a:r>
            <a:r>
              <a:rPr lang="en-US" sz="2667" dirty="0" err="1"/>
              <a:t>wskaźniki</a:t>
            </a:r>
            <a:r>
              <a:rPr lang="en-US" sz="2667" dirty="0"/>
              <a:t> </a:t>
            </a:r>
            <a:r>
              <a:rPr lang="pl-PL" sz="2667" dirty="0" smtClean="0"/>
              <a:t/>
            </a:r>
            <a:br>
              <a:rPr lang="pl-PL" sz="2667" dirty="0" smtClean="0"/>
            </a:br>
            <a:r>
              <a:rPr lang="en-US" sz="2667" dirty="0" err="1" smtClean="0"/>
              <a:t>związane</a:t>
            </a:r>
            <a:r>
              <a:rPr lang="en-US" sz="2667" dirty="0" smtClean="0"/>
              <a:t> z </a:t>
            </a:r>
            <a:r>
              <a:rPr lang="en-US" sz="2667" dirty="0" err="1"/>
              <a:t>analityką</a:t>
            </a:r>
            <a:r>
              <a:rPr lang="en-US" sz="2667" dirty="0"/>
              <a:t> </a:t>
            </a:r>
            <a:r>
              <a:rPr lang="en-US" sz="2667" dirty="0" err="1"/>
              <a:t>internetową</a:t>
            </a:r>
            <a:r>
              <a:rPr lang="en-US" sz="2667" dirty="0"/>
              <a:t>?</a:t>
            </a:r>
            <a:endParaRPr dirty="0"/>
          </a:p>
          <a:p>
            <a:pPr marL="457189" indent="-287859">
              <a:buClr>
                <a:srgbClr val="11AA81"/>
              </a:buClr>
              <a:buSzPts val="2000"/>
            </a:pPr>
            <a:endParaRPr sz="2667"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86"/>
        <p:cNvGrpSpPr/>
        <p:nvPr/>
      </p:nvGrpSpPr>
      <p:grpSpPr>
        <a:xfrm>
          <a:off x="0" y="0"/>
          <a:ext cx="0" cy="0"/>
          <a:chOff x="0" y="0"/>
          <a:chExt cx="0" cy="0"/>
        </a:xfrm>
      </p:grpSpPr>
      <p:sp>
        <p:nvSpPr>
          <p:cNvPr id="487" name="Google Shape;487;p27"/>
          <p:cNvSpPr txBox="1"/>
          <p:nvPr/>
        </p:nvSpPr>
        <p:spPr>
          <a:xfrm>
            <a:off x="1210577" y="655500"/>
            <a:ext cx="6244428" cy="763600"/>
          </a:xfrm>
          <a:prstGeom prst="rect">
            <a:avLst/>
          </a:prstGeom>
          <a:noFill/>
          <a:ln>
            <a:noFill/>
          </a:ln>
        </p:spPr>
        <p:txBody>
          <a:bodyPr spcFirstLastPara="1" wrap="square" lIns="121900" tIns="121900" rIns="121900" bIns="121900" anchor="ctr" anchorCtr="0">
            <a:noAutofit/>
          </a:bodyPr>
          <a:lstStyle/>
          <a:p>
            <a:pPr>
              <a:buClr>
                <a:srgbClr val="11AA81"/>
              </a:buClr>
              <a:buSzPts val="4000"/>
            </a:pPr>
            <a:r>
              <a:rPr lang="en-US" sz="4400" b="1" dirty="0" err="1">
                <a:solidFill>
                  <a:srgbClr val="11AA81"/>
                </a:solidFill>
              </a:rPr>
              <a:t>Podsumowanie</a:t>
            </a:r>
            <a:r>
              <a:rPr lang="en-US" sz="4400" b="1" dirty="0">
                <a:solidFill>
                  <a:srgbClr val="11AA81"/>
                </a:solidFill>
              </a:rPr>
              <a:t> </a:t>
            </a:r>
            <a:r>
              <a:rPr lang="pl-PL" sz="4400" b="1" dirty="0" smtClean="0">
                <a:solidFill>
                  <a:srgbClr val="11AA81"/>
                </a:solidFill>
              </a:rPr>
              <a:t>zajęć</a:t>
            </a:r>
            <a:endParaRPr sz="4400" dirty="0">
              <a:solidFill>
                <a:srgbClr val="11AA81"/>
              </a:solidFill>
              <a:latin typeface="Calibri"/>
              <a:ea typeface="Calibri"/>
              <a:cs typeface="Calibri"/>
              <a:sym typeface="Calibri"/>
            </a:endParaRPr>
          </a:p>
        </p:txBody>
      </p:sp>
      <p:sp>
        <p:nvSpPr>
          <p:cNvPr id="488" name="Google Shape;488;p27"/>
          <p:cNvSpPr txBox="1"/>
          <p:nvPr/>
        </p:nvSpPr>
        <p:spPr>
          <a:xfrm>
            <a:off x="1210577" y="1776150"/>
            <a:ext cx="9770843" cy="3918815"/>
          </a:xfrm>
          <a:prstGeom prst="rect">
            <a:avLst/>
          </a:prstGeom>
          <a:noFill/>
          <a:ln>
            <a:noFill/>
          </a:ln>
        </p:spPr>
        <p:txBody>
          <a:bodyPr spcFirstLastPara="1" wrap="square" lIns="121900" tIns="121900" rIns="121900" bIns="121900" anchor="t" anchorCtr="0">
            <a:noAutofit/>
          </a:bodyPr>
          <a:lstStyle/>
          <a:p>
            <a:pPr marL="380990" indent="-380990">
              <a:lnSpc>
                <a:spcPct val="115000"/>
              </a:lnSpc>
              <a:spcBef>
                <a:spcPts val="1600"/>
              </a:spcBef>
              <a:buClr>
                <a:srgbClr val="11AA81"/>
              </a:buClr>
              <a:buSzPts val="1800"/>
              <a:buFont typeface="Arial"/>
              <a:buChar char="●"/>
            </a:pPr>
            <a:r>
              <a:rPr lang="en-US" sz="2667" dirty="0">
                <a:solidFill>
                  <a:srgbClr val="161249"/>
                </a:solidFill>
              </a:rPr>
              <a:t>W </a:t>
            </a:r>
            <a:r>
              <a:rPr lang="en-US" sz="2667" dirty="0" err="1">
                <a:solidFill>
                  <a:srgbClr val="161249"/>
                </a:solidFill>
              </a:rPr>
              <a:t>jakiej</a:t>
            </a:r>
            <a:r>
              <a:rPr lang="en-US" sz="2667" dirty="0">
                <a:solidFill>
                  <a:srgbClr val="161249"/>
                </a:solidFill>
              </a:rPr>
              <a:t> </a:t>
            </a:r>
            <a:r>
              <a:rPr lang="en-US" sz="2667" dirty="0" err="1">
                <a:solidFill>
                  <a:srgbClr val="161249"/>
                </a:solidFill>
              </a:rPr>
              <a:t>kwestii</a:t>
            </a:r>
            <a:r>
              <a:rPr lang="en-US" sz="2667" dirty="0">
                <a:solidFill>
                  <a:srgbClr val="161249"/>
                </a:solidFill>
              </a:rPr>
              <a:t> </a:t>
            </a:r>
            <a:r>
              <a:rPr lang="en-US" sz="2667" dirty="0" err="1">
                <a:solidFill>
                  <a:srgbClr val="161249"/>
                </a:solidFill>
              </a:rPr>
              <a:t>potrzebujesz</a:t>
            </a:r>
            <a:r>
              <a:rPr lang="en-US" sz="2667" dirty="0">
                <a:solidFill>
                  <a:srgbClr val="161249"/>
                </a:solidFill>
              </a:rPr>
              <a:t> </a:t>
            </a:r>
            <a:r>
              <a:rPr lang="en-US" sz="2667" dirty="0" err="1">
                <a:solidFill>
                  <a:srgbClr val="161249"/>
                </a:solidFill>
              </a:rPr>
              <a:t>dodatkowych</a:t>
            </a:r>
            <a:r>
              <a:rPr lang="en-US" sz="2667" dirty="0">
                <a:solidFill>
                  <a:srgbClr val="161249"/>
                </a:solidFill>
              </a:rPr>
              <a:t> </a:t>
            </a:r>
            <a:r>
              <a:rPr lang="en-US" sz="2667" dirty="0" err="1">
                <a:solidFill>
                  <a:srgbClr val="161249"/>
                </a:solidFill>
              </a:rPr>
              <a:t>wyjaśnień</a:t>
            </a:r>
            <a:r>
              <a:rPr lang="en-US" sz="2667" dirty="0">
                <a:solidFill>
                  <a:srgbClr val="161249"/>
                </a:solidFill>
              </a:rPr>
              <a:t>?</a:t>
            </a:r>
            <a:endParaRPr sz="2667" dirty="0">
              <a:solidFill>
                <a:srgbClr val="161249"/>
              </a:solidFill>
            </a:endParaRPr>
          </a:p>
          <a:p>
            <a:pPr marL="380990" indent="-380990">
              <a:lnSpc>
                <a:spcPct val="115000"/>
              </a:lnSpc>
              <a:spcBef>
                <a:spcPts val="1600"/>
              </a:spcBef>
              <a:spcAft>
                <a:spcPts val="1600"/>
              </a:spcAft>
              <a:buClr>
                <a:srgbClr val="11AA81"/>
              </a:buClr>
              <a:buSzPts val="1800"/>
              <a:buFont typeface="Arial"/>
              <a:buChar char="●"/>
            </a:pPr>
            <a:r>
              <a:rPr lang="en-US" sz="2667" dirty="0">
                <a:solidFill>
                  <a:srgbClr val="161249"/>
                </a:solidFill>
              </a:rPr>
              <a:t>Na </a:t>
            </a:r>
            <a:r>
              <a:rPr lang="en-US" sz="2667" dirty="0" err="1">
                <a:solidFill>
                  <a:srgbClr val="161249"/>
                </a:solidFill>
              </a:rPr>
              <a:t>podstawie</a:t>
            </a:r>
            <a:r>
              <a:rPr lang="en-US" sz="2667" dirty="0">
                <a:solidFill>
                  <a:srgbClr val="161249"/>
                </a:solidFill>
              </a:rPr>
              <a:t> </a:t>
            </a:r>
            <a:r>
              <a:rPr lang="en-US" sz="2667" dirty="0" err="1">
                <a:solidFill>
                  <a:srgbClr val="161249"/>
                </a:solidFill>
              </a:rPr>
              <a:t>tego</a:t>
            </a:r>
            <a:r>
              <a:rPr lang="en-US" sz="2667" dirty="0">
                <a:solidFill>
                  <a:srgbClr val="161249"/>
                </a:solidFill>
              </a:rPr>
              <a:t>, </a:t>
            </a:r>
            <a:r>
              <a:rPr lang="en-US" sz="2667" dirty="0" err="1">
                <a:solidFill>
                  <a:srgbClr val="161249"/>
                </a:solidFill>
              </a:rPr>
              <a:t>czego</a:t>
            </a:r>
            <a:r>
              <a:rPr lang="en-US" sz="2667" dirty="0">
                <a:solidFill>
                  <a:srgbClr val="161249"/>
                </a:solidFill>
              </a:rPr>
              <a:t> </a:t>
            </a:r>
            <a:r>
              <a:rPr lang="en-US" sz="2667" dirty="0" err="1">
                <a:solidFill>
                  <a:srgbClr val="161249"/>
                </a:solidFill>
              </a:rPr>
              <a:t>nauczyłem</a:t>
            </a:r>
            <a:r>
              <a:rPr lang="en-US" sz="2667" dirty="0">
                <a:solidFill>
                  <a:srgbClr val="161249"/>
                </a:solidFill>
              </a:rPr>
              <a:t> </a:t>
            </a:r>
            <a:r>
              <a:rPr lang="en-US" sz="2667" dirty="0" err="1">
                <a:solidFill>
                  <a:srgbClr val="161249"/>
                </a:solidFill>
              </a:rPr>
              <a:t>się</a:t>
            </a:r>
            <a:r>
              <a:rPr lang="en-US" sz="2667" dirty="0">
                <a:solidFill>
                  <a:srgbClr val="161249"/>
                </a:solidFill>
              </a:rPr>
              <a:t> </a:t>
            </a:r>
            <a:r>
              <a:rPr lang="en-US" sz="2667" dirty="0" err="1">
                <a:solidFill>
                  <a:srgbClr val="161249"/>
                </a:solidFill>
              </a:rPr>
              <a:t>dzisiaj</a:t>
            </a:r>
            <a:r>
              <a:rPr lang="en-US" sz="2667" dirty="0">
                <a:solidFill>
                  <a:srgbClr val="161249"/>
                </a:solidFill>
              </a:rPr>
              <a:t>, </a:t>
            </a:r>
            <a:r>
              <a:rPr lang="pl-PL" sz="2667" dirty="0" smtClean="0">
                <a:solidFill>
                  <a:srgbClr val="161249"/>
                </a:solidFill>
              </a:rPr>
              <a:t/>
            </a:r>
            <a:br>
              <a:rPr lang="pl-PL" sz="2667" dirty="0" smtClean="0">
                <a:solidFill>
                  <a:srgbClr val="161249"/>
                </a:solidFill>
              </a:rPr>
            </a:br>
            <a:r>
              <a:rPr lang="en-US" sz="2667" dirty="0" err="1" smtClean="0">
                <a:solidFill>
                  <a:srgbClr val="161249"/>
                </a:solidFill>
              </a:rPr>
              <a:t>czego</a:t>
            </a:r>
            <a:r>
              <a:rPr lang="en-US" sz="2667" dirty="0" smtClean="0">
                <a:solidFill>
                  <a:srgbClr val="161249"/>
                </a:solidFill>
              </a:rPr>
              <a:t> </a:t>
            </a:r>
            <a:r>
              <a:rPr lang="en-US" sz="2667" dirty="0" err="1">
                <a:solidFill>
                  <a:srgbClr val="161249"/>
                </a:solidFill>
              </a:rPr>
              <a:t>chcę</a:t>
            </a:r>
            <a:r>
              <a:rPr lang="en-US" sz="2667" dirty="0">
                <a:solidFill>
                  <a:srgbClr val="161249"/>
                </a:solidFill>
              </a:rPr>
              <a:t> </a:t>
            </a:r>
            <a:r>
              <a:rPr lang="en-US" sz="2667" dirty="0" err="1">
                <a:solidFill>
                  <a:srgbClr val="161249"/>
                </a:solidFill>
              </a:rPr>
              <a:t>się</a:t>
            </a:r>
            <a:r>
              <a:rPr lang="en-US" sz="2667" dirty="0">
                <a:solidFill>
                  <a:srgbClr val="161249"/>
                </a:solidFill>
              </a:rPr>
              <a:t> </a:t>
            </a:r>
            <a:r>
              <a:rPr lang="en-US" sz="2667" dirty="0" err="1">
                <a:solidFill>
                  <a:srgbClr val="161249"/>
                </a:solidFill>
              </a:rPr>
              <a:t>nauczyć</a:t>
            </a:r>
            <a:r>
              <a:rPr lang="en-US" sz="2667" dirty="0">
                <a:solidFill>
                  <a:srgbClr val="161249"/>
                </a:solidFill>
              </a:rPr>
              <a:t> </a:t>
            </a:r>
            <a:r>
              <a:rPr lang="en-US" sz="2667" dirty="0" err="1">
                <a:solidFill>
                  <a:srgbClr val="161249"/>
                </a:solidFill>
              </a:rPr>
              <a:t>na</a:t>
            </a:r>
            <a:r>
              <a:rPr lang="en-US" sz="2667" dirty="0">
                <a:solidFill>
                  <a:srgbClr val="161249"/>
                </a:solidFill>
              </a:rPr>
              <a:t> </a:t>
            </a:r>
            <a:r>
              <a:rPr lang="en-US" sz="2667" dirty="0" err="1">
                <a:solidFill>
                  <a:srgbClr val="161249"/>
                </a:solidFill>
              </a:rPr>
              <a:t>następnych</a:t>
            </a:r>
            <a:r>
              <a:rPr lang="en-US" sz="2667" dirty="0">
                <a:solidFill>
                  <a:srgbClr val="161249"/>
                </a:solidFill>
              </a:rPr>
              <a:t> </a:t>
            </a:r>
            <a:r>
              <a:rPr lang="en-US" sz="2667" dirty="0" err="1">
                <a:solidFill>
                  <a:srgbClr val="161249"/>
                </a:solidFill>
              </a:rPr>
              <a:t>zajęciach</a:t>
            </a:r>
            <a:r>
              <a:rPr lang="en-US" sz="2667" dirty="0">
                <a:solidFill>
                  <a:srgbClr val="161249"/>
                </a:solidFill>
              </a:rPr>
              <a:t>?</a:t>
            </a:r>
            <a:endParaRPr sz="2667" dirty="0">
              <a:solidFill>
                <a:srgbClr val="161249"/>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92"/>
        <p:cNvGrpSpPr/>
        <p:nvPr/>
      </p:nvGrpSpPr>
      <p:grpSpPr>
        <a:xfrm>
          <a:off x="0" y="0"/>
          <a:ext cx="0" cy="0"/>
          <a:chOff x="0" y="0"/>
          <a:chExt cx="0" cy="0"/>
        </a:xfrm>
      </p:grpSpPr>
      <p:sp>
        <p:nvSpPr>
          <p:cNvPr id="493" name="Google Shape;493;p28"/>
          <p:cNvSpPr txBox="1"/>
          <p:nvPr/>
        </p:nvSpPr>
        <p:spPr>
          <a:xfrm>
            <a:off x="630200" y="2426192"/>
            <a:ext cx="10931600" cy="1002808"/>
          </a:xfrm>
          <a:prstGeom prst="rect">
            <a:avLst/>
          </a:prstGeom>
          <a:noFill/>
          <a:ln>
            <a:noFill/>
          </a:ln>
        </p:spPr>
        <p:txBody>
          <a:bodyPr spcFirstLastPara="1" wrap="square" lIns="121900" tIns="121900" rIns="121900" bIns="121900" anchor="ctr" anchorCtr="0">
            <a:noAutofit/>
          </a:bodyPr>
          <a:lstStyle/>
          <a:p>
            <a:pPr algn="ctr">
              <a:buClr>
                <a:schemeClr val="dk1"/>
              </a:buClr>
              <a:buSzPts val="4800"/>
            </a:pPr>
            <a:r>
              <a:rPr lang="pl-PL" sz="6000" b="1" dirty="0">
                <a:solidFill>
                  <a:schemeClr val="lt1"/>
                </a:solidFill>
              </a:rPr>
              <a:t>Proszę o pytania</a:t>
            </a:r>
            <a:endParaRPr lang="pl-PL" sz="6000" b="1" dirty="0">
              <a:solidFill>
                <a:schemeClr val="lt1"/>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97"/>
        <p:cNvGrpSpPr/>
        <p:nvPr/>
      </p:nvGrpSpPr>
      <p:grpSpPr>
        <a:xfrm>
          <a:off x="0" y="0"/>
          <a:ext cx="0" cy="0"/>
          <a:chOff x="0" y="0"/>
          <a:chExt cx="0" cy="0"/>
        </a:xfrm>
      </p:grpSpPr>
      <p:sp>
        <p:nvSpPr>
          <p:cNvPr id="498" name="Google Shape;498;p29"/>
          <p:cNvSpPr txBox="1"/>
          <p:nvPr/>
        </p:nvSpPr>
        <p:spPr>
          <a:xfrm>
            <a:off x="637785" y="1084881"/>
            <a:ext cx="11360800" cy="763600"/>
          </a:xfrm>
          <a:prstGeom prst="rect">
            <a:avLst/>
          </a:prstGeom>
          <a:noFill/>
          <a:ln>
            <a:noFill/>
          </a:ln>
        </p:spPr>
        <p:txBody>
          <a:bodyPr spcFirstLastPara="1" wrap="square" lIns="121900" tIns="121900" rIns="121900" bIns="121900" anchor="ctr" anchorCtr="0">
            <a:noAutofit/>
          </a:bodyPr>
          <a:lstStyle/>
          <a:p>
            <a:pPr>
              <a:buClr>
                <a:srgbClr val="11AA81"/>
              </a:buClr>
              <a:buSzPts val="6000"/>
            </a:pPr>
            <a:r>
              <a:rPr lang="en-US" sz="4800" b="1" dirty="0" err="1">
                <a:solidFill>
                  <a:srgbClr val="11AA81"/>
                </a:solidFill>
              </a:rPr>
              <a:t>Następne</a:t>
            </a:r>
            <a:r>
              <a:rPr lang="en-US" sz="4800" b="1" dirty="0">
                <a:solidFill>
                  <a:srgbClr val="11AA81"/>
                </a:solidFill>
              </a:rPr>
              <a:t> </a:t>
            </a:r>
            <a:r>
              <a:rPr lang="en-US" sz="4800" b="1" dirty="0" err="1">
                <a:solidFill>
                  <a:srgbClr val="11AA81"/>
                </a:solidFill>
              </a:rPr>
              <a:t>zajęcia</a:t>
            </a:r>
            <a:r>
              <a:rPr lang="en-US" sz="4800" b="1" dirty="0">
                <a:solidFill>
                  <a:srgbClr val="11AA81"/>
                </a:solidFill>
              </a:rPr>
              <a:t>...</a:t>
            </a:r>
            <a:endParaRPr sz="3600" dirty="0">
              <a:solidFill>
                <a:srgbClr val="11AA81"/>
              </a:solidFill>
              <a:latin typeface="Calibri"/>
              <a:ea typeface="Calibri"/>
              <a:cs typeface="Calibri"/>
              <a:sym typeface="Calibri"/>
            </a:endParaRPr>
          </a:p>
        </p:txBody>
      </p:sp>
      <p:sp>
        <p:nvSpPr>
          <p:cNvPr id="499" name="Google Shape;499;p29"/>
          <p:cNvSpPr txBox="1"/>
          <p:nvPr/>
        </p:nvSpPr>
        <p:spPr>
          <a:xfrm>
            <a:off x="637785" y="2105313"/>
            <a:ext cx="11273200" cy="4009323"/>
          </a:xfrm>
          <a:prstGeom prst="rect">
            <a:avLst/>
          </a:prstGeom>
          <a:noFill/>
          <a:ln>
            <a:noFill/>
          </a:ln>
        </p:spPr>
        <p:txBody>
          <a:bodyPr spcFirstLastPara="1" wrap="square" lIns="121900" tIns="121900" rIns="121900" bIns="121900" anchor="t" anchorCtr="0">
            <a:noAutofit/>
          </a:bodyPr>
          <a:lstStyle/>
          <a:p>
            <a:pPr marL="457189" indent="-457189">
              <a:lnSpc>
                <a:spcPct val="115000"/>
              </a:lnSpc>
              <a:spcBef>
                <a:spcPts val="2133"/>
              </a:spcBef>
              <a:buClr>
                <a:srgbClr val="11AA81"/>
              </a:buClr>
              <a:buSzPts val="2400"/>
              <a:buFont typeface="Arial"/>
              <a:buChar char="●"/>
            </a:pPr>
            <a:r>
              <a:rPr lang="pl-PL" sz="3200" dirty="0">
                <a:solidFill>
                  <a:srgbClr val="161249"/>
                </a:solidFill>
              </a:rPr>
              <a:t>z</a:t>
            </a:r>
            <a:r>
              <a:rPr lang="en-US" sz="3200" dirty="0" err="1" smtClean="0">
                <a:solidFill>
                  <a:srgbClr val="161249"/>
                </a:solidFill>
              </a:rPr>
              <a:t>rozumienie</a:t>
            </a:r>
            <a:r>
              <a:rPr lang="en-US" sz="3200" dirty="0" smtClean="0">
                <a:solidFill>
                  <a:srgbClr val="161249"/>
                </a:solidFill>
              </a:rPr>
              <a:t> </a:t>
            </a:r>
            <a:r>
              <a:rPr lang="en-US" sz="3200" dirty="0" err="1">
                <a:solidFill>
                  <a:srgbClr val="161249"/>
                </a:solidFill>
              </a:rPr>
              <a:t>odbiorców</a:t>
            </a:r>
            <a:endParaRPr sz="3200" dirty="0">
              <a:solidFill>
                <a:srgbClr val="161249"/>
              </a:solidFill>
            </a:endParaRPr>
          </a:p>
          <a:p>
            <a:pPr marL="457189" indent="-457189">
              <a:lnSpc>
                <a:spcPct val="115000"/>
              </a:lnSpc>
              <a:spcBef>
                <a:spcPts val="2133"/>
              </a:spcBef>
              <a:buClr>
                <a:srgbClr val="11AA81"/>
              </a:buClr>
              <a:buSzPts val="2400"/>
              <a:buFont typeface="Arial"/>
              <a:buChar char="●"/>
            </a:pPr>
            <a:r>
              <a:rPr lang="pl-PL" sz="3200" dirty="0" err="1">
                <a:solidFill>
                  <a:srgbClr val="161249"/>
                </a:solidFill>
              </a:rPr>
              <a:t>s</a:t>
            </a:r>
            <a:r>
              <a:rPr lang="en-US" sz="3200" dirty="0" err="1" smtClean="0">
                <a:solidFill>
                  <a:srgbClr val="161249"/>
                </a:solidFill>
              </a:rPr>
              <a:t>egmentacja</a:t>
            </a:r>
            <a:r>
              <a:rPr lang="en-US" sz="3200" dirty="0" smtClean="0">
                <a:solidFill>
                  <a:srgbClr val="161249"/>
                </a:solidFill>
              </a:rPr>
              <a:t> </a:t>
            </a:r>
            <a:r>
              <a:rPr lang="en-US" sz="3200" dirty="0" err="1">
                <a:solidFill>
                  <a:srgbClr val="161249"/>
                </a:solidFill>
              </a:rPr>
              <a:t>i</a:t>
            </a:r>
            <a:r>
              <a:rPr lang="en-US" sz="3200" dirty="0">
                <a:solidFill>
                  <a:srgbClr val="161249"/>
                </a:solidFill>
              </a:rPr>
              <a:t> </a:t>
            </a:r>
            <a:r>
              <a:rPr lang="en-US" sz="3200" dirty="0" err="1">
                <a:solidFill>
                  <a:srgbClr val="161249"/>
                </a:solidFill>
              </a:rPr>
              <a:t>filtrowanie</a:t>
            </a:r>
            <a:endParaRPr sz="3200" dirty="0">
              <a:solidFill>
                <a:srgbClr val="161249"/>
              </a:solidFill>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ema">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141</TotalTime>
  <Words>2939</Words>
  <Application>Microsoft Office PowerPoint</Application>
  <PresentationFormat>Panoramiczny</PresentationFormat>
  <Paragraphs>270</Paragraphs>
  <Slides>29</Slides>
  <Notes>29</Notes>
  <HiddenSlides>0</HiddenSlides>
  <MMClips>0</MMClips>
  <ScaleCrop>false</ScaleCrop>
  <HeadingPairs>
    <vt:vector size="6" baseType="variant">
      <vt:variant>
        <vt:lpstr>Używane czcionki</vt:lpstr>
      </vt:variant>
      <vt:variant>
        <vt:i4>6</vt:i4>
      </vt:variant>
      <vt:variant>
        <vt:lpstr>Motyw</vt:lpstr>
      </vt:variant>
      <vt:variant>
        <vt:i4>1</vt:i4>
      </vt:variant>
      <vt:variant>
        <vt:lpstr>Tytuły slajdów</vt:lpstr>
      </vt:variant>
      <vt:variant>
        <vt:i4>29</vt:i4>
      </vt:variant>
    </vt:vector>
  </HeadingPairs>
  <TitlesOfParts>
    <vt:vector size="36" baseType="lpstr">
      <vt:lpstr>Arial</vt:lpstr>
      <vt:lpstr>Wingdings</vt:lpstr>
      <vt:lpstr>Dancing Script</vt:lpstr>
      <vt:lpstr>Calibri</vt:lpstr>
      <vt:lpstr>Noto Sans Symbols</vt:lpstr>
      <vt:lpstr>Roboto</vt:lpstr>
      <vt:lpstr>DEMS NEW</vt:lpstr>
      <vt:lpstr>METRYKI</vt:lpstr>
      <vt:lpstr>"Znaczenie wyboru odpowiednich wskaźników"</vt:lpstr>
      <vt:lpstr>Prezentacja programu PowerPoint</vt:lpstr>
      <vt:lpstr>Cele nauczania</vt:lpstr>
      <vt:lpstr>AGENDA</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Pomiary - metryki, które mają znaczenie</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Video Marketing  ‘must haves’ for success</dc:title>
  <dc:creator>Merikallio Jaana</dc:creator>
  <cp:keywords>, docId:9402C4E2B533F037CAE405FEA78CBA75</cp:keywords>
  <cp:lastModifiedBy>Anna Maria</cp:lastModifiedBy>
  <cp:revision>31</cp:revision>
  <dcterms:created xsi:type="dcterms:W3CDTF">2022-12-14T13:06:16Z</dcterms:created>
  <dcterms:modified xsi:type="dcterms:W3CDTF">2023-08-15T11:28:25Z</dcterms:modified>
</cp:coreProperties>
</file>