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8"/>
  </p:notesMasterIdLst>
  <p:sldIdLst>
    <p:sldId id="365" r:id="rId2"/>
    <p:sldId id="366" r:id="rId3"/>
    <p:sldId id="367" r:id="rId4"/>
    <p:sldId id="368" r:id="rId5"/>
    <p:sldId id="369" r:id="rId6"/>
    <p:sldId id="370" r:id="rId7"/>
    <p:sldId id="371" r:id="rId8"/>
    <p:sldId id="372" r:id="rId9"/>
    <p:sldId id="373" r:id="rId10"/>
    <p:sldId id="374" r:id="rId11"/>
    <p:sldId id="375" r:id="rId12"/>
    <p:sldId id="376" r:id="rId13"/>
    <p:sldId id="377" r:id="rId14"/>
    <p:sldId id="378" r:id="rId15"/>
    <p:sldId id="379" r:id="rId16"/>
    <p:sldId id="380" r:id="rId1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28" roundtripDataSignature="AMtx7mi9TYr7IsXKMTP4axWgbFFjrqn1Vw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ara Aarnio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BAB44DD-285C-4E1E-A20D-62402494B8FB}">
  <a:tblStyle styleId="{ABAB44DD-285C-4E1E-A20D-62402494B8FB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 b="off" i="off"/>
      <a:tcStyle>
        <a:tcBdr/>
        <a:fill>
          <a:solidFill>
            <a:srgbClr val="CDD4EA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DD4EA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939" autoAdjust="0"/>
  </p:normalViewPr>
  <p:slideViewPr>
    <p:cSldViewPr snapToGrid="0">
      <p:cViewPr varScale="1">
        <p:scale>
          <a:sx n="95" d="100"/>
          <a:sy n="95" d="100"/>
        </p:scale>
        <p:origin x="115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33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129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13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128" Type="http://customschemas.google.com/relationships/presentationmetadata" Target="metadata"/><Relationship Id="rId13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3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2991324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2" name="Google Shape;17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327925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Przed</a:t>
            </a:r>
            <a:r>
              <a:rPr lang="en-US" dirty="0"/>
              <a:t> </a:t>
            </a:r>
            <a:r>
              <a:rPr lang="en-US" dirty="0" err="1"/>
              <a:t>pojawieniem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</a:t>
            </a:r>
            <a:r>
              <a:rPr lang="en-US" dirty="0" err="1"/>
              <a:t>Internetu</a:t>
            </a:r>
            <a:r>
              <a:rPr lang="en-US" dirty="0"/>
              <a:t> </a:t>
            </a:r>
            <a:r>
              <a:rPr lang="en-US" dirty="0" err="1" smtClean="0"/>
              <a:t>firmy</a:t>
            </a:r>
            <a:r>
              <a:rPr lang="en-US" dirty="0" smtClean="0"/>
              <a:t> </a:t>
            </a:r>
            <a:r>
              <a:rPr lang="en-US" dirty="0" err="1"/>
              <a:t>zbierały</a:t>
            </a:r>
            <a:r>
              <a:rPr lang="en-US" dirty="0"/>
              <a:t> </a:t>
            </a:r>
            <a:r>
              <a:rPr lang="en-US" dirty="0" err="1"/>
              <a:t>informacje</a:t>
            </a:r>
            <a:r>
              <a:rPr lang="en-US" dirty="0"/>
              <a:t> o </a:t>
            </a:r>
            <a:r>
              <a:rPr lang="en-US" dirty="0" err="1"/>
              <a:t>konsumentach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pomocą</a:t>
            </a:r>
            <a:r>
              <a:rPr lang="en-US" dirty="0"/>
              <a:t> </a:t>
            </a:r>
            <a:r>
              <a:rPr lang="en-US" dirty="0" err="1"/>
              <a:t>różnych</a:t>
            </a:r>
            <a:r>
              <a:rPr lang="en-US" dirty="0"/>
              <a:t> </a:t>
            </a:r>
            <a:r>
              <a:rPr lang="en-US" dirty="0" err="1"/>
              <a:t>metod</a:t>
            </a:r>
            <a:r>
              <a:rPr lang="en-US" dirty="0"/>
              <a:t>. Oto </a:t>
            </a:r>
            <a:r>
              <a:rPr lang="en-US" dirty="0" err="1"/>
              <a:t>kilka</a:t>
            </a:r>
            <a:r>
              <a:rPr lang="en-US" dirty="0"/>
              <a:t> </a:t>
            </a:r>
            <a:r>
              <a:rPr lang="en-US" dirty="0" err="1"/>
              <a:t>powszechnie</a:t>
            </a:r>
            <a:r>
              <a:rPr lang="en-US" dirty="0"/>
              <a:t> </a:t>
            </a:r>
            <a:r>
              <a:rPr lang="en-US" dirty="0" err="1"/>
              <a:t>stosowanych</a:t>
            </a:r>
            <a:r>
              <a:rPr lang="en-US" dirty="0"/>
              <a:t> </a:t>
            </a:r>
            <a:r>
              <a:rPr lang="en-US" dirty="0" err="1"/>
              <a:t>technik</a:t>
            </a:r>
            <a:r>
              <a:rPr lang="en-US" dirty="0"/>
              <a:t>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Ankiety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kwestionariusze</a:t>
            </a:r>
            <a:r>
              <a:rPr lang="en-US" dirty="0"/>
              <a:t>: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przeprowadzały</a:t>
            </a:r>
            <a:r>
              <a:rPr lang="en-US" dirty="0"/>
              <a:t> </a:t>
            </a:r>
            <a:r>
              <a:rPr lang="en-US" dirty="0" err="1"/>
              <a:t>ankiety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dystrybuowały</a:t>
            </a:r>
            <a:r>
              <a:rPr lang="en-US" dirty="0"/>
              <a:t> </a:t>
            </a:r>
            <a:r>
              <a:rPr lang="en-US" dirty="0" err="1"/>
              <a:t>kwestionariusze</a:t>
            </a:r>
            <a:r>
              <a:rPr lang="en-US" dirty="0"/>
              <a:t> w </a:t>
            </a:r>
            <a:r>
              <a:rPr lang="en-US" dirty="0" err="1"/>
              <a:t>celu</a:t>
            </a:r>
            <a:r>
              <a:rPr lang="en-US" dirty="0"/>
              <a:t> </a:t>
            </a:r>
            <a:r>
              <a:rPr lang="en-US" dirty="0" err="1"/>
              <a:t>zebrania</a:t>
            </a:r>
            <a:r>
              <a:rPr lang="en-US" dirty="0"/>
              <a:t> </a:t>
            </a:r>
            <a:r>
              <a:rPr lang="en-US" dirty="0" err="1"/>
              <a:t>informacji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temat</a:t>
            </a:r>
            <a:r>
              <a:rPr lang="en-US" dirty="0"/>
              <a:t> </a:t>
            </a:r>
            <a:r>
              <a:rPr lang="en-US" dirty="0" err="1"/>
              <a:t>preferencji</a:t>
            </a:r>
            <a:r>
              <a:rPr lang="en-US" dirty="0"/>
              <a:t> </a:t>
            </a:r>
            <a:r>
              <a:rPr lang="en-US" dirty="0" err="1"/>
              <a:t>konsumentów</a:t>
            </a:r>
            <a:r>
              <a:rPr lang="en-US" dirty="0"/>
              <a:t>, </a:t>
            </a:r>
            <a:r>
              <a:rPr lang="en-US" dirty="0" err="1"/>
              <a:t>nawyków</a:t>
            </a:r>
            <a:r>
              <a:rPr lang="en-US" dirty="0"/>
              <a:t> </a:t>
            </a:r>
            <a:r>
              <a:rPr lang="en-US" dirty="0" err="1"/>
              <a:t>zakupowych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demograficznych</a:t>
            </a:r>
            <a:r>
              <a:rPr lang="en-US" dirty="0"/>
              <a:t>. </a:t>
            </a:r>
            <a:r>
              <a:rPr lang="en-US" dirty="0" err="1"/>
              <a:t>Ankiety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były</a:t>
            </a:r>
            <a:r>
              <a:rPr lang="en-US" dirty="0"/>
              <a:t> </a:t>
            </a:r>
            <a:r>
              <a:rPr lang="en-US" dirty="0" err="1"/>
              <a:t>często</a:t>
            </a:r>
            <a:r>
              <a:rPr lang="en-US" dirty="0"/>
              <a:t> </a:t>
            </a:r>
            <a:r>
              <a:rPr lang="en-US" dirty="0" err="1"/>
              <a:t>przeprowadzane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pośrednictwem</a:t>
            </a:r>
            <a:r>
              <a:rPr lang="en-US" dirty="0"/>
              <a:t> </a:t>
            </a:r>
            <a:r>
              <a:rPr lang="en-US" dirty="0" err="1"/>
              <a:t>poczty</a:t>
            </a:r>
            <a:r>
              <a:rPr lang="en-US" dirty="0"/>
              <a:t>, </a:t>
            </a:r>
            <a:r>
              <a:rPr lang="en-US" dirty="0" err="1"/>
              <a:t>rozmów</a:t>
            </a:r>
            <a:r>
              <a:rPr lang="en-US" dirty="0"/>
              <a:t> </a:t>
            </a:r>
            <a:r>
              <a:rPr lang="en-US" dirty="0" err="1"/>
              <a:t>telefonicznych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wywiadów</a:t>
            </a:r>
            <a:r>
              <a:rPr lang="en-US" dirty="0"/>
              <a:t> </a:t>
            </a:r>
            <a:r>
              <a:rPr lang="en-US" dirty="0" err="1"/>
              <a:t>osobistych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Badania</a:t>
            </a:r>
            <a:r>
              <a:rPr lang="en-US" dirty="0"/>
              <a:t> </a:t>
            </a:r>
            <a:r>
              <a:rPr lang="en-US" dirty="0" err="1"/>
              <a:t>rynku</a:t>
            </a:r>
            <a:r>
              <a:rPr lang="en-US" dirty="0"/>
              <a:t>: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zatrudniały</a:t>
            </a:r>
            <a:r>
              <a:rPr lang="en-US" dirty="0"/>
              <a:t>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zajmujące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</a:t>
            </a:r>
            <a:r>
              <a:rPr lang="en-US" dirty="0" err="1"/>
              <a:t>badaniami</a:t>
            </a:r>
            <a:r>
              <a:rPr lang="en-US" dirty="0"/>
              <a:t> </a:t>
            </a:r>
            <a:r>
              <a:rPr lang="en-US" dirty="0" err="1"/>
              <a:t>rynku</a:t>
            </a:r>
            <a:r>
              <a:rPr lang="en-US" dirty="0"/>
              <a:t> do </a:t>
            </a:r>
            <a:r>
              <a:rPr lang="en-US" dirty="0" err="1"/>
              <a:t>przeprowadzania</a:t>
            </a:r>
            <a:r>
              <a:rPr lang="en-US" dirty="0"/>
              <a:t> </a:t>
            </a:r>
            <a:r>
              <a:rPr lang="en-US" dirty="0" err="1"/>
              <a:t>badań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gromadzenia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temat</a:t>
            </a:r>
            <a:r>
              <a:rPr lang="en-US" dirty="0"/>
              <a:t> </a:t>
            </a:r>
            <a:r>
              <a:rPr lang="en-US" dirty="0" err="1"/>
              <a:t>zachowań</a:t>
            </a:r>
            <a:r>
              <a:rPr lang="en-US" dirty="0"/>
              <a:t> </a:t>
            </a:r>
            <a:r>
              <a:rPr lang="en-US" dirty="0" err="1"/>
              <a:t>konsumentów</a:t>
            </a:r>
            <a:r>
              <a:rPr lang="en-US" dirty="0"/>
              <a:t>, </a:t>
            </a:r>
            <a:r>
              <a:rPr lang="en-US" dirty="0" err="1"/>
              <a:t>trendów</a:t>
            </a:r>
            <a:r>
              <a:rPr lang="en-US" dirty="0"/>
              <a:t> </a:t>
            </a:r>
            <a:r>
              <a:rPr lang="en-US" dirty="0" err="1"/>
              <a:t>rynkowych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preferencji</a:t>
            </a:r>
            <a:r>
              <a:rPr lang="en-US" dirty="0"/>
              <a:t> </a:t>
            </a:r>
            <a:r>
              <a:rPr lang="en-US" dirty="0" err="1"/>
              <a:t>produktowych</a:t>
            </a:r>
            <a:r>
              <a:rPr lang="en-US" dirty="0"/>
              <a:t>. </a:t>
            </a:r>
            <a:r>
              <a:rPr lang="en-US" dirty="0" err="1"/>
              <a:t>Badania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często</a:t>
            </a:r>
            <a:r>
              <a:rPr lang="en-US" dirty="0"/>
              <a:t> </a:t>
            </a:r>
            <a:r>
              <a:rPr lang="en-US" dirty="0" err="1"/>
              <a:t>obejmowały</a:t>
            </a:r>
            <a:r>
              <a:rPr lang="en-US" dirty="0"/>
              <a:t> </a:t>
            </a:r>
            <a:r>
              <a:rPr lang="en-US" dirty="0" err="1"/>
              <a:t>grupy</a:t>
            </a:r>
            <a:r>
              <a:rPr lang="en-US" dirty="0"/>
              <a:t> </a:t>
            </a:r>
            <a:r>
              <a:rPr lang="en-US" dirty="0" err="1"/>
              <a:t>fokusowe</a:t>
            </a:r>
            <a:r>
              <a:rPr lang="en-US" dirty="0"/>
              <a:t>, </a:t>
            </a:r>
            <a:r>
              <a:rPr lang="en-US" dirty="0" err="1"/>
              <a:t>wywiady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badania</a:t>
            </a:r>
            <a:r>
              <a:rPr lang="en-US" dirty="0"/>
              <a:t> </a:t>
            </a:r>
            <a:r>
              <a:rPr lang="en-US" dirty="0" err="1"/>
              <a:t>obserwacyjne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/>
              <a:t>Dane </a:t>
            </a:r>
            <a:r>
              <a:rPr lang="en-US" dirty="0" err="1"/>
              <a:t>dotyczące</a:t>
            </a:r>
            <a:r>
              <a:rPr lang="en-US" dirty="0"/>
              <a:t> </a:t>
            </a:r>
            <a:r>
              <a:rPr lang="en-US" dirty="0" err="1"/>
              <a:t>zakupów</a:t>
            </a:r>
            <a:r>
              <a:rPr lang="en-US" dirty="0"/>
              <a:t>: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gromadziły</a:t>
            </a:r>
            <a:r>
              <a:rPr lang="en-US" dirty="0"/>
              <a:t> </a:t>
            </a:r>
            <a:r>
              <a:rPr lang="en-US" dirty="0" err="1"/>
              <a:t>informacje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pośrednictwem</a:t>
            </a:r>
            <a:r>
              <a:rPr lang="en-US" dirty="0"/>
              <a:t> </a:t>
            </a:r>
            <a:r>
              <a:rPr lang="en-US" dirty="0" err="1"/>
              <a:t>systemów</a:t>
            </a:r>
            <a:r>
              <a:rPr lang="en-US" dirty="0"/>
              <a:t> </a:t>
            </a:r>
            <a:r>
              <a:rPr lang="en-US" dirty="0" err="1"/>
              <a:t>punktów</a:t>
            </a:r>
            <a:r>
              <a:rPr lang="en-US" dirty="0"/>
              <a:t> </a:t>
            </a:r>
            <a:r>
              <a:rPr lang="en-US" dirty="0" err="1"/>
              <a:t>sprzedaży</a:t>
            </a:r>
            <a:r>
              <a:rPr lang="en-US" dirty="0"/>
              <a:t>, w </a:t>
            </a:r>
            <a:r>
              <a:rPr lang="en-US" dirty="0" err="1"/>
              <a:t>których</a:t>
            </a:r>
            <a:r>
              <a:rPr lang="en-US" dirty="0"/>
              <a:t> </a:t>
            </a:r>
            <a:r>
              <a:rPr lang="en-US" dirty="0" err="1"/>
              <a:t>rejestrowano</a:t>
            </a:r>
            <a:r>
              <a:rPr lang="en-US" dirty="0"/>
              <a:t> </a:t>
            </a:r>
            <a:r>
              <a:rPr lang="en-US" dirty="0" err="1"/>
              <a:t>dane</a:t>
            </a:r>
            <a:r>
              <a:rPr lang="en-US" dirty="0"/>
              <a:t> </a:t>
            </a:r>
            <a:r>
              <a:rPr lang="en-US" dirty="0" err="1"/>
              <a:t>dotyczące</a:t>
            </a:r>
            <a:r>
              <a:rPr lang="en-US" dirty="0"/>
              <a:t> </a:t>
            </a:r>
            <a:r>
              <a:rPr lang="en-US" dirty="0" err="1"/>
              <a:t>zakupów</a:t>
            </a:r>
            <a:r>
              <a:rPr lang="en-US" dirty="0"/>
              <a:t> </a:t>
            </a:r>
            <a:r>
              <a:rPr lang="en-US" dirty="0" err="1"/>
              <a:t>dokonywanych</a:t>
            </a:r>
            <a:r>
              <a:rPr lang="en-US" dirty="0"/>
              <a:t> </a:t>
            </a:r>
            <a:r>
              <a:rPr lang="en-US" dirty="0" err="1"/>
              <a:t>przez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. Dane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obejmowały</a:t>
            </a:r>
            <a:r>
              <a:rPr lang="en-US" dirty="0"/>
              <a:t> </a:t>
            </a:r>
            <a:r>
              <a:rPr lang="en-US" dirty="0" err="1"/>
              <a:t>zakupione</a:t>
            </a:r>
            <a:r>
              <a:rPr lang="en-US" dirty="0"/>
              <a:t> </a:t>
            </a:r>
            <a:r>
              <a:rPr lang="en-US" dirty="0" err="1"/>
              <a:t>produkty</a:t>
            </a:r>
            <a:r>
              <a:rPr lang="en-US" dirty="0"/>
              <a:t>, </a:t>
            </a:r>
            <a:r>
              <a:rPr lang="en-US" dirty="0" err="1"/>
              <a:t>kwoty</a:t>
            </a:r>
            <a:r>
              <a:rPr lang="en-US" dirty="0"/>
              <a:t> </a:t>
            </a:r>
            <a:r>
              <a:rPr lang="en-US" dirty="0" err="1"/>
              <a:t>transakcji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częstotliwość</a:t>
            </a:r>
            <a:r>
              <a:rPr lang="en-US" dirty="0"/>
              <a:t> </a:t>
            </a:r>
            <a:r>
              <a:rPr lang="en-US" dirty="0" err="1"/>
              <a:t>zakupów</a:t>
            </a:r>
            <a:r>
              <a:rPr lang="en-US" dirty="0"/>
              <a:t>. </a:t>
            </a:r>
            <a:r>
              <a:rPr lang="en-US" dirty="0" err="1"/>
              <a:t>Programy</a:t>
            </a:r>
            <a:r>
              <a:rPr lang="en-US" dirty="0"/>
              <a:t> </a:t>
            </a:r>
            <a:r>
              <a:rPr lang="en-US" dirty="0" err="1"/>
              <a:t>lojalnościowe</a:t>
            </a:r>
            <a:r>
              <a:rPr lang="en-US" dirty="0"/>
              <a:t> </a:t>
            </a:r>
            <a:r>
              <a:rPr lang="en-US" dirty="0" err="1"/>
              <a:t>były</a:t>
            </a:r>
            <a:r>
              <a:rPr lang="en-US" dirty="0"/>
              <a:t> </a:t>
            </a:r>
            <a:r>
              <a:rPr lang="en-US" dirty="0" err="1"/>
              <a:t>również</a:t>
            </a:r>
            <a:r>
              <a:rPr lang="en-US" dirty="0"/>
              <a:t> </a:t>
            </a:r>
            <a:r>
              <a:rPr lang="en-US" dirty="0" err="1"/>
              <a:t>wykorzystywane</a:t>
            </a:r>
            <a:r>
              <a:rPr lang="en-US" dirty="0"/>
              <a:t> do </a:t>
            </a:r>
            <a:r>
              <a:rPr lang="en-US" dirty="0" err="1"/>
              <a:t>śledzenia</a:t>
            </a:r>
            <a:r>
              <a:rPr lang="en-US" dirty="0"/>
              <a:t> </a:t>
            </a:r>
            <a:r>
              <a:rPr lang="en-US" dirty="0" err="1"/>
              <a:t>zakupów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preferencji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Rejestry</a:t>
            </a:r>
            <a:r>
              <a:rPr lang="en-US" dirty="0"/>
              <a:t> </a:t>
            </a:r>
            <a:r>
              <a:rPr lang="en-US" dirty="0" err="1"/>
              <a:t>publiczne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katalogi</a:t>
            </a:r>
            <a:r>
              <a:rPr lang="en-US" dirty="0"/>
              <a:t>: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uzyskiwały</a:t>
            </a:r>
            <a:r>
              <a:rPr lang="en-US" dirty="0"/>
              <a:t> </a:t>
            </a:r>
            <a:r>
              <a:rPr lang="en-US" dirty="0" err="1"/>
              <a:t>dostęp</a:t>
            </a:r>
            <a:r>
              <a:rPr lang="en-US" dirty="0"/>
              <a:t> do </a:t>
            </a:r>
            <a:r>
              <a:rPr lang="en-US" dirty="0" err="1"/>
              <a:t>rejestrów</a:t>
            </a:r>
            <a:r>
              <a:rPr lang="en-US" dirty="0"/>
              <a:t> </a:t>
            </a:r>
            <a:r>
              <a:rPr lang="en-US" dirty="0" err="1"/>
              <a:t>publicznych</a:t>
            </a:r>
            <a:r>
              <a:rPr lang="en-US" dirty="0"/>
              <a:t>, </a:t>
            </a:r>
            <a:r>
              <a:rPr lang="en-US" dirty="0" err="1"/>
              <a:t>takich</a:t>
            </a:r>
            <a:r>
              <a:rPr lang="en-US" dirty="0"/>
              <a:t> </a:t>
            </a:r>
            <a:r>
              <a:rPr lang="en-US" dirty="0" err="1"/>
              <a:t>jak</a:t>
            </a:r>
            <a:r>
              <a:rPr lang="en-US" dirty="0"/>
              <a:t> </a:t>
            </a:r>
            <a:r>
              <a:rPr lang="en-US" dirty="0" err="1"/>
              <a:t>dane</a:t>
            </a:r>
            <a:r>
              <a:rPr lang="en-US" dirty="0"/>
              <a:t> </a:t>
            </a:r>
            <a:r>
              <a:rPr lang="en-US" dirty="0" err="1"/>
              <a:t>spisowe</a:t>
            </a:r>
            <a:r>
              <a:rPr lang="en-US" dirty="0"/>
              <a:t>, </a:t>
            </a:r>
            <a:r>
              <a:rPr lang="en-US" dirty="0" err="1"/>
              <a:t>rejestry</a:t>
            </a:r>
            <a:r>
              <a:rPr lang="en-US" dirty="0"/>
              <a:t> </a:t>
            </a:r>
            <a:r>
              <a:rPr lang="en-US" dirty="0" err="1"/>
              <a:t>nieruchomości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katalogi</a:t>
            </a:r>
            <a:r>
              <a:rPr lang="en-US" dirty="0"/>
              <a:t> </a:t>
            </a:r>
            <a:r>
              <a:rPr lang="en-US" dirty="0" err="1"/>
              <a:t>zawodowe</a:t>
            </a:r>
            <a:r>
              <a:rPr lang="en-US" dirty="0"/>
              <a:t>, w </a:t>
            </a:r>
            <a:r>
              <a:rPr lang="en-US" dirty="0" err="1"/>
              <a:t>celu</a:t>
            </a:r>
            <a:r>
              <a:rPr lang="en-US" dirty="0"/>
              <a:t> </a:t>
            </a:r>
            <a:r>
              <a:rPr lang="en-US" dirty="0" err="1"/>
              <a:t>gromadzenia</a:t>
            </a:r>
            <a:r>
              <a:rPr lang="en-US" dirty="0"/>
              <a:t> </a:t>
            </a:r>
            <a:r>
              <a:rPr lang="en-US" dirty="0" err="1"/>
              <a:t>informacji</a:t>
            </a:r>
            <a:r>
              <a:rPr lang="en-US" dirty="0"/>
              <a:t> </a:t>
            </a:r>
            <a:r>
              <a:rPr lang="en-US" dirty="0" err="1"/>
              <a:t>demograficznych</a:t>
            </a:r>
            <a:r>
              <a:rPr lang="en-US" dirty="0"/>
              <a:t> o </a:t>
            </a:r>
            <a:r>
              <a:rPr lang="en-US" dirty="0" err="1"/>
              <a:t>konsumentach</a:t>
            </a:r>
            <a:r>
              <a:rPr lang="en-US" dirty="0"/>
              <a:t>. </a:t>
            </a:r>
            <a:r>
              <a:rPr lang="en-US" dirty="0" err="1"/>
              <a:t>Pomogło</a:t>
            </a:r>
            <a:r>
              <a:rPr lang="en-US" dirty="0"/>
              <a:t> </a:t>
            </a:r>
            <a:r>
              <a:rPr lang="en-US" dirty="0" err="1"/>
              <a:t>im</a:t>
            </a:r>
            <a:r>
              <a:rPr lang="en-US" dirty="0"/>
              <a:t> to </a:t>
            </a:r>
            <a:r>
              <a:rPr lang="en-US" dirty="0" err="1"/>
              <a:t>zrozumieć</a:t>
            </a:r>
            <a:r>
              <a:rPr lang="en-US" dirty="0"/>
              <a:t> </a:t>
            </a:r>
            <a:r>
              <a:rPr lang="en-US" dirty="0" err="1"/>
              <a:t>grupę</a:t>
            </a:r>
            <a:r>
              <a:rPr lang="en-US" dirty="0"/>
              <a:t> </a:t>
            </a:r>
            <a:r>
              <a:rPr lang="en-US" dirty="0" err="1"/>
              <a:t>docelową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odpowiednio</a:t>
            </a:r>
            <a:r>
              <a:rPr lang="en-US" dirty="0"/>
              <a:t> </a:t>
            </a:r>
            <a:r>
              <a:rPr lang="en-US" dirty="0" err="1"/>
              <a:t>dostosować</a:t>
            </a:r>
            <a:r>
              <a:rPr lang="en-US" dirty="0"/>
              <a:t> </a:t>
            </a:r>
            <a:r>
              <a:rPr lang="en-US" dirty="0" err="1"/>
              <a:t>strategie</a:t>
            </a:r>
            <a:r>
              <a:rPr lang="en-US" dirty="0"/>
              <a:t> </a:t>
            </a:r>
            <a:r>
              <a:rPr lang="en-US" dirty="0" err="1"/>
              <a:t>marketingowe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Bezpośrednie</a:t>
            </a:r>
            <a:r>
              <a:rPr lang="en-US" dirty="0"/>
              <a:t> </a:t>
            </a:r>
            <a:r>
              <a:rPr lang="en-US" dirty="0" err="1"/>
              <a:t>kampanie</a:t>
            </a:r>
            <a:r>
              <a:rPr lang="en-US" dirty="0"/>
              <a:t> </a:t>
            </a:r>
            <a:r>
              <a:rPr lang="en-US" dirty="0" err="1"/>
              <a:t>pocztowe</a:t>
            </a:r>
            <a:r>
              <a:rPr lang="en-US" dirty="0"/>
              <a:t>: </a:t>
            </a:r>
            <a:r>
              <a:rPr lang="en-US" dirty="0" err="1"/>
              <a:t>Bezpośrednie</a:t>
            </a:r>
            <a:r>
              <a:rPr lang="en-US" dirty="0"/>
              <a:t> </a:t>
            </a:r>
            <a:r>
              <a:rPr lang="en-US" dirty="0" err="1"/>
              <a:t>kampanie</a:t>
            </a:r>
            <a:r>
              <a:rPr lang="en-US" dirty="0"/>
              <a:t> </a:t>
            </a:r>
            <a:r>
              <a:rPr lang="en-US" dirty="0" err="1"/>
              <a:t>pocztowe</a:t>
            </a:r>
            <a:r>
              <a:rPr lang="en-US" dirty="0"/>
              <a:t> </a:t>
            </a:r>
            <a:r>
              <a:rPr lang="en-US" dirty="0" err="1"/>
              <a:t>obejmowały</a:t>
            </a:r>
            <a:r>
              <a:rPr lang="en-US" dirty="0"/>
              <a:t> </a:t>
            </a:r>
            <a:r>
              <a:rPr lang="en-US" dirty="0" err="1"/>
              <a:t>wysyłanie</a:t>
            </a:r>
            <a:r>
              <a:rPr lang="en-US" dirty="0"/>
              <a:t> </a:t>
            </a:r>
            <a:r>
              <a:rPr lang="en-US" dirty="0" err="1"/>
              <a:t>materiałów</a:t>
            </a:r>
            <a:r>
              <a:rPr lang="en-US" dirty="0"/>
              <a:t> </a:t>
            </a:r>
            <a:r>
              <a:rPr lang="en-US" dirty="0" err="1"/>
              <a:t>promocyjnych</a:t>
            </a:r>
            <a:r>
              <a:rPr lang="en-US" dirty="0"/>
              <a:t>, </a:t>
            </a:r>
            <a:r>
              <a:rPr lang="en-US" dirty="0" err="1"/>
              <a:t>katalogów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ankiet</a:t>
            </a:r>
            <a:r>
              <a:rPr lang="en-US" dirty="0"/>
              <a:t> </a:t>
            </a:r>
            <a:r>
              <a:rPr lang="en-US" dirty="0" err="1"/>
              <a:t>bezpośrednio</a:t>
            </a:r>
            <a:r>
              <a:rPr lang="en-US" dirty="0"/>
              <a:t> do </a:t>
            </a:r>
            <a:r>
              <a:rPr lang="en-US" dirty="0" err="1"/>
              <a:t>skrzynek</a:t>
            </a:r>
            <a:r>
              <a:rPr lang="en-US" dirty="0"/>
              <a:t> </a:t>
            </a:r>
            <a:r>
              <a:rPr lang="en-US" dirty="0" err="1"/>
              <a:t>pocztowych</a:t>
            </a:r>
            <a:r>
              <a:rPr lang="en-US" dirty="0"/>
              <a:t> </a:t>
            </a:r>
            <a:r>
              <a:rPr lang="en-US" dirty="0" err="1"/>
              <a:t>konsumentów</a:t>
            </a:r>
            <a:r>
              <a:rPr lang="en-US" dirty="0"/>
              <a:t>.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wykorzystywały</a:t>
            </a:r>
            <a:r>
              <a:rPr lang="en-US" dirty="0"/>
              <a:t> </a:t>
            </a:r>
            <a:r>
              <a:rPr lang="en-US" dirty="0" err="1"/>
              <a:t>otrzymane</a:t>
            </a:r>
            <a:r>
              <a:rPr lang="en-US" dirty="0"/>
              <a:t> </a:t>
            </a:r>
            <a:r>
              <a:rPr lang="en-US" dirty="0" err="1"/>
              <a:t>odpowiedzi</a:t>
            </a:r>
            <a:r>
              <a:rPr lang="en-US" dirty="0"/>
              <a:t> do </a:t>
            </a:r>
            <a:r>
              <a:rPr lang="en-US" dirty="0" err="1"/>
              <a:t>gromadzenia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lepszego</a:t>
            </a:r>
            <a:r>
              <a:rPr lang="en-US" dirty="0"/>
              <a:t> </a:t>
            </a:r>
            <a:r>
              <a:rPr lang="en-US" dirty="0" err="1"/>
              <a:t>zrozumienia</a:t>
            </a:r>
            <a:r>
              <a:rPr lang="en-US" dirty="0"/>
              <a:t> </a:t>
            </a:r>
            <a:r>
              <a:rPr lang="en-US" dirty="0" err="1"/>
              <a:t>swoich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Obserwacje</a:t>
            </a:r>
            <a:r>
              <a:rPr lang="en-US" dirty="0"/>
              <a:t> </a:t>
            </a:r>
            <a:r>
              <a:rPr lang="en-US" dirty="0" err="1"/>
              <a:t>sklepów</a:t>
            </a:r>
            <a:r>
              <a:rPr lang="en-US" dirty="0"/>
              <a:t> </a:t>
            </a:r>
            <a:r>
              <a:rPr lang="en-US" dirty="0" err="1"/>
              <a:t>detalicznych</a:t>
            </a:r>
            <a:r>
              <a:rPr lang="en-US" dirty="0"/>
              <a:t>: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obserwowały</a:t>
            </a:r>
            <a:r>
              <a:rPr lang="en-US" dirty="0"/>
              <a:t> </a:t>
            </a:r>
            <a:r>
              <a:rPr lang="en-US" dirty="0" err="1"/>
              <a:t>zachowania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preferencje</a:t>
            </a:r>
            <a:r>
              <a:rPr lang="en-US" dirty="0"/>
              <a:t> </a:t>
            </a:r>
            <a:r>
              <a:rPr lang="en-US" dirty="0" err="1"/>
              <a:t>konsumentów</a:t>
            </a:r>
            <a:r>
              <a:rPr lang="en-US" dirty="0"/>
              <a:t> </a:t>
            </a:r>
            <a:r>
              <a:rPr lang="en-US" dirty="0" err="1"/>
              <a:t>poprzez</a:t>
            </a:r>
            <a:r>
              <a:rPr lang="en-US" dirty="0"/>
              <a:t> </a:t>
            </a:r>
            <a:r>
              <a:rPr lang="en-US" dirty="0" err="1"/>
              <a:t>fizyczne</a:t>
            </a:r>
            <a:r>
              <a:rPr lang="en-US" dirty="0"/>
              <a:t> </a:t>
            </a:r>
            <a:r>
              <a:rPr lang="en-US" dirty="0" err="1"/>
              <a:t>monitorowanie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 w </a:t>
            </a:r>
            <a:r>
              <a:rPr lang="en-US" dirty="0" err="1"/>
              <a:t>sklepach</a:t>
            </a:r>
            <a:r>
              <a:rPr lang="en-US" dirty="0"/>
              <a:t> </a:t>
            </a:r>
            <a:r>
              <a:rPr lang="en-US" dirty="0" err="1"/>
              <a:t>detalicznych</a:t>
            </a:r>
            <a:r>
              <a:rPr lang="en-US" dirty="0"/>
              <a:t>. </a:t>
            </a:r>
            <a:r>
              <a:rPr lang="en-US" dirty="0" err="1"/>
              <a:t>Obejmowało</a:t>
            </a:r>
            <a:r>
              <a:rPr lang="en-US" dirty="0"/>
              <a:t> to </a:t>
            </a:r>
            <a:r>
              <a:rPr lang="en-US" dirty="0" err="1"/>
              <a:t>śledzenie</a:t>
            </a:r>
            <a:r>
              <a:rPr lang="en-US" dirty="0"/>
              <a:t> </a:t>
            </a:r>
            <a:r>
              <a:rPr lang="en-US" dirty="0" err="1"/>
              <a:t>ruchów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, </a:t>
            </a:r>
            <a:r>
              <a:rPr lang="en-US" dirty="0" err="1"/>
              <a:t>odnotowywanie</a:t>
            </a:r>
            <a:r>
              <a:rPr lang="en-US" dirty="0"/>
              <a:t> </a:t>
            </a:r>
            <a:r>
              <a:rPr lang="en-US" dirty="0" err="1"/>
              <a:t>interakcji</a:t>
            </a:r>
            <a:r>
              <a:rPr lang="en-US" dirty="0"/>
              <a:t> z </a:t>
            </a:r>
            <a:r>
              <a:rPr lang="en-US" dirty="0" err="1"/>
              <a:t>produktami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analizowanie</a:t>
            </a:r>
            <a:r>
              <a:rPr lang="en-US" dirty="0"/>
              <a:t> </a:t>
            </a:r>
            <a:r>
              <a:rPr lang="en-US" dirty="0" err="1"/>
              <a:t>decyzji</a:t>
            </a:r>
            <a:r>
              <a:rPr lang="en-US" dirty="0"/>
              <a:t> </a:t>
            </a:r>
            <a:r>
              <a:rPr lang="en-US" dirty="0" err="1"/>
              <a:t>zakupowych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Opinie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: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zachęcały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 do </a:t>
            </a:r>
            <a:r>
              <a:rPr lang="en-US" dirty="0" err="1"/>
              <a:t>przekazywania</a:t>
            </a:r>
            <a:r>
              <a:rPr lang="en-US" dirty="0"/>
              <a:t> </a:t>
            </a:r>
            <a:r>
              <a:rPr lang="en-US" dirty="0" err="1"/>
              <a:t>opinii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pośrednictwem</a:t>
            </a:r>
            <a:r>
              <a:rPr lang="en-US" dirty="0"/>
              <a:t> </a:t>
            </a:r>
            <a:r>
              <a:rPr lang="en-US" dirty="0" err="1"/>
              <a:t>skrzynek</a:t>
            </a:r>
            <a:r>
              <a:rPr lang="en-US" dirty="0"/>
              <a:t> </a:t>
            </a:r>
            <a:r>
              <a:rPr lang="en-US" dirty="0" err="1"/>
              <a:t>sugestii</a:t>
            </a:r>
            <a:r>
              <a:rPr lang="en-US" dirty="0"/>
              <a:t>, </a:t>
            </a:r>
            <a:r>
              <a:rPr lang="en-US" dirty="0" err="1"/>
              <a:t>infolinii</a:t>
            </a:r>
            <a:r>
              <a:rPr lang="en-US" dirty="0"/>
              <a:t> </a:t>
            </a:r>
            <a:r>
              <a:rPr lang="en-US" dirty="0" err="1"/>
              <a:t>obsługi</a:t>
            </a:r>
            <a:r>
              <a:rPr lang="en-US" dirty="0"/>
              <a:t> </a:t>
            </a:r>
            <a:r>
              <a:rPr lang="en-US" dirty="0" err="1"/>
              <a:t>klienta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kart </a:t>
            </a:r>
            <a:r>
              <a:rPr lang="en-US" dirty="0" err="1"/>
              <a:t>komentarzy</a:t>
            </a:r>
            <a:r>
              <a:rPr lang="en-US" dirty="0"/>
              <a:t>. </a:t>
            </a:r>
            <a:r>
              <a:rPr lang="en-US" dirty="0" err="1"/>
              <a:t>Opinie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dostarczyły</a:t>
            </a:r>
            <a:r>
              <a:rPr lang="en-US" dirty="0"/>
              <a:t> </a:t>
            </a:r>
            <a:r>
              <a:rPr lang="en-US" dirty="0" err="1"/>
              <a:t>cennych</a:t>
            </a:r>
            <a:r>
              <a:rPr lang="en-US" dirty="0"/>
              <a:t> </a:t>
            </a:r>
            <a:r>
              <a:rPr lang="en-US" dirty="0" err="1"/>
              <a:t>informacji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temat</a:t>
            </a:r>
            <a:r>
              <a:rPr lang="en-US" dirty="0"/>
              <a:t> </a:t>
            </a:r>
            <a:r>
              <a:rPr lang="en-US" dirty="0" err="1"/>
              <a:t>zadowolenia</a:t>
            </a:r>
            <a:r>
              <a:rPr lang="en-US" dirty="0"/>
              <a:t> </a:t>
            </a:r>
            <a:r>
              <a:rPr lang="en-US" dirty="0" err="1"/>
              <a:t>konsumentów</a:t>
            </a:r>
            <a:r>
              <a:rPr lang="en-US" dirty="0"/>
              <a:t>, </a:t>
            </a:r>
            <a:r>
              <a:rPr lang="en-US" dirty="0" err="1"/>
              <a:t>skarg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sugestii</a:t>
            </a:r>
            <a:r>
              <a:rPr lang="en-US" dirty="0"/>
              <a:t> </a:t>
            </a:r>
            <a:r>
              <a:rPr lang="en-US" dirty="0" err="1"/>
              <a:t>dotyczących</a:t>
            </a:r>
            <a:r>
              <a:rPr lang="en-US" dirty="0"/>
              <a:t> </a:t>
            </a:r>
            <a:r>
              <a:rPr lang="en-US" dirty="0" err="1"/>
              <a:t>ulepszeń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Zewnętrzne</a:t>
            </a:r>
            <a:r>
              <a:rPr lang="en-US" dirty="0"/>
              <a:t> </a:t>
            </a:r>
            <a:r>
              <a:rPr lang="en-US" dirty="0" err="1"/>
              <a:t>źródła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: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współpracowały</a:t>
            </a:r>
            <a:r>
              <a:rPr lang="en-US" dirty="0"/>
              <a:t> z </a:t>
            </a:r>
            <a:r>
              <a:rPr lang="en-US" dirty="0" err="1"/>
              <a:t>brokerami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innymi</a:t>
            </a:r>
            <a:r>
              <a:rPr lang="en-US" dirty="0"/>
              <a:t> </a:t>
            </a:r>
            <a:r>
              <a:rPr lang="en-US" dirty="0" err="1"/>
              <a:t>źródłami</a:t>
            </a:r>
            <a:r>
              <a:rPr lang="en-US" dirty="0"/>
              <a:t> </a:t>
            </a:r>
            <a:r>
              <a:rPr lang="en-US" dirty="0" err="1"/>
              <a:t>zewnętrznymi</a:t>
            </a:r>
            <a:r>
              <a:rPr lang="en-US" dirty="0"/>
              <a:t> w </a:t>
            </a:r>
            <a:r>
              <a:rPr lang="en-US" dirty="0" err="1"/>
              <a:t>celu</a:t>
            </a:r>
            <a:r>
              <a:rPr lang="en-US" dirty="0"/>
              <a:t> </a:t>
            </a:r>
            <a:r>
              <a:rPr lang="en-US" dirty="0" err="1"/>
              <a:t>uzyskania</a:t>
            </a:r>
            <a:r>
              <a:rPr lang="en-US" dirty="0"/>
              <a:t> </a:t>
            </a:r>
            <a:r>
              <a:rPr lang="en-US" dirty="0" err="1"/>
              <a:t>dostępu</a:t>
            </a:r>
            <a:r>
              <a:rPr lang="en-US" dirty="0"/>
              <a:t> do </a:t>
            </a:r>
            <a:r>
              <a:rPr lang="en-US" dirty="0" err="1"/>
              <a:t>informacji</a:t>
            </a:r>
            <a:r>
              <a:rPr lang="en-US" dirty="0"/>
              <a:t>, </a:t>
            </a:r>
            <a:r>
              <a:rPr lang="en-US" dirty="0" err="1"/>
              <a:t>takich</a:t>
            </a:r>
            <a:r>
              <a:rPr lang="en-US" dirty="0"/>
              <a:t> </a:t>
            </a:r>
            <a:r>
              <a:rPr lang="en-US" dirty="0" err="1"/>
              <a:t>jak</a:t>
            </a:r>
            <a:r>
              <a:rPr lang="en-US" dirty="0"/>
              <a:t> </a:t>
            </a:r>
            <a:r>
              <a:rPr lang="en-US" dirty="0" err="1"/>
              <a:t>listy</a:t>
            </a:r>
            <a:r>
              <a:rPr lang="en-US" dirty="0"/>
              <a:t> </a:t>
            </a:r>
            <a:r>
              <a:rPr lang="en-US" dirty="0" err="1"/>
              <a:t>mailingowe</a:t>
            </a:r>
            <a:r>
              <a:rPr lang="en-US" dirty="0"/>
              <a:t>, </a:t>
            </a:r>
            <a:r>
              <a:rPr lang="en-US" dirty="0" err="1"/>
              <a:t>subskrypcje</a:t>
            </a:r>
            <a:r>
              <a:rPr lang="en-US" dirty="0"/>
              <a:t> </a:t>
            </a:r>
            <a:r>
              <a:rPr lang="en-US" dirty="0" err="1"/>
              <a:t>czasopism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rejestry</a:t>
            </a:r>
            <a:r>
              <a:rPr lang="en-US" dirty="0"/>
              <a:t> </a:t>
            </a:r>
            <a:r>
              <a:rPr lang="en-US" dirty="0" err="1"/>
              <a:t>publiczne</a:t>
            </a:r>
            <a:r>
              <a:rPr lang="en-US" dirty="0"/>
              <a:t>. </a:t>
            </a:r>
            <a:r>
              <a:rPr lang="en-US" dirty="0" err="1"/>
              <a:t>Źródła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dostarczyły</a:t>
            </a:r>
            <a:r>
              <a:rPr lang="en-US" dirty="0"/>
              <a:t> </a:t>
            </a:r>
            <a:r>
              <a:rPr lang="en-US" dirty="0" err="1"/>
              <a:t>dodatkowych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konsumenckich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potrzeby</a:t>
            </a:r>
            <a:r>
              <a:rPr lang="en-US" dirty="0"/>
              <a:t> </a:t>
            </a:r>
            <a:r>
              <a:rPr lang="en-US" dirty="0" err="1"/>
              <a:t>ukierunkowanych</a:t>
            </a:r>
            <a:r>
              <a:rPr lang="en-US" dirty="0"/>
              <a:t> </a:t>
            </a:r>
            <a:r>
              <a:rPr lang="en-US" dirty="0" err="1"/>
              <a:t>działań</a:t>
            </a:r>
            <a:r>
              <a:rPr lang="en-US" dirty="0"/>
              <a:t> </a:t>
            </a:r>
            <a:r>
              <a:rPr lang="en-US" dirty="0" err="1"/>
              <a:t>marketingowych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dirty="0" err="1"/>
              <a:t>Transakcje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 </a:t>
            </a:r>
            <a:r>
              <a:rPr lang="en-US" dirty="0" err="1"/>
              <a:t>były</a:t>
            </a:r>
            <a:r>
              <a:rPr lang="en-US" dirty="0"/>
              <a:t> </a:t>
            </a:r>
            <a:r>
              <a:rPr lang="en-US" dirty="0" err="1"/>
              <a:t>istotnym</a:t>
            </a:r>
            <a:r>
              <a:rPr lang="en-US" dirty="0"/>
              <a:t> </a:t>
            </a:r>
            <a:r>
              <a:rPr lang="en-US" dirty="0" err="1"/>
              <a:t>źródłem</a:t>
            </a:r>
            <a:r>
              <a:rPr lang="en-US" dirty="0"/>
              <a:t> </a:t>
            </a:r>
            <a:r>
              <a:rPr lang="en-US" dirty="0" err="1"/>
              <a:t>informacji</a:t>
            </a:r>
            <a:r>
              <a:rPr lang="en-US" dirty="0"/>
              <a:t> </a:t>
            </a:r>
            <a:r>
              <a:rPr lang="en-US" dirty="0" err="1"/>
              <a:t>dla</a:t>
            </a:r>
            <a:r>
              <a:rPr lang="en-US" dirty="0"/>
              <a:t> firm </a:t>
            </a:r>
            <a:r>
              <a:rPr lang="en-US" dirty="0" err="1"/>
              <a:t>przed</a:t>
            </a:r>
            <a:r>
              <a:rPr lang="en-US" dirty="0"/>
              <a:t> </a:t>
            </a:r>
            <a:r>
              <a:rPr lang="en-US" dirty="0" err="1"/>
              <a:t>Internetem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siecią</a:t>
            </a:r>
            <a:r>
              <a:rPr lang="en-US" dirty="0"/>
              <a:t>. Oto, w </a:t>
            </a:r>
            <a:r>
              <a:rPr lang="en-US" dirty="0" err="1"/>
              <a:t>jaki</a:t>
            </a:r>
            <a:r>
              <a:rPr lang="en-US" dirty="0"/>
              <a:t> </a:t>
            </a:r>
            <a:r>
              <a:rPr lang="en-US" dirty="0" err="1"/>
              <a:t>sposób</a:t>
            </a:r>
            <a:r>
              <a:rPr lang="en-US" dirty="0"/>
              <a:t>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gromadziły</a:t>
            </a:r>
            <a:r>
              <a:rPr lang="en-US" dirty="0"/>
              <a:t> </a:t>
            </a:r>
            <a:r>
              <a:rPr lang="en-US" dirty="0" err="1"/>
              <a:t>informacje</a:t>
            </a:r>
            <a:r>
              <a:rPr lang="en-US" dirty="0"/>
              <a:t> </a:t>
            </a:r>
            <a:r>
              <a:rPr lang="en-US" dirty="0" err="1"/>
              <a:t>związane</a:t>
            </a:r>
            <a:r>
              <a:rPr lang="en-US" dirty="0"/>
              <a:t> z </a:t>
            </a:r>
            <a:r>
              <a:rPr lang="en-US" dirty="0" err="1"/>
              <a:t>transakcjami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Systemy</a:t>
            </a:r>
            <a:r>
              <a:rPr lang="en-US" dirty="0"/>
              <a:t> </a:t>
            </a:r>
            <a:r>
              <a:rPr lang="en-US" dirty="0" err="1"/>
              <a:t>punktów</a:t>
            </a:r>
            <a:r>
              <a:rPr lang="en-US" dirty="0"/>
              <a:t> </a:t>
            </a:r>
            <a:r>
              <a:rPr lang="en-US" dirty="0" err="1"/>
              <a:t>sprzedaży</a:t>
            </a:r>
            <a:r>
              <a:rPr lang="en-US" dirty="0"/>
              <a:t>: </a:t>
            </a:r>
            <a:r>
              <a:rPr lang="en-US" dirty="0" err="1"/>
              <a:t>Sklepy</a:t>
            </a:r>
            <a:r>
              <a:rPr lang="en-US" dirty="0"/>
              <a:t> </a:t>
            </a:r>
            <a:r>
              <a:rPr lang="en-US" dirty="0" err="1"/>
              <a:t>detaliczne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korzystały</a:t>
            </a:r>
            <a:r>
              <a:rPr lang="en-US" dirty="0"/>
              <a:t> z </a:t>
            </a:r>
            <a:r>
              <a:rPr lang="en-US" dirty="0" err="1"/>
              <a:t>systemów</a:t>
            </a:r>
            <a:r>
              <a:rPr lang="en-US" dirty="0"/>
              <a:t> </a:t>
            </a:r>
            <a:r>
              <a:rPr lang="en-US" dirty="0" err="1"/>
              <a:t>punktów</a:t>
            </a:r>
            <a:r>
              <a:rPr lang="en-US" dirty="0"/>
              <a:t> </a:t>
            </a:r>
            <a:r>
              <a:rPr lang="en-US" dirty="0" err="1"/>
              <a:t>sprzedaży</a:t>
            </a:r>
            <a:r>
              <a:rPr lang="en-US" dirty="0"/>
              <a:t> (POS) do </a:t>
            </a:r>
            <a:r>
              <a:rPr lang="en-US" dirty="0" err="1"/>
              <a:t>rejestrowania</a:t>
            </a:r>
            <a:r>
              <a:rPr lang="en-US" dirty="0"/>
              <a:t> </a:t>
            </a:r>
            <a:r>
              <a:rPr lang="en-US" dirty="0" err="1"/>
              <a:t>transakcji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. </a:t>
            </a:r>
            <a:r>
              <a:rPr lang="en-US" dirty="0" err="1"/>
              <a:t>Systemy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śledziły</a:t>
            </a:r>
            <a:r>
              <a:rPr lang="en-US" dirty="0"/>
              <a:t> </a:t>
            </a:r>
            <a:r>
              <a:rPr lang="en-US" dirty="0" err="1"/>
              <a:t>szczegóły</a:t>
            </a:r>
            <a:r>
              <a:rPr lang="en-US" dirty="0"/>
              <a:t>, </a:t>
            </a:r>
            <a:r>
              <a:rPr lang="en-US" dirty="0" err="1"/>
              <a:t>takie</a:t>
            </a:r>
            <a:r>
              <a:rPr lang="en-US" dirty="0"/>
              <a:t> </a:t>
            </a:r>
            <a:r>
              <a:rPr lang="en-US" dirty="0" err="1"/>
              <a:t>jak</a:t>
            </a:r>
            <a:r>
              <a:rPr lang="en-US" dirty="0"/>
              <a:t> </a:t>
            </a:r>
            <a:r>
              <a:rPr lang="en-US" dirty="0" err="1"/>
              <a:t>zakupione</a:t>
            </a:r>
            <a:r>
              <a:rPr lang="en-US" dirty="0"/>
              <a:t> </a:t>
            </a:r>
            <a:r>
              <a:rPr lang="en-US" dirty="0" err="1"/>
              <a:t>przedmioty</a:t>
            </a:r>
            <a:r>
              <a:rPr lang="en-US" dirty="0"/>
              <a:t>, </a:t>
            </a:r>
            <a:r>
              <a:rPr lang="en-US" dirty="0" err="1"/>
              <a:t>ilości</a:t>
            </a:r>
            <a:r>
              <a:rPr lang="en-US" dirty="0"/>
              <a:t>, </a:t>
            </a:r>
            <a:r>
              <a:rPr lang="en-US" dirty="0" err="1"/>
              <a:t>ceny</a:t>
            </a:r>
            <a:r>
              <a:rPr lang="en-US" dirty="0"/>
              <a:t> </a:t>
            </a:r>
            <a:r>
              <a:rPr lang="en-US" dirty="0" err="1"/>
              <a:t>oraz</a:t>
            </a:r>
            <a:r>
              <a:rPr lang="en-US" dirty="0"/>
              <a:t> </a:t>
            </a:r>
            <a:r>
              <a:rPr lang="en-US" dirty="0" err="1"/>
              <a:t>daty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godziny</a:t>
            </a:r>
            <a:r>
              <a:rPr lang="en-US" dirty="0"/>
              <a:t> </a:t>
            </a:r>
            <a:r>
              <a:rPr lang="en-US" dirty="0" err="1"/>
              <a:t>transakcji</a:t>
            </a:r>
            <a:r>
              <a:rPr lang="en-US" dirty="0"/>
              <a:t>. Dane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zapewniały</a:t>
            </a:r>
            <a:r>
              <a:rPr lang="en-US" dirty="0"/>
              <a:t> </a:t>
            </a:r>
            <a:r>
              <a:rPr lang="en-US" dirty="0" err="1"/>
              <a:t>wgląd</a:t>
            </a:r>
            <a:r>
              <a:rPr lang="en-US" dirty="0"/>
              <a:t> we </a:t>
            </a:r>
            <a:r>
              <a:rPr lang="en-US" dirty="0" err="1"/>
              <a:t>wzorce</a:t>
            </a:r>
            <a:r>
              <a:rPr lang="en-US" dirty="0"/>
              <a:t> </a:t>
            </a:r>
            <a:r>
              <a:rPr lang="en-US" dirty="0" err="1"/>
              <a:t>zakupów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, </a:t>
            </a:r>
            <a:r>
              <a:rPr lang="en-US" dirty="0" err="1"/>
              <a:t>popularne</a:t>
            </a:r>
            <a:r>
              <a:rPr lang="en-US" dirty="0"/>
              <a:t> </a:t>
            </a:r>
            <a:r>
              <a:rPr lang="en-US" dirty="0" err="1"/>
              <a:t>produkty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trendy </a:t>
            </a:r>
            <a:r>
              <a:rPr lang="en-US" dirty="0" err="1"/>
              <a:t>sprzedaży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Paragony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faktury</a:t>
            </a:r>
            <a:r>
              <a:rPr lang="en-US" dirty="0"/>
              <a:t>: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wystawiały</a:t>
            </a:r>
            <a:r>
              <a:rPr lang="en-US" dirty="0"/>
              <a:t> </a:t>
            </a:r>
            <a:r>
              <a:rPr lang="en-US" dirty="0" err="1"/>
              <a:t>klientom</a:t>
            </a:r>
            <a:r>
              <a:rPr lang="en-US" dirty="0"/>
              <a:t> </a:t>
            </a:r>
            <a:r>
              <a:rPr lang="en-US" dirty="0" err="1"/>
              <a:t>paragony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faktury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dokonane</a:t>
            </a:r>
            <a:r>
              <a:rPr lang="en-US" dirty="0"/>
              <a:t> </a:t>
            </a:r>
            <a:r>
              <a:rPr lang="en-US" dirty="0" err="1"/>
              <a:t>zakupy</a:t>
            </a:r>
            <a:r>
              <a:rPr lang="en-US" dirty="0"/>
              <a:t>. </a:t>
            </a:r>
            <a:r>
              <a:rPr lang="en-US" dirty="0" err="1"/>
              <a:t>Dokumenty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zawierały</a:t>
            </a:r>
            <a:r>
              <a:rPr lang="en-US" dirty="0"/>
              <a:t> </a:t>
            </a:r>
            <a:r>
              <a:rPr lang="en-US" dirty="0" err="1"/>
              <a:t>informacje</a:t>
            </a:r>
            <a:r>
              <a:rPr lang="en-US" dirty="0"/>
              <a:t> o </a:t>
            </a:r>
            <a:r>
              <a:rPr lang="en-US" dirty="0" err="1"/>
              <a:t>zakupionych</a:t>
            </a:r>
            <a:r>
              <a:rPr lang="en-US" dirty="0"/>
              <a:t> </a:t>
            </a:r>
            <a:r>
              <a:rPr lang="en-US" dirty="0" err="1"/>
              <a:t>produktach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usługach</a:t>
            </a:r>
            <a:r>
              <a:rPr lang="en-US" dirty="0"/>
              <a:t>, </a:t>
            </a:r>
            <a:r>
              <a:rPr lang="en-US" dirty="0" err="1"/>
              <a:t>cenach</a:t>
            </a:r>
            <a:r>
              <a:rPr lang="en-US" dirty="0"/>
              <a:t>, a </a:t>
            </a:r>
            <a:r>
              <a:rPr lang="en-US" dirty="0" err="1"/>
              <a:t>czasem</a:t>
            </a:r>
            <a:r>
              <a:rPr lang="en-US" dirty="0"/>
              <a:t> </a:t>
            </a:r>
            <a:r>
              <a:rPr lang="en-US" dirty="0" err="1"/>
              <a:t>także</a:t>
            </a:r>
            <a:r>
              <a:rPr lang="en-US" dirty="0"/>
              <a:t> </a:t>
            </a:r>
            <a:r>
              <a:rPr lang="en-US" dirty="0" err="1"/>
              <a:t>dane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. </a:t>
            </a:r>
            <a:r>
              <a:rPr lang="en-US" dirty="0" err="1"/>
              <a:t>Analizując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dokumenty</a:t>
            </a:r>
            <a:r>
              <a:rPr lang="en-US" dirty="0"/>
              <a:t>,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mogły</a:t>
            </a:r>
            <a:r>
              <a:rPr lang="en-US" dirty="0"/>
              <a:t> </a:t>
            </a:r>
            <a:r>
              <a:rPr lang="en-US" dirty="0" err="1"/>
              <a:t>gromadzić</a:t>
            </a:r>
            <a:r>
              <a:rPr lang="en-US" dirty="0"/>
              <a:t> </a:t>
            </a:r>
            <a:r>
              <a:rPr lang="en-US" dirty="0" err="1"/>
              <a:t>dane</a:t>
            </a:r>
            <a:r>
              <a:rPr lang="en-US" dirty="0"/>
              <a:t> </a:t>
            </a:r>
            <a:r>
              <a:rPr lang="en-US" dirty="0" err="1"/>
              <a:t>związane</a:t>
            </a:r>
            <a:r>
              <a:rPr lang="en-US" dirty="0"/>
              <a:t> z </a:t>
            </a:r>
            <a:r>
              <a:rPr lang="en-US" dirty="0" err="1"/>
              <a:t>transakcjami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monitorować</a:t>
            </a:r>
            <a:r>
              <a:rPr lang="en-US" dirty="0"/>
              <a:t> </a:t>
            </a:r>
            <a:r>
              <a:rPr lang="en-US" dirty="0" err="1"/>
              <a:t>preferencje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Programy</a:t>
            </a:r>
            <a:r>
              <a:rPr lang="en-US" dirty="0"/>
              <a:t> </a:t>
            </a:r>
            <a:r>
              <a:rPr lang="en-US" dirty="0" err="1"/>
              <a:t>lojalnościowe</a:t>
            </a:r>
            <a:r>
              <a:rPr lang="en-US" dirty="0"/>
              <a:t>: </a:t>
            </a:r>
            <a:r>
              <a:rPr lang="en-US" dirty="0" err="1"/>
              <a:t>Wiele</a:t>
            </a:r>
            <a:r>
              <a:rPr lang="en-US" dirty="0"/>
              <a:t> firm </a:t>
            </a:r>
            <a:r>
              <a:rPr lang="en-US" dirty="0" err="1"/>
              <a:t>wdrożyło</a:t>
            </a:r>
            <a:r>
              <a:rPr lang="en-US" dirty="0"/>
              <a:t> </a:t>
            </a:r>
            <a:r>
              <a:rPr lang="en-US" dirty="0" err="1"/>
              <a:t>programy</a:t>
            </a:r>
            <a:r>
              <a:rPr lang="en-US" dirty="0"/>
              <a:t> </a:t>
            </a:r>
            <a:r>
              <a:rPr lang="en-US" dirty="0" err="1"/>
              <a:t>lojalnościowe</a:t>
            </a:r>
            <a:r>
              <a:rPr lang="en-US" dirty="0"/>
              <a:t>, w </a:t>
            </a:r>
            <a:r>
              <a:rPr lang="en-US" dirty="0" err="1"/>
              <a:t>których</a:t>
            </a:r>
            <a:r>
              <a:rPr lang="en-US" dirty="0"/>
              <a:t> </a:t>
            </a:r>
            <a:r>
              <a:rPr lang="en-US" dirty="0" err="1"/>
              <a:t>klienci</a:t>
            </a:r>
            <a:r>
              <a:rPr lang="en-US" dirty="0"/>
              <a:t> </a:t>
            </a:r>
            <a:r>
              <a:rPr lang="en-US" dirty="0" err="1"/>
              <a:t>mogli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</a:t>
            </a:r>
            <a:r>
              <a:rPr lang="en-US" dirty="0" err="1"/>
              <a:t>zarejestrować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otrzymać</a:t>
            </a:r>
            <a:r>
              <a:rPr lang="en-US" dirty="0"/>
              <a:t> </a:t>
            </a:r>
            <a:r>
              <a:rPr lang="en-US" dirty="0" err="1"/>
              <a:t>unikalny</a:t>
            </a:r>
            <a:r>
              <a:rPr lang="en-US" dirty="0"/>
              <a:t> </a:t>
            </a:r>
            <a:r>
              <a:rPr lang="en-US" dirty="0" err="1"/>
              <a:t>identyfikator</a:t>
            </a:r>
            <a:r>
              <a:rPr lang="en-US" dirty="0"/>
              <a:t>, </a:t>
            </a:r>
            <a:r>
              <a:rPr lang="en-US" dirty="0" err="1"/>
              <a:t>taki</a:t>
            </a:r>
            <a:r>
              <a:rPr lang="en-US" dirty="0"/>
              <a:t> </a:t>
            </a:r>
            <a:r>
              <a:rPr lang="en-US" dirty="0" err="1"/>
              <a:t>jak</a:t>
            </a:r>
            <a:r>
              <a:rPr lang="en-US" dirty="0"/>
              <a:t> </a:t>
            </a:r>
            <a:r>
              <a:rPr lang="en-US" dirty="0" err="1"/>
              <a:t>karta</a:t>
            </a:r>
            <a:r>
              <a:rPr lang="en-US" dirty="0"/>
              <a:t> </a:t>
            </a:r>
            <a:r>
              <a:rPr lang="en-US" dirty="0" err="1"/>
              <a:t>członkowska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numer</a:t>
            </a:r>
            <a:r>
              <a:rPr lang="en-US" dirty="0"/>
              <a:t>. </a:t>
            </a:r>
            <a:r>
              <a:rPr lang="en-US" dirty="0" err="1"/>
              <a:t>Klienci</a:t>
            </a:r>
            <a:r>
              <a:rPr lang="en-US" dirty="0"/>
              <a:t> </a:t>
            </a:r>
            <a:r>
              <a:rPr lang="en-US" dirty="0" err="1"/>
              <a:t>przedstawiali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identyfikatory</a:t>
            </a:r>
            <a:r>
              <a:rPr lang="en-US" dirty="0"/>
              <a:t> </a:t>
            </a:r>
            <a:r>
              <a:rPr lang="en-US" dirty="0" err="1"/>
              <a:t>podczas</a:t>
            </a:r>
            <a:r>
              <a:rPr lang="en-US" dirty="0"/>
              <a:t> </a:t>
            </a:r>
            <a:r>
              <a:rPr lang="en-US" dirty="0" err="1"/>
              <a:t>transakcji</a:t>
            </a:r>
            <a:r>
              <a:rPr lang="en-US" dirty="0"/>
              <a:t>, </a:t>
            </a:r>
            <a:r>
              <a:rPr lang="en-US" dirty="0" err="1"/>
              <a:t>umożliwiając</a:t>
            </a:r>
            <a:r>
              <a:rPr lang="en-US" dirty="0"/>
              <a:t> </a:t>
            </a:r>
            <a:r>
              <a:rPr lang="en-US" dirty="0" err="1"/>
              <a:t>firmom</a:t>
            </a:r>
            <a:r>
              <a:rPr lang="en-US" dirty="0"/>
              <a:t> </a:t>
            </a:r>
            <a:r>
              <a:rPr lang="en-US" dirty="0" err="1"/>
              <a:t>powiązanie</a:t>
            </a:r>
            <a:r>
              <a:rPr lang="en-US" dirty="0"/>
              <a:t> </a:t>
            </a:r>
            <a:r>
              <a:rPr lang="en-US" dirty="0" err="1"/>
              <a:t>zakupów</a:t>
            </a:r>
            <a:r>
              <a:rPr lang="en-US" dirty="0"/>
              <a:t> z </a:t>
            </a:r>
            <a:r>
              <a:rPr lang="en-US" dirty="0" err="1"/>
              <a:t>konkretnymi</a:t>
            </a:r>
            <a:r>
              <a:rPr lang="en-US" dirty="0"/>
              <a:t> </a:t>
            </a:r>
            <a:r>
              <a:rPr lang="en-US" dirty="0" err="1"/>
              <a:t>osobami</a:t>
            </a:r>
            <a:r>
              <a:rPr lang="en-US" dirty="0"/>
              <a:t>. </a:t>
            </a:r>
            <a:r>
              <a:rPr lang="en-US" dirty="0" err="1"/>
              <a:t>Umożliwiło</a:t>
            </a:r>
            <a:r>
              <a:rPr lang="en-US" dirty="0"/>
              <a:t> to </a:t>
            </a:r>
            <a:r>
              <a:rPr lang="en-US" dirty="0" err="1"/>
              <a:t>firmom</a:t>
            </a:r>
            <a:r>
              <a:rPr lang="en-US" dirty="0"/>
              <a:t> </a:t>
            </a:r>
            <a:r>
              <a:rPr lang="en-US" dirty="0" err="1"/>
              <a:t>śledzenie</a:t>
            </a:r>
            <a:r>
              <a:rPr lang="en-US" dirty="0"/>
              <a:t> </a:t>
            </a:r>
            <a:r>
              <a:rPr lang="en-US" dirty="0" err="1"/>
              <a:t>indywidualnych</a:t>
            </a:r>
            <a:r>
              <a:rPr lang="en-US" dirty="0"/>
              <a:t> </a:t>
            </a:r>
            <a:r>
              <a:rPr lang="en-US" dirty="0" err="1"/>
              <a:t>zachowań</a:t>
            </a:r>
            <a:r>
              <a:rPr lang="en-US" dirty="0"/>
              <a:t> </a:t>
            </a:r>
            <a:r>
              <a:rPr lang="en-US" dirty="0" err="1"/>
              <a:t>zakupowych</a:t>
            </a:r>
            <a:r>
              <a:rPr lang="en-US" dirty="0"/>
              <a:t>, </a:t>
            </a:r>
            <a:r>
              <a:rPr lang="en-US" dirty="0" err="1"/>
              <a:t>oferowanie</a:t>
            </a:r>
            <a:r>
              <a:rPr lang="en-US" dirty="0"/>
              <a:t> </a:t>
            </a:r>
            <a:r>
              <a:rPr lang="en-US" dirty="0" err="1"/>
              <a:t>spersonalizowanych</a:t>
            </a:r>
            <a:r>
              <a:rPr lang="en-US" dirty="0"/>
              <a:t> </a:t>
            </a:r>
            <a:r>
              <a:rPr lang="en-US" dirty="0" err="1"/>
              <a:t>promocji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analizowanie</a:t>
            </a:r>
            <a:r>
              <a:rPr lang="en-US" dirty="0"/>
              <a:t> </a:t>
            </a:r>
            <a:r>
              <a:rPr lang="en-US" dirty="0" err="1"/>
              <a:t>nawyków</a:t>
            </a:r>
            <a:r>
              <a:rPr lang="en-US" dirty="0"/>
              <a:t> </a:t>
            </a:r>
            <a:r>
              <a:rPr lang="en-US" dirty="0" err="1"/>
              <a:t>związanych</a:t>
            </a:r>
            <a:r>
              <a:rPr lang="en-US" dirty="0"/>
              <a:t> z </a:t>
            </a:r>
            <a:r>
              <a:rPr lang="en-US" dirty="0" err="1"/>
              <a:t>wydatkami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Rejestry</a:t>
            </a:r>
            <a:r>
              <a:rPr lang="en-US" dirty="0"/>
              <a:t> </a:t>
            </a:r>
            <a:r>
              <a:rPr lang="en-US" dirty="0" err="1"/>
              <a:t>ręczne</a:t>
            </a:r>
            <a:r>
              <a:rPr lang="en-US" dirty="0"/>
              <a:t>: </a:t>
            </a:r>
            <a:r>
              <a:rPr lang="en-US" dirty="0" err="1"/>
              <a:t>Przed</a:t>
            </a:r>
            <a:r>
              <a:rPr lang="en-US" dirty="0"/>
              <a:t> </a:t>
            </a:r>
            <a:r>
              <a:rPr lang="en-US" dirty="0" err="1"/>
              <a:t>erą</a:t>
            </a:r>
            <a:r>
              <a:rPr lang="en-US" dirty="0"/>
              <a:t> </a:t>
            </a:r>
            <a:r>
              <a:rPr lang="en-US" dirty="0" err="1"/>
              <a:t>cyfrową</a:t>
            </a:r>
            <a:r>
              <a:rPr lang="en-US" dirty="0"/>
              <a:t>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prowadziły</a:t>
            </a:r>
            <a:r>
              <a:rPr lang="en-US" dirty="0"/>
              <a:t> </a:t>
            </a:r>
            <a:r>
              <a:rPr lang="en-US" dirty="0" err="1"/>
              <a:t>ręczną</a:t>
            </a:r>
            <a:r>
              <a:rPr lang="en-US" dirty="0"/>
              <a:t> </a:t>
            </a:r>
            <a:r>
              <a:rPr lang="en-US" dirty="0" err="1"/>
              <a:t>ewidencję</a:t>
            </a:r>
            <a:r>
              <a:rPr lang="en-US" dirty="0"/>
              <a:t> </a:t>
            </a:r>
            <a:r>
              <a:rPr lang="en-US" dirty="0" err="1"/>
              <a:t>transakcji</a:t>
            </a:r>
            <a:r>
              <a:rPr lang="en-US" dirty="0"/>
              <a:t> z </a:t>
            </a:r>
            <a:r>
              <a:rPr lang="en-US" dirty="0" err="1"/>
              <a:t>klientami</a:t>
            </a:r>
            <a:r>
              <a:rPr lang="en-US" dirty="0"/>
              <a:t>. </a:t>
            </a:r>
            <a:r>
              <a:rPr lang="en-US" dirty="0" err="1"/>
              <a:t>Używały</a:t>
            </a:r>
            <a:r>
              <a:rPr lang="en-US" dirty="0"/>
              <a:t> one </a:t>
            </a:r>
            <a:r>
              <a:rPr lang="en-US" dirty="0" err="1"/>
              <a:t>ksiąg</a:t>
            </a:r>
            <a:r>
              <a:rPr lang="en-US" dirty="0"/>
              <a:t> </a:t>
            </a:r>
            <a:r>
              <a:rPr lang="en-US" dirty="0" err="1"/>
              <a:t>rachunkowych</a:t>
            </a:r>
            <a:r>
              <a:rPr lang="en-US" dirty="0"/>
              <a:t>, </a:t>
            </a:r>
            <a:r>
              <a:rPr lang="en-US" dirty="0" err="1"/>
              <a:t>dzienników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systemów</a:t>
            </a:r>
            <a:r>
              <a:rPr lang="en-US" dirty="0"/>
              <a:t> </a:t>
            </a:r>
            <a:r>
              <a:rPr lang="en-US" dirty="0" err="1"/>
              <a:t>komputerowych</a:t>
            </a:r>
            <a:r>
              <a:rPr lang="en-US" dirty="0"/>
              <a:t> bez </a:t>
            </a:r>
            <a:r>
              <a:rPr lang="en-US" dirty="0" err="1"/>
              <a:t>połączenia</a:t>
            </a:r>
            <a:r>
              <a:rPr lang="en-US" dirty="0"/>
              <a:t> z </a:t>
            </a:r>
            <a:r>
              <a:rPr lang="en-US" dirty="0" err="1"/>
              <a:t>Internetem</a:t>
            </a:r>
            <a:r>
              <a:rPr lang="en-US" dirty="0"/>
              <a:t> do </a:t>
            </a:r>
            <a:r>
              <a:rPr lang="en-US" dirty="0" err="1"/>
              <a:t>ręcznego</a:t>
            </a:r>
            <a:r>
              <a:rPr lang="en-US" dirty="0"/>
              <a:t> </a:t>
            </a:r>
            <a:r>
              <a:rPr lang="en-US" dirty="0" err="1"/>
              <a:t>rejestrowania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dotyczących</a:t>
            </a:r>
            <a:r>
              <a:rPr lang="en-US" dirty="0"/>
              <a:t> </a:t>
            </a:r>
            <a:r>
              <a:rPr lang="en-US" dirty="0" err="1"/>
              <a:t>sprzedaży</a:t>
            </a:r>
            <a:r>
              <a:rPr lang="en-US" dirty="0"/>
              <a:t>. </a:t>
            </a:r>
            <a:r>
              <a:rPr lang="en-US" dirty="0" err="1"/>
              <a:t>Rejestry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zawierały</a:t>
            </a:r>
            <a:r>
              <a:rPr lang="en-US" dirty="0"/>
              <a:t> </a:t>
            </a:r>
            <a:r>
              <a:rPr lang="en-US" dirty="0" err="1"/>
              <a:t>szczegóły</a:t>
            </a:r>
            <a:r>
              <a:rPr lang="en-US" dirty="0"/>
              <a:t>, </a:t>
            </a:r>
            <a:r>
              <a:rPr lang="en-US" dirty="0" err="1"/>
              <a:t>takie</a:t>
            </a:r>
            <a:r>
              <a:rPr lang="en-US" dirty="0"/>
              <a:t> </a:t>
            </a:r>
            <a:r>
              <a:rPr lang="en-US" dirty="0" err="1"/>
              <a:t>jak</a:t>
            </a:r>
            <a:r>
              <a:rPr lang="en-US" dirty="0"/>
              <a:t> </a:t>
            </a:r>
            <a:r>
              <a:rPr lang="en-US" dirty="0" err="1"/>
              <a:t>nazwy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, </a:t>
            </a:r>
            <a:r>
              <a:rPr lang="en-US" dirty="0" err="1"/>
              <a:t>zakupione</a:t>
            </a:r>
            <a:r>
              <a:rPr lang="en-US" dirty="0"/>
              <a:t> </a:t>
            </a:r>
            <a:r>
              <a:rPr lang="en-US" dirty="0" err="1"/>
              <a:t>przedmioty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kwoty</a:t>
            </a:r>
            <a:r>
              <a:rPr lang="en-US" dirty="0"/>
              <a:t> </a:t>
            </a:r>
            <a:r>
              <a:rPr lang="en-US" dirty="0" err="1"/>
              <a:t>transakcji</a:t>
            </a:r>
            <a:r>
              <a:rPr lang="en-US" dirty="0"/>
              <a:t>. </a:t>
            </a:r>
            <a:r>
              <a:rPr lang="en-US" dirty="0" err="1"/>
              <a:t>Chociaż</a:t>
            </a:r>
            <a:r>
              <a:rPr lang="en-US" dirty="0"/>
              <a:t> </a:t>
            </a:r>
            <a:r>
              <a:rPr lang="en-US" dirty="0" err="1"/>
              <a:t>metoda</a:t>
            </a:r>
            <a:r>
              <a:rPr lang="en-US" dirty="0"/>
              <a:t> ta </a:t>
            </a:r>
            <a:r>
              <a:rPr lang="en-US" dirty="0" err="1"/>
              <a:t>była</a:t>
            </a:r>
            <a:r>
              <a:rPr lang="en-US" dirty="0"/>
              <a:t> </a:t>
            </a:r>
            <a:r>
              <a:rPr lang="en-US" dirty="0" err="1"/>
              <a:t>bardziej</a:t>
            </a:r>
            <a:r>
              <a:rPr lang="en-US" dirty="0"/>
              <a:t> </a:t>
            </a:r>
            <a:r>
              <a:rPr lang="en-US" dirty="0" err="1"/>
              <a:t>czasochłonna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podatna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błędy</a:t>
            </a:r>
            <a:r>
              <a:rPr lang="en-US" dirty="0"/>
              <a:t> </a:t>
            </a:r>
            <a:r>
              <a:rPr lang="en-US" dirty="0" err="1"/>
              <a:t>ludzkie</a:t>
            </a:r>
            <a:r>
              <a:rPr lang="en-US" dirty="0"/>
              <a:t>, </a:t>
            </a:r>
            <a:r>
              <a:rPr lang="en-US" dirty="0" err="1"/>
              <a:t>służyła</a:t>
            </a:r>
            <a:r>
              <a:rPr lang="en-US" dirty="0"/>
              <a:t> </a:t>
            </a:r>
            <a:r>
              <a:rPr lang="en-US" dirty="0" err="1"/>
              <a:t>jako</a:t>
            </a:r>
            <a:r>
              <a:rPr lang="en-US" dirty="0"/>
              <a:t> </a:t>
            </a:r>
            <a:r>
              <a:rPr lang="en-US" dirty="0" err="1"/>
              <a:t>cenne</a:t>
            </a:r>
            <a:r>
              <a:rPr lang="en-US" dirty="0"/>
              <a:t> </a:t>
            </a:r>
            <a:r>
              <a:rPr lang="en-US" dirty="0" err="1"/>
              <a:t>źródło</a:t>
            </a:r>
            <a:r>
              <a:rPr lang="en-US" dirty="0"/>
              <a:t> </a:t>
            </a:r>
            <a:r>
              <a:rPr lang="en-US" dirty="0" err="1"/>
              <a:t>informacji</a:t>
            </a:r>
            <a:r>
              <a:rPr lang="en-US" dirty="0"/>
              <a:t> o </a:t>
            </a:r>
            <a:r>
              <a:rPr lang="en-US" dirty="0" err="1"/>
              <a:t>transakcjach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Płatności</a:t>
            </a:r>
            <a:r>
              <a:rPr lang="en-US" dirty="0"/>
              <a:t> </a:t>
            </a:r>
            <a:r>
              <a:rPr lang="en-US" dirty="0" err="1"/>
              <a:t>kartami</a:t>
            </a:r>
            <a:r>
              <a:rPr lang="en-US" dirty="0"/>
              <a:t> </a:t>
            </a:r>
            <a:r>
              <a:rPr lang="en-US" dirty="0" err="1"/>
              <a:t>kredytowymi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czekami</a:t>
            </a:r>
            <a:r>
              <a:rPr lang="en-US" dirty="0"/>
              <a:t>: </a:t>
            </a:r>
            <a:r>
              <a:rPr lang="en-US" dirty="0" err="1"/>
              <a:t>Gdy</a:t>
            </a:r>
            <a:r>
              <a:rPr lang="en-US" dirty="0"/>
              <a:t> </a:t>
            </a:r>
            <a:r>
              <a:rPr lang="en-US" dirty="0" err="1"/>
              <a:t>klienci</a:t>
            </a:r>
            <a:r>
              <a:rPr lang="en-US" dirty="0"/>
              <a:t> </a:t>
            </a:r>
            <a:r>
              <a:rPr lang="en-US" dirty="0" err="1"/>
              <a:t>dokonywali</a:t>
            </a:r>
            <a:r>
              <a:rPr lang="en-US" dirty="0"/>
              <a:t> </a:t>
            </a:r>
            <a:r>
              <a:rPr lang="en-US" dirty="0" err="1"/>
              <a:t>zakupów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pomocą</a:t>
            </a:r>
            <a:r>
              <a:rPr lang="en-US" dirty="0"/>
              <a:t> kart </a:t>
            </a:r>
            <a:r>
              <a:rPr lang="en-US" dirty="0" err="1"/>
              <a:t>kredytowych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czeków</a:t>
            </a:r>
            <a:r>
              <a:rPr lang="en-US" dirty="0"/>
              <a:t>,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miały</a:t>
            </a:r>
            <a:r>
              <a:rPr lang="en-US" dirty="0"/>
              <a:t> </a:t>
            </a:r>
            <a:r>
              <a:rPr lang="en-US" dirty="0" err="1"/>
              <a:t>dostęp</a:t>
            </a:r>
            <a:r>
              <a:rPr lang="en-US" dirty="0"/>
              <a:t> do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transakcji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pośrednictwem</a:t>
            </a:r>
            <a:r>
              <a:rPr lang="en-US" dirty="0"/>
              <a:t> </a:t>
            </a:r>
            <a:r>
              <a:rPr lang="en-US" dirty="0" err="1"/>
              <a:t>systemów</a:t>
            </a:r>
            <a:r>
              <a:rPr lang="en-US" dirty="0"/>
              <a:t> </a:t>
            </a:r>
            <a:r>
              <a:rPr lang="en-US" dirty="0" err="1"/>
              <a:t>przetwarzania</a:t>
            </a:r>
            <a:r>
              <a:rPr lang="en-US" dirty="0"/>
              <a:t> </a:t>
            </a:r>
            <a:r>
              <a:rPr lang="en-US" dirty="0" err="1"/>
              <a:t>płatności</a:t>
            </a:r>
            <a:r>
              <a:rPr lang="en-US" dirty="0"/>
              <a:t>. </a:t>
            </a:r>
            <a:r>
              <a:rPr lang="en-US" dirty="0" err="1"/>
              <a:t>Systemy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rejestrowały</a:t>
            </a:r>
            <a:r>
              <a:rPr lang="en-US" dirty="0"/>
              <a:t> </a:t>
            </a:r>
            <a:r>
              <a:rPr lang="en-US" dirty="0" err="1"/>
              <a:t>metodę</a:t>
            </a:r>
            <a:r>
              <a:rPr lang="en-US" dirty="0"/>
              <a:t> </a:t>
            </a:r>
            <a:r>
              <a:rPr lang="en-US" dirty="0" err="1"/>
              <a:t>płatności</a:t>
            </a:r>
            <a:r>
              <a:rPr lang="en-US" dirty="0"/>
              <a:t>, </a:t>
            </a:r>
            <a:r>
              <a:rPr lang="en-US" dirty="0" err="1"/>
              <a:t>szczegóły</a:t>
            </a:r>
            <a:r>
              <a:rPr lang="en-US" dirty="0"/>
              <a:t> </a:t>
            </a:r>
            <a:r>
              <a:rPr lang="en-US" dirty="0" err="1"/>
              <a:t>karty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czeku</a:t>
            </a:r>
            <a:r>
              <a:rPr lang="en-US" dirty="0"/>
              <a:t>, </a:t>
            </a:r>
            <a:r>
              <a:rPr lang="en-US" dirty="0" err="1"/>
              <a:t>kwoty</a:t>
            </a:r>
            <a:r>
              <a:rPr lang="en-US" dirty="0"/>
              <a:t> </a:t>
            </a:r>
            <a:r>
              <a:rPr lang="en-US" dirty="0" err="1"/>
              <a:t>transakcji</a:t>
            </a:r>
            <a:r>
              <a:rPr lang="en-US" dirty="0"/>
              <a:t>, a </a:t>
            </a:r>
            <a:r>
              <a:rPr lang="en-US" dirty="0" err="1"/>
              <a:t>czasami</a:t>
            </a:r>
            <a:r>
              <a:rPr lang="en-US" dirty="0"/>
              <a:t> </a:t>
            </a:r>
            <a:r>
              <a:rPr lang="en-US" dirty="0" err="1"/>
              <a:t>informacje</a:t>
            </a:r>
            <a:r>
              <a:rPr lang="en-US" dirty="0"/>
              <a:t> o </a:t>
            </a:r>
            <a:r>
              <a:rPr lang="en-US" dirty="0" err="1"/>
              <a:t>kliencie</a:t>
            </a:r>
            <a:r>
              <a:rPr lang="en-US" dirty="0"/>
              <a:t>. </a:t>
            </a:r>
            <a:r>
              <a:rPr lang="en-US" dirty="0" err="1"/>
              <a:t>Informacje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pomagały</a:t>
            </a:r>
            <a:r>
              <a:rPr lang="en-US" dirty="0"/>
              <a:t> </a:t>
            </a:r>
            <a:r>
              <a:rPr lang="en-US" dirty="0" err="1"/>
              <a:t>firmom</a:t>
            </a:r>
            <a:r>
              <a:rPr lang="en-US" dirty="0"/>
              <a:t> </a:t>
            </a:r>
            <a:r>
              <a:rPr lang="en-US" dirty="0" err="1"/>
              <a:t>analizować</a:t>
            </a:r>
            <a:r>
              <a:rPr lang="en-US" dirty="0"/>
              <a:t> trendy w </a:t>
            </a:r>
            <a:r>
              <a:rPr lang="en-US" dirty="0" err="1"/>
              <a:t>płatnościach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lepiej</a:t>
            </a:r>
            <a:r>
              <a:rPr lang="en-US" dirty="0"/>
              <a:t> </a:t>
            </a:r>
            <a:r>
              <a:rPr lang="en-US" dirty="0" err="1"/>
              <a:t>rozumieć</a:t>
            </a:r>
            <a:r>
              <a:rPr lang="en-US" dirty="0"/>
              <a:t> </a:t>
            </a:r>
            <a:r>
              <a:rPr lang="en-US" dirty="0" err="1"/>
              <a:t>preferencje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Usługi</a:t>
            </a:r>
            <a:r>
              <a:rPr lang="en-US" dirty="0"/>
              <a:t> </a:t>
            </a:r>
            <a:r>
              <a:rPr lang="en-US" dirty="0" err="1"/>
              <a:t>subskrypcji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członkostwa</a:t>
            </a:r>
            <a:r>
              <a:rPr lang="en-US" dirty="0"/>
              <a:t>: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oferujące</a:t>
            </a:r>
            <a:r>
              <a:rPr lang="en-US" dirty="0"/>
              <a:t> </a:t>
            </a:r>
            <a:r>
              <a:rPr lang="en-US" dirty="0" err="1"/>
              <a:t>usługi</a:t>
            </a:r>
            <a:r>
              <a:rPr lang="en-US" dirty="0"/>
              <a:t> </a:t>
            </a:r>
            <a:r>
              <a:rPr lang="en-US" dirty="0" err="1"/>
              <a:t>oparte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subskrypcji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członkostwie</a:t>
            </a:r>
            <a:r>
              <a:rPr lang="en-US" dirty="0"/>
              <a:t> </a:t>
            </a:r>
            <a:r>
              <a:rPr lang="en-US" dirty="0" err="1"/>
              <a:t>prowadziły</a:t>
            </a:r>
            <a:r>
              <a:rPr lang="en-US" dirty="0"/>
              <a:t> </a:t>
            </a:r>
            <a:r>
              <a:rPr lang="en-US" dirty="0" err="1"/>
              <a:t>rejestry</a:t>
            </a:r>
            <a:r>
              <a:rPr lang="en-US" dirty="0"/>
              <a:t> </a:t>
            </a:r>
            <a:r>
              <a:rPr lang="en-US" dirty="0" err="1"/>
              <a:t>subskrypcji</a:t>
            </a:r>
            <a:r>
              <a:rPr lang="en-US" dirty="0"/>
              <a:t>, </a:t>
            </a:r>
            <a:r>
              <a:rPr lang="en-US" dirty="0" err="1"/>
              <a:t>odnowień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rezygnacji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. Dane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zapewniały</a:t>
            </a:r>
            <a:r>
              <a:rPr lang="en-US" dirty="0"/>
              <a:t> </a:t>
            </a:r>
            <a:r>
              <a:rPr lang="en-US" dirty="0" err="1"/>
              <a:t>wgląd</a:t>
            </a:r>
            <a:r>
              <a:rPr lang="en-US" dirty="0"/>
              <a:t> w </a:t>
            </a:r>
            <a:r>
              <a:rPr lang="en-US" dirty="0" err="1"/>
              <a:t>lojalność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, </a:t>
            </a:r>
            <a:r>
              <a:rPr lang="en-US" dirty="0" err="1"/>
              <a:t>wskaźniki</a:t>
            </a:r>
            <a:r>
              <a:rPr lang="en-US" dirty="0"/>
              <a:t> </a:t>
            </a:r>
            <a:r>
              <a:rPr lang="en-US" dirty="0" err="1"/>
              <a:t>retencji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preferencje</a:t>
            </a:r>
            <a:r>
              <a:rPr lang="en-US" dirty="0"/>
              <a:t> </a:t>
            </a:r>
            <a:r>
              <a:rPr lang="en-US" dirty="0" err="1"/>
              <a:t>dotyczące</a:t>
            </a:r>
            <a:r>
              <a:rPr lang="en-US" dirty="0"/>
              <a:t> </a:t>
            </a:r>
            <a:r>
              <a:rPr lang="en-US" dirty="0" err="1"/>
              <a:t>subskrypcji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dirty="0" err="1"/>
              <a:t>Analizując</a:t>
            </a:r>
            <a:r>
              <a:rPr lang="en-US" dirty="0"/>
              <a:t> </a:t>
            </a:r>
            <a:r>
              <a:rPr lang="en-US" dirty="0" err="1"/>
              <a:t>dane</a:t>
            </a:r>
            <a:r>
              <a:rPr lang="en-US" dirty="0"/>
              <a:t> </a:t>
            </a:r>
            <a:r>
              <a:rPr lang="en-US" dirty="0" err="1"/>
              <a:t>transakcji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,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mogły</a:t>
            </a:r>
            <a:r>
              <a:rPr lang="en-US" dirty="0"/>
              <a:t> </a:t>
            </a:r>
            <a:r>
              <a:rPr lang="en-US" dirty="0" err="1"/>
              <a:t>zidentyfikować</a:t>
            </a:r>
            <a:r>
              <a:rPr lang="en-US" dirty="0"/>
              <a:t> </a:t>
            </a:r>
            <a:r>
              <a:rPr lang="en-US" dirty="0" err="1"/>
              <a:t>popularne</a:t>
            </a:r>
            <a:r>
              <a:rPr lang="en-US" dirty="0"/>
              <a:t> </a:t>
            </a:r>
            <a:r>
              <a:rPr lang="en-US" dirty="0" err="1"/>
              <a:t>produkty</a:t>
            </a:r>
            <a:r>
              <a:rPr lang="en-US" dirty="0"/>
              <a:t>, </a:t>
            </a:r>
            <a:r>
              <a:rPr lang="en-US" dirty="0" err="1"/>
              <a:t>zrozumieć</a:t>
            </a:r>
            <a:r>
              <a:rPr lang="en-US" dirty="0"/>
              <a:t> </a:t>
            </a:r>
            <a:r>
              <a:rPr lang="en-US" dirty="0" err="1"/>
              <a:t>zachowania</a:t>
            </a:r>
            <a:r>
              <a:rPr lang="en-US" dirty="0"/>
              <a:t> </a:t>
            </a:r>
            <a:r>
              <a:rPr lang="en-US" dirty="0" err="1"/>
              <a:t>konsumentów</a:t>
            </a:r>
            <a:r>
              <a:rPr lang="en-US" dirty="0"/>
              <a:t>, </a:t>
            </a:r>
            <a:r>
              <a:rPr lang="en-US" dirty="0" err="1"/>
              <a:t>udoskonalić</a:t>
            </a:r>
            <a:r>
              <a:rPr lang="en-US" dirty="0"/>
              <a:t> </a:t>
            </a:r>
            <a:r>
              <a:rPr lang="en-US" dirty="0" err="1"/>
              <a:t>zarządzanie</a:t>
            </a:r>
            <a:r>
              <a:rPr lang="en-US" dirty="0"/>
              <a:t> </a:t>
            </a:r>
            <a:r>
              <a:rPr lang="en-US" dirty="0" err="1"/>
              <a:t>zapasami</a:t>
            </a:r>
            <a:r>
              <a:rPr lang="en-US" dirty="0"/>
              <a:t> </a:t>
            </a:r>
            <a:r>
              <a:rPr lang="en-US" dirty="0" err="1"/>
              <a:t>oraz</a:t>
            </a:r>
            <a:r>
              <a:rPr lang="en-US" dirty="0"/>
              <a:t> </a:t>
            </a:r>
            <a:r>
              <a:rPr lang="en-US" dirty="0" err="1"/>
              <a:t>dostosować</a:t>
            </a:r>
            <a:r>
              <a:rPr lang="en-US" dirty="0"/>
              <a:t> </a:t>
            </a:r>
            <a:r>
              <a:rPr lang="en-US" dirty="0" err="1"/>
              <a:t>swoje</a:t>
            </a:r>
            <a:r>
              <a:rPr lang="en-US" dirty="0"/>
              <a:t> </a:t>
            </a:r>
            <a:r>
              <a:rPr lang="en-US" dirty="0" err="1"/>
              <a:t>strategie</a:t>
            </a:r>
            <a:r>
              <a:rPr lang="en-US" dirty="0"/>
              <a:t> </a:t>
            </a:r>
            <a:r>
              <a:rPr lang="en-US" dirty="0" err="1"/>
              <a:t>marketingowe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sprzedażowe</a:t>
            </a:r>
            <a:r>
              <a:rPr lang="en-US" dirty="0"/>
              <a:t> do </a:t>
            </a:r>
            <a:r>
              <a:rPr lang="en-US" dirty="0" err="1"/>
              <a:t>określonych</a:t>
            </a:r>
            <a:r>
              <a:rPr lang="en-US" dirty="0"/>
              <a:t> </a:t>
            </a:r>
            <a:r>
              <a:rPr lang="en-US" dirty="0" err="1"/>
              <a:t>segmentów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35639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6" name="Google Shape;18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Przed</a:t>
            </a:r>
            <a:r>
              <a:rPr lang="en-US" dirty="0"/>
              <a:t> </a:t>
            </a:r>
            <a:r>
              <a:rPr lang="en-US" dirty="0" err="1"/>
              <a:t>pojawieniem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</a:t>
            </a:r>
            <a:r>
              <a:rPr lang="en-US" dirty="0" err="1" smtClean="0"/>
              <a:t>Internetu</a:t>
            </a:r>
            <a:r>
              <a:rPr lang="pl-PL" baseline="0" dirty="0" smtClean="0"/>
              <a:t> </a:t>
            </a:r>
            <a:r>
              <a:rPr lang="en-US" dirty="0" err="1" smtClean="0"/>
              <a:t>gromadzenie</a:t>
            </a:r>
            <a:r>
              <a:rPr lang="en-US" dirty="0" smtClean="0"/>
              <a:t> </a:t>
            </a:r>
            <a:r>
              <a:rPr lang="en-US" dirty="0" err="1"/>
              <a:t>informacji</a:t>
            </a:r>
            <a:r>
              <a:rPr lang="en-US" dirty="0"/>
              <a:t> o </a:t>
            </a:r>
            <a:r>
              <a:rPr lang="en-US" dirty="0" err="1"/>
              <a:t>konsumentach</a:t>
            </a:r>
            <a:r>
              <a:rPr lang="en-US" dirty="0"/>
              <a:t> </a:t>
            </a:r>
            <a:r>
              <a:rPr lang="en-US" dirty="0" err="1"/>
              <a:t>wymagało</a:t>
            </a:r>
            <a:r>
              <a:rPr lang="en-US" dirty="0"/>
              <a:t> </a:t>
            </a:r>
            <a:r>
              <a:rPr lang="en-US" dirty="0" err="1"/>
              <a:t>innych</a:t>
            </a:r>
            <a:r>
              <a:rPr lang="en-US" dirty="0"/>
              <a:t> </a:t>
            </a:r>
            <a:r>
              <a:rPr lang="en-US" dirty="0" err="1"/>
              <a:t>zasobów</a:t>
            </a:r>
            <a:r>
              <a:rPr lang="en-US" dirty="0"/>
              <a:t> </a:t>
            </a:r>
            <a:r>
              <a:rPr lang="en-US" dirty="0" err="1"/>
              <a:t>niż</a:t>
            </a:r>
            <a:r>
              <a:rPr lang="en-US" dirty="0"/>
              <a:t> w </a:t>
            </a:r>
            <a:r>
              <a:rPr lang="en-US" dirty="0" err="1"/>
              <a:t>obecnej</a:t>
            </a:r>
            <a:r>
              <a:rPr lang="en-US" dirty="0"/>
              <a:t> </a:t>
            </a:r>
            <a:r>
              <a:rPr lang="en-US" dirty="0" err="1"/>
              <a:t>erze</a:t>
            </a:r>
            <a:r>
              <a:rPr lang="en-US" dirty="0"/>
              <a:t> </a:t>
            </a:r>
            <a:r>
              <a:rPr lang="en-US" dirty="0" err="1"/>
              <a:t>cyfrowej</a:t>
            </a:r>
            <a:r>
              <a:rPr lang="en-US" dirty="0"/>
              <a:t>. Oto </a:t>
            </a:r>
            <a:r>
              <a:rPr lang="en-US" dirty="0" err="1"/>
              <a:t>porównanie</a:t>
            </a:r>
            <a:r>
              <a:rPr lang="en-US" dirty="0"/>
              <a:t> </a:t>
            </a:r>
            <a:r>
              <a:rPr lang="en-US" dirty="0" err="1"/>
              <a:t>zasobów</a:t>
            </a:r>
            <a:r>
              <a:rPr lang="en-US" dirty="0"/>
              <a:t> </a:t>
            </a:r>
            <a:r>
              <a:rPr lang="en-US" dirty="0" err="1"/>
              <a:t>wymaganych</a:t>
            </a:r>
            <a:r>
              <a:rPr lang="en-US" dirty="0"/>
              <a:t> </a:t>
            </a:r>
            <a:r>
              <a:rPr lang="en-US" dirty="0" err="1"/>
              <a:t>wtedy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teraz</a:t>
            </a:r>
            <a:r>
              <a:rPr lang="en-US" dirty="0"/>
              <a:t>: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Przed</a:t>
            </a:r>
            <a:r>
              <a:rPr lang="en-US" dirty="0"/>
              <a:t> </a:t>
            </a:r>
            <a:r>
              <a:rPr lang="en-US" dirty="0" err="1" smtClean="0"/>
              <a:t>Internetem</a:t>
            </a:r>
            <a:r>
              <a:rPr lang="en-US" dirty="0" smtClean="0"/>
              <a:t>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Infrastruktura</a:t>
            </a:r>
            <a:r>
              <a:rPr lang="en-US" dirty="0"/>
              <a:t> </a:t>
            </a:r>
            <a:r>
              <a:rPr lang="en-US" dirty="0" err="1"/>
              <a:t>fizyczna</a:t>
            </a:r>
            <a:r>
              <a:rPr lang="en-US" dirty="0"/>
              <a:t>: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potrzebowały</a:t>
            </a:r>
            <a:r>
              <a:rPr lang="en-US" dirty="0"/>
              <a:t> </a:t>
            </a:r>
            <a:r>
              <a:rPr lang="en-US" dirty="0" err="1"/>
              <a:t>infrastruktury</a:t>
            </a:r>
            <a:r>
              <a:rPr lang="en-US" dirty="0"/>
              <a:t> </a:t>
            </a:r>
            <a:r>
              <a:rPr lang="en-US" dirty="0" err="1"/>
              <a:t>fizycznej</a:t>
            </a:r>
            <a:r>
              <a:rPr lang="en-US" dirty="0"/>
              <a:t>, </a:t>
            </a:r>
            <a:r>
              <a:rPr lang="en-US" dirty="0" err="1"/>
              <a:t>takiej</a:t>
            </a:r>
            <a:r>
              <a:rPr lang="en-US" dirty="0"/>
              <a:t> </a:t>
            </a:r>
            <a:r>
              <a:rPr lang="en-US" dirty="0" err="1"/>
              <a:t>jak</a:t>
            </a:r>
            <a:r>
              <a:rPr lang="en-US" dirty="0"/>
              <a:t> </a:t>
            </a:r>
            <a:r>
              <a:rPr lang="en-US" dirty="0" err="1"/>
              <a:t>sklepy</a:t>
            </a:r>
            <a:r>
              <a:rPr lang="en-US" dirty="0"/>
              <a:t> </a:t>
            </a:r>
            <a:r>
              <a:rPr lang="en-US" dirty="0" err="1"/>
              <a:t>detaliczne</a:t>
            </a:r>
            <a:r>
              <a:rPr lang="en-US" dirty="0"/>
              <a:t>, </a:t>
            </a:r>
            <a:r>
              <a:rPr lang="en-US" dirty="0" err="1"/>
              <a:t>biura</a:t>
            </a:r>
            <a:r>
              <a:rPr lang="en-US" dirty="0"/>
              <a:t>, </a:t>
            </a:r>
            <a:r>
              <a:rPr lang="en-US" dirty="0" err="1"/>
              <a:t>centra</a:t>
            </a:r>
            <a:r>
              <a:rPr lang="en-US" dirty="0"/>
              <a:t> </a:t>
            </a:r>
            <a:r>
              <a:rPr lang="en-US" dirty="0" err="1"/>
              <a:t>obsługi</a:t>
            </a:r>
            <a:r>
              <a:rPr lang="en-US" dirty="0"/>
              <a:t> </a:t>
            </a:r>
            <a:r>
              <a:rPr lang="en-US" dirty="0" err="1"/>
              <a:t>telefonicznej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magazyny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, aby </a:t>
            </a:r>
            <a:r>
              <a:rPr lang="en-US" dirty="0" err="1"/>
              <a:t>prowadzić</a:t>
            </a:r>
            <a:r>
              <a:rPr lang="en-US" dirty="0"/>
              <a:t> </a:t>
            </a:r>
            <a:r>
              <a:rPr lang="en-US" dirty="0" err="1"/>
              <a:t>działalność</a:t>
            </a:r>
            <a:r>
              <a:rPr lang="en-US" dirty="0"/>
              <a:t> </a:t>
            </a:r>
            <a:r>
              <a:rPr lang="en-US" dirty="0" err="1"/>
              <a:t>biznesową</a:t>
            </a:r>
            <a:r>
              <a:rPr lang="en-US" dirty="0"/>
              <a:t>, </a:t>
            </a:r>
            <a:r>
              <a:rPr lang="en-US" dirty="0" err="1"/>
              <a:t>przechowywać</a:t>
            </a:r>
            <a:r>
              <a:rPr lang="en-US" dirty="0"/>
              <a:t> </a:t>
            </a:r>
            <a:r>
              <a:rPr lang="en-US" dirty="0" err="1"/>
              <a:t>dane</a:t>
            </a:r>
            <a:r>
              <a:rPr lang="en-US" dirty="0"/>
              <a:t> </a:t>
            </a:r>
            <a:r>
              <a:rPr lang="en-US" dirty="0" err="1"/>
              <a:t>klientów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prowadzić</a:t>
            </a:r>
            <a:r>
              <a:rPr lang="en-US" dirty="0"/>
              <a:t> </a:t>
            </a:r>
            <a:r>
              <a:rPr lang="en-US" dirty="0" err="1"/>
              <a:t>dokumentację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Komunikacja</a:t>
            </a:r>
            <a:r>
              <a:rPr lang="en-US" dirty="0"/>
              <a:t> w </a:t>
            </a:r>
            <a:r>
              <a:rPr lang="en-US" dirty="0" err="1"/>
              <a:t>formie</a:t>
            </a:r>
            <a:r>
              <a:rPr lang="en-US" dirty="0"/>
              <a:t> </a:t>
            </a:r>
            <a:r>
              <a:rPr lang="en-US" dirty="0" err="1"/>
              <a:t>papierowej</a:t>
            </a:r>
            <a:r>
              <a:rPr lang="en-US" dirty="0"/>
              <a:t>: </a:t>
            </a:r>
            <a:r>
              <a:rPr lang="en-US" dirty="0" err="1"/>
              <a:t>Ankiety</a:t>
            </a:r>
            <a:r>
              <a:rPr lang="en-US" dirty="0"/>
              <a:t>, </a:t>
            </a:r>
            <a:r>
              <a:rPr lang="en-US" dirty="0" err="1"/>
              <a:t>kwestionariusze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formularze</a:t>
            </a:r>
            <a:r>
              <a:rPr lang="en-US" dirty="0"/>
              <a:t> </a:t>
            </a:r>
            <a:r>
              <a:rPr lang="en-US" dirty="0" err="1"/>
              <a:t>opinii</a:t>
            </a:r>
            <a:r>
              <a:rPr lang="en-US" dirty="0"/>
              <a:t> </a:t>
            </a:r>
            <a:r>
              <a:rPr lang="en-US" dirty="0" err="1"/>
              <a:t>były</a:t>
            </a:r>
            <a:r>
              <a:rPr lang="en-US" dirty="0"/>
              <a:t> </a:t>
            </a:r>
            <a:r>
              <a:rPr lang="en-US" dirty="0" err="1"/>
              <a:t>drukowane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papierze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dystrybuowane</a:t>
            </a:r>
            <a:r>
              <a:rPr lang="en-US" dirty="0"/>
              <a:t> </a:t>
            </a:r>
            <a:r>
              <a:rPr lang="en-US" dirty="0" err="1"/>
              <a:t>pocztą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osobiście</a:t>
            </a:r>
            <a:r>
              <a:rPr lang="en-US" dirty="0"/>
              <a:t>. </a:t>
            </a:r>
            <a:r>
              <a:rPr lang="en-US" dirty="0" err="1"/>
              <a:t>Wymagało</a:t>
            </a:r>
            <a:r>
              <a:rPr lang="en-US" dirty="0"/>
              <a:t> to </a:t>
            </a:r>
            <a:r>
              <a:rPr lang="en-US" dirty="0" err="1"/>
              <a:t>zasobów</a:t>
            </a:r>
            <a:r>
              <a:rPr lang="en-US" dirty="0"/>
              <a:t> </a:t>
            </a:r>
            <a:r>
              <a:rPr lang="en-US" dirty="0" err="1"/>
              <a:t>związanych</a:t>
            </a:r>
            <a:r>
              <a:rPr lang="en-US" dirty="0"/>
              <a:t> z </a:t>
            </a:r>
            <a:r>
              <a:rPr lang="en-US" dirty="0" err="1"/>
              <a:t>drukowaniem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wysyłką</a:t>
            </a:r>
            <a:r>
              <a:rPr lang="en-US" dirty="0"/>
              <a:t>, a </a:t>
            </a:r>
            <a:r>
              <a:rPr lang="en-US" dirty="0" err="1"/>
              <a:t>także</a:t>
            </a:r>
            <a:r>
              <a:rPr lang="en-US" dirty="0"/>
              <a:t> </a:t>
            </a:r>
            <a:r>
              <a:rPr lang="en-US" dirty="0" err="1"/>
              <a:t>ręcznego</a:t>
            </a:r>
            <a:r>
              <a:rPr lang="en-US" dirty="0"/>
              <a:t> </a:t>
            </a:r>
            <a:r>
              <a:rPr lang="en-US" dirty="0" err="1"/>
              <a:t>wprowadzania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w </a:t>
            </a:r>
            <a:r>
              <a:rPr lang="en-US" dirty="0" err="1"/>
              <a:t>celu</a:t>
            </a:r>
            <a:r>
              <a:rPr lang="en-US" dirty="0"/>
              <a:t> </a:t>
            </a:r>
            <a:r>
              <a:rPr lang="en-US" dirty="0" err="1"/>
              <a:t>przetworzenia</a:t>
            </a:r>
            <a:r>
              <a:rPr lang="en-US" dirty="0"/>
              <a:t> </a:t>
            </a:r>
            <a:r>
              <a:rPr lang="en-US" dirty="0" err="1"/>
              <a:t>odpowiedzi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Ręczne</a:t>
            </a:r>
            <a:r>
              <a:rPr lang="en-US" dirty="0"/>
              <a:t> </a:t>
            </a:r>
            <a:r>
              <a:rPr lang="en-US" dirty="0" err="1"/>
              <a:t>przechowywanie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zarządzanie</a:t>
            </a:r>
            <a:r>
              <a:rPr lang="en-US" dirty="0"/>
              <a:t> </a:t>
            </a:r>
            <a:r>
              <a:rPr lang="en-US" dirty="0" err="1"/>
              <a:t>nimi</a:t>
            </a:r>
            <a:r>
              <a:rPr lang="en-US" dirty="0"/>
              <a:t>: Dane </a:t>
            </a:r>
            <a:r>
              <a:rPr lang="en-US" dirty="0" err="1"/>
              <a:t>zebrane</a:t>
            </a:r>
            <a:r>
              <a:rPr lang="en-US" dirty="0"/>
              <a:t> z </a:t>
            </a:r>
            <a:r>
              <a:rPr lang="en-US" dirty="0" err="1"/>
              <a:t>różnych</a:t>
            </a:r>
            <a:r>
              <a:rPr lang="en-US" dirty="0"/>
              <a:t> </a:t>
            </a:r>
            <a:r>
              <a:rPr lang="en-US" dirty="0" err="1"/>
              <a:t>źródeł</a:t>
            </a:r>
            <a:r>
              <a:rPr lang="en-US" dirty="0"/>
              <a:t>, </a:t>
            </a:r>
            <a:r>
              <a:rPr lang="en-US" dirty="0" err="1"/>
              <a:t>takich</a:t>
            </a:r>
            <a:r>
              <a:rPr lang="en-US" dirty="0"/>
              <a:t> </a:t>
            </a:r>
            <a:r>
              <a:rPr lang="en-US" dirty="0" err="1"/>
              <a:t>jak</a:t>
            </a:r>
            <a:r>
              <a:rPr lang="en-US" dirty="0"/>
              <a:t> </a:t>
            </a:r>
            <a:r>
              <a:rPr lang="en-US" dirty="0" err="1"/>
              <a:t>transakcje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ankiety</a:t>
            </a:r>
            <a:r>
              <a:rPr lang="en-US" dirty="0"/>
              <a:t>, </a:t>
            </a:r>
            <a:r>
              <a:rPr lang="en-US" dirty="0" err="1"/>
              <a:t>były</a:t>
            </a:r>
            <a:r>
              <a:rPr lang="en-US" dirty="0"/>
              <a:t> </a:t>
            </a:r>
            <a:r>
              <a:rPr lang="en-US" dirty="0" err="1"/>
              <a:t>zazwyczaj</a:t>
            </a:r>
            <a:r>
              <a:rPr lang="en-US" dirty="0"/>
              <a:t> </a:t>
            </a:r>
            <a:r>
              <a:rPr lang="en-US" dirty="0" err="1"/>
              <a:t>przechowywane</a:t>
            </a:r>
            <a:r>
              <a:rPr lang="en-US" dirty="0"/>
              <a:t> </a:t>
            </a:r>
            <a:r>
              <a:rPr lang="en-US" dirty="0" err="1"/>
              <a:t>ręcznie</a:t>
            </a:r>
            <a:r>
              <a:rPr lang="en-US" dirty="0"/>
              <a:t> w </a:t>
            </a:r>
            <a:r>
              <a:rPr lang="en-US" dirty="0" err="1"/>
              <a:t>księgach</a:t>
            </a:r>
            <a:r>
              <a:rPr lang="en-US" dirty="0"/>
              <a:t>, </a:t>
            </a:r>
            <a:r>
              <a:rPr lang="en-US" dirty="0" err="1"/>
              <a:t>dziennikach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szafkach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dokumenty</a:t>
            </a:r>
            <a:r>
              <a:rPr lang="en-US" dirty="0"/>
              <a:t>. </a:t>
            </a:r>
            <a:r>
              <a:rPr lang="en-US" dirty="0" err="1"/>
              <a:t>Zarządzanie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pobieranie</a:t>
            </a:r>
            <a:r>
              <a:rPr lang="en-US" dirty="0"/>
              <a:t> </a:t>
            </a:r>
            <a:r>
              <a:rPr lang="en-US" dirty="0" err="1"/>
              <a:t>tych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wymagało</a:t>
            </a:r>
            <a:r>
              <a:rPr lang="en-US" dirty="0"/>
              <a:t> </a:t>
            </a:r>
            <a:r>
              <a:rPr lang="en-US" dirty="0" err="1"/>
              <a:t>wysiłku</a:t>
            </a:r>
            <a:r>
              <a:rPr lang="en-US" dirty="0"/>
              <a:t> </a:t>
            </a:r>
            <a:r>
              <a:rPr lang="en-US" dirty="0" err="1"/>
              <a:t>fizycznego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przestrzeni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zajmujące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</a:t>
            </a:r>
            <a:r>
              <a:rPr lang="en-US" dirty="0" err="1"/>
              <a:t>badaniami</a:t>
            </a:r>
            <a:r>
              <a:rPr lang="en-US" dirty="0"/>
              <a:t> </a:t>
            </a:r>
            <a:r>
              <a:rPr lang="en-US" dirty="0" err="1"/>
              <a:t>rynku</a:t>
            </a:r>
            <a:r>
              <a:rPr lang="en-US" dirty="0"/>
              <a:t>: </a:t>
            </a:r>
            <a:r>
              <a:rPr lang="en-US" dirty="0" err="1"/>
              <a:t>Przeprowadzenie</a:t>
            </a:r>
            <a:r>
              <a:rPr lang="en-US" dirty="0"/>
              <a:t> </a:t>
            </a:r>
            <a:r>
              <a:rPr lang="en-US" dirty="0" err="1"/>
              <a:t>kompleksowych</a:t>
            </a:r>
            <a:r>
              <a:rPr lang="en-US" dirty="0"/>
              <a:t> </a:t>
            </a:r>
            <a:r>
              <a:rPr lang="en-US" dirty="0" err="1"/>
              <a:t>badań</a:t>
            </a:r>
            <a:r>
              <a:rPr lang="en-US" dirty="0"/>
              <a:t> </a:t>
            </a:r>
            <a:r>
              <a:rPr lang="en-US" dirty="0" err="1"/>
              <a:t>rynkowych</a:t>
            </a:r>
            <a:r>
              <a:rPr lang="en-US" dirty="0"/>
              <a:t> </a:t>
            </a:r>
            <a:r>
              <a:rPr lang="en-US" dirty="0" err="1"/>
              <a:t>często</a:t>
            </a:r>
            <a:r>
              <a:rPr lang="en-US" dirty="0"/>
              <a:t> </a:t>
            </a:r>
            <a:r>
              <a:rPr lang="en-US" dirty="0" err="1"/>
              <a:t>wymagało</a:t>
            </a:r>
            <a:r>
              <a:rPr lang="en-US" dirty="0"/>
              <a:t> </a:t>
            </a:r>
            <a:r>
              <a:rPr lang="en-US" dirty="0" err="1"/>
              <a:t>outsourcingu</a:t>
            </a:r>
            <a:r>
              <a:rPr lang="en-US" dirty="0"/>
              <a:t> do </a:t>
            </a:r>
            <a:r>
              <a:rPr lang="en-US" dirty="0" err="1"/>
              <a:t>wyspecjalizowanych</a:t>
            </a:r>
            <a:r>
              <a:rPr lang="en-US" dirty="0"/>
              <a:t> firm </a:t>
            </a:r>
            <a:r>
              <a:rPr lang="en-US" dirty="0" err="1"/>
              <a:t>zajmujących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</a:t>
            </a:r>
            <a:r>
              <a:rPr lang="en-US" dirty="0" err="1"/>
              <a:t>badaniami</a:t>
            </a:r>
            <a:r>
              <a:rPr lang="en-US" dirty="0"/>
              <a:t> </a:t>
            </a:r>
            <a:r>
              <a:rPr lang="en-US" dirty="0" err="1"/>
              <a:t>rynku</a:t>
            </a:r>
            <a:r>
              <a:rPr lang="en-US" dirty="0"/>
              <a:t>, co </a:t>
            </a:r>
            <a:r>
              <a:rPr lang="en-US" dirty="0" err="1"/>
              <a:t>wiązało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z </a:t>
            </a:r>
            <a:r>
              <a:rPr lang="en-US" dirty="0" err="1"/>
              <a:t>dodatkowymi</a:t>
            </a:r>
            <a:r>
              <a:rPr lang="en-US" dirty="0"/>
              <a:t> </a:t>
            </a:r>
            <a:r>
              <a:rPr lang="en-US" dirty="0" err="1"/>
              <a:t>kosztami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koordynacją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Ręczna</a:t>
            </a:r>
            <a:r>
              <a:rPr lang="en-US" dirty="0"/>
              <a:t> </a:t>
            </a:r>
            <a:r>
              <a:rPr lang="en-US" dirty="0" err="1"/>
              <a:t>analiza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: </a:t>
            </a:r>
            <a:r>
              <a:rPr lang="en-US" dirty="0" err="1"/>
              <a:t>Analiza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konsumenckich</a:t>
            </a:r>
            <a:r>
              <a:rPr lang="en-US" dirty="0"/>
              <a:t> </a:t>
            </a:r>
            <a:r>
              <a:rPr lang="en-US" dirty="0" err="1"/>
              <a:t>wymagała</a:t>
            </a:r>
            <a:r>
              <a:rPr lang="en-US" dirty="0"/>
              <a:t> </a:t>
            </a:r>
            <a:r>
              <a:rPr lang="en-US" dirty="0" err="1"/>
              <a:t>ręcznego</a:t>
            </a:r>
            <a:r>
              <a:rPr lang="en-US" dirty="0"/>
              <a:t> </a:t>
            </a:r>
            <a:r>
              <a:rPr lang="en-US" dirty="0" err="1"/>
              <a:t>przetwarzania</a:t>
            </a:r>
            <a:r>
              <a:rPr lang="en-US" dirty="0"/>
              <a:t>, </a:t>
            </a:r>
            <a:r>
              <a:rPr lang="en-US" dirty="0" err="1"/>
              <a:t>obliczeń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analizy</a:t>
            </a:r>
            <a:r>
              <a:rPr lang="en-US" dirty="0"/>
              <a:t> </a:t>
            </a:r>
            <a:r>
              <a:rPr lang="en-US" dirty="0" err="1"/>
              <a:t>statystycznej</a:t>
            </a:r>
            <a:r>
              <a:rPr lang="en-US" dirty="0"/>
              <a:t>. </a:t>
            </a:r>
            <a:r>
              <a:rPr lang="en-US" dirty="0" err="1"/>
              <a:t>Wymagało</a:t>
            </a:r>
            <a:r>
              <a:rPr lang="en-US" dirty="0"/>
              <a:t> to </a:t>
            </a:r>
            <a:r>
              <a:rPr lang="en-US" dirty="0" err="1"/>
              <a:t>przeszkolonego</a:t>
            </a:r>
            <a:r>
              <a:rPr lang="en-US" dirty="0"/>
              <a:t> </a:t>
            </a:r>
            <a:r>
              <a:rPr lang="en-US" dirty="0" err="1"/>
              <a:t>personelu</a:t>
            </a:r>
            <a:r>
              <a:rPr lang="en-US" dirty="0"/>
              <a:t> </a:t>
            </a:r>
            <a:r>
              <a:rPr lang="en-US" dirty="0" err="1"/>
              <a:t>oraz</a:t>
            </a:r>
            <a:r>
              <a:rPr lang="en-US" dirty="0"/>
              <a:t> </a:t>
            </a:r>
            <a:r>
              <a:rPr lang="en-US" dirty="0" err="1"/>
              <a:t>znacznego</a:t>
            </a:r>
            <a:r>
              <a:rPr lang="en-US" dirty="0"/>
              <a:t> </a:t>
            </a:r>
            <a:r>
              <a:rPr lang="en-US" dirty="0" err="1"/>
              <a:t>nakładu</a:t>
            </a:r>
            <a:r>
              <a:rPr lang="en-US" dirty="0"/>
              <a:t> </a:t>
            </a:r>
            <a:r>
              <a:rPr lang="en-US" dirty="0" err="1"/>
              <a:t>czasu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wysiłku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Ograniczony</a:t>
            </a:r>
            <a:r>
              <a:rPr lang="en-US" dirty="0"/>
              <a:t> </a:t>
            </a:r>
            <a:r>
              <a:rPr lang="en-US" dirty="0" err="1"/>
              <a:t>zasięg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szybkość</a:t>
            </a:r>
            <a:r>
              <a:rPr lang="en-US" dirty="0"/>
              <a:t>: </a:t>
            </a:r>
            <a:r>
              <a:rPr lang="en-US" dirty="0" err="1"/>
              <a:t>Zbieranie</a:t>
            </a:r>
            <a:r>
              <a:rPr lang="en-US" dirty="0"/>
              <a:t> </a:t>
            </a:r>
            <a:r>
              <a:rPr lang="en-US" dirty="0" err="1"/>
              <a:t>informacji</a:t>
            </a:r>
            <a:r>
              <a:rPr lang="en-US" dirty="0"/>
              <a:t> o </a:t>
            </a:r>
            <a:r>
              <a:rPr lang="en-US" dirty="0" err="1"/>
              <a:t>konsumentach</a:t>
            </a:r>
            <a:r>
              <a:rPr lang="en-US" dirty="0"/>
              <a:t> </a:t>
            </a:r>
            <a:r>
              <a:rPr lang="en-US" dirty="0" err="1"/>
              <a:t>było</a:t>
            </a:r>
            <a:r>
              <a:rPr lang="en-US" dirty="0"/>
              <a:t> </a:t>
            </a:r>
            <a:r>
              <a:rPr lang="en-US" dirty="0" err="1"/>
              <a:t>wolniejsze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miało</a:t>
            </a:r>
            <a:r>
              <a:rPr lang="en-US" dirty="0"/>
              <a:t> </a:t>
            </a:r>
            <a:r>
              <a:rPr lang="en-US" dirty="0" err="1"/>
              <a:t>ograniczony</a:t>
            </a:r>
            <a:r>
              <a:rPr lang="en-US" dirty="0"/>
              <a:t> </a:t>
            </a:r>
            <a:r>
              <a:rPr lang="en-US" dirty="0" err="1"/>
              <a:t>zakres</a:t>
            </a:r>
            <a:r>
              <a:rPr lang="en-US" dirty="0"/>
              <a:t> </a:t>
            </a:r>
            <a:r>
              <a:rPr lang="en-US" dirty="0" err="1"/>
              <a:t>ze</a:t>
            </a:r>
            <a:r>
              <a:rPr lang="en-US" dirty="0"/>
              <a:t> </a:t>
            </a:r>
            <a:r>
              <a:rPr lang="en-US" dirty="0" err="1"/>
              <a:t>względu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fizyczny</a:t>
            </a:r>
            <a:r>
              <a:rPr lang="en-US" dirty="0"/>
              <a:t> </a:t>
            </a:r>
            <a:r>
              <a:rPr lang="en-US" dirty="0" err="1"/>
              <a:t>charakter</a:t>
            </a:r>
            <a:r>
              <a:rPr lang="en-US" dirty="0"/>
              <a:t> </a:t>
            </a:r>
            <a:r>
              <a:rPr lang="en-US" dirty="0" err="1"/>
              <a:t>gromadzenia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komunikacji</a:t>
            </a:r>
            <a:r>
              <a:rPr lang="en-US" dirty="0"/>
              <a:t>. </a:t>
            </a:r>
            <a:r>
              <a:rPr lang="en-US" dirty="0" err="1"/>
              <a:t>Gromadzenie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przetwarzanie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często</a:t>
            </a:r>
            <a:r>
              <a:rPr lang="en-US" dirty="0"/>
              <a:t> </a:t>
            </a:r>
            <a:r>
              <a:rPr lang="en-US" dirty="0" err="1"/>
              <a:t>trwało</a:t>
            </a:r>
            <a:r>
              <a:rPr lang="en-US" dirty="0"/>
              <a:t> </a:t>
            </a:r>
            <a:r>
              <a:rPr lang="en-US" dirty="0" err="1"/>
              <a:t>dłużej</a:t>
            </a:r>
            <a:r>
              <a:rPr lang="en-US" dirty="0"/>
              <a:t>, co </a:t>
            </a:r>
            <a:r>
              <a:rPr lang="en-US" dirty="0" err="1"/>
              <a:t>skutkowało</a:t>
            </a:r>
            <a:r>
              <a:rPr lang="en-US" dirty="0"/>
              <a:t> </a:t>
            </a:r>
            <a:r>
              <a:rPr lang="en-US" dirty="0" err="1"/>
              <a:t>opóźnieniami</a:t>
            </a:r>
            <a:r>
              <a:rPr lang="en-US" dirty="0"/>
              <a:t> w </a:t>
            </a:r>
            <a:r>
              <a:rPr lang="en-US" dirty="0" err="1"/>
              <a:t>uzyskaniu</a:t>
            </a:r>
            <a:r>
              <a:rPr lang="en-US" dirty="0"/>
              <a:t> </a:t>
            </a:r>
            <a:r>
              <a:rPr lang="en-US" dirty="0" err="1"/>
              <a:t>wglądu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Teraz</a:t>
            </a:r>
            <a:r>
              <a:rPr lang="en-US" dirty="0"/>
              <a:t>, </a:t>
            </a:r>
            <a:r>
              <a:rPr lang="en-US" dirty="0" err="1"/>
              <a:t>dzięki</a:t>
            </a:r>
            <a:r>
              <a:rPr lang="en-US" dirty="0"/>
              <a:t> </a:t>
            </a:r>
            <a:r>
              <a:rPr lang="en-US" dirty="0" err="1" smtClean="0"/>
              <a:t>Internetow</a:t>
            </a:r>
            <a:r>
              <a:rPr lang="pl-PL" dirty="0" smtClean="0"/>
              <a:t>i</a:t>
            </a:r>
            <a:r>
              <a:rPr lang="en-US" dirty="0" smtClean="0"/>
              <a:t>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Infrastruktura</a:t>
            </a:r>
            <a:r>
              <a:rPr lang="en-US" dirty="0"/>
              <a:t> </a:t>
            </a:r>
            <a:r>
              <a:rPr lang="en-US" dirty="0" err="1"/>
              <a:t>cyfrowa</a:t>
            </a:r>
            <a:r>
              <a:rPr lang="en-US" dirty="0"/>
              <a:t>: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potrzebują</a:t>
            </a:r>
            <a:r>
              <a:rPr lang="en-US" dirty="0"/>
              <a:t> </a:t>
            </a:r>
            <a:r>
              <a:rPr lang="en-US" dirty="0" err="1"/>
              <a:t>infrastruktury</a:t>
            </a:r>
            <a:r>
              <a:rPr lang="en-US" dirty="0"/>
              <a:t> </a:t>
            </a:r>
            <a:r>
              <a:rPr lang="en-US" dirty="0" err="1"/>
              <a:t>cyfrowej</a:t>
            </a:r>
            <a:r>
              <a:rPr lang="en-US" dirty="0"/>
              <a:t>, </a:t>
            </a:r>
            <a:r>
              <a:rPr lang="en-US" dirty="0" err="1"/>
              <a:t>takiej</a:t>
            </a:r>
            <a:r>
              <a:rPr lang="en-US" dirty="0"/>
              <a:t> </a:t>
            </a:r>
            <a:r>
              <a:rPr lang="en-US" dirty="0" err="1"/>
              <a:t>jak</a:t>
            </a:r>
            <a:r>
              <a:rPr lang="en-US" dirty="0"/>
              <a:t> </a:t>
            </a:r>
            <a:r>
              <a:rPr lang="en-US" dirty="0" err="1"/>
              <a:t>strony</a:t>
            </a:r>
            <a:r>
              <a:rPr lang="en-US" dirty="0"/>
              <a:t> </a:t>
            </a:r>
            <a:r>
              <a:rPr lang="en-US" dirty="0" err="1"/>
              <a:t>internetowe</a:t>
            </a:r>
            <a:r>
              <a:rPr lang="en-US" dirty="0"/>
              <a:t>, </a:t>
            </a:r>
            <a:r>
              <a:rPr lang="en-US" dirty="0" err="1"/>
              <a:t>platformy</a:t>
            </a:r>
            <a:r>
              <a:rPr lang="en-US" dirty="0"/>
              <a:t> online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przechowywanie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w </a:t>
            </a:r>
            <a:r>
              <a:rPr lang="en-US" dirty="0" err="1"/>
              <a:t>chmurze</a:t>
            </a:r>
            <a:r>
              <a:rPr lang="en-US" dirty="0"/>
              <a:t>, aby </a:t>
            </a:r>
            <a:r>
              <a:rPr lang="en-US" dirty="0" err="1"/>
              <a:t>prowadzić</a:t>
            </a:r>
            <a:r>
              <a:rPr lang="en-US" dirty="0"/>
              <a:t> </a:t>
            </a:r>
            <a:r>
              <a:rPr lang="en-US" dirty="0" err="1"/>
              <a:t>działalność</a:t>
            </a:r>
            <a:r>
              <a:rPr lang="en-US" dirty="0"/>
              <a:t>, </a:t>
            </a:r>
            <a:r>
              <a:rPr lang="en-US" dirty="0" err="1"/>
              <a:t>gromadzić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przechowywać</a:t>
            </a:r>
            <a:r>
              <a:rPr lang="en-US" dirty="0"/>
              <a:t> </a:t>
            </a:r>
            <a:r>
              <a:rPr lang="en-US" dirty="0" err="1"/>
              <a:t>dane</a:t>
            </a:r>
            <a:r>
              <a:rPr lang="en-US" dirty="0"/>
              <a:t> </a:t>
            </a:r>
            <a:r>
              <a:rPr lang="en-US" dirty="0" err="1"/>
              <a:t>konsumentów</a:t>
            </a:r>
            <a:r>
              <a:rPr lang="en-US" dirty="0"/>
              <a:t> </a:t>
            </a:r>
            <a:r>
              <a:rPr lang="en-US" dirty="0" err="1"/>
              <a:t>oraz</a:t>
            </a:r>
            <a:r>
              <a:rPr lang="en-US" dirty="0"/>
              <a:t> </a:t>
            </a:r>
            <a:r>
              <a:rPr lang="en-US" dirty="0" err="1"/>
              <a:t>komunikować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z </a:t>
            </a:r>
            <a:r>
              <a:rPr lang="en-US" dirty="0" err="1"/>
              <a:t>klientami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Ankiety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formularze</a:t>
            </a:r>
            <a:r>
              <a:rPr lang="en-US" dirty="0"/>
              <a:t> online: </a:t>
            </a:r>
            <a:r>
              <a:rPr lang="en-US" dirty="0" err="1"/>
              <a:t>Ankiety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kwestionariusze</a:t>
            </a:r>
            <a:r>
              <a:rPr lang="en-US" dirty="0"/>
              <a:t> </a:t>
            </a:r>
            <a:r>
              <a:rPr lang="en-US" dirty="0" err="1"/>
              <a:t>mogą</a:t>
            </a:r>
            <a:r>
              <a:rPr lang="en-US" dirty="0"/>
              <a:t> </a:t>
            </a:r>
            <a:r>
              <a:rPr lang="en-US" dirty="0" err="1"/>
              <a:t>być</a:t>
            </a:r>
            <a:r>
              <a:rPr lang="en-US" dirty="0"/>
              <a:t> </a:t>
            </a:r>
            <a:r>
              <a:rPr lang="en-US" dirty="0" err="1"/>
              <a:t>tworzone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dystrybuowane</a:t>
            </a:r>
            <a:r>
              <a:rPr lang="en-US" dirty="0"/>
              <a:t> online, </a:t>
            </a:r>
            <a:r>
              <a:rPr lang="en-US" dirty="0" err="1"/>
              <a:t>zmniejszając</a:t>
            </a:r>
            <a:r>
              <a:rPr lang="en-US" dirty="0"/>
              <a:t> </a:t>
            </a:r>
            <a:r>
              <a:rPr lang="en-US" dirty="0" err="1"/>
              <a:t>potrzebę</a:t>
            </a:r>
            <a:r>
              <a:rPr lang="en-US" dirty="0"/>
              <a:t> </a:t>
            </a:r>
            <a:r>
              <a:rPr lang="en-US" dirty="0" err="1"/>
              <a:t>fizycznego</a:t>
            </a:r>
            <a:r>
              <a:rPr lang="en-US" dirty="0"/>
              <a:t> </a:t>
            </a:r>
            <a:r>
              <a:rPr lang="en-US" dirty="0" err="1"/>
              <a:t>drukowania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ręcznego</a:t>
            </a:r>
            <a:r>
              <a:rPr lang="en-US" dirty="0"/>
              <a:t> </a:t>
            </a:r>
            <a:r>
              <a:rPr lang="en-US" dirty="0" err="1"/>
              <a:t>wprowadzania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. </a:t>
            </a:r>
            <a:r>
              <a:rPr lang="en-US" dirty="0" err="1"/>
              <a:t>Odpowiedzi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automatycznie</a:t>
            </a:r>
            <a:r>
              <a:rPr lang="en-US" dirty="0"/>
              <a:t> </a:t>
            </a:r>
            <a:r>
              <a:rPr lang="en-US" dirty="0" err="1"/>
              <a:t>gromadzone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przechowywane</a:t>
            </a:r>
            <a:r>
              <a:rPr lang="en-US" dirty="0"/>
              <a:t> w </a:t>
            </a:r>
            <a:r>
              <a:rPr lang="en-US" dirty="0" err="1"/>
              <a:t>formie</a:t>
            </a:r>
            <a:r>
              <a:rPr lang="en-US" dirty="0"/>
              <a:t> </a:t>
            </a:r>
            <a:r>
              <a:rPr lang="en-US" dirty="0" err="1"/>
              <a:t>cyfrowej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Przechowywanie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zarządzanie</a:t>
            </a:r>
            <a:r>
              <a:rPr lang="en-US" dirty="0"/>
              <a:t> </a:t>
            </a:r>
            <a:r>
              <a:rPr lang="en-US" dirty="0" err="1"/>
              <a:t>danymi</a:t>
            </a:r>
            <a:r>
              <a:rPr lang="en-US" dirty="0"/>
              <a:t> </a:t>
            </a:r>
            <a:r>
              <a:rPr lang="en-US" dirty="0" err="1"/>
              <a:t>cyfrowymi</a:t>
            </a:r>
            <a:r>
              <a:rPr lang="en-US" dirty="0"/>
              <a:t>: Dane </a:t>
            </a:r>
            <a:r>
              <a:rPr lang="en-US" dirty="0" err="1"/>
              <a:t>konsumentów</a:t>
            </a:r>
            <a:r>
              <a:rPr lang="en-US" dirty="0"/>
              <a:t> </a:t>
            </a:r>
            <a:r>
              <a:rPr lang="en-US" dirty="0" err="1"/>
              <a:t>mogą</a:t>
            </a:r>
            <a:r>
              <a:rPr lang="en-US" dirty="0"/>
              <a:t> </a:t>
            </a:r>
            <a:r>
              <a:rPr lang="en-US" dirty="0" err="1"/>
              <a:t>być</a:t>
            </a:r>
            <a:r>
              <a:rPr lang="en-US" dirty="0"/>
              <a:t> </a:t>
            </a:r>
            <a:r>
              <a:rPr lang="en-US" dirty="0" err="1"/>
              <a:t>przechowywane</a:t>
            </a:r>
            <a:r>
              <a:rPr lang="en-US" dirty="0"/>
              <a:t> w </a:t>
            </a:r>
            <a:r>
              <a:rPr lang="en-US" dirty="0" err="1"/>
              <a:t>formie</a:t>
            </a:r>
            <a:r>
              <a:rPr lang="en-US" dirty="0"/>
              <a:t> </a:t>
            </a:r>
            <a:r>
              <a:rPr lang="en-US" dirty="0" err="1"/>
              <a:t>cyfrowej</a:t>
            </a:r>
            <a:r>
              <a:rPr lang="en-US" dirty="0"/>
              <a:t>, </a:t>
            </a:r>
            <a:r>
              <a:rPr lang="en-US" dirty="0" err="1"/>
              <a:t>eliminując</a:t>
            </a:r>
            <a:r>
              <a:rPr lang="en-US" dirty="0"/>
              <a:t> </a:t>
            </a:r>
            <a:r>
              <a:rPr lang="en-US" dirty="0" err="1"/>
              <a:t>potrzebę</a:t>
            </a:r>
            <a:r>
              <a:rPr lang="en-US" dirty="0"/>
              <a:t> </a:t>
            </a:r>
            <a:r>
              <a:rPr lang="en-US" dirty="0" err="1"/>
              <a:t>fizycznej</a:t>
            </a:r>
            <a:r>
              <a:rPr lang="en-US" dirty="0"/>
              <a:t> </a:t>
            </a:r>
            <a:r>
              <a:rPr lang="en-US" dirty="0" err="1"/>
              <a:t>przestrzeni</a:t>
            </a:r>
            <a:r>
              <a:rPr lang="en-US" dirty="0"/>
              <a:t> </a:t>
            </a:r>
            <a:r>
              <a:rPr lang="en-US" dirty="0" err="1"/>
              <a:t>dyskowej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umożliwiając</a:t>
            </a:r>
            <a:r>
              <a:rPr lang="en-US" dirty="0"/>
              <a:t> </a:t>
            </a:r>
            <a:r>
              <a:rPr lang="en-US" dirty="0" err="1"/>
              <a:t>łatwiejsze</a:t>
            </a:r>
            <a:r>
              <a:rPr lang="en-US" dirty="0"/>
              <a:t> </a:t>
            </a:r>
            <a:r>
              <a:rPr lang="en-US" dirty="0" err="1"/>
              <a:t>zarządzanie</a:t>
            </a:r>
            <a:r>
              <a:rPr lang="en-US" dirty="0"/>
              <a:t> </a:t>
            </a:r>
            <a:r>
              <a:rPr lang="en-US" dirty="0" err="1"/>
              <a:t>danymi</a:t>
            </a:r>
            <a:r>
              <a:rPr lang="en-US" dirty="0"/>
              <a:t>, </a:t>
            </a:r>
            <a:r>
              <a:rPr lang="en-US" dirty="0" err="1"/>
              <a:t>ich</a:t>
            </a:r>
            <a:r>
              <a:rPr lang="en-US" dirty="0"/>
              <a:t> </a:t>
            </a:r>
            <a:r>
              <a:rPr lang="en-US" dirty="0" err="1"/>
              <a:t>wyszukiwanie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analizę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Narzędzia</a:t>
            </a:r>
            <a:r>
              <a:rPr lang="en-US" dirty="0"/>
              <a:t> do </a:t>
            </a:r>
            <a:r>
              <a:rPr lang="en-US" dirty="0" err="1"/>
              <a:t>analizy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: </a:t>
            </a:r>
            <a:r>
              <a:rPr lang="en-US" dirty="0" err="1"/>
              <a:t>Zaawansowane</a:t>
            </a:r>
            <a:r>
              <a:rPr lang="en-US" dirty="0"/>
              <a:t> </a:t>
            </a:r>
            <a:r>
              <a:rPr lang="en-US" dirty="0" err="1"/>
              <a:t>narzędzia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oprogramowanie</a:t>
            </a:r>
            <a:r>
              <a:rPr lang="en-US" dirty="0"/>
              <a:t> do </a:t>
            </a:r>
            <a:r>
              <a:rPr lang="en-US" dirty="0" err="1"/>
              <a:t>analizy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dostępne</a:t>
            </a:r>
            <a:r>
              <a:rPr lang="en-US" dirty="0"/>
              <a:t> do </a:t>
            </a:r>
            <a:r>
              <a:rPr lang="en-US" dirty="0" err="1"/>
              <a:t>wydajnego</a:t>
            </a:r>
            <a:r>
              <a:rPr lang="en-US" dirty="0"/>
              <a:t> </a:t>
            </a:r>
            <a:r>
              <a:rPr lang="en-US" dirty="0" err="1"/>
              <a:t>przetwarzania</a:t>
            </a:r>
            <a:r>
              <a:rPr lang="en-US" dirty="0"/>
              <a:t>, </a:t>
            </a:r>
            <a:r>
              <a:rPr lang="en-US" dirty="0" err="1"/>
              <a:t>analizy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wizualizacji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konsumenckich</a:t>
            </a:r>
            <a:r>
              <a:rPr lang="en-US" dirty="0"/>
              <a:t>. </a:t>
            </a:r>
            <a:r>
              <a:rPr lang="en-US" dirty="0" err="1"/>
              <a:t>Narzędzia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zapewniają</a:t>
            </a:r>
            <a:r>
              <a:rPr lang="en-US" dirty="0"/>
              <a:t> </a:t>
            </a:r>
            <a:r>
              <a:rPr lang="en-US" dirty="0" err="1"/>
              <a:t>szybszy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dokładniejszy</a:t>
            </a:r>
            <a:r>
              <a:rPr lang="en-US" dirty="0"/>
              <a:t> </a:t>
            </a:r>
            <a:r>
              <a:rPr lang="en-US" dirty="0" err="1"/>
              <a:t>wgląd</a:t>
            </a:r>
            <a:r>
              <a:rPr lang="en-US" dirty="0"/>
              <a:t>, </a:t>
            </a:r>
            <a:r>
              <a:rPr lang="en-US" dirty="0" err="1"/>
              <a:t>umożliwiając</a:t>
            </a:r>
            <a:r>
              <a:rPr lang="en-US" dirty="0"/>
              <a:t> </a:t>
            </a:r>
            <a:r>
              <a:rPr lang="en-US" dirty="0" err="1"/>
              <a:t>podejmowanie</a:t>
            </a:r>
            <a:r>
              <a:rPr lang="en-US" dirty="0"/>
              <a:t> </a:t>
            </a:r>
            <a:r>
              <a:rPr lang="en-US" dirty="0" err="1"/>
              <a:t>decyzji</a:t>
            </a:r>
            <a:r>
              <a:rPr lang="en-US" dirty="0"/>
              <a:t> w </a:t>
            </a:r>
            <a:r>
              <a:rPr lang="en-US" dirty="0" err="1"/>
              <a:t>oparciu</a:t>
            </a:r>
            <a:r>
              <a:rPr lang="en-US" dirty="0"/>
              <a:t> o </a:t>
            </a:r>
            <a:r>
              <a:rPr lang="en-US" dirty="0" err="1"/>
              <a:t>dane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Badania</a:t>
            </a:r>
            <a:r>
              <a:rPr lang="en-US" dirty="0"/>
              <a:t> </a:t>
            </a:r>
            <a:r>
              <a:rPr lang="en-US" dirty="0" err="1"/>
              <a:t>rynku</a:t>
            </a:r>
            <a:r>
              <a:rPr lang="en-US" dirty="0"/>
              <a:t> online: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mogą</a:t>
            </a:r>
            <a:r>
              <a:rPr lang="en-US" dirty="0"/>
              <a:t> </a:t>
            </a:r>
            <a:r>
              <a:rPr lang="en-US" dirty="0" err="1"/>
              <a:t>przeprowadzać</a:t>
            </a:r>
            <a:r>
              <a:rPr lang="en-US" dirty="0"/>
              <a:t> </a:t>
            </a:r>
            <a:r>
              <a:rPr lang="en-US" dirty="0" err="1"/>
              <a:t>badania</a:t>
            </a:r>
            <a:r>
              <a:rPr lang="en-US" dirty="0"/>
              <a:t> </a:t>
            </a:r>
            <a:r>
              <a:rPr lang="en-US" dirty="0" err="1"/>
              <a:t>rynku</a:t>
            </a:r>
            <a:r>
              <a:rPr lang="en-US" dirty="0"/>
              <a:t> online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pomocą</a:t>
            </a:r>
            <a:r>
              <a:rPr lang="en-US" dirty="0"/>
              <a:t> platform </a:t>
            </a:r>
            <a:r>
              <a:rPr lang="en-US" dirty="0" err="1"/>
              <a:t>cyfrowych</a:t>
            </a:r>
            <a:r>
              <a:rPr lang="en-US" dirty="0"/>
              <a:t>, </a:t>
            </a:r>
            <a:r>
              <a:rPr lang="en-US" dirty="0" err="1"/>
              <a:t>docierając</a:t>
            </a:r>
            <a:r>
              <a:rPr lang="en-US" dirty="0"/>
              <a:t> do </a:t>
            </a:r>
            <a:r>
              <a:rPr lang="en-US" dirty="0" err="1"/>
              <a:t>większej</a:t>
            </a:r>
            <a:r>
              <a:rPr lang="en-US" dirty="0"/>
              <a:t> </a:t>
            </a:r>
            <a:r>
              <a:rPr lang="en-US" dirty="0" err="1"/>
              <a:t>liczby</a:t>
            </a:r>
            <a:r>
              <a:rPr lang="en-US" dirty="0"/>
              <a:t> </a:t>
            </a:r>
            <a:r>
              <a:rPr lang="en-US" dirty="0" err="1"/>
              <a:t>odbiorców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gromadząc</a:t>
            </a:r>
            <a:r>
              <a:rPr lang="en-US" dirty="0"/>
              <a:t> </a:t>
            </a:r>
            <a:r>
              <a:rPr lang="en-US" dirty="0" err="1"/>
              <a:t>dane</a:t>
            </a:r>
            <a:r>
              <a:rPr lang="en-US" dirty="0"/>
              <a:t> </a:t>
            </a:r>
            <a:r>
              <a:rPr lang="en-US" dirty="0" err="1"/>
              <a:t>szybciej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taniej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Automatyzacja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sztuczna</a:t>
            </a:r>
            <a:r>
              <a:rPr lang="en-US" dirty="0"/>
              <a:t> </a:t>
            </a:r>
            <a:r>
              <a:rPr lang="en-US" dirty="0" err="1"/>
              <a:t>inteligencja</a:t>
            </a:r>
            <a:r>
              <a:rPr lang="en-US" dirty="0"/>
              <a:t>: </a:t>
            </a:r>
            <a:r>
              <a:rPr lang="en-US" dirty="0" err="1"/>
              <a:t>Technologie</a:t>
            </a:r>
            <a:r>
              <a:rPr lang="en-US" dirty="0"/>
              <a:t> </a:t>
            </a:r>
            <a:r>
              <a:rPr lang="en-US" dirty="0" err="1"/>
              <a:t>automatyzacji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sztucznej</a:t>
            </a:r>
            <a:r>
              <a:rPr lang="en-US" dirty="0"/>
              <a:t> </a:t>
            </a:r>
            <a:r>
              <a:rPr lang="en-US" dirty="0" err="1"/>
              <a:t>inteligencji</a:t>
            </a:r>
            <a:r>
              <a:rPr lang="en-US" dirty="0"/>
              <a:t> </a:t>
            </a:r>
            <a:r>
              <a:rPr lang="en-US" dirty="0" err="1"/>
              <a:t>umożliwiają</a:t>
            </a:r>
            <a:r>
              <a:rPr lang="en-US" dirty="0"/>
              <a:t> </a:t>
            </a:r>
            <a:r>
              <a:rPr lang="en-US" dirty="0" err="1"/>
              <a:t>zautomatyzowane</a:t>
            </a:r>
            <a:r>
              <a:rPr lang="en-US" dirty="0"/>
              <a:t> </a:t>
            </a:r>
            <a:r>
              <a:rPr lang="en-US" dirty="0" err="1"/>
              <a:t>gromadzenie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, </a:t>
            </a:r>
            <a:r>
              <a:rPr lang="en-US" dirty="0" err="1"/>
              <a:t>analizę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spersonalizowane</a:t>
            </a:r>
            <a:r>
              <a:rPr lang="en-US" dirty="0"/>
              <a:t> </a:t>
            </a:r>
            <a:r>
              <a:rPr lang="en-US" dirty="0" err="1"/>
              <a:t>działania</a:t>
            </a:r>
            <a:r>
              <a:rPr lang="en-US" dirty="0"/>
              <a:t> </a:t>
            </a:r>
            <a:r>
              <a:rPr lang="en-US" dirty="0" err="1"/>
              <a:t>marketingowe</a:t>
            </a:r>
            <a:r>
              <a:rPr lang="en-US" dirty="0"/>
              <a:t>. </a:t>
            </a:r>
            <a:r>
              <a:rPr lang="en-US" dirty="0" err="1"/>
              <a:t>Algorytmy</a:t>
            </a:r>
            <a:r>
              <a:rPr lang="en-US" dirty="0"/>
              <a:t> </a:t>
            </a:r>
            <a:r>
              <a:rPr lang="en-US" dirty="0" err="1"/>
              <a:t>uczenia</a:t>
            </a:r>
            <a:r>
              <a:rPr lang="en-US" dirty="0"/>
              <a:t> </a:t>
            </a:r>
            <a:r>
              <a:rPr lang="en-US" dirty="0" err="1"/>
              <a:t>maszynowego</a:t>
            </a:r>
            <a:r>
              <a:rPr lang="en-US" dirty="0"/>
              <a:t> </a:t>
            </a:r>
            <a:r>
              <a:rPr lang="en-US" dirty="0" err="1"/>
              <a:t>mogą</a:t>
            </a:r>
            <a:r>
              <a:rPr lang="en-US" dirty="0"/>
              <a:t> </a:t>
            </a:r>
            <a:r>
              <a:rPr lang="en-US" dirty="0" err="1"/>
              <a:t>przetwarzać</a:t>
            </a:r>
            <a:r>
              <a:rPr lang="en-US" dirty="0"/>
              <a:t> </a:t>
            </a:r>
            <a:r>
              <a:rPr lang="en-US" dirty="0" err="1"/>
              <a:t>duże</a:t>
            </a:r>
            <a:r>
              <a:rPr lang="en-US" dirty="0"/>
              <a:t> </a:t>
            </a:r>
            <a:r>
              <a:rPr lang="en-US" dirty="0" err="1"/>
              <a:t>ilości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dostarczać</a:t>
            </a:r>
            <a:r>
              <a:rPr lang="en-US" dirty="0"/>
              <a:t> </a:t>
            </a:r>
            <a:r>
              <a:rPr lang="en-US" dirty="0" err="1"/>
              <a:t>ukierunkowanych</a:t>
            </a:r>
            <a:r>
              <a:rPr lang="en-US" dirty="0"/>
              <a:t> </a:t>
            </a:r>
            <a:r>
              <a:rPr lang="en-US" dirty="0" err="1"/>
              <a:t>informacji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Globalny</a:t>
            </a:r>
            <a:r>
              <a:rPr lang="en-US" dirty="0"/>
              <a:t> </a:t>
            </a:r>
            <a:r>
              <a:rPr lang="en-US" dirty="0" err="1"/>
              <a:t>zasięg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wgląd</a:t>
            </a:r>
            <a:r>
              <a:rPr lang="en-US" dirty="0"/>
              <a:t> w </a:t>
            </a:r>
            <a:r>
              <a:rPr lang="en-US" dirty="0" err="1"/>
              <a:t>czasie</a:t>
            </a:r>
            <a:r>
              <a:rPr lang="en-US" dirty="0"/>
              <a:t> </a:t>
            </a:r>
            <a:r>
              <a:rPr lang="en-US" dirty="0" err="1"/>
              <a:t>rzeczywistym</a:t>
            </a:r>
            <a:r>
              <a:rPr lang="en-US" dirty="0"/>
              <a:t>: </a:t>
            </a:r>
            <a:r>
              <a:rPr lang="en-US" dirty="0" err="1"/>
              <a:t>Dzięki</a:t>
            </a:r>
            <a:r>
              <a:rPr lang="en-US" dirty="0"/>
              <a:t> </a:t>
            </a:r>
            <a:r>
              <a:rPr lang="en-US" dirty="0" err="1"/>
              <a:t>globalnemu</a:t>
            </a:r>
            <a:r>
              <a:rPr lang="en-US" dirty="0"/>
              <a:t> </a:t>
            </a:r>
            <a:r>
              <a:rPr lang="en-US" dirty="0" err="1"/>
              <a:t>zasięgowi</a:t>
            </a:r>
            <a:r>
              <a:rPr lang="en-US" dirty="0"/>
              <a:t> </a:t>
            </a:r>
            <a:r>
              <a:rPr lang="en-US" dirty="0" err="1"/>
              <a:t>Internetu</a:t>
            </a:r>
            <a:r>
              <a:rPr lang="en-US" dirty="0"/>
              <a:t>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mogą</a:t>
            </a:r>
            <a:r>
              <a:rPr lang="en-US" dirty="0"/>
              <a:t> </a:t>
            </a:r>
            <a:r>
              <a:rPr lang="en-US" dirty="0" err="1"/>
              <a:t>gromadzić</a:t>
            </a:r>
            <a:r>
              <a:rPr lang="en-US" dirty="0"/>
              <a:t> </a:t>
            </a:r>
            <a:r>
              <a:rPr lang="en-US" dirty="0" err="1"/>
              <a:t>dane</a:t>
            </a:r>
            <a:r>
              <a:rPr lang="en-US" dirty="0"/>
              <a:t> od </a:t>
            </a:r>
            <a:r>
              <a:rPr lang="en-US" dirty="0" err="1"/>
              <a:t>konsumentów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całym</a:t>
            </a:r>
            <a:r>
              <a:rPr lang="en-US" dirty="0"/>
              <a:t> </a:t>
            </a:r>
            <a:r>
              <a:rPr lang="en-US" dirty="0" err="1"/>
              <a:t>świecie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otrzymywać</a:t>
            </a:r>
            <a:r>
              <a:rPr lang="en-US" dirty="0"/>
              <a:t> </a:t>
            </a:r>
            <a:r>
              <a:rPr lang="en-US" dirty="0" err="1"/>
              <a:t>wgląd</a:t>
            </a:r>
            <a:r>
              <a:rPr lang="en-US" dirty="0"/>
              <a:t> w </a:t>
            </a:r>
            <a:r>
              <a:rPr lang="en-US" dirty="0" err="1"/>
              <a:t>czasie</a:t>
            </a:r>
            <a:r>
              <a:rPr lang="en-US" dirty="0"/>
              <a:t> </a:t>
            </a:r>
            <a:r>
              <a:rPr lang="en-US" dirty="0" err="1"/>
              <a:t>rzeczywistym</a:t>
            </a:r>
            <a:r>
              <a:rPr lang="en-US" dirty="0"/>
              <a:t>, co </a:t>
            </a:r>
            <a:r>
              <a:rPr lang="en-US" dirty="0" err="1"/>
              <a:t>pozwala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szybsze</a:t>
            </a:r>
            <a:r>
              <a:rPr lang="en-US" dirty="0"/>
              <a:t> </a:t>
            </a:r>
            <a:r>
              <a:rPr lang="en-US" dirty="0" err="1"/>
              <a:t>reagowanie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trendy </a:t>
            </a:r>
            <a:r>
              <a:rPr lang="en-US" dirty="0" err="1"/>
              <a:t>rynkowe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wymagania</a:t>
            </a:r>
            <a:r>
              <a:rPr lang="en-US" dirty="0"/>
              <a:t> </a:t>
            </a:r>
            <a:r>
              <a:rPr lang="en-US" dirty="0" err="1"/>
              <a:t>konsumentów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Ogólnie</a:t>
            </a:r>
            <a:r>
              <a:rPr lang="en-US" dirty="0"/>
              <a:t> </a:t>
            </a:r>
            <a:r>
              <a:rPr lang="en-US" dirty="0" err="1"/>
              <a:t>rzecz</a:t>
            </a:r>
            <a:r>
              <a:rPr lang="en-US" dirty="0"/>
              <a:t> </a:t>
            </a:r>
            <a:r>
              <a:rPr lang="en-US" dirty="0" err="1"/>
              <a:t>biorąc</a:t>
            </a:r>
            <a:r>
              <a:rPr lang="en-US" dirty="0"/>
              <a:t>, </a:t>
            </a:r>
            <a:r>
              <a:rPr lang="en-US" dirty="0" err="1"/>
              <a:t>zasoby</a:t>
            </a:r>
            <a:r>
              <a:rPr lang="en-US" dirty="0"/>
              <a:t> </a:t>
            </a:r>
            <a:r>
              <a:rPr lang="en-US" dirty="0" err="1"/>
              <a:t>wymagane</a:t>
            </a:r>
            <a:r>
              <a:rPr lang="en-US" dirty="0"/>
              <a:t> w </a:t>
            </a:r>
            <a:r>
              <a:rPr lang="en-US" dirty="0" err="1"/>
              <a:t>erze</a:t>
            </a:r>
            <a:r>
              <a:rPr lang="en-US" dirty="0"/>
              <a:t> </a:t>
            </a:r>
            <a:r>
              <a:rPr lang="en-US" dirty="0" err="1"/>
              <a:t>cyfrowej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bardziej</a:t>
            </a:r>
            <a:r>
              <a:rPr lang="en-US" dirty="0"/>
              <a:t> </a:t>
            </a:r>
            <a:r>
              <a:rPr lang="en-US" dirty="0" err="1"/>
              <a:t>skoncentrowane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infrastrukturze</a:t>
            </a:r>
            <a:r>
              <a:rPr lang="en-US" dirty="0"/>
              <a:t> </a:t>
            </a:r>
            <a:r>
              <a:rPr lang="en-US" dirty="0" err="1"/>
              <a:t>cyfrowej</a:t>
            </a:r>
            <a:r>
              <a:rPr lang="en-US" dirty="0"/>
              <a:t>, </a:t>
            </a:r>
            <a:r>
              <a:rPr lang="en-US" dirty="0" err="1"/>
              <a:t>narzędziach</a:t>
            </a:r>
            <a:r>
              <a:rPr lang="en-US" dirty="0"/>
              <a:t> online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technologiach</a:t>
            </a:r>
            <a:r>
              <a:rPr lang="en-US" dirty="0"/>
              <a:t> </a:t>
            </a:r>
            <a:r>
              <a:rPr lang="en-US" dirty="0" err="1"/>
              <a:t>opartych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, </a:t>
            </a:r>
            <a:r>
              <a:rPr lang="en-US" dirty="0" err="1"/>
              <a:t>umożliwiając</a:t>
            </a:r>
            <a:r>
              <a:rPr lang="en-US" dirty="0"/>
              <a:t> </a:t>
            </a:r>
            <a:r>
              <a:rPr lang="en-US" dirty="0" err="1"/>
              <a:t>szybsze</a:t>
            </a:r>
            <a:r>
              <a:rPr lang="en-US" dirty="0"/>
              <a:t>, </a:t>
            </a:r>
            <a:r>
              <a:rPr lang="en-US" dirty="0" err="1"/>
              <a:t>bardziej</a:t>
            </a:r>
            <a:r>
              <a:rPr lang="en-US" dirty="0"/>
              <a:t> </a:t>
            </a:r>
            <a:r>
              <a:rPr lang="en-US" dirty="0" err="1"/>
              <a:t>wydajne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szersze</a:t>
            </a:r>
            <a:r>
              <a:rPr lang="en-US" dirty="0"/>
              <a:t> </a:t>
            </a:r>
            <a:r>
              <a:rPr lang="en-US" dirty="0" err="1"/>
              <a:t>gromadzenie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, </a:t>
            </a:r>
            <a:r>
              <a:rPr lang="en-US" dirty="0" err="1"/>
              <a:t>analizę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procesy</a:t>
            </a:r>
            <a:r>
              <a:rPr lang="en-US" dirty="0"/>
              <a:t> </a:t>
            </a:r>
            <a:r>
              <a:rPr lang="en-US" dirty="0" err="1"/>
              <a:t>decyzyjne</a:t>
            </a:r>
            <a:r>
              <a:rPr lang="en-US" dirty="0"/>
              <a:t> w </a:t>
            </a:r>
            <a:r>
              <a:rPr lang="en-US" dirty="0" err="1"/>
              <a:t>porównaniu</a:t>
            </a:r>
            <a:r>
              <a:rPr lang="en-US" dirty="0"/>
              <a:t> z </a:t>
            </a:r>
            <a:r>
              <a:rPr lang="en-US" dirty="0" err="1"/>
              <a:t>fizycznymi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ręcznymi</a:t>
            </a:r>
            <a:r>
              <a:rPr lang="en-US" dirty="0"/>
              <a:t> </a:t>
            </a:r>
            <a:r>
              <a:rPr lang="en-US" dirty="0" err="1"/>
              <a:t>metodami</a:t>
            </a:r>
            <a:r>
              <a:rPr lang="en-US" dirty="0"/>
              <a:t> z </a:t>
            </a:r>
            <a:r>
              <a:rPr lang="en-US" dirty="0" err="1"/>
              <a:t>przeszłości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Porównując</a:t>
            </a:r>
            <a:r>
              <a:rPr lang="en-US" dirty="0"/>
              <a:t> </a:t>
            </a:r>
            <a:r>
              <a:rPr lang="en-US" dirty="0" err="1"/>
              <a:t>czas</a:t>
            </a:r>
            <a:r>
              <a:rPr lang="en-US" dirty="0"/>
              <a:t>, </a:t>
            </a:r>
            <a:r>
              <a:rPr lang="en-US" dirty="0" err="1"/>
              <a:t>jakość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ilość</a:t>
            </a:r>
            <a:r>
              <a:rPr lang="en-US" dirty="0"/>
              <a:t> </a:t>
            </a:r>
            <a:r>
              <a:rPr lang="en-US" dirty="0" err="1"/>
              <a:t>informacji</a:t>
            </a:r>
            <a:r>
              <a:rPr lang="en-US" dirty="0"/>
              <a:t> </a:t>
            </a:r>
            <a:r>
              <a:rPr lang="en-US" dirty="0" err="1"/>
              <a:t>dostępnych</a:t>
            </a:r>
            <a:r>
              <a:rPr lang="en-US" dirty="0"/>
              <a:t> </a:t>
            </a:r>
            <a:r>
              <a:rPr lang="en-US" dirty="0" err="1"/>
              <a:t>dla</a:t>
            </a:r>
            <a:r>
              <a:rPr lang="en-US" dirty="0"/>
              <a:t> </a:t>
            </a:r>
            <a:r>
              <a:rPr lang="en-US" dirty="0" err="1"/>
              <a:t>organizacji</a:t>
            </a:r>
            <a:r>
              <a:rPr lang="en-US" dirty="0"/>
              <a:t> w </a:t>
            </a:r>
            <a:r>
              <a:rPr lang="en-US" dirty="0" err="1"/>
              <a:t>celu</a:t>
            </a:r>
            <a:r>
              <a:rPr lang="en-US" dirty="0"/>
              <a:t> </a:t>
            </a:r>
            <a:r>
              <a:rPr lang="en-US" dirty="0" err="1"/>
              <a:t>podejmowania</a:t>
            </a:r>
            <a:r>
              <a:rPr lang="en-US" dirty="0"/>
              <a:t> </a:t>
            </a:r>
            <a:r>
              <a:rPr lang="en-US" dirty="0" err="1"/>
              <a:t>decyzji</a:t>
            </a:r>
            <a:r>
              <a:rPr lang="en-US" dirty="0"/>
              <a:t>, </a:t>
            </a:r>
            <a:r>
              <a:rPr lang="en-US" dirty="0" err="1"/>
              <a:t>istnieją</a:t>
            </a:r>
            <a:r>
              <a:rPr lang="en-US" dirty="0"/>
              <a:t> </a:t>
            </a:r>
            <a:r>
              <a:rPr lang="en-US" dirty="0" err="1"/>
              <a:t>znaczne</a:t>
            </a:r>
            <a:r>
              <a:rPr lang="en-US" dirty="0"/>
              <a:t> </a:t>
            </a:r>
            <a:r>
              <a:rPr lang="en-US" dirty="0" err="1"/>
              <a:t>różnice</a:t>
            </a:r>
            <a:r>
              <a:rPr lang="en-US" dirty="0"/>
              <a:t> </a:t>
            </a:r>
            <a:r>
              <a:rPr lang="en-US" dirty="0" err="1"/>
              <a:t>między</a:t>
            </a:r>
            <a:r>
              <a:rPr lang="en-US" dirty="0"/>
              <a:t> </a:t>
            </a:r>
            <a:r>
              <a:rPr lang="en-US" dirty="0" err="1"/>
              <a:t>erą</a:t>
            </a:r>
            <a:r>
              <a:rPr lang="en-US" dirty="0"/>
              <a:t> </a:t>
            </a:r>
            <a:r>
              <a:rPr lang="en-US" dirty="0" err="1"/>
              <a:t>przedcyfrową</a:t>
            </a:r>
            <a:r>
              <a:rPr lang="en-US" dirty="0"/>
              <a:t> a </a:t>
            </a:r>
            <a:r>
              <a:rPr lang="en-US" dirty="0" err="1"/>
              <a:t>obecną</a:t>
            </a:r>
            <a:r>
              <a:rPr lang="en-US" dirty="0"/>
              <a:t> </a:t>
            </a:r>
            <a:r>
              <a:rPr lang="en-US" dirty="0" err="1"/>
              <a:t>erą</a:t>
            </a:r>
            <a:r>
              <a:rPr lang="en-US" dirty="0"/>
              <a:t> </a:t>
            </a:r>
            <a:r>
              <a:rPr lang="en-US" dirty="0" err="1"/>
              <a:t>cyfrową</a:t>
            </a:r>
            <a:r>
              <a:rPr lang="en-US" dirty="0"/>
              <a:t>: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Czas</a:t>
            </a:r>
            <a:r>
              <a:rPr lang="en-US" dirty="0"/>
              <a:t>: </a:t>
            </a:r>
            <a:r>
              <a:rPr lang="en-US" dirty="0" err="1"/>
              <a:t>Przed</a:t>
            </a:r>
            <a:r>
              <a:rPr lang="en-US" dirty="0"/>
              <a:t> </a:t>
            </a:r>
            <a:r>
              <a:rPr lang="en-US" dirty="0" err="1" smtClean="0"/>
              <a:t>Internetem</a:t>
            </a:r>
            <a:r>
              <a:rPr lang="en-US" dirty="0" smtClean="0"/>
              <a:t>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Czas</a:t>
            </a:r>
            <a:r>
              <a:rPr lang="en-US" dirty="0"/>
              <a:t> </a:t>
            </a:r>
            <a:r>
              <a:rPr lang="en-US" dirty="0" err="1"/>
              <a:t>gromadzenia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przetwarzania</a:t>
            </a:r>
            <a:r>
              <a:rPr lang="en-US" dirty="0"/>
              <a:t> </a:t>
            </a:r>
            <a:r>
              <a:rPr lang="en-US" dirty="0" err="1"/>
              <a:t>informacji</a:t>
            </a:r>
            <a:r>
              <a:rPr lang="en-US" dirty="0"/>
              <a:t> </a:t>
            </a:r>
            <a:r>
              <a:rPr lang="en-US" dirty="0" err="1"/>
              <a:t>był</a:t>
            </a:r>
            <a:r>
              <a:rPr lang="en-US" dirty="0"/>
              <a:t> </a:t>
            </a:r>
            <a:r>
              <a:rPr lang="en-US" dirty="0" err="1"/>
              <a:t>stosunkowo</a:t>
            </a:r>
            <a:r>
              <a:rPr lang="en-US" dirty="0"/>
              <a:t> </a:t>
            </a:r>
            <a:r>
              <a:rPr lang="en-US" dirty="0" err="1"/>
              <a:t>powolny</a:t>
            </a:r>
            <a:r>
              <a:rPr lang="en-US" dirty="0"/>
              <a:t>.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polegały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fizycznych</a:t>
            </a:r>
            <a:r>
              <a:rPr lang="en-US" dirty="0"/>
              <a:t> </a:t>
            </a:r>
            <a:r>
              <a:rPr lang="en-US" dirty="0" err="1"/>
              <a:t>metodach</a:t>
            </a:r>
            <a:r>
              <a:rPr lang="en-US" dirty="0"/>
              <a:t> </a:t>
            </a:r>
            <a:r>
              <a:rPr lang="en-US" dirty="0" err="1"/>
              <a:t>gromadzenia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, </a:t>
            </a:r>
            <a:r>
              <a:rPr lang="en-US" dirty="0" err="1"/>
              <a:t>takich</a:t>
            </a:r>
            <a:r>
              <a:rPr lang="en-US" dirty="0"/>
              <a:t> </a:t>
            </a:r>
            <a:r>
              <a:rPr lang="en-US" dirty="0" err="1"/>
              <a:t>jak</a:t>
            </a:r>
            <a:r>
              <a:rPr lang="en-US" dirty="0"/>
              <a:t> </a:t>
            </a:r>
            <a:r>
              <a:rPr lang="en-US" dirty="0" err="1"/>
              <a:t>ankiety</a:t>
            </a:r>
            <a:r>
              <a:rPr lang="en-US" dirty="0"/>
              <a:t>, </a:t>
            </a:r>
            <a:r>
              <a:rPr lang="en-US" dirty="0" err="1"/>
              <a:t>ręczne</a:t>
            </a:r>
            <a:r>
              <a:rPr lang="en-US" dirty="0"/>
              <a:t> </a:t>
            </a:r>
            <a:r>
              <a:rPr lang="en-US" dirty="0" err="1"/>
              <a:t>prowadzenie</a:t>
            </a:r>
            <a:r>
              <a:rPr lang="en-US" dirty="0"/>
              <a:t> </a:t>
            </a:r>
            <a:r>
              <a:rPr lang="en-US" dirty="0" err="1"/>
              <a:t>dokumentacji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badania</a:t>
            </a:r>
            <a:r>
              <a:rPr lang="en-US" dirty="0"/>
              <a:t> </a:t>
            </a:r>
            <a:r>
              <a:rPr lang="en-US" dirty="0" err="1"/>
              <a:t>rynku</a:t>
            </a:r>
            <a:r>
              <a:rPr lang="en-US" dirty="0"/>
              <a:t> </a:t>
            </a:r>
            <a:r>
              <a:rPr lang="en-US" dirty="0" err="1"/>
              <a:t>prowadzone</a:t>
            </a:r>
            <a:r>
              <a:rPr lang="en-US" dirty="0"/>
              <a:t> </a:t>
            </a:r>
            <a:r>
              <a:rPr lang="en-US" dirty="0" err="1"/>
              <a:t>przez</a:t>
            </a:r>
            <a:r>
              <a:rPr lang="en-US" dirty="0"/>
              <a:t> </a:t>
            </a:r>
            <a:r>
              <a:rPr lang="en-US" dirty="0" err="1"/>
              <a:t>dłuższy</a:t>
            </a:r>
            <a:r>
              <a:rPr lang="en-US" dirty="0"/>
              <a:t> </a:t>
            </a:r>
            <a:r>
              <a:rPr lang="en-US" dirty="0" err="1"/>
              <a:t>czas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Czas</a:t>
            </a:r>
            <a:r>
              <a:rPr lang="en-US" dirty="0"/>
              <a:t> </a:t>
            </a:r>
            <a:r>
              <a:rPr lang="en-US" dirty="0" err="1"/>
              <a:t>potrzebny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dystrybucję</a:t>
            </a:r>
            <a:r>
              <a:rPr lang="en-US" dirty="0"/>
              <a:t> </a:t>
            </a:r>
            <a:r>
              <a:rPr lang="en-US" dirty="0" err="1"/>
              <a:t>ankiet</a:t>
            </a:r>
            <a:r>
              <a:rPr lang="en-US" dirty="0"/>
              <a:t>, </a:t>
            </a:r>
            <a:r>
              <a:rPr lang="en-US" dirty="0" err="1"/>
              <a:t>otrzymywanie</a:t>
            </a:r>
            <a:r>
              <a:rPr lang="en-US" dirty="0"/>
              <a:t> </a:t>
            </a:r>
            <a:r>
              <a:rPr lang="en-US" dirty="0" err="1"/>
              <a:t>odpowiedzi</a:t>
            </a:r>
            <a:r>
              <a:rPr lang="en-US" dirty="0"/>
              <a:t>, </a:t>
            </a:r>
            <a:r>
              <a:rPr lang="en-US" dirty="0" err="1"/>
              <a:t>ręczne</a:t>
            </a:r>
            <a:r>
              <a:rPr lang="en-US" dirty="0"/>
              <a:t> </a:t>
            </a:r>
            <a:r>
              <a:rPr lang="en-US" dirty="0" err="1"/>
              <a:t>przetwarzanie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przeprowadzanie</a:t>
            </a:r>
            <a:r>
              <a:rPr lang="en-US" dirty="0"/>
              <a:t> </a:t>
            </a:r>
            <a:r>
              <a:rPr lang="en-US" dirty="0" err="1"/>
              <a:t>analiz</a:t>
            </a:r>
            <a:r>
              <a:rPr lang="en-US" dirty="0"/>
              <a:t> </a:t>
            </a:r>
            <a:r>
              <a:rPr lang="en-US" dirty="0" err="1"/>
              <a:t>często</a:t>
            </a:r>
            <a:r>
              <a:rPr lang="en-US" dirty="0"/>
              <a:t> </a:t>
            </a:r>
            <a:r>
              <a:rPr lang="en-US" dirty="0" err="1"/>
              <a:t>skutkował</a:t>
            </a:r>
            <a:r>
              <a:rPr lang="en-US" dirty="0"/>
              <a:t> </a:t>
            </a:r>
            <a:r>
              <a:rPr lang="en-US" dirty="0" err="1"/>
              <a:t>opóźnieniami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Podejmowanie</a:t>
            </a:r>
            <a:r>
              <a:rPr lang="en-US" dirty="0"/>
              <a:t> </a:t>
            </a:r>
            <a:r>
              <a:rPr lang="en-US" dirty="0" err="1"/>
              <a:t>decyzji</a:t>
            </a:r>
            <a:r>
              <a:rPr lang="en-US" dirty="0"/>
              <a:t> </a:t>
            </a:r>
            <a:r>
              <a:rPr lang="en-US" dirty="0" err="1"/>
              <a:t>opierało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historycznych</a:t>
            </a:r>
            <a:r>
              <a:rPr lang="en-US" dirty="0"/>
              <a:t>, a </a:t>
            </a:r>
            <a:r>
              <a:rPr lang="en-US" dirty="0" err="1"/>
              <a:t>uzyskanie</a:t>
            </a:r>
            <a:r>
              <a:rPr lang="en-US" dirty="0"/>
              <a:t> </a:t>
            </a:r>
            <a:r>
              <a:rPr lang="en-US" dirty="0" err="1"/>
              <a:t>informacji</a:t>
            </a:r>
            <a:r>
              <a:rPr lang="en-US" dirty="0"/>
              <a:t> w </a:t>
            </a:r>
            <a:r>
              <a:rPr lang="en-US" dirty="0" err="1"/>
              <a:t>czasie</a:t>
            </a:r>
            <a:r>
              <a:rPr lang="en-US" dirty="0"/>
              <a:t> </a:t>
            </a:r>
            <a:r>
              <a:rPr lang="en-US" dirty="0" err="1"/>
              <a:t>rzeczywistym</a:t>
            </a:r>
            <a:r>
              <a:rPr lang="en-US" dirty="0"/>
              <a:t> </a:t>
            </a:r>
            <a:r>
              <a:rPr lang="en-US" dirty="0" err="1"/>
              <a:t>było</a:t>
            </a:r>
            <a:r>
              <a:rPr lang="en-US" dirty="0"/>
              <a:t> </a:t>
            </a:r>
            <a:r>
              <a:rPr lang="en-US" dirty="0" err="1"/>
              <a:t>trudne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Teraz</a:t>
            </a:r>
            <a:r>
              <a:rPr lang="en-US" dirty="0"/>
              <a:t>, </a:t>
            </a:r>
            <a:r>
              <a:rPr lang="en-US" dirty="0" err="1"/>
              <a:t>dzięki</a:t>
            </a:r>
            <a:r>
              <a:rPr lang="en-US" dirty="0"/>
              <a:t> </a:t>
            </a:r>
            <a:r>
              <a:rPr lang="en-US" dirty="0" err="1" smtClean="0"/>
              <a:t>Internetowi</a:t>
            </a:r>
            <a:r>
              <a:rPr lang="en-US" dirty="0" smtClean="0"/>
              <a:t>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Informacje</a:t>
            </a:r>
            <a:r>
              <a:rPr lang="en-US" dirty="0"/>
              <a:t> </a:t>
            </a:r>
            <a:r>
              <a:rPr lang="en-US" dirty="0" err="1"/>
              <a:t>mogą</a:t>
            </a:r>
            <a:r>
              <a:rPr lang="en-US" dirty="0"/>
              <a:t> </a:t>
            </a:r>
            <a:r>
              <a:rPr lang="en-US" dirty="0" err="1"/>
              <a:t>być</a:t>
            </a:r>
            <a:r>
              <a:rPr lang="en-US" dirty="0"/>
              <a:t> </a:t>
            </a:r>
            <a:r>
              <a:rPr lang="en-US" dirty="0" err="1"/>
              <a:t>gromadzone</a:t>
            </a:r>
            <a:r>
              <a:rPr lang="en-US" dirty="0"/>
              <a:t>, </a:t>
            </a:r>
            <a:r>
              <a:rPr lang="en-US" dirty="0" err="1"/>
              <a:t>udostępniane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dostępne</a:t>
            </a:r>
            <a:r>
              <a:rPr lang="en-US" dirty="0"/>
              <a:t> w </a:t>
            </a:r>
            <a:r>
              <a:rPr lang="en-US" dirty="0" err="1"/>
              <a:t>czasie</a:t>
            </a:r>
            <a:r>
              <a:rPr lang="en-US" dirty="0"/>
              <a:t> </a:t>
            </a:r>
            <a:r>
              <a:rPr lang="en-US" dirty="0" err="1"/>
              <a:t>rzeczywistym</a:t>
            </a:r>
            <a:r>
              <a:rPr lang="en-US" dirty="0"/>
              <a:t>. </a:t>
            </a: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mogą</a:t>
            </a:r>
            <a:r>
              <a:rPr lang="en-US" dirty="0"/>
              <a:t> </a:t>
            </a:r>
            <a:r>
              <a:rPr lang="en-US" dirty="0" err="1"/>
              <a:t>szybko</a:t>
            </a:r>
            <a:r>
              <a:rPr lang="en-US" dirty="0"/>
              <a:t> </a:t>
            </a:r>
            <a:r>
              <a:rPr lang="en-US" dirty="0" err="1"/>
              <a:t>gromadzić</a:t>
            </a:r>
            <a:r>
              <a:rPr lang="en-US" dirty="0"/>
              <a:t> </a:t>
            </a:r>
            <a:r>
              <a:rPr lang="en-US" dirty="0" err="1"/>
              <a:t>dane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pomocą</a:t>
            </a:r>
            <a:r>
              <a:rPr lang="en-US" dirty="0"/>
              <a:t> </a:t>
            </a:r>
            <a:r>
              <a:rPr lang="en-US" dirty="0" err="1"/>
              <a:t>ankiet</a:t>
            </a:r>
            <a:r>
              <a:rPr lang="en-US" dirty="0"/>
              <a:t> online, </a:t>
            </a:r>
            <a:r>
              <a:rPr lang="en-US" dirty="0" err="1"/>
              <a:t>monitorowania</a:t>
            </a:r>
            <a:r>
              <a:rPr lang="en-US" dirty="0"/>
              <a:t> </a:t>
            </a:r>
            <a:r>
              <a:rPr lang="en-US" dirty="0" err="1"/>
              <a:t>mediów</a:t>
            </a:r>
            <a:r>
              <a:rPr lang="en-US" dirty="0"/>
              <a:t> </a:t>
            </a:r>
            <a:r>
              <a:rPr lang="en-US" dirty="0" err="1"/>
              <a:t>społecznościowych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analiz</a:t>
            </a:r>
            <a:r>
              <a:rPr lang="en-US" dirty="0"/>
              <a:t> w </a:t>
            </a:r>
            <a:r>
              <a:rPr lang="en-US" dirty="0" err="1"/>
              <a:t>czasie</a:t>
            </a:r>
            <a:r>
              <a:rPr lang="en-US" dirty="0"/>
              <a:t> </a:t>
            </a:r>
            <a:r>
              <a:rPr lang="en-US" dirty="0" err="1"/>
              <a:t>rzeczywistym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Wgląd</a:t>
            </a:r>
            <a:r>
              <a:rPr lang="en-US" dirty="0"/>
              <a:t> w </a:t>
            </a:r>
            <a:r>
              <a:rPr lang="en-US" dirty="0" err="1"/>
              <a:t>czasie</a:t>
            </a:r>
            <a:r>
              <a:rPr lang="en-US" dirty="0"/>
              <a:t> </a:t>
            </a:r>
            <a:r>
              <a:rPr lang="en-US" dirty="0" err="1"/>
              <a:t>rzeczywistym</a:t>
            </a:r>
            <a:r>
              <a:rPr lang="en-US" dirty="0"/>
              <a:t> </a:t>
            </a:r>
            <a:r>
              <a:rPr lang="en-US" dirty="0" err="1"/>
              <a:t>umożliwia</a:t>
            </a:r>
            <a:r>
              <a:rPr lang="en-US" dirty="0"/>
              <a:t> </a:t>
            </a:r>
            <a:r>
              <a:rPr lang="en-US" dirty="0" err="1"/>
              <a:t>organizacjom</a:t>
            </a:r>
            <a:r>
              <a:rPr lang="en-US" dirty="0"/>
              <a:t> </a:t>
            </a:r>
            <a:r>
              <a:rPr lang="en-US" dirty="0" err="1"/>
              <a:t>szybsze</a:t>
            </a:r>
            <a:r>
              <a:rPr lang="en-US" dirty="0"/>
              <a:t> </a:t>
            </a:r>
            <a:r>
              <a:rPr lang="en-US" dirty="0" err="1"/>
              <a:t>podejmowanie</a:t>
            </a:r>
            <a:r>
              <a:rPr lang="en-US" dirty="0"/>
              <a:t> </a:t>
            </a:r>
            <a:r>
              <a:rPr lang="en-US" dirty="0" err="1"/>
              <a:t>decyzji</a:t>
            </a:r>
            <a:r>
              <a:rPr lang="en-US" dirty="0"/>
              <a:t>, </a:t>
            </a:r>
            <a:r>
              <a:rPr lang="en-US" dirty="0" err="1"/>
              <a:t>szybkie</a:t>
            </a:r>
            <a:r>
              <a:rPr lang="en-US" dirty="0"/>
              <a:t> </a:t>
            </a:r>
            <a:r>
              <a:rPr lang="en-US" dirty="0" err="1"/>
              <a:t>reagowanie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trendy </a:t>
            </a:r>
            <a:r>
              <a:rPr lang="en-US" dirty="0" err="1"/>
              <a:t>rynkowe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dynamiczne</a:t>
            </a:r>
            <a:r>
              <a:rPr lang="en-US" dirty="0"/>
              <a:t> </a:t>
            </a:r>
            <a:r>
              <a:rPr lang="en-US" dirty="0" err="1"/>
              <a:t>dostosowywanie</a:t>
            </a:r>
            <a:r>
              <a:rPr lang="en-US" dirty="0"/>
              <a:t> </a:t>
            </a:r>
            <a:r>
              <a:rPr lang="en-US" dirty="0" err="1"/>
              <a:t>strategii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Jakość</a:t>
            </a:r>
            <a:r>
              <a:rPr lang="en-US" dirty="0"/>
              <a:t>: </a:t>
            </a:r>
            <a:r>
              <a:rPr lang="en-US" dirty="0" err="1"/>
              <a:t>Przed</a:t>
            </a:r>
            <a:r>
              <a:rPr lang="en-US" dirty="0"/>
              <a:t> </a:t>
            </a:r>
            <a:r>
              <a:rPr lang="en-US" dirty="0" err="1"/>
              <a:t>Internetem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siecią</a:t>
            </a:r>
            <a:r>
              <a:rPr lang="en-US" dirty="0"/>
              <a:t>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Jakość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zależała</a:t>
            </a:r>
            <a:r>
              <a:rPr lang="en-US" dirty="0"/>
              <a:t> od </a:t>
            </a:r>
            <a:r>
              <a:rPr lang="en-US" dirty="0" err="1"/>
              <a:t>ręcznego</a:t>
            </a:r>
            <a:r>
              <a:rPr lang="en-US" dirty="0"/>
              <a:t> </a:t>
            </a:r>
            <a:r>
              <a:rPr lang="en-US" dirty="0" err="1"/>
              <a:t>wprowadzania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, co </a:t>
            </a:r>
            <a:r>
              <a:rPr lang="en-US" dirty="0" err="1"/>
              <a:t>wiązało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z </a:t>
            </a:r>
            <a:r>
              <a:rPr lang="en-US" dirty="0" err="1"/>
              <a:t>ryzykiem</a:t>
            </a:r>
            <a:r>
              <a:rPr lang="en-US" dirty="0"/>
              <a:t> </a:t>
            </a:r>
            <a:r>
              <a:rPr lang="en-US" dirty="0" err="1"/>
              <a:t>błędu</a:t>
            </a:r>
            <a:r>
              <a:rPr lang="en-US" dirty="0"/>
              <a:t> </a:t>
            </a:r>
            <a:r>
              <a:rPr lang="en-US" dirty="0" err="1"/>
              <a:t>ludzkiego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Metody</a:t>
            </a:r>
            <a:r>
              <a:rPr lang="en-US" dirty="0"/>
              <a:t> </a:t>
            </a:r>
            <a:r>
              <a:rPr lang="en-US" dirty="0" err="1"/>
              <a:t>gromadzenia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, </a:t>
            </a:r>
            <a:r>
              <a:rPr lang="en-US" dirty="0" err="1"/>
              <a:t>takie</a:t>
            </a:r>
            <a:r>
              <a:rPr lang="en-US" dirty="0"/>
              <a:t> </a:t>
            </a:r>
            <a:r>
              <a:rPr lang="en-US" dirty="0" err="1"/>
              <a:t>jak</a:t>
            </a:r>
            <a:r>
              <a:rPr lang="en-US" dirty="0"/>
              <a:t> </a:t>
            </a:r>
            <a:r>
              <a:rPr lang="en-US" dirty="0" err="1"/>
              <a:t>ankiety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kwestionariusze</a:t>
            </a:r>
            <a:r>
              <a:rPr lang="en-US" dirty="0"/>
              <a:t>, </a:t>
            </a:r>
            <a:r>
              <a:rPr lang="en-US" dirty="0" err="1"/>
              <a:t>były</a:t>
            </a:r>
            <a:r>
              <a:rPr lang="en-US" dirty="0"/>
              <a:t> </a:t>
            </a:r>
            <a:r>
              <a:rPr lang="en-US" dirty="0" err="1"/>
              <a:t>ograniczone</a:t>
            </a:r>
            <a:r>
              <a:rPr lang="en-US" dirty="0"/>
              <a:t> </a:t>
            </a:r>
            <a:r>
              <a:rPr lang="en-US" dirty="0" err="1"/>
              <a:t>przez</a:t>
            </a:r>
            <a:r>
              <a:rPr lang="en-US" dirty="0"/>
              <a:t> </a:t>
            </a:r>
            <a:r>
              <a:rPr lang="en-US" dirty="0" err="1"/>
              <a:t>dokładność</a:t>
            </a:r>
            <a:r>
              <a:rPr lang="en-US" dirty="0"/>
              <a:t> </a:t>
            </a:r>
            <a:r>
              <a:rPr lang="en-US" dirty="0" err="1"/>
              <a:t>respondentów</a:t>
            </a:r>
            <a:r>
              <a:rPr lang="en-US" dirty="0"/>
              <a:t>, </a:t>
            </a:r>
            <a:r>
              <a:rPr lang="en-US" dirty="0" err="1"/>
              <a:t>błędy</a:t>
            </a:r>
            <a:r>
              <a:rPr lang="en-US" dirty="0"/>
              <a:t> </a:t>
            </a:r>
            <a:r>
              <a:rPr lang="en-US" dirty="0" err="1"/>
              <a:t>przypominania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błędy</a:t>
            </a:r>
            <a:r>
              <a:rPr lang="en-US" dirty="0"/>
              <a:t> </a:t>
            </a:r>
            <a:r>
              <a:rPr lang="en-US" dirty="0" err="1"/>
              <a:t>interpretacji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Badania</a:t>
            </a:r>
            <a:r>
              <a:rPr lang="en-US" dirty="0"/>
              <a:t> </a:t>
            </a:r>
            <a:r>
              <a:rPr lang="en-US" dirty="0" err="1"/>
              <a:t>rynkowe</a:t>
            </a:r>
            <a:r>
              <a:rPr lang="en-US" dirty="0"/>
              <a:t> </a:t>
            </a:r>
            <a:r>
              <a:rPr lang="en-US" dirty="0" err="1"/>
              <a:t>dostarczyły</a:t>
            </a:r>
            <a:r>
              <a:rPr lang="en-US" dirty="0"/>
              <a:t> </a:t>
            </a:r>
            <a:r>
              <a:rPr lang="en-US" dirty="0" err="1"/>
              <a:t>cennych</a:t>
            </a:r>
            <a:r>
              <a:rPr lang="en-US" dirty="0"/>
              <a:t> </a:t>
            </a:r>
            <a:r>
              <a:rPr lang="en-US" dirty="0" err="1"/>
              <a:t>spostrzeżeń</a:t>
            </a:r>
            <a:r>
              <a:rPr lang="en-US" dirty="0"/>
              <a:t>, ale </a:t>
            </a:r>
            <a:r>
              <a:rPr lang="en-US" dirty="0" err="1"/>
              <a:t>jakość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zależała</a:t>
            </a:r>
            <a:r>
              <a:rPr lang="en-US" dirty="0"/>
              <a:t> od </a:t>
            </a:r>
            <a:r>
              <a:rPr lang="en-US" dirty="0" err="1"/>
              <a:t>metodologii</a:t>
            </a:r>
            <a:r>
              <a:rPr lang="en-US" dirty="0"/>
              <a:t>, </a:t>
            </a:r>
            <a:r>
              <a:rPr lang="en-US" dirty="0" err="1"/>
              <a:t>wielkości</a:t>
            </a:r>
            <a:r>
              <a:rPr lang="en-US" dirty="0"/>
              <a:t> </a:t>
            </a:r>
            <a:r>
              <a:rPr lang="en-US" dirty="0" err="1"/>
              <a:t>próby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doświadczenia</a:t>
            </a:r>
            <a:r>
              <a:rPr lang="en-US" dirty="0"/>
              <a:t> </a:t>
            </a:r>
            <a:r>
              <a:rPr lang="en-US" dirty="0" err="1"/>
              <a:t>badacza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Teraz</a:t>
            </a:r>
            <a:r>
              <a:rPr lang="en-US" dirty="0"/>
              <a:t>, </a:t>
            </a:r>
            <a:r>
              <a:rPr lang="en-US" dirty="0" err="1"/>
              <a:t>dzięki</a:t>
            </a:r>
            <a:r>
              <a:rPr lang="en-US" dirty="0"/>
              <a:t> </a:t>
            </a:r>
            <a:r>
              <a:rPr lang="en-US" dirty="0" err="1" smtClean="0"/>
              <a:t>Internetowi</a:t>
            </a:r>
            <a:r>
              <a:rPr lang="en-US" dirty="0" smtClean="0"/>
              <a:t>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Zaawansowane</a:t>
            </a:r>
            <a:r>
              <a:rPr lang="en-US" dirty="0"/>
              <a:t> </a:t>
            </a:r>
            <a:r>
              <a:rPr lang="en-US" dirty="0" err="1"/>
              <a:t>technologie</a:t>
            </a:r>
            <a:r>
              <a:rPr lang="en-US" dirty="0"/>
              <a:t> </a:t>
            </a:r>
            <a:r>
              <a:rPr lang="en-US" dirty="0" err="1"/>
              <a:t>gromadzenia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zautomatyzowane</a:t>
            </a:r>
            <a:r>
              <a:rPr lang="en-US" dirty="0"/>
              <a:t> </a:t>
            </a:r>
            <a:r>
              <a:rPr lang="en-US" dirty="0" err="1"/>
              <a:t>systemy</a:t>
            </a:r>
            <a:r>
              <a:rPr lang="en-US" dirty="0"/>
              <a:t> </a:t>
            </a:r>
            <a:r>
              <a:rPr lang="en-US" dirty="0" err="1"/>
              <a:t>zmniejszają</a:t>
            </a:r>
            <a:r>
              <a:rPr lang="en-US" dirty="0"/>
              <a:t> </a:t>
            </a:r>
            <a:r>
              <a:rPr lang="en-US" dirty="0" err="1"/>
              <a:t>ryzyko</a:t>
            </a:r>
            <a:r>
              <a:rPr lang="en-US" dirty="0"/>
              <a:t> </a:t>
            </a:r>
            <a:r>
              <a:rPr lang="en-US" dirty="0" err="1"/>
              <a:t>błędu</a:t>
            </a:r>
            <a:r>
              <a:rPr lang="en-US" dirty="0"/>
              <a:t> </a:t>
            </a:r>
            <a:r>
              <a:rPr lang="en-US" dirty="0" err="1"/>
              <a:t>ludzkiego</a:t>
            </a:r>
            <a:r>
              <a:rPr lang="en-US" dirty="0"/>
              <a:t> </a:t>
            </a:r>
            <a:r>
              <a:rPr lang="en-US" dirty="0" err="1"/>
              <a:t>przy</a:t>
            </a:r>
            <a:r>
              <a:rPr lang="en-US" dirty="0"/>
              <a:t> </a:t>
            </a:r>
            <a:r>
              <a:rPr lang="en-US" dirty="0" err="1"/>
              <a:t>wprowadzaniu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Narzędzia</a:t>
            </a:r>
            <a:r>
              <a:rPr lang="en-US" dirty="0"/>
              <a:t> </a:t>
            </a:r>
            <a:r>
              <a:rPr lang="en-US" dirty="0" err="1"/>
              <a:t>analityczne</a:t>
            </a:r>
            <a:r>
              <a:rPr lang="en-US" dirty="0"/>
              <a:t> w </a:t>
            </a:r>
            <a:r>
              <a:rPr lang="en-US" dirty="0" err="1"/>
              <a:t>czasie</a:t>
            </a:r>
            <a:r>
              <a:rPr lang="en-US" dirty="0"/>
              <a:t> </a:t>
            </a:r>
            <a:r>
              <a:rPr lang="en-US" dirty="0" err="1"/>
              <a:t>rzeczywistym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algorytmy</a:t>
            </a:r>
            <a:r>
              <a:rPr lang="en-US" dirty="0"/>
              <a:t> </a:t>
            </a:r>
            <a:r>
              <a:rPr lang="en-US" dirty="0" err="1"/>
              <a:t>uczenia</a:t>
            </a:r>
            <a:r>
              <a:rPr lang="en-US" dirty="0"/>
              <a:t> </a:t>
            </a:r>
            <a:r>
              <a:rPr lang="en-US" dirty="0" err="1"/>
              <a:t>maszynowego</a:t>
            </a:r>
            <a:r>
              <a:rPr lang="en-US" dirty="0"/>
              <a:t> </a:t>
            </a:r>
            <a:r>
              <a:rPr lang="en-US" dirty="0" err="1"/>
              <a:t>mogą</a:t>
            </a:r>
            <a:r>
              <a:rPr lang="en-US" dirty="0"/>
              <a:t> </a:t>
            </a:r>
            <a:r>
              <a:rPr lang="en-US" dirty="0" err="1"/>
              <a:t>przetwarzać</a:t>
            </a:r>
            <a:r>
              <a:rPr lang="en-US" dirty="0"/>
              <a:t> </a:t>
            </a:r>
            <a:r>
              <a:rPr lang="en-US" dirty="0" err="1"/>
              <a:t>duże</a:t>
            </a:r>
            <a:r>
              <a:rPr lang="en-US" dirty="0"/>
              <a:t> </a:t>
            </a:r>
            <a:r>
              <a:rPr lang="en-US" dirty="0" err="1"/>
              <a:t>ilości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, </a:t>
            </a:r>
            <a:r>
              <a:rPr lang="en-US" dirty="0" err="1"/>
              <a:t>odkrywać</a:t>
            </a:r>
            <a:r>
              <a:rPr lang="en-US" dirty="0"/>
              <a:t> </a:t>
            </a:r>
            <a:r>
              <a:rPr lang="en-US" dirty="0" err="1"/>
              <a:t>wzorce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dostarczać</a:t>
            </a:r>
            <a:r>
              <a:rPr lang="en-US" dirty="0"/>
              <a:t> </a:t>
            </a:r>
            <a:r>
              <a:rPr lang="en-US" dirty="0" err="1"/>
              <a:t>dokładnych</a:t>
            </a:r>
            <a:r>
              <a:rPr lang="en-US" dirty="0"/>
              <a:t> </a:t>
            </a:r>
            <a:r>
              <a:rPr lang="en-US" dirty="0" err="1"/>
              <a:t>informacji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Firmy</a:t>
            </a:r>
            <a:r>
              <a:rPr lang="en-US" dirty="0"/>
              <a:t> </a:t>
            </a:r>
            <a:r>
              <a:rPr lang="en-US" dirty="0" err="1"/>
              <a:t>mają</a:t>
            </a:r>
            <a:r>
              <a:rPr lang="en-US" dirty="0"/>
              <a:t> </a:t>
            </a:r>
            <a:r>
              <a:rPr lang="en-US" dirty="0" err="1"/>
              <a:t>dostęp</a:t>
            </a:r>
            <a:r>
              <a:rPr lang="en-US" dirty="0"/>
              <a:t> do </a:t>
            </a:r>
            <a:r>
              <a:rPr lang="en-US" dirty="0" err="1"/>
              <a:t>wielu</a:t>
            </a:r>
            <a:r>
              <a:rPr lang="en-US" dirty="0"/>
              <a:t> </a:t>
            </a:r>
            <a:r>
              <a:rPr lang="en-US" dirty="0" err="1"/>
              <a:t>różnych</a:t>
            </a:r>
            <a:r>
              <a:rPr lang="en-US" dirty="0"/>
              <a:t> </a:t>
            </a:r>
            <a:r>
              <a:rPr lang="en-US" dirty="0" err="1"/>
              <a:t>źródeł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, w </a:t>
            </a:r>
            <a:r>
              <a:rPr lang="en-US" dirty="0" err="1"/>
              <a:t>tym</a:t>
            </a:r>
            <a:r>
              <a:rPr lang="en-US" dirty="0"/>
              <a:t> </a:t>
            </a:r>
            <a:r>
              <a:rPr lang="en-US" dirty="0" err="1"/>
              <a:t>interakcji</a:t>
            </a:r>
            <a:r>
              <a:rPr lang="en-US" dirty="0"/>
              <a:t> z </a:t>
            </a:r>
            <a:r>
              <a:rPr lang="en-US" dirty="0" err="1"/>
              <a:t>klientami</a:t>
            </a:r>
            <a:r>
              <a:rPr lang="en-US" dirty="0"/>
              <a:t> online, </a:t>
            </a:r>
            <a:r>
              <a:rPr lang="en-US" dirty="0" err="1"/>
              <a:t>konwersacji</a:t>
            </a:r>
            <a:r>
              <a:rPr lang="en-US" dirty="0"/>
              <a:t> w </a:t>
            </a:r>
            <a:r>
              <a:rPr lang="en-US" dirty="0" err="1"/>
              <a:t>mediach</a:t>
            </a:r>
            <a:r>
              <a:rPr lang="en-US" dirty="0"/>
              <a:t> </a:t>
            </a:r>
            <a:r>
              <a:rPr lang="en-US" dirty="0" err="1"/>
              <a:t>społecznościowych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śladów</a:t>
            </a:r>
            <a:r>
              <a:rPr lang="en-US" dirty="0"/>
              <a:t> </a:t>
            </a:r>
            <a:r>
              <a:rPr lang="en-US" dirty="0" err="1"/>
              <a:t>cyfrowych</a:t>
            </a:r>
            <a:r>
              <a:rPr lang="en-US" dirty="0"/>
              <a:t>, co </a:t>
            </a:r>
            <a:r>
              <a:rPr lang="en-US" dirty="0" err="1"/>
              <a:t>przyczynia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do </a:t>
            </a:r>
            <a:r>
              <a:rPr lang="en-US" dirty="0" err="1"/>
              <a:t>uzyskania</a:t>
            </a:r>
            <a:r>
              <a:rPr lang="en-US" dirty="0"/>
              <a:t> </a:t>
            </a:r>
            <a:r>
              <a:rPr lang="en-US" dirty="0" err="1"/>
              <a:t>bogatszych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bardziej</a:t>
            </a:r>
            <a:r>
              <a:rPr lang="en-US" dirty="0"/>
              <a:t> </a:t>
            </a:r>
            <a:r>
              <a:rPr lang="en-US" dirty="0" err="1"/>
              <a:t>kompleksowych</a:t>
            </a:r>
            <a:r>
              <a:rPr lang="en-US" dirty="0"/>
              <a:t> </a:t>
            </a:r>
            <a:r>
              <a:rPr lang="en-US" dirty="0" err="1"/>
              <a:t>informacji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Ilość</a:t>
            </a:r>
            <a:r>
              <a:rPr lang="en-US" dirty="0"/>
              <a:t>: </a:t>
            </a:r>
            <a:r>
              <a:rPr lang="en-US" dirty="0" err="1"/>
              <a:t>Przed</a:t>
            </a:r>
            <a:r>
              <a:rPr lang="en-US" dirty="0"/>
              <a:t> </a:t>
            </a:r>
            <a:r>
              <a:rPr lang="en-US" dirty="0" err="1" smtClean="0"/>
              <a:t>internetem</a:t>
            </a:r>
            <a:r>
              <a:rPr lang="en-US" dirty="0" smtClean="0"/>
              <a:t>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Ilość</a:t>
            </a:r>
            <a:r>
              <a:rPr lang="en-US" dirty="0"/>
              <a:t> </a:t>
            </a:r>
            <a:r>
              <a:rPr lang="en-US" dirty="0" err="1"/>
              <a:t>dostępnych</a:t>
            </a:r>
            <a:r>
              <a:rPr lang="en-US" dirty="0"/>
              <a:t> </a:t>
            </a:r>
            <a:r>
              <a:rPr lang="en-US" dirty="0" err="1"/>
              <a:t>informacji</a:t>
            </a:r>
            <a:r>
              <a:rPr lang="en-US" dirty="0"/>
              <a:t> </a:t>
            </a:r>
            <a:r>
              <a:rPr lang="en-US" dirty="0" err="1"/>
              <a:t>była</a:t>
            </a:r>
            <a:r>
              <a:rPr lang="en-US" dirty="0"/>
              <a:t> </a:t>
            </a:r>
            <a:r>
              <a:rPr lang="en-US" dirty="0" err="1"/>
              <a:t>ograniczona</a:t>
            </a:r>
            <a:r>
              <a:rPr lang="en-US" dirty="0"/>
              <a:t> </a:t>
            </a:r>
            <a:r>
              <a:rPr lang="en-US" dirty="0" err="1"/>
              <a:t>ze</a:t>
            </a:r>
            <a:r>
              <a:rPr lang="en-US" dirty="0"/>
              <a:t> </a:t>
            </a:r>
            <a:r>
              <a:rPr lang="en-US" dirty="0" err="1"/>
              <a:t>względu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ograniczenia</a:t>
            </a:r>
            <a:r>
              <a:rPr lang="en-US" dirty="0"/>
              <a:t> </a:t>
            </a:r>
            <a:r>
              <a:rPr lang="en-US" dirty="0" err="1"/>
              <a:t>związane</a:t>
            </a:r>
            <a:r>
              <a:rPr lang="en-US" dirty="0"/>
              <a:t> z </a:t>
            </a:r>
            <a:r>
              <a:rPr lang="en-US" dirty="0" err="1"/>
              <a:t>fizycznymi</a:t>
            </a:r>
            <a:r>
              <a:rPr lang="en-US" dirty="0"/>
              <a:t> </a:t>
            </a:r>
            <a:r>
              <a:rPr lang="en-US" dirty="0" err="1"/>
              <a:t>metodami</a:t>
            </a:r>
            <a:r>
              <a:rPr lang="en-US" dirty="0"/>
              <a:t> </a:t>
            </a:r>
            <a:r>
              <a:rPr lang="en-US" dirty="0" err="1"/>
              <a:t>gromadzenia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Badania</a:t>
            </a:r>
            <a:r>
              <a:rPr lang="en-US" dirty="0"/>
              <a:t> </a:t>
            </a:r>
            <a:r>
              <a:rPr lang="en-US" dirty="0" err="1"/>
              <a:t>rynkowe</a:t>
            </a:r>
            <a:r>
              <a:rPr lang="en-US" dirty="0"/>
              <a:t> </a:t>
            </a:r>
            <a:r>
              <a:rPr lang="en-US" dirty="0" err="1"/>
              <a:t>miały</a:t>
            </a:r>
            <a:r>
              <a:rPr lang="en-US" dirty="0"/>
              <a:t> </a:t>
            </a:r>
            <a:r>
              <a:rPr lang="en-US" dirty="0" err="1"/>
              <a:t>wielkość</a:t>
            </a:r>
            <a:r>
              <a:rPr lang="en-US" dirty="0"/>
              <a:t> </a:t>
            </a:r>
            <a:r>
              <a:rPr lang="en-US" dirty="0" err="1"/>
              <a:t>próby</a:t>
            </a:r>
            <a:r>
              <a:rPr lang="en-US" dirty="0"/>
              <a:t> </a:t>
            </a:r>
            <a:r>
              <a:rPr lang="en-US" dirty="0" err="1"/>
              <a:t>opartą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budżecie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względach</a:t>
            </a:r>
            <a:r>
              <a:rPr lang="en-US" dirty="0"/>
              <a:t> </a:t>
            </a:r>
            <a:r>
              <a:rPr lang="en-US" dirty="0" err="1"/>
              <a:t>logistycznych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Informacje</a:t>
            </a:r>
            <a:r>
              <a:rPr lang="en-US" dirty="0"/>
              <a:t> </a:t>
            </a:r>
            <a:r>
              <a:rPr lang="en-US" dirty="0" err="1"/>
              <a:t>zwrotne</a:t>
            </a:r>
            <a:r>
              <a:rPr lang="en-US" dirty="0"/>
              <a:t> od </a:t>
            </a:r>
            <a:r>
              <a:rPr lang="en-US" dirty="0" err="1"/>
              <a:t>klientów</a:t>
            </a:r>
            <a:r>
              <a:rPr lang="en-US" dirty="0"/>
              <a:t> </a:t>
            </a:r>
            <a:r>
              <a:rPr lang="en-US" dirty="0" err="1"/>
              <a:t>uzyskiwano</a:t>
            </a:r>
            <a:r>
              <a:rPr lang="en-US" dirty="0"/>
              <a:t> </a:t>
            </a:r>
            <a:r>
              <a:rPr lang="en-US" dirty="0" err="1"/>
              <a:t>głównie</a:t>
            </a:r>
            <a:r>
              <a:rPr lang="en-US" dirty="0"/>
              <a:t> </a:t>
            </a:r>
            <a:r>
              <a:rPr lang="en-US" dirty="0" err="1"/>
              <a:t>poprzez</a:t>
            </a:r>
            <a:r>
              <a:rPr lang="en-US" dirty="0"/>
              <a:t> </a:t>
            </a:r>
            <a:r>
              <a:rPr lang="en-US" dirty="0" err="1"/>
              <a:t>bezpośrednie</a:t>
            </a:r>
            <a:r>
              <a:rPr lang="en-US" dirty="0"/>
              <a:t> </a:t>
            </a:r>
            <a:r>
              <a:rPr lang="en-US" dirty="0" err="1"/>
              <a:t>interakcje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ograniczony</a:t>
            </a:r>
            <a:r>
              <a:rPr lang="en-US" dirty="0"/>
              <a:t> </a:t>
            </a:r>
            <a:r>
              <a:rPr lang="en-US" dirty="0" err="1"/>
              <a:t>odsetek</a:t>
            </a:r>
            <a:r>
              <a:rPr lang="en-US" dirty="0"/>
              <a:t> </a:t>
            </a:r>
            <a:r>
              <a:rPr lang="en-US" dirty="0" err="1"/>
              <a:t>odpowiedzi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ankiety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Teraz</a:t>
            </a:r>
            <a:r>
              <a:rPr lang="en-US" dirty="0"/>
              <a:t>, </a:t>
            </a:r>
            <a:r>
              <a:rPr lang="en-US" dirty="0" err="1"/>
              <a:t>dzięki</a:t>
            </a:r>
            <a:r>
              <a:rPr lang="en-US" dirty="0"/>
              <a:t> </a:t>
            </a:r>
            <a:r>
              <a:rPr lang="en-US" dirty="0" err="1" smtClean="0"/>
              <a:t>Internetowi</a:t>
            </a:r>
            <a:r>
              <a:rPr lang="en-US" dirty="0" smtClean="0"/>
              <a:t>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Ilość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dostępnych</a:t>
            </a:r>
            <a:r>
              <a:rPr lang="en-US" dirty="0"/>
              <a:t> </a:t>
            </a:r>
            <a:r>
              <a:rPr lang="en-US" dirty="0" err="1"/>
              <a:t>dla</a:t>
            </a:r>
            <a:r>
              <a:rPr lang="en-US" dirty="0"/>
              <a:t> </a:t>
            </a:r>
            <a:r>
              <a:rPr lang="en-US" dirty="0" err="1"/>
              <a:t>organizacji</a:t>
            </a:r>
            <a:r>
              <a:rPr lang="en-US" dirty="0"/>
              <a:t> </a:t>
            </a:r>
            <a:r>
              <a:rPr lang="en-US" dirty="0" err="1"/>
              <a:t>wzrosła</a:t>
            </a:r>
            <a:r>
              <a:rPr lang="en-US" dirty="0"/>
              <a:t> </a:t>
            </a:r>
            <a:r>
              <a:rPr lang="en-US" dirty="0" err="1"/>
              <a:t>wykładniczo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Interakcje</a:t>
            </a:r>
            <a:r>
              <a:rPr lang="en-US" dirty="0"/>
              <a:t> </a:t>
            </a:r>
            <a:r>
              <a:rPr lang="en-US" dirty="0" err="1"/>
              <a:t>cyfrowe</a:t>
            </a:r>
            <a:r>
              <a:rPr lang="en-US" dirty="0"/>
              <a:t>, </a:t>
            </a:r>
            <a:r>
              <a:rPr lang="en-US" dirty="0" err="1"/>
              <a:t>platformy</a:t>
            </a:r>
            <a:r>
              <a:rPr lang="en-US" dirty="0"/>
              <a:t> </a:t>
            </a:r>
            <a:r>
              <a:rPr lang="en-US" dirty="0" err="1"/>
              <a:t>mediów</a:t>
            </a:r>
            <a:r>
              <a:rPr lang="en-US" dirty="0"/>
              <a:t> </a:t>
            </a:r>
            <a:r>
              <a:rPr lang="en-US" dirty="0" err="1"/>
              <a:t>społecznościowych</a:t>
            </a:r>
            <a:r>
              <a:rPr lang="en-US" dirty="0"/>
              <a:t>, </a:t>
            </a:r>
            <a:r>
              <a:rPr lang="en-US" dirty="0" err="1"/>
              <a:t>transakcje</a:t>
            </a:r>
            <a:r>
              <a:rPr lang="en-US" dirty="0"/>
              <a:t> online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urządzenia</a:t>
            </a:r>
            <a:r>
              <a:rPr lang="en-US" dirty="0"/>
              <a:t> </a:t>
            </a:r>
            <a:r>
              <a:rPr lang="en-US" dirty="0" err="1"/>
              <a:t>IoT</a:t>
            </a:r>
            <a:r>
              <a:rPr lang="en-US" dirty="0"/>
              <a:t> </a:t>
            </a:r>
            <a:r>
              <a:rPr lang="en-US" dirty="0" err="1"/>
              <a:t>generują</a:t>
            </a:r>
            <a:r>
              <a:rPr lang="en-US" dirty="0"/>
              <a:t> </a:t>
            </a:r>
            <a:r>
              <a:rPr lang="en-US" dirty="0" err="1"/>
              <a:t>ogromne</a:t>
            </a:r>
            <a:r>
              <a:rPr lang="en-US" dirty="0"/>
              <a:t> </a:t>
            </a:r>
            <a:r>
              <a:rPr lang="en-US" dirty="0" err="1"/>
              <a:t>ilości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Technologie</a:t>
            </a:r>
            <a:r>
              <a:rPr lang="en-US" dirty="0"/>
              <a:t> Big Data </a:t>
            </a:r>
            <a:r>
              <a:rPr lang="en-US" dirty="0" err="1"/>
              <a:t>umożliwiają</a:t>
            </a:r>
            <a:r>
              <a:rPr lang="en-US" dirty="0"/>
              <a:t> </a:t>
            </a:r>
            <a:r>
              <a:rPr lang="en-US" dirty="0" err="1"/>
              <a:t>organizacjom</a:t>
            </a:r>
            <a:r>
              <a:rPr lang="en-US" dirty="0"/>
              <a:t> </a:t>
            </a:r>
            <a:r>
              <a:rPr lang="en-US" dirty="0" err="1"/>
              <a:t>gromadzenie</a:t>
            </a:r>
            <a:r>
              <a:rPr lang="en-US" dirty="0"/>
              <a:t>, </a:t>
            </a:r>
            <a:r>
              <a:rPr lang="en-US" dirty="0" err="1"/>
              <a:t>przechowywanie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analizowanie</a:t>
            </a:r>
            <a:r>
              <a:rPr lang="en-US" dirty="0"/>
              <a:t> </a:t>
            </a:r>
            <a:r>
              <a:rPr lang="en-US" dirty="0" err="1"/>
              <a:t>dużych</a:t>
            </a:r>
            <a:r>
              <a:rPr lang="en-US" dirty="0"/>
              <a:t> </a:t>
            </a:r>
            <a:r>
              <a:rPr lang="en-US" dirty="0" err="1"/>
              <a:t>zbiorów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, </a:t>
            </a:r>
            <a:r>
              <a:rPr lang="en-US" dirty="0" err="1"/>
              <a:t>zapewniając</a:t>
            </a:r>
            <a:r>
              <a:rPr lang="en-US" dirty="0"/>
              <a:t> </a:t>
            </a:r>
            <a:r>
              <a:rPr lang="en-US" dirty="0" err="1"/>
              <a:t>głębsze</a:t>
            </a:r>
            <a:r>
              <a:rPr lang="en-US" dirty="0"/>
              <a:t> </a:t>
            </a:r>
            <a:r>
              <a:rPr lang="en-US" dirty="0" err="1"/>
              <a:t>zrozumienie</a:t>
            </a:r>
            <a:r>
              <a:rPr lang="en-US" dirty="0"/>
              <a:t> </a:t>
            </a:r>
            <a:r>
              <a:rPr lang="en-US" dirty="0" err="1"/>
              <a:t>zachowań</a:t>
            </a:r>
            <a:r>
              <a:rPr lang="en-US" dirty="0"/>
              <a:t> </a:t>
            </a:r>
            <a:r>
              <a:rPr lang="en-US" dirty="0" err="1"/>
              <a:t>konsumentów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trendów</a:t>
            </a:r>
            <a:r>
              <a:rPr lang="en-US" dirty="0"/>
              <a:t> </a:t>
            </a:r>
            <a:r>
              <a:rPr lang="en-US" dirty="0" err="1"/>
              <a:t>rynkowych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Podsumowując</a:t>
            </a:r>
            <a:r>
              <a:rPr lang="en-US" dirty="0"/>
              <a:t>, era </a:t>
            </a:r>
            <a:r>
              <a:rPr lang="en-US" dirty="0" err="1"/>
              <a:t>cyfrowa</a:t>
            </a:r>
            <a:r>
              <a:rPr lang="en-US" dirty="0"/>
              <a:t> </a:t>
            </a:r>
            <a:r>
              <a:rPr lang="en-US" dirty="0" err="1"/>
              <a:t>zrewolucjonizowała</a:t>
            </a:r>
            <a:r>
              <a:rPr lang="en-US" dirty="0"/>
              <a:t> </a:t>
            </a:r>
            <a:r>
              <a:rPr lang="en-US" dirty="0" err="1"/>
              <a:t>czas</a:t>
            </a:r>
            <a:r>
              <a:rPr lang="en-US" dirty="0"/>
              <a:t>, </a:t>
            </a:r>
            <a:r>
              <a:rPr lang="en-US" dirty="0" err="1"/>
              <a:t>jakość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ilość</a:t>
            </a:r>
            <a:r>
              <a:rPr lang="en-US" dirty="0"/>
              <a:t> </a:t>
            </a:r>
            <a:r>
              <a:rPr lang="en-US" dirty="0" err="1"/>
              <a:t>informacji</a:t>
            </a:r>
            <a:r>
              <a:rPr lang="en-US" dirty="0"/>
              <a:t> </a:t>
            </a:r>
            <a:r>
              <a:rPr lang="en-US" dirty="0" err="1"/>
              <a:t>dostępnych</a:t>
            </a:r>
            <a:r>
              <a:rPr lang="en-US" dirty="0"/>
              <a:t> </a:t>
            </a:r>
            <a:r>
              <a:rPr lang="en-US" dirty="0" err="1"/>
              <a:t>dla</a:t>
            </a:r>
            <a:r>
              <a:rPr lang="en-US" dirty="0"/>
              <a:t> </a:t>
            </a:r>
            <a:r>
              <a:rPr lang="en-US" dirty="0" err="1"/>
              <a:t>organizacji</a:t>
            </a:r>
            <a:r>
              <a:rPr lang="en-US" dirty="0"/>
              <a:t> w </a:t>
            </a:r>
            <a:r>
              <a:rPr lang="en-US" dirty="0" err="1"/>
              <a:t>celu</a:t>
            </a:r>
            <a:r>
              <a:rPr lang="en-US" dirty="0"/>
              <a:t> </a:t>
            </a:r>
            <a:r>
              <a:rPr lang="en-US" dirty="0" err="1"/>
              <a:t>podejmowania</a:t>
            </a:r>
            <a:r>
              <a:rPr lang="en-US" dirty="0"/>
              <a:t> </a:t>
            </a:r>
            <a:r>
              <a:rPr lang="en-US" dirty="0" err="1"/>
              <a:t>decyzji</a:t>
            </a:r>
            <a:r>
              <a:rPr lang="en-US" dirty="0"/>
              <a:t>. Dane w </a:t>
            </a:r>
            <a:r>
              <a:rPr lang="en-US" dirty="0" err="1"/>
              <a:t>czasie</a:t>
            </a:r>
            <a:r>
              <a:rPr lang="en-US" dirty="0"/>
              <a:t> </a:t>
            </a:r>
            <a:r>
              <a:rPr lang="en-US" dirty="0" err="1"/>
              <a:t>rzeczywistym</a:t>
            </a:r>
            <a:r>
              <a:rPr lang="en-US" dirty="0"/>
              <a:t>, </a:t>
            </a:r>
            <a:r>
              <a:rPr lang="en-US" dirty="0" err="1"/>
              <a:t>zaawansowana</a:t>
            </a:r>
            <a:r>
              <a:rPr lang="en-US" dirty="0"/>
              <a:t> </a:t>
            </a:r>
            <a:r>
              <a:rPr lang="en-US" dirty="0" err="1"/>
              <a:t>analityka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bogactwo</a:t>
            </a:r>
            <a:r>
              <a:rPr lang="en-US" dirty="0"/>
              <a:t> </a:t>
            </a:r>
            <a:r>
              <a:rPr lang="en-US" dirty="0" err="1"/>
              <a:t>różnorodnych</a:t>
            </a:r>
            <a:r>
              <a:rPr lang="en-US" dirty="0"/>
              <a:t> </a:t>
            </a:r>
            <a:r>
              <a:rPr lang="en-US" dirty="0" err="1"/>
              <a:t>źródeł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pozwalają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szybszy</a:t>
            </a:r>
            <a:r>
              <a:rPr lang="en-US" dirty="0"/>
              <a:t> </a:t>
            </a:r>
            <a:r>
              <a:rPr lang="en-US" dirty="0" err="1"/>
              <a:t>wgląd</a:t>
            </a:r>
            <a:r>
              <a:rPr lang="en-US" dirty="0"/>
              <a:t>, </a:t>
            </a:r>
            <a:r>
              <a:rPr lang="en-US" dirty="0" err="1"/>
              <a:t>wyższą</a:t>
            </a:r>
            <a:r>
              <a:rPr lang="en-US" dirty="0"/>
              <a:t> </a:t>
            </a:r>
            <a:r>
              <a:rPr lang="en-US" dirty="0" err="1"/>
              <a:t>jakość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obszerniejsze</a:t>
            </a:r>
            <a:r>
              <a:rPr lang="en-US" dirty="0"/>
              <a:t> </a:t>
            </a:r>
            <a:r>
              <a:rPr lang="en-US" dirty="0" err="1"/>
              <a:t>zbiory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, </a:t>
            </a:r>
            <a:r>
              <a:rPr lang="en-US" dirty="0" err="1"/>
              <a:t>umożliwiając</a:t>
            </a:r>
            <a:r>
              <a:rPr lang="en-US" dirty="0"/>
              <a:t> </a:t>
            </a:r>
            <a:r>
              <a:rPr lang="en-US" dirty="0" err="1"/>
              <a:t>organizacjom</a:t>
            </a:r>
            <a:r>
              <a:rPr lang="en-US" dirty="0"/>
              <a:t> </a:t>
            </a:r>
            <a:r>
              <a:rPr lang="en-US" dirty="0" err="1"/>
              <a:t>podejmowanie</a:t>
            </a:r>
            <a:r>
              <a:rPr lang="en-US" dirty="0"/>
              <a:t> </a:t>
            </a:r>
            <a:r>
              <a:rPr lang="en-US" dirty="0" err="1"/>
              <a:t>bardziej</a:t>
            </a:r>
            <a:r>
              <a:rPr lang="en-US" dirty="0"/>
              <a:t> </a:t>
            </a:r>
            <a:r>
              <a:rPr lang="en-US" dirty="0" err="1"/>
              <a:t>świadomych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terminowych</a:t>
            </a:r>
            <a:r>
              <a:rPr lang="en-US" dirty="0"/>
              <a:t> </a:t>
            </a:r>
            <a:r>
              <a:rPr lang="en-US" dirty="0" err="1"/>
              <a:t>decyzji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43715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4" name="Google Shape;19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989842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2" name="Google Shape;202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689383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8" name="Google Shape;208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Cytat</a:t>
            </a:r>
            <a:r>
              <a:rPr lang="en-US" dirty="0"/>
              <a:t> "Bez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jesteś</a:t>
            </a:r>
            <a:r>
              <a:rPr lang="en-US" dirty="0"/>
              <a:t> </a:t>
            </a:r>
            <a:r>
              <a:rPr lang="en-US" dirty="0" err="1"/>
              <a:t>tylko</a:t>
            </a:r>
            <a:r>
              <a:rPr lang="en-US" dirty="0"/>
              <a:t> </a:t>
            </a:r>
            <a:r>
              <a:rPr lang="en-US" dirty="0" err="1"/>
              <a:t>kolejną</a:t>
            </a:r>
            <a:r>
              <a:rPr lang="en-US" dirty="0"/>
              <a:t> </a:t>
            </a:r>
            <a:r>
              <a:rPr lang="en-US" dirty="0" err="1"/>
              <a:t>osobą</a:t>
            </a:r>
            <a:r>
              <a:rPr lang="en-US" dirty="0"/>
              <a:t> z </a:t>
            </a:r>
            <a:r>
              <a:rPr lang="en-US" dirty="0" err="1"/>
              <a:t>opinią</a:t>
            </a:r>
            <a:r>
              <a:rPr lang="en-US" dirty="0"/>
              <a:t>" </a:t>
            </a:r>
            <a:r>
              <a:rPr lang="en-US" dirty="0" err="1"/>
              <a:t>podkreśla</a:t>
            </a:r>
            <a:r>
              <a:rPr lang="en-US" dirty="0"/>
              <a:t> </a:t>
            </a:r>
            <a:r>
              <a:rPr lang="en-US" dirty="0" err="1"/>
              <a:t>znaczenie</a:t>
            </a:r>
            <a:r>
              <a:rPr lang="en-US" dirty="0"/>
              <a:t> </a:t>
            </a:r>
            <a:r>
              <a:rPr lang="en-US" dirty="0" err="1"/>
              <a:t>wykorzystywania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dowodów</a:t>
            </a:r>
            <a:r>
              <a:rPr lang="en-US" dirty="0"/>
              <a:t> do </a:t>
            </a:r>
            <a:r>
              <a:rPr lang="en-US" dirty="0" err="1"/>
              <a:t>wspierania</a:t>
            </a:r>
            <a:r>
              <a:rPr lang="en-US" dirty="0"/>
              <a:t> </a:t>
            </a:r>
            <a:r>
              <a:rPr lang="en-US" dirty="0" err="1"/>
              <a:t>argumentów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decyzji</a:t>
            </a:r>
            <a:r>
              <a:rPr lang="en-US" dirty="0"/>
              <a:t>, </a:t>
            </a:r>
            <a:r>
              <a:rPr lang="en-US" dirty="0" err="1"/>
              <a:t>zamiast</a:t>
            </a:r>
            <a:r>
              <a:rPr lang="en-US" dirty="0"/>
              <a:t> </a:t>
            </a:r>
            <a:r>
              <a:rPr lang="en-US" dirty="0" err="1"/>
              <a:t>polegania</a:t>
            </a:r>
            <a:r>
              <a:rPr lang="en-US" dirty="0"/>
              <a:t> </a:t>
            </a:r>
            <a:r>
              <a:rPr lang="en-US" dirty="0" err="1"/>
              <a:t>wyłącznie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osobistych</a:t>
            </a:r>
            <a:r>
              <a:rPr lang="en-US" dirty="0"/>
              <a:t> </a:t>
            </a:r>
            <a:r>
              <a:rPr lang="en-US" dirty="0" err="1"/>
              <a:t>przekonaniach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subiektywnych</a:t>
            </a:r>
            <a:r>
              <a:rPr lang="en-US" dirty="0"/>
              <a:t> </a:t>
            </a:r>
            <a:r>
              <a:rPr lang="en-US" dirty="0" err="1"/>
              <a:t>opiniach</a:t>
            </a:r>
            <a:r>
              <a:rPr lang="en-US" dirty="0"/>
              <a:t>. Oto </a:t>
            </a:r>
            <a:r>
              <a:rPr lang="en-US" dirty="0" err="1"/>
              <a:t>wyjaśnienie</a:t>
            </a:r>
            <a:r>
              <a:rPr lang="en-US" dirty="0"/>
              <a:t> </a:t>
            </a:r>
            <a:r>
              <a:rPr lang="en-US" dirty="0" err="1"/>
              <a:t>tego</a:t>
            </a:r>
            <a:r>
              <a:rPr lang="en-US" dirty="0"/>
              <a:t> </a:t>
            </a:r>
            <a:r>
              <a:rPr lang="en-US" dirty="0" err="1"/>
              <a:t>cytatu</a:t>
            </a:r>
            <a:r>
              <a:rPr lang="en-US" dirty="0"/>
              <a:t>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/>
              <a:t>Dane </a:t>
            </a:r>
            <a:r>
              <a:rPr lang="en-US" dirty="0" err="1"/>
              <a:t>jako</a:t>
            </a:r>
            <a:r>
              <a:rPr lang="en-US" dirty="0"/>
              <a:t> </a:t>
            </a:r>
            <a:r>
              <a:rPr lang="en-US" dirty="0" err="1"/>
              <a:t>podstawa</a:t>
            </a:r>
            <a:r>
              <a:rPr lang="en-US" dirty="0"/>
              <a:t> </a:t>
            </a:r>
            <a:r>
              <a:rPr lang="en-US" dirty="0" err="1"/>
              <a:t>świadomych</a:t>
            </a:r>
            <a:r>
              <a:rPr lang="en-US" dirty="0"/>
              <a:t> </a:t>
            </a:r>
            <a:r>
              <a:rPr lang="en-US" dirty="0" err="1"/>
              <a:t>decyzji</a:t>
            </a:r>
            <a:r>
              <a:rPr lang="en-US" dirty="0"/>
              <a:t>: Dane </a:t>
            </a:r>
            <a:r>
              <a:rPr lang="en-US" dirty="0" err="1"/>
              <a:t>dostarczają</a:t>
            </a:r>
            <a:r>
              <a:rPr lang="en-US" dirty="0"/>
              <a:t> </a:t>
            </a:r>
            <a:r>
              <a:rPr lang="en-US" dirty="0" err="1"/>
              <a:t>faktycznych</a:t>
            </a:r>
            <a:r>
              <a:rPr lang="en-US" dirty="0"/>
              <a:t> </a:t>
            </a:r>
            <a:r>
              <a:rPr lang="en-US" dirty="0" err="1"/>
              <a:t>informacji</a:t>
            </a:r>
            <a:r>
              <a:rPr lang="en-US" dirty="0"/>
              <a:t>, </a:t>
            </a:r>
            <a:r>
              <a:rPr lang="en-US" dirty="0" err="1"/>
              <a:t>które</a:t>
            </a:r>
            <a:r>
              <a:rPr lang="en-US" dirty="0"/>
              <a:t> </a:t>
            </a:r>
            <a:r>
              <a:rPr lang="en-US" dirty="0" err="1"/>
              <a:t>mogą</a:t>
            </a:r>
            <a:r>
              <a:rPr lang="en-US" dirty="0"/>
              <a:t> </a:t>
            </a:r>
            <a:r>
              <a:rPr lang="en-US" dirty="0" err="1"/>
              <a:t>wspierać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potwierdzać</a:t>
            </a:r>
            <a:r>
              <a:rPr lang="en-US" dirty="0"/>
              <a:t> </a:t>
            </a:r>
            <a:r>
              <a:rPr lang="en-US" dirty="0" err="1"/>
              <a:t>argumenty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decyzje</a:t>
            </a:r>
            <a:r>
              <a:rPr lang="en-US" dirty="0"/>
              <a:t>. </a:t>
            </a:r>
            <a:r>
              <a:rPr lang="en-US" dirty="0" err="1"/>
              <a:t>Wnoszą</a:t>
            </a:r>
            <a:r>
              <a:rPr lang="en-US" dirty="0"/>
              <a:t> </a:t>
            </a:r>
            <a:r>
              <a:rPr lang="en-US" dirty="0" err="1"/>
              <a:t>obiektywizm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wiarygodność</a:t>
            </a:r>
            <a:r>
              <a:rPr lang="en-US" dirty="0"/>
              <a:t> do </a:t>
            </a:r>
            <a:r>
              <a:rPr lang="en-US" dirty="0" err="1"/>
              <a:t>procesu</a:t>
            </a:r>
            <a:r>
              <a:rPr lang="en-US" dirty="0"/>
              <a:t> </a:t>
            </a:r>
            <a:r>
              <a:rPr lang="en-US" dirty="0" err="1"/>
              <a:t>podejmowania</a:t>
            </a:r>
            <a:r>
              <a:rPr lang="en-US" dirty="0"/>
              <a:t> </a:t>
            </a:r>
            <a:r>
              <a:rPr lang="en-US" dirty="0" err="1"/>
              <a:t>decyzji</a:t>
            </a:r>
            <a:r>
              <a:rPr lang="en-US" dirty="0"/>
              <a:t>, </a:t>
            </a:r>
            <a:r>
              <a:rPr lang="en-US" dirty="0" err="1"/>
              <a:t>ponieważ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oparte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dowodach</a:t>
            </a:r>
            <a:r>
              <a:rPr lang="en-US" dirty="0"/>
              <a:t>, a </a:t>
            </a:r>
            <a:r>
              <a:rPr lang="en-US" dirty="0" err="1"/>
              <a:t>nie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osobistych</a:t>
            </a:r>
            <a:r>
              <a:rPr lang="en-US" dirty="0"/>
              <a:t> </a:t>
            </a:r>
            <a:r>
              <a:rPr lang="en-US" dirty="0" err="1"/>
              <a:t>uprzedzeniach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założeniach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Podejmowanie</a:t>
            </a:r>
            <a:r>
              <a:rPr lang="en-US" dirty="0"/>
              <a:t> </a:t>
            </a:r>
            <a:r>
              <a:rPr lang="en-US" dirty="0" err="1"/>
              <a:t>decyzji</a:t>
            </a:r>
            <a:r>
              <a:rPr lang="en-US" dirty="0"/>
              <a:t> w </a:t>
            </a:r>
            <a:r>
              <a:rPr lang="en-US" dirty="0" err="1"/>
              <a:t>oparciu</a:t>
            </a:r>
            <a:r>
              <a:rPr lang="en-US" dirty="0"/>
              <a:t> o </a:t>
            </a:r>
            <a:r>
              <a:rPr lang="en-US" dirty="0" err="1"/>
              <a:t>dane</a:t>
            </a:r>
            <a:r>
              <a:rPr lang="en-US" dirty="0"/>
              <a:t>: </a:t>
            </a:r>
            <a:r>
              <a:rPr lang="en-US" dirty="0" err="1"/>
              <a:t>Podejmowanie</a:t>
            </a:r>
            <a:r>
              <a:rPr lang="en-US" dirty="0"/>
              <a:t> </a:t>
            </a:r>
            <a:r>
              <a:rPr lang="en-US" dirty="0" err="1"/>
              <a:t>decyzji</a:t>
            </a:r>
            <a:r>
              <a:rPr lang="en-US" dirty="0"/>
              <a:t> w </a:t>
            </a:r>
            <a:r>
              <a:rPr lang="en-US" dirty="0" err="1"/>
              <a:t>oparciu</a:t>
            </a:r>
            <a:r>
              <a:rPr lang="en-US" dirty="0"/>
              <a:t> o </a:t>
            </a:r>
            <a:r>
              <a:rPr lang="en-US" dirty="0" err="1"/>
              <a:t>dane</a:t>
            </a:r>
            <a:r>
              <a:rPr lang="en-US" dirty="0"/>
              <a:t> </a:t>
            </a:r>
            <a:r>
              <a:rPr lang="en-US" dirty="0" err="1"/>
              <a:t>pomaga</a:t>
            </a:r>
            <a:r>
              <a:rPr lang="en-US" dirty="0"/>
              <a:t> </a:t>
            </a:r>
            <a:r>
              <a:rPr lang="en-US" dirty="0" err="1"/>
              <a:t>zmniejszyć</a:t>
            </a:r>
            <a:r>
              <a:rPr lang="en-US" dirty="0"/>
              <a:t> </a:t>
            </a:r>
            <a:r>
              <a:rPr lang="en-US" dirty="0" err="1"/>
              <a:t>ryzyko</a:t>
            </a:r>
            <a:r>
              <a:rPr lang="en-US" dirty="0"/>
              <a:t> </a:t>
            </a:r>
            <a:r>
              <a:rPr lang="en-US" dirty="0" err="1"/>
              <a:t>błędów</a:t>
            </a:r>
            <a:r>
              <a:rPr lang="en-US" dirty="0"/>
              <a:t>, </a:t>
            </a:r>
            <a:r>
              <a:rPr lang="en-US" dirty="0" err="1"/>
              <a:t>uprzedzeń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domysłów</a:t>
            </a:r>
            <a:r>
              <a:rPr lang="en-US" dirty="0"/>
              <a:t>. </a:t>
            </a:r>
            <a:r>
              <a:rPr lang="en-US" dirty="0" err="1"/>
              <a:t>Analizując</a:t>
            </a:r>
            <a:r>
              <a:rPr lang="en-US" dirty="0"/>
              <a:t> </a:t>
            </a:r>
            <a:r>
              <a:rPr lang="en-US" dirty="0" err="1"/>
              <a:t>odpowiednie</a:t>
            </a:r>
            <a:r>
              <a:rPr lang="en-US" dirty="0"/>
              <a:t> </a:t>
            </a:r>
            <a:r>
              <a:rPr lang="en-US" dirty="0" err="1"/>
              <a:t>dane</a:t>
            </a:r>
            <a:r>
              <a:rPr lang="en-US" dirty="0"/>
              <a:t>, </a:t>
            </a:r>
            <a:r>
              <a:rPr lang="en-US" dirty="0" err="1"/>
              <a:t>organizacje</a:t>
            </a:r>
            <a:r>
              <a:rPr lang="en-US" dirty="0"/>
              <a:t> </a:t>
            </a:r>
            <a:r>
              <a:rPr lang="en-US" dirty="0" err="1"/>
              <a:t>mogą</a:t>
            </a:r>
            <a:r>
              <a:rPr lang="en-US" dirty="0"/>
              <a:t> </a:t>
            </a:r>
            <a:r>
              <a:rPr lang="en-US" dirty="0" err="1"/>
              <a:t>identyfikować</a:t>
            </a:r>
            <a:r>
              <a:rPr lang="en-US" dirty="0"/>
              <a:t> </a:t>
            </a:r>
            <a:r>
              <a:rPr lang="en-US" dirty="0" err="1"/>
              <a:t>wzorce</a:t>
            </a:r>
            <a:r>
              <a:rPr lang="en-US" dirty="0"/>
              <a:t>, trendy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korelacje</a:t>
            </a:r>
            <a:r>
              <a:rPr lang="en-US" dirty="0"/>
              <a:t>, </a:t>
            </a:r>
            <a:r>
              <a:rPr lang="en-US" dirty="0" err="1"/>
              <a:t>umożliwiając</a:t>
            </a:r>
            <a:r>
              <a:rPr lang="en-US" dirty="0"/>
              <a:t> </a:t>
            </a:r>
            <a:r>
              <a:rPr lang="en-US" dirty="0" err="1"/>
              <a:t>im</a:t>
            </a:r>
            <a:r>
              <a:rPr lang="en-US" dirty="0"/>
              <a:t> </a:t>
            </a:r>
            <a:r>
              <a:rPr lang="en-US" dirty="0" err="1"/>
              <a:t>dokonywanie</a:t>
            </a:r>
            <a:r>
              <a:rPr lang="en-US" dirty="0"/>
              <a:t> </a:t>
            </a:r>
            <a:r>
              <a:rPr lang="en-US" dirty="0" err="1"/>
              <a:t>dokładniejszych</a:t>
            </a:r>
            <a:r>
              <a:rPr lang="en-US" dirty="0"/>
              <a:t> </a:t>
            </a:r>
            <a:r>
              <a:rPr lang="en-US" dirty="0" err="1"/>
              <a:t>prognoz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świadomych</a:t>
            </a:r>
            <a:r>
              <a:rPr lang="en-US" dirty="0"/>
              <a:t> </a:t>
            </a:r>
            <a:r>
              <a:rPr lang="en-US" dirty="0" err="1"/>
              <a:t>wyborów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Zwiększanie</a:t>
            </a:r>
            <a:r>
              <a:rPr lang="en-US" dirty="0"/>
              <a:t> </a:t>
            </a:r>
            <a:r>
              <a:rPr lang="en-US" dirty="0" err="1"/>
              <a:t>wiarygodności</a:t>
            </a:r>
            <a:r>
              <a:rPr lang="en-US" dirty="0"/>
              <a:t>: Dane </a:t>
            </a:r>
            <a:r>
              <a:rPr lang="en-US" dirty="0" err="1"/>
              <a:t>zwiększają</a:t>
            </a:r>
            <a:r>
              <a:rPr lang="en-US" dirty="0"/>
              <a:t> </a:t>
            </a:r>
            <a:r>
              <a:rPr lang="en-US" dirty="0" err="1"/>
              <a:t>wiarygodność</a:t>
            </a:r>
            <a:r>
              <a:rPr lang="en-US" dirty="0"/>
              <a:t> </a:t>
            </a:r>
            <a:r>
              <a:rPr lang="en-US" dirty="0" err="1"/>
              <a:t>argumentów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decyzji</a:t>
            </a:r>
            <a:r>
              <a:rPr lang="en-US" dirty="0"/>
              <a:t>, </a:t>
            </a:r>
            <a:r>
              <a:rPr lang="en-US" dirty="0" err="1"/>
              <a:t>pokazując</a:t>
            </a:r>
            <a:r>
              <a:rPr lang="en-US" dirty="0"/>
              <a:t>, </a:t>
            </a:r>
            <a:r>
              <a:rPr lang="en-US" dirty="0" err="1"/>
              <a:t>że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one </a:t>
            </a:r>
            <a:r>
              <a:rPr lang="en-US" dirty="0" err="1"/>
              <a:t>poparte</a:t>
            </a:r>
            <a:r>
              <a:rPr lang="en-US" dirty="0"/>
              <a:t> </a:t>
            </a:r>
            <a:r>
              <a:rPr lang="en-US" dirty="0" err="1"/>
              <a:t>dowodami</a:t>
            </a:r>
            <a:r>
              <a:rPr lang="en-US" dirty="0"/>
              <a:t> </a:t>
            </a:r>
            <a:r>
              <a:rPr lang="en-US" dirty="0" err="1"/>
              <a:t>empirycznymi</a:t>
            </a:r>
            <a:r>
              <a:rPr lang="en-US" dirty="0"/>
              <a:t>. </a:t>
            </a:r>
            <a:r>
              <a:rPr lang="en-US" dirty="0" err="1"/>
              <a:t>Prezentując</a:t>
            </a:r>
            <a:r>
              <a:rPr lang="en-US" dirty="0"/>
              <a:t> </a:t>
            </a:r>
            <a:r>
              <a:rPr lang="en-US" dirty="0" err="1"/>
              <a:t>wyniki</a:t>
            </a:r>
            <a:r>
              <a:rPr lang="en-US" dirty="0"/>
              <a:t> </a:t>
            </a:r>
            <a:r>
              <a:rPr lang="en-US" dirty="0" err="1"/>
              <a:t>poparte</a:t>
            </a:r>
            <a:r>
              <a:rPr lang="en-US" dirty="0"/>
              <a:t> </a:t>
            </a:r>
            <a:r>
              <a:rPr lang="en-US" dirty="0" err="1"/>
              <a:t>danymi</a:t>
            </a:r>
            <a:r>
              <a:rPr lang="en-US" dirty="0"/>
              <a:t>, </a:t>
            </a:r>
            <a:r>
              <a:rPr lang="en-US" dirty="0" err="1"/>
              <a:t>osoby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częściej</a:t>
            </a:r>
            <a:r>
              <a:rPr lang="en-US" dirty="0"/>
              <a:t> </a:t>
            </a:r>
            <a:r>
              <a:rPr lang="en-US" dirty="0" err="1"/>
              <a:t>postrzegane</a:t>
            </a:r>
            <a:r>
              <a:rPr lang="en-US" dirty="0"/>
              <a:t> </a:t>
            </a:r>
            <a:r>
              <a:rPr lang="en-US" dirty="0" err="1"/>
              <a:t>jako</a:t>
            </a:r>
            <a:r>
              <a:rPr lang="en-US" dirty="0"/>
              <a:t> </a:t>
            </a:r>
            <a:r>
              <a:rPr lang="en-US" dirty="0" err="1"/>
              <a:t>posiadające</a:t>
            </a:r>
            <a:r>
              <a:rPr lang="en-US" dirty="0"/>
              <a:t> </a:t>
            </a:r>
            <a:r>
              <a:rPr lang="en-US" dirty="0" err="1"/>
              <a:t>wiedzę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godne</a:t>
            </a:r>
            <a:r>
              <a:rPr lang="en-US" dirty="0"/>
              <a:t> </a:t>
            </a:r>
            <a:r>
              <a:rPr lang="en-US" dirty="0" err="1"/>
              <a:t>zaufania</a:t>
            </a:r>
            <a:r>
              <a:rPr lang="en-US" dirty="0"/>
              <a:t>, co </a:t>
            </a:r>
            <a:r>
              <a:rPr lang="en-US" dirty="0" err="1"/>
              <a:t>wzmacnia</a:t>
            </a:r>
            <a:r>
              <a:rPr lang="en-US" dirty="0"/>
              <a:t> </a:t>
            </a:r>
            <a:r>
              <a:rPr lang="en-US" dirty="0" err="1"/>
              <a:t>ich</a:t>
            </a:r>
            <a:r>
              <a:rPr lang="en-US" dirty="0"/>
              <a:t> </a:t>
            </a:r>
            <a:r>
              <a:rPr lang="en-US" dirty="0" err="1"/>
              <a:t>pozycję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Podważanie</a:t>
            </a:r>
            <a:r>
              <a:rPr lang="en-US" dirty="0"/>
              <a:t> </a:t>
            </a:r>
            <a:r>
              <a:rPr lang="en-US" dirty="0" err="1"/>
              <a:t>subiektywnych</a:t>
            </a:r>
            <a:r>
              <a:rPr lang="en-US" dirty="0"/>
              <a:t> </a:t>
            </a:r>
            <a:r>
              <a:rPr lang="en-US" dirty="0" err="1"/>
              <a:t>opinii</a:t>
            </a:r>
            <a:r>
              <a:rPr lang="en-US" dirty="0"/>
              <a:t>: Bez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opinie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subiektywne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mogą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nie</a:t>
            </a:r>
            <a:r>
              <a:rPr lang="en-US" dirty="0"/>
              <a:t> </a:t>
            </a:r>
            <a:r>
              <a:rPr lang="en-US" dirty="0" err="1"/>
              <a:t>wpływać</a:t>
            </a:r>
            <a:r>
              <a:rPr lang="en-US" dirty="0"/>
              <a:t> </a:t>
            </a:r>
            <a:r>
              <a:rPr lang="en-US" dirty="0" err="1"/>
              <a:t>osobiste</a:t>
            </a:r>
            <a:r>
              <a:rPr lang="en-US" dirty="0"/>
              <a:t> </a:t>
            </a:r>
            <a:r>
              <a:rPr lang="en-US" dirty="0" err="1"/>
              <a:t>uprzedzenia</a:t>
            </a:r>
            <a:r>
              <a:rPr lang="en-US" dirty="0"/>
              <a:t>, </a:t>
            </a:r>
            <a:r>
              <a:rPr lang="en-US" dirty="0" err="1"/>
              <a:t>ograniczone</a:t>
            </a:r>
            <a:r>
              <a:rPr lang="en-US" dirty="0"/>
              <a:t> </a:t>
            </a:r>
            <a:r>
              <a:rPr lang="en-US" dirty="0" err="1"/>
              <a:t>doświadczenia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niepotwierdzone</a:t>
            </a:r>
            <a:r>
              <a:rPr lang="en-US" dirty="0"/>
              <a:t> </a:t>
            </a:r>
            <a:r>
              <a:rPr lang="en-US" dirty="0" err="1"/>
              <a:t>dowody</a:t>
            </a:r>
            <a:r>
              <a:rPr lang="en-US" dirty="0"/>
              <a:t>. Dane </a:t>
            </a:r>
            <a:r>
              <a:rPr lang="en-US" dirty="0" err="1"/>
              <a:t>zapewniają</a:t>
            </a:r>
            <a:r>
              <a:rPr lang="en-US" dirty="0"/>
              <a:t> </a:t>
            </a:r>
            <a:r>
              <a:rPr lang="en-US" dirty="0" err="1"/>
              <a:t>bardziej</a:t>
            </a:r>
            <a:r>
              <a:rPr lang="en-US" dirty="0"/>
              <a:t> </a:t>
            </a:r>
            <a:r>
              <a:rPr lang="en-US" dirty="0" err="1"/>
              <a:t>obiektywną</a:t>
            </a:r>
            <a:r>
              <a:rPr lang="en-US" dirty="0"/>
              <a:t> </a:t>
            </a:r>
            <a:r>
              <a:rPr lang="en-US" dirty="0" err="1"/>
              <a:t>perspektywę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pomagają</a:t>
            </a:r>
            <a:r>
              <a:rPr lang="en-US" dirty="0"/>
              <a:t> </a:t>
            </a:r>
            <a:r>
              <a:rPr lang="en-US" dirty="0" err="1"/>
              <a:t>zakwestionować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udoskonalić</a:t>
            </a:r>
            <a:r>
              <a:rPr lang="en-US" dirty="0"/>
              <a:t> </a:t>
            </a:r>
            <a:r>
              <a:rPr lang="en-US" dirty="0" err="1"/>
              <a:t>opinie</a:t>
            </a:r>
            <a:r>
              <a:rPr lang="en-US" dirty="0"/>
              <a:t>, </a:t>
            </a:r>
            <a:r>
              <a:rPr lang="en-US" dirty="0" err="1"/>
              <a:t>które</a:t>
            </a:r>
            <a:r>
              <a:rPr lang="en-US" dirty="0"/>
              <a:t> </a:t>
            </a:r>
            <a:r>
              <a:rPr lang="en-US" dirty="0" err="1"/>
              <a:t>mogą</a:t>
            </a:r>
            <a:r>
              <a:rPr lang="en-US" dirty="0"/>
              <a:t> </a:t>
            </a:r>
            <a:r>
              <a:rPr lang="en-US" dirty="0" err="1"/>
              <a:t>nie</a:t>
            </a:r>
            <a:r>
              <a:rPr lang="en-US" dirty="0"/>
              <a:t> </a:t>
            </a:r>
            <a:r>
              <a:rPr lang="en-US" dirty="0" err="1"/>
              <a:t>być</a:t>
            </a:r>
            <a:r>
              <a:rPr lang="en-US" dirty="0"/>
              <a:t> </a:t>
            </a:r>
            <a:r>
              <a:rPr lang="en-US" dirty="0" err="1"/>
              <a:t>zgodne</a:t>
            </a:r>
            <a:r>
              <a:rPr lang="en-US" dirty="0"/>
              <a:t> z </a:t>
            </a:r>
            <a:r>
              <a:rPr lang="en-US" dirty="0" err="1"/>
              <a:t>dostępnymi</a:t>
            </a:r>
            <a:r>
              <a:rPr lang="en-US" dirty="0"/>
              <a:t> </a:t>
            </a:r>
            <a:r>
              <a:rPr lang="en-US" dirty="0" err="1"/>
              <a:t>dowodami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Wprowadzanie</a:t>
            </a:r>
            <a:r>
              <a:rPr lang="en-US" dirty="0"/>
              <a:t> </a:t>
            </a:r>
            <a:r>
              <a:rPr lang="en-US" dirty="0" err="1"/>
              <a:t>innowacji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ulepszeń</a:t>
            </a:r>
            <a:r>
              <a:rPr lang="en-US" dirty="0"/>
              <a:t>: Dane </a:t>
            </a:r>
            <a:r>
              <a:rPr lang="en-US" dirty="0" err="1"/>
              <a:t>pozwalają</a:t>
            </a:r>
            <a:r>
              <a:rPr lang="en-US" dirty="0"/>
              <a:t> </a:t>
            </a:r>
            <a:r>
              <a:rPr lang="en-US" dirty="0" err="1"/>
              <a:t>organizacjom</a:t>
            </a:r>
            <a:r>
              <a:rPr lang="en-US" dirty="0"/>
              <a:t> </a:t>
            </a:r>
            <a:r>
              <a:rPr lang="en-US" dirty="0" err="1"/>
              <a:t>identyfikować</a:t>
            </a:r>
            <a:r>
              <a:rPr lang="en-US" dirty="0"/>
              <a:t> </a:t>
            </a:r>
            <a:r>
              <a:rPr lang="en-US" dirty="0" err="1"/>
              <a:t>obszary</a:t>
            </a:r>
            <a:r>
              <a:rPr lang="en-US" dirty="0"/>
              <a:t> </a:t>
            </a:r>
            <a:r>
              <a:rPr lang="en-US" dirty="0" err="1"/>
              <a:t>wymagające</a:t>
            </a:r>
            <a:r>
              <a:rPr lang="en-US" dirty="0"/>
              <a:t> </a:t>
            </a:r>
            <a:r>
              <a:rPr lang="en-US" dirty="0" err="1"/>
              <a:t>poprawy</a:t>
            </a:r>
            <a:r>
              <a:rPr lang="en-US" dirty="0"/>
              <a:t>, </a:t>
            </a:r>
            <a:r>
              <a:rPr lang="en-US" dirty="0" err="1"/>
              <a:t>odkrywać</a:t>
            </a:r>
            <a:r>
              <a:rPr lang="en-US" dirty="0"/>
              <a:t> </a:t>
            </a:r>
            <a:r>
              <a:rPr lang="en-US" dirty="0" err="1"/>
              <a:t>pojawiające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trendy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identyfikować</a:t>
            </a:r>
            <a:r>
              <a:rPr lang="en-US" dirty="0"/>
              <a:t> </a:t>
            </a:r>
            <a:r>
              <a:rPr lang="en-US" dirty="0" err="1"/>
              <a:t>nowe</a:t>
            </a:r>
            <a:r>
              <a:rPr lang="en-US" dirty="0"/>
              <a:t> </a:t>
            </a:r>
            <a:r>
              <a:rPr lang="en-US" dirty="0" err="1"/>
              <a:t>możliwości</a:t>
            </a:r>
            <a:r>
              <a:rPr lang="en-US" dirty="0"/>
              <a:t>. </a:t>
            </a:r>
            <a:r>
              <a:rPr lang="en-US" dirty="0" err="1"/>
              <a:t>Opierając</a:t>
            </a:r>
            <a:r>
              <a:rPr lang="en-US" dirty="0"/>
              <a:t> </a:t>
            </a:r>
            <a:r>
              <a:rPr lang="en-US" dirty="0" err="1"/>
              <a:t>decyzje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, </a:t>
            </a:r>
            <a:r>
              <a:rPr lang="en-US" dirty="0" err="1"/>
              <a:t>organizacje</a:t>
            </a:r>
            <a:r>
              <a:rPr lang="en-US" dirty="0"/>
              <a:t> </a:t>
            </a:r>
            <a:r>
              <a:rPr lang="en-US" dirty="0" err="1"/>
              <a:t>mogą</a:t>
            </a:r>
            <a:r>
              <a:rPr lang="en-US" dirty="0"/>
              <a:t> </a:t>
            </a:r>
            <a:r>
              <a:rPr lang="en-US" dirty="0" err="1"/>
              <a:t>optymalizować</a:t>
            </a:r>
            <a:r>
              <a:rPr lang="en-US" dirty="0"/>
              <a:t> </a:t>
            </a:r>
            <a:r>
              <a:rPr lang="en-US" dirty="0" err="1"/>
              <a:t>procesy</a:t>
            </a:r>
            <a:r>
              <a:rPr lang="en-US" dirty="0"/>
              <a:t>, </a:t>
            </a:r>
            <a:r>
              <a:rPr lang="en-US" dirty="0" err="1"/>
              <a:t>ulepszać</a:t>
            </a:r>
            <a:r>
              <a:rPr lang="en-US" dirty="0"/>
              <a:t> </a:t>
            </a:r>
            <a:r>
              <a:rPr lang="en-US" dirty="0" err="1"/>
              <a:t>produkty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usługi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pozostać</a:t>
            </a:r>
            <a:r>
              <a:rPr lang="en-US" dirty="0"/>
              <a:t> </a:t>
            </a:r>
            <a:r>
              <a:rPr lang="en-US" dirty="0" err="1"/>
              <a:t>konkurencyjnymi</a:t>
            </a:r>
            <a:r>
              <a:rPr lang="en-US" dirty="0"/>
              <a:t> w </a:t>
            </a:r>
            <a:r>
              <a:rPr lang="en-US" dirty="0" err="1"/>
              <a:t>szybko</a:t>
            </a:r>
            <a:r>
              <a:rPr lang="en-US" dirty="0"/>
              <a:t> </a:t>
            </a:r>
            <a:r>
              <a:rPr lang="en-US" dirty="0" err="1"/>
              <a:t>zmieniającym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</a:t>
            </a:r>
            <a:r>
              <a:rPr lang="en-US" dirty="0" err="1"/>
              <a:t>otoczeniu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Warto</a:t>
            </a:r>
            <a:r>
              <a:rPr lang="en-US" dirty="0"/>
              <a:t> </a:t>
            </a:r>
            <a:r>
              <a:rPr lang="en-US" dirty="0" err="1"/>
              <a:t>jednak</a:t>
            </a:r>
            <a:r>
              <a:rPr lang="en-US" dirty="0"/>
              <a:t> </a:t>
            </a:r>
            <a:r>
              <a:rPr lang="en-US" dirty="0" err="1"/>
              <a:t>zauważyć</a:t>
            </a:r>
            <a:r>
              <a:rPr lang="en-US" dirty="0"/>
              <a:t>, </a:t>
            </a:r>
            <a:r>
              <a:rPr lang="en-US" dirty="0" err="1"/>
              <a:t>że</a:t>
            </a:r>
            <a:r>
              <a:rPr lang="en-US" dirty="0"/>
              <a:t> </a:t>
            </a:r>
            <a:r>
              <a:rPr lang="en-US" dirty="0" err="1"/>
              <a:t>dane</a:t>
            </a:r>
            <a:r>
              <a:rPr lang="en-US" dirty="0"/>
              <a:t> </a:t>
            </a:r>
            <a:r>
              <a:rPr lang="en-US" dirty="0" err="1"/>
              <a:t>powinny</a:t>
            </a:r>
            <a:r>
              <a:rPr lang="en-US" dirty="0"/>
              <a:t> </a:t>
            </a:r>
            <a:r>
              <a:rPr lang="en-US" dirty="0" err="1"/>
              <a:t>być</a:t>
            </a:r>
            <a:r>
              <a:rPr lang="en-US" dirty="0"/>
              <a:t> </a:t>
            </a:r>
            <a:r>
              <a:rPr lang="en-US" dirty="0" err="1"/>
              <a:t>interpretowane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stosowane</a:t>
            </a:r>
            <a:r>
              <a:rPr lang="en-US" dirty="0"/>
              <a:t> z </a:t>
            </a:r>
            <a:r>
              <a:rPr lang="en-US" dirty="0" err="1"/>
              <a:t>ostrożnością</a:t>
            </a:r>
            <a:r>
              <a:rPr lang="en-US" dirty="0"/>
              <a:t>. </a:t>
            </a:r>
            <a:r>
              <a:rPr lang="en-US" dirty="0" err="1"/>
              <a:t>Ważne</a:t>
            </a:r>
            <a:r>
              <a:rPr lang="en-US" dirty="0"/>
              <a:t> jest, aby </a:t>
            </a:r>
            <a:r>
              <a:rPr lang="en-US" dirty="0" err="1"/>
              <a:t>wziąć</a:t>
            </a:r>
            <a:r>
              <a:rPr lang="en-US" dirty="0"/>
              <a:t> pod </a:t>
            </a:r>
            <a:r>
              <a:rPr lang="en-US" dirty="0" err="1"/>
              <a:t>uwagę</a:t>
            </a:r>
            <a:r>
              <a:rPr lang="en-US" dirty="0"/>
              <a:t> </a:t>
            </a:r>
            <a:r>
              <a:rPr lang="en-US" dirty="0" err="1"/>
              <a:t>jakość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, </a:t>
            </a:r>
            <a:r>
              <a:rPr lang="en-US" dirty="0" err="1"/>
              <a:t>potencjalne</a:t>
            </a:r>
            <a:r>
              <a:rPr lang="en-US" dirty="0"/>
              <a:t> </a:t>
            </a:r>
            <a:r>
              <a:rPr lang="en-US" dirty="0" err="1"/>
              <a:t>uprzedzenia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kontekst</a:t>
            </a:r>
            <a:r>
              <a:rPr lang="en-US" dirty="0"/>
              <a:t>, w </a:t>
            </a:r>
            <a:r>
              <a:rPr lang="en-US" dirty="0" err="1"/>
              <a:t>którym</a:t>
            </a:r>
            <a:r>
              <a:rPr lang="en-US" dirty="0"/>
              <a:t> </a:t>
            </a:r>
            <a:r>
              <a:rPr lang="en-US" dirty="0" err="1"/>
              <a:t>zostały</a:t>
            </a:r>
            <a:r>
              <a:rPr lang="en-US" dirty="0"/>
              <a:t> </a:t>
            </a:r>
            <a:r>
              <a:rPr lang="en-US" dirty="0" err="1"/>
              <a:t>zebrane</a:t>
            </a:r>
            <a:r>
              <a:rPr lang="en-US" dirty="0"/>
              <a:t>. Dane </a:t>
            </a:r>
            <a:r>
              <a:rPr lang="en-US" dirty="0" err="1"/>
              <a:t>powinny</a:t>
            </a:r>
            <a:r>
              <a:rPr lang="en-US" dirty="0"/>
              <a:t> </a:t>
            </a:r>
            <a:r>
              <a:rPr lang="en-US" dirty="0" err="1"/>
              <a:t>być</a:t>
            </a:r>
            <a:r>
              <a:rPr lang="en-US" dirty="0"/>
              <a:t> </a:t>
            </a:r>
            <a:r>
              <a:rPr lang="en-US" dirty="0" err="1"/>
              <a:t>analizowane</a:t>
            </a:r>
            <a:r>
              <a:rPr lang="en-US" dirty="0"/>
              <a:t> </a:t>
            </a:r>
            <a:r>
              <a:rPr lang="en-US" dirty="0" err="1"/>
              <a:t>krytycznie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w </a:t>
            </a:r>
            <a:r>
              <a:rPr lang="en-US" dirty="0" err="1"/>
              <a:t>połączeniu</a:t>
            </a:r>
            <a:r>
              <a:rPr lang="en-US" dirty="0"/>
              <a:t> z </a:t>
            </a:r>
            <a:r>
              <a:rPr lang="en-US" dirty="0" err="1"/>
              <a:t>innymi</a:t>
            </a:r>
            <a:r>
              <a:rPr lang="en-US" dirty="0"/>
              <a:t> </a:t>
            </a:r>
            <a:r>
              <a:rPr lang="en-US" dirty="0" err="1"/>
              <a:t>czynnikami</a:t>
            </a:r>
            <a:r>
              <a:rPr lang="en-US" dirty="0"/>
              <a:t>, </a:t>
            </a:r>
            <a:r>
              <a:rPr lang="en-US" dirty="0" err="1"/>
              <a:t>takimi</a:t>
            </a:r>
            <a:r>
              <a:rPr lang="en-US" dirty="0"/>
              <a:t> </a:t>
            </a:r>
            <a:r>
              <a:rPr lang="en-US" dirty="0" err="1"/>
              <a:t>jak</a:t>
            </a:r>
            <a:r>
              <a:rPr lang="en-US" dirty="0"/>
              <a:t> </a:t>
            </a:r>
            <a:r>
              <a:rPr lang="en-US" dirty="0" err="1"/>
              <a:t>wiedza</a:t>
            </a:r>
            <a:r>
              <a:rPr lang="en-US" dirty="0"/>
              <a:t> </a:t>
            </a:r>
            <a:r>
              <a:rPr lang="en-US" dirty="0" err="1"/>
              <a:t>specjalistyczna</a:t>
            </a:r>
            <a:r>
              <a:rPr lang="en-US" dirty="0"/>
              <a:t> w </a:t>
            </a:r>
            <a:r>
              <a:rPr lang="en-US" dirty="0" err="1"/>
              <a:t>danej</a:t>
            </a:r>
            <a:r>
              <a:rPr lang="en-US" dirty="0"/>
              <a:t> </a:t>
            </a:r>
            <a:r>
              <a:rPr lang="en-US" dirty="0" err="1"/>
              <a:t>dziedzinie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spostrzeżenia</a:t>
            </a:r>
            <a:r>
              <a:rPr lang="en-US" dirty="0"/>
              <a:t> </a:t>
            </a:r>
            <a:r>
              <a:rPr lang="en-US" dirty="0" err="1"/>
              <a:t>jakościowe</a:t>
            </a:r>
            <a:r>
              <a:rPr lang="en-US" dirty="0"/>
              <a:t>, aby </a:t>
            </a:r>
            <a:r>
              <a:rPr lang="en-US" dirty="0" err="1"/>
              <a:t>podejmować</a:t>
            </a:r>
            <a:r>
              <a:rPr lang="en-US" dirty="0"/>
              <a:t> </a:t>
            </a:r>
            <a:r>
              <a:rPr lang="en-US" dirty="0" err="1"/>
              <a:t>trafne</a:t>
            </a:r>
            <a:r>
              <a:rPr lang="en-US" dirty="0"/>
              <a:t> </a:t>
            </a:r>
            <a:r>
              <a:rPr lang="en-US" dirty="0" err="1"/>
              <a:t>decyzje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139622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3" name="Google Shape;21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641133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9" name="Google Shape;21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Strony</a:t>
            </a:r>
            <a:r>
              <a:rPr lang="en-US" dirty="0"/>
              <a:t> </a:t>
            </a:r>
            <a:r>
              <a:rPr lang="en-US" dirty="0" err="1"/>
              <a:t>internetowe</a:t>
            </a:r>
            <a:r>
              <a:rPr lang="en-US" dirty="0"/>
              <a:t> </a:t>
            </a:r>
            <a:r>
              <a:rPr lang="en-US" dirty="0" err="1"/>
              <a:t>zbierają</a:t>
            </a:r>
            <a:r>
              <a:rPr lang="en-US" dirty="0"/>
              <a:t> </a:t>
            </a:r>
            <a:r>
              <a:rPr lang="en-US" dirty="0" err="1"/>
              <a:t>informacje</a:t>
            </a:r>
            <a:r>
              <a:rPr lang="en-US" dirty="0"/>
              <a:t> z </a:t>
            </a:r>
            <a:r>
              <a:rPr lang="en-US" dirty="0" err="1"/>
              <a:t>różnych</a:t>
            </a:r>
            <a:r>
              <a:rPr lang="en-US" dirty="0"/>
              <a:t> </a:t>
            </a:r>
            <a:r>
              <a:rPr lang="en-US" dirty="0" err="1"/>
              <a:t>źródeł</a:t>
            </a:r>
            <a:r>
              <a:rPr lang="en-US" dirty="0"/>
              <a:t>, </a:t>
            </a:r>
            <a:r>
              <a:rPr lang="en-US" dirty="0" err="1"/>
              <a:t>takich</a:t>
            </a:r>
            <a:r>
              <a:rPr lang="en-US" dirty="0"/>
              <a:t> </a:t>
            </a:r>
            <a:r>
              <a:rPr lang="en-US" dirty="0" err="1"/>
              <a:t>jak</a:t>
            </a:r>
            <a:r>
              <a:rPr lang="en-US" dirty="0"/>
              <a:t> </a:t>
            </a:r>
            <a:r>
              <a:rPr lang="en-US" dirty="0" err="1"/>
              <a:t>dane</a:t>
            </a:r>
            <a:r>
              <a:rPr lang="en-US" dirty="0"/>
              <a:t> </a:t>
            </a:r>
            <a:r>
              <a:rPr lang="en-US" dirty="0" err="1"/>
              <a:t>wejściowe</a:t>
            </a:r>
            <a:r>
              <a:rPr lang="en-US" dirty="0"/>
              <a:t> </a:t>
            </a:r>
            <a:r>
              <a:rPr lang="en-US" dirty="0" err="1"/>
              <a:t>użytkownika</a:t>
            </a:r>
            <a:r>
              <a:rPr lang="en-US" dirty="0"/>
              <a:t>, </a:t>
            </a:r>
            <a:r>
              <a:rPr lang="en-US" dirty="0" err="1"/>
              <a:t>pliki</a:t>
            </a:r>
            <a:r>
              <a:rPr lang="en-US" dirty="0"/>
              <a:t> cookie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dzienniki</a:t>
            </a:r>
            <a:r>
              <a:rPr lang="en-US" dirty="0"/>
              <a:t> </a:t>
            </a:r>
            <a:r>
              <a:rPr lang="en-US" dirty="0" err="1"/>
              <a:t>serwera</a:t>
            </a:r>
            <a:r>
              <a:rPr lang="en-US" dirty="0"/>
              <a:t>, w </a:t>
            </a:r>
            <a:r>
              <a:rPr lang="en-US" dirty="0" err="1"/>
              <a:t>celu</a:t>
            </a:r>
            <a:r>
              <a:rPr lang="en-US" dirty="0"/>
              <a:t> </a:t>
            </a:r>
            <a:r>
              <a:rPr lang="en-US" dirty="0" err="1"/>
              <a:t>zapewnienia</a:t>
            </a:r>
            <a:r>
              <a:rPr lang="en-US" dirty="0"/>
              <a:t> </a:t>
            </a:r>
            <a:r>
              <a:rPr lang="en-US" dirty="0" err="1"/>
              <a:t>spersonalizowanych</a:t>
            </a:r>
            <a:r>
              <a:rPr lang="en-US" dirty="0"/>
              <a:t> </a:t>
            </a:r>
            <a:r>
              <a:rPr lang="en-US" dirty="0" err="1"/>
              <a:t>doświadczeń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śledzenia</a:t>
            </a:r>
            <a:r>
              <a:rPr lang="en-US" dirty="0"/>
              <a:t> </a:t>
            </a:r>
            <a:r>
              <a:rPr lang="en-US" dirty="0" err="1"/>
              <a:t>zachowań</a:t>
            </a:r>
            <a:r>
              <a:rPr lang="en-US" dirty="0"/>
              <a:t> </a:t>
            </a:r>
            <a:r>
              <a:rPr lang="en-US" dirty="0" err="1"/>
              <a:t>użytkowników</a:t>
            </a:r>
            <a:r>
              <a:rPr lang="en-US" dirty="0"/>
              <a:t>. </a:t>
            </a:r>
            <a:r>
              <a:rPr lang="en-US" dirty="0" err="1"/>
              <a:t>Jako</a:t>
            </a:r>
            <a:r>
              <a:rPr lang="en-US" dirty="0"/>
              <a:t> </a:t>
            </a:r>
            <a:r>
              <a:rPr lang="en-US" dirty="0" err="1"/>
              <a:t>profesjonalista</a:t>
            </a:r>
            <a:r>
              <a:rPr lang="en-US" dirty="0"/>
              <a:t> w </a:t>
            </a:r>
            <a:r>
              <a:rPr lang="en-US" dirty="0" err="1"/>
              <a:t>dziedzinie</a:t>
            </a:r>
            <a:r>
              <a:rPr lang="en-US" dirty="0"/>
              <a:t> </a:t>
            </a:r>
            <a:r>
              <a:rPr lang="en-US" dirty="0" err="1"/>
              <a:t>marketingu</a:t>
            </a:r>
            <a:r>
              <a:rPr lang="en-US" dirty="0"/>
              <a:t> </a:t>
            </a:r>
            <a:r>
              <a:rPr lang="en-US" dirty="0" err="1"/>
              <a:t>cyfrowego</a:t>
            </a:r>
            <a:r>
              <a:rPr lang="en-US" dirty="0"/>
              <a:t> </a:t>
            </a:r>
            <a:r>
              <a:rPr lang="en-US" dirty="0" err="1"/>
              <a:t>ważne</a:t>
            </a:r>
            <a:r>
              <a:rPr lang="en-US" dirty="0"/>
              <a:t> jest, aby </a:t>
            </a:r>
            <a:r>
              <a:rPr lang="en-US" dirty="0" err="1"/>
              <a:t>zrozumieć</a:t>
            </a:r>
            <a:r>
              <a:rPr lang="en-US" dirty="0"/>
              <a:t> </a:t>
            </a:r>
            <a:r>
              <a:rPr lang="en-US" dirty="0" err="1"/>
              <a:t>metody</a:t>
            </a:r>
            <a:r>
              <a:rPr lang="en-US" dirty="0"/>
              <a:t> </a:t>
            </a:r>
            <a:r>
              <a:rPr lang="en-US" dirty="0" err="1"/>
              <a:t>wykorzystywane</a:t>
            </a:r>
            <a:r>
              <a:rPr lang="en-US" dirty="0"/>
              <a:t> do </a:t>
            </a:r>
            <a:r>
              <a:rPr lang="en-US" dirty="0" err="1"/>
              <a:t>gromadzenia</a:t>
            </a:r>
            <a:r>
              <a:rPr lang="en-US" dirty="0"/>
              <a:t> </a:t>
            </a:r>
            <a:r>
              <a:rPr lang="en-US" dirty="0" err="1"/>
              <a:t>tych</a:t>
            </a:r>
            <a:r>
              <a:rPr lang="en-US" dirty="0"/>
              <a:t> </a:t>
            </a:r>
            <a:r>
              <a:rPr lang="en-US" dirty="0" err="1"/>
              <a:t>informacji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Jedną</a:t>
            </a:r>
            <a:r>
              <a:rPr lang="en-US" dirty="0"/>
              <a:t> z </a:t>
            </a:r>
            <a:r>
              <a:rPr lang="en-US" dirty="0" err="1"/>
              <a:t>powszechnych</a:t>
            </a:r>
            <a:r>
              <a:rPr lang="en-US" dirty="0"/>
              <a:t> </a:t>
            </a:r>
            <a:r>
              <a:rPr lang="en-US" dirty="0" err="1"/>
              <a:t>metod</a:t>
            </a:r>
            <a:r>
              <a:rPr lang="en-US" dirty="0"/>
              <a:t> jest </a:t>
            </a:r>
            <a:r>
              <a:rPr lang="en-US" dirty="0" err="1"/>
              <a:t>wprowadzanie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przez</a:t>
            </a:r>
            <a:r>
              <a:rPr lang="en-US" dirty="0"/>
              <a:t> </a:t>
            </a:r>
            <a:r>
              <a:rPr lang="en-US" dirty="0" err="1"/>
              <a:t>użytkownika</a:t>
            </a:r>
            <a:r>
              <a:rPr lang="en-US" dirty="0"/>
              <a:t>, </a:t>
            </a:r>
            <a:r>
              <a:rPr lang="en-US" dirty="0" err="1"/>
              <a:t>takich</a:t>
            </a:r>
            <a:r>
              <a:rPr lang="en-US" dirty="0"/>
              <a:t> </a:t>
            </a:r>
            <a:r>
              <a:rPr lang="en-US" dirty="0" err="1"/>
              <a:t>jak</a:t>
            </a:r>
            <a:r>
              <a:rPr lang="en-US" dirty="0"/>
              <a:t> </a:t>
            </a:r>
            <a:r>
              <a:rPr lang="en-US" dirty="0" err="1"/>
              <a:t>formularze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ankiety</a:t>
            </a:r>
            <a:r>
              <a:rPr lang="en-US" dirty="0"/>
              <a:t>, </a:t>
            </a:r>
            <a:r>
              <a:rPr lang="en-US" dirty="0" err="1"/>
              <a:t>które</a:t>
            </a:r>
            <a:r>
              <a:rPr lang="en-US" dirty="0"/>
              <a:t> </a:t>
            </a:r>
            <a:r>
              <a:rPr lang="en-US" dirty="0" err="1"/>
              <a:t>umożliwiają</a:t>
            </a:r>
            <a:r>
              <a:rPr lang="en-US" dirty="0"/>
              <a:t> </a:t>
            </a:r>
            <a:r>
              <a:rPr lang="en-US" dirty="0" err="1"/>
              <a:t>stronom</a:t>
            </a:r>
            <a:r>
              <a:rPr lang="en-US" dirty="0"/>
              <a:t> </a:t>
            </a:r>
            <a:r>
              <a:rPr lang="en-US" dirty="0" err="1"/>
              <a:t>internetowym</a:t>
            </a:r>
            <a:r>
              <a:rPr lang="en-US" dirty="0"/>
              <a:t> </a:t>
            </a:r>
            <a:r>
              <a:rPr lang="en-US" dirty="0" err="1"/>
              <a:t>zbieranie</a:t>
            </a:r>
            <a:r>
              <a:rPr lang="en-US" dirty="0"/>
              <a:t> </a:t>
            </a:r>
            <a:r>
              <a:rPr lang="en-US" dirty="0" err="1"/>
              <a:t>informacji</a:t>
            </a:r>
            <a:r>
              <a:rPr lang="en-US" dirty="0"/>
              <a:t> </a:t>
            </a:r>
            <a:r>
              <a:rPr lang="en-US" dirty="0" err="1"/>
              <a:t>bezpośrednio</a:t>
            </a:r>
            <a:r>
              <a:rPr lang="en-US" dirty="0"/>
              <a:t> od </a:t>
            </a:r>
            <a:r>
              <a:rPr lang="en-US" dirty="0" err="1"/>
              <a:t>użytkowników</a:t>
            </a:r>
            <a:r>
              <a:rPr lang="en-US" dirty="0"/>
              <a:t>. </a:t>
            </a:r>
            <a:r>
              <a:rPr lang="en-US" dirty="0" err="1"/>
              <a:t>Informacje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mogą</a:t>
            </a:r>
            <a:r>
              <a:rPr lang="en-US" dirty="0"/>
              <a:t> </a:t>
            </a:r>
            <a:r>
              <a:rPr lang="en-US" dirty="0" err="1"/>
              <a:t>być</a:t>
            </a:r>
            <a:r>
              <a:rPr lang="en-US" dirty="0"/>
              <a:t> </a:t>
            </a:r>
            <a:r>
              <a:rPr lang="en-US" dirty="0" err="1"/>
              <a:t>wykorzystane</a:t>
            </a:r>
            <a:r>
              <a:rPr lang="en-US" dirty="0"/>
              <a:t> do </a:t>
            </a:r>
            <a:r>
              <a:rPr lang="en-US" dirty="0" err="1"/>
              <a:t>dostosowania</a:t>
            </a:r>
            <a:r>
              <a:rPr lang="en-US" dirty="0"/>
              <a:t> </a:t>
            </a:r>
            <a:r>
              <a:rPr lang="en-US" dirty="0" err="1"/>
              <a:t>doświadczeń</a:t>
            </a:r>
            <a:r>
              <a:rPr lang="en-US" dirty="0"/>
              <a:t> </a:t>
            </a:r>
            <a:r>
              <a:rPr lang="en-US" dirty="0" err="1"/>
              <a:t>użytkownika</a:t>
            </a:r>
            <a:r>
              <a:rPr lang="en-US" dirty="0"/>
              <a:t>, </a:t>
            </a:r>
            <a:r>
              <a:rPr lang="en-US" dirty="0" err="1"/>
              <a:t>personalizacji</a:t>
            </a:r>
            <a:r>
              <a:rPr lang="en-US" dirty="0"/>
              <a:t> </a:t>
            </a:r>
            <a:r>
              <a:rPr lang="en-US" dirty="0" err="1"/>
              <a:t>działań</a:t>
            </a:r>
            <a:r>
              <a:rPr lang="en-US" dirty="0"/>
              <a:t> </a:t>
            </a:r>
            <a:r>
              <a:rPr lang="en-US" dirty="0" err="1"/>
              <a:t>marketingowych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poprawy</a:t>
            </a:r>
            <a:r>
              <a:rPr lang="en-US" dirty="0"/>
              <a:t> </a:t>
            </a:r>
            <a:r>
              <a:rPr lang="en-US" dirty="0" err="1"/>
              <a:t>funkcjonalności</a:t>
            </a:r>
            <a:r>
              <a:rPr lang="en-US" dirty="0"/>
              <a:t> </a:t>
            </a:r>
            <a:r>
              <a:rPr lang="en-US" dirty="0" err="1"/>
              <a:t>witryny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Inną</a:t>
            </a:r>
            <a:r>
              <a:rPr lang="en-US" dirty="0"/>
              <a:t> </a:t>
            </a:r>
            <a:r>
              <a:rPr lang="en-US" dirty="0" err="1"/>
              <a:t>metodą</a:t>
            </a:r>
            <a:r>
              <a:rPr lang="en-US" dirty="0"/>
              <a:t> jest </a:t>
            </a:r>
            <a:r>
              <a:rPr lang="en-US" dirty="0" err="1"/>
              <a:t>użycie</a:t>
            </a:r>
            <a:r>
              <a:rPr lang="en-US" dirty="0"/>
              <a:t> </a:t>
            </a:r>
            <a:r>
              <a:rPr lang="en-US" dirty="0" err="1"/>
              <a:t>plików</a:t>
            </a:r>
            <a:r>
              <a:rPr lang="en-US" dirty="0"/>
              <a:t> cookie, </a:t>
            </a:r>
            <a:r>
              <a:rPr lang="en-US" dirty="0" err="1"/>
              <a:t>małych</a:t>
            </a:r>
            <a:r>
              <a:rPr lang="en-US" dirty="0"/>
              <a:t> </a:t>
            </a:r>
            <a:r>
              <a:rPr lang="en-US" dirty="0" err="1"/>
              <a:t>plików</a:t>
            </a:r>
            <a:r>
              <a:rPr lang="en-US" dirty="0"/>
              <a:t> </a:t>
            </a:r>
            <a:r>
              <a:rPr lang="en-US" dirty="0" err="1"/>
              <a:t>tekstowych</a:t>
            </a:r>
            <a:r>
              <a:rPr lang="en-US" dirty="0"/>
              <a:t> </a:t>
            </a:r>
            <a:r>
              <a:rPr lang="en-US" dirty="0" err="1"/>
              <a:t>przechowywanych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urządzeniach</a:t>
            </a:r>
            <a:r>
              <a:rPr lang="en-US" dirty="0"/>
              <a:t> </a:t>
            </a:r>
            <a:r>
              <a:rPr lang="en-US" dirty="0" err="1"/>
              <a:t>użytkowników</a:t>
            </a:r>
            <a:r>
              <a:rPr lang="en-US" dirty="0"/>
              <a:t>, </a:t>
            </a:r>
            <a:r>
              <a:rPr lang="en-US" dirty="0" err="1"/>
              <a:t>które</a:t>
            </a:r>
            <a:r>
              <a:rPr lang="en-US" dirty="0"/>
              <a:t> </a:t>
            </a:r>
            <a:r>
              <a:rPr lang="en-US" dirty="0" err="1"/>
              <a:t>śledzą</a:t>
            </a:r>
            <a:r>
              <a:rPr lang="en-US" dirty="0"/>
              <a:t> </a:t>
            </a:r>
            <a:r>
              <a:rPr lang="en-US" dirty="0" err="1"/>
              <a:t>ich</a:t>
            </a:r>
            <a:r>
              <a:rPr lang="en-US" dirty="0"/>
              <a:t> </a:t>
            </a:r>
            <a:r>
              <a:rPr lang="en-US" dirty="0" err="1"/>
              <a:t>aktywność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stronie</a:t>
            </a:r>
            <a:r>
              <a:rPr lang="en-US" dirty="0"/>
              <a:t> </a:t>
            </a:r>
            <a:r>
              <a:rPr lang="en-US" dirty="0" err="1"/>
              <a:t>internetowej</a:t>
            </a:r>
            <a:r>
              <a:rPr lang="en-US" dirty="0"/>
              <a:t>. </a:t>
            </a:r>
            <a:r>
              <a:rPr lang="en-US" dirty="0" err="1"/>
              <a:t>Pliki</a:t>
            </a:r>
            <a:r>
              <a:rPr lang="en-US" dirty="0"/>
              <a:t> cookie </a:t>
            </a:r>
            <a:r>
              <a:rPr lang="en-US" dirty="0" err="1"/>
              <a:t>mogą</a:t>
            </a:r>
            <a:r>
              <a:rPr lang="en-US" dirty="0"/>
              <a:t> </a:t>
            </a:r>
            <a:r>
              <a:rPr lang="en-US" dirty="0" err="1"/>
              <a:t>być</a:t>
            </a:r>
            <a:r>
              <a:rPr lang="en-US" dirty="0"/>
              <a:t> </a:t>
            </a:r>
            <a:r>
              <a:rPr lang="en-US" dirty="0" err="1"/>
              <a:t>używane</a:t>
            </a:r>
            <a:r>
              <a:rPr lang="en-US" dirty="0"/>
              <a:t> do </a:t>
            </a:r>
            <a:r>
              <a:rPr lang="en-US" dirty="0" err="1"/>
              <a:t>zapamiętywania</a:t>
            </a:r>
            <a:r>
              <a:rPr lang="en-US" dirty="0"/>
              <a:t> </a:t>
            </a:r>
            <a:r>
              <a:rPr lang="en-US" dirty="0" err="1"/>
              <a:t>preferencji</a:t>
            </a:r>
            <a:r>
              <a:rPr lang="en-US" dirty="0"/>
              <a:t> </a:t>
            </a:r>
            <a:r>
              <a:rPr lang="en-US" dirty="0" err="1"/>
              <a:t>użytkownika</a:t>
            </a:r>
            <a:r>
              <a:rPr lang="en-US" dirty="0"/>
              <a:t>, </a:t>
            </a:r>
            <a:r>
              <a:rPr lang="en-US" dirty="0" err="1"/>
              <a:t>przechowywania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logowania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śledzenia</a:t>
            </a:r>
            <a:r>
              <a:rPr lang="en-US" dirty="0"/>
              <a:t> </a:t>
            </a:r>
            <a:r>
              <a:rPr lang="en-US" dirty="0" err="1"/>
              <a:t>zachowania</a:t>
            </a:r>
            <a:r>
              <a:rPr lang="en-US" dirty="0"/>
              <a:t> </a:t>
            </a:r>
            <a:r>
              <a:rPr lang="en-US" dirty="0" err="1"/>
              <a:t>użytkownika</a:t>
            </a:r>
            <a:r>
              <a:rPr lang="en-US" dirty="0"/>
              <a:t> w </a:t>
            </a:r>
            <a:r>
              <a:rPr lang="en-US" dirty="0" err="1"/>
              <a:t>celach</a:t>
            </a:r>
            <a:r>
              <a:rPr lang="en-US" dirty="0"/>
              <a:t> </a:t>
            </a:r>
            <a:r>
              <a:rPr lang="en-US" dirty="0" err="1"/>
              <a:t>analitycznych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reklamowych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Ponadto</a:t>
            </a:r>
            <a:r>
              <a:rPr lang="en-US" dirty="0"/>
              <a:t> </a:t>
            </a:r>
            <a:r>
              <a:rPr lang="en-US" dirty="0" err="1"/>
              <a:t>strony</a:t>
            </a:r>
            <a:r>
              <a:rPr lang="en-US" dirty="0"/>
              <a:t> </a:t>
            </a:r>
            <a:r>
              <a:rPr lang="en-US" dirty="0" err="1"/>
              <a:t>internetowe</a:t>
            </a:r>
            <a:r>
              <a:rPr lang="en-US" dirty="0"/>
              <a:t> </a:t>
            </a:r>
            <a:r>
              <a:rPr lang="en-US" dirty="0" err="1"/>
              <a:t>zbierają</a:t>
            </a:r>
            <a:r>
              <a:rPr lang="en-US" dirty="0"/>
              <a:t> </a:t>
            </a:r>
            <a:r>
              <a:rPr lang="en-US" dirty="0" err="1"/>
              <a:t>informacje</a:t>
            </a:r>
            <a:r>
              <a:rPr lang="en-US" dirty="0"/>
              <a:t> z </a:t>
            </a:r>
            <a:r>
              <a:rPr lang="en-US" dirty="0" err="1"/>
              <a:t>dzienników</a:t>
            </a:r>
            <a:r>
              <a:rPr lang="en-US" dirty="0"/>
              <a:t> </a:t>
            </a:r>
            <a:r>
              <a:rPr lang="en-US" dirty="0" err="1"/>
              <a:t>serwera</a:t>
            </a:r>
            <a:r>
              <a:rPr lang="en-US" dirty="0"/>
              <a:t>, </a:t>
            </a:r>
            <a:r>
              <a:rPr lang="en-US" dirty="0" err="1"/>
              <a:t>które</a:t>
            </a:r>
            <a:r>
              <a:rPr lang="en-US" dirty="0"/>
              <a:t> </a:t>
            </a:r>
            <a:r>
              <a:rPr lang="en-US" dirty="0" err="1"/>
              <a:t>rejestrują</a:t>
            </a:r>
            <a:r>
              <a:rPr lang="en-US" dirty="0"/>
              <a:t> </a:t>
            </a:r>
            <a:r>
              <a:rPr lang="en-US" dirty="0" err="1"/>
              <a:t>informacje</a:t>
            </a:r>
            <a:r>
              <a:rPr lang="en-US" dirty="0"/>
              <a:t> o </a:t>
            </a:r>
            <a:r>
              <a:rPr lang="en-US" dirty="0" err="1"/>
              <a:t>każdym</a:t>
            </a:r>
            <a:r>
              <a:rPr lang="en-US" dirty="0"/>
              <a:t> </a:t>
            </a:r>
            <a:r>
              <a:rPr lang="en-US" dirty="0" err="1"/>
              <a:t>żądaniu</a:t>
            </a:r>
            <a:r>
              <a:rPr lang="en-US" dirty="0"/>
              <a:t> </a:t>
            </a:r>
            <a:r>
              <a:rPr lang="en-US" dirty="0" err="1"/>
              <a:t>użytkownika</a:t>
            </a:r>
            <a:r>
              <a:rPr lang="en-US" dirty="0"/>
              <a:t>, </a:t>
            </a:r>
            <a:r>
              <a:rPr lang="en-US" dirty="0" err="1"/>
              <a:t>takie</a:t>
            </a:r>
            <a:r>
              <a:rPr lang="en-US" dirty="0"/>
              <a:t> </a:t>
            </a:r>
            <a:r>
              <a:rPr lang="en-US" dirty="0" err="1"/>
              <a:t>jak</a:t>
            </a:r>
            <a:r>
              <a:rPr lang="en-US" dirty="0"/>
              <a:t> </a:t>
            </a:r>
            <a:r>
              <a:rPr lang="en-US" dirty="0" err="1"/>
              <a:t>adres</a:t>
            </a:r>
            <a:r>
              <a:rPr lang="en-US" dirty="0"/>
              <a:t> IP, </a:t>
            </a:r>
            <a:r>
              <a:rPr lang="en-US" dirty="0" err="1"/>
              <a:t>typ</a:t>
            </a:r>
            <a:r>
              <a:rPr lang="en-US" dirty="0"/>
              <a:t> </a:t>
            </a:r>
            <a:r>
              <a:rPr lang="en-US" dirty="0" err="1"/>
              <a:t>przeglądarki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odwiedzana</a:t>
            </a:r>
            <a:r>
              <a:rPr lang="en-US" dirty="0"/>
              <a:t> </a:t>
            </a:r>
            <a:r>
              <a:rPr lang="en-US" dirty="0" err="1"/>
              <a:t>strona</a:t>
            </a:r>
            <a:r>
              <a:rPr lang="en-US" dirty="0"/>
              <a:t>. </a:t>
            </a:r>
            <a:r>
              <a:rPr lang="en-US" dirty="0" err="1"/>
              <a:t>Informacje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wykorzystywane</a:t>
            </a:r>
            <a:r>
              <a:rPr lang="en-US" dirty="0"/>
              <a:t> do </a:t>
            </a:r>
            <a:r>
              <a:rPr lang="en-US" dirty="0" err="1"/>
              <a:t>śledzenia</a:t>
            </a:r>
            <a:r>
              <a:rPr lang="en-US" dirty="0"/>
              <a:t> </a:t>
            </a:r>
            <a:r>
              <a:rPr lang="en-US" dirty="0" err="1"/>
              <a:t>ruchu</a:t>
            </a:r>
            <a:r>
              <a:rPr lang="en-US" dirty="0"/>
              <a:t> w </a:t>
            </a:r>
            <a:r>
              <a:rPr lang="en-US" dirty="0" err="1"/>
              <a:t>witrynie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poprawy</a:t>
            </a:r>
            <a:r>
              <a:rPr lang="en-US" dirty="0"/>
              <a:t> </a:t>
            </a:r>
            <a:r>
              <a:rPr lang="en-US" dirty="0" err="1"/>
              <a:t>jej</a:t>
            </a:r>
            <a:r>
              <a:rPr lang="en-US" dirty="0"/>
              <a:t> </a:t>
            </a:r>
            <a:r>
              <a:rPr lang="en-US" dirty="0" err="1"/>
              <a:t>wydajności</a:t>
            </a:r>
            <a:r>
              <a:rPr lang="en-US" dirty="0"/>
              <a:t>, a </a:t>
            </a:r>
            <a:r>
              <a:rPr lang="en-US" dirty="0" err="1"/>
              <a:t>także</a:t>
            </a:r>
            <a:r>
              <a:rPr lang="en-US" dirty="0"/>
              <a:t> do </a:t>
            </a:r>
            <a:r>
              <a:rPr lang="en-US" dirty="0" err="1"/>
              <a:t>celów</a:t>
            </a:r>
            <a:r>
              <a:rPr lang="en-US" dirty="0"/>
              <a:t> </a:t>
            </a:r>
            <a:r>
              <a:rPr lang="en-US" dirty="0" err="1"/>
              <a:t>bezpieczeństwa</a:t>
            </a:r>
            <a:r>
              <a:rPr lang="en-US" dirty="0"/>
              <a:t>, </a:t>
            </a:r>
            <a:r>
              <a:rPr lang="en-US" dirty="0" err="1"/>
              <a:t>takich</a:t>
            </a:r>
            <a:r>
              <a:rPr lang="en-US" dirty="0"/>
              <a:t> </a:t>
            </a:r>
            <a:r>
              <a:rPr lang="en-US" dirty="0" err="1"/>
              <a:t>jak</a:t>
            </a:r>
            <a:r>
              <a:rPr lang="en-US" dirty="0"/>
              <a:t> </a:t>
            </a:r>
            <a:r>
              <a:rPr lang="en-US" dirty="0" err="1"/>
              <a:t>wykrywanie</a:t>
            </a:r>
            <a:r>
              <a:rPr lang="en-US" dirty="0"/>
              <a:t> </a:t>
            </a:r>
            <a:r>
              <a:rPr lang="en-US" dirty="0" err="1"/>
              <a:t>złośliwej</a:t>
            </a:r>
            <a:r>
              <a:rPr lang="en-US" dirty="0"/>
              <a:t> </a:t>
            </a:r>
            <a:r>
              <a:rPr lang="en-US" dirty="0" err="1"/>
              <a:t>aktywności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Wreszcie</a:t>
            </a:r>
            <a:r>
              <a:rPr lang="en-US" dirty="0"/>
              <a:t>, </a:t>
            </a:r>
            <a:r>
              <a:rPr lang="en-US" dirty="0" err="1"/>
              <a:t>strony</a:t>
            </a:r>
            <a:r>
              <a:rPr lang="en-US" dirty="0"/>
              <a:t> </a:t>
            </a:r>
            <a:r>
              <a:rPr lang="en-US" dirty="0" err="1"/>
              <a:t>internetowe</a:t>
            </a:r>
            <a:r>
              <a:rPr lang="en-US" dirty="0"/>
              <a:t> </a:t>
            </a:r>
            <a:r>
              <a:rPr lang="en-US" dirty="0" err="1"/>
              <a:t>mogą</a:t>
            </a:r>
            <a:r>
              <a:rPr lang="en-US" dirty="0"/>
              <a:t> </a:t>
            </a:r>
            <a:r>
              <a:rPr lang="en-US" dirty="0" err="1"/>
              <a:t>również</a:t>
            </a:r>
            <a:r>
              <a:rPr lang="en-US" dirty="0"/>
              <a:t> </a:t>
            </a:r>
            <a:r>
              <a:rPr lang="en-US" dirty="0" err="1"/>
              <a:t>gromadzić</a:t>
            </a:r>
            <a:r>
              <a:rPr lang="en-US" dirty="0"/>
              <a:t> </a:t>
            </a:r>
            <a:r>
              <a:rPr lang="en-US" dirty="0" err="1"/>
              <a:t>informacje</a:t>
            </a:r>
            <a:r>
              <a:rPr lang="en-US" dirty="0"/>
              <a:t> </a:t>
            </a:r>
            <a:r>
              <a:rPr lang="en-US" dirty="0" err="1"/>
              <a:t>ze</a:t>
            </a:r>
            <a:r>
              <a:rPr lang="en-US" dirty="0"/>
              <a:t> </a:t>
            </a:r>
            <a:r>
              <a:rPr lang="en-US" dirty="0" err="1"/>
              <a:t>źródeł</a:t>
            </a:r>
            <a:r>
              <a:rPr lang="en-US" dirty="0"/>
              <a:t> </a:t>
            </a:r>
            <a:r>
              <a:rPr lang="en-US" dirty="0" err="1"/>
              <a:t>zewnętrznych</a:t>
            </a:r>
            <a:r>
              <a:rPr lang="en-US" dirty="0"/>
              <a:t>, </a:t>
            </a:r>
            <a:r>
              <a:rPr lang="en-US" dirty="0" err="1"/>
              <a:t>takich</a:t>
            </a:r>
            <a:r>
              <a:rPr lang="en-US" dirty="0"/>
              <a:t> </a:t>
            </a:r>
            <a:r>
              <a:rPr lang="en-US" dirty="0" err="1"/>
              <a:t>jak</a:t>
            </a:r>
            <a:r>
              <a:rPr lang="en-US" dirty="0"/>
              <a:t> </a:t>
            </a:r>
            <a:r>
              <a:rPr lang="en-US" dirty="0" err="1"/>
              <a:t>platformy</a:t>
            </a:r>
            <a:r>
              <a:rPr lang="en-US" dirty="0"/>
              <a:t> </a:t>
            </a:r>
            <a:r>
              <a:rPr lang="en-US" dirty="0" err="1"/>
              <a:t>mediów</a:t>
            </a:r>
            <a:r>
              <a:rPr lang="en-US" dirty="0"/>
              <a:t> </a:t>
            </a:r>
            <a:r>
              <a:rPr lang="en-US" dirty="0" err="1"/>
              <a:t>społecznościowych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narzędzia</a:t>
            </a:r>
            <a:r>
              <a:rPr lang="en-US" dirty="0"/>
              <a:t> </a:t>
            </a:r>
            <a:r>
              <a:rPr lang="en-US" dirty="0" err="1"/>
              <a:t>analityczne</a:t>
            </a:r>
            <a:r>
              <a:rPr lang="en-US" dirty="0"/>
              <a:t>. </a:t>
            </a:r>
            <a:r>
              <a:rPr lang="en-US" dirty="0" err="1"/>
              <a:t>Informacje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mogą</a:t>
            </a:r>
            <a:r>
              <a:rPr lang="en-US" dirty="0"/>
              <a:t> </a:t>
            </a:r>
            <a:r>
              <a:rPr lang="en-US" dirty="0" err="1"/>
              <a:t>zapewnić</a:t>
            </a:r>
            <a:r>
              <a:rPr lang="en-US" dirty="0"/>
              <a:t> </a:t>
            </a:r>
            <a:r>
              <a:rPr lang="en-US" dirty="0" err="1"/>
              <a:t>bardziej</a:t>
            </a:r>
            <a:r>
              <a:rPr lang="en-US" dirty="0"/>
              <a:t> </a:t>
            </a:r>
            <a:r>
              <a:rPr lang="en-US" dirty="0" err="1"/>
              <a:t>kompleksowy</a:t>
            </a:r>
            <a:r>
              <a:rPr lang="en-US" dirty="0"/>
              <a:t> </a:t>
            </a:r>
            <a:r>
              <a:rPr lang="en-US" dirty="0" err="1"/>
              <a:t>obraz</a:t>
            </a:r>
            <a:r>
              <a:rPr lang="en-US" dirty="0"/>
              <a:t> </a:t>
            </a:r>
            <a:r>
              <a:rPr lang="en-US" dirty="0" err="1"/>
              <a:t>użytkownika</a:t>
            </a:r>
            <a:r>
              <a:rPr lang="en-US" dirty="0"/>
              <a:t>, </a:t>
            </a:r>
            <a:r>
              <a:rPr lang="en-US" dirty="0" err="1"/>
              <a:t>umożliwiając</a:t>
            </a:r>
            <a:r>
              <a:rPr lang="en-US" dirty="0"/>
              <a:t> </a:t>
            </a:r>
            <a:r>
              <a:rPr lang="en-US" dirty="0" err="1"/>
              <a:t>witrynom</a:t>
            </a:r>
            <a:r>
              <a:rPr lang="en-US" dirty="0"/>
              <a:t> </a:t>
            </a:r>
            <a:r>
              <a:rPr lang="en-US" dirty="0" err="1"/>
              <a:t>spersonalizowanie</a:t>
            </a:r>
            <a:r>
              <a:rPr lang="en-US" dirty="0"/>
              <a:t> </a:t>
            </a:r>
            <a:r>
              <a:rPr lang="en-US" dirty="0" err="1"/>
              <a:t>ich</a:t>
            </a:r>
            <a:r>
              <a:rPr lang="en-US" dirty="0"/>
              <a:t> </a:t>
            </a:r>
            <a:r>
              <a:rPr lang="en-US" dirty="0" err="1"/>
              <a:t>doświadczeń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usprawnienie</a:t>
            </a:r>
            <a:r>
              <a:rPr lang="en-US" dirty="0"/>
              <a:t> </a:t>
            </a:r>
            <a:r>
              <a:rPr lang="en-US" dirty="0" err="1"/>
              <a:t>działań</a:t>
            </a:r>
            <a:r>
              <a:rPr lang="en-US" dirty="0"/>
              <a:t> </a:t>
            </a:r>
            <a:r>
              <a:rPr lang="en-US" dirty="0" err="1"/>
              <a:t>marketingowych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Podsumowując</a:t>
            </a:r>
            <a:r>
              <a:rPr lang="en-US" dirty="0"/>
              <a:t>, </a:t>
            </a:r>
            <a:r>
              <a:rPr lang="en-US" dirty="0" err="1"/>
              <a:t>strony</a:t>
            </a:r>
            <a:r>
              <a:rPr lang="en-US" dirty="0"/>
              <a:t> </a:t>
            </a:r>
            <a:r>
              <a:rPr lang="en-US" dirty="0" err="1"/>
              <a:t>internetowe</a:t>
            </a:r>
            <a:r>
              <a:rPr lang="en-US" dirty="0"/>
              <a:t> </a:t>
            </a:r>
            <a:r>
              <a:rPr lang="en-US" dirty="0" err="1"/>
              <a:t>zbierają</a:t>
            </a:r>
            <a:r>
              <a:rPr lang="en-US" dirty="0"/>
              <a:t> </a:t>
            </a:r>
            <a:r>
              <a:rPr lang="en-US" dirty="0" err="1"/>
              <a:t>informacje</a:t>
            </a:r>
            <a:r>
              <a:rPr lang="en-US" dirty="0"/>
              <a:t> z </a:t>
            </a:r>
            <a:r>
              <a:rPr lang="en-US" dirty="0" err="1"/>
              <a:t>różnych</a:t>
            </a:r>
            <a:r>
              <a:rPr lang="en-US" dirty="0"/>
              <a:t> </a:t>
            </a:r>
            <a:r>
              <a:rPr lang="en-US" dirty="0" err="1"/>
              <a:t>źródeł</a:t>
            </a:r>
            <a:r>
              <a:rPr lang="en-US" dirty="0"/>
              <a:t>, w </a:t>
            </a:r>
            <a:r>
              <a:rPr lang="en-US" dirty="0" err="1"/>
              <a:t>tym</a:t>
            </a:r>
            <a:r>
              <a:rPr lang="en-US" dirty="0"/>
              <a:t> z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wprowadzanych</a:t>
            </a:r>
            <a:r>
              <a:rPr lang="en-US" dirty="0"/>
              <a:t> </a:t>
            </a:r>
            <a:r>
              <a:rPr lang="en-US" dirty="0" err="1"/>
              <a:t>przez</a:t>
            </a:r>
            <a:r>
              <a:rPr lang="en-US" dirty="0"/>
              <a:t> </a:t>
            </a:r>
            <a:r>
              <a:rPr lang="en-US" dirty="0" err="1"/>
              <a:t>użytkowników</a:t>
            </a:r>
            <a:r>
              <a:rPr lang="en-US" dirty="0"/>
              <a:t>, </a:t>
            </a:r>
            <a:r>
              <a:rPr lang="en-US" dirty="0" err="1"/>
              <a:t>plików</a:t>
            </a:r>
            <a:r>
              <a:rPr lang="en-US" dirty="0"/>
              <a:t> cookie, </a:t>
            </a:r>
            <a:r>
              <a:rPr lang="en-US" dirty="0" err="1"/>
              <a:t>dzienników</a:t>
            </a:r>
            <a:r>
              <a:rPr lang="en-US" dirty="0"/>
              <a:t> </a:t>
            </a:r>
            <a:r>
              <a:rPr lang="en-US" dirty="0" err="1"/>
              <a:t>serwerów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źródeł</a:t>
            </a:r>
            <a:r>
              <a:rPr lang="en-US" dirty="0"/>
              <a:t> </a:t>
            </a:r>
            <a:r>
              <a:rPr lang="en-US" dirty="0" err="1"/>
              <a:t>zewnętrznych</a:t>
            </a:r>
            <a:r>
              <a:rPr lang="en-US" dirty="0"/>
              <a:t>. </a:t>
            </a:r>
            <a:r>
              <a:rPr lang="en-US" dirty="0" err="1"/>
              <a:t>Jako</a:t>
            </a:r>
            <a:r>
              <a:rPr lang="en-US" dirty="0"/>
              <a:t> </a:t>
            </a:r>
            <a:r>
              <a:rPr lang="en-US" dirty="0" err="1"/>
              <a:t>profesjonalista</a:t>
            </a:r>
            <a:r>
              <a:rPr lang="en-US" dirty="0"/>
              <a:t> w </a:t>
            </a:r>
            <a:r>
              <a:rPr lang="en-US" dirty="0" err="1"/>
              <a:t>marketingu</a:t>
            </a:r>
            <a:r>
              <a:rPr lang="en-US" dirty="0"/>
              <a:t> </a:t>
            </a:r>
            <a:r>
              <a:rPr lang="en-US" dirty="0" err="1"/>
              <a:t>cyfrowym</a:t>
            </a:r>
            <a:r>
              <a:rPr lang="en-US" dirty="0"/>
              <a:t>, </a:t>
            </a:r>
            <a:r>
              <a:rPr lang="en-US" dirty="0" err="1"/>
              <a:t>zrozumienie</a:t>
            </a:r>
            <a:r>
              <a:rPr lang="en-US" dirty="0"/>
              <a:t> </a:t>
            </a:r>
            <a:r>
              <a:rPr lang="en-US" dirty="0" err="1"/>
              <a:t>metod</a:t>
            </a:r>
            <a:r>
              <a:rPr lang="en-US" dirty="0"/>
              <a:t> </a:t>
            </a:r>
            <a:r>
              <a:rPr lang="en-US" dirty="0" err="1"/>
              <a:t>wykorzystywanych</a:t>
            </a:r>
            <a:r>
              <a:rPr lang="en-US" dirty="0"/>
              <a:t> do </a:t>
            </a:r>
            <a:r>
              <a:rPr lang="en-US" dirty="0" err="1"/>
              <a:t>gromadzenia</a:t>
            </a:r>
            <a:r>
              <a:rPr lang="en-US" dirty="0"/>
              <a:t> </a:t>
            </a:r>
            <a:r>
              <a:rPr lang="en-US" dirty="0" err="1"/>
              <a:t>informacji</a:t>
            </a:r>
            <a:r>
              <a:rPr lang="en-US" dirty="0"/>
              <a:t> jest </a:t>
            </a:r>
            <a:r>
              <a:rPr lang="en-US" dirty="0" err="1"/>
              <a:t>niezbędne</a:t>
            </a:r>
            <a:r>
              <a:rPr lang="en-US" dirty="0"/>
              <a:t> do </a:t>
            </a:r>
            <a:r>
              <a:rPr lang="en-US" dirty="0" err="1"/>
              <a:t>dostosowania</a:t>
            </a:r>
            <a:r>
              <a:rPr lang="en-US" dirty="0"/>
              <a:t> </a:t>
            </a:r>
            <a:r>
              <a:rPr lang="en-US" dirty="0" err="1"/>
              <a:t>doświadczenia</a:t>
            </a:r>
            <a:r>
              <a:rPr lang="en-US" dirty="0"/>
              <a:t> </a:t>
            </a:r>
            <a:r>
              <a:rPr lang="en-US" dirty="0" err="1"/>
              <a:t>użytkownika</a:t>
            </a:r>
            <a:r>
              <a:rPr lang="en-US" dirty="0"/>
              <a:t>, </a:t>
            </a:r>
            <a:r>
              <a:rPr lang="en-US" dirty="0" err="1"/>
              <a:t>śledzenia</a:t>
            </a:r>
            <a:r>
              <a:rPr lang="en-US" dirty="0"/>
              <a:t> </a:t>
            </a:r>
            <a:r>
              <a:rPr lang="en-US" dirty="0" err="1"/>
              <a:t>jego</a:t>
            </a:r>
            <a:r>
              <a:rPr lang="en-US" dirty="0"/>
              <a:t> </a:t>
            </a:r>
            <a:r>
              <a:rPr lang="en-US" dirty="0" err="1"/>
              <a:t>zachowania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poprawy</a:t>
            </a:r>
            <a:r>
              <a:rPr lang="en-US" dirty="0"/>
              <a:t> </a:t>
            </a:r>
            <a:r>
              <a:rPr lang="en-US" dirty="0" err="1"/>
              <a:t>działań</a:t>
            </a:r>
            <a:r>
              <a:rPr lang="en-US" dirty="0"/>
              <a:t> </a:t>
            </a:r>
            <a:r>
              <a:rPr lang="en-US" dirty="0" err="1"/>
              <a:t>marketingowych</a:t>
            </a:r>
            <a:r>
              <a:rPr lang="en-US" dirty="0"/>
              <a:t>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557620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5" name="Google Shape;22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735929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6" name="Google Shape;23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350654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4" name="Google Shape;244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884475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9" name="Google Shape;24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427778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7" name="Google Shape;257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126919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3" name="Google Shape;263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754763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0" name="Google Shape;270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043806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5" name="Google Shape;275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021718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g"/><Relationship Id="rId7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70"/>
          <p:cNvSpPr txBox="1">
            <a:spLocks noGrp="1"/>
          </p:cNvSpPr>
          <p:nvPr>
            <p:ph type="ctrTitle"/>
          </p:nvPr>
        </p:nvSpPr>
        <p:spPr>
          <a:xfrm>
            <a:off x="851519" y="2656924"/>
            <a:ext cx="7945211" cy="2512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  <a:defRPr sz="72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4" name="Google Shape;14;p70"/>
          <p:cNvCxnSpPr/>
          <p:nvPr/>
        </p:nvCxnSpPr>
        <p:spPr>
          <a:xfrm rot="10800000">
            <a:off x="851519" y="2074271"/>
            <a:ext cx="576228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5" name="Google Shape;15;p70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627999" y="623199"/>
            <a:ext cx="2958477" cy="109878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70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" name="Google Shape;17;p70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433192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7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19;p7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7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7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2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381762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2"/>
          <p:cNvSpPr txBox="1">
            <a:spLocks noGrp="1"/>
          </p:cNvSpPr>
          <p:nvPr>
            <p:ph type="body" idx="1"/>
          </p:nvPr>
        </p:nvSpPr>
        <p:spPr>
          <a:xfrm>
            <a:off x="5311235" y="910532"/>
            <a:ext cx="6141710" cy="1484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  <a:defRPr sz="20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AutoNum type="arabicPeriod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72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" name="Google Shape;32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7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7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72"/>
          <p:cNvPicPr preferRelativeResize="0"/>
          <p:nvPr/>
        </p:nvPicPr>
        <p:blipFill rotWithShape="1">
          <a:blip r:embed="rId6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72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7" name="Google Shape;37;p72"/>
          <p:cNvCxnSpPr/>
          <p:nvPr/>
        </p:nvCxnSpPr>
        <p:spPr>
          <a:xfrm rot="10800000">
            <a:off x="4977749" y="916442"/>
            <a:ext cx="0" cy="4067038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8" name="Google Shape;38;p7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oogle Shape;40;p74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74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5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5"/>
          <p:cNvSpPr txBox="1">
            <a:spLocks noGrp="1"/>
          </p:cNvSpPr>
          <p:nvPr>
            <p:ph type="body" idx="2"/>
          </p:nvPr>
        </p:nvSpPr>
        <p:spPr>
          <a:xfrm>
            <a:off x="1120777" y="117973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46" name="Google Shape;46;p75"/>
          <p:cNvCxnSpPr/>
          <p:nvPr/>
        </p:nvCxnSpPr>
        <p:spPr>
          <a:xfrm rot="10800000">
            <a:off x="1120777" y="912406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7" name="Google Shape;47;p75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" name="Google Shape;48;p7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75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Google Shape;51;p73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7944186" y="2718433"/>
            <a:ext cx="5007393" cy="4583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52;p73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Google Shape;53;p7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73"/>
          <p:cNvSpPr txBox="1">
            <a:spLocks noGrp="1"/>
          </p:cNvSpPr>
          <p:nvPr>
            <p:ph type="body" idx="1"/>
          </p:nvPr>
        </p:nvSpPr>
        <p:spPr>
          <a:xfrm>
            <a:off x="838200" y="1825623"/>
            <a:ext cx="10515600" cy="3673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55" name="Google Shape;55;p7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73"/>
          <p:cNvPicPr preferRelativeResize="0"/>
          <p:nvPr/>
        </p:nvPicPr>
        <p:blipFill rotWithShape="1">
          <a:blip r:embed="rId5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6"/>
          <p:cNvSpPr/>
          <p:nvPr/>
        </p:nvSpPr>
        <p:spPr>
          <a:xfrm rot="10800000" flipH="1">
            <a:off x="0" y="5915608"/>
            <a:ext cx="12192000" cy="104332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" name="Google Shape;59;p76"/>
          <p:cNvPicPr preferRelativeResize="0"/>
          <p:nvPr/>
        </p:nvPicPr>
        <p:blipFill rotWithShape="1">
          <a:blip r:embed="rId3">
            <a:alphaModFix/>
          </a:blip>
          <a:srcRect l="3024" r="3022"/>
          <a:stretch/>
        </p:blipFill>
        <p:spPr>
          <a:xfrm>
            <a:off x="236370" y="6101922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76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10256673" y="6069710"/>
            <a:ext cx="1698957" cy="6512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77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77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4" name="Google Shape;64;p77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5" name="Google Shape;65;p77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" name="Google Shape;66;p77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7" name="Google Shape;67;p7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7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7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77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7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77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78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78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6" name="Google Shape;76;p78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78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8" name="Google Shape;78;p78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9" name="Google Shape;79;p7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7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7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78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7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78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79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79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88" name="Google Shape;88;p79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79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0" name="Google Shape;90;p79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1" name="Google Shape;91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7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7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79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7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79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5" name="Google Shape;105;p81"/>
          <p:cNvCxnSpPr/>
          <p:nvPr/>
        </p:nvCxnSpPr>
        <p:spPr>
          <a:xfrm rot="10800000">
            <a:off x="1120777" y="911921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6" name="Google Shape;106;p81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7" name="Google Shape;107;p81"/>
          <p:cNvSpPr txBox="1">
            <a:spLocks noGrp="1"/>
          </p:cNvSpPr>
          <p:nvPr>
            <p:ph type="body" idx="2"/>
          </p:nvPr>
        </p:nvSpPr>
        <p:spPr>
          <a:xfrm>
            <a:off x="1120777" y="117973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" name="Google Shape;108;p81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9" name="Google Shape;109;p81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81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83"/>
          <p:cNvSpPr>
            <a:spLocks noGrp="1"/>
          </p:cNvSpPr>
          <p:nvPr>
            <p:ph type="pic" idx="2"/>
          </p:nvPr>
        </p:nvSpPr>
        <p:spPr>
          <a:xfrm>
            <a:off x="0" y="1"/>
            <a:ext cx="12192000" cy="34289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20" name="Google Shape;120;p83"/>
          <p:cNvSpPr txBox="1">
            <a:spLocks noGrp="1"/>
          </p:cNvSpPr>
          <p:nvPr>
            <p:ph type="title"/>
          </p:nvPr>
        </p:nvSpPr>
        <p:spPr>
          <a:xfrm>
            <a:off x="838200" y="3674406"/>
            <a:ext cx="10541000" cy="837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83"/>
          <p:cNvSpPr txBox="1">
            <a:spLocks noGrp="1"/>
          </p:cNvSpPr>
          <p:nvPr>
            <p:ph type="body" idx="1"/>
          </p:nvPr>
        </p:nvSpPr>
        <p:spPr>
          <a:xfrm>
            <a:off x="838200" y="4646873"/>
            <a:ext cx="10541000" cy="682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2" name="Google Shape;122;p83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83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84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84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54229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84"/>
          <p:cNvSpPr txBox="1">
            <a:spLocks noGrp="1"/>
          </p:cNvSpPr>
          <p:nvPr>
            <p:ph type="body" idx="1"/>
          </p:nvPr>
        </p:nvSpPr>
        <p:spPr>
          <a:xfrm>
            <a:off x="838200" y="2371033"/>
            <a:ext cx="5422900" cy="2987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9" name="Google Shape;129;p8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84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85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3" name="Google Shape;133;p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8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8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85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85"/>
          <p:cNvSpPr txBox="1">
            <a:spLocks noGrp="1"/>
          </p:cNvSpPr>
          <p:nvPr>
            <p:ph type="body" idx="1"/>
          </p:nvPr>
        </p:nvSpPr>
        <p:spPr>
          <a:xfrm>
            <a:off x="838200" y="873761"/>
            <a:ext cx="5847080" cy="4013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8" name="Google Shape;138;p8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85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6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60" r:id="rId10"/>
    <p:sldLayoutId id="2147483662" r:id="rId11"/>
    <p:sldLayoutId id="2147483663" r:id="rId12"/>
    <p:sldLayoutId id="2147483664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"/>
          <p:cNvSpPr txBox="1">
            <a:spLocks noGrp="1"/>
          </p:cNvSpPr>
          <p:nvPr>
            <p:ph type="ctrTitle"/>
          </p:nvPr>
        </p:nvSpPr>
        <p:spPr>
          <a:xfrm>
            <a:off x="849381" y="2334961"/>
            <a:ext cx="10493239" cy="1444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0" anchor="t" anchorCtr="0">
            <a:noAutofit/>
          </a:bodyPr>
          <a:lstStyle/>
          <a:p>
            <a:pPr>
              <a:buSzPts val="6000"/>
            </a:pPr>
            <a:r>
              <a:rPr lang="en-US" sz="6600" dirty="0" smtClean="0"/>
              <a:t>JAK DZIAŁA ANALITYKA</a:t>
            </a:r>
            <a:endParaRPr lang="en-US" sz="6600" dirty="0"/>
          </a:p>
        </p:txBody>
      </p:sp>
      <p:sp>
        <p:nvSpPr>
          <p:cNvPr id="175" name="Google Shape;175;p1"/>
          <p:cNvSpPr txBox="1">
            <a:spLocks noGrp="1"/>
          </p:cNvSpPr>
          <p:nvPr>
            <p:ph type="subTitle" idx="4294967295"/>
          </p:nvPr>
        </p:nvSpPr>
        <p:spPr>
          <a:xfrm>
            <a:off x="1523999" y="3602567"/>
            <a:ext cx="9144000" cy="1169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800"/>
              <a:buNone/>
            </a:pPr>
            <a:r>
              <a:rPr lang="pl-PL" sz="2000" dirty="0">
                <a:solidFill>
                  <a:schemeClr val="lt1"/>
                </a:solidFill>
              </a:rPr>
              <a:t>Prowadzący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800"/>
              <a:buNone/>
            </a:pPr>
            <a:r>
              <a:rPr lang="pl-PL" sz="2000" dirty="0">
                <a:solidFill>
                  <a:schemeClr val="lt1"/>
                </a:solidFill>
              </a:rPr>
              <a:t>POLITECHNIKA GDAŃSKA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800"/>
              <a:buNone/>
            </a:pPr>
            <a:r>
              <a:rPr lang="pl-PL" dirty="0">
                <a:solidFill>
                  <a:schemeClr val="lt1"/>
                </a:solidFill>
              </a:rPr>
              <a:t>MODUŁ: ANALITYKA CYFROWA I MONITORING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"/>
          <p:cNvSpPr txBox="1"/>
          <p:nvPr/>
        </p:nvSpPr>
        <p:spPr>
          <a:xfrm>
            <a:off x="637785" y="1084881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4000" b="1">
              <a:solidFill>
                <a:schemeClr val="dk1"/>
              </a:solidFill>
            </a:endParaRPr>
          </a:p>
        </p:txBody>
      </p:sp>
      <p:sp>
        <p:nvSpPr>
          <p:cNvPr id="181" name="Google Shape;181;p2"/>
          <p:cNvSpPr txBox="1"/>
          <p:nvPr/>
        </p:nvSpPr>
        <p:spPr>
          <a:xfrm>
            <a:off x="637785" y="1683719"/>
            <a:ext cx="11273200" cy="4089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lnSpc>
                <a:spcPct val="115000"/>
              </a:lnSpc>
              <a:spcBef>
                <a:spcPts val="2133"/>
              </a:spcBef>
            </a:pPr>
            <a:endParaRPr sz="2400">
              <a:solidFill>
                <a:schemeClr val="dk1"/>
              </a:solidFill>
            </a:endParaRPr>
          </a:p>
        </p:txBody>
      </p:sp>
      <p:sp>
        <p:nvSpPr>
          <p:cNvPr id="182" name="Google Shape;182;p2"/>
          <p:cNvSpPr txBox="1">
            <a:spLocks noGrp="1"/>
          </p:cNvSpPr>
          <p:nvPr>
            <p:ph type="title"/>
          </p:nvPr>
        </p:nvSpPr>
        <p:spPr>
          <a:xfrm>
            <a:off x="838200" y="489100"/>
            <a:ext cx="105156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buSzPts val="3300"/>
            </a:pPr>
            <a:r>
              <a:rPr lang="en-US" dirty="0"/>
              <a:t>"</a:t>
            </a:r>
            <a:r>
              <a:rPr lang="en-US" dirty="0" err="1"/>
              <a:t>Analityka</a:t>
            </a:r>
            <a:r>
              <a:rPr lang="en-US" dirty="0"/>
              <a:t> </a:t>
            </a:r>
            <a:r>
              <a:rPr lang="en-US" dirty="0" err="1"/>
              <a:t>prehistoryczna</a:t>
            </a:r>
            <a:r>
              <a:rPr lang="en-US" dirty="0"/>
              <a:t>"</a:t>
            </a:r>
            <a:endParaRPr dirty="0"/>
          </a:p>
        </p:txBody>
      </p:sp>
      <p:sp>
        <p:nvSpPr>
          <p:cNvPr id="183" name="Google Shape;183;p2"/>
          <p:cNvSpPr txBox="1">
            <a:spLocks noGrp="1"/>
          </p:cNvSpPr>
          <p:nvPr>
            <p:ph type="body" idx="1"/>
          </p:nvPr>
        </p:nvSpPr>
        <p:spPr>
          <a:xfrm>
            <a:off x="1016585" y="1585281"/>
            <a:ext cx="10515600" cy="31597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SzPts val="2100"/>
            </a:pPr>
            <a:r>
              <a:rPr lang="en-US" dirty="0">
                <a:latin typeface="Arial"/>
                <a:ea typeface="Arial"/>
                <a:cs typeface="Arial"/>
                <a:sym typeface="Arial"/>
              </a:rPr>
              <a:t>W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jaki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sposób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firmy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zbierały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informacje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konsumentach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przed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pojawieniem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się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 smtClean="0">
                <a:latin typeface="Arial"/>
                <a:ea typeface="Arial"/>
                <a:cs typeface="Arial"/>
                <a:sym typeface="Arial"/>
              </a:rPr>
              <a:t>Internetu</a:t>
            </a:r>
            <a:r>
              <a:rPr lang="en-US" dirty="0" smtClean="0">
                <a:latin typeface="Arial"/>
                <a:ea typeface="Arial"/>
                <a:cs typeface="Arial"/>
                <a:sym typeface="Arial"/>
              </a:rPr>
              <a:t>?</a:t>
            </a:r>
            <a:endParaRPr dirty="0">
              <a:latin typeface="Arial"/>
              <a:ea typeface="Arial"/>
              <a:cs typeface="Arial"/>
              <a:sym typeface="Arial"/>
            </a:endParaRPr>
          </a:p>
          <a:p>
            <a:pPr marL="457189" indent="-457189">
              <a:lnSpc>
                <a:spcPct val="115000"/>
              </a:lnSpc>
              <a:spcBef>
                <a:spcPts val="2133"/>
              </a:spcBef>
              <a:buClr>
                <a:srgbClr val="F39200"/>
              </a:buClr>
              <a:buSzPts val="2100"/>
              <a:buFont typeface="Arial"/>
              <a:buChar char="●"/>
            </a:pPr>
            <a:r>
              <a:rPr lang="pl-PL" dirty="0" err="1"/>
              <a:t>b</a:t>
            </a:r>
            <a:r>
              <a:rPr lang="en-US" dirty="0" err="1" smtClean="0">
                <a:latin typeface="Arial"/>
                <a:ea typeface="Arial"/>
                <a:cs typeface="Arial"/>
                <a:sym typeface="Arial"/>
              </a:rPr>
              <a:t>adania</a:t>
            </a:r>
            <a:r>
              <a:rPr lang="en-US" dirty="0" smtClean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marketingowe</a:t>
            </a:r>
            <a:endParaRPr dirty="0"/>
          </a:p>
          <a:p>
            <a:pPr marL="457189" indent="-457189">
              <a:lnSpc>
                <a:spcPct val="115000"/>
              </a:lnSpc>
              <a:spcBef>
                <a:spcPts val="2133"/>
              </a:spcBef>
              <a:buClr>
                <a:srgbClr val="F39200"/>
              </a:buClr>
              <a:buSzPts val="2100"/>
              <a:buFont typeface="Arial"/>
              <a:buChar char="●"/>
            </a:pPr>
            <a:r>
              <a:rPr lang="pl-PL" dirty="0" err="1"/>
              <a:t>t</a:t>
            </a:r>
            <a:r>
              <a:rPr lang="en-US" dirty="0" err="1" smtClean="0">
                <a:latin typeface="Arial"/>
                <a:ea typeface="Arial"/>
                <a:cs typeface="Arial"/>
                <a:sym typeface="Arial"/>
              </a:rPr>
              <a:t>ransakcje</a:t>
            </a:r>
            <a:r>
              <a:rPr lang="en-US" dirty="0" smtClean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z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klientami</a:t>
            </a:r>
            <a:endParaRPr dirty="0"/>
          </a:p>
          <a:p>
            <a:pPr marL="0" indent="0">
              <a:buSzPts val="2100"/>
            </a:pP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"/>
          <p:cNvSpPr txBox="1"/>
          <p:nvPr/>
        </p:nvSpPr>
        <p:spPr>
          <a:xfrm>
            <a:off x="637785" y="1084881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4000" b="1">
              <a:solidFill>
                <a:schemeClr val="dk1"/>
              </a:solidFill>
            </a:endParaRPr>
          </a:p>
        </p:txBody>
      </p:sp>
      <p:sp>
        <p:nvSpPr>
          <p:cNvPr id="189" name="Google Shape;189;p3"/>
          <p:cNvSpPr txBox="1"/>
          <p:nvPr/>
        </p:nvSpPr>
        <p:spPr>
          <a:xfrm>
            <a:off x="637785" y="1683721"/>
            <a:ext cx="11273200" cy="4089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380990" indent="-228594">
              <a:lnSpc>
                <a:spcPct val="115000"/>
              </a:lnSpc>
              <a:spcBef>
                <a:spcPts val="2133"/>
              </a:spcBef>
              <a:buClr>
                <a:schemeClr val="dk1"/>
              </a:buClr>
              <a:buSzPts val="1800"/>
            </a:pPr>
            <a:endParaRPr sz="2400">
              <a:solidFill>
                <a:schemeClr val="dk1"/>
              </a:solidFill>
            </a:endParaRPr>
          </a:p>
        </p:txBody>
      </p:sp>
      <p:sp>
        <p:nvSpPr>
          <p:cNvPr id="190" name="Google Shape;190;p3"/>
          <p:cNvSpPr txBox="1">
            <a:spLocks noGrp="1"/>
          </p:cNvSpPr>
          <p:nvPr>
            <p:ph type="title"/>
          </p:nvPr>
        </p:nvSpPr>
        <p:spPr>
          <a:xfrm>
            <a:off x="838200" y="510423"/>
            <a:ext cx="105156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buSzPts val="3300"/>
            </a:pPr>
            <a:r>
              <a:rPr lang="en-US" dirty="0"/>
              <a:t>"</a:t>
            </a:r>
            <a:r>
              <a:rPr lang="en-US" dirty="0" err="1"/>
              <a:t>Analityka</a:t>
            </a:r>
            <a:r>
              <a:rPr lang="en-US" dirty="0"/>
              <a:t> </a:t>
            </a:r>
            <a:r>
              <a:rPr lang="en-US" dirty="0" err="1"/>
              <a:t>prehistoryczna</a:t>
            </a:r>
            <a:r>
              <a:rPr lang="en-US" dirty="0"/>
              <a:t>"</a:t>
            </a:r>
            <a:endParaRPr dirty="0"/>
          </a:p>
        </p:txBody>
      </p:sp>
      <p:sp>
        <p:nvSpPr>
          <p:cNvPr id="191" name="Google Shape;191;p3"/>
          <p:cNvSpPr txBox="1">
            <a:spLocks noGrp="1"/>
          </p:cNvSpPr>
          <p:nvPr>
            <p:ph type="body" idx="1"/>
          </p:nvPr>
        </p:nvSpPr>
        <p:spPr>
          <a:xfrm>
            <a:off x="838200" y="1727565"/>
            <a:ext cx="10515600" cy="2890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457189" indent="-4571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2100"/>
              <a:buFont typeface="Arial"/>
              <a:buChar char="●"/>
            </a:pP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Porównanie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zasobów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które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były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potrzebne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wcześniej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l-PL" dirty="0" smtClean="0">
                <a:latin typeface="Arial"/>
                <a:ea typeface="Arial"/>
                <a:cs typeface="Arial"/>
                <a:sym typeface="Arial"/>
              </a:rPr>
              <a:t/>
            </a:r>
            <a:br>
              <a:rPr lang="pl-PL" dirty="0" smtClean="0">
                <a:latin typeface="Arial"/>
                <a:ea typeface="Arial"/>
                <a:cs typeface="Arial"/>
                <a:sym typeface="Arial"/>
              </a:rPr>
            </a:br>
            <a:r>
              <a:rPr lang="en-US" dirty="0" err="1" smtClean="0"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US" dirty="0" smtClean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zasobów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które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są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potrzebne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teraz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  <a:p>
            <a:pPr marL="457189" indent="-457189">
              <a:lnSpc>
                <a:spcPct val="115000"/>
              </a:lnSpc>
              <a:spcBef>
                <a:spcPts val="2133"/>
              </a:spcBef>
              <a:buClr>
                <a:srgbClr val="F39200"/>
              </a:buClr>
              <a:buSzPts val="2100"/>
              <a:buFont typeface="Arial"/>
              <a:buChar char="●"/>
            </a:pP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Porównanie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czasu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jakości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ilości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informacji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dostępnych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dla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organizacji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w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celu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podejmowania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decyzji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.</a:t>
            </a:r>
            <a:endParaRPr dirty="0"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buSzPts val="2100"/>
            </a:pP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4"/>
          <p:cNvSpPr txBox="1"/>
          <p:nvPr/>
        </p:nvSpPr>
        <p:spPr>
          <a:xfrm>
            <a:off x="637785" y="1084881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4000" b="1">
              <a:solidFill>
                <a:schemeClr val="dk1"/>
              </a:solidFill>
            </a:endParaRPr>
          </a:p>
        </p:txBody>
      </p:sp>
      <p:sp>
        <p:nvSpPr>
          <p:cNvPr id="197" name="Google Shape;197;p4"/>
          <p:cNvSpPr txBox="1"/>
          <p:nvPr/>
        </p:nvSpPr>
        <p:spPr>
          <a:xfrm>
            <a:off x="637785" y="1683721"/>
            <a:ext cx="11273200" cy="3918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380990" indent="-228594">
              <a:lnSpc>
                <a:spcPct val="115000"/>
              </a:lnSpc>
              <a:spcBef>
                <a:spcPts val="2133"/>
              </a:spcBef>
              <a:buClr>
                <a:schemeClr val="dk1"/>
              </a:buClr>
              <a:buSzPts val="1800"/>
            </a:pPr>
            <a:endParaRPr sz="2400">
              <a:solidFill>
                <a:schemeClr val="dk1"/>
              </a:solidFill>
            </a:endParaRPr>
          </a:p>
        </p:txBody>
      </p:sp>
      <p:sp>
        <p:nvSpPr>
          <p:cNvPr id="198" name="Google Shape;198;p4"/>
          <p:cNvSpPr txBox="1">
            <a:spLocks noGrp="1"/>
          </p:cNvSpPr>
          <p:nvPr>
            <p:ph type="title"/>
          </p:nvPr>
        </p:nvSpPr>
        <p:spPr>
          <a:xfrm>
            <a:off x="1016585" y="365126"/>
            <a:ext cx="10515600" cy="8903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buSzPts val="3300"/>
            </a:pPr>
            <a:r>
              <a:rPr lang="en-US" dirty="0" err="1"/>
              <a:t>Cele</a:t>
            </a:r>
            <a:r>
              <a:rPr lang="en-US" dirty="0"/>
              <a:t> </a:t>
            </a:r>
            <a:r>
              <a:rPr lang="en-US" dirty="0" err="1"/>
              <a:t>nauczania</a:t>
            </a:r>
            <a:endParaRPr dirty="0"/>
          </a:p>
        </p:txBody>
      </p:sp>
      <p:sp>
        <p:nvSpPr>
          <p:cNvPr id="199" name="Google Shape;199;p4"/>
          <p:cNvSpPr txBox="1">
            <a:spLocks noGrp="1"/>
          </p:cNvSpPr>
          <p:nvPr>
            <p:ph type="body" idx="1"/>
          </p:nvPr>
        </p:nvSpPr>
        <p:spPr>
          <a:xfrm>
            <a:off x="1016585" y="1825624"/>
            <a:ext cx="10515600" cy="1082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457189" indent="-457189">
              <a:spcBef>
                <a:spcPts val="0"/>
              </a:spcBef>
              <a:buClr>
                <a:srgbClr val="F39200"/>
              </a:buClr>
              <a:buSzPts val="2400"/>
              <a:buFont typeface="Noto Sans Symbols"/>
              <a:buChar char="⮚"/>
            </a:pPr>
            <a:r>
              <a:rPr lang="en-US" sz="3200">
                <a:latin typeface="Calibri"/>
                <a:ea typeface="Calibri"/>
                <a:cs typeface="Calibri"/>
                <a:sym typeface="Calibri"/>
              </a:rPr>
              <a:t>Jak działa narzędzie Website Analytics?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buSzPts val="2100"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5"/>
          <p:cNvSpPr txBox="1">
            <a:spLocks noGrp="1"/>
          </p:cNvSpPr>
          <p:nvPr>
            <p:ph type="title"/>
          </p:nvPr>
        </p:nvSpPr>
        <p:spPr>
          <a:xfrm>
            <a:off x="1564106" y="1634709"/>
            <a:ext cx="2685782" cy="665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>
              <a:buSzPct val="100000"/>
            </a:pPr>
            <a:r>
              <a:rPr lang="pl-PL" dirty="0" smtClean="0"/>
              <a:t>AGENDA</a:t>
            </a:r>
            <a:endParaRPr dirty="0"/>
          </a:p>
        </p:txBody>
      </p:sp>
      <p:sp>
        <p:nvSpPr>
          <p:cNvPr id="205" name="Google Shape;205;p5"/>
          <p:cNvSpPr txBox="1">
            <a:spLocks noGrp="1"/>
          </p:cNvSpPr>
          <p:nvPr>
            <p:ph type="body" idx="1"/>
          </p:nvPr>
        </p:nvSpPr>
        <p:spPr>
          <a:xfrm>
            <a:off x="5311235" y="1634709"/>
            <a:ext cx="6141711" cy="25857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514338" indent="-514338">
              <a:lnSpc>
                <a:spcPct val="150000"/>
              </a:lnSpc>
              <a:spcBef>
                <a:spcPts val="0"/>
              </a:spcBef>
              <a:buFont typeface="Arial"/>
              <a:buChar char="•"/>
            </a:pPr>
            <a:r>
              <a:rPr lang="en-US" sz="2667" dirty="0" err="1"/>
              <a:t>Jak</a:t>
            </a:r>
            <a:r>
              <a:rPr lang="en-US" sz="2667" dirty="0"/>
              <a:t> </a:t>
            </a:r>
            <a:r>
              <a:rPr lang="en-US" sz="2667" dirty="0" err="1">
                <a:solidFill>
                  <a:srgbClr val="FFFFFF"/>
                </a:solidFill>
              </a:rPr>
              <a:t>strony</a:t>
            </a:r>
            <a:r>
              <a:rPr lang="en-US" sz="2667" dirty="0">
                <a:solidFill>
                  <a:srgbClr val="FFFFFF"/>
                </a:solidFill>
              </a:rPr>
              <a:t> </a:t>
            </a:r>
            <a:r>
              <a:rPr lang="en-US" sz="2667" dirty="0" err="1">
                <a:solidFill>
                  <a:srgbClr val="FFFFFF"/>
                </a:solidFill>
              </a:rPr>
              <a:t>internetowe</a:t>
            </a:r>
            <a:r>
              <a:rPr lang="en-US" sz="2667" dirty="0">
                <a:solidFill>
                  <a:srgbClr val="FFFFFF"/>
                </a:solidFill>
              </a:rPr>
              <a:t> </a:t>
            </a:r>
            <a:r>
              <a:rPr lang="en-US" sz="2667" dirty="0" err="1"/>
              <a:t>zbierają</a:t>
            </a:r>
            <a:r>
              <a:rPr lang="en-US" sz="2667" dirty="0"/>
              <a:t> </a:t>
            </a:r>
            <a:r>
              <a:rPr lang="en-US" sz="2667" dirty="0" err="1" smtClean="0"/>
              <a:t>informacje</a:t>
            </a:r>
            <a:r>
              <a:rPr lang="pl-PL" sz="2667" dirty="0" smtClean="0"/>
              <a:t>?</a:t>
            </a:r>
          </a:p>
          <a:p>
            <a:pPr marL="514338" indent="-514338">
              <a:lnSpc>
                <a:spcPct val="150000"/>
              </a:lnSpc>
              <a:spcBef>
                <a:spcPts val="0"/>
              </a:spcBef>
              <a:buFont typeface="Arial"/>
              <a:buChar char="•"/>
            </a:pPr>
            <a:r>
              <a:rPr lang="pl-PL" sz="2667" dirty="0" smtClean="0"/>
              <a:t>Działalność konsolidacyjna</a:t>
            </a:r>
          </a:p>
          <a:p>
            <a:pPr marL="514338" indent="-514338">
              <a:lnSpc>
                <a:spcPct val="150000"/>
              </a:lnSpc>
              <a:spcBef>
                <a:spcPts val="0"/>
              </a:spcBef>
              <a:buFont typeface="Arial"/>
              <a:buChar char="•"/>
            </a:pPr>
            <a:r>
              <a:rPr lang="pl-PL" sz="2667" dirty="0" smtClean="0"/>
              <a:t>Zadanie</a:t>
            </a: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6"/>
          <p:cNvSpPr txBox="1"/>
          <p:nvPr/>
        </p:nvSpPr>
        <p:spPr>
          <a:xfrm>
            <a:off x="600547" y="1182988"/>
            <a:ext cx="10990907" cy="3912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4800" b="1" dirty="0">
                <a:solidFill>
                  <a:schemeClr val="lt1"/>
                </a:solidFill>
              </a:rPr>
              <a:t>"Bez </a:t>
            </a:r>
            <a:r>
              <a:rPr lang="en-US" sz="4800" b="1" dirty="0" err="1">
                <a:solidFill>
                  <a:schemeClr val="lt1"/>
                </a:solidFill>
              </a:rPr>
              <a:t>danych</a:t>
            </a:r>
            <a:r>
              <a:rPr lang="en-US" sz="4800" b="1" dirty="0">
                <a:solidFill>
                  <a:schemeClr val="lt1"/>
                </a:solidFill>
              </a:rPr>
              <a:t> </a:t>
            </a:r>
            <a:r>
              <a:rPr lang="en-US" sz="4800" b="1" dirty="0" err="1">
                <a:solidFill>
                  <a:schemeClr val="lt1"/>
                </a:solidFill>
              </a:rPr>
              <a:t>jesteś</a:t>
            </a:r>
            <a:r>
              <a:rPr lang="en-US" sz="4800" b="1" dirty="0">
                <a:solidFill>
                  <a:schemeClr val="lt1"/>
                </a:solidFill>
              </a:rPr>
              <a:t> </a:t>
            </a:r>
            <a:r>
              <a:rPr lang="en-US" sz="4800" b="1" dirty="0" err="1">
                <a:solidFill>
                  <a:schemeClr val="lt1"/>
                </a:solidFill>
              </a:rPr>
              <a:t>tylko</a:t>
            </a:r>
            <a:r>
              <a:rPr lang="en-US" sz="4800" b="1" dirty="0">
                <a:solidFill>
                  <a:schemeClr val="lt1"/>
                </a:solidFill>
              </a:rPr>
              <a:t> </a:t>
            </a:r>
            <a:r>
              <a:rPr lang="en-US" sz="4800" b="1" dirty="0" err="1">
                <a:solidFill>
                  <a:schemeClr val="lt1"/>
                </a:solidFill>
              </a:rPr>
              <a:t>kolejną</a:t>
            </a:r>
            <a:r>
              <a:rPr lang="en-US" sz="4800" b="1" dirty="0">
                <a:solidFill>
                  <a:schemeClr val="lt1"/>
                </a:solidFill>
              </a:rPr>
              <a:t> </a:t>
            </a:r>
            <a:r>
              <a:rPr lang="en-US" sz="4800" b="1" dirty="0" err="1">
                <a:solidFill>
                  <a:schemeClr val="lt1"/>
                </a:solidFill>
              </a:rPr>
              <a:t>osobą</a:t>
            </a:r>
            <a:r>
              <a:rPr lang="en-US" sz="4800" b="1" dirty="0">
                <a:solidFill>
                  <a:schemeClr val="lt1"/>
                </a:solidFill>
              </a:rPr>
              <a:t> </a:t>
            </a:r>
            <a:r>
              <a:rPr lang="en-US" sz="4800" b="1" dirty="0" smtClean="0">
                <a:solidFill>
                  <a:schemeClr val="lt1"/>
                </a:solidFill>
              </a:rPr>
              <a:t>z </a:t>
            </a:r>
            <a:r>
              <a:rPr lang="en-US" sz="4800" b="1" dirty="0" err="1">
                <a:solidFill>
                  <a:schemeClr val="lt1"/>
                </a:solidFill>
              </a:rPr>
              <a:t>opinią</a:t>
            </a:r>
            <a:r>
              <a:rPr lang="en-US" sz="4800" b="1" dirty="0">
                <a:solidFill>
                  <a:schemeClr val="lt1"/>
                </a:solidFill>
              </a:rPr>
              <a:t>".</a:t>
            </a:r>
            <a:endParaRPr sz="2400" dirty="0"/>
          </a:p>
          <a:p>
            <a:pPr algn="ctr"/>
            <a:endParaRPr sz="4267" b="1" dirty="0">
              <a:solidFill>
                <a:schemeClr val="lt1"/>
              </a:solidFill>
            </a:endParaRPr>
          </a:p>
          <a:p>
            <a:pPr algn="r"/>
            <a:r>
              <a:rPr lang="en-US" sz="3200" i="1" dirty="0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W. Edwards Deming</a:t>
            </a:r>
            <a:endParaRPr sz="1867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7"/>
          <p:cNvSpPr txBox="1"/>
          <p:nvPr/>
        </p:nvSpPr>
        <p:spPr>
          <a:xfrm>
            <a:off x="955200" y="1982633"/>
            <a:ext cx="10281600" cy="149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buClr>
                <a:srgbClr val="FFFFFF"/>
              </a:buClr>
              <a:buSzPts val="6000"/>
            </a:pPr>
            <a:r>
              <a:rPr lang="en-US" sz="8000" b="1">
                <a:solidFill>
                  <a:srgbClr val="FFFFFF"/>
                </a:solidFill>
              </a:rPr>
              <a:t>Temat 1 </a:t>
            </a:r>
            <a:endParaRPr sz="8000" b="1">
              <a:solidFill>
                <a:srgbClr val="FFFFFF"/>
              </a:solidFill>
            </a:endParaRPr>
          </a:p>
        </p:txBody>
      </p:sp>
      <p:sp>
        <p:nvSpPr>
          <p:cNvPr id="216" name="Google Shape;216;p7"/>
          <p:cNvSpPr txBox="1"/>
          <p:nvPr/>
        </p:nvSpPr>
        <p:spPr>
          <a:xfrm>
            <a:off x="955200" y="2685773"/>
            <a:ext cx="10391600" cy="7432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-US" sz="4400" b="1" dirty="0" err="1">
                <a:solidFill>
                  <a:srgbClr val="161249"/>
                </a:solidFill>
              </a:rPr>
              <a:t>Jak</a:t>
            </a:r>
            <a:r>
              <a:rPr lang="en-US" sz="4400" b="1" dirty="0">
                <a:solidFill>
                  <a:srgbClr val="161249"/>
                </a:solidFill>
              </a:rPr>
              <a:t> </a:t>
            </a:r>
            <a:r>
              <a:rPr lang="en-US" sz="4400" b="1" dirty="0" err="1">
                <a:solidFill>
                  <a:srgbClr val="161249"/>
                </a:solidFill>
              </a:rPr>
              <a:t>strony</a:t>
            </a:r>
            <a:r>
              <a:rPr lang="en-US" sz="4400" b="1" dirty="0">
                <a:solidFill>
                  <a:srgbClr val="161249"/>
                </a:solidFill>
              </a:rPr>
              <a:t> </a:t>
            </a:r>
            <a:r>
              <a:rPr lang="en-US" sz="4400" b="1" dirty="0" err="1">
                <a:solidFill>
                  <a:srgbClr val="161249"/>
                </a:solidFill>
              </a:rPr>
              <a:t>internetowe</a:t>
            </a:r>
            <a:r>
              <a:rPr lang="en-US" sz="4400" b="1" dirty="0">
                <a:solidFill>
                  <a:srgbClr val="161249"/>
                </a:solidFill>
              </a:rPr>
              <a:t> </a:t>
            </a:r>
            <a:r>
              <a:rPr lang="en-US" sz="4400" b="1" dirty="0" err="1">
                <a:solidFill>
                  <a:srgbClr val="161249"/>
                </a:solidFill>
              </a:rPr>
              <a:t>zbierają</a:t>
            </a:r>
            <a:r>
              <a:rPr lang="en-US" sz="4400" b="1" dirty="0">
                <a:solidFill>
                  <a:srgbClr val="161249"/>
                </a:solidFill>
              </a:rPr>
              <a:t> </a:t>
            </a:r>
            <a:r>
              <a:rPr lang="en-US" sz="4400" b="1" dirty="0" err="1" smtClean="0">
                <a:solidFill>
                  <a:srgbClr val="161249"/>
                </a:solidFill>
              </a:rPr>
              <a:t>informacje</a:t>
            </a:r>
            <a:r>
              <a:rPr lang="pl-PL" sz="4400" b="1" dirty="0" smtClean="0">
                <a:solidFill>
                  <a:srgbClr val="161249"/>
                </a:solidFill>
              </a:rPr>
              <a:t>?</a:t>
            </a:r>
            <a:endParaRPr sz="1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8"/>
          <p:cNvSpPr txBox="1"/>
          <p:nvPr/>
        </p:nvSpPr>
        <p:spPr>
          <a:xfrm>
            <a:off x="413196" y="362228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en-US" sz="3600" b="1" dirty="0" err="1">
                <a:solidFill>
                  <a:srgbClr val="161249"/>
                </a:solidFill>
              </a:rPr>
              <a:t>Jak</a:t>
            </a:r>
            <a:r>
              <a:rPr lang="en-US" sz="3600" b="1" dirty="0">
                <a:solidFill>
                  <a:srgbClr val="161249"/>
                </a:solidFill>
              </a:rPr>
              <a:t> </a:t>
            </a:r>
            <a:r>
              <a:rPr lang="en-US" sz="3600" b="1" dirty="0" err="1">
                <a:solidFill>
                  <a:srgbClr val="161249"/>
                </a:solidFill>
              </a:rPr>
              <a:t>strony</a:t>
            </a:r>
            <a:r>
              <a:rPr lang="en-US" sz="3600" b="1" dirty="0">
                <a:solidFill>
                  <a:srgbClr val="161249"/>
                </a:solidFill>
              </a:rPr>
              <a:t> </a:t>
            </a:r>
            <a:r>
              <a:rPr lang="en-US" sz="3600" b="1" dirty="0" err="1">
                <a:solidFill>
                  <a:srgbClr val="161249"/>
                </a:solidFill>
              </a:rPr>
              <a:t>internetowe</a:t>
            </a:r>
            <a:r>
              <a:rPr lang="en-US" sz="3600" b="1" dirty="0">
                <a:solidFill>
                  <a:srgbClr val="161249"/>
                </a:solidFill>
              </a:rPr>
              <a:t> </a:t>
            </a:r>
            <a:r>
              <a:rPr lang="en-US" sz="3600" b="1" dirty="0" err="1">
                <a:solidFill>
                  <a:srgbClr val="161249"/>
                </a:solidFill>
              </a:rPr>
              <a:t>zbierają</a:t>
            </a:r>
            <a:r>
              <a:rPr lang="en-US" sz="3600" b="1" dirty="0">
                <a:solidFill>
                  <a:srgbClr val="161249"/>
                </a:solidFill>
              </a:rPr>
              <a:t> </a:t>
            </a:r>
            <a:r>
              <a:rPr lang="en-US" sz="3600" b="1" dirty="0" err="1" smtClean="0">
                <a:solidFill>
                  <a:srgbClr val="161249"/>
                </a:solidFill>
              </a:rPr>
              <a:t>informacje</a:t>
            </a:r>
            <a:r>
              <a:rPr lang="pl-PL" sz="3600" b="1" dirty="0" smtClean="0">
                <a:solidFill>
                  <a:srgbClr val="161249"/>
                </a:solidFill>
              </a:rPr>
              <a:t>?</a:t>
            </a:r>
            <a:endParaRPr sz="1800" dirty="0"/>
          </a:p>
        </p:txBody>
      </p:sp>
      <p:sp>
        <p:nvSpPr>
          <p:cNvPr id="222" name="Google Shape;222;p8"/>
          <p:cNvSpPr txBox="1"/>
          <p:nvPr/>
        </p:nvSpPr>
        <p:spPr>
          <a:xfrm>
            <a:off x="637785" y="890337"/>
            <a:ext cx="11273200" cy="49489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lnSpc>
                <a:spcPct val="115000"/>
              </a:lnSpc>
              <a:spcBef>
                <a:spcPts val="2133"/>
              </a:spcBef>
            </a:pPr>
            <a:r>
              <a:rPr lang="en-US" sz="2667" b="1" dirty="0" err="1">
                <a:solidFill>
                  <a:srgbClr val="F39200"/>
                </a:solidFill>
              </a:rPr>
              <a:t>Cztery</a:t>
            </a:r>
            <a:r>
              <a:rPr lang="en-US" sz="2667" b="1" dirty="0">
                <a:solidFill>
                  <a:srgbClr val="F39200"/>
                </a:solidFill>
              </a:rPr>
              <a:t> </a:t>
            </a:r>
            <a:r>
              <a:rPr lang="en-US" sz="2667" b="1" dirty="0" err="1">
                <a:solidFill>
                  <a:srgbClr val="F39200"/>
                </a:solidFill>
              </a:rPr>
              <a:t>kluczowe</a:t>
            </a:r>
            <a:r>
              <a:rPr lang="en-US" sz="2667" b="1" dirty="0">
                <a:solidFill>
                  <a:srgbClr val="F39200"/>
                </a:solidFill>
              </a:rPr>
              <a:t> </a:t>
            </a:r>
            <a:r>
              <a:rPr lang="en-US" sz="2667" b="1" dirty="0" err="1">
                <a:solidFill>
                  <a:srgbClr val="F39200"/>
                </a:solidFill>
              </a:rPr>
              <a:t>źródła</a:t>
            </a:r>
            <a:r>
              <a:rPr lang="en-US" sz="2667" b="1" dirty="0">
                <a:solidFill>
                  <a:srgbClr val="F39200"/>
                </a:solidFill>
              </a:rPr>
              <a:t> </a:t>
            </a:r>
            <a:r>
              <a:rPr lang="en-US" sz="2667" b="1" dirty="0" err="1">
                <a:solidFill>
                  <a:srgbClr val="F39200"/>
                </a:solidFill>
              </a:rPr>
              <a:t>danych</a:t>
            </a:r>
            <a:r>
              <a:rPr lang="en-US" sz="2667" b="1" dirty="0">
                <a:solidFill>
                  <a:srgbClr val="F39200"/>
                </a:solidFill>
              </a:rPr>
              <a:t> </a:t>
            </a:r>
            <a:r>
              <a:rPr lang="en-US" sz="2667" b="1" dirty="0" err="1">
                <a:solidFill>
                  <a:srgbClr val="F39200"/>
                </a:solidFill>
              </a:rPr>
              <a:t>dla</a:t>
            </a:r>
            <a:r>
              <a:rPr lang="en-US" sz="2667" b="1" dirty="0">
                <a:solidFill>
                  <a:srgbClr val="F39200"/>
                </a:solidFill>
              </a:rPr>
              <a:t> </a:t>
            </a:r>
            <a:r>
              <a:rPr lang="en-US" sz="2667" b="1" dirty="0" err="1">
                <a:solidFill>
                  <a:srgbClr val="F39200"/>
                </a:solidFill>
              </a:rPr>
              <a:t>analityki</a:t>
            </a:r>
            <a:r>
              <a:rPr lang="en-US" sz="2667" b="1" dirty="0">
                <a:solidFill>
                  <a:srgbClr val="F39200"/>
                </a:solidFill>
              </a:rPr>
              <a:t> </a:t>
            </a:r>
            <a:r>
              <a:rPr lang="en-US" sz="2667" b="1" dirty="0" err="1" smtClean="0">
                <a:solidFill>
                  <a:srgbClr val="F39200"/>
                </a:solidFill>
              </a:rPr>
              <a:t>internetowej</a:t>
            </a:r>
            <a:r>
              <a:rPr lang="pl-PL" sz="2667" b="1" dirty="0" smtClean="0">
                <a:solidFill>
                  <a:srgbClr val="F39200"/>
                </a:solidFill>
              </a:rPr>
              <a:t>:</a:t>
            </a:r>
            <a:endParaRPr sz="1867" dirty="0"/>
          </a:p>
          <a:p>
            <a:pPr marL="457189" indent="-457189">
              <a:lnSpc>
                <a:spcPct val="115000"/>
              </a:lnSpc>
              <a:spcBef>
                <a:spcPts val="2133"/>
              </a:spcBef>
              <a:buClr>
                <a:srgbClr val="F39200"/>
              </a:buClr>
              <a:buSzPts val="1920"/>
              <a:buFont typeface="Calibri"/>
              <a:buAutoNum type="arabicPeriod"/>
            </a:pPr>
            <a:r>
              <a:rPr lang="pl-PL" sz="2133" dirty="0" err="1">
                <a:solidFill>
                  <a:srgbClr val="161249"/>
                </a:solidFill>
              </a:rPr>
              <a:t>Ż</a:t>
            </a:r>
            <a:r>
              <a:rPr lang="en-US" sz="2133" dirty="0" err="1" smtClean="0">
                <a:solidFill>
                  <a:srgbClr val="161249"/>
                </a:solidFill>
              </a:rPr>
              <a:t>ądania</a:t>
            </a:r>
            <a:r>
              <a:rPr lang="en-US" sz="2133" dirty="0" smtClean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protokołu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transferu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hipertekstu</a:t>
            </a:r>
            <a:r>
              <a:rPr lang="en-US" sz="2133" dirty="0">
                <a:solidFill>
                  <a:srgbClr val="161249"/>
                </a:solidFill>
              </a:rPr>
              <a:t> (HTTP) (</a:t>
            </a:r>
            <a:r>
              <a:rPr lang="en-US" sz="2133" dirty="0" err="1">
                <a:solidFill>
                  <a:srgbClr val="161249"/>
                </a:solidFill>
              </a:rPr>
              <a:t>za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pośrednictwem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fragmentów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kodu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javascript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lub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plików</a:t>
            </a:r>
            <a:r>
              <a:rPr lang="en-US" sz="2133" dirty="0">
                <a:solidFill>
                  <a:srgbClr val="161249"/>
                </a:solidFill>
              </a:rPr>
              <a:t> cookie</a:t>
            </a:r>
            <a:r>
              <a:rPr lang="en-US" sz="2133" dirty="0" smtClean="0">
                <a:solidFill>
                  <a:srgbClr val="161249"/>
                </a:solidFill>
              </a:rPr>
              <a:t>)</a:t>
            </a:r>
            <a:r>
              <a:rPr lang="pl-PL" sz="2133" dirty="0" smtClean="0">
                <a:solidFill>
                  <a:srgbClr val="161249"/>
                </a:solidFill>
              </a:rPr>
              <a:t>.</a:t>
            </a:r>
            <a:endParaRPr sz="1867" dirty="0"/>
          </a:p>
          <a:p>
            <a:pPr marL="457189" indent="-457189">
              <a:lnSpc>
                <a:spcPct val="115000"/>
              </a:lnSpc>
              <a:spcBef>
                <a:spcPts val="2133"/>
              </a:spcBef>
              <a:buClr>
                <a:srgbClr val="F39200"/>
              </a:buClr>
              <a:buSzPts val="1920"/>
              <a:buFont typeface="Calibri"/>
              <a:buAutoNum type="arabicPeriod"/>
            </a:pPr>
            <a:r>
              <a:rPr lang="en-US" sz="2133" dirty="0">
                <a:solidFill>
                  <a:srgbClr val="161249"/>
                </a:solidFill>
              </a:rPr>
              <a:t>Dane z </a:t>
            </a:r>
            <a:r>
              <a:rPr lang="en-US" sz="2133" dirty="0" err="1">
                <a:solidFill>
                  <a:srgbClr val="161249"/>
                </a:solidFill>
              </a:rPr>
              <a:t>serwera</a:t>
            </a:r>
            <a:r>
              <a:rPr lang="en-US" sz="2133" dirty="0">
                <a:solidFill>
                  <a:srgbClr val="161249"/>
                </a:solidFill>
              </a:rPr>
              <a:t>, </a:t>
            </a:r>
            <a:r>
              <a:rPr lang="en-US" sz="2133" dirty="0" err="1">
                <a:solidFill>
                  <a:srgbClr val="161249"/>
                </a:solidFill>
              </a:rPr>
              <a:t>które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nie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są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częścią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żądania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smtClean="0">
                <a:solidFill>
                  <a:srgbClr val="161249"/>
                </a:solidFill>
              </a:rPr>
              <a:t>HTTP</a:t>
            </a:r>
            <a:r>
              <a:rPr lang="pl-PL" sz="2133" dirty="0" smtClean="0">
                <a:solidFill>
                  <a:srgbClr val="161249"/>
                </a:solidFill>
              </a:rPr>
              <a:t>.</a:t>
            </a:r>
            <a:endParaRPr sz="1867" dirty="0"/>
          </a:p>
          <a:p>
            <a:pPr marL="457189" indent="-457189">
              <a:lnSpc>
                <a:spcPct val="115000"/>
              </a:lnSpc>
              <a:spcBef>
                <a:spcPts val="2133"/>
              </a:spcBef>
              <a:buClr>
                <a:srgbClr val="F39200"/>
              </a:buClr>
              <a:buSzPts val="1920"/>
              <a:buFont typeface="Calibri"/>
              <a:buAutoNum type="arabicPeriod"/>
            </a:pPr>
            <a:r>
              <a:rPr lang="en-US" sz="2133" dirty="0">
                <a:solidFill>
                  <a:srgbClr val="161249"/>
                </a:solidFill>
              </a:rPr>
              <a:t>Dane z </a:t>
            </a:r>
            <a:r>
              <a:rPr lang="en-US" sz="2133" dirty="0" err="1">
                <a:solidFill>
                  <a:srgbClr val="161249"/>
                </a:solidFill>
              </a:rPr>
              <a:t>aplikacji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internetowych</a:t>
            </a:r>
            <a:r>
              <a:rPr lang="en-US" sz="2133" dirty="0">
                <a:solidFill>
                  <a:srgbClr val="161249"/>
                </a:solidFill>
              </a:rPr>
              <a:t>, </a:t>
            </a:r>
            <a:r>
              <a:rPr lang="en-US" sz="2133" dirty="0" err="1">
                <a:solidFill>
                  <a:srgbClr val="161249"/>
                </a:solidFill>
              </a:rPr>
              <a:t>takich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jak</a:t>
            </a:r>
            <a:r>
              <a:rPr lang="en-US" sz="2133" dirty="0">
                <a:solidFill>
                  <a:srgbClr val="161249"/>
                </a:solidFill>
              </a:rPr>
              <a:t> JavaScript </a:t>
            </a:r>
            <a:r>
              <a:rPr lang="en-US" sz="2133" dirty="0" err="1">
                <a:solidFill>
                  <a:srgbClr val="161249"/>
                </a:solidFill>
              </a:rPr>
              <a:t>lub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wtyczki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preprocesora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hipertekstowego</a:t>
            </a:r>
            <a:r>
              <a:rPr lang="en-US" sz="2133" dirty="0">
                <a:solidFill>
                  <a:srgbClr val="161249"/>
                </a:solidFill>
              </a:rPr>
              <a:t> (PHP</a:t>
            </a:r>
            <a:r>
              <a:rPr lang="en-US" sz="2133" dirty="0" smtClean="0">
                <a:solidFill>
                  <a:srgbClr val="161249"/>
                </a:solidFill>
              </a:rPr>
              <a:t>)</a:t>
            </a:r>
            <a:r>
              <a:rPr lang="pl-PL" sz="2133" dirty="0" smtClean="0">
                <a:solidFill>
                  <a:srgbClr val="161249"/>
                </a:solidFill>
              </a:rPr>
              <a:t>.</a:t>
            </a:r>
            <a:endParaRPr sz="1867" dirty="0"/>
          </a:p>
          <a:p>
            <a:pPr marL="457189" indent="-457189">
              <a:lnSpc>
                <a:spcPct val="115000"/>
              </a:lnSpc>
              <a:spcBef>
                <a:spcPts val="2133"/>
              </a:spcBef>
              <a:buClr>
                <a:srgbClr val="F39200"/>
              </a:buClr>
              <a:buSzPts val="1920"/>
              <a:buFont typeface="Calibri"/>
              <a:buAutoNum type="arabicPeriod"/>
            </a:pPr>
            <a:r>
              <a:rPr lang="en-US" sz="2133" dirty="0">
                <a:solidFill>
                  <a:srgbClr val="161249"/>
                </a:solidFill>
              </a:rPr>
              <a:t>Dane </a:t>
            </a:r>
            <a:r>
              <a:rPr lang="en-US" sz="2133" dirty="0" err="1">
                <a:solidFill>
                  <a:srgbClr val="161249"/>
                </a:solidFill>
              </a:rPr>
              <a:t>osób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trzecich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lub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dane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zewnętrzne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pochodzące</a:t>
            </a:r>
            <a:r>
              <a:rPr lang="en-US" sz="2133" dirty="0">
                <a:solidFill>
                  <a:srgbClr val="161249"/>
                </a:solidFill>
              </a:rPr>
              <a:t> z </a:t>
            </a:r>
            <a:r>
              <a:rPr lang="en-US" sz="2133" dirty="0" err="1">
                <a:solidFill>
                  <a:srgbClr val="161249"/>
                </a:solidFill>
              </a:rPr>
              <a:t>powiązanego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oprogramowania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pl-PL" sz="2133" dirty="0" smtClean="0">
                <a:solidFill>
                  <a:srgbClr val="161249"/>
                </a:solidFill>
              </a:rPr>
              <a:t/>
            </a:r>
            <a:br>
              <a:rPr lang="pl-PL" sz="2133" dirty="0" smtClean="0">
                <a:solidFill>
                  <a:srgbClr val="161249"/>
                </a:solidFill>
              </a:rPr>
            </a:br>
            <a:r>
              <a:rPr lang="en-US" sz="2133" dirty="0" err="1" smtClean="0">
                <a:solidFill>
                  <a:srgbClr val="161249"/>
                </a:solidFill>
              </a:rPr>
              <a:t>i</a:t>
            </a:r>
            <a:r>
              <a:rPr lang="en-US" sz="2133" dirty="0" smtClean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aplikacji</a:t>
            </a:r>
            <a:r>
              <a:rPr lang="en-US" sz="2133" dirty="0">
                <a:solidFill>
                  <a:srgbClr val="161249"/>
                </a:solidFill>
              </a:rPr>
              <a:t>, </a:t>
            </a:r>
            <a:r>
              <a:rPr lang="en-US" sz="2133" dirty="0" err="1">
                <a:solidFill>
                  <a:srgbClr val="161249"/>
                </a:solidFill>
              </a:rPr>
              <a:t>takich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jak</a:t>
            </a:r>
            <a:r>
              <a:rPr lang="en-US" sz="2133" dirty="0">
                <a:solidFill>
                  <a:srgbClr val="161249"/>
                </a:solidFill>
              </a:rPr>
              <a:t> marketing e-</a:t>
            </a:r>
            <a:r>
              <a:rPr lang="en-US" sz="2133" dirty="0" err="1">
                <a:solidFill>
                  <a:srgbClr val="161249"/>
                </a:solidFill>
              </a:rPr>
              <a:t>mailowy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lub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platformy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mediów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społecznościowych</a:t>
            </a:r>
            <a:r>
              <a:rPr lang="en-US" sz="2133" dirty="0">
                <a:solidFill>
                  <a:srgbClr val="161249"/>
                </a:solidFill>
              </a:rPr>
              <a:t>.</a:t>
            </a:r>
            <a:endParaRPr sz="2133" dirty="0">
              <a:solidFill>
                <a:srgbClr val="161249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9"/>
          <p:cNvSpPr txBox="1"/>
          <p:nvPr/>
        </p:nvSpPr>
        <p:spPr>
          <a:xfrm>
            <a:off x="328863" y="476675"/>
            <a:ext cx="11803941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en-US" sz="3600" b="1" dirty="0" err="1">
                <a:solidFill>
                  <a:srgbClr val="161249"/>
                </a:solidFill>
              </a:rPr>
              <a:t>Jak</a:t>
            </a:r>
            <a:r>
              <a:rPr lang="en-US" sz="3600" b="1" dirty="0">
                <a:solidFill>
                  <a:srgbClr val="161249"/>
                </a:solidFill>
              </a:rPr>
              <a:t> </a:t>
            </a:r>
            <a:r>
              <a:rPr lang="en-US" sz="3600" b="1" dirty="0" err="1">
                <a:solidFill>
                  <a:srgbClr val="161249"/>
                </a:solidFill>
              </a:rPr>
              <a:t>strony</a:t>
            </a:r>
            <a:r>
              <a:rPr lang="en-US" sz="3600" b="1" dirty="0">
                <a:solidFill>
                  <a:srgbClr val="161249"/>
                </a:solidFill>
              </a:rPr>
              <a:t> </a:t>
            </a:r>
            <a:r>
              <a:rPr lang="en-US" sz="3600" b="1" dirty="0" err="1">
                <a:solidFill>
                  <a:srgbClr val="161249"/>
                </a:solidFill>
              </a:rPr>
              <a:t>internetowe</a:t>
            </a:r>
            <a:r>
              <a:rPr lang="en-US" sz="3600" b="1" dirty="0">
                <a:solidFill>
                  <a:srgbClr val="161249"/>
                </a:solidFill>
              </a:rPr>
              <a:t> </a:t>
            </a:r>
            <a:r>
              <a:rPr lang="en-US" sz="3600" b="1" dirty="0" err="1">
                <a:solidFill>
                  <a:srgbClr val="161249"/>
                </a:solidFill>
              </a:rPr>
              <a:t>zbierają</a:t>
            </a:r>
            <a:r>
              <a:rPr lang="en-US" sz="3600" b="1" dirty="0">
                <a:solidFill>
                  <a:srgbClr val="161249"/>
                </a:solidFill>
              </a:rPr>
              <a:t> </a:t>
            </a:r>
            <a:r>
              <a:rPr lang="en-US" sz="3600" b="1" dirty="0" err="1" smtClean="0">
                <a:solidFill>
                  <a:srgbClr val="161249"/>
                </a:solidFill>
              </a:rPr>
              <a:t>informacje</a:t>
            </a:r>
            <a:r>
              <a:rPr lang="pl-PL" sz="3600" b="1" dirty="0" smtClean="0">
                <a:solidFill>
                  <a:srgbClr val="161249"/>
                </a:solidFill>
              </a:rPr>
              <a:t>?</a:t>
            </a:r>
            <a:endParaRPr sz="1600" dirty="0"/>
          </a:p>
        </p:txBody>
      </p:sp>
      <p:grpSp>
        <p:nvGrpSpPr>
          <p:cNvPr id="228" name="Google Shape;228;p9"/>
          <p:cNvGrpSpPr/>
          <p:nvPr/>
        </p:nvGrpSpPr>
        <p:grpSpPr>
          <a:xfrm>
            <a:off x="7520640" y="1856481"/>
            <a:ext cx="4212651" cy="3355973"/>
            <a:chOff x="5321054" y="1753238"/>
            <a:chExt cx="2981679" cy="2375329"/>
          </a:xfrm>
        </p:grpSpPr>
        <p:pic>
          <p:nvPicPr>
            <p:cNvPr id="229" name="Google Shape;229;p9" descr="Diagram&#10;&#10;Description automatically generated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436045" y="1753238"/>
              <a:ext cx="2751698" cy="2079060"/>
            </a:xfrm>
            <a:prstGeom prst="rect">
              <a:avLst/>
            </a:prstGeom>
            <a:noFill/>
            <a:ln w="76200" cap="flat" cmpd="sng">
              <a:solidFill>
                <a:srgbClr val="F39200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230" name="Google Shape;230;p9"/>
            <p:cNvSpPr txBox="1"/>
            <p:nvPr/>
          </p:nvSpPr>
          <p:spPr>
            <a:xfrm>
              <a:off x="5321054" y="3896286"/>
              <a:ext cx="2981679" cy="232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60933" rIns="121900" bIns="60933" anchor="t" anchorCtr="0">
              <a:spAutoFit/>
            </a:bodyPr>
            <a:lstStyle/>
            <a:p>
              <a:r>
                <a:rPr lang="en-US" sz="1333">
                  <a:solidFill>
                    <a:srgbClr val="161249"/>
                  </a:solidFill>
                </a:rPr>
                <a:t>https://www.seobility.net/en/wiki/Tracking_Pixels</a:t>
              </a:r>
              <a:endParaRPr sz="1867"/>
            </a:p>
          </p:txBody>
        </p:sp>
      </p:grpSp>
      <p:grpSp>
        <p:nvGrpSpPr>
          <p:cNvPr id="231" name="Google Shape;231;p9"/>
          <p:cNvGrpSpPr/>
          <p:nvPr/>
        </p:nvGrpSpPr>
        <p:grpSpPr>
          <a:xfrm>
            <a:off x="772005" y="1858979"/>
            <a:ext cx="6311284" cy="3353736"/>
            <a:chOff x="243859" y="1496297"/>
            <a:chExt cx="4470445" cy="2375538"/>
          </a:xfrm>
        </p:grpSpPr>
        <p:pic>
          <p:nvPicPr>
            <p:cNvPr id="232" name="Google Shape;232;p9" descr="Diagram&#10;&#10;Description automatically generated"/>
            <p:cNvPicPr preferRelativeResize="0"/>
            <p:nvPr/>
          </p:nvPicPr>
          <p:blipFill rotWithShape="1">
            <a:blip r:embed="rId4">
              <a:alphaModFix/>
            </a:blip>
            <a:srcRect l="7879" t="27873" r="12030" b="19808"/>
            <a:stretch/>
          </p:blipFill>
          <p:spPr>
            <a:xfrm>
              <a:off x="382090" y="1496297"/>
              <a:ext cx="4332214" cy="2079060"/>
            </a:xfrm>
            <a:prstGeom prst="rect">
              <a:avLst/>
            </a:prstGeom>
            <a:noFill/>
            <a:ln w="76200" cap="flat" cmpd="sng">
              <a:solidFill>
                <a:srgbClr val="F39200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233" name="Google Shape;233;p9"/>
            <p:cNvSpPr txBox="1"/>
            <p:nvPr/>
          </p:nvSpPr>
          <p:spPr>
            <a:xfrm>
              <a:off x="243859" y="3639379"/>
              <a:ext cx="4015924" cy="23245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60933" rIns="121900" bIns="60933" anchor="t" anchorCtr="0">
              <a:spAutoFit/>
            </a:bodyPr>
            <a:lstStyle/>
            <a:p>
              <a:r>
                <a:rPr lang="en-US" sz="1333">
                  <a:solidFill>
                    <a:srgbClr val="161249"/>
                  </a:solidFill>
                </a:rPr>
                <a:t>https://www.rawsoft.com/blog/how-does-google-analytics-work/</a:t>
              </a:r>
              <a:endParaRPr sz="1867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0"/>
          <p:cNvSpPr txBox="1"/>
          <p:nvPr/>
        </p:nvSpPr>
        <p:spPr>
          <a:xfrm>
            <a:off x="637785" y="1084881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4000" b="1">
              <a:solidFill>
                <a:schemeClr val="dk1"/>
              </a:solidFill>
            </a:endParaRPr>
          </a:p>
        </p:txBody>
      </p:sp>
      <p:sp>
        <p:nvSpPr>
          <p:cNvPr id="239" name="Google Shape;239;p10"/>
          <p:cNvSpPr txBox="1"/>
          <p:nvPr/>
        </p:nvSpPr>
        <p:spPr>
          <a:xfrm>
            <a:off x="637786" y="1683721"/>
            <a:ext cx="11111239" cy="3918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lnSpc>
                <a:spcPct val="115000"/>
              </a:lnSpc>
              <a:spcBef>
                <a:spcPts val="2133"/>
              </a:spcBef>
              <a:spcAft>
                <a:spcPts val="1333"/>
              </a:spcAft>
            </a:pPr>
            <a:endParaRPr sz="2400" b="1" i="1">
              <a:solidFill>
                <a:schemeClr val="dk1"/>
              </a:solidFill>
            </a:endParaRPr>
          </a:p>
        </p:txBody>
      </p:sp>
      <p:sp>
        <p:nvSpPr>
          <p:cNvPr id="240" name="Google Shape;240;p10"/>
          <p:cNvSpPr txBox="1">
            <a:spLocks noGrp="1"/>
          </p:cNvSpPr>
          <p:nvPr>
            <p:ph type="body" idx="1"/>
          </p:nvPr>
        </p:nvSpPr>
        <p:spPr>
          <a:xfrm>
            <a:off x="1120777" y="417328"/>
            <a:ext cx="8818739" cy="11808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indent="0">
              <a:spcBef>
                <a:spcPts val="0"/>
              </a:spcBef>
              <a:buSzPts val="2400"/>
            </a:pPr>
            <a:r>
              <a:rPr lang="en-US" sz="4400" dirty="0" err="1"/>
              <a:t>Ocena</a:t>
            </a:r>
            <a:r>
              <a:rPr lang="en-US" sz="4400" dirty="0"/>
              <a:t> </a:t>
            </a:r>
            <a:r>
              <a:rPr lang="en-US" sz="4400" dirty="0" err="1"/>
              <a:t>aktywności</a:t>
            </a:r>
            <a:endParaRPr sz="4400" dirty="0"/>
          </a:p>
          <a:p>
            <a:pPr marL="0" indent="0">
              <a:buSzPts val="2400"/>
            </a:pPr>
            <a:endParaRPr dirty="0"/>
          </a:p>
        </p:txBody>
      </p:sp>
      <p:sp>
        <p:nvSpPr>
          <p:cNvPr id="241" name="Google Shape;241;p10"/>
          <p:cNvSpPr txBox="1">
            <a:spLocks noGrp="1"/>
          </p:cNvSpPr>
          <p:nvPr>
            <p:ph type="body" idx="2"/>
          </p:nvPr>
        </p:nvSpPr>
        <p:spPr>
          <a:xfrm>
            <a:off x="1120777" y="1179731"/>
            <a:ext cx="9453671" cy="4515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lnSpc>
                <a:spcPct val="115000"/>
              </a:lnSpc>
              <a:buClr>
                <a:srgbClr val="F39200"/>
              </a:buClr>
            </a:pPr>
            <a:r>
              <a:rPr lang="pl-PL" sz="2667" b="1" dirty="0" smtClean="0">
                <a:solidFill>
                  <a:srgbClr val="F39200"/>
                </a:solidFill>
              </a:rPr>
              <a:t>Zadanie: </a:t>
            </a:r>
            <a:r>
              <a:rPr lang="en-US" sz="2667" b="1" dirty="0" err="1" smtClean="0">
                <a:solidFill>
                  <a:srgbClr val="F39200"/>
                </a:solidFill>
              </a:rPr>
              <a:t>Zaznacz</a:t>
            </a:r>
            <a:r>
              <a:rPr lang="en-US" sz="2667" b="1" dirty="0" smtClean="0">
                <a:solidFill>
                  <a:srgbClr val="F39200"/>
                </a:solidFill>
              </a:rPr>
              <a:t> </a:t>
            </a:r>
            <a:r>
              <a:rPr lang="en-US" sz="2667" b="1" dirty="0" err="1">
                <a:solidFill>
                  <a:srgbClr val="F39200"/>
                </a:solidFill>
              </a:rPr>
              <a:t>stwierdzenia</a:t>
            </a:r>
            <a:r>
              <a:rPr lang="en-US" sz="2667" b="1" dirty="0">
                <a:solidFill>
                  <a:srgbClr val="F39200"/>
                </a:solidFill>
              </a:rPr>
              <a:t>, </a:t>
            </a:r>
            <a:r>
              <a:rPr lang="en-US" sz="2667" b="1" dirty="0" err="1">
                <a:solidFill>
                  <a:srgbClr val="F39200"/>
                </a:solidFill>
              </a:rPr>
              <a:t>które</a:t>
            </a:r>
            <a:r>
              <a:rPr lang="en-US" sz="2667" b="1" dirty="0">
                <a:solidFill>
                  <a:srgbClr val="F39200"/>
                </a:solidFill>
              </a:rPr>
              <a:t> </a:t>
            </a:r>
            <a:r>
              <a:rPr lang="en-US" sz="2667" b="1" dirty="0" err="1">
                <a:solidFill>
                  <a:srgbClr val="F39200"/>
                </a:solidFill>
              </a:rPr>
              <a:t>są</a:t>
            </a:r>
            <a:r>
              <a:rPr lang="en-US" sz="2667" b="1" dirty="0">
                <a:solidFill>
                  <a:srgbClr val="F39200"/>
                </a:solidFill>
              </a:rPr>
              <a:t> </a:t>
            </a:r>
            <a:r>
              <a:rPr lang="en-US" sz="2667" b="1" dirty="0" err="1" smtClean="0">
                <a:solidFill>
                  <a:srgbClr val="F39200"/>
                </a:solidFill>
              </a:rPr>
              <a:t>prawdziwe</a:t>
            </a:r>
            <a:endParaRPr sz="2667" b="1" dirty="0">
              <a:solidFill>
                <a:srgbClr val="F39200"/>
              </a:solidFill>
            </a:endParaRPr>
          </a:p>
          <a:p>
            <a:pPr marL="380990" indent="-380990">
              <a:lnSpc>
                <a:spcPct val="115000"/>
              </a:lnSpc>
              <a:spcBef>
                <a:spcPts val="2133"/>
              </a:spcBef>
              <a:buClr>
                <a:srgbClr val="F39200"/>
              </a:buClr>
              <a:buSzPts val="1870"/>
              <a:buFont typeface="Noto Sans Symbols"/>
              <a:buChar char="❑"/>
            </a:pPr>
            <a:r>
              <a:rPr lang="en-US" sz="2267" dirty="0"/>
              <a:t>Aby </a:t>
            </a:r>
            <a:r>
              <a:rPr lang="en-US" sz="2267" dirty="0" err="1"/>
              <a:t>wiedzieć</a:t>
            </a:r>
            <a:r>
              <a:rPr lang="en-US" sz="2267" dirty="0"/>
              <a:t>, </a:t>
            </a:r>
            <a:r>
              <a:rPr lang="en-US" sz="2267" dirty="0" err="1"/>
              <a:t>jak</a:t>
            </a:r>
            <a:r>
              <a:rPr lang="en-US" sz="2267" dirty="0"/>
              <a:t> </a:t>
            </a:r>
            <a:r>
              <a:rPr lang="en-US" sz="2267" dirty="0" err="1"/>
              <a:t>strona</a:t>
            </a:r>
            <a:r>
              <a:rPr lang="en-US" sz="2267" dirty="0"/>
              <a:t> </a:t>
            </a:r>
            <a:r>
              <a:rPr lang="en-US" sz="2267" dirty="0" err="1"/>
              <a:t>internetowa</a:t>
            </a:r>
            <a:r>
              <a:rPr lang="en-US" sz="2267" dirty="0"/>
              <a:t> </a:t>
            </a:r>
            <a:r>
              <a:rPr lang="en-US" sz="2267" dirty="0" err="1"/>
              <a:t>zbiera</a:t>
            </a:r>
            <a:r>
              <a:rPr lang="en-US" sz="2267" dirty="0"/>
              <a:t> </a:t>
            </a:r>
            <a:r>
              <a:rPr lang="en-US" sz="2267" dirty="0" err="1"/>
              <a:t>informacje</a:t>
            </a:r>
            <a:r>
              <a:rPr lang="en-US" sz="2267" dirty="0"/>
              <a:t>, </a:t>
            </a:r>
            <a:r>
              <a:rPr lang="en-US" sz="2267" dirty="0" err="1"/>
              <a:t>niezbędna</a:t>
            </a:r>
            <a:r>
              <a:rPr lang="en-US" sz="2267" dirty="0"/>
              <a:t> jest </a:t>
            </a:r>
            <a:r>
              <a:rPr lang="en-US" sz="2267" dirty="0" err="1"/>
              <a:t>wysoce</a:t>
            </a:r>
            <a:r>
              <a:rPr lang="en-US" sz="2267" dirty="0"/>
              <a:t> </a:t>
            </a:r>
            <a:r>
              <a:rPr lang="en-US" sz="2267" dirty="0" err="1"/>
              <a:t>techniczna</a:t>
            </a:r>
            <a:r>
              <a:rPr lang="en-US" sz="2267" dirty="0"/>
              <a:t> </a:t>
            </a:r>
            <a:r>
              <a:rPr lang="en-US" sz="2267" dirty="0" err="1"/>
              <a:t>wiedza</a:t>
            </a:r>
            <a:r>
              <a:rPr lang="en-US" sz="2267" dirty="0"/>
              <a:t> </a:t>
            </a:r>
            <a:r>
              <a:rPr lang="en-US" sz="2267" dirty="0" err="1"/>
              <a:t>na</a:t>
            </a:r>
            <a:r>
              <a:rPr lang="en-US" sz="2267" dirty="0"/>
              <a:t> </a:t>
            </a:r>
            <a:r>
              <a:rPr lang="en-US" sz="2267" dirty="0" err="1"/>
              <a:t>temat</a:t>
            </a:r>
            <a:r>
              <a:rPr lang="en-US" sz="2267" dirty="0"/>
              <a:t> </a:t>
            </a:r>
            <a:r>
              <a:rPr lang="en-US" sz="2267" dirty="0" err="1"/>
              <a:t>tego</a:t>
            </a:r>
            <a:r>
              <a:rPr lang="en-US" sz="2267" dirty="0"/>
              <a:t> </a:t>
            </a:r>
            <a:r>
              <a:rPr lang="en-US" sz="2267" dirty="0" err="1"/>
              <a:t>procesu</a:t>
            </a:r>
            <a:endParaRPr dirty="0"/>
          </a:p>
          <a:p>
            <a:pPr marL="380990" indent="-380990">
              <a:lnSpc>
                <a:spcPct val="115000"/>
              </a:lnSpc>
              <a:spcBef>
                <a:spcPts val="2933"/>
              </a:spcBef>
              <a:buClr>
                <a:srgbClr val="F39200"/>
              </a:buClr>
              <a:buSzPts val="1870"/>
              <a:buFont typeface="Noto Sans Symbols"/>
              <a:buChar char="❑"/>
            </a:pPr>
            <a:r>
              <a:rPr lang="en-US" sz="2267" dirty="0" err="1"/>
              <a:t>Analityka</a:t>
            </a:r>
            <a:r>
              <a:rPr lang="en-US" sz="2267" dirty="0"/>
              <a:t> </a:t>
            </a:r>
            <a:r>
              <a:rPr lang="en-US" sz="2267" dirty="0" err="1"/>
              <a:t>internetowa</a:t>
            </a:r>
            <a:r>
              <a:rPr lang="en-US" sz="2267" dirty="0"/>
              <a:t> </a:t>
            </a:r>
            <a:r>
              <a:rPr lang="en-US" sz="2267" dirty="0" err="1"/>
              <a:t>wykorzystuje</a:t>
            </a:r>
            <a:r>
              <a:rPr lang="en-US" sz="2267" dirty="0"/>
              <a:t> </a:t>
            </a:r>
            <a:r>
              <a:rPr lang="en-US" sz="2267" dirty="0" err="1"/>
              <a:t>tylko</a:t>
            </a:r>
            <a:r>
              <a:rPr lang="en-US" sz="2267" dirty="0"/>
              <a:t> </a:t>
            </a:r>
            <a:r>
              <a:rPr lang="en-US" sz="2267" dirty="0" err="1"/>
              <a:t>jedną</a:t>
            </a:r>
            <a:r>
              <a:rPr lang="en-US" sz="2267" dirty="0"/>
              <a:t> </a:t>
            </a:r>
            <a:r>
              <a:rPr lang="en-US" sz="2267" dirty="0" err="1"/>
              <a:t>metodę</a:t>
            </a:r>
            <a:r>
              <a:rPr lang="en-US" sz="2267" dirty="0"/>
              <a:t> </a:t>
            </a:r>
            <a:r>
              <a:rPr lang="en-US" sz="2267" dirty="0" err="1"/>
              <a:t>śledzenia</a:t>
            </a:r>
            <a:r>
              <a:rPr lang="en-US" sz="2267" dirty="0"/>
              <a:t> </a:t>
            </a:r>
            <a:r>
              <a:rPr lang="en-US" sz="2267" dirty="0" err="1"/>
              <a:t>danych</a:t>
            </a:r>
            <a:endParaRPr dirty="0"/>
          </a:p>
          <a:p>
            <a:pPr marL="380990" indent="-380990">
              <a:lnSpc>
                <a:spcPct val="115000"/>
              </a:lnSpc>
              <a:spcBef>
                <a:spcPts val="2933"/>
              </a:spcBef>
              <a:buClr>
                <a:srgbClr val="F39200"/>
              </a:buClr>
              <a:buSzPts val="1870"/>
              <a:buFont typeface="Noto Sans Symbols"/>
              <a:buChar char="❑"/>
            </a:pPr>
            <a:r>
              <a:rPr lang="en-US" sz="2267" dirty="0" err="1"/>
              <a:t>Narzędzia</a:t>
            </a:r>
            <a:r>
              <a:rPr lang="en-US" sz="2267" dirty="0"/>
              <a:t> do </a:t>
            </a:r>
            <a:r>
              <a:rPr lang="en-US" sz="2267" dirty="0" err="1"/>
              <a:t>analizy</a:t>
            </a:r>
            <a:r>
              <a:rPr lang="en-US" sz="2267" dirty="0"/>
              <a:t> </a:t>
            </a:r>
            <a:r>
              <a:rPr lang="en-US" sz="2267" dirty="0" err="1"/>
              <a:t>stron</a:t>
            </a:r>
            <a:r>
              <a:rPr lang="en-US" sz="2267" dirty="0"/>
              <a:t> </a:t>
            </a:r>
            <a:r>
              <a:rPr lang="en-US" sz="2267" dirty="0" err="1"/>
              <a:t>internetowych</a:t>
            </a:r>
            <a:r>
              <a:rPr lang="en-US" sz="2267" dirty="0"/>
              <a:t> </a:t>
            </a:r>
            <a:r>
              <a:rPr lang="en-US" sz="2267" dirty="0" err="1"/>
              <a:t>wstawiają</a:t>
            </a:r>
            <a:r>
              <a:rPr lang="en-US" sz="2267" dirty="0"/>
              <a:t> </a:t>
            </a:r>
            <a:r>
              <a:rPr lang="en-US" sz="2267" dirty="0" err="1"/>
              <a:t>kod</a:t>
            </a:r>
            <a:r>
              <a:rPr lang="en-US" sz="2267" dirty="0"/>
              <a:t> JavaScript </a:t>
            </a:r>
            <a:r>
              <a:rPr lang="pl-PL" sz="2267" dirty="0" smtClean="0"/>
              <a:t/>
            </a:r>
            <a:br>
              <a:rPr lang="pl-PL" sz="2267" dirty="0" smtClean="0"/>
            </a:br>
            <a:r>
              <a:rPr lang="en-US" sz="2267" dirty="0" smtClean="0"/>
              <a:t>do </a:t>
            </a:r>
            <a:r>
              <a:rPr lang="en-US" sz="2267" dirty="0" err="1"/>
              <a:t>tekstu</a:t>
            </a:r>
            <a:r>
              <a:rPr lang="en-US" sz="2267" dirty="0"/>
              <a:t> HTML </a:t>
            </a:r>
            <a:r>
              <a:rPr lang="en-US" sz="2267" dirty="0" err="1"/>
              <a:t>na</a:t>
            </a:r>
            <a:r>
              <a:rPr lang="en-US" sz="2267" dirty="0"/>
              <a:t> </a:t>
            </a:r>
            <a:r>
              <a:rPr lang="en-US" sz="2267" dirty="0" err="1"/>
              <a:t>stronach</a:t>
            </a:r>
            <a:r>
              <a:rPr lang="en-US" sz="2267" dirty="0"/>
              <a:t> </a:t>
            </a:r>
            <a:r>
              <a:rPr lang="en-US" sz="2267" dirty="0" err="1"/>
              <a:t>internetowych</a:t>
            </a:r>
            <a:r>
              <a:rPr lang="en-US" sz="2267" dirty="0"/>
              <a:t>, </a:t>
            </a:r>
            <a:r>
              <a:rPr lang="en-US" sz="2267" dirty="0" err="1"/>
              <a:t>dzięki</a:t>
            </a:r>
            <a:r>
              <a:rPr lang="en-US" sz="2267" dirty="0"/>
              <a:t> </a:t>
            </a:r>
            <a:r>
              <a:rPr lang="en-US" sz="2267" dirty="0" err="1"/>
              <a:t>czemu</a:t>
            </a:r>
            <a:r>
              <a:rPr lang="en-US" sz="2267" dirty="0"/>
              <a:t> </a:t>
            </a:r>
            <a:r>
              <a:rPr lang="en-US" sz="2267" dirty="0" err="1"/>
              <a:t>mogą</a:t>
            </a:r>
            <a:r>
              <a:rPr lang="en-US" sz="2267" dirty="0"/>
              <a:t> </a:t>
            </a:r>
            <a:r>
              <a:rPr lang="en-US" sz="2267" dirty="0" err="1"/>
              <a:t>przechwytywać</a:t>
            </a:r>
            <a:r>
              <a:rPr lang="en-US" sz="2267" dirty="0"/>
              <a:t> </a:t>
            </a:r>
            <a:r>
              <a:rPr lang="en-US" sz="2267" dirty="0" err="1"/>
              <a:t>dane</a:t>
            </a:r>
            <a:r>
              <a:rPr lang="en-US" sz="2267" dirty="0"/>
              <a:t> </a:t>
            </a:r>
            <a:r>
              <a:rPr lang="en-US" sz="2267" dirty="0" err="1"/>
              <a:t>i</a:t>
            </a:r>
            <a:r>
              <a:rPr lang="en-US" sz="2267" dirty="0"/>
              <a:t> </a:t>
            </a:r>
            <a:r>
              <a:rPr lang="en-US" sz="2267" dirty="0" err="1"/>
              <a:t>przechowywać</a:t>
            </a:r>
            <a:r>
              <a:rPr lang="en-US" sz="2267" dirty="0"/>
              <a:t> je w </a:t>
            </a:r>
            <a:r>
              <a:rPr lang="en-US" sz="2267" dirty="0" err="1"/>
              <a:t>tabelach</a:t>
            </a:r>
            <a:r>
              <a:rPr lang="en-US" sz="2267" dirty="0"/>
              <a:t> </a:t>
            </a:r>
            <a:r>
              <a:rPr lang="en-US" sz="2267" dirty="0" err="1"/>
              <a:t>bazy</a:t>
            </a:r>
            <a:r>
              <a:rPr lang="en-US" sz="2267" dirty="0"/>
              <a:t> </a:t>
            </a:r>
            <a:r>
              <a:rPr lang="en-US" sz="2267" dirty="0" err="1"/>
              <a:t>danych</a:t>
            </a:r>
            <a:endParaRPr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1"/>
          <p:cNvSpPr txBox="1"/>
          <p:nvPr/>
        </p:nvSpPr>
        <p:spPr>
          <a:xfrm>
            <a:off x="0" y="995188"/>
            <a:ext cx="12192000" cy="41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Clr>
                <a:srgbClr val="161249"/>
              </a:buClr>
              <a:buSzPts val="4000"/>
            </a:pPr>
            <a:r>
              <a:rPr lang="en-US" sz="4400" b="1" dirty="0" err="1">
                <a:solidFill>
                  <a:srgbClr val="161249"/>
                </a:solidFill>
              </a:rPr>
              <a:t>Działalność</a:t>
            </a:r>
            <a:r>
              <a:rPr lang="en-US" sz="4400" b="1" dirty="0">
                <a:solidFill>
                  <a:srgbClr val="161249"/>
                </a:solidFill>
              </a:rPr>
              <a:t> </a:t>
            </a:r>
            <a:r>
              <a:rPr lang="en-US" sz="4400" b="1" dirty="0" err="1">
                <a:solidFill>
                  <a:srgbClr val="161249"/>
                </a:solidFill>
              </a:rPr>
              <a:t>konsolidacyjna</a:t>
            </a:r>
            <a:endParaRPr sz="4400" b="1" dirty="0">
              <a:solidFill>
                <a:srgbClr val="161249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2"/>
          <p:cNvSpPr txBox="1"/>
          <p:nvPr/>
        </p:nvSpPr>
        <p:spPr>
          <a:xfrm>
            <a:off x="637785" y="1084881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4000" b="1">
              <a:solidFill>
                <a:schemeClr val="dk1"/>
              </a:solidFill>
            </a:endParaRPr>
          </a:p>
        </p:txBody>
      </p:sp>
      <p:sp>
        <p:nvSpPr>
          <p:cNvPr id="252" name="Google Shape;252;p12"/>
          <p:cNvSpPr txBox="1"/>
          <p:nvPr/>
        </p:nvSpPr>
        <p:spPr>
          <a:xfrm>
            <a:off x="637786" y="1683721"/>
            <a:ext cx="11111239" cy="3918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lnSpc>
                <a:spcPct val="115000"/>
              </a:lnSpc>
              <a:spcBef>
                <a:spcPts val="2133"/>
              </a:spcBef>
              <a:spcAft>
                <a:spcPts val="1333"/>
              </a:spcAft>
            </a:pPr>
            <a:endParaRPr sz="2400" b="1" i="1">
              <a:solidFill>
                <a:schemeClr val="dk1"/>
              </a:solidFill>
            </a:endParaRPr>
          </a:p>
        </p:txBody>
      </p:sp>
      <p:sp>
        <p:nvSpPr>
          <p:cNvPr id="253" name="Google Shape;253;p12"/>
          <p:cNvSpPr txBox="1">
            <a:spLocks noGrp="1"/>
          </p:cNvSpPr>
          <p:nvPr>
            <p:ph type="body" idx="1"/>
          </p:nvPr>
        </p:nvSpPr>
        <p:spPr>
          <a:xfrm>
            <a:off x="1120777" y="417328"/>
            <a:ext cx="8818739" cy="11808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indent="0">
              <a:spcBef>
                <a:spcPts val="0"/>
              </a:spcBef>
              <a:buSzPts val="2400"/>
            </a:pPr>
            <a:r>
              <a:rPr lang="en-US" sz="4400" dirty="0" err="1"/>
              <a:t>Działalność</a:t>
            </a:r>
            <a:r>
              <a:rPr lang="en-US" sz="4400" dirty="0"/>
              <a:t> </a:t>
            </a:r>
            <a:r>
              <a:rPr lang="en-US" sz="4400" dirty="0" err="1"/>
              <a:t>konsolidacyjna</a:t>
            </a:r>
            <a:endParaRPr sz="4400" dirty="0"/>
          </a:p>
          <a:p>
            <a:pPr marL="0" indent="0">
              <a:buSzPts val="2400"/>
            </a:pPr>
            <a:endParaRPr dirty="0"/>
          </a:p>
        </p:txBody>
      </p:sp>
      <p:sp>
        <p:nvSpPr>
          <p:cNvPr id="254" name="Google Shape;254;p12"/>
          <p:cNvSpPr txBox="1">
            <a:spLocks noGrp="1"/>
          </p:cNvSpPr>
          <p:nvPr>
            <p:ph type="body" idx="2"/>
          </p:nvPr>
        </p:nvSpPr>
        <p:spPr>
          <a:xfrm>
            <a:off x="1120777" y="1179731"/>
            <a:ext cx="8818739" cy="44228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lnSpc>
                <a:spcPct val="115000"/>
              </a:lnSpc>
              <a:buClr>
                <a:srgbClr val="F39200"/>
              </a:buClr>
              <a:buSzPts val="1800"/>
            </a:pPr>
            <a:r>
              <a:rPr lang="pl-PL" sz="2400" b="1" dirty="0" smtClean="0">
                <a:solidFill>
                  <a:srgbClr val="F39200"/>
                </a:solidFill>
              </a:rPr>
              <a:t>Zadanie: </a:t>
            </a:r>
            <a:r>
              <a:rPr lang="en-US" sz="2400" b="1" dirty="0" err="1" smtClean="0">
                <a:solidFill>
                  <a:srgbClr val="F39200"/>
                </a:solidFill>
              </a:rPr>
              <a:t>Jakie</a:t>
            </a:r>
            <a:r>
              <a:rPr lang="en-US" sz="2400" b="1" dirty="0" smtClean="0">
                <a:solidFill>
                  <a:srgbClr val="F39200"/>
                </a:solidFill>
              </a:rPr>
              <a:t> </a:t>
            </a:r>
            <a:r>
              <a:rPr lang="en-US" sz="2400" b="1" dirty="0" err="1">
                <a:solidFill>
                  <a:srgbClr val="F39200"/>
                </a:solidFill>
              </a:rPr>
              <a:t>czynniki</a:t>
            </a:r>
            <a:r>
              <a:rPr lang="en-US" sz="2400" b="1" dirty="0">
                <a:solidFill>
                  <a:srgbClr val="F39200"/>
                </a:solidFill>
              </a:rPr>
              <a:t> </a:t>
            </a:r>
            <a:r>
              <a:rPr lang="en-US" sz="2400" b="1" dirty="0" err="1">
                <a:solidFill>
                  <a:srgbClr val="F39200"/>
                </a:solidFill>
              </a:rPr>
              <a:t>mogą</a:t>
            </a:r>
            <a:r>
              <a:rPr lang="en-US" sz="2400" b="1" dirty="0">
                <a:solidFill>
                  <a:srgbClr val="F39200"/>
                </a:solidFill>
              </a:rPr>
              <a:t> </a:t>
            </a:r>
            <a:r>
              <a:rPr lang="en-US" sz="2400" b="1" dirty="0" err="1">
                <a:solidFill>
                  <a:srgbClr val="F39200"/>
                </a:solidFill>
              </a:rPr>
              <a:t>prowadzić</a:t>
            </a:r>
            <a:r>
              <a:rPr lang="en-US" sz="2400" b="1" dirty="0">
                <a:solidFill>
                  <a:srgbClr val="F39200"/>
                </a:solidFill>
              </a:rPr>
              <a:t> do </a:t>
            </a:r>
            <a:r>
              <a:rPr lang="en-US" sz="2400" b="1" dirty="0" err="1">
                <a:solidFill>
                  <a:srgbClr val="F39200"/>
                </a:solidFill>
              </a:rPr>
              <a:t>gromadzenia</a:t>
            </a:r>
            <a:r>
              <a:rPr lang="en-US" sz="2400" b="1" dirty="0">
                <a:solidFill>
                  <a:srgbClr val="F39200"/>
                </a:solidFill>
              </a:rPr>
              <a:t> </a:t>
            </a:r>
            <a:r>
              <a:rPr lang="en-US" sz="2400" b="1" dirty="0" err="1">
                <a:solidFill>
                  <a:srgbClr val="F39200"/>
                </a:solidFill>
              </a:rPr>
              <a:t>danych</a:t>
            </a:r>
            <a:r>
              <a:rPr lang="en-US" sz="2400" b="1" dirty="0">
                <a:solidFill>
                  <a:srgbClr val="F39200"/>
                </a:solidFill>
              </a:rPr>
              <a:t> </a:t>
            </a:r>
            <a:r>
              <a:rPr lang="en-US" sz="2400" b="1" dirty="0" smtClean="0">
                <a:solidFill>
                  <a:srgbClr val="F39200"/>
                </a:solidFill>
              </a:rPr>
              <a:t>z </a:t>
            </a:r>
            <a:r>
              <a:rPr lang="en-US" sz="2400" b="1" dirty="0" err="1" smtClean="0">
                <a:solidFill>
                  <a:srgbClr val="F39200"/>
                </a:solidFill>
              </a:rPr>
              <a:t>błędami</a:t>
            </a:r>
            <a:r>
              <a:rPr lang="pl-PL" sz="2400" b="1" dirty="0" smtClean="0">
                <a:solidFill>
                  <a:srgbClr val="F39200"/>
                </a:solidFill>
              </a:rPr>
              <a:t> </a:t>
            </a:r>
            <a:r>
              <a:rPr lang="en-US" sz="2400" b="1" dirty="0" err="1" smtClean="0">
                <a:solidFill>
                  <a:srgbClr val="F39200"/>
                </a:solidFill>
              </a:rPr>
              <a:t>przez</a:t>
            </a:r>
            <a:r>
              <a:rPr lang="en-US" sz="2400" b="1" dirty="0" smtClean="0">
                <a:solidFill>
                  <a:srgbClr val="F39200"/>
                </a:solidFill>
              </a:rPr>
              <a:t> </a:t>
            </a:r>
            <a:r>
              <a:rPr lang="en-US" sz="2400" b="1" dirty="0" err="1">
                <a:solidFill>
                  <a:srgbClr val="F39200"/>
                </a:solidFill>
              </a:rPr>
              <a:t>narzędzia</a:t>
            </a:r>
            <a:r>
              <a:rPr lang="en-US" sz="2400" b="1" dirty="0">
                <a:solidFill>
                  <a:srgbClr val="F39200"/>
                </a:solidFill>
              </a:rPr>
              <a:t> </a:t>
            </a:r>
            <a:r>
              <a:rPr lang="en-US" sz="2400" b="1" dirty="0" err="1" smtClean="0">
                <a:solidFill>
                  <a:srgbClr val="F39200"/>
                </a:solidFill>
              </a:rPr>
              <a:t>analityczne</a:t>
            </a:r>
            <a:r>
              <a:rPr lang="en-US" sz="2400" b="1" dirty="0" smtClean="0">
                <a:solidFill>
                  <a:srgbClr val="F39200"/>
                </a:solidFill>
              </a:rPr>
              <a:t>?</a:t>
            </a:r>
            <a:endParaRPr dirty="0"/>
          </a:p>
          <a:p>
            <a:pPr marL="380990" indent="-380990">
              <a:lnSpc>
                <a:spcPct val="115000"/>
              </a:lnSpc>
              <a:spcBef>
                <a:spcPts val="2133"/>
              </a:spcBef>
              <a:buClr>
                <a:srgbClr val="F39200"/>
              </a:buClr>
              <a:buSzPts val="1800"/>
              <a:buFont typeface="Arial"/>
              <a:buChar char="●"/>
            </a:pPr>
            <a:r>
              <a:rPr lang="en-US" sz="2400" dirty="0" err="1"/>
              <a:t>Spotkanie</a:t>
            </a:r>
            <a:r>
              <a:rPr lang="en-US" sz="2400" dirty="0"/>
              <a:t> z </a:t>
            </a:r>
            <a:r>
              <a:rPr lang="en-US" sz="2400" dirty="0" err="1"/>
              <a:t>grupą</a:t>
            </a:r>
            <a:r>
              <a:rPr lang="en-US" sz="2400" dirty="0"/>
              <a:t> </a:t>
            </a:r>
            <a:r>
              <a:rPr lang="en-US" sz="2400" dirty="0" err="1"/>
              <a:t>roboczą</a:t>
            </a:r>
            <a:endParaRPr dirty="0"/>
          </a:p>
          <a:p>
            <a:pPr marL="380990" indent="-380990">
              <a:lnSpc>
                <a:spcPct val="115000"/>
              </a:lnSpc>
              <a:spcBef>
                <a:spcPts val="2133"/>
              </a:spcBef>
              <a:buClr>
                <a:srgbClr val="F39200"/>
              </a:buClr>
              <a:buSzPts val="1800"/>
              <a:buFont typeface="Arial"/>
              <a:buChar char="●"/>
            </a:pPr>
            <a:r>
              <a:rPr lang="en-US" sz="2400" dirty="0" err="1"/>
              <a:t>Każdy</a:t>
            </a:r>
            <a:r>
              <a:rPr lang="en-US" sz="2400" dirty="0"/>
              <a:t> </a:t>
            </a:r>
            <a:r>
              <a:rPr lang="en-US" sz="2400" dirty="0" err="1"/>
              <a:t>członek</a:t>
            </a:r>
            <a:r>
              <a:rPr lang="en-US" sz="2400" dirty="0"/>
              <a:t> </a:t>
            </a:r>
            <a:r>
              <a:rPr lang="en-US" sz="2400" dirty="0" err="1"/>
              <a:t>grupy</a:t>
            </a:r>
            <a:r>
              <a:rPr lang="en-US" sz="2400" dirty="0"/>
              <a:t> </a:t>
            </a:r>
            <a:r>
              <a:rPr lang="en-US" sz="2400" dirty="0" err="1"/>
              <a:t>przeprowadza</a:t>
            </a:r>
            <a:r>
              <a:rPr lang="en-US" sz="2400" dirty="0"/>
              <a:t> </a:t>
            </a:r>
            <a:r>
              <a:rPr lang="en-US" sz="2400" dirty="0" err="1" smtClean="0"/>
              <a:t>badani</a:t>
            </a:r>
            <a:r>
              <a:rPr lang="pl-PL" sz="2400" dirty="0" smtClean="0"/>
              <a:t>e</a:t>
            </a:r>
            <a:r>
              <a:rPr lang="en-US" sz="2400" dirty="0" smtClean="0"/>
              <a:t> </a:t>
            </a:r>
            <a:r>
              <a:rPr lang="en-US" sz="2400" dirty="0"/>
              <a:t>w </a:t>
            </a:r>
            <a:r>
              <a:rPr lang="en-US" sz="2400" dirty="0" err="1"/>
              <a:t>celu</a:t>
            </a:r>
            <a:r>
              <a:rPr lang="en-US" sz="2400" dirty="0"/>
              <a:t> </a:t>
            </a:r>
            <a:r>
              <a:rPr lang="en-US" sz="2400" dirty="0" err="1"/>
              <a:t>zidentyfikowania</a:t>
            </a:r>
            <a:r>
              <a:rPr lang="en-US" sz="2400" dirty="0"/>
              <a:t> </a:t>
            </a:r>
            <a:r>
              <a:rPr lang="en-US" sz="2400" dirty="0" err="1"/>
              <a:t>czynników</a:t>
            </a:r>
            <a:r>
              <a:rPr lang="en-US" sz="2400" dirty="0"/>
              <a:t>, </a:t>
            </a:r>
            <a:r>
              <a:rPr lang="en-US" sz="2400" dirty="0" err="1"/>
              <a:t>które</a:t>
            </a:r>
            <a:r>
              <a:rPr lang="en-US" sz="2400" dirty="0"/>
              <a:t> </a:t>
            </a:r>
            <a:r>
              <a:rPr lang="en-US" sz="2400" dirty="0" err="1"/>
              <a:t>mogą</a:t>
            </a:r>
            <a:r>
              <a:rPr lang="en-US" sz="2400" dirty="0"/>
              <a:t> </a:t>
            </a:r>
            <a:r>
              <a:rPr lang="en-US" sz="2400" dirty="0" err="1"/>
              <a:t>prowadzić</a:t>
            </a:r>
            <a:r>
              <a:rPr lang="en-US" sz="2400" dirty="0"/>
              <a:t> do </a:t>
            </a:r>
            <a:r>
              <a:rPr lang="en-US" sz="2400" dirty="0" err="1"/>
              <a:t>błędów</a:t>
            </a:r>
            <a:r>
              <a:rPr lang="en-US" sz="2400" dirty="0"/>
              <a:t> w </a:t>
            </a:r>
            <a:r>
              <a:rPr lang="en-US" sz="2400" dirty="0" err="1"/>
              <a:t>gromadzeniu</a:t>
            </a:r>
            <a:r>
              <a:rPr lang="en-US" sz="2400" dirty="0"/>
              <a:t> </a:t>
            </a:r>
            <a:r>
              <a:rPr lang="en-US" sz="2400" dirty="0" err="1"/>
              <a:t>danych</a:t>
            </a:r>
            <a:endParaRPr dirty="0"/>
          </a:p>
          <a:p>
            <a:pPr marL="380990" indent="-380990">
              <a:lnSpc>
                <a:spcPct val="115000"/>
              </a:lnSpc>
              <a:spcBef>
                <a:spcPts val="2133"/>
              </a:spcBef>
              <a:buClr>
                <a:srgbClr val="F39200"/>
              </a:buClr>
              <a:buSzPts val="1800"/>
              <a:buFont typeface="Arial"/>
              <a:buChar char="●"/>
            </a:pPr>
            <a:r>
              <a:rPr lang="en-US" sz="2400" dirty="0" err="1"/>
              <a:t>Przedyskutuj</a:t>
            </a:r>
            <a:r>
              <a:rPr lang="en-US" sz="2400" dirty="0"/>
              <a:t> z </a:t>
            </a:r>
            <a:r>
              <a:rPr lang="en-US" sz="2400" dirty="0" err="1"/>
              <a:t>kolegami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stwórz</a:t>
            </a:r>
            <a:r>
              <a:rPr lang="en-US" sz="2400" dirty="0"/>
              <a:t> </a:t>
            </a:r>
            <a:r>
              <a:rPr lang="en-US" sz="2400" dirty="0" err="1"/>
              <a:t>listę</a:t>
            </a:r>
            <a:r>
              <a:rPr lang="en-US" sz="2400" dirty="0"/>
              <a:t> </a:t>
            </a:r>
            <a:r>
              <a:rPr lang="en-US" sz="2400" dirty="0" err="1"/>
              <a:t>zawierającą</a:t>
            </a:r>
            <a:r>
              <a:rPr lang="en-US" sz="2400" dirty="0"/>
              <a:t> </a:t>
            </a:r>
            <a:r>
              <a:rPr lang="en-US" sz="2400" dirty="0" err="1"/>
              <a:t>główne</a:t>
            </a:r>
            <a:r>
              <a:rPr lang="en-US" sz="2400" dirty="0"/>
              <a:t> </a:t>
            </a:r>
            <a:r>
              <a:rPr lang="en-US" sz="2400" dirty="0" err="1"/>
              <a:t>czynniki</a:t>
            </a:r>
            <a:r>
              <a:rPr lang="en-US" sz="2400" dirty="0"/>
              <a:t> </a:t>
            </a:r>
            <a:endParaRPr sz="2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3"/>
          <p:cNvSpPr txBox="1"/>
          <p:nvPr/>
        </p:nvSpPr>
        <p:spPr>
          <a:xfrm>
            <a:off x="1164880" y="742241"/>
            <a:ext cx="9862241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en-US" sz="4400" b="1" dirty="0" err="1">
                <a:solidFill>
                  <a:srgbClr val="F39200"/>
                </a:solidFill>
              </a:rPr>
              <a:t>Podsumowanie</a:t>
            </a:r>
            <a:r>
              <a:rPr lang="en-US" sz="4400" b="1" dirty="0">
                <a:solidFill>
                  <a:srgbClr val="F39200"/>
                </a:solidFill>
              </a:rPr>
              <a:t> </a:t>
            </a:r>
            <a:r>
              <a:rPr lang="en-US" sz="4400" b="1" dirty="0" err="1">
                <a:solidFill>
                  <a:srgbClr val="F39200"/>
                </a:solidFill>
              </a:rPr>
              <a:t>celów</a:t>
            </a:r>
            <a:r>
              <a:rPr lang="en-US" sz="4400" b="1" dirty="0">
                <a:solidFill>
                  <a:srgbClr val="F39200"/>
                </a:solidFill>
              </a:rPr>
              <a:t> </a:t>
            </a:r>
            <a:r>
              <a:rPr lang="en-US" sz="4400" b="1" dirty="0" err="1">
                <a:solidFill>
                  <a:srgbClr val="F39200"/>
                </a:solidFill>
              </a:rPr>
              <a:t>nauczania</a:t>
            </a:r>
            <a:endParaRPr sz="1600" dirty="0"/>
          </a:p>
        </p:txBody>
      </p:sp>
      <p:sp>
        <p:nvSpPr>
          <p:cNvPr id="260" name="Google Shape;260;p13"/>
          <p:cNvSpPr txBox="1"/>
          <p:nvPr/>
        </p:nvSpPr>
        <p:spPr>
          <a:xfrm>
            <a:off x="550185" y="2190939"/>
            <a:ext cx="11273200" cy="12674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457189" indent="-457189" algn="ctr">
              <a:lnSpc>
                <a:spcPct val="115000"/>
              </a:lnSpc>
              <a:spcBef>
                <a:spcPts val="2133"/>
              </a:spcBef>
              <a:buClr>
                <a:srgbClr val="F39200"/>
              </a:buClr>
              <a:buSzPts val="2400"/>
              <a:buFont typeface="Noto Sans Symbols"/>
              <a:buChar char="⮚"/>
            </a:pPr>
            <a:r>
              <a:rPr lang="en-US" sz="3200" dirty="0" err="1">
                <a:solidFill>
                  <a:srgbClr val="161249"/>
                </a:solidFill>
              </a:rPr>
              <a:t>Czy</a:t>
            </a:r>
            <a:r>
              <a:rPr lang="en-US" sz="3200" dirty="0">
                <a:solidFill>
                  <a:srgbClr val="161249"/>
                </a:solidFill>
              </a:rPr>
              <a:t> </a:t>
            </a:r>
            <a:r>
              <a:rPr lang="en-US" sz="3200" dirty="0" err="1">
                <a:solidFill>
                  <a:srgbClr val="161249"/>
                </a:solidFill>
              </a:rPr>
              <a:t>możesz</a:t>
            </a:r>
            <a:r>
              <a:rPr lang="en-US" sz="3200" dirty="0">
                <a:solidFill>
                  <a:srgbClr val="161249"/>
                </a:solidFill>
              </a:rPr>
              <a:t> </a:t>
            </a:r>
            <a:r>
              <a:rPr lang="en-US" sz="3200" dirty="0" err="1">
                <a:solidFill>
                  <a:srgbClr val="161249"/>
                </a:solidFill>
              </a:rPr>
              <a:t>teraz</a:t>
            </a:r>
            <a:r>
              <a:rPr lang="en-US" sz="3200" dirty="0">
                <a:solidFill>
                  <a:srgbClr val="161249"/>
                </a:solidFill>
              </a:rPr>
              <a:t> </a:t>
            </a:r>
            <a:r>
              <a:rPr lang="en-US" sz="3200" dirty="0" err="1">
                <a:solidFill>
                  <a:srgbClr val="161249"/>
                </a:solidFill>
              </a:rPr>
              <a:t>opisać</a:t>
            </a:r>
            <a:r>
              <a:rPr lang="en-US" sz="3200" dirty="0">
                <a:solidFill>
                  <a:srgbClr val="161249"/>
                </a:solidFill>
              </a:rPr>
              <a:t>, </a:t>
            </a:r>
            <a:r>
              <a:rPr lang="en-US" sz="3200" dirty="0" err="1">
                <a:solidFill>
                  <a:srgbClr val="161249"/>
                </a:solidFill>
              </a:rPr>
              <a:t>jak</a:t>
            </a:r>
            <a:r>
              <a:rPr lang="en-US" sz="3200" dirty="0">
                <a:solidFill>
                  <a:srgbClr val="161249"/>
                </a:solidFill>
              </a:rPr>
              <a:t> </a:t>
            </a:r>
            <a:r>
              <a:rPr lang="en-US" sz="3200" dirty="0" err="1">
                <a:solidFill>
                  <a:srgbClr val="161249"/>
                </a:solidFill>
              </a:rPr>
              <a:t>działa</a:t>
            </a:r>
            <a:r>
              <a:rPr lang="en-US" sz="3200" dirty="0">
                <a:solidFill>
                  <a:srgbClr val="161249"/>
                </a:solidFill>
              </a:rPr>
              <a:t> </a:t>
            </a:r>
            <a:r>
              <a:rPr lang="en-US" sz="3200" dirty="0" err="1">
                <a:solidFill>
                  <a:srgbClr val="161249"/>
                </a:solidFill>
              </a:rPr>
              <a:t>analityka</a:t>
            </a:r>
            <a:r>
              <a:rPr lang="en-US" sz="3200" dirty="0">
                <a:solidFill>
                  <a:srgbClr val="161249"/>
                </a:solidFill>
              </a:rPr>
              <a:t> </a:t>
            </a:r>
            <a:r>
              <a:rPr lang="en-US" sz="3200" dirty="0" err="1">
                <a:solidFill>
                  <a:srgbClr val="161249"/>
                </a:solidFill>
              </a:rPr>
              <a:t>na</a:t>
            </a:r>
            <a:r>
              <a:rPr lang="en-US" sz="3200" dirty="0">
                <a:solidFill>
                  <a:srgbClr val="161249"/>
                </a:solidFill>
              </a:rPr>
              <a:t> </a:t>
            </a:r>
            <a:r>
              <a:rPr lang="en-US" sz="3200" dirty="0" err="1">
                <a:solidFill>
                  <a:srgbClr val="161249"/>
                </a:solidFill>
              </a:rPr>
              <a:t>stronach</a:t>
            </a:r>
            <a:r>
              <a:rPr lang="en-US" sz="3200" dirty="0">
                <a:solidFill>
                  <a:srgbClr val="161249"/>
                </a:solidFill>
              </a:rPr>
              <a:t> </a:t>
            </a:r>
            <a:r>
              <a:rPr lang="en-US" sz="3200" dirty="0" err="1">
                <a:solidFill>
                  <a:srgbClr val="161249"/>
                </a:solidFill>
              </a:rPr>
              <a:t>internetowych</a:t>
            </a:r>
            <a:r>
              <a:rPr lang="en-US" sz="3200" dirty="0">
                <a:solidFill>
                  <a:srgbClr val="161249"/>
                </a:solidFill>
              </a:rPr>
              <a:t>?</a:t>
            </a:r>
            <a:endParaRPr sz="3200" dirty="0">
              <a:solidFill>
                <a:srgbClr val="161249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4"/>
          <p:cNvSpPr txBox="1"/>
          <p:nvPr/>
        </p:nvSpPr>
        <p:spPr>
          <a:xfrm>
            <a:off x="637785" y="1084881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4000" b="1">
              <a:solidFill>
                <a:schemeClr val="dk1"/>
              </a:solidFill>
            </a:endParaRPr>
          </a:p>
        </p:txBody>
      </p:sp>
      <p:sp>
        <p:nvSpPr>
          <p:cNvPr id="266" name="Google Shape;266;p14"/>
          <p:cNvSpPr txBox="1">
            <a:spLocks noGrp="1"/>
          </p:cNvSpPr>
          <p:nvPr>
            <p:ph type="title"/>
          </p:nvPr>
        </p:nvSpPr>
        <p:spPr>
          <a:xfrm>
            <a:off x="1702707" y="725411"/>
            <a:ext cx="6332144" cy="9422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buClr>
                <a:srgbClr val="F39200"/>
              </a:buClr>
              <a:buSzPts val="4000"/>
            </a:pPr>
            <a:r>
              <a:rPr lang="en-US" dirty="0" err="1">
                <a:solidFill>
                  <a:srgbClr val="F39200"/>
                </a:solidFill>
              </a:rPr>
              <a:t>Podsumowanie</a:t>
            </a:r>
            <a:r>
              <a:rPr lang="en-US" dirty="0">
                <a:solidFill>
                  <a:srgbClr val="F39200"/>
                </a:solidFill>
              </a:rPr>
              <a:t> </a:t>
            </a:r>
            <a:r>
              <a:rPr lang="pl-PL" dirty="0" smtClean="0">
                <a:solidFill>
                  <a:srgbClr val="F39200"/>
                </a:solidFill>
              </a:rPr>
              <a:t>zajęć</a:t>
            </a:r>
            <a:endParaRPr sz="3600" dirty="0"/>
          </a:p>
        </p:txBody>
      </p:sp>
      <p:sp>
        <p:nvSpPr>
          <p:cNvPr id="267" name="Google Shape;267;p14"/>
          <p:cNvSpPr txBox="1">
            <a:spLocks noGrp="1"/>
          </p:cNvSpPr>
          <p:nvPr>
            <p:ph type="body" idx="1"/>
          </p:nvPr>
        </p:nvSpPr>
        <p:spPr>
          <a:xfrm>
            <a:off x="1209770" y="2272262"/>
            <a:ext cx="9772461" cy="2636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indent="-457200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2000"/>
              <a:buFont typeface="Wingdings" panose="05000000000000000000" pitchFamily="2" charset="2"/>
              <a:buChar char="Ø"/>
            </a:pPr>
            <a:r>
              <a:rPr lang="en-US" sz="2667" dirty="0" err="1"/>
              <a:t>Jakie</a:t>
            </a:r>
            <a:r>
              <a:rPr lang="en-US" sz="2667" dirty="0"/>
              <a:t> </a:t>
            </a:r>
            <a:r>
              <a:rPr lang="en-US" sz="2667" dirty="0" err="1"/>
              <a:t>ważne</a:t>
            </a:r>
            <a:r>
              <a:rPr lang="en-US" sz="2667" dirty="0"/>
              <a:t> </a:t>
            </a:r>
            <a:r>
              <a:rPr lang="en-US" sz="2667" dirty="0" err="1"/>
              <a:t>pomysły</a:t>
            </a:r>
            <a:r>
              <a:rPr lang="en-US" sz="2667" dirty="0"/>
              <a:t> </a:t>
            </a:r>
            <a:r>
              <a:rPr lang="en-US" sz="2667" dirty="0" err="1"/>
              <a:t>wyniosłeś</a:t>
            </a:r>
            <a:r>
              <a:rPr lang="en-US" sz="2667" dirty="0"/>
              <a:t> z </a:t>
            </a:r>
            <a:r>
              <a:rPr lang="en-US" sz="2667" dirty="0" err="1"/>
              <a:t>dzisiejszego</a:t>
            </a:r>
            <a:r>
              <a:rPr lang="en-US" sz="2667" dirty="0"/>
              <a:t> </a:t>
            </a:r>
            <a:r>
              <a:rPr lang="en-US" sz="2667" dirty="0" err="1"/>
              <a:t>tematu</a:t>
            </a:r>
            <a:r>
              <a:rPr lang="en-US" sz="2667" dirty="0"/>
              <a:t>?</a:t>
            </a:r>
            <a:endParaRPr sz="2667" dirty="0"/>
          </a:p>
          <a:p>
            <a:pPr indent="-457200">
              <a:lnSpc>
                <a:spcPct val="100000"/>
              </a:lnSpc>
              <a:spcBef>
                <a:spcPts val="2600"/>
              </a:spcBef>
              <a:buClr>
                <a:srgbClr val="F39200"/>
              </a:buClr>
              <a:buSzPts val="2000"/>
              <a:buFont typeface="Wingdings" panose="05000000000000000000" pitchFamily="2" charset="2"/>
              <a:buChar char="Ø"/>
            </a:pPr>
            <a:r>
              <a:rPr lang="en-US" sz="2667" dirty="0" err="1"/>
              <a:t>Opisz</a:t>
            </a:r>
            <a:r>
              <a:rPr lang="en-US" sz="2667" dirty="0"/>
              <a:t> </a:t>
            </a:r>
            <a:r>
              <a:rPr lang="en-US" sz="2667" dirty="0" err="1"/>
              <a:t>trzy</a:t>
            </a:r>
            <a:r>
              <a:rPr lang="en-US" sz="2667" dirty="0"/>
              <a:t> </a:t>
            </a:r>
            <a:r>
              <a:rPr lang="en-US" sz="2667" dirty="0" err="1"/>
              <a:t>rzeczy</a:t>
            </a:r>
            <a:r>
              <a:rPr lang="en-US" sz="2667" dirty="0"/>
              <a:t>, </a:t>
            </a:r>
            <a:r>
              <a:rPr lang="en-US" sz="2667" dirty="0" err="1"/>
              <a:t>których</a:t>
            </a:r>
            <a:r>
              <a:rPr lang="en-US" sz="2667" dirty="0"/>
              <a:t> </a:t>
            </a:r>
            <a:r>
              <a:rPr lang="en-US" sz="2667" dirty="0" err="1"/>
              <a:t>się</a:t>
            </a:r>
            <a:r>
              <a:rPr lang="en-US" sz="2667" dirty="0"/>
              <a:t> </a:t>
            </a:r>
            <a:r>
              <a:rPr lang="en-US" sz="2667" dirty="0" err="1"/>
              <a:t>nauczyłeś</a:t>
            </a:r>
            <a:r>
              <a:rPr lang="en-US" sz="2667" dirty="0"/>
              <a:t>, </a:t>
            </a:r>
            <a:r>
              <a:rPr lang="en-US" sz="2667" dirty="0" err="1"/>
              <a:t>dwie</a:t>
            </a:r>
            <a:r>
              <a:rPr lang="en-US" sz="2667" dirty="0"/>
              <a:t> </a:t>
            </a:r>
            <a:r>
              <a:rPr lang="en-US" sz="2667" dirty="0" err="1"/>
              <a:t>rzeczy</a:t>
            </a:r>
            <a:r>
              <a:rPr lang="en-US" sz="2667" dirty="0"/>
              <a:t>, </a:t>
            </a:r>
            <a:r>
              <a:rPr lang="pl-PL" sz="2667" dirty="0" smtClean="0"/>
              <a:t/>
            </a:r>
            <a:br>
              <a:rPr lang="pl-PL" sz="2667" dirty="0" smtClean="0"/>
            </a:br>
            <a:r>
              <a:rPr lang="en-US" sz="2667" dirty="0" err="1" smtClean="0"/>
              <a:t>które</a:t>
            </a:r>
            <a:r>
              <a:rPr lang="en-US" sz="2667" dirty="0" smtClean="0"/>
              <a:t> </a:t>
            </a:r>
            <a:r>
              <a:rPr lang="en-US" sz="2667" dirty="0" err="1"/>
              <a:t>wymagają</a:t>
            </a:r>
            <a:r>
              <a:rPr lang="en-US" sz="2667" dirty="0"/>
              <a:t> </a:t>
            </a:r>
            <a:r>
              <a:rPr lang="en-US" sz="2667" dirty="0" err="1"/>
              <a:t>wyjaśnienia</a:t>
            </a:r>
            <a:r>
              <a:rPr lang="en-US" sz="2667" dirty="0"/>
              <a:t> </a:t>
            </a:r>
            <a:r>
              <a:rPr lang="en-US" sz="2667" dirty="0" err="1"/>
              <a:t>i</a:t>
            </a:r>
            <a:r>
              <a:rPr lang="en-US" sz="2667" dirty="0"/>
              <a:t> </a:t>
            </a:r>
            <a:r>
              <a:rPr lang="en-US" sz="2667" dirty="0" err="1"/>
              <a:t>jedną</a:t>
            </a:r>
            <a:r>
              <a:rPr lang="en-US" sz="2667" dirty="0"/>
              <a:t> </a:t>
            </a:r>
            <a:r>
              <a:rPr lang="en-US" sz="2667" dirty="0" err="1"/>
              <a:t>rzecz</a:t>
            </a:r>
            <a:r>
              <a:rPr lang="en-US" sz="2667" dirty="0"/>
              <a:t>, </a:t>
            </a:r>
            <a:r>
              <a:rPr lang="pl-PL" sz="2667" smtClean="0"/>
              <a:t/>
            </a:r>
            <a:br>
              <a:rPr lang="pl-PL" sz="2667" smtClean="0"/>
            </a:br>
            <a:r>
              <a:rPr lang="en-US" sz="2667" smtClean="0"/>
              <a:t>która</a:t>
            </a:r>
            <a:r>
              <a:rPr lang="en-US" sz="2667" dirty="0" smtClean="0"/>
              <a:t> </a:t>
            </a:r>
            <a:r>
              <a:rPr lang="en-US" sz="2667" dirty="0" err="1"/>
              <a:t>Cię</a:t>
            </a:r>
            <a:r>
              <a:rPr lang="en-US" sz="2667" dirty="0"/>
              <a:t> </a:t>
            </a:r>
            <a:r>
              <a:rPr lang="en-US" sz="2667" dirty="0" err="1"/>
              <a:t>zainteresowała</a:t>
            </a:r>
            <a:r>
              <a:rPr lang="en-US" sz="2667" dirty="0"/>
              <a:t>.</a:t>
            </a:r>
            <a:endParaRPr sz="2667" dirty="0"/>
          </a:p>
          <a:p>
            <a:pPr marL="457189" indent="-287859">
              <a:lnSpc>
                <a:spcPct val="100000"/>
              </a:lnSpc>
              <a:buClr>
                <a:srgbClr val="F39200"/>
              </a:buClr>
              <a:buSzPts val="2000"/>
            </a:pPr>
            <a:endParaRPr sz="2667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5"/>
          <p:cNvSpPr txBox="1"/>
          <p:nvPr/>
        </p:nvSpPr>
        <p:spPr>
          <a:xfrm>
            <a:off x="630200" y="2463421"/>
            <a:ext cx="10931600" cy="965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Clr>
                <a:schemeClr val="dk1"/>
              </a:buClr>
              <a:buSzPts val="4800"/>
            </a:pPr>
            <a:r>
              <a:rPr lang="pl-PL" sz="6000" b="1" dirty="0">
                <a:solidFill>
                  <a:schemeClr val="lt1"/>
                </a:solidFill>
              </a:rPr>
              <a:t>Proszę o pytania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6"/>
          <p:cNvSpPr txBox="1"/>
          <p:nvPr/>
        </p:nvSpPr>
        <p:spPr>
          <a:xfrm>
            <a:off x="918800" y="1084881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en-US" sz="4800" b="1" dirty="0" err="1">
                <a:solidFill>
                  <a:srgbClr val="F39200"/>
                </a:solidFill>
              </a:rPr>
              <a:t>Następne</a:t>
            </a:r>
            <a:r>
              <a:rPr lang="en-US" sz="4800" b="1" dirty="0">
                <a:solidFill>
                  <a:srgbClr val="F39200"/>
                </a:solidFill>
              </a:rPr>
              <a:t> </a:t>
            </a:r>
            <a:r>
              <a:rPr lang="en-US" sz="4800" b="1" dirty="0" err="1">
                <a:solidFill>
                  <a:srgbClr val="F39200"/>
                </a:solidFill>
              </a:rPr>
              <a:t>zajęcia</a:t>
            </a:r>
            <a:r>
              <a:rPr lang="en-US" sz="4800" b="1" dirty="0">
                <a:solidFill>
                  <a:srgbClr val="F39200"/>
                </a:solidFill>
              </a:rPr>
              <a:t>...</a:t>
            </a:r>
            <a:endParaRPr sz="1100" dirty="0"/>
          </a:p>
        </p:txBody>
      </p:sp>
      <p:sp>
        <p:nvSpPr>
          <p:cNvPr id="278" name="Google Shape;278;p16"/>
          <p:cNvSpPr txBox="1"/>
          <p:nvPr/>
        </p:nvSpPr>
        <p:spPr>
          <a:xfrm>
            <a:off x="918800" y="2288795"/>
            <a:ext cx="11273200" cy="23963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457189" indent="-457189">
              <a:lnSpc>
                <a:spcPct val="115000"/>
              </a:lnSpc>
              <a:spcBef>
                <a:spcPts val="2133"/>
              </a:spcBef>
              <a:buClr>
                <a:srgbClr val="F39200"/>
              </a:buClr>
              <a:buSzPts val="2400"/>
              <a:buFont typeface="Arial"/>
              <a:buChar char="●"/>
            </a:pPr>
            <a:r>
              <a:rPr lang="pl-PL" sz="3200" dirty="0">
                <a:solidFill>
                  <a:srgbClr val="161249"/>
                </a:solidFill>
              </a:rPr>
              <a:t>w</a:t>
            </a:r>
            <a:r>
              <a:rPr lang="en-US" sz="3200" dirty="0" err="1" smtClean="0">
                <a:solidFill>
                  <a:srgbClr val="161249"/>
                </a:solidFill>
              </a:rPr>
              <a:t>skaźniki</a:t>
            </a:r>
            <a:r>
              <a:rPr lang="en-US" sz="3200" dirty="0">
                <a:solidFill>
                  <a:srgbClr val="161249"/>
                </a:solidFill>
              </a:rPr>
              <a:t>, KPI </a:t>
            </a:r>
            <a:r>
              <a:rPr lang="en-US" sz="3200" dirty="0" err="1">
                <a:solidFill>
                  <a:srgbClr val="161249"/>
                </a:solidFill>
              </a:rPr>
              <a:t>itp</a:t>
            </a:r>
            <a:r>
              <a:rPr lang="en-US" sz="3200" dirty="0">
                <a:solidFill>
                  <a:srgbClr val="161249"/>
                </a:solidFill>
              </a:rPr>
              <a:t>.</a:t>
            </a:r>
            <a:endParaRPr sz="1867" dirty="0"/>
          </a:p>
          <a:p>
            <a:pPr marL="457189" indent="-457189">
              <a:lnSpc>
                <a:spcPct val="115000"/>
              </a:lnSpc>
              <a:spcBef>
                <a:spcPts val="2133"/>
              </a:spcBef>
              <a:buClr>
                <a:srgbClr val="F39200"/>
              </a:buClr>
              <a:buSzPts val="2400"/>
              <a:buFont typeface="Arial"/>
              <a:buChar char="●"/>
            </a:pPr>
            <a:r>
              <a:rPr lang="pl-PL" sz="3200" dirty="0" err="1">
                <a:solidFill>
                  <a:srgbClr val="161249"/>
                </a:solidFill>
              </a:rPr>
              <a:t>z</a:t>
            </a:r>
            <a:r>
              <a:rPr lang="en-US" sz="3200" dirty="0" err="1" smtClean="0">
                <a:solidFill>
                  <a:srgbClr val="161249"/>
                </a:solidFill>
              </a:rPr>
              <a:t>rozumienie</a:t>
            </a:r>
            <a:r>
              <a:rPr lang="en-US" sz="3200" dirty="0" smtClean="0">
                <a:solidFill>
                  <a:srgbClr val="161249"/>
                </a:solidFill>
              </a:rPr>
              <a:t> </a:t>
            </a:r>
            <a:r>
              <a:rPr lang="en-US" sz="3200" dirty="0" err="1">
                <a:solidFill>
                  <a:srgbClr val="161249"/>
                </a:solidFill>
              </a:rPr>
              <a:t>odbiorców</a:t>
            </a:r>
            <a:endParaRPr sz="1867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2633</Words>
  <Application>Microsoft Office PowerPoint</Application>
  <PresentationFormat>Panoramiczny</PresentationFormat>
  <Paragraphs>130</Paragraphs>
  <Slides>16</Slides>
  <Notes>16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2" baseType="lpstr">
      <vt:lpstr>Arial</vt:lpstr>
      <vt:lpstr>Calibri</vt:lpstr>
      <vt:lpstr>Dancing Script</vt:lpstr>
      <vt:lpstr>Noto Sans Symbols</vt:lpstr>
      <vt:lpstr>Wingdings</vt:lpstr>
      <vt:lpstr>DEMS NEW</vt:lpstr>
      <vt:lpstr>JAK DZIAŁA ANALITYKA</vt:lpstr>
      <vt:lpstr>"Analityka prehistoryczna"</vt:lpstr>
      <vt:lpstr>"Analityka prehistoryczna"</vt:lpstr>
      <vt:lpstr>Cele nauczania</vt:lpstr>
      <vt:lpstr>AGENDA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Podsumowanie zajęć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Websites</dc:title>
  <dc:creator>Luukka Timo</dc:creator>
  <cp:keywords>, docId:C95BE4BC06F53C819F9D425384AC9CC2</cp:keywords>
  <cp:lastModifiedBy>Anna Maria</cp:lastModifiedBy>
  <cp:revision>10</cp:revision>
  <dcterms:created xsi:type="dcterms:W3CDTF">2023-01-25T12:59:02Z</dcterms:created>
  <dcterms:modified xsi:type="dcterms:W3CDTF">2023-08-15T11:27:28Z</dcterms:modified>
</cp:coreProperties>
</file>