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21"/>
  </p:notesMasterIdLst>
  <p:sldIdLst>
    <p:sldId id="324" r:id="rId2"/>
    <p:sldId id="325" r:id="rId3"/>
    <p:sldId id="326" r:id="rId4"/>
    <p:sldId id="327" r:id="rId5"/>
    <p:sldId id="328" r:id="rId6"/>
    <p:sldId id="329" r:id="rId7"/>
    <p:sldId id="330" r:id="rId8"/>
    <p:sldId id="331" r:id="rId9"/>
    <p:sldId id="332" r:id="rId10"/>
    <p:sldId id="333" r:id="rId11"/>
    <p:sldId id="334" r:id="rId12"/>
    <p:sldId id="335" r:id="rId13"/>
    <p:sldId id="336" r:id="rId14"/>
    <p:sldId id="337" r:id="rId15"/>
    <p:sldId id="338" r:id="rId16"/>
    <p:sldId id="339" r:id="rId17"/>
    <p:sldId id="340" r:id="rId18"/>
    <p:sldId id="341" r:id="rId19"/>
    <p:sldId id="342" r:id="rId20"/>
  </p:sldIdLst>
  <p:sldSz cx="12192000" cy="6858000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Open Sans" panose="020B0606030504020204" pitchFamily="34" charset="0"/>
      <p:regular r:id="rId26"/>
      <p:bold r:id="rId27"/>
      <p:italic r:id="rId28"/>
      <p:boldItalic r:id="rId2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08" roundtripDataSignature="AMtx7miVUzD6+Ad4I3kwbyaxM55MmOpDl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4807" autoAdjust="0"/>
  </p:normalViewPr>
  <p:slideViewPr>
    <p:cSldViewPr snapToGrid="0">
      <p:cViewPr varScale="1">
        <p:scale>
          <a:sx n="93" d="100"/>
          <a:sy n="93" d="100"/>
        </p:scale>
        <p:origin x="115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10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11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108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1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11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nl-NL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4876335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oosto.com/en/knowledge-center/content-marketing/perfect-post-calculator" TargetMode="External"/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9" name="Google Shape;149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nl-NL" dirty="0">
                <a:solidFill>
                  <a:schemeClr val="dk1"/>
                </a:solidFill>
              </a:rPr>
              <a:t>Pozdrowienia, o mądry, który przekazujesz wiedzę masom! O </a:t>
            </a:r>
            <a:r>
              <a:rPr lang="pl-PL" dirty="0">
                <a:solidFill>
                  <a:schemeClr val="dk1"/>
                </a:solidFill>
              </a:rPr>
              <a:t>T</a:t>
            </a:r>
            <a:r>
              <a:rPr lang="nl-NL" dirty="0">
                <a:solidFill>
                  <a:schemeClr val="dk1"/>
                </a:solidFill>
              </a:rPr>
              <a:t>woim wykładzie będzie się mówiło w całym mieście (a przynajmniej w </a:t>
            </a:r>
            <a:r>
              <a:rPr lang="pl-PL" dirty="0">
                <a:solidFill>
                  <a:schemeClr val="dk1"/>
                </a:solidFill>
              </a:rPr>
              <a:t>grupie</a:t>
            </a:r>
            <a:r>
              <a:rPr lang="nl-NL" dirty="0">
                <a:solidFill>
                  <a:schemeClr val="dk1"/>
                </a:solidFill>
              </a:rPr>
              <a:t>). Twój dowcip i mądrość sprawią, że studenci będą jeść Ci z ręki. Załóż więc swoją pelerynę nauczyciela i wznieś się na ten wykład jak superbohater, którym jesteś!</a:t>
            </a:r>
            <a:endParaRPr dirty="0">
              <a:solidFill>
                <a:schemeClr val="dk1"/>
              </a:solidFill>
            </a:endParaRPr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707130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5" name="Google Shape;155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nl-NL">
                <a:solidFill>
                  <a:schemeClr val="dk1"/>
                </a:solidFill>
              </a:rPr>
              <a:t>Ucząc się i rozumiejąc, jak korzystać z modelu PESO, zyskasz kompleksowe zrozumienie, jak skutecznie integrować różne kanały komunikacji, aby osiągnąć maksymalny wpływ na swoją markę.</a:t>
            </a:r>
            <a:endParaRPr>
              <a:solidFill>
                <a:schemeClr val="dk1"/>
              </a:solidFill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nl-NL">
                <a:solidFill>
                  <a:schemeClr val="dk1"/>
                </a:solidFill>
              </a:rPr>
              <a:t>Nauka opisywania tego, co można uznać za sukces, jeśli chodzi o publikowanie treści i możliwość ich pomiaru, pomoże ci opracować oparte na danych podejście do strategii mediów społecznościowych i osiągnąć znaczące wyniki.</a:t>
            </a:r>
            <a:endParaRPr>
              <a:solidFill>
                <a:schemeClr val="dk1"/>
              </a:solidFill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nl-NL">
                <a:solidFill>
                  <a:schemeClr val="dk1"/>
                </a:solidFill>
              </a:rPr>
              <a:t>Wiedza o tym, kiedy i dlaczego najlepiej jest publikować treści w określonym czasie, pozwoli ci dotrzeć do odbiorców, gdy są najbardziej aktywni i zaangażowani, pomagając ci zwiększyć widoczność i zaangażowanie w mediach społecznościowych.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246211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3" name="Google Shape;163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70703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9" name="Google Shape;169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nl-NL">
                <a:solidFill>
                  <a:schemeClr val="dk1"/>
                </a:solidFill>
              </a:rPr>
              <a:t>Model PESO to struktura, która kategoryzuje różne rodzaje mediów w oparciu o ich źródło (płatne, zarobione, udostępnione, własne) w celu stworzenia zintegrowanej strategii marketingowej.</a:t>
            </a:r>
            <a:endParaRPr>
              <a:solidFill>
                <a:schemeClr val="dk1"/>
              </a:solidFill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nl-NL">
                <a:solidFill>
                  <a:schemeClr val="dk1"/>
                </a:solidFill>
              </a:rPr>
              <a:t>Wykorzystując wszystkie cztery typy mediów w strategiczny sposób, marketerzy mogą zmaksymalizować ekspozycję swojej marki, budować zaufanie i autorytet oraz zwiększać zaangażowanie odbiorców docelowych.</a:t>
            </a:r>
            <a:endParaRPr>
              <a:solidFill>
                <a:schemeClr val="dk1"/>
              </a:solidFill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nl-NL">
                <a:solidFill>
                  <a:schemeClr val="dk1"/>
                </a:solidFill>
              </a:rPr>
              <a:t>Model PESO jest szczególnie istotny w dzisiejszym cyfrowym krajobrazie, w którym konsumenci mają dostęp do szerokiej gamy kanałów medialnych i oczekują od marek spersonalizowanych i autentycznych treści.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665324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7" name="Google Shape;177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nl-NL" dirty="0">
                <a:solidFill>
                  <a:schemeClr val="dk1"/>
                </a:solidFill>
              </a:rPr>
              <a:t>Przykład:</a:t>
            </a:r>
            <a:endParaRPr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nl-NL" dirty="0">
                <a:solidFill>
                  <a:schemeClr val="dk1"/>
                </a:solidFill>
              </a:rPr>
              <a:t>Załóżmy, że firma chce promować nowy produkt. Może wykorzystać model PESO do opracowania zintegrowanej strategii marketingowej, która wykorzystuje wszystkie cztery rodzaje mediów:</a:t>
            </a:r>
            <a:endParaRPr dirty="0">
              <a:solidFill>
                <a:schemeClr val="dk1"/>
              </a:solidFill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nl-NL" dirty="0">
                <a:solidFill>
                  <a:schemeClr val="dk1"/>
                </a:solidFill>
              </a:rPr>
              <a:t>Płatne media: Firma może prowadzić płatne kampanie reklamowe w mediach społecznościowych, wyszukiwarkach lub innych platformach cyfrowych, aby dotrzeć do docelowych odbiorców i promować swój nowy produkt.</a:t>
            </a:r>
            <a:endParaRPr dirty="0">
              <a:solidFill>
                <a:schemeClr val="dk1"/>
              </a:solidFill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nl-NL" dirty="0">
                <a:solidFill>
                  <a:schemeClr val="dk1"/>
                </a:solidFill>
              </a:rPr>
              <a:t>Pozyskiwanie mediów: Firma może dotrzeć do dziennikarzy, influencerów i blogerów, aby zrecenzować swój nowy produkt i wygenerować szum i rozgłos dzięki pozytywnym recenzjom i wzmiankom.</a:t>
            </a:r>
            <a:endParaRPr dirty="0">
              <a:solidFill>
                <a:schemeClr val="dk1"/>
              </a:solidFill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nl-NL" dirty="0">
                <a:solidFill>
                  <a:schemeClr val="dk1"/>
                </a:solidFill>
              </a:rPr>
              <a:t>Udostępniane media: Firma może tworzyć treści, które można udostępniać, takie jak filmy, infografiki lub posty na blogu, które podkreślają zalety i cechy ich nowego produktu i udostępniać je w mediach społecznościowych i innych społecznościach internetowych, aby zaangażować docelowych odbiorców i zachęcić ich do udostępniania treści w swoich sieciach.</a:t>
            </a:r>
            <a:endParaRPr dirty="0">
              <a:solidFill>
                <a:schemeClr val="dk1"/>
              </a:solidFill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nl-NL" dirty="0">
                <a:solidFill>
                  <a:schemeClr val="dk1"/>
                </a:solidFill>
              </a:rPr>
              <a:t>Własne media: Firma może korzystać z własnych kanałów, takich jak strona internetowa, biuletyny e-mailowe lub konta w mediach społecznościowych, aby promować swój nowy produkt, dostarczać szczegółowych informacji i oferować specjalne promocje swoim lojalnym klientom.</a:t>
            </a:r>
            <a:endParaRPr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nl-NL" dirty="0">
                <a:solidFill>
                  <a:schemeClr val="dk1"/>
                </a:solidFill>
              </a:rPr>
              <a:t>Korzystając z modelu PESO, firma może stworzyć kompleksową i spójną strategię marketingową, która integruje różne rodzaje mediów, aby zmaksymalizować ich zasięg, zbudować zaufanie i autorytet oraz zwiększyć zaangażowanie i sprzedaż w związku z wprowadzeniem nowego produktu.</a:t>
            </a:r>
            <a:endParaRPr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2600833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4" name="Google Shape;184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204054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2" name="Google Shape;192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269644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9" name="Google Shape;209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nl-NL">
                <a:solidFill>
                  <a:schemeClr val="dk1"/>
                </a:solidFill>
              </a:rPr>
              <a:t>Hootsuite to platforma do zarządzania mediami społecznościowymi, która pozwala firmom i osobom prywatnym zarządzać swoją obecnością w mediach społecznościowych za pomocą jednego pulpitu nawigacyjnego.</a:t>
            </a:r>
            <a:endParaRPr>
              <a:solidFill>
                <a:schemeClr val="dk1"/>
              </a:solidFill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nl-NL">
                <a:solidFill>
                  <a:schemeClr val="dk1"/>
                </a:solidFill>
              </a:rPr>
              <a:t>Dzięki Hootsuite użytkownicy mogą planować posty, angażować swoich odbiorców i monitorować swoje wyniki w mediach społecznościowych w wielu sieciach społecznościowych, takich jak Facebook, Instagram, Twitter i LinkedIn.</a:t>
            </a:r>
            <a:endParaRPr>
              <a:solidFill>
                <a:schemeClr val="dk1"/>
              </a:solidFill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nl-NL">
                <a:solidFill>
                  <a:schemeClr val="dk1"/>
                </a:solidFill>
              </a:rPr>
              <a:t>Hootsuite oferuje szereg funkcji, takich jak analiza mediów społecznościowych, współpraca zespołowa i nasłuchiwanie społecznościowe, które pomagają firmom zoptymalizować strategię mediów społecznościowych i poprawić zwrot z inwestycji w media społecznościowe.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nl-NL">
                <a:solidFill>
                  <a:schemeClr val="dk1"/>
                </a:solidFill>
              </a:rPr>
              <a:t>Źródło: Hootsuite.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172887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g1df90cf2a91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5" name="Google Shape;215;g1df90cf2a91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nl-NL">
                <a:solidFill>
                  <a:schemeClr val="dk1"/>
                </a:solidFill>
              </a:rPr>
              <a:t>Przykładowy film, jak Hootsuite działa z trendami w mediach społecznościowych na 2023 rok.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nl-NL">
                <a:solidFill>
                  <a:schemeClr val="dk1"/>
                </a:solidFill>
              </a:rPr>
              <a:t>Źródło: Hootsuite.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668891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3" name="Google Shape;223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nl-NL">
                <a:solidFill>
                  <a:schemeClr val="dk1"/>
                </a:solidFill>
              </a:rPr>
              <a:t>Coosto to narzędzie do monitorowania i analizy mediów społecznościowych, które pomaga firmom słuchać i angażować odbiorców w różnych kanałach mediów społecznościowych.</a:t>
            </a:r>
            <a:endParaRPr>
              <a:solidFill>
                <a:schemeClr val="dk1"/>
              </a:solidFill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nl-NL">
                <a:solidFill>
                  <a:schemeClr val="dk1"/>
                </a:solidFill>
              </a:rPr>
              <a:t>Dzięki Coosto użytkownicy mogą śledzić i analizować rozmowy w mediach społecznościowych związane z ich marką, branżą lub konkurencją w czasie rzeczywistym.</a:t>
            </a:r>
            <a:endParaRPr>
              <a:solidFill>
                <a:schemeClr val="dk1"/>
              </a:solidFill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nl-NL">
                <a:solidFill>
                  <a:schemeClr val="dk1"/>
                </a:solidFill>
              </a:rPr>
              <a:t>Coosto oferuje szereg funkcji, takich jak analiza nastrojów, śledzenie słów kluczowych i publikowanie w mediach społecznościowych, które pomagają firmom ulepszyć strategię mediów społecznościowych i zoptymalizować ich obecność w Internecie.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nl-NL">
                <a:solidFill>
                  <a:schemeClr val="dk1"/>
                </a:solidFill>
              </a:rPr>
              <a:t>Źródło: Coosto.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610914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9" name="Google Shape;229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nl-NL">
                <a:solidFill>
                  <a:schemeClr val="dk1"/>
                </a:solidFill>
              </a:rPr>
              <a:t>Perfect Post Calculator od Coosto (jest darmowy) analizuje posty użytkownika w mediach społecznościowych w oparciu o takie czynniki jak treść, ton, długość i czas, aby określić, jak prawdopodobne jest, że będą one angażujące i skuteczne.</a:t>
            </a:r>
            <a:endParaRPr>
              <a:solidFill>
                <a:schemeClr val="dk1"/>
              </a:solidFill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nl-NL">
                <a:solidFill>
                  <a:schemeClr val="dk1"/>
                </a:solidFill>
              </a:rPr>
              <a:t>Narzędzie zapewnia użytkownikom ocenę ich postów i sugestie, jak je ulepszyć, na przykład dodając więcej elementów wizualnych, dostosowując ton lub publikując w innym czasie.</a:t>
            </a:r>
            <a:endParaRPr>
              <a:solidFill>
                <a:schemeClr val="dk1"/>
              </a:solidFill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nl-NL">
                <a:solidFill>
                  <a:schemeClr val="dk1"/>
                </a:solidFill>
              </a:rPr>
              <a:t>Perfect Post Calculator jest dostępny dla Facebooka i może być cennym narzędziem dla firm i osób, które chcą poprawić swoje wyniki w mediach społecznościowych i zwiększyć zaangażowanie odbiorców docelowych.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nl-NL">
                <a:solidFill>
                  <a:schemeClr val="dk1"/>
                </a:solidFill>
              </a:rPr>
              <a:t>Źródło: Coosto.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017815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4" name="Google Shape;234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672107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nl-NL">
                <a:solidFill>
                  <a:schemeClr val="dk1"/>
                </a:solidFill>
              </a:rPr>
              <a:t>Źródło: Coosto.</a:t>
            </a:r>
            <a:br>
              <a:rPr lang="nl-NL">
                <a:solidFill>
                  <a:schemeClr val="dk1"/>
                </a:solidFill>
              </a:rPr>
            </a:br>
            <a:endParaRPr/>
          </a:p>
        </p:txBody>
      </p:sp>
      <p:sp>
        <p:nvSpPr>
          <p:cNvPr id="241" name="Google Shape;241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7740848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nl-NL">
                <a:solidFill>
                  <a:schemeClr val="dk1"/>
                </a:solidFill>
              </a:rPr>
              <a:t>I przykład z Facebooka, źródło: Coosto.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49" name="Google Shape;249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44852009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57" name="Google Shape;257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6134866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nl-NL">
                <a:solidFill>
                  <a:schemeClr val="dk1"/>
                </a:solidFill>
              </a:rPr>
              <a:t>Link do pobrania: </a:t>
            </a:r>
            <a:r>
              <a:rPr lang="nl-NL" u="sng">
                <a:solidFill>
                  <a:schemeClr val="hlink"/>
                </a:solidFill>
                <a:hlinkClick r:id="rId3"/>
              </a:rPr>
              <a:t>https:</a:t>
            </a:r>
            <a:r>
              <a:rPr lang="nl-NL">
                <a:solidFill>
                  <a:schemeClr val="dk1"/>
                </a:solidFill>
              </a:rPr>
              <a:t>//www.coosto.com/en/knowledge-center/content-marketing/perfect-post-calculator 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64" name="Google Shape;264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77915989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nl-NL">
                <a:solidFill>
                  <a:schemeClr val="dk1"/>
                </a:solidFill>
              </a:rPr>
              <a:t>Przykład kalkulatora</a:t>
            </a:r>
            <a:endParaRPr/>
          </a:p>
        </p:txBody>
      </p:sp>
      <p:sp>
        <p:nvSpPr>
          <p:cNvPr id="286" name="Google Shape;286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6038287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3" name="Google Shape;293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9302123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98" name="Google Shape;298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5359377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jpeg"/><Relationship Id="rId7" Type="http://schemas.openxmlformats.org/officeDocument/2006/relationships/image" Target="../media/image1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5.png"/><Relationship Id="rId7" Type="http://schemas.openxmlformats.org/officeDocument/2006/relationships/image" Target="../media/image7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8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Google Shape;40;p12"/>
          <p:cNvPicPr preferRelativeResize="0"/>
          <p:nvPr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66418" y="270125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Google Shape;41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Google Shape;42;p12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">
  <p:cSld name="Table of Conten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62"/>
          <p:cNvSpPr txBox="1">
            <a:spLocks noGrp="1"/>
          </p:cNvSpPr>
          <p:nvPr>
            <p:ph type="title"/>
          </p:nvPr>
        </p:nvSpPr>
        <p:spPr>
          <a:xfrm>
            <a:off x="838200" y="910533"/>
            <a:ext cx="3817620" cy="1844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62"/>
          <p:cNvSpPr txBox="1">
            <a:spLocks noGrp="1"/>
          </p:cNvSpPr>
          <p:nvPr>
            <p:ph type="body" idx="1"/>
          </p:nvPr>
        </p:nvSpPr>
        <p:spPr>
          <a:xfrm>
            <a:off x="5311235" y="910532"/>
            <a:ext cx="6141710" cy="1484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AutoNum type="arabicPeriod"/>
              <a:defRPr sz="2000" b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AutoNum type="arabicPeriod"/>
              <a:def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alibri"/>
              <a:buAutoNum type="arabicPeriod"/>
              <a:defRPr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AutoNum type="arabicPeriod"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AutoNum type="arabicPeriod"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0" name="Google Shape;70;p62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1" name="Google Shape;71;p62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Google Shape;72;p62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73;p62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62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24" r="3023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62"/>
          <p:cNvPicPr preferRelativeResize="0"/>
          <p:nvPr/>
        </p:nvPicPr>
        <p:blipFill rotWithShape="1"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76" name="Google Shape;76;p62"/>
          <p:cNvCxnSpPr/>
          <p:nvPr/>
        </p:nvCxnSpPr>
        <p:spPr>
          <a:xfrm rot="10800000">
            <a:off x="4977749" y="916442"/>
            <a:ext cx="0" cy="4067038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77" name="Google Shape;77;p62"/>
          <p:cNvPicPr preferRelativeResize="0"/>
          <p:nvPr/>
        </p:nvPicPr>
        <p:blipFill rotWithShape="1"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Green">
  <p:cSld name="Subheading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63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63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81" name="Google Shape;81;p63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63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3" name="Google Shape;83;p63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84" name="Google Shape;84;p63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63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63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63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63"/>
          <p:cNvPicPr preferRelativeResize="0"/>
          <p:nvPr/>
        </p:nvPicPr>
        <p:blipFill rotWithShape="1"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63"/>
          <p:cNvPicPr preferRelativeResize="0"/>
          <p:nvPr/>
        </p:nvPicPr>
        <p:blipFill rotWithShape="1"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24" r="3023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Orange">
  <p:cSld name="Subheading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64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64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93" name="Google Shape;93;p64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4" name="Google Shape;94;p64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5" name="Google Shape;95;p64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96" name="Google Shape;96;p64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64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64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64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64"/>
          <p:cNvPicPr preferRelativeResize="0"/>
          <p:nvPr/>
        </p:nvPicPr>
        <p:blipFill rotWithShape="1"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64"/>
          <p:cNvPicPr preferRelativeResize="0"/>
          <p:nvPr/>
        </p:nvPicPr>
        <p:blipFill rotWithShape="1"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24" r="3023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Pink">
  <p:cSld name="Subheading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65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65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05" name="Google Shape;105;p65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6" name="Google Shape;106;p65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07" name="Google Shape;107;p65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08" name="Google Shape;108;p65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65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65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65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65"/>
          <p:cNvPicPr preferRelativeResize="0"/>
          <p:nvPr/>
        </p:nvPicPr>
        <p:blipFill rotWithShape="1"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65"/>
          <p:cNvPicPr preferRelativeResize="0"/>
          <p:nvPr/>
        </p:nvPicPr>
        <p:blipFill rotWithShape="1"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24" r="3023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Pink">
  <p:cSld name="In-class Activity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2" name="Google Shape;122;p67"/>
          <p:cNvCxnSpPr/>
          <p:nvPr/>
        </p:nvCxnSpPr>
        <p:spPr>
          <a:xfrm rot="10800000">
            <a:off x="1120777" y="911921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23" name="Google Shape;123;p67"/>
          <p:cNvSpPr txBox="1">
            <a:spLocks noGrp="1"/>
          </p:cNvSpPr>
          <p:nvPr>
            <p:ph type="body" idx="1"/>
          </p:nvPr>
        </p:nvSpPr>
        <p:spPr>
          <a:xfrm>
            <a:off x="1120777" y="417327"/>
            <a:ext cx="8818738" cy="4431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  <a:defRPr sz="32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24" name="Google Shape;124;p67"/>
          <p:cNvSpPr txBox="1">
            <a:spLocks noGrp="1"/>
          </p:cNvSpPr>
          <p:nvPr>
            <p:ph type="body" idx="2"/>
          </p:nvPr>
        </p:nvSpPr>
        <p:spPr>
          <a:xfrm>
            <a:off x="1120777" y="1179730"/>
            <a:ext cx="8818738" cy="3781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5" name="Google Shape;125;p67"/>
          <p:cNvSpPr/>
          <p:nvPr/>
        </p:nvSpPr>
        <p:spPr>
          <a:xfrm rot="10800000" flipH="1">
            <a:off x="0" y="6074228"/>
            <a:ext cx="12192000" cy="88471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6" name="Google Shape;126;p67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59311" y="6190971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67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24" r="3023"/>
          <a:stretch/>
        </p:blipFill>
        <p:spPr>
          <a:xfrm>
            <a:off x="208377" y="6223183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vertical">
  <p:cSld name="Content and Photo vertical"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Google Shape;129;p68"/>
          <p:cNvPicPr preferRelativeResize="0"/>
          <p:nvPr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29883" y="5916987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68"/>
          <p:cNvSpPr txBox="1">
            <a:spLocks noGrp="1"/>
          </p:cNvSpPr>
          <p:nvPr>
            <p:ph type="title"/>
          </p:nvPr>
        </p:nvSpPr>
        <p:spPr>
          <a:xfrm>
            <a:off x="838200" y="910533"/>
            <a:ext cx="62484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68"/>
          <p:cNvSpPr txBox="1">
            <a:spLocks noGrp="1"/>
          </p:cNvSpPr>
          <p:nvPr>
            <p:ph type="body" idx="1"/>
          </p:nvPr>
        </p:nvSpPr>
        <p:spPr>
          <a:xfrm>
            <a:off x="838200" y="2371032"/>
            <a:ext cx="6248400" cy="31525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32" name="Google Shape;132;p68"/>
          <p:cNvSpPr>
            <a:spLocks noGrp="1"/>
          </p:cNvSpPr>
          <p:nvPr>
            <p:ph type="pic" idx="2"/>
          </p:nvPr>
        </p:nvSpPr>
        <p:spPr>
          <a:xfrm>
            <a:off x="7429500" y="1"/>
            <a:ext cx="4762500" cy="67055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pic>
        <p:nvPicPr>
          <p:cNvPr id="133" name="Google Shape;133;p6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68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ing">
  <p:cSld name="En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69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7" name="Google Shape;137;p69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69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69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69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141" name="Google Shape;141;p69"/>
          <p:cNvSpPr txBox="1">
            <a:spLocks noGrp="1"/>
          </p:cNvSpPr>
          <p:nvPr>
            <p:ph type="body" idx="1"/>
          </p:nvPr>
        </p:nvSpPr>
        <p:spPr>
          <a:xfrm>
            <a:off x="838200" y="873761"/>
            <a:ext cx="5847080" cy="40131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42" name="Google Shape;142;p69"/>
          <p:cNvPicPr preferRelativeResize="0"/>
          <p:nvPr/>
        </p:nvPicPr>
        <p:blipFill rotWithShape="1"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69"/>
          <p:cNvPicPr preferRelativeResize="0"/>
          <p:nvPr/>
        </p:nvPicPr>
        <p:blipFill rotWithShape="1"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24" r="3023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Kuvatekstillinen sisältö" type="objTx">
  <p:cSld name="OBJECT_WITH_CAPTION_TEXT"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7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6" name="Google Shape;146;p7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147" name="Google Shape;147;p7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48" name="Google Shape;148;p7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9" name="Google Shape;149;p7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0" name="Google Shape;150;p7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ain otsikko" type="titleOnly">
  <p:cSld name="TITLE_ONLY"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7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3" name="Google Shape;153;p7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4" name="Google Shape;154;p7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5" name="Google Shape;155;p7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ing">
  <p:cSld name="Hea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34"/>
          <p:cNvSpPr txBox="1">
            <a:spLocks noGrp="1"/>
          </p:cNvSpPr>
          <p:nvPr>
            <p:ph type="ctrTitle"/>
          </p:nvPr>
        </p:nvSpPr>
        <p:spPr>
          <a:xfrm>
            <a:off x="851520" y="2656925"/>
            <a:ext cx="7945211" cy="25125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"/>
              <a:buNone/>
              <a:defRPr sz="72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0" name="Google Shape;10;p34"/>
          <p:cNvCxnSpPr/>
          <p:nvPr/>
        </p:nvCxnSpPr>
        <p:spPr>
          <a:xfrm rot="10800000">
            <a:off x="851519" y="2074271"/>
            <a:ext cx="576228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1" name="Google Shape;11;p34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8000" y="623199"/>
            <a:ext cx="2958477" cy="109878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Google Shape;12;p34"/>
          <p:cNvSpPr/>
          <p:nvPr/>
        </p:nvSpPr>
        <p:spPr>
          <a:xfrm rot="10800000" flipH="1">
            <a:off x="0" y="5664532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" name="Google Shape;13;p34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24" r="3023"/>
          <a:stretch/>
        </p:blipFill>
        <p:spPr>
          <a:xfrm>
            <a:off x="433193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14;p34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1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15;p34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9700" y="6075795"/>
            <a:ext cx="1144197" cy="470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16;p34"/>
          <p:cNvPicPr preferRelativeResize="0"/>
          <p:nvPr/>
        </p:nvPicPr>
        <p:blipFill rotWithShape="1"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7215" y="6079990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Google Shape;17;p34"/>
          <p:cNvPicPr preferRelativeResize="0"/>
          <p:nvPr/>
        </p:nvPicPr>
        <p:blipFill rotWithShape="1"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11237" y="5924019"/>
            <a:ext cx="1425031" cy="6498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265163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1" type="obj">
  <p:cSld name="Title and Content 1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Google Shape;19;p35"/>
          <p:cNvPicPr preferRelativeResize="0"/>
          <p:nvPr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66419" y="270126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Google Shape;20;p3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609585" lvl="0" indent="-304792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1219170" lvl="1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828754" lvl="2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2438339" lvl="3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3047924" lvl="4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3657509" lvl="5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4267093" lvl="6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4876678" lvl="7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5486263" lvl="8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2" name="Google Shape;22;p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3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Google Shape;23;p35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624" y="6019779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591901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s">
  <p:cSld name="quote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37"/>
          <p:cNvSpPr/>
          <p:nvPr/>
        </p:nvSpPr>
        <p:spPr>
          <a:xfrm rot="10800000" flipH="1">
            <a:off x="0" y="5915608"/>
            <a:ext cx="12192000" cy="104332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7" name="Google Shape;37;p37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24" r="3023"/>
          <a:stretch/>
        </p:blipFill>
        <p:spPr>
          <a:xfrm>
            <a:off x="236371" y="6101923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Google Shape;38;p37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56674" y="6069711"/>
            <a:ext cx="1698957" cy="65122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534763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2">
  <p:cSld name="Title and Content 2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Google Shape;44;p39" descr="A picture containing shape&#10;&#10;Description automatically generated"/>
          <p:cNvPicPr preferRelativeResize="0"/>
          <p:nvPr/>
        </p:nvPicPr>
        <p:blipFill rotWithShape="1">
          <a:blip r:embed="rId2" cstate="screen">
            <a:alphaModFix amt="27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44188" y="2718434"/>
            <a:ext cx="5007393" cy="4583039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Google Shape;45;p39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66419" y="270126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46" name="Google Shape;46;p3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3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608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609585" lvl="0" indent="-304792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1219170" lvl="1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828754" lvl="2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2438339" lvl="3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3047924" lvl="4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3657509" lvl="5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4267093" lvl="6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4876678" lvl="7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5486263" lvl="8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8" name="Google Shape;48;p3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11760" y="6526663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Google Shape;49;p39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624" y="6019779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019336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Graph">
  <p:cSld name="Content and Graph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Google Shape;44;p29"/>
          <p:cNvPicPr preferRelativeResize="0"/>
          <p:nvPr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6420" y="5916886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45" name="Google Shape;45;p29"/>
          <p:cNvSpPr txBox="1">
            <a:spLocks noGrp="1"/>
          </p:cNvSpPr>
          <p:nvPr>
            <p:ph type="title"/>
          </p:nvPr>
        </p:nvSpPr>
        <p:spPr>
          <a:xfrm>
            <a:off x="838201" y="910533"/>
            <a:ext cx="54229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29"/>
          <p:cNvSpPr txBox="1">
            <a:spLocks noGrp="1"/>
          </p:cNvSpPr>
          <p:nvPr>
            <p:ph type="body" idx="1"/>
          </p:nvPr>
        </p:nvSpPr>
        <p:spPr>
          <a:xfrm>
            <a:off x="838201" y="2371033"/>
            <a:ext cx="5422900" cy="2987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609585" lvl="0" indent="-304792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1219170" lvl="1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828754" lvl="2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2438339" lvl="3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3047924" lvl="4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3657509" lvl="5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4267093" lvl="6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4876678" lvl="7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5486263" lvl="8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7" name="Google Shape;47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3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48" name="Google Shape;48;p29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624" y="6019779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334746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44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1844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3" r:id="rId1"/>
    <p:sldLayoutId id="2147483658" r:id="rId2"/>
    <p:sldLayoutId id="2147483659" r:id="rId3"/>
    <p:sldLayoutId id="2147483660" r:id="rId4"/>
    <p:sldLayoutId id="2147483661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69" r:id="rId12"/>
    <p:sldLayoutId id="2147483670" r:id="rId13"/>
    <p:sldLayoutId id="2147483671" r:id="rId14"/>
    <p:sldLayoutId id="2147483672" r:id="rId1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5A2NDsibmZI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youtube.com/watch?v=5A2NDsibmZI&amp;t=9s&amp;ab_channel=Hootsuite" TargetMode="External"/><Relationship Id="rId4" Type="http://schemas.openxmlformats.org/officeDocument/2006/relationships/image" Target="../media/image1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oosto.com/en/knowledge-center/content-marketing/perfect-post-calculator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5" Type="http://schemas.openxmlformats.org/officeDocument/2006/relationships/hyperlink" Target="https://www.coosto.com/en/blogs/best-time-post-instagram" TargetMode="External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5" Type="http://schemas.openxmlformats.org/officeDocument/2006/relationships/hyperlink" Target="https://www.coosto.com/en/blogs/best-times-post-facebook-2020" TargetMode="External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oosto.com/en/knowledge-center/content-marketing/perfect-post-calculator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1"/>
          <p:cNvSpPr txBox="1">
            <a:spLocks noGrp="1"/>
          </p:cNvSpPr>
          <p:nvPr>
            <p:ph type="ctrTitle"/>
          </p:nvPr>
        </p:nvSpPr>
        <p:spPr>
          <a:xfrm>
            <a:off x="371260" y="2255784"/>
            <a:ext cx="11515940" cy="1173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b" anchorCtr="0">
            <a:noAutofit/>
          </a:bodyPr>
          <a:lstStyle/>
          <a:p>
            <a:pPr algn="ctr">
              <a:buSzPts val="4500"/>
            </a:pPr>
            <a:r>
              <a:rPr lang="nl-NL" sz="6600" dirty="0"/>
              <a:t>ANALITYKA WEWNĘTRZNA</a:t>
            </a:r>
          </a:p>
        </p:txBody>
      </p:sp>
      <p:sp>
        <p:nvSpPr>
          <p:cNvPr id="152" name="Google Shape;152;p1"/>
          <p:cNvSpPr txBox="1">
            <a:spLocks noGrp="1"/>
          </p:cNvSpPr>
          <p:nvPr>
            <p:ph type="subTitle" idx="4294967295"/>
          </p:nvPr>
        </p:nvSpPr>
        <p:spPr>
          <a:xfrm>
            <a:off x="1524000" y="3647309"/>
            <a:ext cx="9144000" cy="16552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rm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800"/>
              <a:buNone/>
            </a:pPr>
            <a:r>
              <a:rPr lang="pl-PL" sz="2000" dirty="0">
                <a:solidFill>
                  <a:schemeClr val="lt1"/>
                </a:solidFill>
              </a:rPr>
              <a:t>Prowadzący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800"/>
              <a:buNone/>
            </a:pPr>
            <a:r>
              <a:rPr lang="pl-PL" sz="2000" dirty="0">
                <a:solidFill>
                  <a:schemeClr val="lt1"/>
                </a:solidFill>
              </a:rPr>
              <a:t>POLITECHNIKA GDAŃSKA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800"/>
              <a:buNone/>
            </a:pPr>
            <a:r>
              <a:rPr lang="pl-PL" dirty="0">
                <a:solidFill>
                  <a:schemeClr val="lt1"/>
                </a:solidFill>
              </a:rPr>
              <a:t>MODUŁ: ANALITYKA CYFROWA I MONITORING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"/>
          <p:cNvSpPr txBox="1"/>
          <p:nvPr/>
        </p:nvSpPr>
        <p:spPr>
          <a:xfrm>
            <a:off x="637785" y="1084881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chemeClr val="dk1"/>
              </a:buClr>
              <a:buSzPts val="3000"/>
            </a:pPr>
            <a:endParaRPr sz="4000" b="1">
              <a:solidFill>
                <a:schemeClr val="dk1"/>
              </a:solidFill>
            </a:endParaRPr>
          </a:p>
        </p:txBody>
      </p:sp>
      <p:sp>
        <p:nvSpPr>
          <p:cNvPr id="158" name="Google Shape;158;p2"/>
          <p:cNvSpPr txBox="1"/>
          <p:nvPr/>
        </p:nvSpPr>
        <p:spPr>
          <a:xfrm>
            <a:off x="637785" y="1683721"/>
            <a:ext cx="11273200" cy="39188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lnSpc>
                <a:spcPct val="115000"/>
              </a:lnSpc>
              <a:spcBef>
                <a:spcPts val="2133"/>
              </a:spcBef>
              <a:buClr>
                <a:schemeClr val="dk1"/>
              </a:buClr>
              <a:buSzPts val="1800"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8948980" cy="9134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b" anchorCtr="0">
            <a:normAutofit/>
          </a:bodyPr>
          <a:lstStyle/>
          <a:p>
            <a:pPr>
              <a:buSzPts val="3300"/>
            </a:pPr>
            <a:r>
              <a:rPr lang="nl-NL" dirty="0"/>
              <a:t>Cele nauczania</a:t>
            </a:r>
            <a:endParaRPr dirty="0"/>
          </a:p>
        </p:txBody>
      </p:sp>
      <p:sp>
        <p:nvSpPr>
          <p:cNvPr id="160" name="Google Shape;160;p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rmAutofit fontScale="92500"/>
          </a:bodyPr>
          <a:lstStyle/>
          <a:p>
            <a:pPr marL="457189" indent="-457189">
              <a:lnSpc>
                <a:spcPct val="115000"/>
              </a:lnSpc>
              <a:spcBef>
                <a:spcPts val="0"/>
              </a:spcBef>
              <a:buClr>
                <a:srgbClr val="D12477"/>
              </a:buClr>
              <a:buSzPct val="100000"/>
              <a:buFont typeface="Arial"/>
              <a:buChar char="●"/>
            </a:pPr>
            <a:r>
              <a:rPr lang="nl-NL" sz="3200"/>
              <a:t>Poznanie i zrozumienie sposobu korzystania z modelu PESO. </a:t>
            </a:r>
            <a:endParaRPr/>
          </a:p>
          <a:p>
            <a:pPr marL="457189" indent="-457189">
              <a:lnSpc>
                <a:spcPct val="115000"/>
              </a:lnSpc>
              <a:spcBef>
                <a:spcPts val="2133"/>
              </a:spcBef>
              <a:buClr>
                <a:srgbClr val="D12477"/>
              </a:buClr>
              <a:buSzPct val="100000"/>
              <a:buFont typeface="Arial"/>
              <a:buChar char="●"/>
            </a:pPr>
            <a:r>
              <a:rPr lang="nl-NL" sz="3200"/>
              <a:t>Nauka opisywania tego, co można uznać za sukces, jeśli chodzi o publikowanie treści i możliwość ich pomiaru.</a:t>
            </a:r>
            <a:endParaRPr/>
          </a:p>
          <a:p>
            <a:pPr marL="457189" indent="-457189">
              <a:lnSpc>
                <a:spcPct val="115000"/>
              </a:lnSpc>
              <a:spcBef>
                <a:spcPts val="2133"/>
              </a:spcBef>
              <a:buClr>
                <a:srgbClr val="D12477"/>
              </a:buClr>
              <a:buSzPct val="100000"/>
              <a:buFont typeface="Arial"/>
              <a:buChar char="●"/>
            </a:pPr>
            <a:r>
              <a:rPr lang="nl-NL" sz="3200"/>
              <a:t>Wiedza o tym, kiedy i dlaczego najlepiej publikować treści w określonym czasie.</a:t>
            </a:r>
            <a:endParaRPr/>
          </a:p>
          <a:p>
            <a:pPr marL="0" indent="0">
              <a:lnSpc>
                <a:spcPct val="115000"/>
              </a:lnSpc>
              <a:spcBef>
                <a:spcPts val="2133"/>
              </a:spcBef>
              <a:buSzPct val="100000"/>
            </a:pP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indent="0">
              <a:buSzPct val="100000"/>
            </a:pP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3"/>
          <p:cNvSpPr txBox="1">
            <a:spLocks noGrp="1"/>
          </p:cNvSpPr>
          <p:nvPr>
            <p:ph type="title"/>
          </p:nvPr>
        </p:nvSpPr>
        <p:spPr>
          <a:xfrm>
            <a:off x="1704814" y="1937730"/>
            <a:ext cx="2894349" cy="7311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rmAutofit/>
          </a:bodyPr>
          <a:lstStyle/>
          <a:p>
            <a:pPr>
              <a:buSzPts val="3300"/>
            </a:pPr>
            <a:r>
              <a:rPr lang="pl-PL" dirty="0"/>
              <a:t>AGENDA</a:t>
            </a:r>
            <a:endParaRPr dirty="0"/>
          </a:p>
        </p:txBody>
      </p:sp>
      <p:sp>
        <p:nvSpPr>
          <p:cNvPr id="166" name="Google Shape;166;p3"/>
          <p:cNvSpPr txBox="1">
            <a:spLocks noGrp="1"/>
          </p:cNvSpPr>
          <p:nvPr>
            <p:ph type="body" idx="1"/>
          </p:nvPr>
        </p:nvSpPr>
        <p:spPr>
          <a:xfrm>
            <a:off x="5323306" y="1410427"/>
            <a:ext cx="6141711" cy="33495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marL="514338" indent="-514338">
              <a:lnSpc>
                <a:spcPct val="100000"/>
              </a:lnSpc>
              <a:spcBef>
                <a:spcPts val="0"/>
              </a:spcBef>
              <a:buSzPts val="1800"/>
              <a:buFont typeface="Arial"/>
              <a:buChar char="•"/>
            </a:pPr>
            <a:r>
              <a:rPr lang="nl-NL" sz="2400" dirty="0"/>
              <a:t>Model PESO</a:t>
            </a:r>
            <a:endParaRPr dirty="0"/>
          </a:p>
          <a:p>
            <a:pPr marL="514338" indent="-514338">
              <a:lnSpc>
                <a:spcPct val="100000"/>
              </a:lnSpc>
              <a:buClr>
                <a:srgbClr val="FFFFFF"/>
              </a:buClr>
              <a:buSzPts val="1800"/>
              <a:buFont typeface="Arial"/>
              <a:buChar char="•"/>
            </a:pPr>
            <a:r>
              <a:rPr lang="nl-NL" sz="2400" dirty="0">
                <a:solidFill>
                  <a:srgbClr val="FFFFFF"/>
                </a:solidFill>
              </a:rPr>
              <a:t>Analityka mediów społecznościowych</a:t>
            </a:r>
            <a:endParaRPr dirty="0"/>
          </a:p>
          <a:p>
            <a:pPr marL="514338" indent="-514338">
              <a:lnSpc>
                <a:spcPct val="100000"/>
              </a:lnSpc>
              <a:buClr>
                <a:srgbClr val="FFFFFF"/>
              </a:buClr>
              <a:buSzPts val="1800"/>
              <a:buFont typeface="Arial"/>
              <a:buChar char="•"/>
            </a:pPr>
            <a:r>
              <a:rPr lang="nl-NL" sz="2400" dirty="0">
                <a:solidFill>
                  <a:srgbClr val="FFFFFF"/>
                </a:solidFill>
              </a:rPr>
              <a:t>Hootsuite</a:t>
            </a:r>
            <a:endParaRPr dirty="0"/>
          </a:p>
          <a:p>
            <a:pPr marL="514338" indent="-514338">
              <a:lnSpc>
                <a:spcPct val="100000"/>
              </a:lnSpc>
              <a:buSzPts val="1800"/>
              <a:buFont typeface="Arial"/>
              <a:buChar char="•"/>
            </a:pPr>
            <a:r>
              <a:rPr lang="nl-NL" sz="2400" dirty="0"/>
              <a:t>Coosto</a:t>
            </a:r>
            <a:endParaRPr dirty="0"/>
          </a:p>
          <a:p>
            <a:pPr marL="514338" indent="-514338">
              <a:lnSpc>
                <a:spcPct val="100000"/>
              </a:lnSpc>
              <a:buClr>
                <a:srgbClr val="FFFFFF"/>
              </a:buClr>
              <a:buSzPts val="1800"/>
              <a:buFont typeface="Arial"/>
              <a:buChar char="•"/>
            </a:pPr>
            <a:r>
              <a:rPr lang="nl-NL" sz="2400" dirty="0">
                <a:solidFill>
                  <a:srgbClr val="FFFFFF"/>
                </a:solidFill>
              </a:rPr>
              <a:t>Zrób to sam: doskonały kalkulator postów</a:t>
            </a:r>
            <a:endParaRPr lang="pl-PL" sz="2400" dirty="0">
              <a:solidFill>
                <a:srgbClr val="FFFFFF"/>
              </a:solidFill>
            </a:endParaRPr>
          </a:p>
          <a:p>
            <a:pPr marL="514338" indent="-514338">
              <a:lnSpc>
                <a:spcPct val="100000"/>
              </a:lnSpc>
              <a:buClr>
                <a:srgbClr val="FFFFFF"/>
              </a:buClr>
              <a:buSzPts val="1800"/>
              <a:buFont typeface="Arial"/>
              <a:buChar char="•"/>
            </a:pPr>
            <a:r>
              <a:rPr lang="pl-PL" sz="2400" dirty="0">
                <a:solidFill>
                  <a:srgbClr val="FFFFFF"/>
                </a:solidFill>
              </a:rPr>
              <a:t>Zadanie</a:t>
            </a:r>
            <a:endParaRPr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4"/>
          <p:cNvSpPr txBox="1"/>
          <p:nvPr/>
        </p:nvSpPr>
        <p:spPr>
          <a:xfrm>
            <a:off x="955200" y="1982633"/>
            <a:ext cx="10281600" cy="149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>
              <a:buClr>
                <a:srgbClr val="FFFFFF"/>
              </a:buClr>
              <a:buSzPts val="6000"/>
            </a:pPr>
            <a:r>
              <a:rPr lang="nl-NL" sz="8000" b="1">
                <a:solidFill>
                  <a:srgbClr val="FFFFFF"/>
                </a:solidFill>
              </a:rPr>
              <a:t>Temat 1 </a:t>
            </a:r>
            <a:endParaRPr sz="8000" b="1">
              <a:solidFill>
                <a:srgbClr val="FFFFFF"/>
              </a:solidFill>
            </a:endParaRPr>
          </a:p>
        </p:txBody>
      </p:sp>
      <p:sp>
        <p:nvSpPr>
          <p:cNvPr id="172" name="Google Shape;172;p4"/>
          <p:cNvSpPr txBox="1"/>
          <p:nvPr/>
        </p:nvSpPr>
        <p:spPr>
          <a:xfrm>
            <a:off x="-788267" y="0"/>
            <a:ext cx="10391600" cy="188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>
              <a:buClr>
                <a:schemeClr val="dk1"/>
              </a:buClr>
              <a:buSzPts val="1800"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" name="Google Shape;173;p4"/>
          <p:cNvSpPr txBox="1">
            <a:spLocks noGrp="1"/>
          </p:cNvSpPr>
          <p:nvPr>
            <p:ph type="title"/>
          </p:nvPr>
        </p:nvSpPr>
        <p:spPr>
          <a:xfrm>
            <a:off x="838200" y="191803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b" anchorCtr="0">
            <a:normAutofit fontScale="90000"/>
          </a:bodyPr>
          <a:lstStyle/>
          <a:p>
            <a:pPr>
              <a:buSzPct val="100000"/>
            </a:pPr>
            <a:r>
              <a:rPr lang="nl-NL" sz="4900" dirty="0"/>
              <a:t>Model PESO</a:t>
            </a:r>
            <a:br>
              <a:rPr lang="nl-NL" dirty="0"/>
            </a:br>
            <a:endParaRPr dirty="0"/>
          </a:p>
        </p:txBody>
      </p:sp>
      <p:sp>
        <p:nvSpPr>
          <p:cNvPr id="174" name="Google Shape;174;p4"/>
          <p:cNvSpPr txBox="1">
            <a:spLocks noGrp="1"/>
          </p:cNvSpPr>
          <p:nvPr>
            <p:ph type="body" idx="1"/>
          </p:nvPr>
        </p:nvSpPr>
        <p:spPr>
          <a:xfrm>
            <a:off x="838200" y="867905"/>
            <a:ext cx="10515600" cy="4804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SzPts val="1350"/>
            </a:pPr>
            <a:r>
              <a:rPr lang="nl-NL" sz="1700" dirty="0"/>
              <a:t>Model PESO to struktura stosowana w public relations i marketingu do kategoryzacji różnych typów kanałów medialnych. PESO to skrót od </a:t>
            </a:r>
            <a:r>
              <a:rPr lang="nl-NL" sz="1700" b="1" dirty="0"/>
              <a:t>Paid, Earned, Shared i Owned </a:t>
            </a:r>
            <a:r>
              <a:rPr lang="nl-NL" sz="1700" dirty="0"/>
              <a:t>media, a każda kategoria reprezentuje inny sposób dystrybucji treści i dotarcia do odbiorców.</a:t>
            </a:r>
            <a:endParaRPr sz="17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SzPts val="1350"/>
            </a:pPr>
            <a:endParaRPr sz="11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SzPts val="1350"/>
            </a:pPr>
            <a:r>
              <a:rPr lang="nl-NL" sz="1700" dirty="0"/>
              <a:t>Oto krótki przegląd każdej kategorii:</a:t>
            </a:r>
            <a:endParaRPr sz="1700" dirty="0"/>
          </a:p>
          <a:p>
            <a:pPr indent="-423323">
              <a:lnSpc>
                <a:spcPct val="100000"/>
              </a:lnSpc>
              <a:spcBef>
                <a:spcPts val="0"/>
              </a:spcBef>
              <a:buClr>
                <a:srgbClr val="D12477"/>
              </a:buClr>
              <a:buSzPts val="1400"/>
              <a:buAutoNum type="arabicPeriod"/>
            </a:pPr>
            <a:r>
              <a:rPr lang="nl-NL" sz="1700" b="1" dirty="0">
                <a:solidFill>
                  <a:srgbClr val="D12477"/>
                </a:solidFill>
              </a:rPr>
              <a:t>Płatne media: </a:t>
            </a:r>
            <a:r>
              <a:rPr lang="nl-NL" sz="1700" dirty="0"/>
              <a:t>Odnosi się to do wszelkich treści lub reklam, za które płaci marka, takich jak reklamy displayowe, sponsorowane posty w mediach społecznościowych lub reklamy typu pay-per-click (PPC).</a:t>
            </a:r>
            <a:endParaRPr sz="1700" dirty="0"/>
          </a:p>
          <a:p>
            <a:pPr indent="-423323">
              <a:lnSpc>
                <a:spcPct val="100000"/>
              </a:lnSpc>
              <a:spcBef>
                <a:spcPts val="0"/>
              </a:spcBef>
              <a:buClr>
                <a:srgbClr val="D12477"/>
              </a:buClr>
              <a:buSzPts val="1400"/>
              <a:buAutoNum type="arabicPeriod"/>
            </a:pPr>
            <a:r>
              <a:rPr lang="nl-NL" sz="1700" b="1" dirty="0">
                <a:solidFill>
                  <a:srgbClr val="D12477"/>
                </a:solidFill>
              </a:rPr>
              <a:t>Pozyskane media: </a:t>
            </a:r>
            <a:r>
              <a:rPr lang="nl-NL" sz="1700" dirty="0"/>
              <a:t>Są to treści, które marka otrzymuje dzięki działaniom reklamowym </a:t>
            </a:r>
            <a:br>
              <a:rPr lang="pl-PL" sz="1700" dirty="0"/>
            </a:br>
            <a:r>
              <a:rPr lang="nl-NL" sz="1700" dirty="0"/>
              <a:t>lub relacjom z mediami, takim jak wiadomości, recenzje lub udostępnienia w mediach społecznościowych.</a:t>
            </a:r>
            <a:endParaRPr sz="1700" dirty="0"/>
          </a:p>
          <a:p>
            <a:pPr indent="-423323">
              <a:lnSpc>
                <a:spcPct val="100000"/>
              </a:lnSpc>
              <a:spcBef>
                <a:spcPts val="0"/>
              </a:spcBef>
              <a:buClr>
                <a:srgbClr val="D12477"/>
              </a:buClr>
              <a:buSzPts val="1400"/>
              <a:buAutoNum type="arabicPeriod"/>
            </a:pPr>
            <a:r>
              <a:rPr lang="nl-NL" sz="1700" b="1" dirty="0">
                <a:solidFill>
                  <a:srgbClr val="D12477"/>
                </a:solidFill>
              </a:rPr>
              <a:t>Udostępniane media: </a:t>
            </a:r>
            <a:r>
              <a:rPr lang="nl-NL" sz="1700" dirty="0"/>
              <a:t>Obejmuje platformy mediów społecznościowych, na których użytkownicy mogą udostępniać treści stworzone lub opublikowane przez markę. Udostępniane media mogą również obejmować treści generowane przez użytkowników lub partnerstwa z influencerami.</a:t>
            </a:r>
            <a:endParaRPr sz="1700" dirty="0"/>
          </a:p>
          <a:p>
            <a:pPr indent="-423323">
              <a:lnSpc>
                <a:spcPct val="100000"/>
              </a:lnSpc>
              <a:spcBef>
                <a:spcPts val="0"/>
              </a:spcBef>
              <a:buClr>
                <a:srgbClr val="D12477"/>
              </a:buClr>
              <a:buSzPts val="1400"/>
              <a:buAutoNum type="arabicPeriod"/>
            </a:pPr>
            <a:r>
              <a:rPr lang="nl-NL" sz="1700" b="1" dirty="0">
                <a:solidFill>
                  <a:srgbClr val="D12477"/>
                </a:solidFill>
              </a:rPr>
              <a:t>Media własne: </a:t>
            </a:r>
            <a:r>
              <a:rPr lang="nl-NL" sz="1700" dirty="0"/>
              <a:t>Są to wszelkie treści tworzone i kontrolowane przez markę, takie jak strona internetowa, blog lub biuletyn e-mail.</a:t>
            </a:r>
            <a:endParaRPr sz="17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SzPts val="1350"/>
            </a:pPr>
            <a:endParaRPr sz="11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SzPts val="1350"/>
            </a:pPr>
            <a:r>
              <a:rPr lang="nl-NL" sz="1700" dirty="0"/>
              <a:t>Korzystając z modelu PESO, marki mogą stworzyć bardziej holistyczne podejście do swoich strategii marketingowych i komunikacyjnych oraz lepiej zrozumieć, jak wykorzystać każdy rodzaj kanału medialnego, aby dotrzeć do docelowych odbiorców.</a:t>
            </a:r>
            <a:endParaRPr sz="1700" dirty="0">
              <a:solidFill>
                <a:srgbClr val="374151"/>
              </a:solidFill>
              <a:highlight>
                <a:srgbClr val="F7F7F8"/>
              </a:highlight>
            </a:endParaRPr>
          </a:p>
          <a:p>
            <a:pPr marL="0" indent="0">
              <a:lnSpc>
                <a:spcPct val="100000"/>
              </a:lnSpc>
              <a:buSzPts val="1350"/>
            </a:pPr>
            <a:endParaRPr sz="1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5"/>
          <p:cNvSpPr txBox="1"/>
          <p:nvPr/>
        </p:nvSpPr>
        <p:spPr>
          <a:xfrm>
            <a:off x="4098014" y="345854"/>
            <a:ext cx="3995967" cy="9627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ctr" anchorCtr="0">
            <a:normAutofit/>
          </a:bodyPr>
          <a:lstStyle/>
          <a:p>
            <a:pPr>
              <a:lnSpc>
                <a:spcPct val="90000"/>
              </a:lnSpc>
              <a:spcAft>
                <a:spcPts val="800"/>
              </a:spcAft>
              <a:buClr>
                <a:srgbClr val="161249"/>
              </a:buClr>
              <a:buSzPts val="3600"/>
            </a:pPr>
            <a:r>
              <a:rPr lang="nl-NL" sz="4400" b="1" dirty="0">
                <a:solidFill>
                  <a:srgbClr val="161249"/>
                </a:solidFill>
              </a:rPr>
              <a:t>Model PESO</a:t>
            </a:r>
            <a:endParaRPr sz="4400" dirty="0">
              <a:solidFill>
                <a:srgbClr val="161249"/>
              </a:solidFill>
            </a:endParaRPr>
          </a:p>
        </p:txBody>
      </p:sp>
      <p:pic>
        <p:nvPicPr>
          <p:cNvPr id="180" name="Google Shape;180;p5" descr="http://thinkpyxl.com/blog/wp-content/uploads/2015/01/peso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74631" y="1157853"/>
            <a:ext cx="9042735" cy="5086537"/>
          </a:xfrm>
          <a:prstGeom prst="snip2DiagRect">
            <a:avLst>
              <a:gd name="adj1" fmla="val 0"/>
              <a:gd name="adj2" fmla="val 16667"/>
            </a:avLst>
          </a:prstGeom>
          <a:solidFill>
            <a:srgbClr val="FFFFFF"/>
          </a:solidFill>
          <a:ln>
            <a:noFill/>
          </a:ln>
        </p:spPr>
      </p:pic>
      <p:sp>
        <p:nvSpPr>
          <p:cNvPr id="181" name="Google Shape;181;p5"/>
          <p:cNvSpPr txBox="1"/>
          <p:nvPr/>
        </p:nvSpPr>
        <p:spPr>
          <a:xfrm>
            <a:off x="8568141" y="6123677"/>
            <a:ext cx="6096000" cy="451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>
              <a:buClr>
                <a:srgbClr val="161249"/>
              </a:buClr>
              <a:buSzPts val="1600"/>
            </a:pPr>
            <a:r>
              <a:rPr lang="nl-NL" sz="2133">
                <a:solidFill>
                  <a:srgbClr val="161249"/>
                </a:solidFill>
              </a:rPr>
              <a:t>Źródło zdjęcia: Mashable</a:t>
            </a:r>
            <a:endParaRPr sz="2133">
              <a:solidFill>
                <a:srgbClr val="161249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6"/>
          <p:cNvSpPr txBox="1"/>
          <p:nvPr/>
        </p:nvSpPr>
        <p:spPr>
          <a:xfrm>
            <a:off x="637785" y="1084881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chemeClr val="dk1"/>
              </a:buClr>
              <a:buSzPts val="1800"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" name="Google Shape;187;p6"/>
          <p:cNvSpPr txBox="1"/>
          <p:nvPr/>
        </p:nvSpPr>
        <p:spPr>
          <a:xfrm>
            <a:off x="637785" y="1683721"/>
            <a:ext cx="11273200" cy="4089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380990" indent="-228594">
              <a:lnSpc>
                <a:spcPct val="115000"/>
              </a:lnSpc>
              <a:spcBef>
                <a:spcPts val="2133"/>
              </a:spcBef>
              <a:buClr>
                <a:schemeClr val="dk1"/>
              </a:buClr>
              <a:buSzPts val="1800"/>
            </a:pPr>
            <a:endParaRPr sz="2400">
              <a:solidFill>
                <a:schemeClr val="dk1"/>
              </a:solidFill>
            </a:endParaRPr>
          </a:p>
        </p:txBody>
      </p:sp>
      <p:sp>
        <p:nvSpPr>
          <p:cNvPr id="188" name="Google Shape;188;p6"/>
          <p:cNvSpPr txBox="1">
            <a:spLocks noGrp="1"/>
          </p:cNvSpPr>
          <p:nvPr>
            <p:ph type="title"/>
          </p:nvPr>
        </p:nvSpPr>
        <p:spPr>
          <a:xfrm>
            <a:off x="257014" y="620701"/>
            <a:ext cx="105156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b" anchorCtr="0">
            <a:noAutofit/>
          </a:bodyPr>
          <a:lstStyle/>
          <a:p>
            <a:pPr>
              <a:buSzPts val="3600"/>
            </a:pPr>
            <a:r>
              <a:rPr lang="nl-NL" dirty="0"/>
              <a:t>Analityka mediów społecznościowych </a:t>
            </a:r>
            <a:endParaRPr sz="4000" dirty="0"/>
          </a:p>
        </p:txBody>
      </p:sp>
      <p:sp>
        <p:nvSpPr>
          <p:cNvPr id="189" name="Google Shape;189;p6"/>
          <p:cNvSpPr txBox="1">
            <a:spLocks noGrp="1"/>
          </p:cNvSpPr>
          <p:nvPr>
            <p:ph type="body" idx="1"/>
          </p:nvPr>
        </p:nvSpPr>
        <p:spPr>
          <a:xfrm>
            <a:off x="838200" y="1516541"/>
            <a:ext cx="10515600" cy="3018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marL="0" indent="0">
              <a:lnSpc>
                <a:spcPct val="115000"/>
              </a:lnSpc>
              <a:spcBef>
                <a:spcPts val="0"/>
              </a:spcBef>
              <a:buClr>
                <a:srgbClr val="D12477"/>
              </a:buClr>
              <a:buSzPts val="2400"/>
            </a:pPr>
            <a:r>
              <a:rPr lang="nl-NL" sz="3200" b="1" dirty="0">
                <a:solidFill>
                  <a:srgbClr val="D12477"/>
                </a:solidFill>
              </a:rPr>
              <a:t>Co to oznacza? </a:t>
            </a:r>
            <a:endParaRPr dirty="0"/>
          </a:p>
          <a:p>
            <a:pPr marL="380990" indent="-380990">
              <a:lnSpc>
                <a:spcPct val="115000"/>
              </a:lnSpc>
              <a:spcBef>
                <a:spcPts val="2133"/>
              </a:spcBef>
              <a:buClr>
                <a:srgbClr val="D12477"/>
              </a:buClr>
              <a:buSzPts val="1800"/>
              <a:buFont typeface="Noto Sans Symbols"/>
              <a:buChar char="⮚"/>
            </a:pPr>
            <a:r>
              <a:rPr lang="nl-NL" sz="2400" dirty="0"/>
              <a:t>Celem analityki mediów społecznościowych jest </a:t>
            </a:r>
            <a:r>
              <a:rPr lang="nl-NL" sz="2400" b="1" dirty="0"/>
              <a:t>znalezienie znaczenia w danych z kanałów społecznościowych w celu wspierania decyzji marketingowych</a:t>
            </a:r>
            <a:r>
              <a:rPr lang="nl-NL" sz="2400" dirty="0"/>
              <a:t>. </a:t>
            </a:r>
            <a:endParaRPr sz="2400" dirty="0"/>
          </a:p>
          <a:p>
            <a:pPr marL="380990" indent="-380990">
              <a:lnSpc>
                <a:spcPct val="115000"/>
              </a:lnSpc>
              <a:spcBef>
                <a:spcPts val="2133"/>
              </a:spcBef>
              <a:buClr>
                <a:srgbClr val="D12477"/>
              </a:buClr>
              <a:buSzPts val="1800"/>
              <a:buFont typeface="Noto Sans Symbols"/>
              <a:buChar char="⮚"/>
            </a:pPr>
            <a:r>
              <a:rPr lang="nl-NL" sz="2400" dirty="0"/>
              <a:t>Mierzy również wydajność działań.</a:t>
            </a:r>
            <a:endParaRPr sz="2400" dirty="0"/>
          </a:p>
          <a:p>
            <a:pPr marL="0" indent="0"/>
            <a:endParaRPr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7"/>
          <p:cNvSpPr txBox="1"/>
          <p:nvPr/>
        </p:nvSpPr>
        <p:spPr>
          <a:xfrm>
            <a:off x="503696" y="141747"/>
            <a:ext cx="10783948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161249"/>
              </a:buClr>
              <a:buSzPts val="3000"/>
            </a:pPr>
            <a:r>
              <a:rPr lang="nl-NL" sz="3200" b="1" dirty="0">
                <a:solidFill>
                  <a:srgbClr val="161249"/>
                </a:solidFill>
              </a:rPr>
              <a:t>Ważne koncepcje analizy mediów społecznościowych</a:t>
            </a:r>
            <a:endParaRPr sz="1800" dirty="0">
              <a:solidFill>
                <a:srgbClr val="16124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" name="Google Shape;195;p7"/>
          <p:cNvSpPr txBox="1"/>
          <p:nvPr/>
        </p:nvSpPr>
        <p:spPr>
          <a:xfrm>
            <a:off x="637800" y="1683737"/>
            <a:ext cx="11273200" cy="53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1">
            <a:noAutofit/>
          </a:bodyPr>
          <a:lstStyle/>
          <a:p>
            <a:pPr marL="380990" indent="-228594">
              <a:lnSpc>
                <a:spcPct val="115000"/>
              </a:lnSpc>
              <a:spcBef>
                <a:spcPts val="2133"/>
              </a:spcBef>
              <a:buClr>
                <a:schemeClr val="dk1"/>
              </a:buClr>
              <a:buSzPts val="1800"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96" name="Google Shape;196;p7"/>
          <p:cNvGrpSpPr/>
          <p:nvPr/>
        </p:nvGrpSpPr>
        <p:grpSpPr>
          <a:xfrm>
            <a:off x="735359" y="1251239"/>
            <a:ext cx="10721280" cy="4355520"/>
            <a:chOff x="0" y="290541"/>
            <a:chExt cx="8040960" cy="3266640"/>
          </a:xfrm>
        </p:grpSpPr>
        <p:sp>
          <p:nvSpPr>
            <p:cNvPr id="197" name="Google Shape;197;p7"/>
            <p:cNvSpPr/>
            <p:nvPr/>
          </p:nvSpPr>
          <p:spPr>
            <a:xfrm>
              <a:off x="0" y="290541"/>
              <a:ext cx="2512800" cy="1507680"/>
            </a:xfrm>
            <a:prstGeom prst="rect">
              <a:avLst/>
            </a:prstGeom>
            <a:solidFill>
              <a:srgbClr val="11AA81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7"/>
            </a:p>
          </p:txBody>
        </p:sp>
        <p:sp>
          <p:nvSpPr>
            <p:cNvPr id="198" name="Google Shape;198;p7"/>
            <p:cNvSpPr txBox="1"/>
            <p:nvPr/>
          </p:nvSpPr>
          <p:spPr>
            <a:xfrm>
              <a:off x="0" y="290541"/>
              <a:ext cx="2512800" cy="150768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6000" tIns="240000" rIns="96000" bIns="96000" anchor="t" anchorCtr="0">
              <a:noAutofit/>
            </a:bodyPr>
            <a:lstStyle/>
            <a:p>
              <a:pPr algn="ctr">
                <a:lnSpc>
                  <a:spcPct val="90000"/>
                </a:lnSpc>
                <a:buClr>
                  <a:schemeClr val="lt1"/>
                </a:buClr>
                <a:buSzPts val="1700"/>
              </a:pPr>
              <a:r>
                <a:rPr lang="nl-NL" sz="2000" b="1" dirty="0">
                  <a:solidFill>
                    <a:schemeClr val="lt1"/>
                  </a:solidFill>
                </a:rPr>
                <a:t>Współczynnik klikalności: </a:t>
              </a:r>
              <a:r>
                <a:rPr lang="nl-NL" sz="2000" dirty="0">
                  <a:solidFill>
                    <a:schemeClr val="lt1"/>
                  </a:solidFill>
                </a:rPr>
                <a:t>liczba otrzymanych kliknięć podzielona przez liczbę wyświetleń reklamy. </a:t>
              </a:r>
              <a:endParaRPr sz="1800" dirty="0"/>
            </a:p>
          </p:txBody>
        </p:sp>
        <p:sp>
          <p:nvSpPr>
            <p:cNvPr id="199" name="Google Shape;199;p7"/>
            <p:cNvSpPr/>
            <p:nvPr/>
          </p:nvSpPr>
          <p:spPr>
            <a:xfrm>
              <a:off x="2764080" y="290541"/>
              <a:ext cx="2512800" cy="1507680"/>
            </a:xfrm>
            <a:prstGeom prst="rect">
              <a:avLst/>
            </a:prstGeom>
            <a:solidFill>
              <a:srgbClr val="863EAB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7"/>
            </a:p>
          </p:txBody>
        </p:sp>
        <p:sp>
          <p:nvSpPr>
            <p:cNvPr id="200" name="Google Shape;200;p7"/>
            <p:cNvSpPr txBox="1"/>
            <p:nvPr/>
          </p:nvSpPr>
          <p:spPr>
            <a:xfrm>
              <a:off x="2764080" y="290541"/>
              <a:ext cx="2512800" cy="163041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6000" tIns="240000" rIns="96000" bIns="96000" anchor="t" anchorCtr="0">
              <a:noAutofit/>
            </a:bodyPr>
            <a:lstStyle/>
            <a:p>
              <a:pPr algn="ctr">
                <a:lnSpc>
                  <a:spcPct val="90000"/>
                </a:lnSpc>
                <a:buClr>
                  <a:schemeClr val="lt1"/>
                </a:buClr>
                <a:buSzPts val="1700"/>
              </a:pPr>
              <a:r>
                <a:rPr lang="nl-NL" sz="2000" b="1" dirty="0">
                  <a:solidFill>
                    <a:schemeClr val="lt1"/>
                  </a:solidFill>
                </a:rPr>
                <a:t>Współczynnik konwersji</a:t>
              </a:r>
              <a:r>
                <a:rPr lang="nl-NL" sz="2000" dirty="0">
                  <a:solidFill>
                    <a:schemeClr val="lt1"/>
                  </a:solidFill>
                </a:rPr>
                <a:t>: </a:t>
              </a:r>
              <a:br>
                <a:rPr lang="nl-NL" sz="2000" dirty="0">
                  <a:solidFill>
                    <a:schemeClr val="lt1"/>
                  </a:solidFill>
                </a:rPr>
              </a:br>
              <a:r>
                <a:rPr lang="nl-NL" sz="2000" dirty="0">
                  <a:solidFill>
                    <a:schemeClr val="lt1"/>
                  </a:solidFill>
                </a:rPr>
                <a:t>wartość procentowa służąca do oceny wydajności kampanii marketingowych, konwersji lub ruchu. </a:t>
              </a:r>
              <a:endParaRPr sz="1800" dirty="0"/>
            </a:p>
          </p:txBody>
        </p:sp>
        <p:sp>
          <p:nvSpPr>
            <p:cNvPr id="201" name="Google Shape;201;p7"/>
            <p:cNvSpPr/>
            <p:nvPr/>
          </p:nvSpPr>
          <p:spPr>
            <a:xfrm>
              <a:off x="5528160" y="290541"/>
              <a:ext cx="2512800" cy="1507680"/>
            </a:xfrm>
            <a:prstGeom prst="rect">
              <a:avLst/>
            </a:prstGeom>
            <a:solidFill>
              <a:srgbClr val="D12477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7"/>
            </a:p>
          </p:txBody>
        </p:sp>
        <p:sp>
          <p:nvSpPr>
            <p:cNvPr id="202" name="Google Shape;202;p7"/>
            <p:cNvSpPr txBox="1"/>
            <p:nvPr/>
          </p:nvSpPr>
          <p:spPr>
            <a:xfrm>
              <a:off x="5528160" y="290541"/>
              <a:ext cx="2512800" cy="150768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6000" tIns="240000" rIns="96000" bIns="96000" anchor="t" anchorCtr="0">
              <a:noAutofit/>
            </a:bodyPr>
            <a:lstStyle/>
            <a:p>
              <a:pPr algn="ctr">
                <a:lnSpc>
                  <a:spcPct val="90000"/>
                </a:lnSpc>
                <a:buClr>
                  <a:schemeClr val="lt1"/>
                </a:buClr>
                <a:buSzPts val="1700"/>
              </a:pPr>
              <a:r>
                <a:rPr lang="nl-NL" sz="2000" b="1" dirty="0">
                  <a:solidFill>
                    <a:schemeClr val="lt1"/>
                  </a:solidFill>
                </a:rPr>
                <a:t>Cost per mille</a:t>
              </a:r>
              <a:r>
                <a:rPr lang="nl-NL" sz="2000" dirty="0">
                  <a:solidFill>
                    <a:schemeClr val="lt1"/>
                  </a:solidFill>
                </a:rPr>
                <a:t>: </a:t>
              </a:r>
              <a:br>
                <a:rPr lang="nl-NL" sz="2000" dirty="0">
                  <a:solidFill>
                    <a:schemeClr val="lt1"/>
                  </a:solidFill>
                </a:rPr>
              </a:br>
              <a:r>
                <a:rPr lang="nl-NL" sz="2000" dirty="0">
                  <a:solidFill>
                    <a:schemeClr val="lt1"/>
                  </a:solidFill>
                </a:rPr>
                <a:t>cena za tysiąc odsłon (wyświetleń)</a:t>
              </a:r>
              <a:endParaRPr sz="1800" dirty="0"/>
            </a:p>
          </p:txBody>
        </p:sp>
        <p:sp>
          <p:nvSpPr>
            <p:cNvPr id="203" name="Google Shape;203;p7"/>
            <p:cNvSpPr/>
            <p:nvPr/>
          </p:nvSpPr>
          <p:spPr>
            <a:xfrm>
              <a:off x="1382040" y="2049501"/>
              <a:ext cx="2512800" cy="1507680"/>
            </a:xfrm>
            <a:prstGeom prst="rect">
              <a:avLst/>
            </a:prstGeom>
            <a:solidFill>
              <a:srgbClr val="E14E34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7"/>
            </a:p>
          </p:txBody>
        </p:sp>
        <p:sp>
          <p:nvSpPr>
            <p:cNvPr id="204" name="Google Shape;204;p7"/>
            <p:cNvSpPr txBox="1"/>
            <p:nvPr/>
          </p:nvSpPr>
          <p:spPr>
            <a:xfrm>
              <a:off x="1382040" y="2049501"/>
              <a:ext cx="2512800" cy="150768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6000" tIns="240000" rIns="96000" bIns="96000" anchor="t" anchorCtr="0">
              <a:noAutofit/>
            </a:bodyPr>
            <a:lstStyle/>
            <a:p>
              <a:pPr algn="ctr">
                <a:lnSpc>
                  <a:spcPct val="90000"/>
                </a:lnSpc>
                <a:buClr>
                  <a:schemeClr val="lt1"/>
                </a:buClr>
                <a:buSzPts val="1700"/>
              </a:pPr>
              <a:r>
                <a:rPr lang="nl-NL" sz="2000" b="1" dirty="0">
                  <a:solidFill>
                    <a:schemeClr val="lt1"/>
                  </a:solidFill>
                </a:rPr>
                <a:t>Wskaźnik zaangażowania: </a:t>
              </a:r>
              <a:r>
                <a:rPr lang="nl-NL" sz="2000" dirty="0">
                  <a:solidFill>
                    <a:schemeClr val="lt1"/>
                  </a:solidFill>
                </a:rPr>
                <a:t>wskaźnik, który śledzi, jak aktywnie odbiorcy angażują się w treści. </a:t>
              </a:r>
              <a:endParaRPr sz="1800" dirty="0"/>
            </a:p>
          </p:txBody>
        </p:sp>
        <p:sp>
          <p:nvSpPr>
            <p:cNvPr id="205" name="Google Shape;205;p7"/>
            <p:cNvSpPr/>
            <p:nvPr/>
          </p:nvSpPr>
          <p:spPr>
            <a:xfrm>
              <a:off x="4146120" y="2049501"/>
              <a:ext cx="2512800" cy="1507680"/>
            </a:xfrm>
            <a:prstGeom prst="rect">
              <a:avLst/>
            </a:prstGeom>
            <a:solidFill>
              <a:srgbClr val="EFA700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7"/>
            </a:p>
          </p:txBody>
        </p:sp>
        <p:sp>
          <p:nvSpPr>
            <p:cNvPr id="206" name="Google Shape;206;p7"/>
            <p:cNvSpPr txBox="1"/>
            <p:nvPr/>
          </p:nvSpPr>
          <p:spPr>
            <a:xfrm>
              <a:off x="4146120" y="2049501"/>
              <a:ext cx="2512800" cy="150768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6000" tIns="240000" rIns="96000" bIns="96000" anchor="t" anchorCtr="0">
              <a:noAutofit/>
            </a:bodyPr>
            <a:lstStyle/>
            <a:p>
              <a:pPr algn="ctr">
                <a:lnSpc>
                  <a:spcPct val="90000"/>
                </a:lnSpc>
                <a:buClr>
                  <a:schemeClr val="lt1"/>
                </a:buClr>
                <a:buSzPts val="1700"/>
              </a:pPr>
              <a:r>
                <a:rPr lang="nl-NL" sz="2000" b="1" dirty="0">
                  <a:solidFill>
                    <a:schemeClr val="lt1"/>
                  </a:solidFill>
                </a:rPr>
                <a:t>Leady</a:t>
              </a:r>
              <a:r>
                <a:rPr lang="nl-NL" sz="2000" dirty="0">
                  <a:solidFill>
                    <a:schemeClr val="lt1"/>
                  </a:solidFill>
                </a:rPr>
                <a:t>: </a:t>
              </a:r>
              <a:br>
                <a:rPr lang="nl-NL" sz="2000" dirty="0">
                  <a:solidFill>
                    <a:schemeClr val="lt1"/>
                  </a:solidFill>
                </a:rPr>
              </a:br>
              <a:r>
                <a:rPr lang="nl-NL" sz="2000" dirty="0">
                  <a:solidFill>
                    <a:schemeClr val="lt1"/>
                  </a:solidFill>
                </a:rPr>
                <a:t>kontakt już określony jako (potencjalny) klient</a:t>
              </a:r>
              <a:endParaRPr sz="1800" dirty="0"/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8"/>
          <p:cNvSpPr txBox="1"/>
          <p:nvPr/>
        </p:nvSpPr>
        <p:spPr>
          <a:xfrm>
            <a:off x="3361799" y="0"/>
            <a:ext cx="5468400" cy="121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>
              <a:buClr>
                <a:schemeClr val="dk1"/>
              </a:buClr>
              <a:buSzPts val="4800"/>
            </a:pPr>
            <a:r>
              <a:rPr lang="nl-NL" sz="4400" b="1" dirty="0">
                <a:solidFill>
                  <a:srgbClr val="161249"/>
                </a:solidFill>
              </a:rPr>
              <a:t>Hootsuite</a:t>
            </a:r>
            <a:endParaRPr sz="1600" dirty="0">
              <a:solidFill>
                <a:srgbClr val="161249"/>
              </a:solidFill>
            </a:endParaRPr>
          </a:p>
        </p:txBody>
      </p:sp>
      <p:pic>
        <p:nvPicPr>
          <p:cNvPr id="212" name="Google Shape;212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70484" y="1212001"/>
            <a:ext cx="9851033" cy="4718399"/>
          </a:xfrm>
          <a:prstGeom prst="rect">
            <a:avLst/>
          </a:prstGeom>
          <a:noFill/>
          <a:ln w="38100" cap="flat" cmpd="sng">
            <a:solidFill>
              <a:srgbClr val="FF4C47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g1df90cf2a91_0_6"/>
          <p:cNvSpPr txBox="1"/>
          <p:nvPr/>
        </p:nvSpPr>
        <p:spPr>
          <a:xfrm>
            <a:off x="0" y="1115900"/>
            <a:ext cx="12192000" cy="417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>
              <a:buClr>
                <a:schemeClr val="dk1"/>
              </a:buClr>
              <a:buSzPts val="4800"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8" name="Google Shape;218;g1df90cf2a91_0_6" descr="Pssssst: you're really gonna want to experience our full Social Media Trends Report for 2023: http://ow.ly/PLwe50Lzm78&#10;&#10;Ready for what social media’s serving in 2023? Get the data and actionable insights you need to future-proof your business—with Hootsuite's Social Media Trends 2023 report. A web experience and report that shines a light on what to expect in the future when it comes to social media marketing, social media customer care, and social commerce.&#10;&#10;----&#10;TIMESTAMPS&#10;0:00 Social Media Trend 1: The Creator Trend with @benkielesinski &#10;0:15 Social Media Trend 2: The ROI Trend with Robyn DelMonte aka GirlBossTown*&#10;0:32 Social Media Trend 3: The Content Trend with @pleasesponsorus2026  and @Derek_Gerard &#10;0:43 Social Media Trend 4: The Social Shopping Trend with GirlBossTown again ;)&#10;1:03 Social Media Trend 5: The Social Search Trend with Shannon from @HootsuiteLabs &#10;1:15 Social Media Trend 6: The Chatbot Trend with @heynicolewong &#10;1:25 Social Media Trend 7: The Customer Care Trend&#10;----&#10;&#10;🏆 Get more of our sweet, sweet expertise over on the Hootsuite blog: https://blog.hootsuite.com/&#10;&#10;🧑🏻‍🔬 Subscribe to our (other) YouTube channel, where we share our social media experiments, tips, and strategies every week: @HootsuiteLabs &#10;&#10;🦉 Plus, stay connected with us on social, obvi:&#10;TikTok: https://www.tiktok.com/@hootsuite &#10;Instagram: https://www.instagram.com/hootsuite/&#10;Twitter: https://twitter.com/hootsuite&#10;Facebook: https://www.facebook.com/hootsuite&#10;&#10;*GirlBossTown isn't on YouTube but here's her TikTok!: https://www.tiktok.com/@girlbosstown" title="Social Media Trends 2023: welcome to the wildest future, y'all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761726" y="1675543"/>
            <a:ext cx="6668548" cy="3751063"/>
          </a:xfrm>
          <a:prstGeom prst="rect">
            <a:avLst/>
          </a:prstGeom>
          <a:noFill/>
          <a:ln>
            <a:noFill/>
          </a:ln>
        </p:spPr>
      </p:pic>
      <p:sp>
        <p:nvSpPr>
          <p:cNvPr id="219" name="Google Shape;219;g1df90cf2a91_0_6"/>
          <p:cNvSpPr txBox="1"/>
          <p:nvPr/>
        </p:nvSpPr>
        <p:spPr>
          <a:xfrm>
            <a:off x="348712" y="104107"/>
            <a:ext cx="9670942" cy="1237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 algn="ctr">
              <a:lnSpc>
                <a:spcPct val="115000"/>
              </a:lnSpc>
              <a:buClr>
                <a:srgbClr val="161249"/>
              </a:buClr>
              <a:buSzPts val="2800"/>
            </a:pPr>
            <a:r>
              <a:rPr lang="nl-NL" sz="2800" b="1" dirty="0">
                <a:solidFill>
                  <a:srgbClr val="161249"/>
                </a:solidFill>
              </a:rPr>
              <a:t>Hootsuite: Trendy w mediach społecznościowych 2023</a:t>
            </a:r>
            <a:r>
              <a:rPr lang="pl-PL" sz="2800" b="1" dirty="0">
                <a:solidFill>
                  <a:srgbClr val="161249"/>
                </a:solidFill>
              </a:rPr>
              <a:t> -</a:t>
            </a:r>
            <a:r>
              <a:rPr lang="nl-NL" sz="2800" b="1" dirty="0">
                <a:solidFill>
                  <a:srgbClr val="161249"/>
                </a:solidFill>
              </a:rPr>
              <a:t> witamy w najdzikszej przyszłości</a:t>
            </a:r>
            <a:endParaRPr sz="2800" b="1" dirty="0">
              <a:solidFill>
                <a:srgbClr val="161249"/>
              </a:solidFill>
            </a:endParaRPr>
          </a:p>
        </p:txBody>
      </p:sp>
      <p:sp>
        <p:nvSpPr>
          <p:cNvPr id="220" name="Google Shape;220;g1df90cf2a91_0_6"/>
          <p:cNvSpPr txBox="1"/>
          <p:nvPr/>
        </p:nvSpPr>
        <p:spPr>
          <a:xfrm>
            <a:off x="627707" y="5434344"/>
            <a:ext cx="10936587" cy="6155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>
              <a:buClr>
                <a:schemeClr val="hlink"/>
              </a:buClr>
              <a:buSzPts val="1800"/>
            </a:pPr>
            <a:r>
              <a:rPr lang="nl-NL" sz="2400" u="sng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5"/>
              </a:rPr>
              <a:t>https://www.youtube.com/watch?v=5A2NDsibmZI&amp;t=9s&amp;ab_channel=Hootsuite 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9"/>
          <p:cNvSpPr txBox="1"/>
          <p:nvPr/>
        </p:nvSpPr>
        <p:spPr>
          <a:xfrm>
            <a:off x="3038800" y="700135"/>
            <a:ext cx="6114400" cy="800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>
              <a:buClr>
                <a:schemeClr val="dk1"/>
              </a:buClr>
              <a:buSzPts val="4800"/>
            </a:pPr>
            <a:r>
              <a:rPr lang="nl-NL" sz="4400" b="1" dirty="0">
                <a:solidFill>
                  <a:srgbClr val="161249"/>
                </a:solidFill>
              </a:rPr>
              <a:t>Coosto</a:t>
            </a:r>
            <a:endParaRPr sz="4400" b="1" dirty="0">
              <a:solidFill>
                <a:srgbClr val="161249"/>
              </a:solidFill>
            </a:endParaRPr>
          </a:p>
        </p:txBody>
      </p:sp>
      <p:pic>
        <p:nvPicPr>
          <p:cNvPr id="226" name="Google Shape;226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3200" y="2214241"/>
            <a:ext cx="11785600" cy="2429519"/>
          </a:xfrm>
          <a:prstGeom prst="rect">
            <a:avLst/>
          </a:prstGeom>
          <a:noFill/>
          <a:ln w="38100" cap="flat" cmpd="sng">
            <a:solidFill>
              <a:srgbClr val="D12477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10"/>
          <p:cNvSpPr txBox="1"/>
          <p:nvPr/>
        </p:nvSpPr>
        <p:spPr>
          <a:xfrm>
            <a:off x="0" y="2456568"/>
            <a:ext cx="12192000" cy="9724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>
              <a:buClr>
                <a:schemeClr val="dk1"/>
              </a:buClr>
              <a:buSzPts val="4800"/>
            </a:pPr>
            <a:r>
              <a:rPr lang="nl-NL" sz="4800" b="1" dirty="0">
                <a:solidFill>
                  <a:srgbClr val="161249"/>
                </a:solidFill>
              </a:rPr>
              <a:t>Idealny kalkulator postów</a:t>
            </a:r>
            <a:endParaRPr sz="1800" dirty="0">
              <a:solidFill>
                <a:srgbClr val="16124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1"/>
          <p:cNvSpPr txBox="1"/>
          <p:nvPr/>
        </p:nvSpPr>
        <p:spPr>
          <a:xfrm>
            <a:off x="637785" y="491865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161249"/>
              </a:buClr>
              <a:buSzPts val="3200"/>
            </a:pPr>
            <a:r>
              <a:rPr lang="nl-NL" sz="4400" b="1" dirty="0">
                <a:solidFill>
                  <a:srgbClr val="161249"/>
                </a:solidFill>
              </a:rPr>
              <a:t>Idealny kalkulator postów</a:t>
            </a:r>
            <a:endParaRPr sz="2800" dirty="0">
              <a:solidFill>
                <a:srgbClr val="16124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" name="Google Shape;237;p11"/>
          <p:cNvSpPr txBox="1"/>
          <p:nvPr/>
        </p:nvSpPr>
        <p:spPr>
          <a:xfrm>
            <a:off x="637786" y="1683721"/>
            <a:ext cx="11111239" cy="39188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chemeClr val="dk1"/>
              </a:buClr>
              <a:buSzPts val="1800"/>
            </a:pPr>
            <a:r>
              <a:rPr lang="nl-NL" sz="2400" b="1" dirty="0">
                <a:solidFill>
                  <a:srgbClr val="D12477"/>
                </a:solidFill>
              </a:rPr>
              <a:t>"Czas nadal jest ważnym czynnikiem, jeśli chodzi o zaangażowanie </a:t>
            </a:r>
            <a:br>
              <a:rPr lang="pl-PL" sz="2400" b="1" dirty="0">
                <a:solidFill>
                  <a:srgbClr val="D12477"/>
                </a:solidFill>
              </a:rPr>
            </a:br>
            <a:r>
              <a:rPr lang="nl-NL" sz="2400" b="1" dirty="0">
                <a:solidFill>
                  <a:srgbClr val="D12477"/>
                </a:solidFill>
              </a:rPr>
              <a:t>w posty na Instagramie. Niewielkie zmiany w czasie publikacji mogą prowadzić do znaczących zmian w liczbie wyświetleń, polubień </a:t>
            </a:r>
            <a:br>
              <a:rPr lang="pl-PL" sz="2400" b="1" dirty="0">
                <a:solidFill>
                  <a:srgbClr val="D12477"/>
                </a:solidFill>
              </a:rPr>
            </a:br>
            <a:r>
              <a:rPr lang="nl-NL" sz="2400" b="1" dirty="0">
                <a:solidFill>
                  <a:srgbClr val="D12477"/>
                </a:solidFill>
              </a:rPr>
              <a:t>i komentarzy</a:t>
            </a:r>
            <a:r>
              <a:rPr lang="pl-PL" sz="2400" b="1" dirty="0">
                <a:solidFill>
                  <a:srgbClr val="D12477"/>
                </a:solidFill>
              </a:rPr>
              <a:t>”.</a:t>
            </a:r>
            <a:endParaRPr sz="2400" dirty="0">
              <a:solidFill>
                <a:schemeClr val="dk1"/>
              </a:solidFill>
            </a:endParaRPr>
          </a:p>
          <a:p>
            <a:pPr>
              <a:buClr>
                <a:schemeClr val="dk1"/>
              </a:buClr>
              <a:buSzPts val="1800"/>
            </a:pPr>
            <a:endParaRPr sz="2400" dirty="0">
              <a:solidFill>
                <a:schemeClr val="dk1"/>
              </a:solidFill>
            </a:endParaRPr>
          </a:p>
          <a:p>
            <a:pPr>
              <a:buClr>
                <a:schemeClr val="dk1"/>
              </a:buClr>
              <a:buSzPts val="1800"/>
            </a:pPr>
            <a:r>
              <a:rPr lang="nl-NL" sz="2400" dirty="0">
                <a:solidFill>
                  <a:srgbClr val="161249"/>
                </a:solidFill>
              </a:rPr>
              <a:t>Odkryj najlepszy czas na publikowanie postów, idealną długość postów, użycie hashtagów i nie tylko - wszystko w jednym arkuszu kalkulacyjnym.</a:t>
            </a:r>
            <a:endParaRPr sz="2400" dirty="0">
              <a:solidFill>
                <a:srgbClr val="161249"/>
              </a:solidFill>
            </a:endParaRPr>
          </a:p>
          <a:p>
            <a:pPr>
              <a:buClr>
                <a:schemeClr val="dk1"/>
              </a:buClr>
              <a:buSzPts val="1800"/>
            </a:pPr>
            <a:endParaRPr sz="2400" dirty="0">
              <a:solidFill>
                <a:schemeClr val="dk1"/>
              </a:solidFill>
            </a:endParaRPr>
          </a:p>
          <a:p>
            <a:pPr marL="1828754">
              <a:buClr>
                <a:schemeClr val="dk1"/>
              </a:buClr>
              <a:buSzPts val="1800"/>
            </a:pPr>
            <a:r>
              <a:rPr lang="nl-NL" sz="2400" dirty="0">
                <a:solidFill>
                  <a:schemeClr val="dk1"/>
                </a:solidFill>
              </a:rPr>
              <a:t> </a:t>
            </a:r>
            <a:endParaRPr sz="2400" dirty="0">
              <a:solidFill>
                <a:schemeClr val="dk1"/>
              </a:solidFill>
            </a:endParaRPr>
          </a:p>
          <a:p>
            <a:pPr>
              <a:lnSpc>
                <a:spcPct val="115000"/>
              </a:lnSpc>
              <a:spcBef>
                <a:spcPts val="2133"/>
              </a:spcBef>
              <a:spcAft>
                <a:spcPts val="1333"/>
              </a:spcAft>
              <a:buClr>
                <a:schemeClr val="dk1"/>
              </a:buClr>
              <a:buSzPts val="1800"/>
            </a:pPr>
            <a:endParaRPr sz="2400" b="1" i="1" dirty="0">
              <a:solidFill>
                <a:schemeClr val="dk1"/>
              </a:solidFill>
            </a:endParaRPr>
          </a:p>
        </p:txBody>
      </p:sp>
      <p:sp>
        <p:nvSpPr>
          <p:cNvPr id="238" name="Google Shape;238;p11"/>
          <p:cNvSpPr txBox="1"/>
          <p:nvPr/>
        </p:nvSpPr>
        <p:spPr>
          <a:xfrm>
            <a:off x="637786" y="4446355"/>
            <a:ext cx="11111237" cy="861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>
              <a:buClr>
                <a:srgbClr val="0070C0"/>
              </a:buClr>
              <a:buSzPts val="1800"/>
            </a:pPr>
            <a:r>
              <a:rPr lang="nl-NL" sz="2400" u="sng">
                <a:solidFill>
                  <a:srgbClr val="0070C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https://www.coosto.com/en/knowledge-center/content-marketing/perfect-post-calculator </a:t>
            </a:r>
            <a:endParaRPr sz="240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3" name="Google Shape;243;p12" descr="best-times-days-engagement-instagram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01913" y="971187"/>
            <a:ext cx="3914655" cy="4672029"/>
          </a:xfrm>
          <a:prstGeom prst="rect">
            <a:avLst/>
          </a:prstGeom>
          <a:noFill/>
          <a:ln>
            <a:noFill/>
          </a:ln>
        </p:spPr>
      </p:pic>
      <p:sp>
        <p:nvSpPr>
          <p:cNvPr id="244" name="Google Shape;244;p12"/>
          <p:cNvSpPr txBox="1">
            <a:spLocks noGrp="1"/>
          </p:cNvSpPr>
          <p:nvPr>
            <p:ph type="title"/>
          </p:nvPr>
        </p:nvSpPr>
        <p:spPr>
          <a:xfrm>
            <a:off x="286719" y="322503"/>
            <a:ext cx="9540077" cy="7106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>
              <a:buClr>
                <a:schemeClr val="dk1"/>
              </a:buClr>
              <a:buSzPts val="3300"/>
            </a:pPr>
            <a:r>
              <a:rPr lang="nl-NL" sz="3200" dirty="0"/>
              <a:t>Najlepszy czas na publikowanie na Instagramie</a:t>
            </a:r>
            <a:endParaRPr sz="3200" dirty="0"/>
          </a:p>
        </p:txBody>
      </p:sp>
      <p:pic>
        <p:nvPicPr>
          <p:cNvPr id="245" name="Google Shape;245;p12" descr="best-times-days-post-engagement-instagram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3007" y="1346360"/>
            <a:ext cx="7165299" cy="4296857"/>
          </a:xfrm>
          <a:prstGeom prst="rect">
            <a:avLst/>
          </a:prstGeom>
          <a:noFill/>
          <a:ln>
            <a:noFill/>
          </a:ln>
        </p:spPr>
      </p:pic>
      <p:sp>
        <p:nvSpPr>
          <p:cNvPr id="246" name="Google Shape;246;p12"/>
          <p:cNvSpPr/>
          <p:nvPr/>
        </p:nvSpPr>
        <p:spPr>
          <a:xfrm>
            <a:off x="2258383" y="5790800"/>
            <a:ext cx="7675235" cy="451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>
              <a:buClr>
                <a:srgbClr val="0070C0"/>
              </a:buClr>
              <a:buSzPts val="1600"/>
            </a:pPr>
            <a:r>
              <a:rPr lang="nl-NL" sz="2133" u="sng">
                <a:solidFill>
                  <a:srgbClr val="0070C0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https://www.coosto.com/en/blogs/best-time-post-instagram </a:t>
            </a:r>
            <a:endParaRPr sz="320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13"/>
          <p:cNvSpPr txBox="1">
            <a:spLocks noGrp="1"/>
          </p:cNvSpPr>
          <p:nvPr>
            <p:ph type="title"/>
          </p:nvPr>
        </p:nvSpPr>
        <p:spPr>
          <a:xfrm>
            <a:off x="475531" y="233836"/>
            <a:ext cx="9860887" cy="7695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>
              <a:buClr>
                <a:schemeClr val="dk1"/>
              </a:buClr>
              <a:buSzPts val="3300"/>
            </a:pPr>
            <a:r>
              <a:rPr lang="nl-NL" sz="3200" dirty="0"/>
              <a:t>Najlepszy czas na publikowanie postów na Facebooku</a:t>
            </a:r>
            <a:endParaRPr sz="3200" dirty="0"/>
          </a:p>
        </p:txBody>
      </p:sp>
      <p:pic>
        <p:nvPicPr>
          <p:cNvPr id="252" name="Google Shape;252;p13" descr="best-times-days-post-facebook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5531" y="1309401"/>
            <a:ext cx="7073772" cy="4303747"/>
          </a:xfrm>
          <a:prstGeom prst="rect">
            <a:avLst/>
          </a:prstGeom>
          <a:noFill/>
          <a:ln>
            <a:noFill/>
          </a:ln>
        </p:spPr>
      </p:pic>
      <p:pic>
        <p:nvPicPr>
          <p:cNvPr id="253" name="Google Shape;253;p13" descr="times-days-post-facebook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37058" y="988641"/>
            <a:ext cx="3879412" cy="4624507"/>
          </a:xfrm>
          <a:prstGeom prst="rect">
            <a:avLst/>
          </a:prstGeom>
          <a:noFill/>
          <a:ln>
            <a:noFill/>
          </a:ln>
        </p:spPr>
      </p:pic>
      <p:sp>
        <p:nvSpPr>
          <p:cNvPr id="254" name="Google Shape;254;p13"/>
          <p:cNvSpPr/>
          <p:nvPr/>
        </p:nvSpPr>
        <p:spPr>
          <a:xfrm>
            <a:off x="1966798" y="5691967"/>
            <a:ext cx="8258405" cy="451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>
              <a:buClr>
                <a:srgbClr val="0070C0"/>
              </a:buClr>
              <a:buSzPts val="1600"/>
            </a:pPr>
            <a:r>
              <a:rPr lang="nl-NL" sz="2133" u="sng">
                <a:solidFill>
                  <a:srgbClr val="0070C0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https://www.coosto.com/en/blogs/best-times-post-facebook-2020 </a:t>
            </a:r>
            <a:endParaRPr sz="2133" u="sng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14"/>
          <p:cNvSpPr txBox="1">
            <a:spLocks noGrp="1"/>
          </p:cNvSpPr>
          <p:nvPr>
            <p:ph type="title"/>
          </p:nvPr>
        </p:nvSpPr>
        <p:spPr>
          <a:xfrm>
            <a:off x="877068" y="227843"/>
            <a:ext cx="6609784" cy="7454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ctr" anchorCtr="0">
            <a:normAutofit/>
          </a:bodyPr>
          <a:lstStyle/>
          <a:p>
            <a:pPr>
              <a:buClr>
                <a:schemeClr val="dk1"/>
              </a:buClr>
              <a:buSzPts val="3300"/>
            </a:pPr>
            <a:r>
              <a:rPr lang="nl-NL" dirty="0"/>
              <a:t>Dla własnej </a:t>
            </a:r>
            <a:r>
              <a:rPr lang="pl-PL" dirty="0"/>
              <a:t>organizacji</a:t>
            </a:r>
            <a:r>
              <a:rPr lang="nl-NL" dirty="0"/>
              <a:t> </a:t>
            </a:r>
            <a:endParaRPr dirty="0"/>
          </a:p>
        </p:txBody>
      </p:sp>
      <p:sp>
        <p:nvSpPr>
          <p:cNvPr id="260" name="Google Shape;260;p14"/>
          <p:cNvSpPr/>
          <p:nvPr/>
        </p:nvSpPr>
        <p:spPr>
          <a:xfrm>
            <a:off x="665965" y="5449075"/>
            <a:ext cx="10860064" cy="451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>
              <a:buClr>
                <a:srgbClr val="0070C0"/>
              </a:buClr>
              <a:buSzPts val="1600"/>
            </a:pPr>
            <a:r>
              <a:rPr lang="nl-NL" sz="2133" u="sng">
                <a:solidFill>
                  <a:srgbClr val="0070C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https://www.coosto.com/en/knowledge-center/content-marketing/perfect-post-calculator </a:t>
            </a:r>
            <a:endParaRPr sz="3200">
              <a:solidFill>
                <a:srgbClr val="0070C0"/>
              </a:solidFill>
            </a:endParaRPr>
          </a:p>
        </p:txBody>
      </p:sp>
      <p:pic>
        <p:nvPicPr>
          <p:cNvPr id="261" name="Google Shape;261;p14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9691" y="1183249"/>
            <a:ext cx="10152615" cy="3992848"/>
          </a:xfrm>
          <a:prstGeom prst="rect">
            <a:avLst/>
          </a:prstGeom>
          <a:noFill/>
          <a:ln w="38100" cap="flat" cmpd="sng">
            <a:solidFill>
              <a:srgbClr val="D12477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15"/>
          <p:cNvSpPr txBox="1">
            <a:spLocks noGrp="1"/>
          </p:cNvSpPr>
          <p:nvPr>
            <p:ph type="title"/>
          </p:nvPr>
        </p:nvSpPr>
        <p:spPr>
          <a:xfrm>
            <a:off x="686012" y="719194"/>
            <a:ext cx="8610600" cy="9014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ctr" anchorCtr="0">
            <a:normAutofit/>
          </a:bodyPr>
          <a:lstStyle/>
          <a:p>
            <a:pPr>
              <a:buClr>
                <a:schemeClr val="dk1"/>
              </a:buClr>
              <a:buSzPts val="3300"/>
            </a:pPr>
            <a:r>
              <a:rPr lang="nl-NL" dirty="0"/>
              <a:t>A teraz więcej konkretów:</a:t>
            </a:r>
            <a:endParaRPr dirty="0"/>
          </a:p>
        </p:txBody>
      </p:sp>
      <p:grpSp>
        <p:nvGrpSpPr>
          <p:cNvPr id="267" name="Google Shape;267;p15"/>
          <p:cNvGrpSpPr/>
          <p:nvPr/>
        </p:nvGrpSpPr>
        <p:grpSpPr>
          <a:xfrm>
            <a:off x="686012" y="2071389"/>
            <a:ext cx="10819977" cy="3062257"/>
            <a:chOff x="158" y="175426"/>
            <a:chExt cx="8114983" cy="2296693"/>
          </a:xfrm>
        </p:grpSpPr>
        <p:sp>
          <p:nvSpPr>
            <p:cNvPr id="268" name="Google Shape;268;p15"/>
            <p:cNvSpPr/>
            <p:nvPr/>
          </p:nvSpPr>
          <p:spPr>
            <a:xfrm>
              <a:off x="158" y="175426"/>
              <a:ext cx="1913911" cy="2296693"/>
            </a:xfrm>
            <a:prstGeom prst="rect">
              <a:avLst/>
            </a:prstGeom>
            <a:gradFill>
              <a:gsLst>
                <a:gs pos="0">
                  <a:srgbClr val="7DE9E2"/>
                </a:gs>
                <a:gs pos="50000">
                  <a:srgbClr val="64ECE2"/>
                </a:gs>
                <a:gs pos="100000">
                  <a:srgbClr val="51D8CE"/>
                </a:gs>
              </a:gsLst>
              <a:lin ang="5400000" scaled="0"/>
            </a:gradFill>
            <a:ln w="9525" cap="flat" cmpd="sng">
              <a:solidFill>
                <a:srgbClr val="6BE7DE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chemeClr val="dk1"/>
                </a:buClr>
                <a:buSzPts val="1800"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9" name="Google Shape;269;p15"/>
            <p:cNvSpPr txBox="1"/>
            <p:nvPr/>
          </p:nvSpPr>
          <p:spPr>
            <a:xfrm>
              <a:off x="158" y="1094104"/>
              <a:ext cx="1913911" cy="1378015"/>
            </a:xfrm>
            <a:prstGeom prst="rect">
              <a:avLst/>
            </a:prstGeom>
            <a:solidFill>
              <a:srgbClr val="11AA81"/>
            </a:solidFill>
            <a:ln>
              <a:noFill/>
            </a:ln>
          </p:spPr>
          <p:txBody>
            <a:bodyPr spcFirstLastPara="1" wrap="square" lIns="252067" tIns="0" rIns="252067" bIns="440267" anchor="t" anchorCtr="0">
              <a:noAutofit/>
            </a:bodyPr>
            <a:lstStyle/>
            <a:p>
              <a:pPr>
                <a:lnSpc>
                  <a:spcPct val="90000"/>
                </a:lnSpc>
                <a:buClr>
                  <a:schemeClr val="lt1"/>
                </a:buClr>
                <a:buSzPts val="2000"/>
              </a:pPr>
              <a:r>
                <a:rPr lang="nl-NL" sz="2667">
                  <a:solidFill>
                    <a:schemeClr val="lt1"/>
                  </a:solidFill>
                </a:rPr>
                <a:t>1. Pobierz kalkulator</a:t>
              </a:r>
              <a:endParaRPr sz="2667">
                <a:solidFill>
                  <a:schemeClr val="lt1"/>
                </a:solidFill>
              </a:endParaRPr>
            </a:p>
          </p:txBody>
        </p:sp>
        <p:sp>
          <p:nvSpPr>
            <p:cNvPr id="270" name="Google Shape;270;p15"/>
            <p:cNvSpPr/>
            <p:nvPr/>
          </p:nvSpPr>
          <p:spPr>
            <a:xfrm>
              <a:off x="158" y="175426"/>
              <a:ext cx="1913911" cy="91867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chemeClr val="dk1"/>
                </a:buClr>
                <a:buSzPts val="1800"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1" name="Google Shape;271;p15"/>
            <p:cNvSpPr txBox="1"/>
            <p:nvPr/>
          </p:nvSpPr>
          <p:spPr>
            <a:xfrm>
              <a:off x="158" y="175426"/>
              <a:ext cx="1913911" cy="918677"/>
            </a:xfrm>
            <a:prstGeom prst="rect">
              <a:avLst/>
            </a:prstGeom>
            <a:solidFill>
              <a:srgbClr val="11AA81"/>
            </a:solidFill>
            <a:ln>
              <a:noFill/>
            </a:ln>
          </p:spPr>
          <p:txBody>
            <a:bodyPr spcFirstLastPara="1" wrap="square" lIns="252067" tIns="220133" rIns="252067" bIns="220133" anchor="ctr" anchorCtr="0">
              <a:noAutofit/>
            </a:bodyPr>
            <a:lstStyle/>
            <a:p>
              <a:pPr>
                <a:lnSpc>
                  <a:spcPct val="90000"/>
                </a:lnSpc>
                <a:buClr>
                  <a:schemeClr val="lt1"/>
                </a:buClr>
                <a:buSzPts val="3700"/>
              </a:pPr>
              <a:r>
                <a:rPr lang="nl-NL" sz="4933">
                  <a:solidFill>
                    <a:schemeClr val="lt1"/>
                  </a:solidFill>
                </a:rPr>
                <a:t>01</a:t>
              </a:r>
              <a:endParaRPr sz="2400">
                <a:solidFill>
                  <a:schemeClr val="dk1"/>
                </a:solidFill>
              </a:endParaRPr>
            </a:p>
          </p:txBody>
        </p:sp>
        <p:sp>
          <p:nvSpPr>
            <p:cNvPr id="272" name="Google Shape;272;p15"/>
            <p:cNvSpPr/>
            <p:nvPr/>
          </p:nvSpPr>
          <p:spPr>
            <a:xfrm>
              <a:off x="2067182" y="175426"/>
              <a:ext cx="1913911" cy="2296693"/>
            </a:xfrm>
            <a:prstGeom prst="rect">
              <a:avLst/>
            </a:prstGeom>
            <a:gradFill>
              <a:gsLst>
                <a:gs pos="0">
                  <a:srgbClr val="9047F1"/>
                </a:gs>
                <a:gs pos="50000">
                  <a:srgbClr val="8400F4"/>
                </a:gs>
                <a:gs pos="100000">
                  <a:srgbClr val="7500E1"/>
                </a:gs>
              </a:gsLst>
              <a:lin ang="5400000" scaled="0"/>
            </a:gradFill>
            <a:ln w="9525" cap="flat" cmpd="sng">
              <a:solidFill>
                <a:schemeClr val="accent3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chemeClr val="dk1"/>
                </a:buClr>
                <a:buSzPts val="1800"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3" name="Google Shape;273;p15"/>
            <p:cNvSpPr txBox="1"/>
            <p:nvPr/>
          </p:nvSpPr>
          <p:spPr>
            <a:xfrm>
              <a:off x="2067182" y="1094104"/>
              <a:ext cx="1913911" cy="1378015"/>
            </a:xfrm>
            <a:prstGeom prst="rect">
              <a:avLst/>
            </a:prstGeom>
            <a:solidFill>
              <a:srgbClr val="863EAB"/>
            </a:solidFill>
            <a:ln>
              <a:noFill/>
            </a:ln>
          </p:spPr>
          <p:txBody>
            <a:bodyPr spcFirstLastPara="1" wrap="square" lIns="252067" tIns="0" rIns="252067" bIns="440267" anchor="t" anchorCtr="0">
              <a:noAutofit/>
            </a:bodyPr>
            <a:lstStyle/>
            <a:p>
              <a:pPr>
                <a:lnSpc>
                  <a:spcPct val="90000"/>
                </a:lnSpc>
                <a:buClr>
                  <a:schemeClr val="lt1"/>
                </a:buClr>
                <a:buSzPts val="2000"/>
              </a:pPr>
              <a:r>
                <a:rPr lang="nl-NL" sz="2667">
                  <a:solidFill>
                    <a:schemeClr val="lt1"/>
                  </a:solidFill>
                </a:rPr>
                <a:t>2. Pobierz dane </a:t>
              </a:r>
              <a:endParaRPr sz="2667">
                <a:solidFill>
                  <a:schemeClr val="lt1"/>
                </a:solidFill>
              </a:endParaRPr>
            </a:p>
          </p:txBody>
        </p:sp>
        <p:sp>
          <p:nvSpPr>
            <p:cNvPr id="274" name="Google Shape;274;p15"/>
            <p:cNvSpPr/>
            <p:nvPr/>
          </p:nvSpPr>
          <p:spPr>
            <a:xfrm>
              <a:off x="2067182" y="175426"/>
              <a:ext cx="1913911" cy="91867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chemeClr val="dk1"/>
                </a:buClr>
                <a:buSzPts val="1800"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5" name="Google Shape;275;p15"/>
            <p:cNvSpPr txBox="1"/>
            <p:nvPr/>
          </p:nvSpPr>
          <p:spPr>
            <a:xfrm>
              <a:off x="2067182" y="175426"/>
              <a:ext cx="1913911" cy="918677"/>
            </a:xfrm>
            <a:prstGeom prst="rect">
              <a:avLst/>
            </a:prstGeom>
            <a:solidFill>
              <a:srgbClr val="863EAB"/>
            </a:solidFill>
            <a:ln>
              <a:noFill/>
            </a:ln>
          </p:spPr>
          <p:txBody>
            <a:bodyPr spcFirstLastPara="1" wrap="square" lIns="252067" tIns="220133" rIns="252067" bIns="220133" anchor="ctr" anchorCtr="0">
              <a:noAutofit/>
            </a:bodyPr>
            <a:lstStyle/>
            <a:p>
              <a:pPr>
                <a:lnSpc>
                  <a:spcPct val="90000"/>
                </a:lnSpc>
                <a:buClr>
                  <a:schemeClr val="lt1"/>
                </a:buClr>
                <a:buSzPts val="3700"/>
              </a:pPr>
              <a:r>
                <a:rPr lang="nl-NL" sz="4933">
                  <a:solidFill>
                    <a:schemeClr val="lt1"/>
                  </a:solidFill>
                </a:rPr>
                <a:t>02</a:t>
              </a:r>
              <a:endParaRPr sz="2400">
                <a:solidFill>
                  <a:schemeClr val="dk1"/>
                </a:solidFill>
              </a:endParaRPr>
            </a:p>
          </p:txBody>
        </p:sp>
        <p:sp>
          <p:nvSpPr>
            <p:cNvPr id="276" name="Google Shape;276;p15"/>
            <p:cNvSpPr/>
            <p:nvPr/>
          </p:nvSpPr>
          <p:spPr>
            <a:xfrm>
              <a:off x="4134206" y="175426"/>
              <a:ext cx="1913911" cy="2296693"/>
            </a:xfrm>
            <a:prstGeom prst="rect">
              <a:avLst/>
            </a:prstGeom>
            <a:gradFill>
              <a:gsLst>
                <a:gs pos="0">
                  <a:srgbClr val="F879BC"/>
                </a:gs>
                <a:gs pos="50000">
                  <a:srgbClr val="FD5DB4"/>
                </a:gs>
                <a:gs pos="100000">
                  <a:srgbClr val="E34A9F"/>
                </a:gs>
              </a:gsLst>
              <a:lin ang="5400000" scaled="0"/>
            </a:gradFill>
            <a:ln w="9525" cap="flat" cmpd="sng">
              <a:solidFill>
                <a:srgbClr val="F666B4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chemeClr val="dk1"/>
                </a:buClr>
                <a:buSzPts val="1800"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7" name="Google Shape;277;p15"/>
            <p:cNvSpPr txBox="1"/>
            <p:nvPr/>
          </p:nvSpPr>
          <p:spPr>
            <a:xfrm>
              <a:off x="4134206" y="1094104"/>
              <a:ext cx="1913911" cy="1378015"/>
            </a:xfrm>
            <a:prstGeom prst="rect">
              <a:avLst/>
            </a:prstGeom>
            <a:solidFill>
              <a:srgbClr val="D12477"/>
            </a:solidFill>
            <a:ln>
              <a:noFill/>
            </a:ln>
          </p:spPr>
          <p:txBody>
            <a:bodyPr spcFirstLastPara="1" wrap="square" lIns="252067" tIns="0" rIns="252067" bIns="440267" anchor="t" anchorCtr="0">
              <a:noAutofit/>
            </a:bodyPr>
            <a:lstStyle/>
            <a:p>
              <a:pPr>
                <a:lnSpc>
                  <a:spcPct val="90000"/>
                </a:lnSpc>
                <a:buClr>
                  <a:schemeClr val="lt1"/>
                </a:buClr>
                <a:buSzPts val="2000"/>
              </a:pPr>
              <a:r>
                <a:rPr lang="nl-NL" sz="2667">
                  <a:solidFill>
                    <a:schemeClr val="lt1"/>
                  </a:solidFill>
                </a:rPr>
                <a:t>3. Wklej dane do kalkulatora</a:t>
              </a:r>
              <a:endParaRPr sz="2667">
                <a:solidFill>
                  <a:schemeClr val="lt1"/>
                </a:solidFill>
              </a:endParaRPr>
            </a:p>
          </p:txBody>
        </p:sp>
        <p:sp>
          <p:nvSpPr>
            <p:cNvPr id="278" name="Google Shape;278;p15"/>
            <p:cNvSpPr/>
            <p:nvPr/>
          </p:nvSpPr>
          <p:spPr>
            <a:xfrm>
              <a:off x="4134206" y="175426"/>
              <a:ext cx="1913911" cy="91867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chemeClr val="dk1"/>
                </a:buClr>
                <a:buSzPts val="1800"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9" name="Google Shape;279;p15"/>
            <p:cNvSpPr txBox="1"/>
            <p:nvPr/>
          </p:nvSpPr>
          <p:spPr>
            <a:xfrm>
              <a:off x="4134206" y="175426"/>
              <a:ext cx="1913911" cy="918677"/>
            </a:xfrm>
            <a:prstGeom prst="rect">
              <a:avLst/>
            </a:prstGeom>
            <a:solidFill>
              <a:srgbClr val="D12477"/>
            </a:solidFill>
            <a:ln>
              <a:noFill/>
            </a:ln>
          </p:spPr>
          <p:txBody>
            <a:bodyPr spcFirstLastPara="1" wrap="square" lIns="252067" tIns="220133" rIns="252067" bIns="220133" anchor="ctr" anchorCtr="0">
              <a:noAutofit/>
            </a:bodyPr>
            <a:lstStyle/>
            <a:p>
              <a:pPr>
                <a:lnSpc>
                  <a:spcPct val="90000"/>
                </a:lnSpc>
                <a:buClr>
                  <a:schemeClr val="lt1"/>
                </a:buClr>
                <a:buSzPts val="3700"/>
              </a:pPr>
              <a:r>
                <a:rPr lang="nl-NL" sz="4933">
                  <a:solidFill>
                    <a:schemeClr val="lt1"/>
                  </a:solidFill>
                </a:rPr>
                <a:t>03</a:t>
              </a:r>
              <a:endParaRPr sz="2400">
                <a:solidFill>
                  <a:schemeClr val="dk1"/>
                </a:solidFill>
              </a:endParaRPr>
            </a:p>
          </p:txBody>
        </p:sp>
        <p:sp>
          <p:nvSpPr>
            <p:cNvPr id="280" name="Google Shape;280;p15"/>
            <p:cNvSpPr/>
            <p:nvPr/>
          </p:nvSpPr>
          <p:spPr>
            <a:xfrm>
              <a:off x="6201230" y="175426"/>
              <a:ext cx="1913911" cy="2296693"/>
            </a:xfrm>
            <a:prstGeom prst="rect">
              <a:avLst/>
            </a:prstGeom>
            <a:gradFill>
              <a:gsLst>
                <a:gs pos="0">
                  <a:srgbClr val="FE9E9F"/>
                </a:gs>
                <a:gs pos="50000">
                  <a:srgbClr val="FF8A8B"/>
                </a:gs>
                <a:gs pos="100000">
                  <a:srgbClr val="E37274"/>
                </a:gs>
              </a:gsLst>
              <a:lin ang="5400000" scaled="0"/>
            </a:gradFill>
            <a:ln w="9525" cap="flat" cmpd="sng">
              <a:solidFill>
                <a:srgbClr val="FD909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chemeClr val="dk1"/>
                </a:buClr>
                <a:buSzPts val="1800"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1" name="Google Shape;281;p15"/>
            <p:cNvSpPr txBox="1"/>
            <p:nvPr/>
          </p:nvSpPr>
          <p:spPr>
            <a:xfrm>
              <a:off x="6201230" y="1094104"/>
              <a:ext cx="1913911" cy="1378015"/>
            </a:xfrm>
            <a:prstGeom prst="rect">
              <a:avLst/>
            </a:prstGeom>
            <a:solidFill>
              <a:srgbClr val="E14E34"/>
            </a:solidFill>
            <a:ln>
              <a:noFill/>
            </a:ln>
          </p:spPr>
          <p:txBody>
            <a:bodyPr spcFirstLastPara="1" wrap="square" lIns="252067" tIns="0" rIns="252067" bIns="440267" anchor="t" anchorCtr="0">
              <a:noAutofit/>
            </a:bodyPr>
            <a:lstStyle/>
            <a:p>
              <a:pPr>
                <a:lnSpc>
                  <a:spcPct val="90000"/>
                </a:lnSpc>
                <a:buClr>
                  <a:schemeClr val="lt1"/>
                </a:buClr>
                <a:buSzPts val="2000"/>
              </a:pPr>
              <a:r>
                <a:rPr lang="nl-NL" sz="2667" b="1">
                  <a:solidFill>
                    <a:schemeClr val="lt1"/>
                  </a:solidFill>
                </a:rPr>
                <a:t>DEMO NA ŻYWO! </a:t>
              </a:r>
              <a:endParaRPr sz="2667">
                <a:solidFill>
                  <a:schemeClr val="lt1"/>
                </a:solidFill>
              </a:endParaRPr>
            </a:p>
          </p:txBody>
        </p:sp>
        <p:sp>
          <p:nvSpPr>
            <p:cNvPr id="282" name="Google Shape;282;p15"/>
            <p:cNvSpPr/>
            <p:nvPr/>
          </p:nvSpPr>
          <p:spPr>
            <a:xfrm>
              <a:off x="6201230" y="175426"/>
              <a:ext cx="1913911" cy="91867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chemeClr val="dk1"/>
                </a:buClr>
                <a:buSzPts val="1800"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3" name="Google Shape;283;p15"/>
            <p:cNvSpPr txBox="1"/>
            <p:nvPr/>
          </p:nvSpPr>
          <p:spPr>
            <a:xfrm>
              <a:off x="6201230" y="175426"/>
              <a:ext cx="1913911" cy="918677"/>
            </a:xfrm>
            <a:prstGeom prst="rect">
              <a:avLst/>
            </a:prstGeom>
            <a:solidFill>
              <a:srgbClr val="E14E34"/>
            </a:solidFill>
            <a:ln>
              <a:noFill/>
            </a:ln>
          </p:spPr>
          <p:txBody>
            <a:bodyPr spcFirstLastPara="1" wrap="square" lIns="252067" tIns="220133" rIns="252067" bIns="220133" anchor="ctr" anchorCtr="0">
              <a:noAutofit/>
            </a:bodyPr>
            <a:lstStyle/>
            <a:p>
              <a:pPr>
                <a:lnSpc>
                  <a:spcPct val="90000"/>
                </a:lnSpc>
                <a:buClr>
                  <a:schemeClr val="lt1"/>
                </a:buClr>
                <a:buSzPts val="3700"/>
              </a:pPr>
              <a:r>
                <a:rPr lang="nl-NL" sz="4933">
                  <a:solidFill>
                    <a:schemeClr val="lt1"/>
                  </a:solidFill>
                </a:rPr>
                <a:t>04</a:t>
              </a:r>
              <a:endParaRPr sz="2400">
                <a:solidFill>
                  <a:schemeClr val="dk1"/>
                </a:solidFill>
              </a:endParaRPr>
            </a:p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16"/>
          <p:cNvSpPr txBox="1">
            <a:spLocks noGrp="1"/>
          </p:cNvSpPr>
          <p:nvPr>
            <p:ph type="title"/>
          </p:nvPr>
        </p:nvSpPr>
        <p:spPr>
          <a:xfrm>
            <a:off x="838201" y="910533"/>
            <a:ext cx="54229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b" anchorCtr="0">
            <a:normAutofit/>
          </a:bodyPr>
          <a:lstStyle/>
          <a:p>
            <a:pPr>
              <a:buSzPts val="3300"/>
            </a:pPr>
            <a:endParaRPr/>
          </a:p>
        </p:txBody>
      </p:sp>
      <p:sp>
        <p:nvSpPr>
          <p:cNvPr id="289" name="Google Shape;289;p16"/>
          <p:cNvSpPr txBox="1">
            <a:spLocks noGrp="1"/>
          </p:cNvSpPr>
          <p:nvPr>
            <p:ph type="body" idx="1"/>
          </p:nvPr>
        </p:nvSpPr>
        <p:spPr>
          <a:xfrm>
            <a:off x="838201" y="2371033"/>
            <a:ext cx="5422900" cy="2987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rmAutofit/>
          </a:bodyPr>
          <a:lstStyle/>
          <a:p>
            <a:pPr marL="0" indent="0">
              <a:spcBef>
                <a:spcPts val="0"/>
              </a:spcBef>
            </a:pPr>
            <a:endParaRPr/>
          </a:p>
        </p:txBody>
      </p:sp>
      <p:pic>
        <p:nvPicPr>
          <p:cNvPr id="290" name="Google Shape;290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3157" y="38327"/>
            <a:ext cx="11585687" cy="59091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17"/>
          <p:cNvSpPr txBox="1"/>
          <p:nvPr/>
        </p:nvSpPr>
        <p:spPr>
          <a:xfrm>
            <a:off x="630200" y="2451349"/>
            <a:ext cx="10931600" cy="9776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>
              <a:buClr>
                <a:schemeClr val="dk1"/>
              </a:buClr>
              <a:buSzPts val="4800"/>
            </a:pPr>
            <a:r>
              <a:rPr lang="pl-PL" sz="6000" b="1" dirty="0">
                <a:solidFill>
                  <a:schemeClr val="lt1"/>
                </a:solidFill>
              </a:rPr>
              <a:t>Proszę o pytania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0" name="Google Shape;300;p18"/>
          <p:cNvGrpSpPr/>
          <p:nvPr/>
        </p:nvGrpSpPr>
        <p:grpSpPr>
          <a:xfrm>
            <a:off x="5291545" y="705127"/>
            <a:ext cx="6290227" cy="5447744"/>
            <a:chOff x="0" y="0"/>
            <a:chExt cx="4717670" cy="4085808"/>
          </a:xfrm>
        </p:grpSpPr>
        <p:cxnSp>
          <p:nvCxnSpPr>
            <p:cNvPr id="301" name="Google Shape;301;p18"/>
            <p:cNvCxnSpPr/>
            <p:nvPr/>
          </p:nvCxnSpPr>
          <p:spPr>
            <a:xfrm>
              <a:off x="0" y="0"/>
              <a:ext cx="4717670" cy="0"/>
            </a:xfrm>
            <a:prstGeom prst="straightConnector1">
              <a:avLst/>
            </a:prstGeom>
            <a:gradFill>
              <a:gsLst>
                <a:gs pos="0">
                  <a:srgbClr val="FE9E9F"/>
                </a:gs>
                <a:gs pos="50000">
                  <a:srgbClr val="FF8A8B"/>
                </a:gs>
                <a:gs pos="100000">
                  <a:srgbClr val="E37274"/>
                </a:gs>
              </a:gsLst>
              <a:lin ang="5400000" scaled="0"/>
            </a:gradFill>
            <a:ln>
              <a:noFill/>
            </a:ln>
          </p:spPr>
        </p:cxnSp>
        <p:sp>
          <p:nvSpPr>
            <p:cNvPr id="302" name="Google Shape;302;p18"/>
            <p:cNvSpPr/>
            <p:nvPr/>
          </p:nvSpPr>
          <p:spPr>
            <a:xfrm>
              <a:off x="0" y="0"/>
              <a:ext cx="4717670" cy="204290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chemeClr val="dk1"/>
                </a:buClr>
                <a:buSzPts val="1800"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3" name="Google Shape;303;p18"/>
            <p:cNvSpPr txBox="1"/>
            <p:nvPr/>
          </p:nvSpPr>
          <p:spPr>
            <a:xfrm>
              <a:off x="0" y="58848"/>
              <a:ext cx="3699799" cy="2042904"/>
            </a:xfrm>
            <a:prstGeom prst="rect">
              <a:avLst/>
            </a:prstGeom>
            <a:solidFill>
              <a:srgbClr val="EFA700"/>
            </a:solidFill>
            <a:ln>
              <a:noFill/>
            </a:ln>
          </p:spPr>
          <p:txBody>
            <a:bodyPr spcFirstLastPara="1" wrap="square" lIns="147300" tIns="147300" rIns="147300" bIns="147300" anchor="t" anchorCtr="0">
              <a:noAutofit/>
            </a:bodyPr>
            <a:lstStyle/>
            <a:p>
              <a:pPr>
                <a:lnSpc>
                  <a:spcPct val="90000"/>
                </a:lnSpc>
                <a:buClr>
                  <a:schemeClr val="dk1"/>
                </a:buClr>
                <a:buSzPts val="2900"/>
              </a:pPr>
              <a:r>
                <a:rPr lang="pl-PL" sz="3200" b="1" dirty="0">
                  <a:solidFill>
                    <a:schemeClr val="lt1"/>
                  </a:solidFill>
                </a:rPr>
                <a:t>Przygotuj</a:t>
              </a:r>
              <a:r>
                <a:rPr lang="nl-NL" sz="3200" b="1" dirty="0">
                  <a:solidFill>
                    <a:schemeClr val="lt1"/>
                  </a:solidFill>
                </a:rPr>
                <a:t> trzy zalecenia </a:t>
              </a:r>
              <a:br>
                <a:rPr lang="pl-PL" sz="3200" b="1" dirty="0">
                  <a:solidFill>
                    <a:schemeClr val="lt1"/>
                  </a:solidFill>
                </a:rPr>
              </a:br>
              <a:r>
                <a:rPr lang="nl-NL" sz="3200" b="1" dirty="0">
                  <a:solidFill>
                    <a:schemeClr val="lt1"/>
                  </a:solidFill>
                </a:rPr>
                <a:t>i </a:t>
              </a:r>
              <a:r>
                <a:rPr lang="pl-PL" sz="3200" b="1" dirty="0">
                  <a:solidFill>
                    <a:schemeClr val="lt1"/>
                  </a:solidFill>
                </a:rPr>
                <a:t>trzy </a:t>
              </a:r>
              <a:r>
                <a:rPr lang="nl-NL" sz="3200" b="1" dirty="0">
                  <a:solidFill>
                    <a:schemeClr val="lt1"/>
                  </a:solidFill>
                </a:rPr>
                <a:t>za</a:t>
              </a:r>
              <a:r>
                <a:rPr lang="pl-PL" sz="3200" b="1" dirty="0" err="1">
                  <a:solidFill>
                    <a:schemeClr val="lt1"/>
                  </a:solidFill>
                </a:rPr>
                <a:t>kazy</a:t>
              </a:r>
              <a:r>
                <a:rPr lang="nl-NL" sz="3200" b="1" dirty="0">
                  <a:solidFill>
                    <a:schemeClr val="lt1"/>
                  </a:solidFill>
                </a:rPr>
                <a:t> dotyczące </a:t>
              </a:r>
              <a:r>
                <a:rPr lang="pl-PL" sz="3200" b="1" dirty="0">
                  <a:solidFill>
                    <a:schemeClr val="lt1"/>
                  </a:solidFill>
                </a:rPr>
                <a:t>Twojego </a:t>
              </a:r>
              <a:r>
                <a:rPr lang="nl-NL" sz="3200" b="1" dirty="0">
                  <a:solidFill>
                    <a:schemeClr val="lt1"/>
                  </a:solidFill>
                </a:rPr>
                <a:t>tematu dla specjalistów ds. marketingu. </a:t>
              </a:r>
              <a:endParaRPr sz="3200" b="1" dirty="0">
                <a:solidFill>
                  <a:schemeClr val="lt1"/>
                </a:solidFill>
              </a:endParaRPr>
            </a:p>
          </p:txBody>
        </p:sp>
        <p:cxnSp>
          <p:nvCxnSpPr>
            <p:cNvPr id="304" name="Google Shape;304;p18"/>
            <p:cNvCxnSpPr/>
            <p:nvPr/>
          </p:nvCxnSpPr>
          <p:spPr>
            <a:xfrm>
              <a:off x="0" y="2042904"/>
              <a:ext cx="4717670" cy="0"/>
            </a:xfrm>
            <a:prstGeom prst="straightConnector1">
              <a:avLst/>
            </a:prstGeom>
            <a:gradFill>
              <a:gsLst>
                <a:gs pos="0">
                  <a:srgbClr val="FAC55E"/>
                </a:gs>
                <a:gs pos="50000">
                  <a:srgbClr val="FFC137"/>
                </a:gs>
                <a:gs pos="100000">
                  <a:srgbClr val="E3AD25"/>
                </a:gs>
              </a:gsLst>
              <a:lin ang="5400000" scaled="0"/>
            </a:gradFill>
            <a:ln>
              <a:noFill/>
            </a:ln>
          </p:spPr>
        </p:cxnSp>
        <p:sp>
          <p:nvSpPr>
            <p:cNvPr id="305" name="Google Shape;305;p18"/>
            <p:cNvSpPr/>
            <p:nvPr/>
          </p:nvSpPr>
          <p:spPr>
            <a:xfrm>
              <a:off x="0" y="2042904"/>
              <a:ext cx="4717670" cy="204290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chemeClr val="dk1"/>
                </a:buClr>
                <a:buSzPts val="1800"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6" name="Google Shape;306;p18"/>
            <p:cNvSpPr txBox="1"/>
            <p:nvPr/>
          </p:nvSpPr>
          <p:spPr>
            <a:xfrm>
              <a:off x="0" y="2162814"/>
              <a:ext cx="3699800" cy="1297495"/>
            </a:xfrm>
            <a:prstGeom prst="rect">
              <a:avLst/>
            </a:prstGeom>
            <a:solidFill>
              <a:srgbClr val="D12477"/>
            </a:solidFill>
            <a:ln>
              <a:noFill/>
            </a:ln>
          </p:spPr>
          <p:txBody>
            <a:bodyPr spcFirstLastPara="1" wrap="square" lIns="147300" tIns="147300" rIns="147300" bIns="147300" anchor="t" anchorCtr="0">
              <a:noAutofit/>
            </a:bodyPr>
            <a:lstStyle/>
            <a:p>
              <a:pPr>
                <a:lnSpc>
                  <a:spcPct val="90000"/>
                </a:lnSpc>
                <a:buClr>
                  <a:schemeClr val="dk1"/>
                </a:buClr>
                <a:buSzPts val="2900"/>
              </a:pPr>
              <a:r>
                <a:rPr lang="pl-PL" sz="3200" b="1" dirty="0">
                  <a:solidFill>
                    <a:schemeClr val="lt1"/>
                  </a:solidFill>
                </a:rPr>
                <a:t>Twoje wymagania </a:t>
              </a:r>
              <a:r>
                <a:rPr lang="nl-NL" sz="3200" b="1" dirty="0">
                  <a:solidFill>
                    <a:schemeClr val="lt1"/>
                  </a:solidFill>
                </a:rPr>
                <a:t>powinny być jak najbardziej praktyczne</a:t>
              </a:r>
              <a:endParaRPr sz="1867" b="1" dirty="0">
                <a:solidFill>
                  <a:schemeClr val="lt1"/>
                </a:solidFill>
              </a:endParaRPr>
            </a:p>
          </p:txBody>
        </p:sp>
      </p:grpSp>
      <p:sp>
        <p:nvSpPr>
          <p:cNvPr id="307" name="Google Shape;307;p18"/>
          <p:cNvSpPr txBox="1">
            <a:spLocks noGrp="1"/>
          </p:cNvSpPr>
          <p:nvPr>
            <p:ph type="title"/>
          </p:nvPr>
        </p:nvSpPr>
        <p:spPr>
          <a:xfrm>
            <a:off x="1454819" y="2254388"/>
            <a:ext cx="3306744" cy="3061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>
              <a:buClr>
                <a:schemeClr val="dk1"/>
              </a:buClr>
              <a:buSzPts val="3300"/>
            </a:pPr>
            <a:r>
              <a:rPr lang="nl-NL" dirty="0"/>
              <a:t>Zalecenia </a:t>
            </a:r>
            <a:br>
              <a:rPr lang="pl-PL" dirty="0"/>
            </a:br>
            <a:r>
              <a:rPr lang="nl-NL" dirty="0"/>
              <a:t>i </a:t>
            </a:r>
            <a:r>
              <a:rPr lang="pl-PL" dirty="0"/>
              <a:t>zakazy</a:t>
            </a:r>
            <a:r>
              <a:rPr lang="nl-NL" dirty="0"/>
              <a:t> dotyczące </a:t>
            </a:r>
            <a:r>
              <a:rPr lang="nl-NL" b="1" dirty="0"/>
              <a:t>raportu </a:t>
            </a:r>
            <a:br>
              <a:rPr lang="pl-PL" b="1" dirty="0"/>
            </a:br>
            <a:r>
              <a:rPr lang="nl-NL" b="1" dirty="0"/>
              <a:t>z odsłuchu </a:t>
            </a:r>
            <a:endParaRPr dirty="0"/>
          </a:p>
        </p:txBody>
      </p:sp>
      <p:sp>
        <p:nvSpPr>
          <p:cNvPr id="2" name="pole tekstowe 1"/>
          <p:cNvSpPr txBox="1"/>
          <p:nvPr/>
        </p:nvSpPr>
        <p:spPr>
          <a:xfrm>
            <a:off x="325463" y="705127"/>
            <a:ext cx="48044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/>
              <a:t>Zadanie: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MS NEW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eema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1438</Words>
  <Application>Microsoft Office PowerPoint</Application>
  <PresentationFormat>Widescreen</PresentationFormat>
  <Paragraphs>102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Open Sans</vt:lpstr>
      <vt:lpstr>Noto Sans Symbols</vt:lpstr>
      <vt:lpstr>Arial</vt:lpstr>
      <vt:lpstr>Calibri</vt:lpstr>
      <vt:lpstr>DEMS NEW</vt:lpstr>
      <vt:lpstr>ANALITYKA WEWNĘTRZNA</vt:lpstr>
      <vt:lpstr>Cele nauczania</vt:lpstr>
      <vt:lpstr>AGENDA</vt:lpstr>
      <vt:lpstr>Model PESO </vt:lpstr>
      <vt:lpstr>PowerPoint Presentation</vt:lpstr>
      <vt:lpstr>Analityka mediów społecznościowych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Najlepszy czas na publikowanie na Instagramie</vt:lpstr>
      <vt:lpstr>Najlepszy czas na publikowanie postów na Facebooku</vt:lpstr>
      <vt:lpstr>Dla własnej organizacji </vt:lpstr>
      <vt:lpstr>A teraz więcej konkretów:</vt:lpstr>
      <vt:lpstr>PowerPoint Presentation</vt:lpstr>
      <vt:lpstr>PowerPoint Presentation</vt:lpstr>
      <vt:lpstr>Zalecenia  i zakazy dotyczące raportu  z odsłuchu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Video Marketing  ‘must haves’ for success</dc:title>
  <dc:creator>Merikallio Jaana</dc:creator>
  <cp:keywords>, docId:9402C4E2B533F037CAE405FEA78CBA75</cp:keywords>
  <cp:lastModifiedBy>Koskimies-Chiba Sanni</cp:lastModifiedBy>
  <cp:revision>24</cp:revision>
  <dcterms:created xsi:type="dcterms:W3CDTF">2022-12-14T13:06:16Z</dcterms:created>
  <dcterms:modified xsi:type="dcterms:W3CDTF">2023-12-21T11:33:17Z</dcterms:modified>
</cp:coreProperties>
</file>