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314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</p:sldIdLst>
  <p:sldSz cx="12192000" cy="6858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8" roundtripDataSignature="AMtx7miVUzD6+Ad4I3kwbyaxM55MmOpDl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517" autoAdjust="0"/>
  </p:normalViewPr>
  <p:slideViewPr>
    <p:cSldViewPr snapToGrid="0">
      <p:cViewPr varScale="1">
        <p:scale>
          <a:sx n="98" d="100"/>
          <a:sy n="98" d="100"/>
        </p:scale>
        <p:origin x="1056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09" Type="http://schemas.openxmlformats.org/officeDocument/2006/relationships/presProps" Target="presProps.xml"/><Relationship Id="rId3" Type="http://schemas.openxmlformats.org/officeDocument/2006/relationships/slide" Target="slides/slide2.xml"/><Relationship Id="rId11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08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11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11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nl-N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4876335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 dirty="0">
                <a:solidFill>
                  <a:schemeClr val="dk1"/>
                </a:solidFill>
              </a:rPr>
              <a:t>Hej, </a:t>
            </a:r>
            <a:r>
              <a:rPr lang="pl-PL" dirty="0" smtClean="0">
                <a:solidFill>
                  <a:schemeClr val="dk1"/>
                </a:solidFill>
              </a:rPr>
              <a:t>wspaniały </a:t>
            </a:r>
            <a:r>
              <a:rPr lang="nl-NL" dirty="0" smtClean="0">
                <a:solidFill>
                  <a:schemeClr val="dk1"/>
                </a:solidFill>
              </a:rPr>
              <a:t>nauczycielu! </a:t>
            </a:r>
            <a:r>
              <a:rPr lang="nl-NL" dirty="0">
                <a:solidFill>
                  <a:schemeClr val="dk1"/>
                </a:solidFill>
              </a:rPr>
              <a:t>Przygotuj się, aby rozbujać scenę i sprawić, że Twoi </a:t>
            </a:r>
            <a:r>
              <a:rPr lang="pl-PL" dirty="0" smtClean="0">
                <a:solidFill>
                  <a:schemeClr val="dk1"/>
                </a:solidFill>
              </a:rPr>
              <a:t>studenci</a:t>
            </a:r>
            <a:r>
              <a:rPr lang="nl-NL" dirty="0" smtClean="0">
                <a:solidFill>
                  <a:schemeClr val="dk1"/>
                </a:solidFill>
              </a:rPr>
              <a:t> </a:t>
            </a:r>
            <a:r>
              <a:rPr lang="nl-NL" dirty="0">
                <a:solidFill>
                  <a:schemeClr val="dk1"/>
                </a:solidFill>
              </a:rPr>
              <a:t>będą chcieli więcej! Twoje dowcipne uwagi i czarująca osobowość z pewnością sprawią, że wszyscy będą zaangażowani i zabawni. Więc śmiało i olśnij ich swoją błyskotliwością!</a:t>
            </a:r>
            <a:endParaRPr dirty="0">
              <a:solidFill>
                <a:schemeClr val="dk1"/>
              </a:solidFill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642676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 dirty="0">
                <a:solidFill>
                  <a:schemeClr val="dk1"/>
                </a:solidFill>
              </a:rPr>
              <a:t>Ucząc się korzystania z narzędzi internetowych do badania własnych trendów, studenci zdobędą praktyczne doświadczenie w prowadzeniu badań online i identyfikowaniu kluczowych trendów w swojej branży lub dziedzinie zainteresowań.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 dirty="0">
                <a:solidFill>
                  <a:schemeClr val="dk1"/>
                </a:solidFill>
              </a:rPr>
              <a:t>Umiejętność uzasadnienia i przedstawienia, dlaczego ich trend jest istotny dla odbiorców, pomoże </a:t>
            </a:r>
            <a:r>
              <a:rPr lang="pl-PL" dirty="0" smtClean="0">
                <a:solidFill>
                  <a:schemeClr val="dk1"/>
                </a:solidFill>
              </a:rPr>
              <a:t>studentom</a:t>
            </a:r>
            <a:r>
              <a:rPr lang="nl-NL" dirty="0" smtClean="0">
                <a:solidFill>
                  <a:schemeClr val="dk1"/>
                </a:solidFill>
              </a:rPr>
              <a:t> </a:t>
            </a:r>
            <a:r>
              <a:rPr lang="nl-NL" dirty="0">
                <a:solidFill>
                  <a:schemeClr val="dk1"/>
                </a:solidFill>
              </a:rPr>
              <a:t>rozwinąć umiejętności komunikacyjne i prezentacyjne, a także zademonstruje ich zdolność do krytycznego i strategicznego myślenia o swoich działaniach marketingowych.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 dirty="0">
                <a:solidFill>
                  <a:schemeClr val="dk1"/>
                </a:solidFill>
              </a:rPr>
              <a:t>Nauka przeprowadzania systematycznej analizy odsłuchowej przy użyciu narzędzi cyfrowych wyposaży studentów w cenny zestaw umiejętności, który jest bardzo poszukiwany w branży marketingowej, i umożliwi im podejmowanie decyzji opartych na danych, które mogą przynieść rzeczywiste wyniki dla ich firmy lub organizacji.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92138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1" name="Google Shape;16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18977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8" name="Google Shape;16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 dirty="0">
                <a:solidFill>
                  <a:schemeClr val="dk1"/>
                </a:solidFill>
              </a:rPr>
              <a:t>W dzisiejszym szybko zmieniającym się krajobrazie marketingowym, aby odnieść sukces, ważne jest, aby być na bieżąco z najnowszymi trendami i tematami. Jako marketerzy ważne jest, aby móc skutecznie prezentować nasze pomysły i strategie, aby przyciągnąć uwagę odbiorców. W tym zadaniu będziesz miał okazję zaprezentować swój temat w dwuminutowej prezentacji i wyjaśnić, dlaczego jest on ważny dla współczesnych marketerów. Ćwiczenie to pomoże </a:t>
            </a:r>
            <a:r>
              <a:rPr lang="pl-PL" dirty="0" smtClean="0">
                <a:solidFill>
                  <a:schemeClr val="dk1"/>
                </a:solidFill>
              </a:rPr>
              <a:t>C</a:t>
            </a:r>
            <a:r>
              <a:rPr lang="nl-NL" dirty="0" smtClean="0">
                <a:solidFill>
                  <a:schemeClr val="dk1"/>
                </a:solidFill>
              </a:rPr>
              <a:t>i </a:t>
            </a:r>
            <a:r>
              <a:rPr lang="nl-NL" dirty="0">
                <a:solidFill>
                  <a:schemeClr val="dk1"/>
                </a:solidFill>
              </a:rPr>
              <a:t>udoskonalić umiejętności komunikacyjne i opracować przekonującą prezentację, która trafi do odbiorców.</a:t>
            </a:r>
            <a:endParaRPr dirty="0">
              <a:solidFill>
                <a:schemeClr val="dk1"/>
              </a:solidFill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69" name="Google Shape;169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nl-NL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45014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8" name="Google Shape;18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538236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4" name="Google Shape;19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423170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0" name="Google Shape;20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425493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9" name="Google Shape;20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27899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9" name="Google Shape;21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831416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8" name="Google Shape;23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346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jpg"/><Relationship Id="rId7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jpg"/><Relationship Id="rId7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jpg"/><Relationship Id="rId7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jpg"/><Relationship Id="rId7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jpg"/><Relationship Id="rId7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12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1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6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62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62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1" name="Google Shape;71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6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6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62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62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6" name="Google Shape;76;p62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7" name="Google Shape;77;p6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3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63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1" name="Google Shape;81;p63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63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3" name="Google Shape;83;p63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4" name="Google Shape;84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6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6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6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6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6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64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64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3" name="Google Shape;93;p64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64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5" name="Google Shape;95;p64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6" name="Google Shape;96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6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6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6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6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6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65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65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5" name="Google Shape;105;p65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6" name="Google Shape;106;p65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7" name="Google Shape;107;p65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08" name="Google Shape;108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6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6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6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6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65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" name="Google Shape;122;p67"/>
          <p:cNvCxnSpPr/>
          <p:nvPr/>
        </p:nvCxnSpPr>
        <p:spPr>
          <a:xfrm rot="10800000">
            <a:off x="1120777" y="911921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3" name="Google Shape;123;p67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4" name="Google Shape;124;p67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5" name="Google Shape;125;p67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6" name="Google Shape;126;p6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6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6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5529883" y="59169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68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624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68"/>
          <p:cNvSpPr txBox="1">
            <a:spLocks noGrp="1"/>
          </p:cNvSpPr>
          <p:nvPr>
            <p:ph type="body" idx="1"/>
          </p:nvPr>
        </p:nvSpPr>
        <p:spPr>
          <a:xfrm>
            <a:off x="838200" y="2371032"/>
            <a:ext cx="6248400" cy="3152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2" name="Google Shape;132;p68"/>
          <p:cNvSpPr>
            <a:spLocks noGrp="1"/>
          </p:cNvSpPr>
          <p:nvPr>
            <p:ph type="pic" idx="2"/>
          </p:nvPr>
        </p:nvSpPr>
        <p:spPr>
          <a:xfrm>
            <a:off x="7429500" y="1"/>
            <a:ext cx="4762500" cy="67055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33" name="Google Shape;133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6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9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6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6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6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69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2" name="Google Shape;142;p6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69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uvatekstillinen sisältö" type="objTx">
  <p:cSld name="OBJECT_WITH_CAPTION_TEXT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7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7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47" name="Google Shape;147;p7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48" name="Google Shape;148;p7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7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7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ain otsikko" type="titleOnly">
  <p:cSld name="TITLE_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7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4" name="Google Shape;154;p7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5" name="Google Shape;155;p7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34"/>
          <p:cNvSpPr txBox="1">
            <a:spLocks noGrp="1"/>
          </p:cNvSpPr>
          <p:nvPr>
            <p:ph type="ctrTitle"/>
          </p:nvPr>
        </p:nvSpPr>
        <p:spPr>
          <a:xfrm>
            <a:off x="851520" y="2656925"/>
            <a:ext cx="7945211" cy="2512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34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34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628000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4"/>
          <p:cNvSpPr/>
          <p:nvPr/>
        </p:nvSpPr>
        <p:spPr>
          <a:xfrm rot="10800000" flipH="1">
            <a:off x="0" y="5664532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3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433193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6001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3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29700" y="6075795"/>
            <a:ext cx="1144197" cy="470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3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967215" y="6079990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7" y="5924019"/>
            <a:ext cx="1425031" cy="6498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65163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Title and Content 1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35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9" y="270126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2" name="Google Shape;22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3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3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9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9190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7"/>
          <p:cNvSpPr/>
          <p:nvPr/>
        </p:nvSpPr>
        <p:spPr>
          <a:xfrm rot="10800000" flipH="1">
            <a:off x="0" y="5915608"/>
            <a:ext cx="12192000" cy="10433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" name="Google Shape;37;p37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236371" y="6101923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37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10256674" y="6069711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34763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2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20" y="5916886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29"/>
          <p:cNvSpPr txBox="1">
            <a:spLocks noGrp="1"/>
          </p:cNvSpPr>
          <p:nvPr>
            <p:ph type="title"/>
          </p:nvPr>
        </p:nvSpPr>
        <p:spPr>
          <a:xfrm>
            <a:off x="838201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9"/>
          <p:cNvSpPr txBox="1">
            <a:spLocks noGrp="1"/>
          </p:cNvSpPr>
          <p:nvPr>
            <p:ph type="body" idx="1"/>
          </p:nvPr>
        </p:nvSpPr>
        <p:spPr>
          <a:xfrm>
            <a:off x="838201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7" name="Google Shape;47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3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2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9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3474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3" r:id="rId1"/>
    <p:sldLayoutId id="2147483658" r:id="rId2"/>
    <p:sldLayoutId id="2147483659" r:id="rId3"/>
    <p:sldLayoutId id="2147483660" r:id="rId4"/>
    <p:sldLayoutId id="2147483661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2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"/>
          <p:cNvSpPr txBox="1">
            <a:spLocks noGrp="1"/>
          </p:cNvSpPr>
          <p:nvPr>
            <p:ph type="ctrTitle"/>
          </p:nvPr>
        </p:nvSpPr>
        <p:spPr>
          <a:xfrm>
            <a:off x="605017" y="1915886"/>
            <a:ext cx="11137804" cy="2196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Autofit/>
          </a:bodyPr>
          <a:lstStyle/>
          <a:p>
            <a:pPr algn="ctr">
              <a:buSzPts val="4500"/>
            </a:pPr>
            <a:r>
              <a:rPr lang="pl-PL" sz="6600" dirty="0" smtClean="0"/>
              <a:t>STWÓRZ WŁASNY RAPORT ODSŁUCHOWY</a:t>
            </a:r>
            <a:endParaRPr lang="pl-PL" sz="6600" dirty="0"/>
          </a:p>
        </p:txBody>
      </p:sp>
      <p:sp>
        <p:nvSpPr>
          <p:cNvPr id="150" name="Google Shape;150;p1"/>
          <p:cNvSpPr txBox="1">
            <a:spLocks noGrp="1"/>
          </p:cNvSpPr>
          <p:nvPr>
            <p:ph type="subTitle" idx="4294967295"/>
          </p:nvPr>
        </p:nvSpPr>
        <p:spPr>
          <a:xfrm>
            <a:off x="1523999" y="4112760"/>
            <a:ext cx="9144000" cy="1655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pl-PL" sz="1800" dirty="0">
                <a:solidFill>
                  <a:schemeClr val="lt1"/>
                </a:solidFill>
              </a:rPr>
              <a:t>Prowadzący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pl-PL" sz="1800" dirty="0">
                <a:solidFill>
                  <a:schemeClr val="lt1"/>
                </a:solidFill>
              </a:rPr>
              <a:t>POLITECHNIKA GDAŃSKA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pl-PL" sz="2400" dirty="0">
                <a:solidFill>
                  <a:schemeClr val="lt1"/>
                </a:solidFill>
              </a:rPr>
              <a:t>MODUŁ: ANALITYKA CYFROWA I MONITORING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chemeClr val="dk1"/>
              </a:buClr>
              <a:buSzPts val="3000"/>
            </a:pPr>
            <a:endParaRPr sz="4000" b="1">
              <a:solidFill>
                <a:schemeClr val="dk1"/>
              </a:solidFill>
            </a:endParaRPr>
          </a:p>
        </p:txBody>
      </p:sp>
      <p:sp>
        <p:nvSpPr>
          <p:cNvPr id="156" name="Google Shape;156;p2"/>
          <p:cNvSpPr txBox="1"/>
          <p:nvPr/>
        </p:nvSpPr>
        <p:spPr>
          <a:xfrm>
            <a:off x="637785" y="1683721"/>
            <a:ext cx="11273200" cy="3918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80990" indent="-228594">
              <a:lnSpc>
                <a:spcPct val="115000"/>
              </a:lnSpc>
              <a:spcBef>
                <a:spcPts val="2133"/>
              </a:spcBef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</a:endParaRPr>
          </a:p>
        </p:txBody>
      </p:sp>
      <p:sp>
        <p:nvSpPr>
          <p:cNvPr id="157" name="Google Shape;157;p2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942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ct val="100000"/>
            </a:pPr>
            <a:r>
              <a:rPr lang="nl-NL" dirty="0"/>
              <a:t>Cele </a:t>
            </a:r>
            <a:r>
              <a:rPr lang="nl-NL" dirty="0" smtClean="0"/>
              <a:t>nauczania</a:t>
            </a:r>
            <a:endParaRPr dirty="0"/>
          </a:p>
        </p:txBody>
      </p:sp>
      <p:sp>
        <p:nvSpPr>
          <p:cNvPr id="158" name="Google Shape;158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 marL="380990" indent="-380990">
              <a:lnSpc>
                <a:spcPct val="115000"/>
              </a:lnSpc>
              <a:spcBef>
                <a:spcPts val="0"/>
              </a:spcBef>
              <a:buClr>
                <a:srgbClr val="11AA81"/>
              </a:buClr>
              <a:buSzPts val="1800"/>
              <a:buFont typeface="Arial"/>
              <a:buChar char="●"/>
            </a:pPr>
            <a:r>
              <a:rPr lang="pl-PL" sz="2400" dirty="0" smtClean="0"/>
              <a:t>Studenci</a:t>
            </a:r>
            <a:r>
              <a:rPr lang="nl-NL" sz="2400" dirty="0" smtClean="0"/>
              <a:t> </a:t>
            </a:r>
            <a:r>
              <a:rPr lang="nl-NL" sz="2400" dirty="0"/>
              <a:t>mogą korzystać z narzędzi internetowych do badania własnych </a:t>
            </a:r>
            <a:r>
              <a:rPr lang="nl-NL" sz="2400" dirty="0" smtClean="0"/>
              <a:t>trendów</a:t>
            </a:r>
            <a:r>
              <a:rPr lang="pl-PL" sz="2400" dirty="0" smtClean="0"/>
              <a:t>.</a:t>
            </a:r>
            <a:endParaRPr dirty="0"/>
          </a:p>
          <a:p>
            <a:pPr marL="380990" indent="-380990">
              <a:lnSpc>
                <a:spcPct val="115000"/>
              </a:lnSpc>
              <a:spcBef>
                <a:spcPts val="2133"/>
              </a:spcBef>
              <a:buClr>
                <a:srgbClr val="11AA81"/>
              </a:buClr>
              <a:buSzPts val="1800"/>
              <a:buFont typeface="Arial"/>
              <a:buChar char="●"/>
            </a:pPr>
            <a:r>
              <a:rPr lang="pl-PL" sz="2400" dirty="0" smtClean="0"/>
              <a:t>Studenci</a:t>
            </a:r>
            <a:r>
              <a:rPr lang="nl-NL" sz="2400" dirty="0" smtClean="0"/>
              <a:t> </a:t>
            </a:r>
            <a:r>
              <a:rPr lang="nl-NL" sz="2400" dirty="0"/>
              <a:t>potrafią </a:t>
            </a:r>
            <a:r>
              <a:rPr lang="nl-NL" sz="2400" dirty="0" smtClean="0"/>
              <a:t>uzasadnić, </a:t>
            </a:r>
            <a:r>
              <a:rPr lang="nl-NL" sz="2400" dirty="0"/>
              <a:t>dlaczego ich trend jest istotny dla ich </a:t>
            </a:r>
            <a:r>
              <a:rPr lang="nl-NL" sz="2400" dirty="0" smtClean="0"/>
              <a:t>odbiorców</a:t>
            </a:r>
            <a:r>
              <a:rPr lang="pl-PL" sz="2400" dirty="0" smtClean="0"/>
              <a:t>.</a:t>
            </a:r>
            <a:endParaRPr dirty="0"/>
          </a:p>
          <a:p>
            <a:pPr marL="380990" indent="-380990">
              <a:lnSpc>
                <a:spcPct val="115000"/>
              </a:lnSpc>
              <a:spcBef>
                <a:spcPts val="2133"/>
              </a:spcBef>
              <a:buClr>
                <a:srgbClr val="11AA81"/>
              </a:buClr>
              <a:buSzPts val="1800"/>
              <a:buFont typeface="Arial"/>
              <a:buChar char="●"/>
            </a:pPr>
            <a:r>
              <a:rPr lang="nl-NL" sz="2400" dirty="0"/>
              <a:t>Studenci są w stanie przeprowadzać systematyczną analizę słuchową przy użyciu narzędzi cyfrowych. </a:t>
            </a:r>
            <a:endParaRPr sz="2400" dirty="0"/>
          </a:p>
          <a:p>
            <a:pPr marL="457189" indent="-279393"/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"/>
          <p:cNvSpPr txBox="1"/>
          <p:nvPr/>
        </p:nvSpPr>
        <p:spPr>
          <a:xfrm>
            <a:off x="839788" y="1974499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3"/>
          <p:cNvSpPr txBox="1">
            <a:spLocks noGrp="1"/>
          </p:cNvSpPr>
          <p:nvPr>
            <p:ph type="title"/>
          </p:nvPr>
        </p:nvSpPr>
        <p:spPr>
          <a:xfrm>
            <a:off x="1758462" y="1974499"/>
            <a:ext cx="2708342" cy="78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>
              <a:buSzPts val="3300"/>
            </a:pPr>
            <a:r>
              <a:rPr lang="pl-PL" dirty="0" smtClean="0"/>
              <a:t>AGENDA</a:t>
            </a:r>
            <a:endParaRPr dirty="0"/>
          </a:p>
        </p:txBody>
      </p:sp>
      <p:sp>
        <p:nvSpPr>
          <p:cNvPr id="165" name="Google Shape;165;p3"/>
          <p:cNvSpPr txBox="1">
            <a:spLocks noGrp="1"/>
          </p:cNvSpPr>
          <p:nvPr>
            <p:ph type="body" idx="1"/>
          </p:nvPr>
        </p:nvSpPr>
        <p:spPr>
          <a:xfrm>
            <a:off x="5210502" y="1371055"/>
            <a:ext cx="6141711" cy="2041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380990" indent="-380990">
              <a:lnSpc>
                <a:spcPct val="150000"/>
              </a:lnSpc>
              <a:spcBef>
                <a:spcPts val="0"/>
              </a:spcBef>
              <a:buSzPts val="1800"/>
              <a:buFont typeface="Arial"/>
              <a:buChar char="•"/>
            </a:pPr>
            <a:r>
              <a:rPr lang="pl-PL" sz="2400" dirty="0" smtClean="0"/>
              <a:t>Prezentacje</a:t>
            </a:r>
            <a:endParaRPr sz="2400" dirty="0"/>
          </a:p>
          <a:p>
            <a:pPr marL="380990" indent="-380990">
              <a:lnSpc>
                <a:spcPct val="150000"/>
              </a:lnSpc>
              <a:buClr>
                <a:srgbClr val="FFFFFF"/>
              </a:buClr>
              <a:buSzPts val="1800"/>
              <a:buFont typeface="Arial"/>
              <a:buChar char="•"/>
            </a:pPr>
            <a:r>
              <a:rPr lang="nl-NL" sz="2400" dirty="0">
                <a:solidFill>
                  <a:srgbClr val="FFFFFF"/>
                </a:solidFill>
              </a:rPr>
              <a:t>Jak </a:t>
            </a:r>
            <a:r>
              <a:rPr lang="nl-NL" sz="2400" dirty="0" smtClean="0">
                <a:solidFill>
                  <a:srgbClr val="FFFFFF"/>
                </a:solidFill>
              </a:rPr>
              <a:t>zrobić</a:t>
            </a:r>
            <a:r>
              <a:rPr lang="pl-PL" sz="2400" dirty="0">
                <a:solidFill>
                  <a:srgbClr val="FFFFFF"/>
                </a:solidFill>
              </a:rPr>
              <a:t> </a:t>
            </a:r>
            <a:r>
              <a:rPr lang="pl-PL" sz="2400" dirty="0" smtClean="0">
                <a:solidFill>
                  <a:srgbClr val="FFFFFF"/>
                </a:solidFill>
              </a:rPr>
              <a:t>raport odsłuchowy?</a:t>
            </a:r>
            <a:endParaRPr dirty="0"/>
          </a:p>
          <a:p>
            <a:pPr marL="380990" indent="-380990">
              <a:lnSpc>
                <a:spcPct val="150000"/>
              </a:lnSpc>
              <a:buClr>
                <a:srgbClr val="FFFFFF"/>
              </a:buClr>
              <a:buSzPts val="1800"/>
              <a:buFont typeface="Arial"/>
              <a:buChar char="•"/>
            </a:pPr>
            <a:r>
              <a:rPr lang="pl-PL" sz="2400" dirty="0" smtClean="0">
                <a:solidFill>
                  <a:srgbClr val="FFFFFF"/>
                </a:solidFill>
              </a:rPr>
              <a:t>Zadanie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"/>
          <p:cNvSpPr txBox="1">
            <a:spLocks noGrp="1"/>
          </p:cNvSpPr>
          <p:nvPr>
            <p:ph type="title"/>
          </p:nvPr>
        </p:nvSpPr>
        <p:spPr>
          <a:xfrm>
            <a:off x="575664" y="909626"/>
            <a:ext cx="3923056" cy="1368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>
              <a:buClr>
                <a:schemeClr val="dk1"/>
              </a:buClr>
              <a:buSzPts val="2325"/>
            </a:pPr>
            <a:r>
              <a:rPr lang="nl-NL" dirty="0" smtClean="0"/>
              <a:t>Prezentacje</a:t>
            </a:r>
            <a:endParaRPr sz="4000" dirty="0">
              <a:solidFill>
                <a:srgbClr val="11AA81"/>
              </a:solidFill>
            </a:endParaRPr>
          </a:p>
        </p:txBody>
      </p:sp>
      <p:grpSp>
        <p:nvGrpSpPr>
          <p:cNvPr id="172" name="Google Shape;172;p4"/>
          <p:cNvGrpSpPr/>
          <p:nvPr/>
        </p:nvGrpSpPr>
        <p:grpSpPr>
          <a:xfrm>
            <a:off x="4912634" y="918757"/>
            <a:ext cx="5503452" cy="4789655"/>
            <a:chOff x="0" y="0"/>
            <a:chExt cx="4127589" cy="3592241"/>
          </a:xfrm>
        </p:grpSpPr>
        <p:sp>
          <p:nvSpPr>
            <p:cNvPr id="173" name="Google Shape;173;p4"/>
            <p:cNvSpPr/>
            <p:nvPr/>
          </p:nvSpPr>
          <p:spPr>
            <a:xfrm>
              <a:off x="0" y="0"/>
              <a:ext cx="4127589" cy="1026229"/>
            </a:xfrm>
            <a:prstGeom prst="roundRect">
              <a:avLst>
                <a:gd name="adj" fmla="val 10000"/>
              </a:avLst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4" name="Google Shape;174;p4"/>
            <p:cNvSpPr/>
            <p:nvPr/>
          </p:nvSpPr>
          <p:spPr>
            <a:xfrm>
              <a:off x="310434" y="231340"/>
              <a:ext cx="564426" cy="56442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5" name="Google Shape;175;p4"/>
            <p:cNvSpPr/>
            <p:nvPr/>
          </p:nvSpPr>
          <p:spPr>
            <a:xfrm>
              <a:off x="1185295" y="438"/>
              <a:ext cx="2942293" cy="10262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6" name="Google Shape;176;p4"/>
            <p:cNvSpPr txBox="1"/>
            <p:nvPr/>
          </p:nvSpPr>
          <p:spPr>
            <a:xfrm>
              <a:off x="1185295" y="438"/>
              <a:ext cx="2942293" cy="10262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4800" tIns="144800" rIns="144800" bIns="14480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dk1"/>
                </a:buClr>
                <a:buSzPts val="1700"/>
              </a:pPr>
              <a:r>
                <a:rPr lang="nl-NL" sz="2267" dirty="0" smtClean="0">
                  <a:solidFill>
                    <a:srgbClr val="161249"/>
                  </a:solidFill>
                </a:rPr>
                <a:t>P</a:t>
              </a:r>
              <a:r>
                <a:rPr lang="pl-PL" sz="2267" dirty="0" err="1" smtClean="0">
                  <a:solidFill>
                    <a:srgbClr val="161249"/>
                  </a:solidFill>
                </a:rPr>
                <a:t>rezentacja</a:t>
              </a:r>
              <a:r>
                <a:rPr lang="nl-NL" sz="2267" dirty="0" smtClean="0">
                  <a:solidFill>
                    <a:srgbClr val="161249"/>
                  </a:solidFill>
                </a:rPr>
                <a:t>, </a:t>
              </a:r>
              <a:r>
                <a:rPr lang="nl-NL" sz="2267" b="1" dirty="0" smtClean="0">
                  <a:solidFill>
                    <a:srgbClr val="161249"/>
                  </a:solidFill>
                </a:rPr>
                <a:t>ma</a:t>
              </a:r>
              <a:r>
                <a:rPr lang="pl-PL" sz="2267" b="1" dirty="0" smtClean="0">
                  <a:solidFill>
                    <a:srgbClr val="161249"/>
                  </a:solidFill>
                </a:rPr>
                <a:t>x</a:t>
              </a:r>
              <a:r>
                <a:rPr lang="nl-NL" sz="2267" b="1" dirty="0" smtClean="0">
                  <a:solidFill>
                    <a:srgbClr val="161249"/>
                  </a:solidFill>
                </a:rPr>
                <a:t>. </a:t>
              </a:r>
              <a:r>
                <a:rPr lang="nl-NL" sz="2267" b="1" dirty="0">
                  <a:solidFill>
                    <a:srgbClr val="161249"/>
                  </a:solidFill>
                </a:rPr>
                <a:t>2 minuty</a:t>
              </a:r>
              <a:endParaRPr sz="2267" b="1" dirty="0">
                <a:solidFill>
                  <a:srgbClr val="161249"/>
                </a:solidFill>
              </a:endParaRPr>
            </a:p>
          </p:txBody>
        </p:sp>
        <p:sp>
          <p:nvSpPr>
            <p:cNvPr id="177" name="Google Shape;177;p4"/>
            <p:cNvSpPr/>
            <p:nvPr/>
          </p:nvSpPr>
          <p:spPr>
            <a:xfrm>
              <a:off x="0" y="1283225"/>
              <a:ext cx="4127589" cy="1026229"/>
            </a:xfrm>
            <a:prstGeom prst="roundRect">
              <a:avLst>
                <a:gd name="adj" fmla="val 10000"/>
              </a:avLst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8" name="Google Shape;178;p4" descr="Presentation with checklist with solid fill"/>
            <p:cNvSpPr/>
            <p:nvPr/>
          </p:nvSpPr>
          <p:spPr>
            <a:xfrm>
              <a:off x="310434" y="1514127"/>
              <a:ext cx="564426" cy="564426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9" name="Google Shape;179;p4"/>
            <p:cNvSpPr/>
            <p:nvPr/>
          </p:nvSpPr>
          <p:spPr>
            <a:xfrm>
              <a:off x="1185295" y="1283225"/>
              <a:ext cx="2942293" cy="10262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0" name="Google Shape;180;p4"/>
            <p:cNvSpPr txBox="1"/>
            <p:nvPr/>
          </p:nvSpPr>
          <p:spPr>
            <a:xfrm>
              <a:off x="1185295" y="1283225"/>
              <a:ext cx="2942293" cy="10262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4800" tIns="144800" rIns="144800" bIns="14480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dk1"/>
                </a:buClr>
                <a:buSzPts val="1700"/>
              </a:pPr>
              <a:r>
                <a:rPr lang="nl-NL" sz="2267">
                  <a:solidFill>
                    <a:srgbClr val="161249"/>
                  </a:solidFill>
                </a:rPr>
                <a:t>Jaki jest Twój temat?</a:t>
              </a:r>
              <a:endParaRPr sz="2267">
                <a:solidFill>
                  <a:srgbClr val="161249"/>
                </a:solidFill>
              </a:endParaRPr>
            </a:p>
          </p:txBody>
        </p:sp>
        <p:sp>
          <p:nvSpPr>
            <p:cNvPr id="181" name="Google Shape;181;p4"/>
            <p:cNvSpPr/>
            <p:nvPr/>
          </p:nvSpPr>
          <p:spPr>
            <a:xfrm>
              <a:off x="0" y="2566012"/>
              <a:ext cx="4127589" cy="1026229"/>
            </a:xfrm>
            <a:prstGeom prst="roundRect">
              <a:avLst>
                <a:gd name="adj" fmla="val 10000"/>
              </a:avLst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2" name="Google Shape;182;p4"/>
            <p:cNvSpPr/>
            <p:nvPr/>
          </p:nvSpPr>
          <p:spPr>
            <a:xfrm>
              <a:off x="1185295" y="2566012"/>
              <a:ext cx="2942293" cy="10262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3" name="Google Shape;183;p4"/>
            <p:cNvSpPr txBox="1"/>
            <p:nvPr/>
          </p:nvSpPr>
          <p:spPr>
            <a:xfrm>
              <a:off x="1185295" y="2566012"/>
              <a:ext cx="2942293" cy="10262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4800" tIns="144800" rIns="144800" bIns="144800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chemeClr val="dk1"/>
                </a:buClr>
                <a:buSzPts val="1700"/>
              </a:pPr>
              <a:r>
                <a:rPr lang="nl-NL" sz="2267">
                  <a:solidFill>
                    <a:srgbClr val="161249"/>
                  </a:solidFill>
                </a:rPr>
                <a:t>Dlaczego Twój temat jest ważny dla dzisiejszych marketerów?</a:t>
              </a:r>
              <a:endParaRPr sz="2267">
                <a:solidFill>
                  <a:srgbClr val="161249"/>
                </a:solidFill>
              </a:endParaRPr>
            </a:p>
          </p:txBody>
        </p:sp>
      </p:grpSp>
      <p:pic>
        <p:nvPicPr>
          <p:cNvPr id="184" name="Google Shape;184;p4" descr="Group brainstorm with solid fill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27001" y="4349817"/>
            <a:ext cx="1175280" cy="117528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4"/>
          <p:cNvSpPr txBox="1"/>
          <p:nvPr/>
        </p:nvSpPr>
        <p:spPr>
          <a:xfrm>
            <a:off x="575664" y="2759876"/>
            <a:ext cx="6198499" cy="1107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nl-NL" sz="3200" b="1">
                <a:solidFill>
                  <a:srgbClr val="11AA81"/>
                </a:solidFill>
              </a:rPr>
              <a:t>Przekaż swoją opinię!</a:t>
            </a:r>
            <a:endParaRPr sz="1867"/>
          </a:p>
          <a:p>
            <a:pPr marL="457189" indent="-457189">
              <a:buClr>
                <a:srgbClr val="11AA81"/>
              </a:buClr>
              <a:buSzPts val="2400"/>
              <a:buFont typeface="Noto Sans Symbols"/>
              <a:buChar char="⮚"/>
            </a:pPr>
            <a:r>
              <a:rPr lang="nl-NL" sz="3200" b="1">
                <a:solidFill>
                  <a:srgbClr val="11AA81"/>
                </a:solidFill>
              </a:rPr>
              <a:t>Topy i wskazówki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5"/>
          <p:cNvSpPr txBox="1">
            <a:spLocks noGrp="1"/>
          </p:cNvSpPr>
          <p:nvPr>
            <p:ph type="title"/>
          </p:nvPr>
        </p:nvSpPr>
        <p:spPr>
          <a:xfrm>
            <a:off x="437662" y="365125"/>
            <a:ext cx="10916138" cy="800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rmAutofit/>
          </a:bodyPr>
          <a:lstStyle/>
          <a:p>
            <a:pPr>
              <a:buClr>
                <a:schemeClr val="dk1"/>
              </a:buClr>
              <a:buSzPts val="3000"/>
            </a:pPr>
            <a:r>
              <a:rPr lang="nl-NL" sz="4000" dirty="0"/>
              <a:t>Zadanie: napisanie raportu ze słuchania</a:t>
            </a:r>
            <a:endParaRPr sz="4000" dirty="0"/>
          </a:p>
        </p:txBody>
      </p:sp>
      <p:sp>
        <p:nvSpPr>
          <p:cNvPr id="191" name="Google Shape;191;p5"/>
          <p:cNvSpPr txBox="1">
            <a:spLocks noGrp="1"/>
          </p:cNvSpPr>
          <p:nvPr>
            <p:ph type="body" idx="1"/>
          </p:nvPr>
        </p:nvSpPr>
        <p:spPr>
          <a:xfrm>
            <a:off x="838200" y="1347798"/>
            <a:ext cx="10753725" cy="4520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ts val="1800"/>
            </a:pPr>
            <a:r>
              <a:rPr lang="nl-NL" sz="2400" dirty="0"/>
              <a:t>Jak utworzyć raport z odsłuchu? Po wybraniu tematu :</a:t>
            </a:r>
            <a:endParaRPr sz="2400" dirty="0"/>
          </a:p>
          <a:p>
            <a:pPr marL="228594" indent="-228594">
              <a:lnSpc>
                <a:spcPct val="110000"/>
              </a:lnSpc>
              <a:buClr>
                <a:srgbClr val="11AA81"/>
              </a:buClr>
              <a:buSzPts val="2000"/>
              <a:buChar char="▪"/>
            </a:pPr>
            <a:r>
              <a:rPr lang="nl-NL" sz="2667" b="1" dirty="0">
                <a:solidFill>
                  <a:srgbClr val="11AA81"/>
                </a:solidFill>
              </a:rPr>
              <a:t>Krok 1: </a:t>
            </a:r>
            <a:r>
              <a:rPr lang="nl-NL" sz="2400" b="1" dirty="0"/>
              <a:t/>
            </a:r>
            <a:br>
              <a:rPr lang="nl-NL" sz="2400" b="1" dirty="0"/>
            </a:br>
            <a:r>
              <a:rPr lang="nl-NL" sz="2400" dirty="0"/>
              <a:t>Skorzystaj z podejścia wielokanałowego i zmapuj odpowiednie </a:t>
            </a:r>
            <a:r>
              <a:rPr lang="nl-NL" sz="2400" b="1" dirty="0"/>
              <a:t>blogi</a:t>
            </a:r>
            <a:r>
              <a:rPr lang="nl-NL" sz="2400" dirty="0"/>
              <a:t>,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nl-NL" sz="2400" b="1" dirty="0" smtClean="0"/>
              <a:t>strony </a:t>
            </a:r>
            <a:r>
              <a:rPr lang="nl-NL" sz="2400" b="1" dirty="0"/>
              <a:t>internetowe</a:t>
            </a:r>
            <a:r>
              <a:rPr lang="nl-NL" sz="2400" dirty="0"/>
              <a:t>, </a:t>
            </a:r>
            <a:r>
              <a:rPr lang="nl-NL" sz="2400" b="1" dirty="0"/>
              <a:t>magazyny offline</a:t>
            </a:r>
            <a:r>
              <a:rPr lang="nl-NL" sz="2400" dirty="0"/>
              <a:t>, </a:t>
            </a:r>
            <a:r>
              <a:rPr lang="nl-NL" sz="2400" b="1" dirty="0"/>
              <a:t>artykuły </a:t>
            </a:r>
            <a:r>
              <a:rPr lang="nl-NL" sz="2400" dirty="0"/>
              <a:t>i </a:t>
            </a:r>
            <a:r>
              <a:rPr lang="nl-NL" sz="2400" b="1" dirty="0"/>
              <a:t>liderów myśli </a:t>
            </a:r>
            <a:r>
              <a:rPr lang="pl-PL" sz="2400" b="1" dirty="0" smtClean="0"/>
              <a:t/>
            </a:r>
            <a:br>
              <a:rPr lang="pl-PL" sz="2400" b="1" dirty="0" smtClean="0"/>
            </a:br>
            <a:r>
              <a:rPr lang="nl-NL" sz="2400" dirty="0" smtClean="0"/>
              <a:t>dotyczących Twojego </a:t>
            </a:r>
            <a:r>
              <a:rPr lang="nl-NL" sz="2400" dirty="0"/>
              <a:t>tematu. </a:t>
            </a:r>
            <a:endParaRPr sz="2400" dirty="0"/>
          </a:p>
          <a:p>
            <a:pPr marL="228594" indent="-228594">
              <a:lnSpc>
                <a:spcPct val="110000"/>
              </a:lnSpc>
              <a:buClr>
                <a:srgbClr val="11AA81"/>
              </a:buClr>
              <a:buSzPts val="2000"/>
              <a:buChar char="▪"/>
            </a:pPr>
            <a:r>
              <a:rPr lang="nl-NL" sz="2667" b="1" dirty="0">
                <a:solidFill>
                  <a:srgbClr val="11AA81"/>
                </a:solidFill>
              </a:rPr>
              <a:t>Krok 2: </a:t>
            </a:r>
            <a:r>
              <a:rPr lang="nl-NL" sz="2400" b="1" dirty="0"/>
              <a:t/>
            </a:r>
            <a:br>
              <a:rPr lang="nl-NL" sz="2400" b="1" dirty="0"/>
            </a:br>
            <a:r>
              <a:rPr lang="nl-NL" sz="2400" dirty="0"/>
              <a:t>Przeczytaj, co piszą na Twój temat.</a:t>
            </a:r>
            <a:endParaRPr sz="2400" dirty="0"/>
          </a:p>
          <a:p>
            <a:pPr marL="228594" indent="-228594">
              <a:lnSpc>
                <a:spcPct val="110000"/>
              </a:lnSpc>
              <a:buClr>
                <a:srgbClr val="11AA81"/>
              </a:buClr>
              <a:buSzPts val="2000"/>
              <a:buChar char="▪"/>
            </a:pPr>
            <a:r>
              <a:rPr lang="nl-NL" sz="2667" b="1" dirty="0">
                <a:solidFill>
                  <a:srgbClr val="11AA81"/>
                </a:solidFill>
              </a:rPr>
              <a:t>Krok 3:</a:t>
            </a:r>
            <a:r>
              <a:rPr lang="nl-NL" sz="2400" b="1" dirty="0"/>
              <a:t/>
            </a:r>
            <a:br>
              <a:rPr lang="nl-NL" sz="2400" b="1" dirty="0"/>
            </a:br>
            <a:r>
              <a:rPr lang="nl-NL" sz="2400" dirty="0"/>
              <a:t>Podsumuj, o czym mówią i napisz raport ze słuchania.</a:t>
            </a:r>
            <a:endParaRPr sz="2400" dirty="0"/>
          </a:p>
          <a:p>
            <a:pPr marL="0" indent="0">
              <a:lnSpc>
                <a:spcPct val="110000"/>
              </a:lnSpc>
              <a:buClr>
                <a:schemeClr val="dk1"/>
              </a:buClr>
              <a:buSzPts val="1800"/>
            </a:pPr>
            <a:r>
              <a:rPr lang="nl-NL" sz="2400" dirty="0"/>
              <a:t/>
            </a:r>
            <a:br>
              <a:rPr lang="nl-NL" sz="2400" dirty="0"/>
            </a:br>
            <a:r>
              <a:rPr lang="nl-NL" sz="2400" dirty="0"/>
              <a:t>Sugestia: ogranicz się do </a:t>
            </a:r>
            <a:r>
              <a:rPr lang="nl-NL" sz="2400" b="1" dirty="0"/>
              <a:t>5 źródeł </a:t>
            </a:r>
            <a:r>
              <a:rPr lang="nl-NL" sz="2400" dirty="0"/>
              <a:t>na akapit, ale użyj </a:t>
            </a:r>
            <a:r>
              <a:rPr lang="nl-NL" sz="2400" b="1" dirty="0"/>
              <a:t>co najmniej 3. </a:t>
            </a:r>
            <a:endParaRPr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6"/>
          <p:cNvSpPr txBox="1">
            <a:spLocks noGrp="1"/>
          </p:cNvSpPr>
          <p:nvPr>
            <p:ph type="ctrTitle" idx="4294967295"/>
          </p:nvPr>
        </p:nvSpPr>
        <p:spPr>
          <a:xfrm>
            <a:off x="1479493" y="1363769"/>
            <a:ext cx="9233012" cy="1655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 algn="ctr">
              <a:buClr>
                <a:schemeClr val="lt1"/>
              </a:buClr>
              <a:buSzPts val="4500"/>
            </a:pPr>
            <a:r>
              <a:rPr lang="nl-NL" sz="4800" dirty="0">
                <a:solidFill>
                  <a:schemeClr val="lt1"/>
                </a:solidFill>
              </a:rPr>
              <a:t>Dość </a:t>
            </a:r>
            <a:r>
              <a:rPr lang="nl-NL" sz="4800" dirty="0" smtClean="0">
                <a:solidFill>
                  <a:schemeClr val="lt1"/>
                </a:solidFill>
              </a:rPr>
              <a:t>inspiracji</a:t>
            </a:r>
            <a:r>
              <a:rPr lang="pl-PL" sz="4800" dirty="0" smtClean="0">
                <a:solidFill>
                  <a:schemeClr val="lt1"/>
                </a:solidFill>
              </a:rPr>
              <a:t>!</a:t>
            </a:r>
            <a:r>
              <a:rPr lang="nl-NL" sz="4800" dirty="0">
                <a:solidFill>
                  <a:schemeClr val="lt1"/>
                </a:solidFill>
              </a:rPr>
              <a:t/>
            </a:r>
            <a:br>
              <a:rPr lang="nl-NL" sz="4800" dirty="0">
                <a:solidFill>
                  <a:schemeClr val="lt1"/>
                </a:solidFill>
              </a:rPr>
            </a:br>
            <a:r>
              <a:rPr lang="nl-NL" sz="4800" dirty="0">
                <a:solidFill>
                  <a:schemeClr val="lt1"/>
                </a:solidFill>
              </a:rPr>
              <a:t>Zacznij robić to sam! 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97" name="Google Shape;197;p6"/>
          <p:cNvSpPr txBox="1">
            <a:spLocks noGrp="1"/>
          </p:cNvSpPr>
          <p:nvPr>
            <p:ph type="subTitle" idx="4294967295"/>
          </p:nvPr>
        </p:nvSpPr>
        <p:spPr>
          <a:xfrm>
            <a:off x="2276557" y="3429000"/>
            <a:ext cx="7638881" cy="123105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0" indent="0" algn="ctr"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nl-NL" sz="4000" b="1" dirty="0"/>
              <a:t>Stwórz swój własny raport odsłuchowy! </a:t>
            </a:r>
            <a:endParaRPr sz="40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7"/>
          <p:cNvSpPr txBox="1">
            <a:spLocks noGrp="1"/>
          </p:cNvSpPr>
          <p:nvPr>
            <p:ph type="title"/>
          </p:nvPr>
        </p:nvSpPr>
        <p:spPr>
          <a:xfrm>
            <a:off x="838200" y="1232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rmAutofit/>
          </a:bodyPr>
          <a:lstStyle/>
          <a:p>
            <a:pPr>
              <a:buClr>
                <a:schemeClr val="dk1"/>
              </a:buClr>
              <a:buSzPts val="3300"/>
            </a:pPr>
            <a:r>
              <a:rPr lang="pl-PL" dirty="0" smtClean="0"/>
              <a:t>Propozycje</a:t>
            </a:r>
            <a:r>
              <a:rPr lang="nl-NL" dirty="0" smtClean="0"/>
              <a:t> </a:t>
            </a:r>
            <a:r>
              <a:rPr lang="pl-PL" dirty="0" smtClean="0"/>
              <a:t>pomysłów</a:t>
            </a:r>
            <a:endParaRPr dirty="0"/>
          </a:p>
        </p:txBody>
      </p:sp>
      <p:sp>
        <p:nvSpPr>
          <p:cNvPr id="203" name="Google Shape;203;p7"/>
          <p:cNvSpPr txBox="1">
            <a:spLocks noGrp="1"/>
          </p:cNvSpPr>
          <p:nvPr>
            <p:ph type="body" idx="1"/>
          </p:nvPr>
        </p:nvSpPr>
        <p:spPr>
          <a:xfrm>
            <a:off x="394285" y="1208901"/>
            <a:ext cx="10515600" cy="48331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838179" lvl="1" indent="-380990">
              <a:lnSpc>
                <a:spcPct val="120000"/>
              </a:lnSpc>
              <a:spcBef>
                <a:spcPts val="0"/>
              </a:spcBef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867" dirty="0"/>
              <a:t>Technologia blockchain </a:t>
            </a:r>
            <a:endParaRPr sz="1867" dirty="0"/>
          </a:p>
          <a:p>
            <a:pPr marL="838179" lvl="1" indent="-380990">
              <a:lnSpc>
                <a:spcPct val="120000"/>
              </a:lnSpc>
              <a:spcBef>
                <a:spcPts val="0"/>
              </a:spcBef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867" dirty="0"/>
              <a:t>Biznes społecznościowy</a:t>
            </a:r>
            <a:endParaRPr sz="1867" dirty="0"/>
          </a:p>
          <a:p>
            <a:pPr marL="838179" lvl="1" indent="-380990">
              <a:lnSpc>
                <a:spcPct val="120000"/>
              </a:lnSpc>
              <a:spcBef>
                <a:spcPts val="0"/>
              </a:spcBef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867" dirty="0"/>
              <a:t>VR w reklamie / reklama w VR</a:t>
            </a:r>
            <a:endParaRPr sz="1867" dirty="0"/>
          </a:p>
          <a:p>
            <a:pPr marL="838179" lvl="1" indent="-380990">
              <a:lnSpc>
                <a:spcPct val="120000"/>
              </a:lnSpc>
              <a:spcBef>
                <a:spcPts val="0"/>
              </a:spcBef>
              <a:buClr>
                <a:srgbClr val="11AA81"/>
              </a:buClr>
              <a:buSzPts val="1400"/>
              <a:buFont typeface="Arial"/>
              <a:buChar char="●"/>
            </a:pPr>
            <a:r>
              <a:rPr lang="pl-PL" sz="1867" dirty="0" err="1" smtClean="0"/>
              <a:t>Storytelling</a:t>
            </a:r>
            <a:endParaRPr sz="1867" dirty="0" smtClean="0"/>
          </a:p>
          <a:p>
            <a:pPr marL="838179" lvl="1" indent="-380990">
              <a:lnSpc>
                <a:spcPct val="120000"/>
              </a:lnSpc>
              <a:spcBef>
                <a:spcPts val="0"/>
              </a:spcBef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867" dirty="0" smtClean="0"/>
              <a:t>Marketing </a:t>
            </a:r>
            <a:r>
              <a:rPr lang="nl-NL" sz="1867" dirty="0"/>
              <a:t>treści </a:t>
            </a:r>
            <a:endParaRPr sz="1867" dirty="0"/>
          </a:p>
          <a:p>
            <a:pPr marL="838179" lvl="1" indent="-380990">
              <a:lnSpc>
                <a:spcPct val="120000"/>
              </a:lnSpc>
              <a:spcBef>
                <a:spcPts val="0"/>
              </a:spcBef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867" dirty="0" smtClean="0"/>
              <a:t>Mobi</a:t>
            </a:r>
            <a:r>
              <a:rPr lang="pl-PL" sz="1867" dirty="0" smtClean="0"/>
              <a:t>le</a:t>
            </a:r>
            <a:endParaRPr sz="1867" dirty="0"/>
          </a:p>
          <a:p>
            <a:pPr marL="838179" lvl="1" indent="-380990">
              <a:lnSpc>
                <a:spcPct val="120000"/>
              </a:lnSpc>
              <a:spcBef>
                <a:spcPts val="0"/>
              </a:spcBef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867" dirty="0"/>
              <a:t>Doświadczenie klienta online</a:t>
            </a:r>
            <a:endParaRPr sz="1867" dirty="0"/>
          </a:p>
          <a:p>
            <a:pPr marL="838179" lvl="1" indent="-380990">
              <a:lnSpc>
                <a:spcPct val="120000"/>
              </a:lnSpc>
              <a:spcBef>
                <a:spcPts val="0"/>
              </a:spcBef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867" dirty="0"/>
              <a:t>Reklama natywna</a:t>
            </a:r>
            <a:endParaRPr sz="1867" dirty="0"/>
          </a:p>
          <a:p>
            <a:pPr marL="838179" lvl="1" indent="-380990">
              <a:lnSpc>
                <a:spcPct val="120000"/>
              </a:lnSpc>
              <a:spcBef>
                <a:spcPts val="0"/>
              </a:spcBef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867" dirty="0"/>
              <a:t>Moda</a:t>
            </a:r>
            <a:endParaRPr sz="1867" dirty="0"/>
          </a:p>
          <a:p>
            <a:pPr marL="838179" lvl="1" indent="-380990">
              <a:lnSpc>
                <a:spcPct val="120000"/>
              </a:lnSpc>
              <a:spcBef>
                <a:spcPts val="0"/>
              </a:spcBef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867" dirty="0"/>
              <a:t>Sektor kultury </a:t>
            </a:r>
            <a:endParaRPr sz="1867" dirty="0"/>
          </a:p>
          <a:p>
            <a:pPr marL="838179" lvl="1" indent="-380990">
              <a:lnSpc>
                <a:spcPct val="120000"/>
              </a:lnSpc>
              <a:spcBef>
                <a:spcPts val="0"/>
              </a:spcBef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867" dirty="0"/>
              <a:t>Przyszłość dziennikarstwa  </a:t>
            </a:r>
            <a:endParaRPr sz="1867" dirty="0"/>
          </a:p>
          <a:p>
            <a:pPr marL="4572" lvl="1" indent="0">
              <a:lnSpc>
                <a:spcPct val="100000"/>
              </a:lnSpc>
              <a:spcBef>
                <a:spcPts val="800"/>
              </a:spcBef>
              <a:buClr>
                <a:schemeClr val="dk1"/>
              </a:buClr>
              <a:buSzPts val="1400"/>
            </a:pPr>
            <a:r>
              <a:rPr lang="nl-NL" sz="1867" dirty="0"/>
              <a:t>	... i tak dalej</a:t>
            </a:r>
            <a:endParaRPr sz="1867" dirty="0"/>
          </a:p>
          <a:p>
            <a:pPr marL="457189" lvl="1" indent="0">
              <a:lnSpc>
                <a:spcPct val="100000"/>
              </a:lnSpc>
              <a:spcBef>
                <a:spcPts val="800"/>
              </a:spcBef>
              <a:buClr>
                <a:srgbClr val="11AA81"/>
              </a:buClr>
            </a:pPr>
            <a:r>
              <a:rPr lang="nl-NL" b="1" dirty="0"/>
              <a:t>W jakim </a:t>
            </a:r>
            <a:r>
              <a:rPr lang="nl-NL" b="1" dirty="0" smtClean="0"/>
              <a:t>temacie </a:t>
            </a:r>
            <a:r>
              <a:rPr lang="nl-NL" b="1" dirty="0"/>
              <a:t>chcę być specjalistą?</a:t>
            </a:r>
            <a:endParaRPr dirty="0"/>
          </a:p>
        </p:txBody>
      </p:sp>
      <p:pic>
        <p:nvPicPr>
          <p:cNvPr id="204" name="Google Shape;204;p7" descr="Afbeeldingsresultaat voor personal brandi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55511" y="2397513"/>
            <a:ext cx="3769220" cy="1999995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7"/>
          <p:cNvSpPr/>
          <p:nvPr/>
        </p:nvSpPr>
        <p:spPr>
          <a:xfrm>
            <a:off x="5509613" y="4422476"/>
            <a:ext cx="6096000" cy="1107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buClr>
                <a:srgbClr val="11AA81"/>
              </a:buClr>
              <a:buSzPts val="1600"/>
            </a:pPr>
            <a:r>
              <a:rPr lang="nl-NL" sz="2133" b="1" dirty="0">
                <a:solidFill>
                  <a:srgbClr val="11AA81"/>
                </a:solidFill>
              </a:rPr>
              <a:t>Temat po </a:t>
            </a:r>
            <a:r>
              <a:rPr lang="nl-NL" sz="2133" b="1" dirty="0" smtClean="0">
                <a:solidFill>
                  <a:srgbClr val="11AA81"/>
                </a:solidFill>
              </a:rPr>
              <a:t>Covid</a:t>
            </a:r>
            <a:r>
              <a:rPr lang="pl-PL" sz="2133" b="1" dirty="0" err="1" smtClean="0">
                <a:solidFill>
                  <a:srgbClr val="11AA81"/>
                </a:solidFill>
              </a:rPr>
              <a:t>zie</a:t>
            </a:r>
            <a:r>
              <a:rPr lang="nl-NL" sz="2133" b="1" dirty="0" smtClean="0">
                <a:solidFill>
                  <a:srgbClr val="11AA81"/>
                </a:solidFill>
              </a:rPr>
              <a:t>: </a:t>
            </a:r>
            <a:r>
              <a:rPr lang="nl-NL" sz="2133" b="1" dirty="0">
                <a:solidFill>
                  <a:srgbClr val="11AA81"/>
                </a:solidFill>
              </a:rPr>
              <a:t>co jest nową normą </a:t>
            </a:r>
            <a:r>
              <a:rPr lang="pl-PL" sz="2133" b="1" dirty="0" smtClean="0">
                <a:solidFill>
                  <a:srgbClr val="11AA81"/>
                </a:solidFill>
              </a:rPr>
              <a:t/>
            </a:r>
            <a:br>
              <a:rPr lang="pl-PL" sz="2133" b="1" dirty="0" smtClean="0">
                <a:solidFill>
                  <a:srgbClr val="11AA81"/>
                </a:solidFill>
              </a:rPr>
            </a:br>
            <a:r>
              <a:rPr lang="nl-NL" sz="2133" b="1" dirty="0" smtClean="0">
                <a:solidFill>
                  <a:srgbClr val="11AA81"/>
                </a:solidFill>
              </a:rPr>
              <a:t>w </a:t>
            </a:r>
            <a:r>
              <a:rPr lang="nl-NL" sz="2133" b="1" dirty="0">
                <a:solidFill>
                  <a:srgbClr val="11AA81"/>
                </a:solidFill>
              </a:rPr>
              <a:t>obsłudze klienta, reklamie lub brandingu?</a:t>
            </a:r>
            <a:endParaRPr sz="2133" dirty="0">
              <a:solidFill>
                <a:srgbClr val="11AA81"/>
              </a:solidFill>
            </a:endParaRPr>
          </a:p>
          <a:p>
            <a:pPr algn="ctr">
              <a:buClr>
                <a:schemeClr val="dk1"/>
              </a:buClr>
              <a:buSzPts val="1600"/>
            </a:pPr>
            <a:endParaRPr sz="2133" b="1" dirty="0">
              <a:solidFill>
                <a:srgbClr val="11AA81"/>
              </a:solidFill>
            </a:endParaRPr>
          </a:p>
        </p:txBody>
      </p:sp>
      <p:pic>
        <p:nvPicPr>
          <p:cNvPr id="206" name="Google Shape;206;p7" descr="TIME MAGAZINE - MAY 11, 2020 - NOPE (THE LONG ROAD BACK): Time Magazine:  Amazon.com: Book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52086" y="1590382"/>
            <a:ext cx="2084895" cy="27554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8"/>
          <p:cNvSpPr txBox="1">
            <a:spLocks noGrp="1"/>
          </p:cNvSpPr>
          <p:nvPr>
            <p:ph type="title" idx="4294967295"/>
          </p:nvPr>
        </p:nvSpPr>
        <p:spPr>
          <a:xfrm>
            <a:off x="343281" y="87875"/>
            <a:ext cx="5084233" cy="1327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rmAutofit/>
          </a:bodyPr>
          <a:lstStyle/>
          <a:p>
            <a:pPr>
              <a:buClr>
                <a:schemeClr val="dk1"/>
              </a:buClr>
              <a:buSzPts val="3300"/>
            </a:pPr>
            <a:r>
              <a:rPr lang="pl-PL" dirty="0" smtClean="0"/>
              <a:t>Zadanie domowe</a:t>
            </a:r>
            <a:r>
              <a:rPr lang="nl-NL" dirty="0" smtClean="0"/>
              <a:t>: </a:t>
            </a:r>
            <a:endParaRPr dirty="0"/>
          </a:p>
        </p:txBody>
      </p:sp>
      <p:sp>
        <p:nvSpPr>
          <p:cNvPr id="212" name="Google Shape;212;p8"/>
          <p:cNvSpPr txBox="1">
            <a:spLocks noGrp="1"/>
          </p:cNvSpPr>
          <p:nvPr>
            <p:ph type="body" idx="4294967295"/>
          </p:nvPr>
        </p:nvSpPr>
        <p:spPr>
          <a:xfrm>
            <a:off x="171938" y="1234122"/>
            <a:ext cx="5908431" cy="2988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355591" indent="-355591">
              <a:lnSpc>
                <a:spcPct val="100000"/>
              </a:lnSpc>
              <a:spcBef>
                <a:spcPts val="0"/>
              </a:spcBef>
              <a:buClr>
                <a:srgbClr val="11AA81"/>
              </a:buClr>
              <a:buSzPts val="1800"/>
              <a:buFont typeface="Arial"/>
              <a:buChar char="●"/>
            </a:pPr>
            <a:r>
              <a:rPr lang="nl-NL" sz="2400" dirty="0"/>
              <a:t>Rozpocznij badanie swojego </a:t>
            </a:r>
            <a:r>
              <a:rPr lang="pl-PL" sz="2400" dirty="0" smtClean="0"/>
              <a:t>tematu</a:t>
            </a:r>
            <a:r>
              <a:rPr lang="nl-NL" sz="2400" dirty="0" smtClean="0"/>
              <a:t>. </a:t>
            </a:r>
            <a:endParaRPr sz="2400" dirty="0"/>
          </a:p>
          <a:p>
            <a:pPr marL="355591" indent="-355591">
              <a:lnSpc>
                <a:spcPct val="100000"/>
              </a:lnSpc>
              <a:buClr>
                <a:srgbClr val="11AA81"/>
              </a:buClr>
              <a:buSzPts val="1800"/>
              <a:buFont typeface="Arial"/>
              <a:buChar char="●"/>
            </a:pPr>
            <a:r>
              <a:rPr lang="nl-NL" sz="2400" dirty="0"/>
              <a:t>Użyj go jako punktu wyjścia dla raportu z odsłuchu. </a:t>
            </a:r>
            <a:endParaRPr sz="2400" dirty="0"/>
          </a:p>
          <a:p>
            <a:pPr marL="355591" indent="-355591">
              <a:lnSpc>
                <a:spcPct val="100000"/>
              </a:lnSpc>
              <a:buClr>
                <a:srgbClr val="11AA81"/>
              </a:buClr>
              <a:buSzPts val="1800"/>
              <a:buFont typeface="Arial"/>
              <a:buChar char="●"/>
            </a:pPr>
            <a:r>
              <a:rPr lang="nl-NL" sz="2400" dirty="0"/>
              <a:t>Udowodnij, że korzystałeś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nl-NL" sz="2400" dirty="0" smtClean="0"/>
              <a:t>z </a:t>
            </a:r>
            <a:r>
              <a:rPr lang="nl-NL" sz="2400" dirty="0"/>
              <a:t>programu social listening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nl-NL" sz="2400" dirty="0" smtClean="0"/>
              <a:t>w </a:t>
            </a:r>
            <a:r>
              <a:rPr lang="nl-NL" sz="2400" dirty="0"/>
              <a:t>swoim raporcie. </a:t>
            </a:r>
            <a:endParaRPr sz="2400" dirty="0"/>
          </a:p>
        </p:txBody>
      </p:sp>
      <p:pic>
        <p:nvPicPr>
          <p:cNvPr id="213" name="Google Shape;213;p8" descr="http://suroscopia.com/wp-content/uploads/2014/07/do-it-yourself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7176" y="3928377"/>
            <a:ext cx="3066136" cy="1962625"/>
          </a:xfrm>
          <a:prstGeom prst="rect">
            <a:avLst/>
          </a:prstGeom>
          <a:noFill/>
          <a:ln w="28575" cap="flat" cmpd="sng">
            <a:solidFill>
              <a:srgbClr val="11AA8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14" name="Google Shape;214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83059" y="3688781"/>
            <a:ext cx="6014611" cy="2849027"/>
          </a:xfrm>
          <a:prstGeom prst="rect">
            <a:avLst/>
          </a:prstGeom>
          <a:noFill/>
          <a:ln w="28575" cap="flat" cmpd="sng">
            <a:solidFill>
              <a:srgbClr val="11AA8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15" name="Google Shape;215;p8"/>
          <p:cNvSpPr/>
          <p:nvPr/>
        </p:nvSpPr>
        <p:spPr>
          <a:xfrm>
            <a:off x="5683059" y="461609"/>
            <a:ext cx="4686675" cy="943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723882" lvl="1" indent="-228594">
              <a:buClr>
                <a:srgbClr val="11AA81"/>
              </a:buClr>
              <a:buSzPts val="2000"/>
              <a:buFont typeface="Arial"/>
              <a:buChar char="●"/>
            </a:pPr>
            <a:r>
              <a:rPr lang="nl-NL" sz="2667" b="1" dirty="0" smtClean="0">
                <a:solidFill>
                  <a:srgbClr val="11AA81"/>
                </a:solidFill>
              </a:rPr>
              <a:t>Przykład </a:t>
            </a:r>
            <a:r>
              <a:rPr lang="nl-NL" sz="2667" b="1" dirty="0">
                <a:solidFill>
                  <a:srgbClr val="11AA81"/>
                </a:solidFill>
              </a:rPr>
              <a:t>przemysłu samochodowego: </a:t>
            </a:r>
            <a:endParaRPr sz="2667" b="1" dirty="0">
              <a:solidFill>
                <a:srgbClr val="11AA81"/>
              </a:solidFill>
            </a:endParaRPr>
          </a:p>
        </p:txBody>
      </p:sp>
      <p:pic>
        <p:nvPicPr>
          <p:cNvPr id="216" name="Google Shape;216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82998" y="1460256"/>
            <a:ext cx="4014672" cy="2092957"/>
          </a:xfrm>
          <a:prstGeom prst="rect">
            <a:avLst/>
          </a:prstGeom>
          <a:noFill/>
          <a:ln w="28575" cap="flat" cmpd="sng">
            <a:solidFill>
              <a:srgbClr val="11AA8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9"/>
          <p:cNvSpPr txBox="1">
            <a:spLocks noGrp="1"/>
          </p:cNvSpPr>
          <p:nvPr>
            <p:ph type="title"/>
          </p:nvPr>
        </p:nvSpPr>
        <p:spPr>
          <a:xfrm>
            <a:off x="710414" y="202565"/>
            <a:ext cx="10771173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rmAutofit/>
          </a:bodyPr>
          <a:lstStyle/>
          <a:p>
            <a:pPr>
              <a:buClr>
                <a:schemeClr val="dk1"/>
              </a:buClr>
              <a:buSzPct val="100000"/>
            </a:pPr>
            <a:r>
              <a:rPr lang="nl-NL" dirty="0"/>
              <a:t>Wybierz </a:t>
            </a:r>
            <a:r>
              <a:rPr lang="pl-PL" dirty="0" smtClean="0"/>
              <a:t>temat</a:t>
            </a:r>
            <a:r>
              <a:rPr lang="pl-PL" dirty="0"/>
              <a:t> </a:t>
            </a:r>
            <a:r>
              <a:rPr lang="pl-PL" dirty="0" smtClean="0"/>
              <a:t>i</a:t>
            </a:r>
            <a:r>
              <a:rPr lang="nl-NL" dirty="0" smtClean="0"/>
              <a:t> </a:t>
            </a:r>
            <a:r>
              <a:rPr lang="nl-NL" dirty="0"/>
              <a:t>zaplanuj "pole </a:t>
            </a:r>
            <a:r>
              <a:rPr lang="nl-NL" dirty="0" smtClean="0"/>
              <a:t>gry</a:t>
            </a:r>
            <a:r>
              <a:rPr lang="pl-PL" dirty="0" smtClean="0"/>
              <a:t>”</a:t>
            </a:r>
            <a:endParaRPr dirty="0"/>
          </a:p>
        </p:txBody>
      </p:sp>
      <p:pic>
        <p:nvPicPr>
          <p:cNvPr id="222" name="Google Shape;222;p9" descr="Headphones with solid fil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68637" y="1460179"/>
            <a:ext cx="1297112" cy="12971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3" name="Google Shape;223;p9"/>
          <p:cNvGrpSpPr/>
          <p:nvPr/>
        </p:nvGrpSpPr>
        <p:grpSpPr>
          <a:xfrm>
            <a:off x="874284" y="2822476"/>
            <a:ext cx="10141080" cy="2696160"/>
            <a:chOff x="-421907" y="523173"/>
            <a:chExt cx="7658415" cy="1707518"/>
          </a:xfrm>
        </p:grpSpPr>
        <p:sp>
          <p:nvSpPr>
            <p:cNvPr id="224" name="Google Shape;224;p9"/>
            <p:cNvSpPr/>
            <p:nvPr/>
          </p:nvSpPr>
          <p:spPr>
            <a:xfrm>
              <a:off x="7901" y="528423"/>
              <a:ext cx="1953678" cy="1183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5" name="Google Shape;225;p9"/>
            <p:cNvSpPr txBox="1"/>
            <p:nvPr/>
          </p:nvSpPr>
          <p:spPr>
            <a:xfrm>
              <a:off x="-421907" y="523173"/>
              <a:ext cx="1953678" cy="1183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>
                <a:buClr>
                  <a:schemeClr val="dk1"/>
                </a:buClr>
                <a:buSzPts val="1400"/>
              </a:pPr>
              <a:r>
                <a:rPr lang="nl-NL" sz="1867" b="1" dirty="0">
                  <a:solidFill>
                    <a:srgbClr val="161249"/>
                  </a:solidFill>
                </a:rPr>
                <a:t>Skorzystaj z narzędzi wyszukiwania, </a:t>
              </a:r>
              <a:r>
                <a:rPr lang="pl-PL" sz="1867" b="1" dirty="0" smtClean="0">
                  <a:solidFill>
                    <a:srgbClr val="161249"/>
                  </a:solidFill>
                </a:rPr>
                <a:t/>
              </a:r>
              <a:br>
                <a:rPr lang="pl-PL" sz="1867" b="1" dirty="0" smtClean="0">
                  <a:solidFill>
                    <a:srgbClr val="161249"/>
                  </a:solidFill>
                </a:rPr>
              </a:br>
              <a:r>
                <a:rPr lang="nl-NL" sz="1867" b="1" dirty="0" smtClean="0">
                  <a:solidFill>
                    <a:srgbClr val="161249"/>
                  </a:solidFill>
                </a:rPr>
                <a:t>aby </a:t>
              </a:r>
              <a:r>
                <a:rPr lang="nl-NL" sz="1867" b="1" dirty="0">
                  <a:solidFill>
                    <a:srgbClr val="161249"/>
                  </a:solidFill>
                </a:rPr>
                <a:t>zmapować odpowiednie blogi, strony internetowe, magazyny offline, dokumenty i liderów myśli na swój temat (personal branding). </a:t>
              </a:r>
              <a:endParaRPr sz="1867" b="1" dirty="0">
                <a:solidFill>
                  <a:srgbClr val="161249"/>
                </a:solidFill>
              </a:endParaRPr>
            </a:p>
          </p:txBody>
        </p:sp>
        <p:sp>
          <p:nvSpPr>
            <p:cNvPr id="226" name="Google Shape;226;p9"/>
            <p:cNvSpPr/>
            <p:nvPr/>
          </p:nvSpPr>
          <p:spPr>
            <a:xfrm>
              <a:off x="7901" y="1739722"/>
              <a:ext cx="1953678" cy="327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7" name="Google Shape;227;p9"/>
            <p:cNvSpPr/>
            <p:nvPr/>
          </p:nvSpPr>
          <p:spPr>
            <a:xfrm>
              <a:off x="2303473" y="528423"/>
              <a:ext cx="1953678" cy="1183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8" name="Google Shape;228;p9"/>
            <p:cNvSpPr txBox="1"/>
            <p:nvPr/>
          </p:nvSpPr>
          <p:spPr>
            <a:xfrm>
              <a:off x="2645366" y="574956"/>
              <a:ext cx="1953678" cy="1183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>
                <a:buClr>
                  <a:schemeClr val="dk1"/>
                </a:buClr>
                <a:buSzPts val="1400"/>
              </a:pPr>
              <a:r>
                <a:rPr lang="nl-NL" sz="1867" b="1" dirty="0">
                  <a:solidFill>
                    <a:srgbClr val="161249"/>
                  </a:solidFill>
                </a:rPr>
                <a:t>Napisz raport odsłuchowy dla dzisiejszych marketerów.</a:t>
              </a:r>
              <a:endParaRPr sz="1867" dirty="0">
                <a:solidFill>
                  <a:srgbClr val="161249"/>
                </a:solidFill>
              </a:endParaRPr>
            </a:p>
          </p:txBody>
        </p:sp>
        <p:sp>
          <p:nvSpPr>
            <p:cNvPr id="229" name="Google Shape;229;p9"/>
            <p:cNvSpPr/>
            <p:nvPr/>
          </p:nvSpPr>
          <p:spPr>
            <a:xfrm>
              <a:off x="2303473" y="1739722"/>
              <a:ext cx="1953678" cy="327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0" name="Google Shape;230;p9"/>
            <p:cNvSpPr/>
            <p:nvPr/>
          </p:nvSpPr>
          <p:spPr>
            <a:xfrm>
              <a:off x="4599046" y="528423"/>
              <a:ext cx="1953678" cy="1183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1" name="Google Shape;231;p9"/>
            <p:cNvSpPr txBox="1"/>
            <p:nvPr/>
          </p:nvSpPr>
          <p:spPr>
            <a:xfrm>
              <a:off x="5282830" y="528423"/>
              <a:ext cx="1953678" cy="13937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>
                <a:buClr>
                  <a:schemeClr val="dk1"/>
                </a:buClr>
                <a:buSzPts val="1400"/>
              </a:pPr>
              <a:r>
                <a:rPr lang="nl-NL" sz="1867" b="1" dirty="0">
                  <a:solidFill>
                    <a:srgbClr val="161249"/>
                  </a:solidFill>
                </a:rPr>
                <a:t>Wymagania:</a:t>
              </a:r>
              <a:endParaRPr sz="1867" dirty="0"/>
            </a:p>
            <a:p>
              <a:pPr marL="380990" indent="-380990">
                <a:buClr>
                  <a:srgbClr val="11AA81"/>
                </a:buClr>
                <a:buSzPts val="1400"/>
                <a:buFont typeface="Arial"/>
                <a:buChar char="●"/>
              </a:pPr>
              <a:r>
                <a:rPr lang="nl-NL" sz="1867" b="1" dirty="0">
                  <a:solidFill>
                    <a:srgbClr val="161249"/>
                  </a:solidFill>
                </a:rPr>
                <a:t>Raport ze słuchania: 1500 słów (zwykły tekst). </a:t>
              </a:r>
              <a:endParaRPr sz="1867" dirty="0"/>
            </a:p>
            <a:p>
              <a:pPr marL="380990" indent="-380990">
                <a:buClr>
                  <a:srgbClr val="11AA81"/>
                </a:buClr>
                <a:buSzPts val="1400"/>
                <a:buFont typeface="Arial"/>
                <a:buChar char="●"/>
              </a:pPr>
              <a:r>
                <a:rPr lang="nl-NL" sz="1867" b="1" dirty="0">
                  <a:solidFill>
                    <a:srgbClr val="161249"/>
                  </a:solidFill>
                </a:rPr>
                <a:t>Referencje APA </a:t>
              </a:r>
              <a:endParaRPr sz="1867" dirty="0"/>
            </a:p>
            <a:p>
              <a:pPr marL="380990" indent="-380990">
                <a:buClr>
                  <a:srgbClr val="11AA81"/>
                </a:buClr>
                <a:buSzPts val="1400"/>
                <a:buFont typeface="Arial"/>
                <a:buChar char="●"/>
              </a:pPr>
              <a:r>
                <a:rPr lang="nl-NL" sz="1867" b="1" dirty="0">
                  <a:solidFill>
                    <a:srgbClr val="161249"/>
                  </a:solidFill>
                </a:rPr>
                <a:t>Dołącz stronę tytułową</a:t>
              </a:r>
              <a:endParaRPr sz="1867" dirty="0"/>
            </a:p>
            <a:p>
              <a:pPr algn="ctr">
                <a:buClr>
                  <a:schemeClr val="dk1"/>
                </a:buClr>
                <a:buSzPts val="1400"/>
              </a:pPr>
              <a:endParaRPr sz="1867" dirty="0">
                <a:solidFill>
                  <a:srgbClr val="161249"/>
                </a:solidFill>
              </a:endParaRPr>
            </a:p>
          </p:txBody>
        </p:sp>
        <p:sp>
          <p:nvSpPr>
            <p:cNvPr id="232" name="Google Shape;232;p9"/>
            <p:cNvSpPr/>
            <p:nvPr/>
          </p:nvSpPr>
          <p:spPr>
            <a:xfrm>
              <a:off x="4052015" y="1903378"/>
              <a:ext cx="1953678" cy="327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34" name="Google Shape;234;p9" descr="Blog with solid fill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43426" y="1500352"/>
            <a:ext cx="1210825" cy="1210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9" descr="Stopwatch with solid fill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780136" y="1460179"/>
            <a:ext cx="1297112" cy="1297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0"/>
          <p:cNvSpPr txBox="1"/>
          <p:nvPr/>
        </p:nvSpPr>
        <p:spPr>
          <a:xfrm>
            <a:off x="630200" y="2036867"/>
            <a:ext cx="10931600" cy="1392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4800"/>
            </a:pPr>
            <a:r>
              <a:rPr lang="pl-PL" sz="6000" b="1" dirty="0" smtClean="0">
                <a:solidFill>
                  <a:schemeClr val="lt1"/>
                </a:solidFill>
              </a:rPr>
              <a:t>Proszę o </a:t>
            </a:r>
            <a:r>
              <a:rPr lang="pl-PL" sz="6000" b="1" dirty="0">
                <a:solidFill>
                  <a:schemeClr val="lt1"/>
                </a:solidFill>
              </a:rPr>
              <a:t>p</a:t>
            </a:r>
            <a:r>
              <a:rPr lang="nl-NL" sz="6000" b="1" dirty="0" smtClean="0">
                <a:solidFill>
                  <a:schemeClr val="lt1"/>
                </a:solidFill>
              </a:rPr>
              <a:t>ytania</a:t>
            </a:r>
            <a:endParaRPr sz="6000" b="1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em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464</Words>
  <Application>Microsoft Office PowerPoint</Application>
  <PresentationFormat>Panoramiczny</PresentationFormat>
  <Paragraphs>60</Paragraphs>
  <Slides>10</Slides>
  <Notes>10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4" baseType="lpstr">
      <vt:lpstr>Arial</vt:lpstr>
      <vt:lpstr>Calibri</vt:lpstr>
      <vt:lpstr>Noto Sans Symbols</vt:lpstr>
      <vt:lpstr>DEMS NEW</vt:lpstr>
      <vt:lpstr>STWÓRZ WŁASNY RAPORT ODSŁUCHOWY</vt:lpstr>
      <vt:lpstr>Cele nauczania</vt:lpstr>
      <vt:lpstr>AGENDA</vt:lpstr>
      <vt:lpstr>Prezentacje</vt:lpstr>
      <vt:lpstr>Zadanie: napisanie raportu ze słuchania</vt:lpstr>
      <vt:lpstr>Dość inspiracji! Zacznij robić to sam! </vt:lpstr>
      <vt:lpstr>Propozycje pomysłów</vt:lpstr>
      <vt:lpstr>Zadanie domowe: </vt:lpstr>
      <vt:lpstr>Wybierz temat i zaplanuj "pole gry”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Video Marketing  ‘must haves’ for success</dc:title>
  <dc:creator>Merikallio Jaana</dc:creator>
  <cp:keywords>, docId:9402C4E2B533F037CAE405FEA78CBA75</cp:keywords>
  <cp:lastModifiedBy>Anna Maria</cp:lastModifiedBy>
  <cp:revision>24</cp:revision>
  <dcterms:created xsi:type="dcterms:W3CDTF">2022-12-14T13:06:16Z</dcterms:created>
  <dcterms:modified xsi:type="dcterms:W3CDTF">2023-08-15T09:33:11Z</dcterms:modified>
</cp:coreProperties>
</file>