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0"/>
  </p:notesMasterIdLst>
  <p:sldIdLst>
    <p:sldId id="296" r:id="rId2"/>
    <p:sldId id="297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</p:sldIdLst>
  <p:sldSz cx="12192000" cy="6858000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8" roundtripDataSignature="AMtx7miVUzD6+Ad4I3kwbyaxM55MmOpDl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438" autoAdjust="0"/>
  </p:normalViewPr>
  <p:slideViewPr>
    <p:cSldViewPr snapToGrid="0">
      <p:cViewPr varScale="1">
        <p:scale>
          <a:sx n="99" d="100"/>
          <a:sy n="99" d="100"/>
        </p:scale>
        <p:origin x="10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10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11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108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1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11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nl-N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4876335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>
                <a:solidFill>
                  <a:schemeClr val="dk1"/>
                </a:solidFill>
              </a:rPr>
              <a:t>Hej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nieustraszony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nauczycielu</a:t>
            </a:r>
            <a:r>
              <a:rPr lang="en-US" dirty="0">
                <a:solidFill>
                  <a:schemeClr val="dk1"/>
                </a:solidFill>
              </a:rPr>
              <a:t>! </a:t>
            </a:r>
            <a:r>
              <a:rPr lang="en-US" dirty="0" err="1">
                <a:solidFill>
                  <a:schemeClr val="dk1"/>
                </a:solidFill>
              </a:rPr>
              <a:t>Za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chwilę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wyruszysz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podróż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pełną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wiedzy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inspiracji</a:t>
            </a:r>
            <a:r>
              <a:rPr lang="en-US" dirty="0">
                <a:solidFill>
                  <a:schemeClr val="dk1"/>
                </a:solidFill>
              </a:rPr>
              <a:t>! </a:t>
            </a:r>
            <a:r>
              <a:rPr lang="en-US" dirty="0" err="1">
                <a:solidFill>
                  <a:schemeClr val="dk1"/>
                </a:solidFill>
              </a:rPr>
              <a:t>Twoja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pasja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doświadczenie</a:t>
            </a:r>
            <a:r>
              <a:rPr lang="en-US" dirty="0">
                <a:solidFill>
                  <a:schemeClr val="dk1"/>
                </a:solidFill>
              </a:rPr>
              <a:t> z </a:t>
            </a:r>
            <a:r>
              <a:rPr lang="en-US" dirty="0" err="1">
                <a:solidFill>
                  <a:schemeClr val="dk1"/>
                </a:solidFill>
              </a:rPr>
              <a:t>pewnością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urzekną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uczniów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sprawią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że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będą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chcieli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więcej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Wyjdź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więc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naprzeciw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spraw</a:t>
            </a:r>
            <a:r>
              <a:rPr lang="en-US" dirty="0">
                <a:solidFill>
                  <a:schemeClr val="dk1"/>
                </a:solidFill>
              </a:rPr>
              <a:t>, by </a:t>
            </a:r>
            <a:r>
              <a:rPr lang="en-US" dirty="0" err="1">
                <a:solidFill>
                  <a:schemeClr val="dk1"/>
                </a:solidFill>
              </a:rPr>
              <a:t>zakochali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się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Twoim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temacie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pl-PL" noProof="0" dirty="0" smtClean="0">
                <a:solidFill>
                  <a:schemeClr val="dk1"/>
                </a:solidFill>
              </a:rPr>
              <a:t>słuchania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>
                <a:solidFill>
                  <a:schemeClr val="dk1"/>
                </a:solidFill>
              </a:rPr>
              <a:t>online </a:t>
            </a:r>
            <a:r>
              <a:rPr lang="en-US" dirty="0" err="1">
                <a:solidFill>
                  <a:schemeClr val="dk1"/>
                </a:solidFill>
              </a:rPr>
              <a:t>tak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bardzo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jak</a:t>
            </a:r>
            <a:r>
              <a:rPr lang="en-US" dirty="0">
                <a:solidFill>
                  <a:schemeClr val="dk1"/>
                </a:solidFill>
              </a:rPr>
              <a:t> Ty!</a:t>
            </a:r>
            <a:endParaRPr dirty="0">
              <a:solidFill>
                <a:schemeClr val="dk1"/>
              </a:solidFill>
            </a:endParaRPr>
          </a:p>
          <a:p>
            <a:pPr marL="2286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43004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>
                <a:solidFill>
                  <a:schemeClr val="dk1"/>
                </a:solidFill>
              </a:rPr>
              <a:t>Zrozumienie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czym</a:t>
            </a:r>
            <a:r>
              <a:rPr lang="en-US" dirty="0">
                <a:solidFill>
                  <a:schemeClr val="dk1"/>
                </a:solidFill>
              </a:rPr>
              <a:t> jest </a:t>
            </a:r>
            <a:r>
              <a:rPr lang="en-US" dirty="0" err="1">
                <a:solidFill>
                  <a:schemeClr val="dk1"/>
                </a:solidFill>
              </a:rPr>
              <a:t>słuchanie</a:t>
            </a:r>
            <a:r>
              <a:rPr lang="en-US" dirty="0">
                <a:solidFill>
                  <a:schemeClr val="dk1"/>
                </a:solidFill>
              </a:rPr>
              <a:t> online, </a:t>
            </a:r>
            <a:r>
              <a:rPr lang="en-US" dirty="0" err="1">
                <a:solidFill>
                  <a:schemeClr val="dk1"/>
                </a:solidFill>
              </a:rPr>
              <a:t>pozwoli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pl-PL" dirty="0" smtClean="0">
                <a:solidFill>
                  <a:schemeClr val="dk1"/>
                </a:solidFill>
              </a:rPr>
              <a:t>C</a:t>
            </a:r>
            <a:r>
              <a:rPr lang="en-US" dirty="0" err="1" smtClean="0">
                <a:solidFill>
                  <a:schemeClr val="dk1"/>
                </a:solidFill>
              </a:rPr>
              <a:t>i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uzyskać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cenny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wgląd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preferencje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opinie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zachowania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odbiorców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pomagając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dostosować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działania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marketingowe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celu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uzyskania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maksymalnego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efektu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>
                <a:solidFill>
                  <a:schemeClr val="dk1"/>
                </a:solidFill>
              </a:rPr>
              <a:t>Wiedza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temat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tego</a:t>
            </a:r>
            <a:r>
              <a:rPr lang="en-US" dirty="0">
                <a:solidFill>
                  <a:schemeClr val="dk1"/>
                </a:solidFill>
              </a:rPr>
              <a:t>, do </a:t>
            </a:r>
            <a:r>
              <a:rPr lang="en-US" dirty="0" err="1">
                <a:solidFill>
                  <a:schemeClr val="dk1"/>
                </a:solidFill>
              </a:rPr>
              <a:t>czego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można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wykorzystać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nasłuch</a:t>
            </a:r>
            <a:r>
              <a:rPr lang="en-US" dirty="0">
                <a:solidFill>
                  <a:schemeClr val="dk1"/>
                </a:solidFill>
              </a:rPr>
              <a:t> online, </a:t>
            </a:r>
            <a:r>
              <a:rPr lang="en-US" dirty="0" err="1">
                <a:solidFill>
                  <a:schemeClr val="dk1"/>
                </a:solidFill>
              </a:rPr>
              <a:t>może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pomóc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zidentyfikowaniu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nowych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możliwości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dla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firmy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utrzymaniu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się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szczycie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trendów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branżowych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zarządzaniu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reputacją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marki</a:t>
            </a:r>
            <a:r>
              <a:rPr lang="en-US" dirty="0">
                <a:solidFill>
                  <a:schemeClr val="dk1"/>
                </a:solidFill>
              </a:rPr>
              <a:t> online.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>
                <a:solidFill>
                  <a:schemeClr val="dk1"/>
                </a:solidFill>
              </a:rPr>
              <a:t>Nauczenie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się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korzystania</a:t>
            </a:r>
            <a:r>
              <a:rPr lang="en-US" dirty="0">
                <a:solidFill>
                  <a:schemeClr val="dk1"/>
                </a:solidFill>
              </a:rPr>
              <a:t> z </a:t>
            </a:r>
            <a:r>
              <a:rPr lang="en-US" dirty="0" err="1">
                <a:solidFill>
                  <a:schemeClr val="dk1"/>
                </a:solidFill>
              </a:rPr>
              <a:t>narzędzi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samodzielnego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słuchania</a:t>
            </a:r>
            <a:r>
              <a:rPr lang="en-US" dirty="0">
                <a:solidFill>
                  <a:schemeClr val="dk1"/>
                </a:solidFill>
              </a:rPr>
              <a:t> online da </a:t>
            </a:r>
            <a:r>
              <a:rPr lang="pl-PL" dirty="0" smtClean="0">
                <a:solidFill>
                  <a:schemeClr val="dk1"/>
                </a:solidFill>
              </a:rPr>
              <a:t>C</a:t>
            </a:r>
            <a:r>
              <a:rPr lang="en-US" dirty="0" err="1" smtClean="0">
                <a:solidFill>
                  <a:schemeClr val="dk1"/>
                </a:solidFill>
              </a:rPr>
              <a:t>i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umiejętności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wiedzę</a:t>
            </a:r>
            <a:r>
              <a:rPr lang="en-US" dirty="0">
                <a:solidFill>
                  <a:schemeClr val="dk1"/>
                </a:solidFill>
              </a:rPr>
              <a:t>, aby </a:t>
            </a:r>
            <a:r>
              <a:rPr lang="en-US" dirty="0" err="1">
                <a:solidFill>
                  <a:schemeClr val="dk1"/>
                </a:solidFill>
              </a:rPr>
              <a:t>skutecznie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monitorować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analizować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rozmowy</a:t>
            </a:r>
            <a:r>
              <a:rPr lang="en-US" dirty="0">
                <a:solidFill>
                  <a:schemeClr val="dk1"/>
                </a:solidFill>
              </a:rPr>
              <a:t> online </a:t>
            </a:r>
            <a:r>
              <a:rPr lang="en-US" dirty="0" err="1">
                <a:solidFill>
                  <a:schemeClr val="dk1"/>
                </a:solidFill>
              </a:rPr>
              <a:t>na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temat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pl-PL" dirty="0" smtClean="0">
                <a:solidFill>
                  <a:schemeClr val="dk1"/>
                </a:solidFill>
              </a:rPr>
              <a:t>T</a:t>
            </a:r>
            <a:r>
              <a:rPr lang="en-US" dirty="0" err="1" smtClean="0">
                <a:solidFill>
                  <a:schemeClr val="dk1"/>
                </a:solidFill>
              </a:rPr>
              <a:t>wojej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marki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konkurencji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branży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pozwalając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pl-PL" dirty="0" smtClean="0">
                <a:solidFill>
                  <a:schemeClr val="dk1"/>
                </a:solidFill>
              </a:rPr>
              <a:t>C</a:t>
            </a:r>
            <a:r>
              <a:rPr lang="en-US" dirty="0" err="1" smtClean="0">
                <a:solidFill>
                  <a:schemeClr val="dk1"/>
                </a:solidFill>
              </a:rPr>
              <a:t>i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podejmować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świadome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decyzje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wyprzedzać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konkurencję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01205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9" name="Google Shape;16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6968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70897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0" name="Google Shape;18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634179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2372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05125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06147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0" name="Google Shape;21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Cele studium przypadku: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Dzięki skutecznemu słuchaniu online organizacje pozarządowe mogą poprawić swoje wyniki finansowe i osiągnąć zrównoważony wzrost.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Aby zilustrować znaczenie słuchania online w marketingu.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Pokazanie, w jaki sposób słuchanie online może pomóc firmom poprawić reputację marki i przyciągnąć nowych klientów.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800212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>
                <a:solidFill>
                  <a:schemeClr val="dk1"/>
                </a:solidFill>
              </a:rPr>
              <a:t>Coosto</a:t>
            </a:r>
            <a:r>
              <a:rPr lang="en-US" dirty="0">
                <a:solidFill>
                  <a:schemeClr val="dk1"/>
                </a:solidFill>
              </a:rPr>
              <a:t> to </a:t>
            </a:r>
            <a:r>
              <a:rPr lang="en-US" dirty="0" err="1">
                <a:solidFill>
                  <a:schemeClr val="dk1"/>
                </a:solidFill>
              </a:rPr>
              <a:t>narzędzie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zarządzania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monitorowania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mediów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społecznościowych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które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pozwala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użytkownikom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zarządzać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kontami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mediach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społecznościowych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angażować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obserwujących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analizować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wyniki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mediach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społecznościowych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Oferuje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szereg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funkcji</a:t>
            </a:r>
            <a:r>
              <a:rPr lang="en-US" dirty="0">
                <a:solidFill>
                  <a:schemeClr val="dk1"/>
                </a:solidFill>
              </a:rPr>
              <a:t>, w </a:t>
            </a:r>
            <a:r>
              <a:rPr lang="en-US" dirty="0" err="1">
                <a:solidFill>
                  <a:schemeClr val="dk1"/>
                </a:solidFill>
              </a:rPr>
              <a:t>tym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planowanie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mediów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społecznościowych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słuchanie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mediów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społecznościowych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raportowanie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mediach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społecznościowych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Coosto</a:t>
            </a:r>
            <a:r>
              <a:rPr lang="en-US" dirty="0">
                <a:solidFill>
                  <a:schemeClr val="dk1"/>
                </a:solidFill>
              </a:rPr>
              <a:t> jest </a:t>
            </a:r>
            <a:r>
              <a:rPr lang="en-US" dirty="0" err="1">
                <a:solidFill>
                  <a:schemeClr val="dk1"/>
                </a:solidFill>
              </a:rPr>
              <a:t>używane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przez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firmy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każdej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wielkości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celu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poprawy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obecności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mediach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społecznościowych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nawiązania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kontaktu</a:t>
            </a:r>
            <a:r>
              <a:rPr lang="en-US" dirty="0">
                <a:solidFill>
                  <a:schemeClr val="dk1"/>
                </a:solidFill>
              </a:rPr>
              <a:t> z </a:t>
            </a:r>
            <a:r>
              <a:rPr lang="en-US" dirty="0" err="1">
                <a:solidFill>
                  <a:schemeClr val="dk1"/>
                </a:solidFill>
              </a:rPr>
              <a:t>docelowymi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odbiorcami</a:t>
            </a:r>
            <a:r>
              <a:rPr lang="en-US" dirty="0">
                <a:solidFill>
                  <a:schemeClr val="dk1"/>
                </a:solidFill>
              </a:rPr>
              <a:t>.</a:t>
            </a:r>
            <a:br>
              <a:rPr lang="en-US" dirty="0">
                <a:solidFill>
                  <a:schemeClr val="dk1"/>
                </a:solidFill>
              </a:rPr>
            </a:br>
            <a:r>
              <a:rPr lang="en-US" dirty="0">
                <a:solidFill>
                  <a:schemeClr val="dk1"/>
                </a:solidFill>
              </a:rPr>
              <a:t/>
            </a:r>
            <a:br>
              <a:rPr lang="en-US" dirty="0">
                <a:solidFill>
                  <a:schemeClr val="dk1"/>
                </a:solidFill>
              </a:rPr>
            </a:br>
            <a:r>
              <a:rPr lang="en-US" dirty="0">
                <a:solidFill>
                  <a:schemeClr val="dk1"/>
                </a:solidFill>
              </a:rPr>
              <a:t>POKAŻ WIDEO</a:t>
            </a:r>
            <a:br>
              <a:rPr lang="en-US" dirty="0">
                <a:solidFill>
                  <a:schemeClr val="dk1"/>
                </a:solidFill>
              </a:rPr>
            </a:br>
            <a:r>
              <a:rPr lang="en-US" dirty="0">
                <a:solidFill>
                  <a:schemeClr val="dk1"/>
                </a:solidFill>
              </a:rPr>
              <a:t/>
            </a:r>
            <a:br>
              <a:rPr lang="en-US" dirty="0">
                <a:solidFill>
                  <a:schemeClr val="dk1"/>
                </a:solidFill>
              </a:rPr>
            </a:br>
            <a:r>
              <a:rPr lang="en-US" dirty="0" err="1">
                <a:solidFill>
                  <a:schemeClr val="dk1"/>
                </a:solidFill>
              </a:rPr>
              <a:t>Mamy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nadzieję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że</a:t>
            </a:r>
            <a:r>
              <a:rPr lang="en-US" dirty="0">
                <a:solidFill>
                  <a:schemeClr val="dk1"/>
                </a:solidFill>
              </a:rPr>
              <a:t> ten film </a:t>
            </a:r>
            <a:r>
              <a:rPr lang="en-US" dirty="0" err="1">
                <a:solidFill>
                  <a:schemeClr val="dk1"/>
                </a:solidFill>
              </a:rPr>
              <a:t>instruktażowy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pozwolił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pl-PL" dirty="0" smtClean="0">
                <a:solidFill>
                  <a:schemeClr val="dk1"/>
                </a:solidFill>
              </a:rPr>
              <a:t>C</a:t>
            </a:r>
            <a:r>
              <a:rPr lang="en-US" dirty="0" err="1" smtClean="0">
                <a:solidFill>
                  <a:schemeClr val="dk1"/>
                </a:solidFill>
              </a:rPr>
              <a:t>i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dobrze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zrozumieć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jak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używać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Coosto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zarządzania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monitorowania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mediów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społecznościowych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Niezależnie</a:t>
            </a:r>
            <a:r>
              <a:rPr lang="en-US" dirty="0">
                <a:solidFill>
                  <a:schemeClr val="dk1"/>
                </a:solidFill>
              </a:rPr>
              <a:t> od </a:t>
            </a:r>
            <a:r>
              <a:rPr lang="en-US" dirty="0" err="1">
                <a:solidFill>
                  <a:schemeClr val="dk1"/>
                </a:solidFill>
              </a:rPr>
              <a:t>tego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czy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dopiero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zaczynasz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przygodę</a:t>
            </a:r>
            <a:r>
              <a:rPr lang="en-US" dirty="0">
                <a:solidFill>
                  <a:schemeClr val="dk1"/>
                </a:solidFill>
              </a:rPr>
              <a:t> z </a:t>
            </a:r>
            <a:r>
              <a:rPr lang="en-US" dirty="0" err="1">
                <a:solidFill>
                  <a:schemeClr val="dk1"/>
                </a:solidFill>
              </a:rPr>
              <a:t>marketingiem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mediach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społecznościowych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czy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też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chcesz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poprawić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swoje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dotychczasowe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działania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Coosto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może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pomóc</a:t>
            </a:r>
            <a:r>
              <a:rPr lang="en-US" dirty="0">
                <a:solidFill>
                  <a:schemeClr val="dk1"/>
                </a:solidFill>
              </a:rPr>
              <a:t> Ci </a:t>
            </a:r>
            <a:r>
              <a:rPr lang="en-US" dirty="0" err="1">
                <a:solidFill>
                  <a:schemeClr val="dk1"/>
                </a:solidFill>
              </a:rPr>
              <a:t>osiągnąć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Twoje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cele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Pamiętaj</a:t>
            </a:r>
            <a:r>
              <a:rPr lang="en-US" dirty="0">
                <a:solidFill>
                  <a:schemeClr val="dk1"/>
                </a:solidFill>
              </a:rPr>
              <a:t>, aby </a:t>
            </a:r>
            <a:r>
              <a:rPr lang="en-US" dirty="0" err="1">
                <a:solidFill>
                  <a:schemeClr val="dk1"/>
                </a:solidFill>
              </a:rPr>
              <a:t>eksperymentować</a:t>
            </a:r>
            <a:r>
              <a:rPr lang="en-US" dirty="0">
                <a:solidFill>
                  <a:schemeClr val="dk1"/>
                </a:solidFill>
              </a:rPr>
              <a:t> z </a:t>
            </a:r>
            <a:r>
              <a:rPr lang="en-US" dirty="0" err="1">
                <a:solidFill>
                  <a:schemeClr val="dk1"/>
                </a:solidFill>
              </a:rPr>
              <a:t>funkcjami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Coosto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postępować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zgodnie</a:t>
            </a:r>
            <a:r>
              <a:rPr lang="en-US" dirty="0">
                <a:solidFill>
                  <a:schemeClr val="dk1"/>
                </a:solidFill>
              </a:rPr>
              <a:t> z </a:t>
            </a:r>
            <a:r>
              <a:rPr lang="en-US" dirty="0" err="1">
                <a:solidFill>
                  <a:schemeClr val="dk1"/>
                </a:solidFill>
              </a:rPr>
              <a:t>najlepszymi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praktykami</a:t>
            </a:r>
            <a:r>
              <a:rPr lang="en-US" dirty="0">
                <a:solidFill>
                  <a:schemeClr val="dk1"/>
                </a:solidFill>
              </a:rPr>
              <a:t>, aby </a:t>
            </a:r>
            <a:r>
              <a:rPr lang="en-US" dirty="0" err="1">
                <a:solidFill>
                  <a:schemeClr val="dk1"/>
                </a:solidFill>
              </a:rPr>
              <a:t>jak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najlepiej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wykorzystać</a:t>
            </a:r>
            <a:r>
              <a:rPr lang="en-US" dirty="0">
                <a:solidFill>
                  <a:schemeClr val="dk1"/>
                </a:solidFill>
              </a:rPr>
              <a:t> to </a:t>
            </a:r>
            <a:r>
              <a:rPr lang="en-US" dirty="0" err="1">
                <a:solidFill>
                  <a:schemeClr val="dk1"/>
                </a:solidFill>
              </a:rPr>
              <a:t>potężne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narzędzie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981152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3" name="Google Shape;22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Wprowadzenie:</a:t>
            </a: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/>
            </a: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Talkwalker jest istotny, jeśli chodzi o słuchanie online, ponieważ zapewnia kompleksową platformę do słuchania i analizy mediów społecznościowych, która pozwala użytkownikom monitorować i analizować rozmowy na temat ich marki, konkurencji i branży w czasie rzeczywistym. Jego funkcje oparte na sztucznej inteligencji umożliwiają użytkownikom uzyskanie praktycznych spostrzeżeń, identyfikację trendów i podejmowanie decyzji opartych na danych w celu poprawy ich obecności w Internecie i zaangażowania klientów.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42950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Alerty Talkwalker to bezpłatne narzędzie online, które pozwala użytkownikom monitorować wzmianki o ich marce, konkurentach i branżowych słowach kluczowych w sieci i mediach społecznościowych.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9" name="Google Shape;22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53982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Dlaczego Google Alert jest istotny dla słuchania online: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Google Alerts to bezpłatne i łatwe w użyciu narzędzie, które pozwala użytkownikom monitorować wzmianki o ich marce, konkurentach i branżowych słowach kluczowych w całej sieci.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Zapewnia on powiadomienia w odpowiednim czasie, gdy tylko pojawią się nowe wzmianki o określonych słowach kluczowych, pomagając użytkownikom być na bieżąco z ich reputacją online i trendami branżowymi.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Alerty Google pozwalają również użytkownikom śledzić działania online konkurencji, uzyskiwać wgląd w ich strategie i identyfikować możliwości poprawy własnej obecności w Internecie.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851402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>
                <a:solidFill>
                  <a:schemeClr val="dk1"/>
                </a:solidFill>
              </a:rPr>
              <a:t>Przykład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działania</a:t>
            </a:r>
            <a:r>
              <a:rPr lang="en-US" dirty="0">
                <a:solidFill>
                  <a:schemeClr val="dk1"/>
                </a:solidFill>
              </a:rPr>
              <a:t>. </a:t>
            </a:r>
            <a:br>
              <a:rPr lang="en-US" dirty="0">
                <a:solidFill>
                  <a:schemeClr val="dk1"/>
                </a:solidFill>
              </a:rPr>
            </a:br>
            <a:r>
              <a:rPr lang="en-US" dirty="0">
                <a:solidFill>
                  <a:schemeClr val="dk1"/>
                </a:solidFill>
              </a:rPr>
              <a:t/>
            </a:r>
            <a:br>
              <a:rPr lang="en-US" dirty="0">
                <a:solidFill>
                  <a:schemeClr val="dk1"/>
                </a:solidFill>
              </a:rPr>
            </a:br>
            <a:r>
              <a:rPr lang="en-US" dirty="0" err="1">
                <a:solidFill>
                  <a:schemeClr val="dk1"/>
                </a:solidFill>
              </a:rPr>
              <a:t>Możesz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poprosić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pl-PL" dirty="0" smtClean="0">
                <a:solidFill>
                  <a:schemeClr val="dk1"/>
                </a:solidFill>
              </a:rPr>
              <a:t>studentów</a:t>
            </a:r>
            <a:r>
              <a:rPr lang="en-US" dirty="0" smtClean="0">
                <a:solidFill>
                  <a:schemeClr val="dk1"/>
                </a:solidFill>
              </a:rPr>
              <a:t>, </a:t>
            </a:r>
            <a:r>
              <a:rPr lang="en-US" dirty="0">
                <a:solidFill>
                  <a:schemeClr val="dk1"/>
                </a:solidFill>
              </a:rPr>
              <a:t>aby </a:t>
            </a:r>
            <a:r>
              <a:rPr lang="en-US" dirty="0" err="1">
                <a:solidFill>
                  <a:schemeClr val="dk1"/>
                </a:solidFill>
              </a:rPr>
              <a:t>sami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wypróbowali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pl-PL" dirty="0" smtClean="0">
                <a:solidFill>
                  <a:schemeClr val="dk1"/>
                </a:solidFill>
              </a:rPr>
              <a:t>to narzędzie </a:t>
            </a:r>
            <a:r>
              <a:rPr lang="en-US" dirty="0" err="1" smtClean="0">
                <a:solidFill>
                  <a:schemeClr val="dk1"/>
                </a:solidFill>
              </a:rPr>
              <a:t>przez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kilka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minut</a:t>
            </a:r>
            <a:r>
              <a:rPr lang="en-US" dirty="0">
                <a:solidFill>
                  <a:schemeClr val="dk1"/>
                </a:solidFill>
              </a:rPr>
              <a:t>. 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242" name="Google Shape;24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489741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>
                <a:solidFill>
                  <a:schemeClr val="dk1"/>
                </a:solidFill>
              </a:rPr>
              <a:t>Wprowadzenie</a:t>
            </a:r>
            <a:r>
              <a:rPr lang="en-US" dirty="0">
                <a:solidFill>
                  <a:schemeClr val="dk1"/>
                </a:solidFill>
              </a:rPr>
              <a:t>: Google Trends to </a:t>
            </a:r>
            <a:r>
              <a:rPr lang="en-US" dirty="0" err="1">
                <a:solidFill>
                  <a:schemeClr val="dk1"/>
                </a:solidFill>
              </a:rPr>
              <a:t>darmowe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narzędzie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które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pozwala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użytkownikom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badać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popularność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wyszukiwanych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haseł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tematów</a:t>
            </a:r>
            <a:r>
              <a:rPr lang="en-US" dirty="0">
                <a:solidFill>
                  <a:schemeClr val="dk1"/>
                </a:solidFill>
              </a:rPr>
              <a:t> w Google.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>
                <a:solidFill>
                  <a:schemeClr val="dk1"/>
                </a:solidFill>
              </a:rPr>
              <a:t/>
            </a:r>
            <a:br>
              <a:rPr lang="en-US" dirty="0">
                <a:solidFill>
                  <a:schemeClr val="dk1"/>
                </a:solidFill>
              </a:rPr>
            </a:br>
            <a:r>
              <a:rPr lang="en-US" dirty="0" err="1">
                <a:solidFill>
                  <a:schemeClr val="dk1"/>
                </a:solidFill>
              </a:rPr>
              <a:t>Dlaczego</a:t>
            </a:r>
            <a:r>
              <a:rPr lang="en-US" dirty="0">
                <a:solidFill>
                  <a:schemeClr val="dk1"/>
                </a:solidFill>
              </a:rPr>
              <a:t> Google Trends ma </a:t>
            </a:r>
            <a:r>
              <a:rPr lang="en-US" dirty="0" err="1">
                <a:solidFill>
                  <a:schemeClr val="dk1"/>
                </a:solidFill>
              </a:rPr>
              <a:t>znaczenie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dla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słuchania</a:t>
            </a:r>
            <a:r>
              <a:rPr lang="en-US" dirty="0">
                <a:solidFill>
                  <a:schemeClr val="dk1"/>
                </a:solidFill>
              </a:rPr>
              <a:t> online w </a:t>
            </a:r>
            <a:r>
              <a:rPr lang="en-US" dirty="0" err="1">
                <a:solidFill>
                  <a:schemeClr val="dk1"/>
                </a:solidFill>
              </a:rPr>
              <a:t>trzech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punktach</a:t>
            </a:r>
            <a:r>
              <a:rPr lang="en-US" dirty="0">
                <a:solidFill>
                  <a:schemeClr val="dk1"/>
                </a:solidFill>
              </a:rPr>
              <a:t>: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>
                <a:solidFill>
                  <a:schemeClr val="dk1"/>
                </a:solidFill>
              </a:rPr>
              <a:t>Google Trends </a:t>
            </a:r>
            <a:r>
              <a:rPr lang="en-US" dirty="0" err="1">
                <a:solidFill>
                  <a:schemeClr val="dk1"/>
                </a:solidFill>
              </a:rPr>
              <a:t>może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pomóc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użytkownikom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zidentyfikować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popularne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wyszukiwane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hasła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tematy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związane</a:t>
            </a:r>
            <a:r>
              <a:rPr lang="en-US" dirty="0">
                <a:solidFill>
                  <a:schemeClr val="dk1"/>
                </a:solidFill>
              </a:rPr>
              <a:t> z </a:t>
            </a:r>
            <a:r>
              <a:rPr lang="en-US" dirty="0" err="1">
                <a:solidFill>
                  <a:schemeClr val="dk1"/>
                </a:solidFill>
              </a:rPr>
              <a:t>ich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marką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branżą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lub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konkurencją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zapewniając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cenny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wgląd</a:t>
            </a:r>
            <a:r>
              <a:rPr lang="en-US" dirty="0">
                <a:solidFill>
                  <a:schemeClr val="dk1"/>
                </a:solidFill>
              </a:rPr>
              <a:t> w to, </a:t>
            </a:r>
            <a:r>
              <a:rPr lang="en-US" dirty="0" err="1">
                <a:solidFill>
                  <a:schemeClr val="dk1"/>
                </a:solidFill>
              </a:rPr>
              <a:t>czym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interesują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się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docelowi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odbiorcy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>
                <a:solidFill>
                  <a:schemeClr val="dk1"/>
                </a:solidFill>
              </a:rPr>
              <a:t>Może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również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pomóc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użytkownikom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śledzić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zmiany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wolumenie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wyszukiwań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czasie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dając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lepsze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zrozumienie</a:t>
            </a:r>
            <a:r>
              <a:rPr lang="en-US" dirty="0">
                <a:solidFill>
                  <a:schemeClr val="dk1"/>
                </a:solidFill>
              </a:rPr>
              <a:t>, w </a:t>
            </a:r>
            <a:r>
              <a:rPr lang="en-US" dirty="0" err="1">
                <a:solidFill>
                  <a:schemeClr val="dk1"/>
                </a:solidFill>
              </a:rPr>
              <a:t>jaki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sposób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marka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lub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branża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zyskuje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popularności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jak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mogą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odpowiednio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dostosować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swoją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strategię</a:t>
            </a:r>
            <a:r>
              <a:rPr lang="en-US" dirty="0">
                <a:solidFill>
                  <a:schemeClr val="dk1"/>
                </a:solidFill>
              </a:rPr>
              <a:t> online.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>
                <a:solidFill>
                  <a:schemeClr val="dk1"/>
                </a:solidFill>
              </a:rPr>
              <a:t>Google Trends </a:t>
            </a:r>
            <a:r>
              <a:rPr lang="en-US" dirty="0" err="1">
                <a:solidFill>
                  <a:schemeClr val="dk1"/>
                </a:solidFill>
              </a:rPr>
              <a:t>pozwala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użytkownikom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porównywać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popularność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różnych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wyszukiwanych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haseł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tematów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pomagając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identyfikować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pojawiające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się</a:t>
            </a:r>
            <a:r>
              <a:rPr lang="en-US" dirty="0">
                <a:solidFill>
                  <a:schemeClr val="dk1"/>
                </a:solidFill>
              </a:rPr>
              <a:t> trendy </a:t>
            </a:r>
            <a:r>
              <a:rPr lang="en-US" dirty="0" err="1">
                <a:solidFill>
                  <a:schemeClr val="dk1"/>
                </a:solidFill>
              </a:rPr>
              <a:t>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wyprzedzać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ich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obecność</a:t>
            </a:r>
            <a:r>
              <a:rPr lang="en-US" dirty="0">
                <a:solidFill>
                  <a:schemeClr val="dk1"/>
                </a:solidFill>
              </a:rPr>
              <a:t> w </a:t>
            </a:r>
            <a:r>
              <a:rPr lang="en-US" dirty="0" err="1">
                <a:solidFill>
                  <a:schemeClr val="dk1"/>
                </a:solidFill>
              </a:rPr>
              <a:t>Internecie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833181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Google Year in Search to coroczny raport podsumowujący najpopularniejsze wyszukiwania i tematy roku w różnych kategoriach, takich jak wydarzenia informacyjne, ludzie, filmy, programy telewizyjne, sport i inne. Zapewnia wgląd w to, czym interesowali się ludzie na całym świecie i co zdominowało rozmowy kulturalne w ciągu roku.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5" name="Google Shape;25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143570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2" name="Google Shape;262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383044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-PL" dirty="0" smtClean="0">
                <a:solidFill>
                  <a:schemeClr val="dk1"/>
                </a:solidFill>
              </a:rPr>
              <a:t>Studenci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sami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napiszą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raport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ze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słuchania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korzystając</a:t>
            </a:r>
            <a:r>
              <a:rPr lang="en-US" dirty="0">
                <a:solidFill>
                  <a:schemeClr val="dk1"/>
                </a:solidFill>
              </a:rPr>
              <a:t> z </a:t>
            </a:r>
            <a:r>
              <a:rPr lang="pl-PL" dirty="0" smtClean="0">
                <a:solidFill>
                  <a:schemeClr val="dk1"/>
                </a:solidFill>
              </a:rPr>
              <a:t>poznanych </a:t>
            </a:r>
            <a:r>
              <a:rPr lang="en-US" dirty="0" err="1" smtClean="0">
                <a:solidFill>
                  <a:schemeClr val="dk1"/>
                </a:solidFill>
              </a:rPr>
              <a:t>narzędzi</a:t>
            </a:r>
            <a:r>
              <a:rPr lang="en-US" dirty="0">
                <a:solidFill>
                  <a:schemeClr val="dk1"/>
                </a:solidFill>
              </a:rPr>
              <a:t>. Na </a:t>
            </a:r>
            <a:r>
              <a:rPr lang="pl-PL" dirty="0" smtClean="0">
                <a:solidFill>
                  <a:schemeClr val="dk1"/>
                </a:solidFill>
              </a:rPr>
              <a:t>następne zajęcia mają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pl-PL" dirty="0" smtClean="0">
                <a:solidFill>
                  <a:schemeClr val="dk1"/>
                </a:solidFill>
              </a:rPr>
              <a:t>wykonać powyższe zadanie.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267" name="Google Shape;26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67786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jpg"/><Relationship Id="rId7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jpg"/><Relationship Id="rId7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12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8" y="270125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1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62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381762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62"/>
          <p:cNvSpPr txBox="1">
            <a:spLocks noGrp="1"/>
          </p:cNvSpPr>
          <p:nvPr>
            <p:ph type="body" idx="1"/>
          </p:nvPr>
        </p:nvSpPr>
        <p:spPr>
          <a:xfrm>
            <a:off x="5311235" y="910532"/>
            <a:ext cx="6141710" cy="1484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55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AutoNum type="arabicPeriod"/>
              <a:defRPr sz="20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AutoNum type="arabicPeriod"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62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1" name="Google Shape;71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6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6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62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62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6" name="Google Shape;76;p62"/>
          <p:cNvCxnSpPr/>
          <p:nvPr/>
        </p:nvCxnSpPr>
        <p:spPr>
          <a:xfrm rot="10800000">
            <a:off x="4977749" y="916442"/>
            <a:ext cx="0" cy="4067038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7" name="Google Shape;77;p6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3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63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81" name="Google Shape;81;p63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63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3" name="Google Shape;83;p63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4" name="Google Shape;84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6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6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6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6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6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64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64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64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64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5" name="Google Shape;95;p64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6" name="Google Shape;96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6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6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6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6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6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65"/>
          <p:cNvSpPr txBox="1">
            <a:spLocks noGrp="1"/>
          </p:cNvSpPr>
          <p:nvPr>
            <p:ph type="title"/>
          </p:nvPr>
        </p:nvSpPr>
        <p:spPr>
          <a:xfrm>
            <a:off x="1120777" y="1134956"/>
            <a:ext cx="2968832" cy="1811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700"/>
              <a:buFont typeface="Arial"/>
              <a:buNone/>
              <a:defRPr sz="117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5"/>
          <p:cNvSpPr txBox="1">
            <a:spLocks noGrp="1"/>
          </p:cNvSpPr>
          <p:nvPr>
            <p:ph type="body" idx="1"/>
          </p:nvPr>
        </p:nvSpPr>
        <p:spPr>
          <a:xfrm>
            <a:off x="1150762" y="3419589"/>
            <a:ext cx="8818738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5" name="Google Shape;105;p65"/>
          <p:cNvSpPr txBox="1">
            <a:spLocks noGrp="1"/>
          </p:cNvSpPr>
          <p:nvPr>
            <p:ph type="body" idx="2"/>
          </p:nvPr>
        </p:nvSpPr>
        <p:spPr>
          <a:xfrm>
            <a:off x="1150762" y="3975603"/>
            <a:ext cx="8818738" cy="968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65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7" name="Google Shape;107;p65"/>
          <p:cNvCxnSpPr/>
          <p:nvPr/>
        </p:nvCxnSpPr>
        <p:spPr>
          <a:xfrm rot="10800000">
            <a:off x="1120777" y="2945994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8" name="Google Shape;108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6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6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6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6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65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" name="Google Shape;122;p67"/>
          <p:cNvCxnSpPr/>
          <p:nvPr/>
        </p:nvCxnSpPr>
        <p:spPr>
          <a:xfrm rot="10800000">
            <a:off x="1120777" y="911921"/>
            <a:ext cx="5231150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3" name="Google Shape;123;p67"/>
          <p:cNvSpPr txBox="1">
            <a:spLocks noGrp="1"/>
          </p:cNvSpPr>
          <p:nvPr>
            <p:ph type="body" idx="1"/>
          </p:nvPr>
        </p:nvSpPr>
        <p:spPr>
          <a:xfrm>
            <a:off x="1120777" y="417327"/>
            <a:ext cx="8818738" cy="443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  <a:defRPr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4" name="Google Shape;124;p67"/>
          <p:cNvSpPr txBox="1">
            <a:spLocks noGrp="1"/>
          </p:cNvSpPr>
          <p:nvPr>
            <p:ph type="body" idx="2"/>
          </p:nvPr>
        </p:nvSpPr>
        <p:spPr>
          <a:xfrm>
            <a:off x="1120777" y="1179730"/>
            <a:ext cx="8818738" cy="37817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" name="Google Shape;125;p67"/>
          <p:cNvSpPr/>
          <p:nvPr/>
        </p:nvSpPr>
        <p:spPr>
          <a:xfrm rot="10800000" flipH="1">
            <a:off x="0" y="6074228"/>
            <a:ext cx="12192000" cy="88471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6" name="Google Shape;126;p6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359311" y="6190971"/>
            <a:ext cx="1698957" cy="651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6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08377" y="6223183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6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5529883" y="59169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68"/>
          <p:cNvSpPr txBox="1">
            <a:spLocks noGrp="1"/>
          </p:cNvSpPr>
          <p:nvPr>
            <p:ph type="title"/>
          </p:nvPr>
        </p:nvSpPr>
        <p:spPr>
          <a:xfrm>
            <a:off x="838200" y="910533"/>
            <a:ext cx="62484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68"/>
          <p:cNvSpPr txBox="1">
            <a:spLocks noGrp="1"/>
          </p:cNvSpPr>
          <p:nvPr>
            <p:ph type="body" idx="1"/>
          </p:nvPr>
        </p:nvSpPr>
        <p:spPr>
          <a:xfrm>
            <a:off x="838200" y="2371032"/>
            <a:ext cx="6248400" cy="3152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2" name="Google Shape;132;p68"/>
          <p:cNvSpPr>
            <a:spLocks noGrp="1"/>
          </p:cNvSpPr>
          <p:nvPr>
            <p:ph type="pic" idx="2"/>
          </p:nvPr>
        </p:nvSpPr>
        <p:spPr>
          <a:xfrm>
            <a:off x="7429500" y="1"/>
            <a:ext cx="4762500" cy="67055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33" name="Google Shape;133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2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6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8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9"/>
          <p:cNvSpPr/>
          <p:nvPr/>
        </p:nvSpPr>
        <p:spPr>
          <a:xfrm rot="10800000" flipH="1">
            <a:off x="0" y="5664530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0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6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29699" y="6075795"/>
            <a:ext cx="1144197" cy="4705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6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967215" y="6079989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6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82249" y="6005287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69"/>
          <p:cNvSpPr txBox="1">
            <a:spLocks noGrp="1"/>
          </p:cNvSpPr>
          <p:nvPr>
            <p:ph type="body" idx="1"/>
          </p:nvPr>
        </p:nvSpPr>
        <p:spPr>
          <a:xfrm>
            <a:off x="838200" y="873761"/>
            <a:ext cx="5847080" cy="401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2" name="Google Shape;142;p6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411235" y="5924019"/>
            <a:ext cx="1425031" cy="649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69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2263455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uvatekstillinen sisältö" type="objTx">
  <p:cSld name="OBJECT_WITH_CAPTION_TEXT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7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47" name="Google Shape;147;p7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48" name="Google Shape;148;p7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7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ain otsikko" type="titleOnly">
  <p:cSld name="TITLE_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7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4" name="Google Shape;154;p7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5" name="Google Shape;155;p7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nl-N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4"/>
          <p:cNvSpPr txBox="1">
            <a:spLocks noGrp="1"/>
          </p:cNvSpPr>
          <p:nvPr>
            <p:ph type="ctrTitle"/>
          </p:nvPr>
        </p:nvSpPr>
        <p:spPr>
          <a:xfrm>
            <a:off x="851520" y="2656925"/>
            <a:ext cx="7945211" cy="2512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72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34"/>
          <p:cNvCxnSpPr/>
          <p:nvPr/>
        </p:nvCxnSpPr>
        <p:spPr>
          <a:xfrm rot="10800000">
            <a:off x="851519" y="2074271"/>
            <a:ext cx="576228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34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628000" y="623199"/>
            <a:ext cx="2958477" cy="109878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4"/>
          <p:cNvSpPr/>
          <p:nvPr/>
        </p:nvSpPr>
        <p:spPr>
          <a:xfrm rot="10800000" flipH="1">
            <a:off x="0" y="5664532"/>
            <a:ext cx="12192000" cy="129440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3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433193" y="6037499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6001" y="5914443"/>
            <a:ext cx="1033876" cy="730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29700" y="6075795"/>
            <a:ext cx="1144197" cy="470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967215" y="6079990"/>
            <a:ext cx="1127044" cy="494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411237" y="5924019"/>
            <a:ext cx="1425031" cy="6498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65163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Title and Content 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35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10166419" y="270126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2" name="Google Shape;22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11760" y="6526663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3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246624" y="6019779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9190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7"/>
          <p:cNvSpPr/>
          <p:nvPr/>
        </p:nvSpPr>
        <p:spPr>
          <a:xfrm rot="10800000" flipH="1">
            <a:off x="0" y="5915608"/>
            <a:ext cx="12192000" cy="1043328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" name="Google Shape;37;p37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236371" y="6101923"/>
            <a:ext cx="2650539" cy="58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37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10256674" y="6069711"/>
            <a:ext cx="1698957" cy="6512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34763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39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7944188" y="2718434"/>
            <a:ext cx="5007393" cy="458303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39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10166419" y="270126"/>
            <a:ext cx="1698957" cy="651223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608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609585" lvl="0" indent="-304792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1219170" lvl="1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828754" lvl="2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2438339" lvl="3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3047924" lvl="4" indent="-30479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3657509" lvl="5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8" name="Google Shape;48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1760" y="6526663"/>
            <a:ext cx="12405360" cy="5078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39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246624" y="6019779"/>
            <a:ext cx="2342197" cy="518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1933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400"/>
              <a:buFont typeface="Arial"/>
              <a:buNone/>
              <a:defRPr sz="44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1844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61249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3" r:id="rId1"/>
    <p:sldLayoutId id="2147483658" r:id="rId2"/>
    <p:sldLayoutId id="2147483659" r:id="rId3"/>
    <p:sldLayoutId id="2147483660" r:id="rId4"/>
    <p:sldLayoutId id="2147483661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www.coosto.com/en/platform/social-listenin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reputationup.com/google-alerts-guide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redirect?event=video_description&amp;redir_token=QUFFLUhqbGtiYnEwb0lNYXJ2a0ZMMW9XS3dKMVhGN1lUZ3xBQ3Jtc0tuRzFSR3RFWFAwQmlyZ2d3SWJwQUs5MjdPenpmd01zbjg5Wi1jcnRIbmVQa1JsdlJHX2VKczJsV3BkYUt1VEktTDhqMjdUVGVrbGpFbUR5VUZlOWFBWGVyTlRqSDlQRTlEVkF1NVlKSnhSY1RnX1h3Yw&amp;q=https://yearinsearch.google/&amp;v=4WXs3sKu41I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"/>
          <p:cNvSpPr txBox="1">
            <a:spLocks noGrp="1"/>
          </p:cNvSpPr>
          <p:nvPr>
            <p:ph type="ctrTitle"/>
          </p:nvPr>
        </p:nvSpPr>
        <p:spPr>
          <a:xfrm>
            <a:off x="1465636" y="1970278"/>
            <a:ext cx="9260728" cy="1951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spAutoFit/>
          </a:bodyPr>
          <a:lstStyle/>
          <a:p>
            <a:pPr algn="ctr">
              <a:buSzPts val="4500"/>
            </a:pPr>
            <a:r>
              <a:rPr lang="pl-PL" sz="6600" dirty="0" smtClean="0"/>
              <a:t>JAK DZIAŁA </a:t>
            </a:r>
            <a:br>
              <a:rPr lang="pl-PL" sz="6600" dirty="0" smtClean="0"/>
            </a:br>
            <a:r>
              <a:rPr lang="pl-PL" sz="6600" dirty="0" smtClean="0"/>
              <a:t>SŁUCHANIE ONLINE</a:t>
            </a:r>
            <a:endParaRPr lang="pl-PL" sz="6000" dirty="0"/>
          </a:p>
        </p:txBody>
      </p:sp>
      <p:sp>
        <p:nvSpPr>
          <p:cNvPr id="158" name="Google Shape;158;p1"/>
          <p:cNvSpPr txBox="1">
            <a:spLocks noGrp="1"/>
          </p:cNvSpPr>
          <p:nvPr>
            <p:ph type="subTitle" idx="4294967295"/>
          </p:nvPr>
        </p:nvSpPr>
        <p:spPr>
          <a:xfrm>
            <a:off x="1524000" y="4066672"/>
            <a:ext cx="9144000" cy="1655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en-US" sz="2000" dirty="0" err="1" smtClean="0">
                <a:solidFill>
                  <a:schemeClr val="lt1"/>
                </a:solidFill>
              </a:rPr>
              <a:t>Pr</a:t>
            </a:r>
            <a:r>
              <a:rPr lang="pl-PL" sz="2000" dirty="0" err="1" smtClean="0">
                <a:solidFill>
                  <a:schemeClr val="lt1"/>
                </a:solidFill>
              </a:rPr>
              <a:t>owadzący</a:t>
            </a:r>
            <a:endParaRPr sz="2000" dirty="0">
              <a:solidFill>
                <a:schemeClr val="lt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sz="2000" dirty="0" smtClean="0">
                <a:solidFill>
                  <a:schemeClr val="lt1"/>
                </a:solidFill>
              </a:rPr>
              <a:t>POLITECHNIKA GDAŃSKA</a:t>
            </a:r>
            <a:endParaRPr sz="2000" dirty="0">
              <a:solidFill>
                <a:schemeClr val="lt1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None/>
            </a:pPr>
            <a:r>
              <a:rPr lang="pl-PL" dirty="0" smtClean="0">
                <a:solidFill>
                  <a:schemeClr val="lt1"/>
                </a:solidFill>
              </a:rPr>
              <a:t>MODUŁ: </a:t>
            </a:r>
            <a:r>
              <a:rPr lang="en-US" dirty="0" smtClean="0">
                <a:solidFill>
                  <a:schemeClr val="lt1"/>
                </a:solidFill>
              </a:rPr>
              <a:t>ANALITYKA </a:t>
            </a:r>
            <a:r>
              <a:rPr lang="pl-PL" dirty="0" smtClean="0">
                <a:solidFill>
                  <a:schemeClr val="lt1"/>
                </a:solidFill>
              </a:rPr>
              <a:t>CYFROWA</a:t>
            </a:r>
            <a:r>
              <a:rPr lang="en-US" dirty="0" smtClean="0">
                <a:solidFill>
                  <a:schemeClr val="lt1"/>
                </a:solidFill>
              </a:rPr>
              <a:t> I MONITOR</a:t>
            </a:r>
            <a:r>
              <a:rPr lang="pl-PL" dirty="0" smtClean="0">
                <a:solidFill>
                  <a:schemeClr val="lt1"/>
                </a:solidFill>
              </a:rPr>
              <a:t>ING</a:t>
            </a:r>
            <a:endParaRPr lang="en-US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chemeClr val="dk1"/>
              </a:buClr>
              <a:buSzPts val="3000"/>
            </a:pPr>
            <a:endParaRPr sz="4000" b="1">
              <a:solidFill>
                <a:schemeClr val="dk1"/>
              </a:solidFill>
            </a:endParaRPr>
          </a:p>
        </p:txBody>
      </p:sp>
      <p:sp>
        <p:nvSpPr>
          <p:cNvPr id="164" name="Google Shape;164;p2"/>
          <p:cNvSpPr txBox="1"/>
          <p:nvPr/>
        </p:nvSpPr>
        <p:spPr>
          <a:xfrm>
            <a:off x="637785" y="1683721"/>
            <a:ext cx="11273200" cy="3918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>
              <a:lnSpc>
                <a:spcPct val="115000"/>
              </a:lnSpc>
              <a:spcBef>
                <a:spcPts val="2133"/>
              </a:spcBef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2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890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r>
              <a:rPr lang="pl-PL" dirty="0" smtClean="0"/>
              <a:t>Cele nauczania</a:t>
            </a:r>
            <a:endParaRPr lang="pl-PL" dirty="0"/>
          </a:p>
        </p:txBody>
      </p:sp>
      <p:sp>
        <p:nvSpPr>
          <p:cNvPr id="166" name="Google Shape;166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38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rmAutofit/>
          </a:bodyPr>
          <a:lstStyle/>
          <a:p>
            <a:pPr marL="380990" indent="-380990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pl-PL" sz="2400" dirty="0" smtClean="0"/>
              <a:t>Zrozumienie, czym jest słuchanie online.</a:t>
            </a:r>
            <a:endParaRPr lang="pl-PL" dirty="0" smtClean="0"/>
          </a:p>
          <a:p>
            <a:pPr marL="380990" indent="-380990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pl-PL" sz="2400" dirty="0" smtClean="0"/>
              <a:t>Wiedza na temat tego, do czego wykorzystać słuchanie online. </a:t>
            </a:r>
            <a:endParaRPr lang="pl-PL" dirty="0" smtClean="0"/>
          </a:p>
          <a:p>
            <a:pPr marL="380990" indent="-380990">
              <a:lnSpc>
                <a:spcPct val="115000"/>
              </a:lnSpc>
              <a:spcBef>
                <a:spcPts val="2133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pl-PL" sz="2400" dirty="0" smtClean="0"/>
              <a:t>Nauka korzystania z narzędzi do samodzielnego słuchania online. </a:t>
            </a:r>
            <a:endParaRPr lang="pl-PL" dirty="0" smtClean="0"/>
          </a:p>
          <a:p>
            <a:pPr marL="0" indent="0">
              <a:lnSpc>
                <a:spcPct val="115000"/>
              </a:lnSpc>
              <a:spcBef>
                <a:spcPts val="2133"/>
              </a:spcBef>
              <a:buSzPts val="1800"/>
            </a:pPr>
            <a:endParaRPr sz="2400" dirty="0"/>
          </a:p>
          <a:p>
            <a:pPr marL="0" indent="0"/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"/>
          <p:cNvSpPr txBox="1">
            <a:spLocks noGrp="1"/>
          </p:cNvSpPr>
          <p:nvPr>
            <p:ph type="title"/>
          </p:nvPr>
        </p:nvSpPr>
        <p:spPr>
          <a:xfrm>
            <a:off x="1526583" y="1936029"/>
            <a:ext cx="2769105" cy="718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>
              <a:buSzPct val="100000"/>
            </a:pPr>
            <a:r>
              <a:rPr lang="pl-PL" dirty="0" smtClean="0"/>
              <a:t>AGENDA</a:t>
            </a:r>
            <a:endParaRPr dirty="0"/>
          </a:p>
        </p:txBody>
      </p:sp>
      <p:sp>
        <p:nvSpPr>
          <p:cNvPr id="172" name="Google Shape;172;p3"/>
          <p:cNvSpPr txBox="1">
            <a:spLocks noGrp="1"/>
          </p:cNvSpPr>
          <p:nvPr>
            <p:ph type="body" idx="1"/>
          </p:nvPr>
        </p:nvSpPr>
        <p:spPr>
          <a:xfrm>
            <a:off x="5212090" y="1185519"/>
            <a:ext cx="6141711" cy="3219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380990" indent="-380990">
              <a:spcBef>
                <a:spcPts val="0"/>
              </a:spcBef>
              <a:buClr>
                <a:srgbClr val="FFFFFF"/>
              </a:buClr>
              <a:buSzPts val="1800"/>
              <a:buFont typeface="Arial"/>
              <a:buChar char="•"/>
            </a:pPr>
            <a:r>
              <a:rPr lang="en-US" sz="2400" dirty="0" err="1">
                <a:solidFill>
                  <a:srgbClr val="FFFFFF"/>
                </a:solidFill>
              </a:rPr>
              <a:t>Słuchanie</a:t>
            </a:r>
            <a:r>
              <a:rPr lang="en-US" sz="2400" dirty="0">
                <a:solidFill>
                  <a:srgbClr val="FFFFFF"/>
                </a:solidFill>
              </a:rPr>
              <a:t> online</a:t>
            </a:r>
            <a:endParaRPr sz="2400" dirty="0">
              <a:solidFill>
                <a:srgbClr val="000000"/>
              </a:solidFill>
            </a:endParaRPr>
          </a:p>
          <a:p>
            <a:pPr marL="380990" indent="-380990">
              <a:buSzPts val="1800"/>
              <a:buFont typeface="Arial"/>
              <a:buChar char="•"/>
            </a:pPr>
            <a:r>
              <a:rPr lang="en-US" sz="2400" dirty="0" err="1"/>
              <a:t>Przykład</a:t>
            </a:r>
            <a:endParaRPr dirty="0"/>
          </a:p>
          <a:p>
            <a:pPr marL="380990" indent="-380990">
              <a:buClr>
                <a:srgbClr val="FFFFFF"/>
              </a:buClr>
              <a:buSzPts val="1800"/>
              <a:buFont typeface="Arial"/>
              <a:buChar char="•"/>
            </a:pPr>
            <a:r>
              <a:rPr lang="en-US" sz="2400" dirty="0" err="1">
                <a:solidFill>
                  <a:srgbClr val="FFFFFF"/>
                </a:solidFill>
              </a:rPr>
              <a:t>Coosto</a:t>
            </a:r>
            <a:endParaRPr sz="2400" dirty="0">
              <a:solidFill>
                <a:srgbClr val="FFFFFF"/>
              </a:solidFill>
            </a:endParaRPr>
          </a:p>
          <a:p>
            <a:pPr marL="380990" indent="-380990">
              <a:buSzPts val="1800"/>
              <a:buFont typeface="Arial"/>
              <a:buChar char="•"/>
            </a:pPr>
            <a:r>
              <a:rPr lang="en-US" sz="2400" dirty="0" err="1"/>
              <a:t>Talkwalker</a:t>
            </a:r>
            <a:endParaRPr sz="2400" dirty="0"/>
          </a:p>
          <a:p>
            <a:pPr marL="380990" indent="-380990">
              <a:buClr>
                <a:srgbClr val="FFFFFF"/>
              </a:buClr>
              <a:buSzPts val="1800"/>
              <a:buFont typeface="Arial"/>
              <a:buChar char="•"/>
            </a:pPr>
            <a:r>
              <a:rPr lang="en-US" sz="2400" dirty="0" err="1">
                <a:solidFill>
                  <a:srgbClr val="FFFFFF"/>
                </a:solidFill>
              </a:rPr>
              <a:t>Alerty</a:t>
            </a:r>
            <a:r>
              <a:rPr lang="en-US" sz="2400" dirty="0">
                <a:solidFill>
                  <a:srgbClr val="FFFFFF"/>
                </a:solidFill>
              </a:rPr>
              <a:t> Google</a:t>
            </a:r>
            <a:endParaRPr dirty="0"/>
          </a:p>
          <a:p>
            <a:pPr marL="380990" indent="-380990">
              <a:buClr>
                <a:srgbClr val="FFFFFF"/>
              </a:buClr>
              <a:buSzPts val="1800"/>
              <a:buFont typeface="Arial"/>
              <a:buChar char="•"/>
            </a:pPr>
            <a:r>
              <a:rPr lang="en-US" sz="2400" dirty="0">
                <a:solidFill>
                  <a:srgbClr val="FFFFFF"/>
                </a:solidFill>
              </a:rPr>
              <a:t>Google Trends</a:t>
            </a:r>
            <a:endParaRPr dirty="0"/>
          </a:p>
          <a:p>
            <a:pPr marL="380990" indent="-380990">
              <a:buClr>
                <a:srgbClr val="FFFFFF"/>
              </a:buClr>
              <a:buSzPts val="1800"/>
              <a:buFont typeface="Arial"/>
              <a:buChar char="•"/>
            </a:pPr>
            <a:r>
              <a:rPr lang="pl-PL" sz="2400" dirty="0" smtClean="0">
                <a:solidFill>
                  <a:srgbClr val="FFFFFF"/>
                </a:solidFill>
              </a:rPr>
              <a:t>Zadanie</a:t>
            </a:r>
            <a:endParaRPr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4"/>
          <p:cNvSpPr txBox="1"/>
          <p:nvPr/>
        </p:nvSpPr>
        <p:spPr>
          <a:xfrm>
            <a:off x="837488" y="924653"/>
            <a:ext cx="10517025" cy="41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lt1"/>
              </a:buClr>
              <a:buSzPts val="1800"/>
            </a:pPr>
            <a:r>
              <a:rPr lang="pl-PL" sz="2800" dirty="0" smtClean="0">
                <a:solidFill>
                  <a:schemeClr val="lt1"/>
                </a:solidFill>
              </a:rPr>
              <a:t>Będąc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en-US" sz="2800" dirty="0" err="1" smtClean="0">
                <a:solidFill>
                  <a:schemeClr val="lt1"/>
                </a:solidFill>
              </a:rPr>
              <a:t>młodsz</a:t>
            </a:r>
            <a:r>
              <a:rPr lang="pl-PL" sz="2800" dirty="0" err="1" smtClean="0">
                <a:solidFill>
                  <a:schemeClr val="lt1"/>
                </a:solidFill>
              </a:rPr>
              <a:t>ymi</a:t>
            </a:r>
            <a:r>
              <a:rPr lang="en-US" sz="2800" dirty="0" smtClean="0">
                <a:solidFill>
                  <a:schemeClr val="lt1"/>
                </a:solidFill>
              </a:rPr>
              <a:t> marketer</a:t>
            </a:r>
            <a:r>
              <a:rPr lang="pl-PL" sz="2800" dirty="0" err="1" smtClean="0">
                <a:solidFill>
                  <a:schemeClr val="lt1"/>
                </a:solidFill>
              </a:rPr>
              <a:t>ami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studenci</a:t>
            </a:r>
            <a:r>
              <a:rPr lang="en-US" sz="2800" dirty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często</a:t>
            </a:r>
            <a:r>
              <a:rPr lang="en-US" sz="2800" dirty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zaczynają</a:t>
            </a:r>
            <a:r>
              <a:rPr lang="en-US" sz="2800" dirty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słuchać</a:t>
            </a:r>
            <a:r>
              <a:rPr lang="en-US" sz="2800" dirty="0">
                <a:solidFill>
                  <a:schemeClr val="lt1"/>
                </a:solidFill>
              </a:rPr>
              <a:t>. </a:t>
            </a:r>
            <a:r>
              <a:rPr lang="en-US" sz="2800" dirty="0" smtClean="0">
                <a:solidFill>
                  <a:schemeClr val="lt1"/>
                </a:solidFill>
              </a:rPr>
              <a:t>To </a:t>
            </a:r>
            <a:r>
              <a:rPr lang="en-US" sz="2800" dirty="0" err="1">
                <a:solidFill>
                  <a:schemeClr val="lt1"/>
                </a:solidFill>
              </a:rPr>
              <a:t>znaczy</a:t>
            </a:r>
            <a:r>
              <a:rPr lang="en-US" sz="2800" dirty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słuchać</a:t>
            </a:r>
            <a:r>
              <a:rPr lang="en-US" sz="2800" dirty="0">
                <a:solidFill>
                  <a:schemeClr val="lt1"/>
                </a:solidFill>
              </a:rPr>
              <a:t> online. </a:t>
            </a:r>
            <a:r>
              <a:rPr lang="en-US" sz="2800" dirty="0" err="1" smtClean="0">
                <a:solidFill>
                  <a:schemeClr val="lt1"/>
                </a:solidFill>
              </a:rPr>
              <a:t>Studenci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badają</a:t>
            </a:r>
            <a:r>
              <a:rPr lang="en-US" sz="2800" dirty="0">
                <a:solidFill>
                  <a:schemeClr val="lt1"/>
                </a:solidFill>
              </a:rPr>
              <a:t>, </a:t>
            </a:r>
            <a:r>
              <a:rPr lang="pl-PL" sz="2800" dirty="0" smtClean="0">
                <a:solidFill>
                  <a:schemeClr val="lt1"/>
                </a:solidFill>
              </a:rPr>
              <a:t/>
            </a:r>
            <a:br>
              <a:rPr lang="pl-PL" sz="2800" dirty="0" smtClean="0">
                <a:solidFill>
                  <a:schemeClr val="lt1"/>
                </a:solidFill>
              </a:rPr>
            </a:br>
            <a:r>
              <a:rPr lang="en-US" sz="2800" dirty="0" smtClean="0">
                <a:solidFill>
                  <a:schemeClr val="lt1"/>
                </a:solidFill>
              </a:rPr>
              <a:t>co </a:t>
            </a:r>
            <a:r>
              <a:rPr lang="en-US" sz="2800" dirty="0" err="1">
                <a:solidFill>
                  <a:schemeClr val="lt1"/>
                </a:solidFill>
              </a:rPr>
              <a:t>dzieje</a:t>
            </a:r>
            <a:r>
              <a:rPr lang="en-US" sz="2800" dirty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się</a:t>
            </a:r>
            <a:r>
              <a:rPr lang="en-US" sz="2800" dirty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na</a:t>
            </a:r>
            <a:r>
              <a:rPr lang="en-US" sz="2800" dirty="0">
                <a:solidFill>
                  <a:schemeClr val="lt1"/>
                </a:solidFill>
              </a:rPr>
              <a:t> </a:t>
            </a:r>
            <a:r>
              <a:rPr lang="en-US" sz="2800" dirty="0" err="1" smtClean="0">
                <a:solidFill>
                  <a:schemeClr val="lt1"/>
                </a:solidFill>
              </a:rPr>
              <a:t>rynku</a:t>
            </a:r>
            <a:r>
              <a:rPr lang="pl-PL" sz="2800" dirty="0">
                <a:solidFill>
                  <a:schemeClr val="lt1"/>
                </a:solidFill>
              </a:rPr>
              <a:t> </a:t>
            </a:r>
            <a:r>
              <a:rPr lang="en-US" sz="2800" dirty="0" err="1" smtClean="0">
                <a:solidFill>
                  <a:schemeClr val="lt1"/>
                </a:solidFill>
              </a:rPr>
              <a:t>lub</a:t>
            </a:r>
            <a:r>
              <a:rPr lang="en-US" sz="2800" dirty="0" smtClean="0">
                <a:solidFill>
                  <a:schemeClr val="lt1"/>
                </a:solidFill>
              </a:rPr>
              <a:t> w</a:t>
            </a:r>
            <a:r>
              <a:rPr lang="pl-PL" sz="2800" dirty="0" smtClean="0">
                <a:solidFill>
                  <a:schemeClr val="lt1"/>
                </a:solidFill>
              </a:rPr>
              <a:t>śród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en-US" sz="2800" dirty="0" err="1" smtClean="0">
                <a:solidFill>
                  <a:schemeClr val="lt1"/>
                </a:solidFill>
              </a:rPr>
              <a:t>społeczeńst</a:t>
            </a:r>
            <a:r>
              <a:rPr lang="pl-PL" sz="2800" dirty="0" err="1" smtClean="0">
                <a:solidFill>
                  <a:schemeClr val="lt1"/>
                </a:solidFill>
              </a:rPr>
              <a:t>wa</a:t>
            </a:r>
            <a:r>
              <a:rPr lang="en-US" sz="2800" dirty="0" smtClean="0">
                <a:solidFill>
                  <a:schemeClr val="lt1"/>
                </a:solidFill>
              </a:rPr>
              <a:t>, </a:t>
            </a:r>
            <a:r>
              <a:rPr lang="pl-PL" sz="2800" dirty="0" smtClean="0">
                <a:solidFill>
                  <a:schemeClr val="lt1"/>
                </a:solidFill>
              </a:rPr>
              <a:t/>
            </a:r>
            <a:br>
              <a:rPr lang="pl-PL" sz="2800" dirty="0" smtClean="0">
                <a:solidFill>
                  <a:schemeClr val="lt1"/>
                </a:solidFill>
              </a:rPr>
            </a:br>
            <a:r>
              <a:rPr lang="en-US" sz="2800" dirty="0" err="1" smtClean="0">
                <a:solidFill>
                  <a:schemeClr val="lt1"/>
                </a:solidFill>
              </a:rPr>
              <a:t>jeśli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chodzi</a:t>
            </a:r>
            <a:r>
              <a:rPr lang="en-US" sz="2800" dirty="0">
                <a:solidFill>
                  <a:schemeClr val="lt1"/>
                </a:solidFill>
              </a:rPr>
              <a:t> o </a:t>
            </a:r>
            <a:r>
              <a:rPr lang="en-US" sz="2800" dirty="0" err="1">
                <a:solidFill>
                  <a:schemeClr val="lt1"/>
                </a:solidFill>
              </a:rPr>
              <a:t>określony</a:t>
            </a:r>
            <a:r>
              <a:rPr lang="en-US" sz="2800" dirty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temat</a:t>
            </a:r>
            <a:r>
              <a:rPr lang="en-US" sz="2800" dirty="0">
                <a:solidFill>
                  <a:schemeClr val="lt1"/>
                </a:solidFill>
              </a:rPr>
              <a:t>. </a:t>
            </a:r>
            <a:r>
              <a:rPr lang="pl-PL" sz="2800" dirty="0" smtClean="0">
                <a:solidFill>
                  <a:schemeClr val="lt1"/>
                </a:solidFill>
              </a:rPr>
              <a:t/>
            </a:r>
            <a:br>
              <a:rPr lang="pl-PL" sz="2800" dirty="0" smtClean="0">
                <a:solidFill>
                  <a:schemeClr val="lt1"/>
                </a:solidFill>
              </a:rPr>
            </a:br>
            <a:r>
              <a:rPr lang="en-US" sz="2800" dirty="0" err="1" smtClean="0">
                <a:solidFill>
                  <a:schemeClr val="lt1"/>
                </a:solidFill>
              </a:rPr>
              <a:t>Studenci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mogą</a:t>
            </a:r>
            <a:r>
              <a:rPr lang="en-US" sz="2800" dirty="0">
                <a:solidFill>
                  <a:schemeClr val="lt1"/>
                </a:solidFill>
              </a:rPr>
              <a:t> to </a:t>
            </a:r>
            <a:r>
              <a:rPr lang="en-US" sz="2800" dirty="0" err="1">
                <a:solidFill>
                  <a:schemeClr val="lt1"/>
                </a:solidFill>
              </a:rPr>
              <a:t>robić</a:t>
            </a:r>
            <a:r>
              <a:rPr lang="en-US" sz="2800" dirty="0">
                <a:solidFill>
                  <a:schemeClr val="lt1"/>
                </a:solidFill>
              </a:rPr>
              <a:t> </a:t>
            </a:r>
            <a:r>
              <a:rPr lang="pl-PL" sz="2800" dirty="0" smtClean="0">
                <a:solidFill>
                  <a:schemeClr val="lt1"/>
                </a:solidFill>
              </a:rPr>
              <a:t>współpracując z </a:t>
            </a:r>
            <a:r>
              <a:rPr lang="en-US" sz="2800" dirty="0" err="1" smtClean="0">
                <a:solidFill>
                  <a:schemeClr val="lt1"/>
                </a:solidFill>
              </a:rPr>
              <a:t>agencj</a:t>
            </a:r>
            <a:r>
              <a:rPr lang="pl-PL" sz="2800" dirty="0" smtClean="0">
                <a:solidFill>
                  <a:schemeClr val="lt1"/>
                </a:solidFill>
              </a:rPr>
              <a:t>ą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en-US" sz="2800" dirty="0">
                <a:solidFill>
                  <a:schemeClr val="lt1"/>
                </a:solidFill>
              </a:rPr>
              <a:t>PR</a:t>
            </a:r>
            <a:r>
              <a:rPr lang="en-US" sz="2800" dirty="0" smtClean="0">
                <a:solidFill>
                  <a:schemeClr val="lt1"/>
                </a:solidFill>
              </a:rPr>
              <a:t>,</a:t>
            </a:r>
            <a:r>
              <a:rPr lang="pl-PL" sz="2800" dirty="0" smtClean="0">
                <a:solidFill>
                  <a:schemeClr val="lt1"/>
                </a:solidFill>
              </a:rPr>
              <a:t/>
            </a:r>
            <a:br>
              <a:rPr lang="pl-PL" sz="2800" dirty="0" smtClean="0">
                <a:solidFill>
                  <a:schemeClr val="lt1"/>
                </a:solidFill>
              </a:rPr>
            </a:b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en-US" sz="2800" dirty="0">
                <a:solidFill>
                  <a:schemeClr val="lt1"/>
                </a:solidFill>
              </a:rPr>
              <a:t>ale </a:t>
            </a:r>
            <a:r>
              <a:rPr lang="en-US" sz="2800" dirty="0" err="1" smtClean="0">
                <a:solidFill>
                  <a:schemeClr val="lt1"/>
                </a:solidFill>
              </a:rPr>
              <a:t>również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pl-PL" sz="2800" dirty="0" smtClean="0">
                <a:solidFill>
                  <a:schemeClr val="lt1"/>
                </a:solidFill>
              </a:rPr>
              <a:t>z </a:t>
            </a:r>
            <a:r>
              <a:rPr lang="en-US" sz="2800" dirty="0" err="1" smtClean="0">
                <a:solidFill>
                  <a:schemeClr val="lt1"/>
                </a:solidFill>
              </a:rPr>
              <a:t>agencj</a:t>
            </a:r>
            <a:r>
              <a:rPr lang="pl-PL" sz="2800" dirty="0" smtClean="0">
                <a:solidFill>
                  <a:schemeClr val="lt1"/>
                </a:solidFill>
              </a:rPr>
              <a:t>ą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en-US" sz="2800" dirty="0" err="1" smtClean="0">
                <a:solidFill>
                  <a:schemeClr val="lt1"/>
                </a:solidFill>
              </a:rPr>
              <a:t>reklamow</a:t>
            </a:r>
            <a:r>
              <a:rPr lang="pl-PL" sz="2800" dirty="0" smtClean="0">
                <a:solidFill>
                  <a:schemeClr val="lt1"/>
                </a:solidFill>
              </a:rPr>
              <a:t>ą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en-US" sz="2800" dirty="0" err="1">
                <a:solidFill>
                  <a:schemeClr val="lt1"/>
                </a:solidFill>
              </a:rPr>
              <a:t>lub</a:t>
            </a:r>
            <a:r>
              <a:rPr lang="en-US" sz="2800" dirty="0">
                <a:solidFill>
                  <a:schemeClr val="lt1"/>
                </a:solidFill>
              </a:rPr>
              <a:t> </a:t>
            </a:r>
            <a:r>
              <a:rPr lang="pl-PL" sz="2800" dirty="0" smtClean="0">
                <a:solidFill>
                  <a:schemeClr val="lt1"/>
                </a:solidFill>
              </a:rPr>
              <a:t>z</a:t>
            </a:r>
            <a:r>
              <a:rPr lang="en-US" sz="2800" dirty="0" smtClean="0">
                <a:solidFill>
                  <a:schemeClr val="lt1"/>
                </a:solidFill>
              </a:rPr>
              <a:t> </a:t>
            </a:r>
            <a:r>
              <a:rPr lang="pl-PL" sz="2800" dirty="0" smtClean="0">
                <a:solidFill>
                  <a:schemeClr val="lt1"/>
                </a:solidFill>
                <a:extLst>
                  <a:ext uri="http://customooxmlschemas.google.com/">
              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="" textRoundtripDataId="0"/>
                  </a:ext>
                </a:extLst>
              </a:rPr>
              <a:t>organizacjami rządowymi</a:t>
            </a:r>
            <a:r>
              <a:rPr lang="en-US" sz="2800" dirty="0" smtClean="0">
                <a:solidFill>
                  <a:schemeClr val="lt1"/>
                </a:solidFill>
              </a:rPr>
              <a:t>. </a:t>
            </a:r>
            <a:endParaRPr sz="2800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5"/>
          <p:cNvSpPr txBox="1"/>
          <p:nvPr/>
        </p:nvSpPr>
        <p:spPr>
          <a:xfrm>
            <a:off x="955200" y="1982633"/>
            <a:ext cx="10281600" cy="149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buClr>
                <a:srgbClr val="FFFFFF"/>
              </a:buClr>
              <a:buSzPts val="6000"/>
            </a:pPr>
            <a:r>
              <a:rPr lang="en-US" sz="8000" b="1">
                <a:solidFill>
                  <a:srgbClr val="FFFFFF"/>
                </a:solidFill>
              </a:rPr>
              <a:t>Temat 1 </a:t>
            </a:r>
            <a:endParaRPr sz="8000" b="1">
              <a:solidFill>
                <a:srgbClr val="FFFFFF"/>
              </a:solidFill>
            </a:endParaRPr>
          </a:p>
        </p:txBody>
      </p:sp>
      <p:sp>
        <p:nvSpPr>
          <p:cNvPr id="183" name="Google Shape;183;p5"/>
          <p:cNvSpPr txBox="1"/>
          <p:nvPr/>
        </p:nvSpPr>
        <p:spPr>
          <a:xfrm>
            <a:off x="2501091" y="2486401"/>
            <a:ext cx="7189819" cy="991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>
              <a:buClr>
                <a:srgbClr val="161249"/>
              </a:buClr>
              <a:buSzPts val="4000"/>
            </a:pPr>
            <a:r>
              <a:rPr lang="en-US" sz="5400" b="1" dirty="0">
                <a:solidFill>
                  <a:srgbClr val="161249"/>
                </a:solidFill>
              </a:rPr>
              <a:t>O co w </a:t>
            </a:r>
            <a:r>
              <a:rPr lang="en-US" sz="5400" b="1" dirty="0" err="1">
                <a:solidFill>
                  <a:srgbClr val="161249"/>
                </a:solidFill>
              </a:rPr>
              <a:t>tym</a:t>
            </a:r>
            <a:r>
              <a:rPr lang="en-US" sz="5400" b="1" dirty="0">
                <a:solidFill>
                  <a:srgbClr val="161249"/>
                </a:solidFill>
              </a:rPr>
              <a:t> </a:t>
            </a:r>
            <a:r>
              <a:rPr lang="en-US" sz="5400" b="1" dirty="0" err="1">
                <a:solidFill>
                  <a:srgbClr val="161249"/>
                </a:solidFill>
              </a:rPr>
              <a:t>wszystkim</a:t>
            </a:r>
            <a:r>
              <a:rPr lang="en-US" sz="5400" b="1" dirty="0">
                <a:solidFill>
                  <a:srgbClr val="161249"/>
                </a:solidFill>
              </a:rPr>
              <a:t> </a:t>
            </a:r>
            <a:r>
              <a:rPr lang="en-US" sz="5400" b="1" dirty="0" err="1">
                <a:solidFill>
                  <a:srgbClr val="161249"/>
                </a:solidFill>
              </a:rPr>
              <a:t>chodzi</a:t>
            </a:r>
            <a:r>
              <a:rPr lang="en-US" sz="5400" b="1" dirty="0">
                <a:solidFill>
                  <a:srgbClr val="161249"/>
                </a:solidFill>
              </a:rPr>
              <a:t>?</a:t>
            </a:r>
            <a:endParaRPr sz="3600" b="1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6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chemeClr val="dk1"/>
              </a:buClr>
              <a:buSzPts val="1800"/>
            </a:pPr>
            <a:endParaRPr sz="2400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6"/>
          <p:cNvSpPr txBox="1"/>
          <p:nvPr/>
        </p:nvSpPr>
        <p:spPr>
          <a:xfrm>
            <a:off x="637785" y="1683722"/>
            <a:ext cx="11273200" cy="41126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just">
              <a:lnSpc>
                <a:spcPct val="115000"/>
              </a:lnSpc>
              <a:buClr>
                <a:schemeClr val="dk1"/>
              </a:buClr>
              <a:buSzPts val="1800"/>
            </a:pPr>
            <a:endParaRPr sz="2400">
              <a:solidFill>
                <a:srgbClr val="161249"/>
              </a:solidFill>
            </a:endParaRPr>
          </a:p>
        </p:txBody>
      </p:sp>
      <p:sp>
        <p:nvSpPr>
          <p:cNvPr id="190" name="Google Shape;190;p6"/>
          <p:cNvSpPr txBox="1">
            <a:spLocks noGrp="1"/>
          </p:cNvSpPr>
          <p:nvPr>
            <p:ph type="title"/>
          </p:nvPr>
        </p:nvSpPr>
        <p:spPr>
          <a:xfrm>
            <a:off x="838200" y="365126"/>
            <a:ext cx="10515600" cy="8334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200"/>
            </a:pPr>
            <a:r>
              <a:rPr lang="en-US" dirty="0" err="1"/>
              <a:t>Czym</a:t>
            </a:r>
            <a:r>
              <a:rPr lang="en-US" dirty="0"/>
              <a:t> jest </a:t>
            </a:r>
            <a:r>
              <a:rPr lang="en-US" dirty="0" err="1"/>
              <a:t>słuchanie</a:t>
            </a:r>
            <a:r>
              <a:rPr lang="en-US" dirty="0"/>
              <a:t> online?</a:t>
            </a:r>
            <a:endParaRPr sz="4800" dirty="0"/>
          </a:p>
        </p:txBody>
      </p:sp>
      <p:sp>
        <p:nvSpPr>
          <p:cNvPr id="191" name="Google Shape;191;p6"/>
          <p:cNvSpPr txBox="1">
            <a:spLocks noGrp="1"/>
          </p:cNvSpPr>
          <p:nvPr>
            <p:ph type="body" idx="1"/>
          </p:nvPr>
        </p:nvSpPr>
        <p:spPr>
          <a:xfrm>
            <a:off x="838200" y="1586786"/>
            <a:ext cx="9223048" cy="3676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SzPts val="2000"/>
            </a:pPr>
            <a:r>
              <a:rPr lang="en-US" sz="2667" dirty="0" err="1"/>
              <a:t>Zmierz</a:t>
            </a:r>
            <a:r>
              <a:rPr lang="en-US" sz="2667" dirty="0"/>
              <a:t> </a:t>
            </a:r>
            <a:r>
              <a:rPr lang="en-US" sz="2667" dirty="0" err="1"/>
              <a:t>wizerunek</a:t>
            </a:r>
            <a:r>
              <a:rPr lang="en-US" sz="2667" dirty="0"/>
              <a:t> </a:t>
            </a:r>
            <a:r>
              <a:rPr lang="en-US" sz="2667" dirty="0" err="1"/>
              <a:t>swojej</a:t>
            </a:r>
            <a:r>
              <a:rPr lang="en-US" sz="2667" dirty="0"/>
              <a:t> </a:t>
            </a:r>
            <a:r>
              <a:rPr lang="en-US" sz="2667" dirty="0" err="1"/>
              <a:t>marki</a:t>
            </a:r>
            <a:r>
              <a:rPr lang="en-US" sz="2667" dirty="0"/>
              <a:t> </a:t>
            </a:r>
            <a:r>
              <a:rPr lang="en-US" sz="2667" dirty="0" err="1"/>
              <a:t>lub</a:t>
            </a:r>
            <a:r>
              <a:rPr lang="en-US" sz="2667" dirty="0"/>
              <a:t> </a:t>
            </a:r>
            <a:r>
              <a:rPr lang="en-US" sz="2667" dirty="0" err="1"/>
              <a:t>reputację</a:t>
            </a:r>
            <a:r>
              <a:rPr lang="en-US" sz="2667" dirty="0"/>
              <a:t> </a:t>
            </a:r>
            <a:r>
              <a:rPr lang="en-US" sz="2667" dirty="0" err="1"/>
              <a:t>firmy</a:t>
            </a:r>
            <a:r>
              <a:rPr lang="en-US" sz="2667" dirty="0"/>
              <a:t> </a:t>
            </a:r>
            <a:r>
              <a:rPr lang="pl-PL" sz="2667" dirty="0" smtClean="0"/>
              <a:t/>
            </a:r>
            <a:br>
              <a:rPr lang="pl-PL" sz="2667" dirty="0" smtClean="0"/>
            </a:br>
            <a:r>
              <a:rPr lang="en-US" sz="2667" dirty="0" err="1" smtClean="0"/>
              <a:t>za</a:t>
            </a:r>
            <a:r>
              <a:rPr lang="en-US" sz="2667" dirty="0" smtClean="0"/>
              <a:t> </a:t>
            </a:r>
            <a:r>
              <a:rPr lang="en-US" sz="2667" dirty="0" err="1"/>
              <a:t>pomocą</a:t>
            </a:r>
            <a:r>
              <a:rPr lang="en-US" sz="2667" dirty="0"/>
              <a:t> </a:t>
            </a:r>
            <a:r>
              <a:rPr lang="en-US" sz="2667" dirty="0" err="1"/>
              <a:t>nastrojów</a:t>
            </a:r>
            <a:r>
              <a:rPr lang="en-US" sz="2667" dirty="0"/>
              <a:t> w </a:t>
            </a:r>
            <a:r>
              <a:rPr lang="en-US" sz="2667" dirty="0" err="1"/>
              <a:t>mediach</a:t>
            </a:r>
            <a:r>
              <a:rPr lang="en-US" sz="2667" dirty="0"/>
              <a:t> </a:t>
            </a:r>
            <a:r>
              <a:rPr lang="en-US" sz="2667" dirty="0" err="1"/>
              <a:t>społecznościowych</a:t>
            </a:r>
            <a:r>
              <a:rPr lang="en-US" sz="2667" dirty="0"/>
              <a:t> </a:t>
            </a:r>
            <a:r>
              <a:rPr lang="pl-PL" sz="2667" dirty="0" smtClean="0"/>
              <a:t/>
            </a:r>
            <a:br>
              <a:rPr lang="pl-PL" sz="2667" dirty="0" smtClean="0"/>
            </a:br>
            <a:r>
              <a:rPr lang="en-US" sz="2667" dirty="0" err="1" smtClean="0"/>
              <a:t>i</a:t>
            </a:r>
            <a:r>
              <a:rPr lang="en-US" sz="2667" dirty="0" smtClean="0"/>
              <a:t> </a:t>
            </a:r>
            <a:r>
              <a:rPr lang="en-US" sz="2667" dirty="0" err="1"/>
              <a:t>przeanalizuj</a:t>
            </a:r>
            <a:r>
              <a:rPr lang="en-US" sz="2667" dirty="0"/>
              <a:t> </a:t>
            </a:r>
            <a:r>
              <a:rPr lang="en-US" sz="2667" dirty="0" err="1"/>
              <a:t>podstawowe</a:t>
            </a:r>
            <a:r>
              <a:rPr lang="en-US" sz="2667" dirty="0"/>
              <a:t> </a:t>
            </a:r>
            <a:r>
              <a:rPr lang="en-US" sz="2667" dirty="0" err="1"/>
              <a:t>odczucia</a:t>
            </a:r>
            <a:r>
              <a:rPr lang="en-US" sz="2667" dirty="0"/>
              <a:t>, </a:t>
            </a:r>
            <a:r>
              <a:rPr lang="en-US" sz="2667" dirty="0" err="1"/>
              <a:t>problemy</a:t>
            </a:r>
            <a:r>
              <a:rPr lang="en-US" sz="2667" dirty="0"/>
              <a:t> </a:t>
            </a:r>
            <a:r>
              <a:rPr lang="en-US" sz="2667" dirty="0" err="1"/>
              <a:t>i</a:t>
            </a:r>
            <a:r>
              <a:rPr lang="en-US" sz="2667" dirty="0"/>
              <a:t> </a:t>
            </a:r>
            <a:r>
              <a:rPr lang="en-US" sz="2667" dirty="0" err="1"/>
              <a:t>potrzeby</a:t>
            </a:r>
            <a:r>
              <a:rPr lang="en-US" sz="2667" dirty="0"/>
              <a:t>. </a:t>
            </a:r>
            <a:r>
              <a:rPr lang="en-US" sz="2667" dirty="0" err="1"/>
              <a:t>Dzięki</a:t>
            </a:r>
            <a:r>
              <a:rPr lang="en-US" sz="2667" dirty="0"/>
              <a:t> </a:t>
            </a:r>
            <a:r>
              <a:rPr lang="en-US" sz="2667" dirty="0" err="1"/>
              <a:t>alertom</a:t>
            </a:r>
            <a:r>
              <a:rPr lang="en-US" sz="2667" dirty="0"/>
              <a:t> w </a:t>
            </a:r>
            <a:r>
              <a:rPr lang="en-US" sz="2667" dirty="0" err="1"/>
              <a:t>czasie</a:t>
            </a:r>
            <a:r>
              <a:rPr lang="en-US" sz="2667" dirty="0"/>
              <a:t> </a:t>
            </a:r>
            <a:r>
              <a:rPr lang="en-US" sz="2667" dirty="0" err="1"/>
              <a:t>rzeczywistym</a:t>
            </a:r>
            <a:r>
              <a:rPr lang="en-US" sz="2667" dirty="0"/>
              <a:t>, </a:t>
            </a:r>
            <a:r>
              <a:rPr lang="en-US" sz="2667" dirty="0" err="1"/>
              <a:t>powiadomieniom</a:t>
            </a:r>
            <a:r>
              <a:rPr lang="en-US" sz="2667" dirty="0"/>
              <a:t> </a:t>
            </a:r>
            <a:r>
              <a:rPr lang="en-US" sz="2667" i="1" dirty="0"/>
              <a:t>push</a:t>
            </a:r>
            <a:r>
              <a:rPr lang="en-US" sz="2667" dirty="0"/>
              <a:t> </a:t>
            </a:r>
            <a:r>
              <a:rPr lang="en-US" sz="2667" dirty="0" err="1"/>
              <a:t>i</a:t>
            </a:r>
            <a:r>
              <a:rPr lang="en-US" sz="2667" dirty="0"/>
              <a:t> </a:t>
            </a:r>
            <a:r>
              <a:rPr lang="en-US" sz="2667" dirty="0" err="1"/>
              <a:t>automatycznym</a:t>
            </a:r>
            <a:r>
              <a:rPr lang="en-US" sz="2667" dirty="0"/>
              <a:t> </a:t>
            </a:r>
            <a:r>
              <a:rPr lang="en-US" sz="2667" dirty="0" err="1"/>
              <a:t>analizom</a:t>
            </a:r>
            <a:r>
              <a:rPr lang="en-US" sz="2667" dirty="0"/>
              <a:t> </a:t>
            </a:r>
            <a:r>
              <a:rPr lang="en-US" sz="2667" dirty="0" err="1"/>
              <a:t>można</a:t>
            </a:r>
            <a:r>
              <a:rPr lang="en-US" sz="2667" dirty="0"/>
              <a:t> </a:t>
            </a:r>
            <a:r>
              <a:rPr lang="en-US" sz="2667" dirty="0" err="1"/>
              <a:t>łatwo</a:t>
            </a:r>
            <a:r>
              <a:rPr lang="en-US" sz="2667" dirty="0"/>
              <a:t> </a:t>
            </a:r>
            <a:r>
              <a:rPr lang="en-US" sz="2667" dirty="0" err="1"/>
              <a:t>zapobiegać</a:t>
            </a:r>
            <a:r>
              <a:rPr lang="en-US" sz="2667" dirty="0"/>
              <a:t> </a:t>
            </a:r>
            <a:r>
              <a:rPr lang="pl-PL" sz="2667" dirty="0" smtClean="0"/>
              <a:t/>
            </a:r>
            <a:br>
              <a:rPr lang="pl-PL" sz="2667" dirty="0" smtClean="0"/>
            </a:br>
            <a:r>
              <a:rPr lang="pl-PL" sz="2667" dirty="0" smtClean="0"/>
              <a:t>kryzysom </a:t>
            </a:r>
            <a:r>
              <a:rPr lang="en-US" sz="2667" dirty="0" err="1" smtClean="0"/>
              <a:t>i</a:t>
            </a:r>
            <a:r>
              <a:rPr lang="en-US" sz="2667" dirty="0" smtClean="0"/>
              <a:t> </a:t>
            </a:r>
            <a:r>
              <a:rPr lang="pl-PL" sz="2667" dirty="0" smtClean="0"/>
              <a:t>je </a:t>
            </a:r>
            <a:r>
              <a:rPr lang="en-US" sz="2667" dirty="0" err="1" smtClean="0"/>
              <a:t>rozwiązywać</a:t>
            </a:r>
            <a:r>
              <a:rPr lang="en-US" sz="2667" dirty="0" smtClean="0"/>
              <a:t>.</a:t>
            </a:r>
            <a:endParaRPr dirty="0"/>
          </a:p>
          <a:p>
            <a:pPr marL="0" indent="0">
              <a:spcBef>
                <a:spcPts val="2600"/>
              </a:spcBef>
            </a:pP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7"/>
          <p:cNvSpPr txBox="1"/>
          <p:nvPr/>
        </p:nvSpPr>
        <p:spPr>
          <a:xfrm>
            <a:off x="637785" y="1683721"/>
            <a:ext cx="11273200" cy="4089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80990" indent="-228594">
              <a:lnSpc>
                <a:spcPct val="115000"/>
              </a:lnSpc>
              <a:spcBef>
                <a:spcPts val="2133"/>
              </a:spcBef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r>
              <a:rPr lang="en-US" dirty="0" err="1"/>
              <a:t>Słuchanie</a:t>
            </a:r>
            <a:r>
              <a:rPr lang="en-US" dirty="0"/>
              <a:t> online </a:t>
            </a:r>
            <a:endParaRPr dirty="0"/>
          </a:p>
        </p:txBody>
      </p:sp>
      <p:sp>
        <p:nvSpPr>
          <p:cNvPr id="199" name="Google Shape;199;p7"/>
          <p:cNvSpPr txBox="1">
            <a:spLocks noGrp="1"/>
          </p:cNvSpPr>
          <p:nvPr>
            <p:ph type="body" idx="1"/>
          </p:nvPr>
        </p:nvSpPr>
        <p:spPr>
          <a:xfrm>
            <a:off x="838201" y="1825624"/>
            <a:ext cx="9291415" cy="2980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SzPts val="2000"/>
            </a:pPr>
            <a:r>
              <a:rPr lang="en-US" sz="2667" dirty="0" err="1"/>
              <a:t>Wyszukiwanie</a:t>
            </a:r>
            <a:r>
              <a:rPr lang="en-US" sz="2667" dirty="0"/>
              <a:t> </a:t>
            </a:r>
            <a:r>
              <a:rPr lang="en-US" sz="2667" dirty="0" err="1"/>
              <a:t>wiadomości</a:t>
            </a:r>
            <a:r>
              <a:rPr lang="en-US" sz="2667" dirty="0"/>
              <a:t> w </a:t>
            </a:r>
            <a:r>
              <a:rPr lang="en-US" sz="2667" dirty="0" err="1"/>
              <a:t>mediach</a:t>
            </a:r>
            <a:r>
              <a:rPr lang="en-US" sz="2667" dirty="0"/>
              <a:t> </a:t>
            </a:r>
            <a:r>
              <a:rPr lang="en-US" sz="2667" dirty="0" err="1"/>
              <a:t>społecznościowych</a:t>
            </a:r>
            <a:r>
              <a:rPr lang="en-US" sz="2667" dirty="0"/>
              <a:t> </a:t>
            </a:r>
            <a:r>
              <a:rPr lang="en-US" sz="2667" dirty="0" err="1"/>
              <a:t>na</a:t>
            </a:r>
            <a:r>
              <a:rPr lang="en-US" sz="2667" dirty="0"/>
              <a:t> </a:t>
            </a:r>
            <a:r>
              <a:rPr lang="en-US" sz="2667" dirty="0" err="1"/>
              <a:t>określony</a:t>
            </a:r>
            <a:r>
              <a:rPr lang="en-US" sz="2667" dirty="0"/>
              <a:t> </a:t>
            </a:r>
            <a:r>
              <a:rPr lang="en-US" sz="2667" dirty="0" err="1"/>
              <a:t>temat</a:t>
            </a:r>
            <a:r>
              <a:rPr lang="en-US" sz="2667" dirty="0"/>
              <a:t> </a:t>
            </a:r>
            <a:r>
              <a:rPr lang="en-US" sz="2667" dirty="0" err="1"/>
              <a:t>i</a:t>
            </a:r>
            <a:r>
              <a:rPr lang="en-US" sz="2667" dirty="0"/>
              <a:t> </a:t>
            </a:r>
            <a:r>
              <a:rPr lang="en-US" sz="2667" dirty="0" err="1"/>
              <a:t>filtrowanie</a:t>
            </a:r>
            <a:r>
              <a:rPr lang="en-US" sz="2667" dirty="0"/>
              <a:t> </a:t>
            </a:r>
            <a:r>
              <a:rPr lang="en-US" sz="2667" dirty="0" err="1"/>
              <a:t>ich</a:t>
            </a:r>
            <a:r>
              <a:rPr lang="en-US" sz="2667" dirty="0"/>
              <a:t> </a:t>
            </a:r>
            <a:r>
              <a:rPr lang="en-US" sz="2667" dirty="0" err="1"/>
              <a:t>według</a:t>
            </a:r>
            <a:r>
              <a:rPr lang="en-US" sz="2667" dirty="0"/>
              <a:t> </a:t>
            </a:r>
            <a:r>
              <a:rPr lang="en-US" sz="2667" dirty="0" err="1"/>
              <a:t>różnych</a:t>
            </a:r>
            <a:r>
              <a:rPr lang="en-US" sz="2667" dirty="0"/>
              <a:t> </a:t>
            </a:r>
            <a:r>
              <a:rPr lang="en-US" sz="2667" dirty="0" err="1"/>
              <a:t>cech</a:t>
            </a:r>
            <a:r>
              <a:rPr lang="en-US" sz="2667" dirty="0"/>
              <a:t>. </a:t>
            </a:r>
            <a:r>
              <a:rPr lang="pl-PL" sz="2667" dirty="0"/>
              <a:t>A</a:t>
            </a:r>
            <a:r>
              <a:rPr lang="en-US" sz="2667" dirty="0" err="1" smtClean="0"/>
              <a:t>nalizowanie</a:t>
            </a:r>
            <a:r>
              <a:rPr lang="en-US" sz="2667" dirty="0" smtClean="0"/>
              <a:t> </a:t>
            </a:r>
            <a:r>
              <a:rPr lang="en-US" sz="2667" dirty="0" err="1"/>
              <a:t>danych</a:t>
            </a:r>
            <a:r>
              <a:rPr lang="en-US" sz="2667" dirty="0"/>
              <a:t> z </a:t>
            </a:r>
            <a:r>
              <a:rPr lang="en-US" sz="2667" dirty="0" err="1"/>
              <a:t>portali</a:t>
            </a:r>
            <a:r>
              <a:rPr lang="en-US" sz="2667" dirty="0"/>
              <a:t> </a:t>
            </a:r>
            <a:r>
              <a:rPr lang="en-US" sz="2667" dirty="0" err="1"/>
              <a:t>społecznościowych</a:t>
            </a:r>
            <a:r>
              <a:rPr lang="en-US" sz="2667" dirty="0"/>
              <a:t>, </a:t>
            </a:r>
            <a:r>
              <a:rPr lang="en-US" sz="2667" dirty="0" err="1"/>
              <a:t>blogów</a:t>
            </a:r>
            <a:r>
              <a:rPr lang="en-US" sz="2667" dirty="0"/>
              <a:t>, </a:t>
            </a:r>
            <a:r>
              <a:rPr lang="en-US" sz="2667" dirty="0" err="1"/>
              <a:t>forów</a:t>
            </a:r>
            <a:r>
              <a:rPr lang="en-US" sz="2667" dirty="0"/>
              <a:t>, </a:t>
            </a:r>
            <a:r>
              <a:rPr lang="en-US" sz="2667" dirty="0" err="1"/>
              <a:t>serwisów</a:t>
            </a:r>
            <a:r>
              <a:rPr lang="en-US" sz="2667" dirty="0"/>
              <a:t> </a:t>
            </a:r>
            <a:r>
              <a:rPr lang="en-US" sz="2667" dirty="0" err="1"/>
              <a:t>informacyjnych</a:t>
            </a:r>
            <a:r>
              <a:rPr lang="en-US" sz="2667" dirty="0"/>
              <a:t> (online </a:t>
            </a:r>
            <a:r>
              <a:rPr lang="en-US" sz="2667" dirty="0" err="1"/>
              <a:t>i</a:t>
            </a:r>
            <a:r>
              <a:rPr lang="en-US" sz="2667" dirty="0"/>
              <a:t> offline), </a:t>
            </a:r>
            <a:r>
              <a:rPr lang="en-US" sz="2667" dirty="0" err="1"/>
              <a:t>radia</a:t>
            </a:r>
            <a:r>
              <a:rPr lang="en-US" sz="2667" dirty="0"/>
              <a:t> </a:t>
            </a:r>
            <a:r>
              <a:rPr lang="pl-PL" sz="2667" dirty="0" smtClean="0"/>
              <a:t/>
            </a:r>
            <a:br>
              <a:rPr lang="pl-PL" sz="2667" dirty="0" smtClean="0"/>
            </a:br>
            <a:r>
              <a:rPr lang="en-US" sz="2667" dirty="0" err="1" smtClean="0"/>
              <a:t>i</a:t>
            </a:r>
            <a:r>
              <a:rPr lang="en-US" sz="2667" dirty="0" smtClean="0"/>
              <a:t> </a:t>
            </a:r>
            <a:r>
              <a:rPr lang="en-US" sz="2667" dirty="0" err="1"/>
              <a:t>telewizji</a:t>
            </a:r>
            <a:r>
              <a:rPr lang="en-US" sz="2667" dirty="0"/>
              <a:t>.</a:t>
            </a:r>
            <a:endParaRPr sz="2667" dirty="0"/>
          </a:p>
          <a:p>
            <a:pPr marL="0" indent="0">
              <a:buSzPts val="2000"/>
            </a:pPr>
            <a:endParaRPr sz="2667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8"/>
          <p:cNvSpPr txBox="1"/>
          <p:nvPr/>
        </p:nvSpPr>
        <p:spPr>
          <a:xfrm>
            <a:off x="637785" y="1084881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8"/>
          <p:cNvSpPr txBox="1"/>
          <p:nvPr/>
        </p:nvSpPr>
        <p:spPr>
          <a:xfrm>
            <a:off x="637785" y="1418454"/>
            <a:ext cx="11273200" cy="4089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80990" indent="-228594">
              <a:lnSpc>
                <a:spcPct val="115000"/>
              </a:lnSpc>
              <a:spcBef>
                <a:spcPts val="2133"/>
              </a:spcBef>
              <a:buClr>
                <a:schemeClr val="dk1"/>
              </a:buClr>
              <a:buSzPts val="1800"/>
            </a:pP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8"/>
          <p:cNvSpPr txBox="1">
            <a:spLocks noGrp="1"/>
          </p:cNvSpPr>
          <p:nvPr>
            <p:ph type="title"/>
          </p:nvPr>
        </p:nvSpPr>
        <p:spPr>
          <a:xfrm>
            <a:off x="838200" y="287206"/>
            <a:ext cx="10515600" cy="797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SzPts val="3300"/>
            </a:pPr>
            <a:r>
              <a:rPr lang="en-US" dirty="0" err="1"/>
              <a:t>Słuchanie</a:t>
            </a:r>
            <a:r>
              <a:rPr lang="en-US" dirty="0"/>
              <a:t> online </a:t>
            </a:r>
            <a:endParaRPr dirty="0"/>
          </a:p>
        </p:txBody>
      </p:sp>
      <p:sp>
        <p:nvSpPr>
          <p:cNvPr id="207" name="Google Shape;207;p8"/>
          <p:cNvSpPr txBox="1">
            <a:spLocks noGrp="1"/>
          </p:cNvSpPr>
          <p:nvPr>
            <p:ph type="body" idx="1"/>
          </p:nvPr>
        </p:nvSpPr>
        <p:spPr>
          <a:xfrm>
            <a:off x="838200" y="1825624"/>
            <a:ext cx="10515600" cy="1092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457189" indent="-457189">
              <a:lnSpc>
                <a:spcPct val="115000"/>
              </a:lnSpc>
              <a:spcBef>
                <a:spcPts val="0"/>
              </a:spcBef>
              <a:buClr>
                <a:srgbClr val="F39200"/>
              </a:buClr>
              <a:buSzPts val="2000"/>
              <a:buFont typeface="Arial"/>
              <a:buChar char="●"/>
            </a:pPr>
            <a:r>
              <a:rPr lang="pl-PL" sz="2667" dirty="0"/>
              <a:t>U</a:t>
            </a:r>
            <a:r>
              <a:rPr lang="en-US" sz="2667" dirty="0" err="1" smtClean="0"/>
              <a:t>waga</a:t>
            </a:r>
            <a:r>
              <a:rPr lang="en-US" sz="2667" dirty="0"/>
              <a:t>: </a:t>
            </a:r>
            <a:r>
              <a:rPr lang="en-US" sz="2667" dirty="0" err="1"/>
              <a:t>słuchaj</a:t>
            </a:r>
            <a:r>
              <a:rPr lang="en-US" sz="2667" dirty="0"/>
              <a:t> </a:t>
            </a:r>
            <a:r>
              <a:rPr lang="pl-PL" sz="2667" dirty="0" smtClean="0"/>
              <a:t>sygnałów </a:t>
            </a:r>
            <a:r>
              <a:rPr lang="en-US" sz="2667" dirty="0" err="1" smtClean="0"/>
              <a:t>wewnątrz</a:t>
            </a:r>
            <a:r>
              <a:rPr lang="en-US" sz="2667" dirty="0" smtClean="0"/>
              <a:t> </a:t>
            </a:r>
            <a:r>
              <a:rPr lang="en-US" sz="2667" dirty="0" err="1" smtClean="0"/>
              <a:t>organizacji</a:t>
            </a:r>
            <a:r>
              <a:rPr lang="en-US" sz="2667" dirty="0"/>
              <a:t>! </a:t>
            </a:r>
            <a:endParaRPr sz="2667" dirty="0"/>
          </a:p>
          <a:p>
            <a:pPr marL="457189" indent="-287859">
              <a:buClr>
                <a:srgbClr val="F39200"/>
              </a:buClr>
              <a:buSzPts val="2000"/>
            </a:pPr>
            <a:endParaRPr sz="2667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9"/>
          <p:cNvSpPr txBox="1"/>
          <p:nvPr/>
        </p:nvSpPr>
        <p:spPr>
          <a:xfrm>
            <a:off x="683363" y="483539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161249"/>
              </a:buClr>
              <a:buSzPts val="3600"/>
            </a:pPr>
            <a:r>
              <a:rPr lang="en-US" sz="4400" b="1" dirty="0" err="1">
                <a:solidFill>
                  <a:srgbClr val="161249"/>
                </a:solidFill>
              </a:rPr>
              <a:t>Przykład</a:t>
            </a:r>
            <a:r>
              <a:rPr lang="en-US" sz="4400" b="1" dirty="0">
                <a:solidFill>
                  <a:srgbClr val="161249"/>
                </a:solidFill>
              </a:rPr>
              <a:t>:</a:t>
            </a:r>
            <a:endParaRPr sz="2800" dirty="0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9"/>
          <p:cNvSpPr txBox="1"/>
          <p:nvPr/>
        </p:nvSpPr>
        <p:spPr>
          <a:xfrm>
            <a:off x="683363" y="1247139"/>
            <a:ext cx="9783581" cy="4473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>
              <a:spcBef>
                <a:spcPts val="800"/>
              </a:spcBef>
              <a:buClr>
                <a:schemeClr val="dk1"/>
              </a:buClr>
              <a:buSzPts val="1800"/>
            </a:pPr>
            <a:r>
              <a:rPr lang="en-US" sz="2400" dirty="0" err="1">
                <a:solidFill>
                  <a:srgbClr val="161249"/>
                </a:solidFill>
              </a:rPr>
              <a:t>Temat</a:t>
            </a:r>
            <a:r>
              <a:rPr lang="en-US" sz="2400" dirty="0">
                <a:solidFill>
                  <a:srgbClr val="161249"/>
                </a:solidFill>
              </a:rPr>
              <a:t>: </a:t>
            </a:r>
            <a:r>
              <a:rPr lang="en-US" sz="2667" b="1" dirty="0" err="1">
                <a:solidFill>
                  <a:srgbClr val="F39200"/>
                </a:solidFill>
              </a:rPr>
              <a:t>Przekaż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>
                <a:solidFill>
                  <a:srgbClr val="F39200"/>
                </a:solidFill>
              </a:rPr>
              <a:t>pieniądze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>
                <a:solidFill>
                  <a:srgbClr val="F39200"/>
                </a:solidFill>
              </a:rPr>
              <a:t>organizacjom</a:t>
            </a:r>
            <a:r>
              <a:rPr lang="en-US" sz="2667" b="1" dirty="0">
                <a:solidFill>
                  <a:srgbClr val="F39200"/>
                </a:solidFill>
              </a:rPr>
              <a:t> </a:t>
            </a:r>
            <a:r>
              <a:rPr lang="en-US" sz="2667" b="1" dirty="0" err="1">
                <a:solidFill>
                  <a:srgbClr val="F39200"/>
                </a:solidFill>
              </a:rPr>
              <a:t>charytatywnym</a:t>
            </a:r>
            <a:endParaRPr sz="2667" dirty="0">
              <a:solidFill>
                <a:srgbClr val="F39200"/>
              </a:solidFill>
            </a:endParaRPr>
          </a:p>
          <a:p>
            <a:pPr>
              <a:spcBef>
                <a:spcPts val="800"/>
              </a:spcBef>
              <a:buClr>
                <a:srgbClr val="161249"/>
              </a:buClr>
              <a:buSzPts val="1800"/>
            </a:pPr>
            <a:r>
              <a:rPr lang="en-US" sz="2400" dirty="0" err="1">
                <a:solidFill>
                  <a:srgbClr val="161249"/>
                </a:solidFill>
              </a:rPr>
              <a:t>Trendresearch</a:t>
            </a:r>
            <a:r>
              <a:rPr lang="en-US" sz="2400" dirty="0">
                <a:solidFill>
                  <a:srgbClr val="161249"/>
                </a:solidFill>
              </a:rPr>
              <a:t>: </a:t>
            </a:r>
            <a:endParaRPr sz="2400" dirty="0">
              <a:solidFill>
                <a:srgbClr val="161249"/>
              </a:solidFill>
            </a:endParaRPr>
          </a:p>
          <a:p>
            <a:pPr marL="380990" indent="-380990">
              <a:spcBef>
                <a:spcPts val="80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400" dirty="0" err="1">
                <a:solidFill>
                  <a:srgbClr val="161249"/>
                </a:solidFill>
              </a:rPr>
              <a:t>Więcej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osób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starszych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wspiera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organizacje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charytatywne</a:t>
            </a:r>
            <a:r>
              <a:rPr lang="en-US" sz="2400" dirty="0">
                <a:solidFill>
                  <a:srgbClr val="161249"/>
                </a:solidFill>
              </a:rPr>
              <a:t>. </a:t>
            </a:r>
            <a:r>
              <a:rPr lang="pl-PL" sz="2400" dirty="0" smtClean="0">
                <a:solidFill>
                  <a:srgbClr val="161249"/>
                </a:solidFill>
              </a:rPr>
              <a:t/>
            </a:r>
            <a:br>
              <a:rPr lang="pl-PL" sz="2400" dirty="0" smtClean="0">
                <a:solidFill>
                  <a:srgbClr val="161249"/>
                </a:solidFill>
              </a:rPr>
            </a:br>
            <a:r>
              <a:rPr lang="en-US" sz="2400" dirty="0" smtClean="0">
                <a:solidFill>
                  <a:srgbClr val="161249"/>
                </a:solidFill>
              </a:rPr>
              <a:t>Ma </a:t>
            </a:r>
            <a:r>
              <a:rPr lang="en-US" sz="2400" dirty="0">
                <a:solidFill>
                  <a:srgbClr val="161249"/>
                </a:solidFill>
              </a:rPr>
              <a:t>to </a:t>
            </a:r>
            <a:r>
              <a:rPr lang="en-US" sz="2400" dirty="0" err="1">
                <a:solidFill>
                  <a:srgbClr val="161249"/>
                </a:solidFill>
              </a:rPr>
              <a:t>wpływ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na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zachowania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darczyńców</a:t>
            </a:r>
            <a:r>
              <a:rPr lang="en-US" sz="2400" dirty="0">
                <a:solidFill>
                  <a:srgbClr val="161249"/>
                </a:solidFill>
              </a:rPr>
              <a:t> (</a:t>
            </a:r>
            <a:r>
              <a:rPr lang="en-US" sz="2400" dirty="0" err="1">
                <a:solidFill>
                  <a:srgbClr val="161249"/>
                </a:solidFill>
              </a:rPr>
              <a:t>darowizny</a:t>
            </a:r>
            <a:r>
              <a:rPr lang="en-US" sz="2400" dirty="0">
                <a:solidFill>
                  <a:srgbClr val="161249"/>
                </a:solidFill>
              </a:rPr>
              <a:t> w </a:t>
            </a:r>
            <a:r>
              <a:rPr lang="en-US" sz="2400" dirty="0" err="1">
                <a:solidFill>
                  <a:srgbClr val="161249"/>
                </a:solidFill>
              </a:rPr>
              <a:t>spadku</a:t>
            </a:r>
            <a:r>
              <a:rPr lang="en-US" sz="2400" dirty="0">
                <a:solidFill>
                  <a:srgbClr val="161249"/>
                </a:solidFill>
              </a:rPr>
              <a:t>).</a:t>
            </a:r>
            <a:endParaRPr sz="2400" dirty="0">
              <a:solidFill>
                <a:srgbClr val="161249"/>
              </a:solidFill>
            </a:endParaRPr>
          </a:p>
          <a:p>
            <a:pPr marL="380990" indent="-380990">
              <a:spcBef>
                <a:spcPts val="80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400" dirty="0" err="1">
                <a:solidFill>
                  <a:srgbClr val="161249"/>
                </a:solidFill>
              </a:rPr>
              <a:t>Komunikacja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na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temat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dużych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darowizn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finansowych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przynosi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korzyści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przy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przekazywaniu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pieniędzy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organizacjom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charytatywnym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endParaRPr sz="2400" dirty="0">
              <a:solidFill>
                <a:srgbClr val="161249"/>
              </a:solidFill>
            </a:endParaRPr>
          </a:p>
          <a:p>
            <a:pPr marL="380990" indent="-380990">
              <a:spcBef>
                <a:spcPts val="80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400" dirty="0" err="1">
                <a:solidFill>
                  <a:srgbClr val="161249"/>
                </a:solidFill>
              </a:rPr>
              <a:t>Podejście</a:t>
            </a:r>
            <a:r>
              <a:rPr lang="en-US" sz="2400" dirty="0">
                <a:solidFill>
                  <a:srgbClr val="161249"/>
                </a:solidFill>
              </a:rPr>
              <a:t> do </a:t>
            </a:r>
            <a:r>
              <a:rPr lang="en-US" sz="2400" dirty="0" err="1">
                <a:solidFill>
                  <a:srgbClr val="161249"/>
                </a:solidFill>
              </a:rPr>
              <a:t>młodych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ludzi</a:t>
            </a:r>
            <a:r>
              <a:rPr lang="en-US" sz="2400" dirty="0">
                <a:solidFill>
                  <a:srgbClr val="161249"/>
                </a:solidFill>
              </a:rPr>
              <a:t>: </a:t>
            </a:r>
            <a:r>
              <a:rPr lang="en-US" sz="2400" dirty="0" err="1">
                <a:solidFill>
                  <a:srgbClr val="161249"/>
                </a:solidFill>
              </a:rPr>
              <a:t>reaguj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na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emocje</a:t>
            </a:r>
            <a:r>
              <a:rPr lang="en-US" sz="2400" dirty="0">
                <a:solidFill>
                  <a:srgbClr val="161249"/>
                </a:solidFill>
              </a:rPr>
              <a:t>. </a:t>
            </a:r>
            <a:r>
              <a:rPr lang="en-US" sz="2400" dirty="0" err="1">
                <a:solidFill>
                  <a:srgbClr val="161249"/>
                </a:solidFill>
              </a:rPr>
              <a:t>Jednak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dla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tej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grupy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bardzo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ważne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są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fakty</a:t>
            </a:r>
            <a:r>
              <a:rPr lang="en-US" sz="2400" dirty="0">
                <a:solidFill>
                  <a:srgbClr val="161249"/>
                </a:solidFill>
              </a:rPr>
              <a:t>. </a:t>
            </a:r>
            <a:r>
              <a:rPr lang="en-US" sz="2400" dirty="0" err="1">
                <a:solidFill>
                  <a:srgbClr val="161249"/>
                </a:solidFill>
              </a:rPr>
              <a:t>Ułatw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przekazywanie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darowizn</a:t>
            </a:r>
            <a:r>
              <a:rPr lang="en-US" sz="2400" dirty="0">
                <a:solidFill>
                  <a:srgbClr val="161249"/>
                </a:solidFill>
              </a:rPr>
              <a:t>. </a:t>
            </a:r>
            <a:endParaRPr sz="2400" dirty="0">
              <a:solidFill>
                <a:srgbClr val="161249"/>
              </a:solidFill>
            </a:endParaRPr>
          </a:p>
          <a:p>
            <a:pPr marL="380990" indent="-380990">
              <a:spcBef>
                <a:spcPts val="800"/>
              </a:spcBef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400" dirty="0">
                <a:solidFill>
                  <a:srgbClr val="161249"/>
                </a:solidFill>
              </a:rPr>
              <a:t>Crowdfunding </a:t>
            </a:r>
            <a:endParaRPr sz="2400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0"/>
          <p:cNvSpPr txBox="1"/>
          <p:nvPr/>
        </p:nvSpPr>
        <p:spPr>
          <a:xfrm>
            <a:off x="1561033" y="182815"/>
            <a:ext cx="9804163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rmAutofit/>
          </a:bodyPr>
          <a:lstStyle/>
          <a:p>
            <a:pPr>
              <a:lnSpc>
                <a:spcPct val="90000"/>
              </a:lnSpc>
              <a:spcAft>
                <a:spcPts val="800"/>
              </a:spcAft>
              <a:buClr>
                <a:srgbClr val="161249"/>
              </a:buClr>
              <a:buSzPts val="3300"/>
            </a:pPr>
            <a:r>
              <a:rPr lang="en-US" sz="4400" b="1" dirty="0" err="1">
                <a:solidFill>
                  <a:srgbClr val="161249"/>
                </a:solidFill>
              </a:rPr>
              <a:t>Przykład</a:t>
            </a:r>
            <a:r>
              <a:rPr lang="en-US" sz="4400" b="1" dirty="0">
                <a:solidFill>
                  <a:srgbClr val="161249"/>
                </a:solidFill>
              </a:rPr>
              <a:t> </a:t>
            </a:r>
            <a:r>
              <a:rPr lang="en-US" sz="4400" b="1" dirty="0" err="1">
                <a:solidFill>
                  <a:srgbClr val="161249"/>
                </a:solidFill>
              </a:rPr>
              <a:t>Coosto</a:t>
            </a:r>
            <a:r>
              <a:rPr lang="en-US" sz="4400" b="1" dirty="0">
                <a:solidFill>
                  <a:srgbClr val="161249"/>
                </a:solidFill>
              </a:rPr>
              <a:t> (</a:t>
            </a:r>
            <a:r>
              <a:rPr lang="en-US" sz="4400" b="1" dirty="0" err="1">
                <a:solidFill>
                  <a:srgbClr val="161249"/>
                </a:solidFill>
              </a:rPr>
              <a:t>Coosto</a:t>
            </a:r>
            <a:r>
              <a:rPr lang="en-US" sz="4400" b="1" dirty="0">
                <a:solidFill>
                  <a:srgbClr val="161249"/>
                </a:solidFill>
              </a:rPr>
              <a:t>, 2023)</a:t>
            </a:r>
            <a:endParaRPr sz="2400" dirty="0">
              <a:solidFill>
                <a:srgbClr val="161249"/>
              </a:solidFill>
            </a:endParaRPr>
          </a:p>
        </p:txBody>
      </p:sp>
      <p:pic>
        <p:nvPicPr>
          <p:cNvPr id="219" name="Google Shape;219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19581" y="1604513"/>
            <a:ext cx="6487067" cy="3648975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10"/>
          <p:cNvSpPr txBox="1"/>
          <p:nvPr/>
        </p:nvSpPr>
        <p:spPr>
          <a:xfrm>
            <a:off x="3122063" y="5253488"/>
            <a:ext cx="9172485" cy="615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Clr>
                <a:schemeClr val="hlink"/>
              </a:buClr>
              <a:buSzPts val="1800"/>
            </a:pPr>
            <a:r>
              <a:rPr lang="en-US" sz="24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https://www.coosto.com/en/platform/social-listening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1"/>
          <p:cNvSpPr txBox="1"/>
          <p:nvPr/>
        </p:nvSpPr>
        <p:spPr>
          <a:xfrm>
            <a:off x="2319600" y="108937"/>
            <a:ext cx="7552800" cy="9279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en-US" sz="4400" b="1" dirty="0" err="1">
                <a:solidFill>
                  <a:srgbClr val="161249"/>
                </a:solidFill>
              </a:rPr>
              <a:t>Talkwalker</a:t>
            </a:r>
            <a:endParaRPr sz="4400" b="1" dirty="0">
              <a:solidFill>
                <a:srgbClr val="161249"/>
              </a:solidFill>
            </a:endParaRPr>
          </a:p>
        </p:txBody>
      </p:sp>
      <p:sp>
        <p:nvSpPr>
          <p:cNvPr id="226" name="Google Shape;226;p11"/>
          <p:cNvSpPr txBox="1"/>
          <p:nvPr/>
        </p:nvSpPr>
        <p:spPr>
          <a:xfrm>
            <a:off x="802981" y="1188030"/>
            <a:ext cx="10710027" cy="4678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Clr>
                <a:srgbClr val="161249"/>
              </a:buClr>
              <a:buSzPts val="1800"/>
            </a:pPr>
            <a:r>
              <a:rPr lang="en-US" sz="2400" dirty="0" err="1">
                <a:solidFill>
                  <a:srgbClr val="161249"/>
                </a:solidFill>
              </a:rPr>
              <a:t>Talkwalker</a:t>
            </a:r>
            <a:r>
              <a:rPr lang="en-US" sz="2400" dirty="0">
                <a:solidFill>
                  <a:srgbClr val="161249"/>
                </a:solidFill>
              </a:rPr>
              <a:t> to </a:t>
            </a:r>
            <a:r>
              <a:rPr lang="en-US" sz="2400" dirty="0" err="1">
                <a:solidFill>
                  <a:srgbClr val="161249"/>
                </a:solidFill>
              </a:rPr>
              <a:t>narzędzie</a:t>
            </a:r>
            <a:r>
              <a:rPr lang="en-US" sz="2400" dirty="0">
                <a:solidFill>
                  <a:srgbClr val="161249"/>
                </a:solidFill>
              </a:rPr>
              <a:t> do </a:t>
            </a:r>
            <a:r>
              <a:rPr lang="en-US" sz="2400" dirty="0" err="1">
                <a:solidFill>
                  <a:srgbClr val="161249"/>
                </a:solidFill>
              </a:rPr>
              <a:t>monitorowania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mediów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społecznościowych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pl-PL" sz="2400" dirty="0" smtClean="0">
                <a:solidFill>
                  <a:srgbClr val="161249"/>
                </a:solidFill>
              </a:rPr>
              <a:t/>
            </a:r>
            <a:br>
              <a:rPr lang="pl-PL" sz="2400" dirty="0" smtClean="0">
                <a:solidFill>
                  <a:srgbClr val="161249"/>
                </a:solidFill>
              </a:rPr>
            </a:br>
            <a:r>
              <a:rPr lang="en-US" sz="2400" dirty="0" err="1" smtClean="0">
                <a:solidFill>
                  <a:srgbClr val="161249"/>
                </a:solidFill>
              </a:rPr>
              <a:t>i</a:t>
            </a:r>
            <a:r>
              <a:rPr lang="en-US" sz="2400" dirty="0" smtClean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stron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internetowych</a:t>
            </a:r>
            <a:r>
              <a:rPr lang="en-US" sz="2400" dirty="0">
                <a:solidFill>
                  <a:srgbClr val="161249"/>
                </a:solidFill>
              </a:rPr>
              <a:t>, </a:t>
            </a:r>
            <a:r>
              <a:rPr lang="en-US" sz="2400" dirty="0" err="1">
                <a:solidFill>
                  <a:srgbClr val="161249"/>
                </a:solidFill>
              </a:rPr>
              <a:t>które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umożliwia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firmom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organizacjom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śledzenie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pl-PL" sz="2400" dirty="0" smtClean="0">
                <a:solidFill>
                  <a:srgbClr val="161249"/>
                </a:solidFill>
              </a:rPr>
              <a:t/>
            </a:r>
            <a:br>
              <a:rPr lang="pl-PL" sz="2400" dirty="0" smtClean="0">
                <a:solidFill>
                  <a:srgbClr val="161249"/>
                </a:solidFill>
              </a:rPr>
            </a:br>
            <a:r>
              <a:rPr lang="en-US" sz="2400" dirty="0" err="1" smtClean="0">
                <a:solidFill>
                  <a:srgbClr val="161249"/>
                </a:solidFill>
              </a:rPr>
              <a:t>i</a:t>
            </a:r>
            <a:r>
              <a:rPr lang="en-US" sz="2400" dirty="0" smtClean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analizowanie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obecności</a:t>
            </a:r>
            <a:r>
              <a:rPr lang="en-US" sz="2400" dirty="0">
                <a:solidFill>
                  <a:srgbClr val="161249"/>
                </a:solidFill>
              </a:rPr>
              <a:t> w </a:t>
            </a:r>
            <a:r>
              <a:rPr lang="en-US" sz="2400" dirty="0" err="1">
                <a:solidFill>
                  <a:srgbClr val="161249"/>
                </a:solidFill>
              </a:rPr>
              <a:t>Internecie</a:t>
            </a:r>
            <a:r>
              <a:rPr lang="en-US" sz="2400" dirty="0">
                <a:solidFill>
                  <a:srgbClr val="161249"/>
                </a:solidFill>
              </a:rPr>
              <a:t>. </a:t>
            </a:r>
            <a:r>
              <a:rPr lang="en-US" sz="2400" dirty="0" err="1">
                <a:solidFill>
                  <a:srgbClr val="161249"/>
                </a:solidFill>
              </a:rPr>
              <a:t>Zapewnia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wgląd</a:t>
            </a:r>
            <a:r>
              <a:rPr lang="en-US" sz="2400" dirty="0">
                <a:solidFill>
                  <a:srgbClr val="161249"/>
                </a:solidFill>
              </a:rPr>
              <a:t> w </a:t>
            </a:r>
            <a:r>
              <a:rPr lang="en-US" sz="2400" dirty="0" err="1">
                <a:solidFill>
                  <a:srgbClr val="161249"/>
                </a:solidFill>
              </a:rPr>
              <a:t>czasie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rzeczywistym</a:t>
            </a:r>
            <a:r>
              <a:rPr lang="en-US" sz="2400" dirty="0">
                <a:solidFill>
                  <a:srgbClr val="161249"/>
                </a:solidFill>
              </a:rPr>
              <a:t> w </a:t>
            </a:r>
            <a:r>
              <a:rPr lang="en-US" sz="2400" dirty="0" err="1">
                <a:solidFill>
                  <a:srgbClr val="161249"/>
                </a:solidFill>
              </a:rPr>
              <a:t>rozmowy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</a:t>
            </a:r>
            <a:r>
              <a:rPr lang="en-US" sz="2400" dirty="0">
                <a:solidFill>
                  <a:srgbClr val="161249"/>
                </a:solidFill>
              </a:rPr>
              <a:t> trendy online, </a:t>
            </a:r>
            <a:r>
              <a:rPr lang="en-US" sz="2400" dirty="0" err="1">
                <a:solidFill>
                  <a:srgbClr val="161249"/>
                </a:solidFill>
              </a:rPr>
              <a:t>umożliwiając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użytkownikom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podejmowanie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decyzji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opartych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na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danych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podejmowanie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proaktywnych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kroków</a:t>
            </a:r>
            <a:r>
              <a:rPr lang="en-US" sz="2400" dirty="0">
                <a:solidFill>
                  <a:srgbClr val="161249"/>
                </a:solidFill>
              </a:rPr>
              <a:t> w </a:t>
            </a:r>
            <a:r>
              <a:rPr lang="en-US" sz="2400" dirty="0" err="1">
                <a:solidFill>
                  <a:srgbClr val="161249"/>
                </a:solidFill>
              </a:rPr>
              <a:t>celu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zarządzania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swoją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reputacją</a:t>
            </a:r>
            <a:r>
              <a:rPr lang="en-US" sz="2400" dirty="0">
                <a:solidFill>
                  <a:srgbClr val="161249"/>
                </a:solidFill>
              </a:rPr>
              <a:t> online.</a:t>
            </a:r>
            <a:endParaRPr sz="2400" dirty="0">
              <a:solidFill>
                <a:srgbClr val="161249"/>
              </a:solidFill>
            </a:endParaRPr>
          </a:p>
          <a:p>
            <a:pPr>
              <a:buClr>
                <a:schemeClr val="dk1"/>
              </a:buClr>
              <a:buSzPts val="1800"/>
            </a:pPr>
            <a:endParaRPr sz="2400" dirty="0">
              <a:solidFill>
                <a:srgbClr val="161249"/>
              </a:solidFill>
            </a:endParaRPr>
          </a:p>
          <a:p>
            <a:pPr>
              <a:buClr>
                <a:srgbClr val="161249"/>
              </a:buClr>
              <a:buSzPts val="1800"/>
            </a:pPr>
            <a:r>
              <a:rPr lang="en-US" sz="2400" dirty="0" err="1">
                <a:solidFill>
                  <a:srgbClr val="161249"/>
                </a:solidFill>
              </a:rPr>
              <a:t>Platforma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wykorzystuje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zaawansowaną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technologię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opartą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na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sztucznej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inteligencji</a:t>
            </a:r>
            <a:r>
              <a:rPr lang="en-US" sz="2400" dirty="0">
                <a:solidFill>
                  <a:srgbClr val="161249"/>
                </a:solidFill>
              </a:rPr>
              <a:t> do </a:t>
            </a:r>
            <a:r>
              <a:rPr lang="en-US" sz="2400" dirty="0" err="1">
                <a:solidFill>
                  <a:srgbClr val="161249"/>
                </a:solidFill>
              </a:rPr>
              <a:t>monitorowania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milionów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źródeł</a:t>
            </a:r>
            <a:r>
              <a:rPr lang="en-US" sz="2400" dirty="0">
                <a:solidFill>
                  <a:srgbClr val="161249"/>
                </a:solidFill>
              </a:rPr>
              <a:t>, w </a:t>
            </a:r>
            <a:r>
              <a:rPr lang="en-US" sz="2400" dirty="0" err="1">
                <a:solidFill>
                  <a:srgbClr val="161249"/>
                </a:solidFill>
              </a:rPr>
              <a:t>tym</a:t>
            </a:r>
            <a:r>
              <a:rPr lang="en-US" sz="2400" dirty="0">
                <a:solidFill>
                  <a:srgbClr val="161249"/>
                </a:solidFill>
              </a:rPr>
              <a:t> platform </a:t>
            </a:r>
            <a:r>
              <a:rPr lang="en-US" sz="2400" dirty="0" err="1">
                <a:solidFill>
                  <a:srgbClr val="161249"/>
                </a:solidFill>
              </a:rPr>
              <a:t>mediów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społecznościowych</a:t>
            </a:r>
            <a:r>
              <a:rPr lang="en-US" sz="2400" dirty="0">
                <a:solidFill>
                  <a:srgbClr val="161249"/>
                </a:solidFill>
              </a:rPr>
              <a:t>, </a:t>
            </a:r>
            <a:r>
              <a:rPr lang="en-US" sz="2400" dirty="0" err="1">
                <a:solidFill>
                  <a:srgbClr val="161249"/>
                </a:solidFill>
              </a:rPr>
              <a:t>serwisów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informacyjnych</a:t>
            </a:r>
            <a:r>
              <a:rPr lang="en-US" sz="2400" dirty="0">
                <a:solidFill>
                  <a:srgbClr val="161249"/>
                </a:solidFill>
              </a:rPr>
              <a:t>, </a:t>
            </a:r>
            <a:r>
              <a:rPr lang="en-US" sz="2400" dirty="0" err="1">
                <a:solidFill>
                  <a:srgbClr val="161249"/>
                </a:solidFill>
              </a:rPr>
              <a:t>forów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blogów</a:t>
            </a:r>
            <a:r>
              <a:rPr lang="en-US" sz="2400" dirty="0">
                <a:solidFill>
                  <a:srgbClr val="161249"/>
                </a:solidFill>
              </a:rPr>
              <a:t>, </a:t>
            </a:r>
            <a:r>
              <a:rPr lang="pl-PL" sz="2400" dirty="0" smtClean="0">
                <a:solidFill>
                  <a:srgbClr val="161249"/>
                </a:solidFill>
              </a:rPr>
              <a:t/>
            </a:r>
            <a:br>
              <a:rPr lang="pl-PL" sz="2400" dirty="0" smtClean="0">
                <a:solidFill>
                  <a:srgbClr val="161249"/>
                </a:solidFill>
              </a:rPr>
            </a:br>
            <a:r>
              <a:rPr lang="en-US" sz="2400" dirty="0" smtClean="0">
                <a:solidFill>
                  <a:srgbClr val="161249"/>
                </a:solidFill>
              </a:rPr>
              <a:t>w </a:t>
            </a:r>
            <a:r>
              <a:rPr lang="en-US" sz="2400" dirty="0" err="1">
                <a:solidFill>
                  <a:srgbClr val="161249"/>
                </a:solidFill>
              </a:rPr>
              <a:t>ponad</a:t>
            </a:r>
            <a:r>
              <a:rPr lang="en-US" sz="2400" dirty="0">
                <a:solidFill>
                  <a:srgbClr val="161249"/>
                </a:solidFill>
              </a:rPr>
              <a:t> 187 </a:t>
            </a:r>
            <a:r>
              <a:rPr lang="en-US" sz="2400" dirty="0" err="1">
                <a:solidFill>
                  <a:srgbClr val="161249"/>
                </a:solidFill>
              </a:rPr>
              <a:t>językach</a:t>
            </a:r>
            <a:r>
              <a:rPr lang="en-US" sz="2400" dirty="0">
                <a:solidFill>
                  <a:srgbClr val="161249"/>
                </a:solidFill>
              </a:rPr>
              <a:t>. </a:t>
            </a:r>
            <a:r>
              <a:rPr lang="en-US" sz="2400" dirty="0" err="1">
                <a:solidFill>
                  <a:srgbClr val="161249"/>
                </a:solidFill>
              </a:rPr>
              <a:t>Może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śledzić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wzmianki</a:t>
            </a:r>
            <a:r>
              <a:rPr lang="en-US" sz="2400" dirty="0">
                <a:solidFill>
                  <a:srgbClr val="161249"/>
                </a:solidFill>
              </a:rPr>
              <a:t> o </a:t>
            </a:r>
            <a:r>
              <a:rPr lang="en-US" sz="2400" dirty="0" err="1">
                <a:solidFill>
                  <a:srgbClr val="161249"/>
                </a:solidFill>
              </a:rPr>
              <a:t>marce</a:t>
            </a:r>
            <a:r>
              <a:rPr lang="en-US" sz="2400" dirty="0">
                <a:solidFill>
                  <a:srgbClr val="161249"/>
                </a:solidFill>
              </a:rPr>
              <a:t>, </a:t>
            </a:r>
            <a:r>
              <a:rPr lang="en-US" sz="2400" dirty="0" err="1">
                <a:solidFill>
                  <a:srgbClr val="161249"/>
                </a:solidFill>
              </a:rPr>
              <a:t>analizę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nastrojów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pl-PL" sz="2400" dirty="0" smtClean="0">
                <a:solidFill>
                  <a:srgbClr val="161249"/>
                </a:solidFill>
              </a:rPr>
              <a:t/>
            </a:r>
            <a:br>
              <a:rPr lang="pl-PL" sz="2400" dirty="0" smtClean="0">
                <a:solidFill>
                  <a:srgbClr val="161249"/>
                </a:solidFill>
              </a:rPr>
            </a:br>
            <a:r>
              <a:rPr lang="en-US" sz="2400" dirty="0" err="1" smtClean="0">
                <a:solidFill>
                  <a:srgbClr val="161249"/>
                </a:solidFill>
              </a:rPr>
              <a:t>i</a:t>
            </a:r>
            <a:r>
              <a:rPr lang="en-US" sz="2400" dirty="0" smtClean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informacje</a:t>
            </a:r>
            <a:r>
              <a:rPr lang="en-US" sz="2400" dirty="0">
                <a:solidFill>
                  <a:srgbClr val="161249"/>
                </a:solidFill>
              </a:rPr>
              <a:t> o </a:t>
            </a:r>
            <a:r>
              <a:rPr lang="en-US" sz="2400" dirty="0" err="1">
                <a:solidFill>
                  <a:srgbClr val="161249"/>
                </a:solidFill>
              </a:rPr>
              <a:t>konkurencji</a:t>
            </a:r>
            <a:r>
              <a:rPr lang="en-US" sz="2400" dirty="0">
                <a:solidFill>
                  <a:srgbClr val="161249"/>
                </a:solidFill>
              </a:rPr>
              <a:t>, a </a:t>
            </a:r>
            <a:r>
              <a:rPr lang="en-US" sz="2400" dirty="0" err="1">
                <a:solidFill>
                  <a:srgbClr val="161249"/>
                </a:solidFill>
              </a:rPr>
              <a:t>także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zapewniać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konfigurowalne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raporty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alerty</a:t>
            </a:r>
            <a:r>
              <a:rPr lang="en-US" sz="2400" dirty="0">
                <a:solidFill>
                  <a:srgbClr val="161249"/>
                </a:solidFill>
              </a:rPr>
              <a:t>.</a:t>
            </a:r>
            <a:endParaRPr sz="1600" dirty="0">
              <a:solidFill>
                <a:srgbClr val="161249"/>
              </a:solidFill>
              <a:highlight>
                <a:srgbClr val="F7F7F8"/>
              </a:highligh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2"/>
          <p:cNvSpPr txBox="1">
            <a:spLocks noGrp="1"/>
          </p:cNvSpPr>
          <p:nvPr>
            <p:ph type="title"/>
          </p:nvPr>
        </p:nvSpPr>
        <p:spPr>
          <a:xfrm>
            <a:off x="3499147" y="333065"/>
            <a:ext cx="5193707" cy="729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b" anchorCtr="0">
            <a:normAutofit/>
          </a:bodyPr>
          <a:lstStyle/>
          <a:p>
            <a:pPr>
              <a:buClr>
                <a:schemeClr val="dk1"/>
              </a:buClr>
              <a:buSzPts val="1875"/>
            </a:pPr>
            <a:r>
              <a:rPr lang="en-US" dirty="0" err="1"/>
              <a:t>Alerty</a:t>
            </a:r>
            <a:r>
              <a:rPr lang="en-US" dirty="0"/>
              <a:t> </a:t>
            </a:r>
            <a:r>
              <a:rPr lang="en-US" dirty="0" err="1"/>
              <a:t>Talkwalker</a:t>
            </a:r>
            <a:r>
              <a:rPr lang="en-US" dirty="0"/>
              <a:t> </a:t>
            </a:r>
            <a:endParaRPr sz="6600" dirty="0"/>
          </a:p>
        </p:txBody>
      </p:sp>
      <p:sp>
        <p:nvSpPr>
          <p:cNvPr id="232" name="Google Shape;232;p12"/>
          <p:cNvSpPr txBox="1">
            <a:spLocks noGrp="1"/>
          </p:cNvSpPr>
          <p:nvPr>
            <p:ph type="body" idx="1"/>
          </p:nvPr>
        </p:nvSpPr>
        <p:spPr>
          <a:xfrm>
            <a:off x="868113" y="1291516"/>
            <a:ext cx="10275603" cy="1728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380990" indent="-380990">
              <a:lnSpc>
                <a:spcPct val="100000"/>
              </a:lnSpc>
              <a:spcBef>
                <a:spcPts val="0"/>
              </a:spcBef>
              <a:buClr>
                <a:srgbClr val="F39200"/>
              </a:buClr>
              <a:buSzPts val="1600"/>
              <a:buFont typeface="Arial"/>
              <a:buChar char="●"/>
            </a:pPr>
            <a:r>
              <a:rPr lang="en-US" sz="2133" dirty="0" err="1"/>
              <a:t>Wpisz</a:t>
            </a:r>
            <a:r>
              <a:rPr lang="en-US" sz="2133" dirty="0"/>
              <a:t> </a:t>
            </a:r>
            <a:r>
              <a:rPr lang="pl-PL" sz="2133" dirty="0" smtClean="0"/>
              <a:t>nazwę </a:t>
            </a:r>
            <a:r>
              <a:rPr lang="en-US" sz="2133" dirty="0" err="1" smtClean="0"/>
              <a:t>swoj</a:t>
            </a:r>
            <a:r>
              <a:rPr lang="pl-PL" sz="2133" dirty="0" smtClean="0"/>
              <a:t>ej</a:t>
            </a:r>
            <a:r>
              <a:rPr lang="en-US" sz="2133" dirty="0" smtClean="0"/>
              <a:t> firm</a:t>
            </a:r>
            <a:r>
              <a:rPr lang="pl-PL" sz="2133" dirty="0" smtClean="0"/>
              <a:t>y</a:t>
            </a:r>
            <a:r>
              <a:rPr lang="en-US" sz="2133" dirty="0" smtClean="0"/>
              <a:t> </a:t>
            </a:r>
            <a:r>
              <a:rPr lang="en-US" sz="2133" dirty="0" err="1"/>
              <a:t>lub</a:t>
            </a:r>
            <a:r>
              <a:rPr lang="en-US" sz="2133" dirty="0"/>
              <a:t> </a:t>
            </a:r>
            <a:r>
              <a:rPr lang="en-US" sz="2133" dirty="0" err="1" smtClean="0"/>
              <a:t>produkt</a:t>
            </a:r>
            <a:r>
              <a:rPr lang="pl-PL" sz="2133" dirty="0" smtClean="0"/>
              <a:t>u</a:t>
            </a:r>
            <a:r>
              <a:rPr lang="en-US" sz="2133" dirty="0" smtClean="0"/>
              <a:t>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dowiedz</a:t>
            </a:r>
            <a:r>
              <a:rPr lang="en-US" sz="2133" dirty="0"/>
              <a:t> </a:t>
            </a:r>
            <a:r>
              <a:rPr lang="en-US" sz="2133" dirty="0" err="1"/>
              <a:t>się</a:t>
            </a:r>
            <a:r>
              <a:rPr lang="en-US" sz="2133" dirty="0"/>
              <a:t>, </a:t>
            </a:r>
            <a:r>
              <a:rPr lang="en-US" sz="2133" dirty="0" err="1" smtClean="0"/>
              <a:t>gdzie</a:t>
            </a:r>
            <a:r>
              <a:rPr lang="pl-PL" sz="2133" dirty="0" smtClean="0"/>
              <a:t> i kiedy</a:t>
            </a:r>
            <a:r>
              <a:rPr lang="en-US" sz="2133" dirty="0" smtClean="0"/>
              <a:t> </a:t>
            </a:r>
            <a:r>
              <a:rPr lang="en-US" sz="2133" dirty="0" err="1"/>
              <a:t>będzie</a:t>
            </a:r>
            <a:r>
              <a:rPr lang="en-US" sz="2133" dirty="0"/>
              <a:t> o </a:t>
            </a:r>
            <a:r>
              <a:rPr lang="en-US" sz="2133" dirty="0" err="1"/>
              <a:t>nim</a:t>
            </a:r>
            <a:r>
              <a:rPr lang="en-US" sz="2133" dirty="0"/>
              <a:t> </a:t>
            </a:r>
            <a:r>
              <a:rPr lang="en-US" sz="2133" dirty="0" err="1"/>
              <a:t>mowa</a:t>
            </a:r>
            <a:r>
              <a:rPr lang="en-US" sz="2133" dirty="0"/>
              <a:t>. </a:t>
            </a:r>
            <a:r>
              <a:rPr lang="en-US" sz="2133" dirty="0" err="1"/>
              <a:t>Przeglądane</a:t>
            </a:r>
            <a:r>
              <a:rPr lang="en-US" sz="2133" dirty="0"/>
              <a:t> </a:t>
            </a:r>
            <a:r>
              <a:rPr lang="pl-PL" sz="2133" dirty="0" smtClean="0"/>
              <a:t>będą:</a:t>
            </a:r>
            <a:r>
              <a:rPr lang="en-US" sz="2133" dirty="0" smtClean="0"/>
              <a:t> </a:t>
            </a:r>
            <a:r>
              <a:rPr lang="en-US" sz="2133" dirty="0" err="1"/>
              <a:t>blogi</a:t>
            </a:r>
            <a:r>
              <a:rPr lang="en-US" sz="2133" dirty="0"/>
              <a:t>, Twitter, </a:t>
            </a:r>
            <a:r>
              <a:rPr lang="en-US" sz="2133" dirty="0" err="1"/>
              <a:t>strony</a:t>
            </a:r>
            <a:r>
              <a:rPr lang="en-US" sz="2133" dirty="0"/>
              <a:t> </a:t>
            </a:r>
            <a:r>
              <a:rPr lang="en-US" sz="2133" dirty="0" err="1"/>
              <a:t>internetowe</a:t>
            </a:r>
            <a:r>
              <a:rPr lang="en-US" sz="2133" dirty="0"/>
              <a:t>.</a:t>
            </a:r>
            <a:endParaRPr sz="2133" dirty="0"/>
          </a:p>
          <a:p>
            <a:pPr marL="380990" indent="-380990">
              <a:lnSpc>
                <a:spcPct val="100000"/>
              </a:lnSpc>
              <a:buClr>
                <a:srgbClr val="F39200"/>
              </a:buClr>
              <a:buSzPts val="1600"/>
              <a:buFont typeface="Arial"/>
              <a:buChar char="●"/>
            </a:pPr>
            <a:r>
              <a:rPr lang="pl-PL" sz="2133" dirty="0" smtClean="0"/>
              <a:t>Zadanie</a:t>
            </a:r>
            <a:r>
              <a:rPr lang="en-US" sz="2133" dirty="0" smtClean="0"/>
              <a:t> </a:t>
            </a:r>
            <a:r>
              <a:rPr lang="en-US" sz="2133" dirty="0" err="1"/>
              <a:t>dla</a:t>
            </a:r>
            <a:r>
              <a:rPr lang="en-US" sz="2133" dirty="0"/>
              <a:t> </a:t>
            </a:r>
            <a:r>
              <a:rPr lang="pl-PL" sz="2133" dirty="0" smtClean="0"/>
              <a:t>studenta</a:t>
            </a:r>
            <a:r>
              <a:rPr lang="en-US" sz="2133" dirty="0" smtClean="0"/>
              <a:t>: </a:t>
            </a:r>
            <a:r>
              <a:rPr lang="en-US" sz="2133" dirty="0" err="1"/>
              <a:t>Wpisz</a:t>
            </a:r>
            <a:r>
              <a:rPr lang="en-US" sz="2133" dirty="0"/>
              <a:t> </a:t>
            </a:r>
            <a:r>
              <a:rPr lang="en-US" sz="2133" dirty="0" err="1"/>
              <a:t>swoje</a:t>
            </a:r>
            <a:r>
              <a:rPr lang="en-US" sz="2133" dirty="0"/>
              <a:t> </a:t>
            </a:r>
            <a:r>
              <a:rPr lang="en-US" sz="2133" dirty="0" err="1"/>
              <a:t>imię</a:t>
            </a:r>
            <a:r>
              <a:rPr lang="en-US" sz="2133" dirty="0"/>
              <a:t> </a:t>
            </a:r>
            <a:r>
              <a:rPr lang="en-US" sz="2133" dirty="0" err="1"/>
              <a:t>i</a:t>
            </a:r>
            <a:r>
              <a:rPr lang="en-US" sz="2133" dirty="0"/>
              <a:t> </a:t>
            </a:r>
            <a:r>
              <a:rPr lang="en-US" sz="2133" dirty="0" err="1"/>
              <a:t>nazwisko</a:t>
            </a:r>
            <a:r>
              <a:rPr lang="en-US" sz="2133" dirty="0"/>
              <a:t>. </a:t>
            </a:r>
            <a:r>
              <a:rPr lang="en-US" sz="2133" dirty="0" err="1"/>
              <a:t>Otrzymuj</a:t>
            </a:r>
            <a:r>
              <a:rPr lang="en-US" sz="2133" dirty="0"/>
              <a:t> </a:t>
            </a:r>
            <a:r>
              <a:rPr lang="en-US" sz="2133" dirty="0" err="1"/>
              <a:t>powiadomienia</a:t>
            </a:r>
            <a:r>
              <a:rPr lang="en-US" sz="2133" dirty="0"/>
              <a:t>, </a:t>
            </a:r>
            <a:r>
              <a:rPr lang="en-US" sz="2133" dirty="0" err="1"/>
              <a:t>gdy</a:t>
            </a:r>
            <a:r>
              <a:rPr lang="en-US" sz="2133" dirty="0"/>
              <a:t> </a:t>
            </a:r>
            <a:r>
              <a:rPr lang="en-US" sz="2133" dirty="0" err="1"/>
              <a:t>ktoś</a:t>
            </a:r>
            <a:r>
              <a:rPr lang="en-US" sz="2133" dirty="0"/>
              <a:t> o </a:t>
            </a:r>
            <a:r>
              <a:rPr lang="en-US" sz="2133" dirty="0" err="1"/>
              <a:t>Tobie</a:t>
            </a:r>
            <a:r>
              <a:rPr lang="en-US" sz="2133" dirty="0"/>
              <a:t> </a:t>
            </a:r>
            <a:r>
              <a:rPr lang="en-US" sz="2133" dirty="0" err="1"/>
              <a:t>mówi</a:t>
            </a:r>
            <a:r>
              <a:rPr lang="en-US" sz="2133" dirty="0"/>
              <a:t>.</a:t>
            </a:r>
            <a:endParaRPr sz="2133" dirty="0"/>
          </a:p>
        </p:txBody>
      </p:sp>
      <p:pic>
        <p:nvPicPr>
          <p:cNvPr id="233" name="Google Shape;233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82860" y="2968072"/>
            <a:ext cx="7541027" cy="3085161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3"/>
          <p:cNvSpPr txBox="1"/>
          <p:nvPr/>
        </p:nvSpPr>
        <p:spPr>
          <a:xfrm>
            <a:off x="3235617" y="102551"/>
            <a:ext cx="5720767" cy="11315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en-US" sz="4400" b="1" dirty="0" err="1">
                <a:solidFill>
                  <a:srgbClr val="161249"/>
                </a:solidFill>
              </a:rPr>
              <a:t>Alerty</a:t>
            </a:r>
            <a:r>
              <a:rPr lang="en-US" sz="4400" b="1" dirty="0">
                <a:solidFill>
                  <a:srgbClr val="161249"/>
                </a:solidFill>
              </a:rPr>
              <a:t> Google</a:t>
            </a:r>
            <a:endParaRPr sz="4400" b="1" dirty="0">
              <a:solidFill>
                <a:srgbClr val="161249"/>
              </a:solidFill>
            </a:endParaRPr>
          </a:p>
        </p:txBody>
      </p:sp>
      <p:sp>
        <p:nvSpPr>
          <p:cNvPr id="239" name="Google Shape;239;p13"/>
          <p:cNvSpPr txBox="1"/>
          <p:nvPr/>
        </p:nvSpPr>
        <p:spPr>
          <a:xfrm>
            <a:off x="1110600" y="1288768"/>
            <a:ext cx="9970800" cy="4308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Clr>
                <a:srgbClr val="161249"/>
              </a:buClr>
              <a:buSzPts val="1800"/>
            </a:pPr>
            <a:r>
              <a:rPr lang="en-US" sz="2400" dirty="0" err="1">
                <a:solidFill>
                  <a:srgbClr val="161249"/>
                </a:solidFill>
              </a:rPr>
              <a:t>Alerty</a:t>
            </a:r>
            <a:r>
              <a:rPr lang="en-US" sz="2400" dirty="0">
                <a:solidFill>
                  <a:srgbClr val="161249"/>
                </a:solidFill>
              </a:rPr>
              <a:t> Google to </a:t>
            </a:r>
            <a:r>
              <a:rPr lang="en-US" sz="2400" dirty="0" err="1">
                <a:solidFill>
                  <a:srgbClr val="161249"/>
                </a:solidFill>
              </a:rPr>
              <a:t>bezpłatna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usługa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oferowana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przez</a:t>
            </a:r>
            <a:r>
              <a:rPr lang="en-US" sz="2400" dirty="0">
                <a:solidFill>
                  <a:srgbClr val="161249"/>
                </a:solidFill>
              </a:rPr>
              <a:t> Google, </a:t>
            </a:r>
            <a:r>
              <a:rPr lang="en-US" sz="2400" dirty="0" err="1">
                <a:solidFill>
                  <a:srgbClr val="161249"/>
                </a:solidFill>
              </a:rPr>
              <a:t>która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wysyła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powiadomienia</a:t>
            </a:r>
            <a:r>
              <a:rPr lang="en-US" sz="2400" dirty="0">
                <a:solidFill>
                  <a:srgbClr val="161249"/>
                </a:solidFill>
              </a:rPr>
              <a:t> e-mail do </a:t>
            </a:r>
            <a:r>
              <a:rPr lang="en-US" sz="2400" dirty="0" err="1">
                <a:solidFill>
                  <a:srgbClr val="161249"/>
                </a:solidFill>
              </a:rPr>
              <a:t>użytkowników</a:t>
            </a:r>
            <a:r>
              <a:rPr lang="en-US" sz="2400" dirty="0">
                <a:solidFill>
                  <a:srgbClr val="161249"/>
                </a:solidFill>
              </a:rPr>
              <a:t>, </a:t>
            </a:r>
            <a:r>
              <a:rPr lang="en-US" sz="2400" dirty="0" err="1">
                <a:solidFill>
                  <a:srgbClr val="161249"/>
                </a:solidFill>
              </a:rPr>
              <a:t>gdy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pojawia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się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pl-PL" sz="2400" dirty="0" smtClean="0">
                <a:solidFill>
                  <a:srgbClr val="161249"/>
                </a:solidFill>
              </a:rPr>
              <a:t/>
            </a:r>
            <a:br>
              <a:rPr lang="pl-PL" sz="2400" dirty="0" smtClean="0">
                <a:solidFill>
                  <a:srgbClr val="161249"/>
                </a:solidFill>
              </a:rPr>
            </a:br>
            <a:r>
              <a:rPr lang="en-US" sz="2400" dirty="0" err="1" smtClean="0">
                <a:solidFill>
                  <a:srgbClr val="161249"/>
                </a:solidFill>
              </a:rPr>
              <a:t>nowa</a:t>
            </a:r>
            <a:r>
              <a:rPr lang="en-US" sz="2400" dirty="0" smtClean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treść</a:t>
            </a:r>
            <a:r>
              <a:rPr lang="en-US" sz="2400" dirty="0">
                <a:solidFill>
                  <a:srgbClr val="161249"/>
                </a:solidFill>
              </a:rPr>
              <a:t> online, </a:t>
            </a:r>
            <a:r>
              <a:rPr lang="en-US" sz="2400" dirty="0" err="1">
                <a:solidFill>
                  <a:srgbClr val="161249"/>
                </a:solidFill>
              </a:rPr>
              <a:t>która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pasuje</a:t>
            </a:r>
            <a:r>
              <a:rPr lang="en-US" sz="2400" dirty="0">
                <a:solidFill>
                  <a:srgbClr val="161249"/>
                </a:solidFill>
              </a:rPr>
              <a:t> do </a:t>
            </a:r>
            <a:r>
              <a:rPr lang="en-US" sz="2400" dirty="0" err="1">
                <a:solidFill>
                  <a:srgbClr val="161249"/>
                </a:solidFill>
              </a:rPr>
              <a:t>wybranych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przez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nich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 smtClean="0">
                <a:solidFill>
                  <a:srgbClr val="161249"/>
                </a:solidFill>
              </a:rPr>
              <a:t>zapytań</a:t>
            </a:r>
            <a:r>
              <a:rPr lang="pl-PL" sz="2400" dirty="0">
                <a:solidFill>
                  <a:srgbClr val="161249"/>
                </a:solidFill>
              </a:rPr>
              <a:t> </a:t>
            </a:r>
            <a:r>
              <a:rPr lang="en-US" sz="2400" dirty="0" err="1" smtClean="0">
                <a:solidFill>
                  <a:srgbClr val="161249"/>
                </a:solidFill>
              </a:rPr>
              <a:t>wyszukiwania</a:t>
            </a:r>
            <a:r>
              <a:rPr lang="en-US" sz="2400" dirty="0">
                <a:solidFill>
                  <a:srgbClr val="161249"/>
                </a:solidFill>
              </a:rPr>
              <a:t>. </a:t>
            </a:r>
            <a:r>
              <a:rPr lang="en-US" sz="2400" dirty="0" err="1">
                <a:solidFill>
                  <a:srgbClr val="161249"/>
                </a:solidFill>
              </a:rPr>
              <a:t>Zapytania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te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mogą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być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oparte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na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słowach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kluczowych</a:t>
            </a:r>
            <a:r>
              <a:rPr lang="en-US" sz="2400" dirty="0">
                <a:solidFill>
                  <a:srgbClr val="161249"/>
                </a:solidFill>
              </a:rPr>
              <a:t>, </a:t>
            </a:r>
            <a:r>
              <a:rPr lang="en-US" sz="2400" dirty="0" err="1">
                <a:solidFill>
                  <a:srgbClr val="161249"/>
                </a:solidFill>
              </a:rPr>
              <a:t>frazach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lub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tematach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interesujących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użytkownika</a:t>
            </a:r>
            <a:r>
              <a:rPr lang="en-US" sz="2400" dirty="0">
                <a:solidFill>
                  <a:srgbClr val="161249"/>
                </a:solidFill>
              </a:rPr>
              <a:t>.</a:t>
            </a:r>
            <a:endParaRPr sz="2400" dirty="0">
              <a:solidFill>
                <a:srgbClr val="161249"/>
              </a:solidFill>
            </a:endParaRPr>
          </a:p>
          <a:p>
            <a:pPr>
              <a:buClr>
                <a:schemeClr val="dk1"/>
              </a:buClr>
              <a:buSzPts val="1800"/>
            </a:pPr>
            <a:endParaRPr sz="2400" dirty="0">
              <a:solidFill>
                <a:srgbClr val="161249"/>
              </a:solidFill>
            </a:endParaRPr>
          </a:p>
          <a:p>
            <a:pPr>
              <a:buClr>
                <a:srgbClr val="161249"/>
              </a:buClr>
              <a:buSzPts val="1800"/>
            </a:pPr>
            <a:r>
              <a:rPr lang="en-US" sz="2400" dirty="0" err="1">
                <a:solidFill>
                  <a:srgbClr val="161249"/>
                </a:solidFill>
              </a:rPr>
              <a:t>Użytkownicy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mogą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tworzyć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wiele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alertów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dla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różnych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wyszukiwanych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haseł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wybierać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częstotliwość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powiadomień</a:t>
            </a:r>
            <a:r>
              <a:rPr lang="en-US" sz="2400" dirty="0">
                <a:solidFill>
                  <a:srgbClr val="161249"/>
                </a:solidFill>
              </a:rPr>
              <a:t> e-mail (np. </a:t>
            </a:r>
            <a:r>
              <a:rPr lang="en-US" sz="2400" dirty="0" err="1">
                <a:solidFill>
                  <a:srgbClr val="161249"/>
                </a:solidFill>
              </a:rPr>
              <a:t>na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bieżąco</a:t>
            </a:r>
            <a:r>
              <a:rPr lang="en-US" sz="2400" dirty="0">
                <a:solidFill>
                  <a:srgbClr val="161249"/>
                </a:solidFill>
              </a:rPr>
              <a:t>, </a:t>
            </a:r>
            <a:r>
              <a:rPr lang="pl-PL" sz="2400" dirty="0" smtClean="0">
                <a:solidFill>
                  <a:srgbClr val="161249"/>
                </a:solidFill>
              </a:rPr>
              <a:t/>
            </a:r>
            <a:br>
              <a:rPr lang="pl-PL" sz="2400" dirty="0" smtClean="0">
                <a:solidFill>
                  <a:srgbClr val="161249"/>
                </a:solidFill>
              </a:rPr>
            </a:br>
            <a:r>
              <a:rPr lang="en-US" sz="2400" dirty="0" err="1" smtClean="0">
                <a:solidFill>
                  <a:srgbClr val="161249"/>
                </a:solidFill>
              </a:rPr>
              <a:t>raz</a:t>
            </a:r>
            <a:r>
              <a:rPr lang="en-US" sz="2400" dirty="0" smtClean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dziennie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lub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raz</a:t>
            </a:r>
            <a:r>
              <a:rPr lang="en-US" sz="2400" dirty="0">
                <a:solidFill>
                  <a:srgbClr val="161249"/>
                </a:solidFill>
              </a:rPr>
              <a:t> w </a:t>
            </a:r>
            <a:r>
              <a:rPr lang="en-US" sz="2400" dirty="0" err="1">
                <a:solidFill>
                  <a:srgbClr val="161249"/>
                </a:solidFill>
              </a:rPr>
              <a:t>tygodniu</a:t>
            </a:r>
            <a:r>
              <a:rPr lang="en-US" sz="2400" dirty="0">
                <a:solidFill>
                  <a:srgbClr val="161249"/>
                </a:solidFill>
              </a:rPr>
              <a:t>). </a:t>
            </a:r>
            <a:r>
              <a:rPr lang="en-US" sz="2400" dirty="0" err="1">
                <a:solidFill>
                  <a:srgbClr val="161249"/>
                </a:solidFill>
              </a:rPr>
              <a:t>Alerty</a:t>
            </a:r>
            <a:r>
              <a:rPr lang="en-US" sz="2400" dirty="0">
                <a:solidFill>
                  <a:srgbClr val="161249"/>
                </a:solidFill>
              </a:rPr>
              <a:t> Google </a:t>
            </a:r>
            <a:r>
              <a:rPr lang="en-US" sz="2400" dirty="0" err="1">
                <a:solidFill>
                  <a:srgbClr val="161249"/>
                </a:solidFill>
              </a:rPr>
              <a:t>mogą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być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używane</a:t>
            </a:r>
            <a:r>
              <a:rPr lang="en-US" sz="2400" dirty="0">
                <a:solidFill>
                  <a:srgbClr val="161249"/>
                </a:solidFill>
              </a:rPr>
              <a:t> do </a:t>
            </a:r>
            <a:r>
              <a:rPr lang="en-US" sz="2400" dirty="0" err="1">
                <a:solidFill>
                  <a:srgbClr val="161249"/>
                </a:solidFill>
              </a:rPr>
              <a:t>monitorowania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wzmianek</a:t>
            </a:r>
            <a:r>
              <a:rPr lang="en-US" sz="2400" dirty="0">
                <a:solidFill>
                  <a:srgbClr val="161249"/>
                </a:solidFill>
              </a:rPr>
              <a:t> o </a:t>
            </a:r>
            <a:r>
              <a:rPr lang="en-US" sz="2400" dirty="0" err="1">
                <a:solidFill>
                  <a:srgbClr val="161249"/>
                </a:solidFill>
              </a:rPr>
              <a:t>marce</a:t>
            </a:r>
            <a:r>
              <a:rPr lang="en-US" sz="2400" dirty="0">
                <a:solidFill>
                  <a:srgbClr val="161249"/>
                </a:solidFill>
              </a:rPr>
              <a:t>, </a:t>
            </a:r>
            <a:r>
              <a:rPr lang="en-US" sz="2400" dirty="0" err="1">
                <a:solidFill>
                  <a:srgbClr val="161249"/>
                </a:solidFill>
              </a:rPr>
              <a:t>śledzenia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wiadomości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branżowych</a:t>
            </a:r>
            <a:r>
              <a:rPr lang="en-US" sz="2400" dirty="0">
                <a:solidFill>
                  <a:srgbClr val="161249"/>
                </a:solidFill>
              </a:rPr>
              <a:t>, </a:t>
            </a:r>
            <a:r>
              <a:rPr lang="en-US" sz="2400" dirty="0" err="1">
                <a:solidFill>
                  <a:srgbClr val="161249"/>
                </a:solidFill>
              </a:rPr>
              <a:t>śledzenia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konkurencji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i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bycia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na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en-US" sz="2400" dirty="0" err="1">
                <a:solidFill>
                  <a:srgbClr val="161249"/>
                </a:solidFill>
              </a:rPr>
              <a:t>bieżąco</a:t>
            </a:r>
            <a:r>
              <a:rPr lang="en-US" sz="2400" dirty="0">
                <a:solidFill>
                  <a:srgbClr val="161249"/>
                </a:solidFill>
              </a:rPr>
              <a:t> </a:t>
            </a:r>
            <a:r>
              <a:rPr lang="pl-PL" sz="2400" dirty="0" smtClean="0">
                <a:solidFill>
                  <a:srgbClr val="161249"/>
                </a:solidFill>
              </a:rPr>
              <a:t>w różnych tematach</a:t>
            </a:r>
            <a:r>
              <a:rPr lang="en-US" sz="2400" dirty="0" smtClean="0">
                <a:solidFill>
                  <a:srgbClr val="161249"/>
                </a:solidFill>
              </a:rPr>
              <a:t>.</a:t>
            </a:r>
            <a:endParaRPr sz="2400" dirty="0">
              <a:solidFill>
                <a:srgbClr val="161249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4"/>
          <p:cNvSpPr txBox="1">
            <a:spLocks noGrp="1"/>
          </p:cNvSpPr>
          <p:nvPr>
            <p:ph type="title"/>
          </p:nvPr>
        </p:nvSpPr>
        <p:spPr>
          <a:xfrm>
            <a:off x="740637" y="269881"/>
            <a:ext cx="9055337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>
              <a:lnSpc>
                <a:spcPct val="100000"/>
              </a:lnSpc>
              <a:buClr>
                <a:schemeClr val="dk1"/>
              </a:buClr>
              <a:buSzPct val="100000"/>
            </a:pPr>
            <a:r>
              <a:rPr lang="en-US" dirty="0" err="1"/>
              <a:t>Wpisz</a:t>
            </a:r>
            <a:r>
              <a:rPr lang="en-US" dirty="0"/>
              <a:t> </a:t>
            </a:r>
            <a:r>
              <a:rPr lang="en-US" dirty="0" err="1"/>
              <a:t>swój</a:t>
            </a:r>
            <a:r>
              <a:rPr lang="en-US" dirty="0"/>
              <a:t> </a:t>
            </a:r>
            <a:r>
              <a:rPr lang="en-US" dirty="0" err="1"/>
              <a:t>temat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dowiedz</a:t>
            </a:r>
            <a:r>
              <a:rPr lang="en-US" dirty="0"/>
              <a:t> </a:t>
            </a:r>
            <a:r>
              <a:rPr lang="en-US" dirty="0" err="1"/>
              <a:t>się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gdzie</a:t>
            </a:r>
            <a:r>
              <a:rPr lang="en-US" dirty="0"/>
              <a:t> </a:t>
            </a:r>
            <a:r>
              <a:rPr lang="pl-PL" dirty="0" smtClean="0"/>
              <a:t>jest</a:t>
            </a:r>
            <a:r>
              <a:rPr lang="en-US" dirty="0" smtClean="0"/>
              <a:t> </a:t>
            </a:r>
            <a:r>
              <a:rPr lang="en-US" dirty="0" err="1"/>
              <a:t>omawiany</a:t>
            </a:r>
            <a:endParaRPr sz="4000" dirty="0"/>
          </a:p>
        </p:txBody>
      </p:sp>
      <p:pic>
        <p:nvPicPr>
          <p:cNvPr id="245" name="Google Shape;245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26039" y="2161236"/>
            <a:ext cx="6107133" cy="3764101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6" name="Google Shape;246;p14"/>
          <p:cNvSpPr txBox="1"/>
          <p:nvPr/>
        </p:nvSpPr>
        <p:spPr>
          <a:xfrm>
            <a:off x="740637" y="2074825"/>
            <a:ext cx="4284292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spAutoFit/>
          </a:bodyPr>
          <a:lstStyle/>
          <a:p>
            <a:pPr>
              <a:buClr>
                <a:srgbClr val="161249"/>
              </a:buClr>
              <a:buSzPts val="1800"/>
            </a:pPr>
            <a:r>
              <a:rPr lang="en-US" sz="2400">
                <a:solidFill>
                  <a:srgbClr val="161249"/>
                </a:solidFill>
              </a:rPr>
              <a:t>Dowiedz się więcej, jak to zrobić: </a:t>
            </a:r>
            <a:r>
              <a:rPr lang="en-US" sz="2400" u="sng">
                <a:solidFill>
                  <a:schemeClr val="hlink"/>
                </a:solidFill>
                <a:hlinkClick r:id="rId4"/>
              </a:rPr>
              <a:t>https:</a:t>
            </a:r>
            <a:r>
              <a:rPr lang="en-US" sz="2400">
                <a:solidFill>
                  <a:schemeClr val="dk1"/>
                </a:solidFill>
              </a:rPr>
              <a:t>//reputationup.com/google-alerts-guide/ </a:t>
            </a:r>
            <a:endParaRPr sz="2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5"/>
          <p:cNvSpPr txBox="1"/>
          <p:nvPr/>
        </p:nvSpPr>
        <p:spPr>
          <a:xfrm>
            <a:off x="0" y="250676"/>
            <a:ext cx="12192000" cy="991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en-US" sz="4400" b="1" dirty="0">
                <a:solidFill>
                  <a:srgbClr val="161249"/>
                </a:solidFill>
              </a:rPr>
              <a:t>Google Trends</a:t>
            </a:r>
            <a:endParaRPr sz="4400" b="1" dirty="0">
              <a:solidFill>
                <a:srgbClr val="161249"/>
              </a:solidFill>
            </a:endParaRPr>
          </a:p>
        </p:txBody>
      </p:sp>
      <p:sp>
        <p:nvSpPr>
          <p:cNvPr id="252" name="Google Shape;252;p15"/>
          <p:cNvSpPr txBox="1">
            <a:spLocks noGrp="1"/>
          </p:cNvSpPr>
          <p:nvPr>
            <p:ph type="body" idx="1"/>
          </p:nvPr>
        </p:nvSpPr>
        <p:spPr>
          <a:xfrm>
            <a:off x="838200" y="1386699"/>
            <a:ext cx="10515600" cy="5052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SzPts val="1800"/>
            </a:pPr>
            <a:r>
              <a:rPr lang="en-US" sz="2400" dirty="0"/>
              <a:t>Google Trends to </a:t>
            </a:r>
            <a:r>
              <a:rPr lang="en-US" sz="2400" dirty="0" err="1"/>
              <a:t>bezpłatne</a:t>
            </a:r>
            <a:r>
              <a:rPr lang="en-US" sz="2400" dirty="0"/>
              <a:t> </a:t>
            </a:r>
            <a:r>
              <a:rPr lang="en-US" sz="2400" dirty="0" err="1"/>
              <a:t>narzędzie</a:t>
            </a:r>
            <a:r>
              <a:rPr lang="en-US" sz="2400" dirty="0"/>
              <a:t> </a:t>
            </a:r>
            <a:r>
              <a:rPr lang="en-US" sz="2400" dirty="0" err="1"/>
              <a:t>oferowane</a:t>
            </a:r>
            <a:r>
              <a:rPr lang="en-US" sz="2400" dirty="0"/>
              <a:t> </a:t>
            </a:r>
            <a:r>
              <a:rPr lang="en-US" sz="2400" dirty="0" err="1"/>
              <a:t>przez</a:t>
            </a:r>
            <a:r>
              <a:rPr lang="en-US" sz="2400" dirty="0"/>
              <a:t> Google, </a:t>
            </a:r>
            <a:r>
              <a:rPr lang="en-US" sz="2400" dirty="0" err="1"/>
              <a:t>które</a:t>
            </a:r>
            <a:r>
              <a:rPr lang="en-US" sz="2400" dirty="0"/>
              <a:t> </a:t>
            </a:r>
            <a:r>
              <a:rPr lang="en-US" sz="2400" dirty="0" err="1"/>
              <a:t>pozwala</a:t>
            </a:r>
            <a:r>
              <a:rPr lang="en-US" sz="2400" dirty="0"/>
              <a:t> </a:t>
            </a:r>
            <a:r>
              <a:rPr lang="en-US" sz="2400" dirty="0" err="1"/>
              <a:t>użytkownikom</a:t>
            </a:r>
            <a:r>
              <a:rPr lang="en-US" sz="2400" dirty="0"/>
              <a:t> </a:t>
            </a:r>
            <a:r>
              <a:rPr lang="en-US" sz="2400" dirty="0" err="1"/>
              <a:t>badać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analizować</a:t>
            </a:r>
            <a:r>
              <a:rPr lang="en-US" sz="2400" dirty="0"/>
              <a:t> </a:t>
            </a:r>
            <a:r>
              <a:rPr lang="en-US" sz="2400" dirty="0" err="1"/>
              <a:t>popularność</a:t>
            </a:r>
            <a:r>
              <a:rPr lang="en-US" sz="2400" dirty="0"/>
              <a:t> </a:t>
            </a:r>
            <a:r>
              <a:rPr lang="en-US" sz="2400" dirty="0" err="1"/>
              <a:t>wyszukiwanych</a:t>
            </a:r>
            <a:r>
              <a:rPr lang="en-US" sz="2400" dirty="0"/>
              <a:t> </a:t>
            </a:r>
            <a:r>
              <a:rPr lang="en-US" sz="2400" dirty="0" err="1"/>
              <a:t>haseł</a:t>
            </a:r>
            <a:r>
              <a:rPr lang="en-US" sz="2400" dirty="0"/>
              <a:t> w </a:t>
            </a:r>
            <a:r>
              <a:rPr lang="en-US" sz="2400" dirty="0" err="1"/>
              <a:t>czasie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w </a:t>
            </a:r>
            <a:r>
              <a:rPr lang="en-US" sz="2400" dirty="0" err="1"/>
              <a:t>różnych</a:t>
            </a:r>
            <a:r>
              <a:rPr lang="en-US" sz="2400" dirty="0"/>
              <a:t> </a:t>
            </a:r>
            <a:r>
              <a:rPr lang="en-US" sz="2400" dirty="0" err="1"/>
              <a:t>lokalizacjach</a:t>
            </a:r>
            <a:r>
              <a:rPr lang="en-US" sz="2400" dirty="0"/>
              <a:t> </a:t>
            </a:r>
            <a:r>
              <a:rPr lang="en-US" sz="2400" dirty="0" err="1"/>
              <a:t>geograficznych</a:t>
            </a:r>
            <a:r>
              <a:rPr lang="en-US" sz="2400" dirty="0"/>
              <a:t>. </a:t>
            </a:r>
            <a:r>
              <a:rPr lang="en-US" sz="2400" dirty="0" err="1" smtClean="0"/>
              <a:t>Zapewnia</a:t>
            </a:r>
            <a:r>
              <a:rPr lang="en-US" sz="2400" dirty="0" smtClean="0"/>
              <a:t> </a:t>
            </a:r>
            <a:r>
              <a:rPr lang="en-US" sz="2400" dirty="0" err="1"/>
              <a:t>wgląd</a:t>
            </a:r>
            <a:r>
              <a:rPr lang="en-US" sz="2400" dirty="0"/>
              <a:t> we </a:t>
            </a:r>
            <a:r>
              <a:rPr lang="en-US" sz="2400" dirty="0" err="1"/>
              <a:t>względną</a:t>
            </a:r>
            <a:r>
              <a:rPr lang="en-US" sz="2400" dirty="0"/>
              <a:t> </a:t>
            </a:r>
            <a:r>
              <a:rPr lang="en-US" sz="2400" dirty="0" err="1"/>
              <a:t>popularność</a:t>
            </a:r>
            <a:r>
              <a:rPr lang="en-US" sz="2400" dirty="0"/>
              <a:t> </a:t>
            </a:r>
            <a:r>
              <a:rPr lang="en-US" sz="2400" dirty="0" err="1"/>
              <a:t>różnych</a:t>
            </a:r>
            <a:r>
              <a:rPr lang="en-US" sz="2400" dirty="0"/>
              <a:t> </a:t>
            </a:r>
            <a:r>
              <a:rPr lang="en-US" sz="2400" dirty="0" err="1"/>
              <a:t>wyszukiwanych</a:t>
            </a:r>
            <a:r>
              <a:rPr lang="en-US" sz="2400" dirty="0"/>
              <a:t> </a:t>
            </a:r>
            <a:r>
              <a:rPr lang="en-US" sz="2400" dirty="0" err="1"/>
              <a:t>haseł</a:t>
            </a:r>
            <a:r>
              <a:rPr lang="en-US" sz="2400" dirty="0"/>
              <a:t>, a </a:t>
            </a:r>
            <a:r>
              <a:rPr lang="en-US" sz="2400" dirty="0" err="1"/>
              <a:t>także</a:t>
            </a:r>
            <a:r>
              <a:rPr lang="en-US" sz="2400" dirty="0"/>
              <a:t> </a:t>
            </a:r>
            <a:r>
              <a:rPr lang="en-US" sz="2400" dirty="0" err="1"/>
              <a:t>powiązanych</a:t>
            </a:r>
            <a:r>
              <a:rPr lang="en-US" sz="2400" dirty="0"/>
              <a:t> </a:t>
            </a:r>
            <a:r>
              <a:rPr lang="en-US" sz="2400" dirty="0" err="1"/>
              <a:t>tematów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zapytań</a:t>
            </a:r>
            <a:r>
              <a:rPr lang="en-US" sz="2400" dirty="0"/>
              <a:t>.</a:t>
            </a:r>
            <a:endParaRPr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800"/>
            </a:pPr>
            <a:endParaRPr sz="24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SzPts val="1800"/>
            </a:pPr>
            <a:r>
              <a:rPr lang="en-US" sz="2400" dirty="0" err="1"/>
              <a:t>Użytkownicy</a:t>
            </a:r>
            <a:r>
              <a:rPr lang="en-US" sz="2400" dirty="0"/>
              <a:t> </a:t>
            </a:r>
            <a:r>
              <a:rPr lang="en-US" sz="2400" dirty="0" err="1"/>
              <a:t>mogą</a:t>
            </a:r>
            <a:r>
              <a:rPr lang="en-US" sz="2400" dirty="0"/>
              <a:t> </a:t>
            </a:r>
            <a:r>
              <a:rPr lang="en-US" sz="2400" dirty="0" err="1"/>
              <a:t>wprowadzać</a:t>
            </a:r>
            <a:r>
              <a:rPr lang="en-US" sz="2400" dirty="0"/>
              <a:t> </a:t>
            </a:r>
            <a:r>
              <a:rPr lang="en-US" sz="2400" dirty="0" err="1"/>
              <a:t>wyszukiwane</a:t>
            </a:r>
            <a:r>
              <a:rPr lang="en-US" sz="2400" dirty="0"/>
              <a:t> </a:t>
            </a:r>
            <a:r>
              <a:rPr lang="en-US" sz="2400" dirty="0" err="1"/>
              <a:t>hasła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filtrować</a:t>
            </a:r>
            <a:r>
              <a:rPr lang="en-US" sz="2400" dirty="0"/>
              <a:t> je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en-US" sz="2400" dirty="0" err="1" smtClean="0"/>
              <a:t>według</a:t>
            </a:r>
            <a:r>
              <a:rPr lang="en-US" sz="2400" dirty="0" smtClean="0"/>
              <a:t> </a:t>
            </a:r>
            <a:r>
              <a:rPr lang="en-US" sz="2400" dirty="0" err="1"/>
              <a:t>lokalizacji</a:t>
            </a:r>
            <a:r>
              <a:rPr lang="en-US" sz="2400" dirty="0"/>
              <a:t>, </a:t>
            </a:r>
            <a:r>
              <a:rPr lang="en-US" sz="2400" dirty="0" err="1"/>
              <a:t>zakresu</a:t>
            </a:r>
            <a:r>
              <a:rPr lang="en-US" sz="2400" dirty="0"/>
              <a:t> </a:t>
            </a:r>
            <a:r>
              <a:rPr lang="en-US" sz="2400" dirty="0" err="1"/>
              <a:t>czasowego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kategorii</a:t>
            </a:r>
            <a:r>
              <a:rPr lang="en-US" sz="2400" dirty="0"/>
              <a:t>, aby </a:t>
            </a:r>
            <a:r>
              <a:rPr lang="en-US" sz="2400" dirty="0" err="1"/>
              <a:t>zobaczyć</a:t>
            </a:r>
            <a:r>
              <a:rPr lang="en-US" sz="2400" dirty="0"/>
              <a:t>,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en-US" sz="2400" dirty="0" err="1" smtClean="0"/>
              <a:t>jak</a:t>
            </a:r>
            <a:r>
              <a:rPr lang="en-US" sz="2400" dirty="0" smtClean="0"/>
              <a:t> </a:t>
            </a:r>
            <a:r>
              <a:rPr lang="en-US" sz="2400" dirty="0" err="1"/>
              <a:t>zainteresowanie</a:t>
            </a:r>
            <a:r>
              <a:rPr lang="en-US" sz="2400" dirty="0"/>
              <a:t> </a:t>
            </a:r>
            <a:r>
              <a:rPr lang="en-US" sz="2400" dirty="0" err="1"/>
              <a:t>wyszukiwaniem</a:t>
            </a:r>
            <a:r>
              <a:rPr lang="en-US" sz="2400" dirty="0"/>
              <a:t> </a:t>
            </a:r>
            <a:r>
              <a:rPr lang="en-US" sz="2400" dirty="0" err="1"/>
              <a:t>zmieniało</a:t>
            </a:r>
            <a:r>
              <a:rPr lang="en-US" sz="2400" dirty="0"/>
              <a:t> </a:t>
            </a:r>
            <a:r>
              <a:rPr lang="en-US" sz="2400" dirty="0" err="1"/>
              <a:t>się</a:t>
            </a:r>
            <a:r>
              <a:rPr lang="en-US" sz="2400" dirty="0"/>
              <a:t> w </a:t>
            </a:r>
            <a:r>
              <a:rPr lang="en-US" sz="2400" dirty="0" err="1"/>
              <a:t>czasie</a:t>
            </a:r>
            <a:r>
              <a:rPr lang="en-US" sz="2400" dirty="0"/>
              <a:t>.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en-US" sz="2400" dirty="0" err="1" smtClean="0"/>
              <a:t>Narzędzie</a:t>
            </a:r>
            <a:r>
              <a:rPr lang="en-US" sz="2400" dirty="0" smtClean="0"/>
              <a:t> </a:t>
            </a:r>
            <a:r>
              <a:rPr lang="en-US" sz="2400" dirty="0" err="1"/>
              <a:t>może</a:t>
            </a:r>
            <a:r>
              <a:rPr lang="en-US" sz="2400" dirty="0"/>
              <a:t> </a:t>
            </a:r>
            <a:r>
              <a:rPr lang="en-US" sz="2400" dirty="0" err="1"/>
              <a:t>również</a:t>
            </a:r>
            <a:r>
              <a:rPr lang="en-US" sz="2400" dirty="0"/>
              <a:t> </a:t>
            </a:r>
            <a:r>
              <a:rPr lang="en-US" sz="2400" dirty="0" err="1"/>
              <a:t>generować</a:t>
            </a:r>
            <a:r>
              <a:rPr lang="en-US" sz="2400" dirty="0"/>
              <a:t> </a:t>
            </a:r>
            <a:r>
              <a:rPr lang="en-US" sz="2400" dirty="0" err="1"/>
              <a:t>wizualizacje</a:t>
            </a:r>
            <a:r>
              <a:rPr lang="en-US" sz="2400" dirty="0"/>
              <a:t> </a:t>
            </a:r>
            <a:r>
              <a:rPr lang="en-US" sz="2400" dirty="0" err="1"/>
              <a:t>danych</a:t>
            </a:r>
            <a:r>
              <a:rPr lang="en-US" sz="2400" dirty="0"/>
              <a:t>,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en-US" sz="2400" dirty="0" err="1" smtClean="0"/>
              <a:t>takie</a:t>
            </a:r>
            <a:r>
              <a:rPr lang="en-US" sz="2400" dirty="0" smtClean="0"/>
              <a:t> </a:t>
            </a:r>
            <a:r>
              <a:rPr lang="en-US" sz="2400" dirty="0" err="1"/>
              <a:t>jak</a:t>
            </a:r>
            <a:r>
              <a:rPr lang="en-US" sz="2400" dirty="0"/>
              <a:t> </a:t>
            </a:r>
            <a:r>
              <a:rPr lang="en-US" sz="2400" dirty="0" err="1"/>
              <a:t>wykresy</a:t>
            </a:r>
            <a:r>
              <a:rPr lang="en-US" sz="2400" dirty="0"/>
              <a:t> </a:t>
            </a:r>
            <a:r>
              <a:rPr lang="en-US" sz="2400" dirty="0" err="1" smtClean="0"/>
              <a:t>liniowe</a:t>
            </a:r>
            <a:r>
              <a:rPr lang="en-US" sz="2400" dirty="0" smtClean="0"/>
              <a:t>,</a:t>
            </a:r>
            <a:r>
              <a:rPr lang="pl-PL" sz="2400" dirty="0" smtClean="0"/>
              <a:t> </a:t>
            </a:r>
            <a:r>
              <a:rPr lang="en-US" sz="2400" dirty="0" err="1" smtClean="0"/>
              <a:t>słupkowe</a:t>
            </a:r>
            <a:r>
              <a:rPr lang="pl-PL" sz="2400" dirty="0" smtClean="0"/>
              <a:t> czy</a:t>
            </a:r>
            <a:r>
              <a:rPr lang="en-US" sz="2400" dirty="0" smtClean="0"/>
              <a:t> </a:t>
            </a:r>
            <a:r>
              <a:rPr lang="en-US" sz="2400" dirty="0" err="1" smtClean="0"/>
              <a:t>mapy</a:t>
            </a:r>
            <a:r>
              <a:rPr lang="pl-PL" sz="2400" dirty="0" smtClean="0"/>
              <a:t>, </a:t>
            </a:r>
            <a:r>
              <a:rPr lang="en-US" sz="2400" dirty="0" smtClean="0"/>
              <a:t>aby </a:t>
            </a:r>
            <a:r>
              <a:rPr lang="en-US" sz="2400" dirty="0" err="1"/>
              <a:t>pomóc</a:t>
            </a:r>
            <a:r>
              <a:rPr lang="en-US" sz="2400" dirty="0"/>
              <a:t>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en-US" sz="2400" dirty="0" err="1" smtClean="0"/>
              <a:t>użytkownikom</a:t>
            </a:r>
            <a:r>
              <a:rPr lang="en-US" sz="2400" dirty="0" smtClean="0"/>
              <a:t> </a:t>
            </a:r>
            <a:r>
              <a:rPr lang="en-US" sz="2400" dirty="0" err="1"/>
              <a:t>lepiej</a:t>
            </a:r>
            <a:r>
              <a:rPr lang="en-US" sz="2400" dirty="0"/>
              <a:t> </a:t>
            </a:r>
            <a:r>
              <a:rPr lang="en-US" sz="2400" dirty="0" err="1"/>
              <a:t>zrozumieć</a:t>
            </a:r>
            <a:r>
              <a:rPr lang="en-US" sz="2400" dirty="0"/>
              <a:t> trendy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en-US" sz="2400" dirty="0" err="1"/>
              <a:t>wzorce</a:t>
            </a:r>
            <a:r>
              <a:rPr lang="en-US" sz="2400" dirty="0"/>
              <a:t>.</a:t>
            </a:r>
            <a:endParaRPr dirty="0"/>
          </a:p>
          <a:p>
            <a:pPr marL="0" indent="0">
              <a:lnSpc>
                <a:spcPct val="100000"/>
              </a:lnSpc>
              <a:buSzPts val="1800"/>
            </a:pPr>
            <a:endParaRPr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6"/>
          <p:cNvSpPr txBox="1">
            <a:spLocks noGrp="1"/>
          </p:cNvSpPr>
          <p:nvPr>
            <p:ph type="title" idx="4294967295"/>
          </p:nvPr>
        </p:nvSpPr>
        <p:spPr>
          <a:xfrm>
            <a:off x="1441342" y="291734"/>
            <a:ext cx="8097865" cy="779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>
              <a:buClr>
                <a:schemeClr val="dk1"/>
              </a:buClr>
              <a:buSzPts val="3300"/>
            </a:pPr>
            <a:r>
              <a:rPr lang="en-US" dirty="0" err="1"/>
              <a:t>Rok</a:t>
            </a:r>
            <a:r>
              <a:rPr lang="en-US" dirty="0"/>
              <a:t> </a:t>
            </a:r>
            <a:r>
              <a:rPr lang="pl-PL" dirty="0" smtClean="0"/>
              <a:t>2022 rokiem </a:t>
            </a:r>
            <a:r>
              <a:rPr lang="en-US" dirty="0" err="1" smtClean="0"/>
              <a:t>poszukiwań</a:t>
            </a:r>
            <a:endParaRPr dirty="0"/>
          </a:p>
        </p:txBody>
      </p:sp>
      <p:sp>
        <p:nvSpPr>
          <p:cNvPr id="258" name="Google Shape;258;p16"/>
          <p:cNvSpPr txBox="1">
            <a:spLocks noGrp="1"/>
          </p:cNvSpPr>
          <p:nvPr>
            <p:ph type="body" idx="4294967295"/>
          </p:nvPr>
        </p:nvSpPr>
        <p:spPr>
          <a:xfrm>
            <a:off x="1116046" y="1495535"/>
            <a:ext cx="4395388" cy="3866931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60933" rIns="121900" bIns="60933" anchor="t" anchorCtr="0"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0F0F0F"/>
              </a:buClr>
              <a:buSzPts val="2100"/>
              <a:buNone/>
            </a:pPr>
            <a:r>
              <a:rPr lang="en-US" sz="2400" dirty="0"/>
              <a:t>W </a:t>
            </a:r>
            <a:r>
              <a:rPr lang="en-US" sz="2400" dirty="0" err="1"/>
              <a:t>tym</a:t>
            </a:r>
            <a:r>
              <a:rPr lang="en-US" sz="2400" dirty="0"/>
              <a:t> </a:t>
            </a:r>
            <a:r>
              <a:rPr lang="en-US" sz="2400" dirty="0" err="1"/>
              <a:t>roku</a:t>
            </a:r>
            <a:r>
              <a:rPr lang="en-US" sz="2400" dirty="0"/>
              <a:t> </a:t>
            </a:r>
            <a:r>
              <a:rPr lang="en-US" sz="2400" dirty="0" err="1"/>
              <a:t>świat</a:t>
            </a:r>
            <a:r>
              <a:rPr lang="en-US" sz="2400" dirty="0"/>
              <a:t> </a:t>
            </a:r>
            <a:r>
              <a:rPr lang="en-US" sz="2400" dirty="0" err="1"/>
              <a:t>szukał</a:t>
            </a:r>
            <a:r>
              <a:rPr lang="en-US" sz="2400" dirty="0"/>
              <a:t> </a:t>
            </a:r>
            <a:r>
              <a:rPr lang="en-US" sz="2400" dirty="0" err="1"/>
              <a:t>odpowiedzi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pytanie</a:t>
            </a:r>
            <a:r>
              <a:rPr lang="en-US" sz="2400" dirty="0"/>
              <a:t>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en-US" sz="2400" dirty="0" smtClean="0"/>
              <a:t>"</a:t>
            </a:r>
            <a:r>
              <a:rPr lang="en-US" sz="2400" b="1" dirty="0" err="1"/>
              <a:t>czy</a:t>
            </a:r>
            <a:r>
              <a:rPr lang="en-US" sz="2400" b="1" dirty="0"/>
              <a:t> </a:t>
            </a:r>
            <a:r>
              <a:rPr lang="en-US" sz="2400" b="1" dirty="0" err="1"/>
              <a:t>mogę</a:t>
            </a:r>
            <a:r>
              <a:rPr lang="en-US" sz="2400" b="1" dirty="0"/>
              <a:t> </a:t>
            </a:r>
            <a:r>
              <a:rPr lang="en-US" sz="2400" b="1" dirty="0" err="1"/>
              <a:t>się</a:t>
            </a:r>
            <a:r>
              <a:rPr lang="en-US" sz="2400" b="1" dirty="0"/>
              <a:t> </a:t>
            </a:r>
            <a:r>
              <a:rPr lang="en-US" sz="2400" b="1" dirty="0" err="1"/>
              <a:t>zmienić</a:t>
            </a:r>
            <a:r>
              <a:rPr lang="en-US" sz="2400" dirty="0"/>
              <a:t>" </a:t>
            </a:r>
            <a:r>
              <a:rPr lang="en-US" sz="2400" dirty="0" err="1"/>
              <a:t>bardziej</a:t>
            </a:r>
            <a:r>
              <a:rPr lang="en-US" sz="2400" dirty="0"/>
              <a:t> </a:t>
            </a:r>
            <a:r>
              <a:rPr lang="en-US" sz="2400" dirty="0" err="1"/>
              <a:t>niż</a:t>
            </a:r>
            <a:r>
              <a:rPr lang="en-US" sz="2400" dirty="0"/>
              <a:t> </a:t>
            </a:r>
            <a:r>
              <a:rPr lang="en-US" sz="2400" dirty="0" err="1"/>
              <a:t>kiedykolwiek</a:t>
            </a:r>
            <a:r>
              <a:rPr lang="en-US" sz="2400" dirty="0"/>
              <a:t> </a:t>
            </a:r>
            <a:r>
              <a:rPr lang="en-US" sz="2400" dirty="0" err="1"/>
              <a:t>wcześniej</a:t>
            </a:r>
            <a:r>
              <a:rPr lang="en-US" sz="2400" dirty="0"/>
              <a:t>.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en-US" sz="2400" dirty="0" smtClean="0"/>
              <a:t>Od </a:t>
            </a:r>
            <a:r>
              <a:rPr lang="en-US" sz="2400" dirty="0" err="1"/>
              <a:t>zmiany</a:t>
            </a:r>
            <a:r>
              <a:rPr lang="en-US" sz="2400" dirty="0"/>
              <a:t> </a:t>
            </a:r>
            <a:r>
              <a:rPr lang="en-US" sz="2400" dirty="0" err="1"/>
              <a:t>kariery</a:t>
            </a:r>
            <a:r>
              <a:rPr lang="en-US" sz="2400" dirty="0"/>
              <a:t> </a:t>
            </a:r>
            <a:r>
              <a:rPr lang="en-US" sz="2400" dirty="0" err="1"/>
              <a:t>po</a:t>
            </a:r>
            <a:r>
              <a:rPr lang="en-US" sz="2400" dirty="0"/>
              <a:t> </a:t>
            </a:r>
            <a:r>
              <a:rPr lang="en-US" sz="2400" dirty="0" err="1"/>
              <a:t>poszukiwanie</a:t>
            </a:r>
            <a:r>
              <a:rPr lang="en-US" sz="2400" dirty="0"/>
              <a:t> </a:t>
            </a:r>
            <a:r>
              <a:rPr lang="en-US" sz="2400" dirty="0" err="1"/>
              <a:t>nowego</a:t>
            </a:r>
            <a:r>
              <a:rPr lang="en-US" sz="2400" dirty="0"/>
              <a:t> </a:t>
            </a:r>
            <a:r>
              <a:rPr lang="en-US" sz="2400" dirty="0" err="1"/>
              <a:t>spojrzenia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życie</a:t>
            </a:r>
            <a:r>
              <a:rPr lang="en-US" sz="2400" dirty="0"/>
              <a:t>, </a:t>
            </a:r>
            <a:r>
              <a:rPr lang="en-US" sz="2400" dirty="0" err="1"/>
              <a:t>ludzie</a:t>
            </a:r>
            <a:r>
              <a:rPr lang="en-US" sz="2400" dirty="0"/>
              <a:t> </a:t>
            </a:r>
            <a:r>
              <a:rPr lang="en-US" sz="2400" dirty="0" err="1"/>
              <a:t>znajdują</a:t>
            </a:r>
            <a:r>
              <a:rPr lang="en-US" sz="2400" dirty="0"/>
              <a:t> </a:t>
            </a:r>
            <a:r>
              <a:rPr lang="en-US" sz="2400" dirty="0" err="1"/>
              <a:t>sposoby</a:t>
            </a:r>
            <a:r>
              <a:rPr lang="en-US" sz="2400" dirty="0"/>
              <a:t>, aby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nowo</a:t>
            </a:r>
            <a:r>
              <a:rPr lang="en-US" sz="2400" dirty="0"/>
              <a:t> </a:t>
            </a:r>
            <a:r>
              <a:rPr lang="en-US" sz="2400" dirty="0" err="1"/>
              <a:t>wyobrazić</a:t>
            </a:r>
            <a:r>
              <a:rPr lang="en-US" sz="2400" dirty="0"/>
              <a:t> </a:t>
            </a:r>
            <a:r>
              <a:rPr lang="en-US" sz="2400" dirty="0" err="1"/>
              <a:t>sobie</a:t>
            </a:r>
            <a:r>
              <a:rPr lang="en-US" sz="2400" dirty="0"/>
              <a:t> </a:t>
            </a:r>
            <a:r>
              <a:rPr lang="en-US" sz="2400" dirty="0" err="1"/>
              <a:t>siebie</a:t>
            </a:r>
            <a:r>
              <a:rPr lang="en-US" sz="2400" dirty="0"/>
              <a:t>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pl-PL" sz="2400" dirty="0" smtClean="0"/>
              <a:t>zmieniać </a:t>
            </a:r>
            <a:r>
              <a:rPr lang="en-US" sz="2400" dirty="0" err="1" smtClean="0"/>
              <a:t>otaczający</a:t>
            </a:r>
            <a:r>
              <a:rPr lang="en-US" sz="2400" dirty="0" smtClean="0"/>
              <a:t> </a:t>
            </a:r>
            <a:r>
              <a:rPr lang="en-US" sz="2400" dirty="0" err="1"/>
              <a:t>ich</a:t>
            </a:r>
            <a:r>
              <a:rPr lang="en-US" sz="2400" dirty="0"/>
              <a:t> </a:t>
            </a:r>
            <a:r>
              <a:rPr lang="en-US" sz="2400" dirty="0" err="1"/>
              <a:t>świat</a:t>
            </a:r>
            <a:r>
              <a:rPr lang="en-US" sz="2400" dirty="0"/>
              <a:t>. </a:t>
            </a:r>
            <a:br>
              <a:rPr lang="en-US" sz="2400" dirty="0"/>
            </a:br>
            <a:r>
              <a:rPr lang="en-US" sz="2400" dirty="0" err="1"/>
              <a:t>Więcej</a:t>
            </a:r>
            <a:r>
              <a:rPr lang="en-US" sz="2400" dirty="0"/>
              <a:t> </a:t>
            </a:r>
            <a:r>
              <a:rPr lang="en-US" sz="2400" dirty="0" err="1"/>
              <a:t>trendów</a:t>
            </a:r>
            <a:r>
              <a:rPr lang="en-US" sz="2400" dirty="0"/>
              <a:t> z </a:t>
            </a:r>
            <a:r>
              <a:rPr lang="en-US" sz="2400" dirty="0" err="1"/>
              <a:t>tego</a:t>
            </a:r>
            <a:r>
              <a:rPr lang="en-US" sz="2400" dirty="0"/>
              <a:t> </a:t>
            </a:r>
            <a:r>
              <a:rPr lang="en-US" sz="2400" dirty="0" err="1"/>
              <a:t>roku</a:t>
            </a:r>
            <a:r>
              <a:rPr lang="en-US" sz="2400" dirty="0"/>
              <a:t> </a:t>
            </a:r>
            <a:r>
              <a:rPr lang="en-US" sz="2400" dirty="0" err="1"/>
              <a:t>można</a:t>
            </a:r>
            <a:r>
              <a:rPr lang="en-US" sz="2400" dirty="0"/>
              <a:t> </a:t>
            </a:r>
            <a:r>
              <a:rPr lang="en-US" sz="2400" dirty="0" err="1"/>
              <a:t>znaleźć</a:t>
            </a:r>
            <a:r>
              <a:rPr lang="en-US" sz="2400" dirty="0"/>
              <a:t> </a:t>
            </a:r>
            <a:r>
              <a:rPr lang="en-US" sz="2400" dirty="0" err="1"/>
              <a:t>na</a:t>
            </a:r>
            <a:r>
              <a:rPr lang="en-US" sz="2400" dirty="0"/>
              <a:t> </a:t>
            </a:r>
            <a:r>
              <a:rPr lang="en-US" sz="2400" dirty="0" err="1"/>
              <a:t>stronie</a:t>
            </a:r>
            <a:r>
              <a:rPr lang="en-US" sz="2400" dirty="0"/>
              <a:t> </a:t>
            </a:r>
            <a:r>
              <a:rPr lang="en-US" sz="2400" u="sng" dirty="0" err="1">
                <a:solidFill>
                  <a:schemeClr val="hlink"/>
                </a:solidFill>
                <a:hlinkClick r:id="rId3"/>
              </a:rPr>
              <a:t>yearinsearch.google</a:t>
            </a:r>
            <a:r>
              <a:rPr lang="en-US" sz="2400" dirty="0">
                <a:solidFill>
                  <a:srgbClr val="0F0F0F"/>
                </a:solidFill>
              </a:rPr>
              <a:t>.</a:t>
            </a:r>
            <a:endParaRPr sz="2400" dirty="0"/>
          </a:p>
        </p:txBody>
      </p:sp>
      <p:pic>
        <p:nvPicPr>
          <p:cNvPr id="259" name="Google Shape;259;p16" title="Google — Year in Search 20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5999" y="1826685"/>
            <a:ext cx="5181600" cy="2927604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7"/>
          <p:cNvSpPr txBox="1"/>
          <p:nvPr/>
        </p:nvSpPr>
        <p:spPr>
          <a:xfrm>
            <a:off x="630200" y="2369221"/>
            <a:ext cx="10931600" cy="1059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4800"/>
            </a:pPr>
            <a:r>
              <a:rPr lang="pl-PL" sz="6000" b="1" dirty="0" smtClean="0">
                <a:solidFill>
                  <a:schemeClr val="lt1"/>
                </a:solidFill>
              </a:rPr>
              <a:t>Proszę o p</a:t>
            </a:r>
            <a:r>
              <a:rPr lang="en-US" sz="6000" b="1" dirty="0" err="1" smtClean="0">
                <a:solidFill>
                  <a:schemeClr val="lt1"/>
                </a:solidFill>
              </a:rPr>
              <a:t>ytania</a:t>
            </a:r>
            <a:endParaRPr sz="6000" b="1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8"/>
          <p:cNvSpPr txBox="1">
            <a:spLocks noGrp="1"/>
          </p:cNvSpPr>
          <p:nvPr>
            <p:ph type="title"/>
          </p:nvPr>
        </p:nvSpPr>
        <p:spPr>
          <a:xfrm>
            <a:off x="1712563" y="403531"/>
            <a:ext cx="7256151" cy="82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>
              <a:buClr>
                <a:schemeClr val="dk1"/>
              </a:buClr>
              <a:buSzPts val="3300"/>
            </a:pPr>
            <a:r>
              <a:rPr lang="en-US" dirty="0">
                <a:solidFill>
                  <a:srgbClr val="F39200"/>
                </a:solidFill>
              </a:rPr>
              <a:t>Na </a:t>
            </a:r>
            <a:r>
              <a:rPr lang="en-US" dirty="0" err="1" smtClean="0">
                <a:solidFill>
                  <a:srgbClr val="F39200"/>
                </a:solidFill>
              </a:rPr>
              <a:t>następn</a:t>
            </a:r>
            <a:r>
              <a:rPr lang="pl-PL" dirty="0" smtClean="0">
                <a:solidFill>
                  <a:srgbClr val="F39200"/>
                </a:solidFill>
              </a:rPr>
              <a:t>e</a:t>
            </a:r>
            <a:r>
              <a:rPr lang="en-US" dirty="0" smtClean="0">
                <a:solidFill>
                  <a:srgbClr val="F39200"/>
                </a:solidFill>
              </a:rPr>
              <a:t> </a:t>
            </a:r>
            <a:r>
              <a:rPr lang="pl-PL" dirty="0" smtClean="0">
                <a:solidFill>
                  <a:srgbClr val="F39200"/>
                </a:solidFill>
              </a:rPr>
              <a:t>zajęcia</a:t>
            </a:r>
            <a:r>
              <a:rPr lang="en-US" dirty="0" smtClean="0">
                <a:solidFill>
                  <a:srgbClr val="F39200"/>
                </a:solidFill>
              </a:rPr>
              <a:t>:</a:t>
            </a:r>
            <a:endParaRPr dirty="0">
              <a:solidFill>
                <a:srgbClr val="F39200"/>
              </a:solidFill>
            </a:endParaRPr>
          </a:p>
        </p:txBody>
      </p:sp>
      <p:grpSp>
        <p:nvGrpSpPr>
          <p:cNvPr id="270" name="Google Shape;270;p18"/>
          <p:cNvGrpSpPr/>
          <p:nvPr/>
        </p:nvGrpSpPr>
        <p:grpSpPr>
          <a:xfrm>
            <a:off x="1930288" y="1441574"/>
            <a:ext cx="9230691" cy="3238914"/>
            <a:chOff x="1899758" y="446069"/>
            <a:chExt cx="6923018" cy="2342319"/>
          </a:xfrm>
        </p:grpSpPr>
        <p:sp>
          <p:nvSpPr>
            <p:cNvPr id="271" name="Google Shape;271;p18"/>
            <p:cNvSpPr/>
            <p:nvPr/>
          </p:nvSpPr>
          <p:spPr>
            <a:xfrm>
              <a:off x="6889436" y="946307"/>
              <a:ext cx="1933340" cy="1842081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2" name="Google Shape;272;p18"/>
            <p:cNvSpPr/>
            <p:nvPr/>
          </p:nvSpPr>
          <p:spPr>
            <a:xfrm>
              <a:off x="1899759" y="1610179"/>
              <a:ext cx="4315781" cy="61680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3" name="Google Shape;273;p18"/>
            <p:cNvSpPr txBox="1"/>
            <p:nvPr/>
          </p:nvSpPr>
          <p:spPr>
            <a:xfrm>
              <a:off x="1899758" y="446069"/>
              <a:ext cx="5402932" cy="90148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buClr>
                  <a:schemeClr val="dk1"/>
                </a:buClr>
                <a:buSzPts val="1400"/>
              </a:pPr>
              <a:r>
                <a:rPr lang="en-US" sz="2400" b="1" dirty="0" err="1">
                  <a:solidFill>
                    <a:srgbClr val="161249"/>
                  </a:solidFill>
                </a:rPr>
                <a:t>Przygotuj</a:t>
              </a:r>
              <a:r>
                <a:rPr lang="en-US" sz="2400" b="1" dirty="0">
                  <a:solidFill>
                    <a:srgbClr val="161249"/>
                  </a:solidFill>
                </a:rPr>
                <a:t> </a:t>
              </a:r>
              <a:r>
                <a:rPr lang="en-US" sz="2400" b="1" dirty="0" err="1" smtClean="0">
                  <a:solidFill>
                    <a:srgbClr val="161249"/>
                  </a:solidFill>
                </a:rPr>
                <a:t>prezentację</a:t>
              </a:r>
              <a:r>
                <a:rPr lang="en-US" sz="2400" b="1" dirty="0" smtClean="0">
                  <a:solidFill>
                    <a:srgbClr val="161249"/>
                  </a:solidFill>
                </a:rPr>
                <a:t> </a:t>
              </a:r>
              <a:r>
                <a:rPr lang="en-US" sz="2400" b="1" dirty="0" err="1">
                  <a:solidFill>
                    <a:srgbClr val="161249"/>
                  </a:solidFill>
                </a:rPr>
                <a:t>na</a:t>
              </a:r>
              <a:r>
                <a:rPr lang="en-US" sz="2400" b="1" dirty="0">
                  <a:solidFill>
                    <a:srgbClr val="161249"/>
                  </a:solidFill>
                </a:rPr>
                <a:t> </a:t>
              </a:r>
              <a:r>
                <a:rPr lang="pl-PL" sz="2400" b="1" dirty="0" smtClean="0">
                  <a:solidFill>
                    <a:srgbClr val="161249"/>
                  </a:solidFill>
                </a:rPr>
                <a:t>wybrany przez Ciebie </a:t>
              </a:r>
              <a:r>
                <a:rPr lang="en-US" sz="2400" b="1" dirty="0" err="1" smtClean="0">
                  <a:solidFill>
                    <a:srgbClr val="161249"/>
                  </a:solidFill>
                </a:rPr>
                <a:t>temat</a:t>
              </a:r>
              <a:r>
                <a:rPr lang="en-US" sz="2400" b="1" dirty="0" smtClean="0">
                  <a:solidFill>
                    <a:srgbClr val="161249"/>
                  </a:solidFill>
                </a:rPr>
                <a:t> </a:t>
              </a:r>
              <a:r>
                <a:rPr lang="pl-PL" sz="2400" b="1" dirty="0" smtClean="0">
                  <a:solidFill>
                    <a:srgbClr val="161249"/>
                  </a:solidFill>
                </a:rPr>
                <a:t>na </a:t>
              </a:r>
              <a:r>
                <a:rPr lang="en-US" sz="2400" b="1" dirty="0" smtClean="0">
                  <a:solidFill>
                    <a:srgbClr val="161249"/>
                  </a:solidFill>
                </a:rPr>
                <a:t>max</a:t>
              </a:r>
              <a:r>
                <a:rPr lang="en-US" sz="2400" b="1" dirty="0">
                  <a:solidFill>
                    <a:srgbClr val="161249"/>
                  </a:solidFill>
                </a:rPr>
                <a:t>. 2 </a:t>
              </a:r>
              <a:r>
                <a:rPr lang="en-US" sz="2400" b="1" dirty="0" err="1">
                  <a:solidFill>
                    <a:srgbClr val="161249"/>
                  </a:solidFill>
                </a:rPr>
                <a:t>minuty</a:t>
              </a:r>
              <a:r>
                <a:rPr lang="en-US" sz="2400" b="1" dirty="0">
                  <a:solidFill>
                    <a:srgbClr val="161249"/>
                  </a:solidFill>
                </a:rPr>
                <a:t>. </a:t>
              </a:r>
              <a:endParaRPr sz="2400" dirty="0">
                <a:solidFill>
                  <a:srgbClr val="161249"/>
                </a:solidFill>
              </a:endParaRPr>
            </a:p>
          </p:txBody>
        </p:sp>
        <p:sp>
          <p:nvSpPr>
            <p:cNvPr id="274" name="Google Shape;274;p18"/>
            <p:cNvSpPr/>
            <p:nvPr/>
          </p:nvSpPr>
          <p:spPr>
            <a:xfrm>
              <a:off x="1899759" y="2277440"/>
              <a:ext cx="4315781" cy="3076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800"/>
              </a:pPr>
              <a:endParaRPr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5" name="Google Shape;275;p18"/>
            <p:cNvSpPr txBox="1"/>
            <p:nvPr/>
          </p:nvSpPr>
          <p:spPr>
            <a:xfrm>
              <a:off x="1899758" y="1559727"/>
              <a:ext cx="4315781" cy="3076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380990" indent="-380990">
                <a:lnSpc>
                  <a:spcPct val="150000"/>
                </a:lnSpc>
                <a:buClr>
                  <a:srgbClr val="F39200"/>
                </a:buClr>
                <a:buSzPts val="1800"/>
                <a:buFont typeface="Noto Sans Symbols"/>
                <a:buChar char="⮚"/>
              </a:pPr>
              <a:r>
                <a:rPr lang="en-US" sz="2400" dirty="0">
                  <a:solidFill>
                    <a:srgbClr val="161249"/>
                  </a:solidFill>
                </a:rPr>
                <a:t>Jaki jest </a:t>
              </a:r>
              <a:r>
                <a:rPr lang="en-US" sz="2400" dirty="0" err="1">
                  <a:solidFill>
                    <a:srgbClr val="161249"/>
                  </a:solidFill>
                </a:rPr>
                <a:t>Twój</a:t>
              </a:r>
              <a:r>
                <a:rPr lang="en-US" sz="2400" dirty="0">
                  <a:solidFill>
                    <a:srgbClr val="161249"/>
                  </a:solidFill>
                </a:rPr>
                <a:t> </a:t>
              </a:r>
              <a:r>
                <a:rPr lang="en-US" sz="2400" dirty="0" err="1">
                  <a:solidFill>
                    <a:srgbClr val="161249"/>
                  </a:solidFill>
                </a:rPr>
                <a:t>temat</a:t>
              </a:r>
              <a:r>
                <a:rPr lang="en-US" sz="2400" dirty="0">
                  <a:solidFill>
                    <a:srgbClr val="161249"/>
                  </a:solidFill>
                </a:rPr>
                <a:t>?</a:t>
              </a:r>
              <a:endParaRPr sz="2400" dirty="0">
                <a:solidFill>
                  <a:srgbClr val="161249"/>
                </a:solidFill>
              </a:endParaRPr>
            </a:p>
            <a:p>
              <a:pPr marL="380990" indent="-380990">
                <a:lnSpc>
                  <a:spcPct val="150000"/>
                </a:lnSpc>
                <a:spcBef>
                  <a:spcPts val="513"/>
                </a:spcBef>
                <a:buClr>
                  <a:srgbClr val="F39200"/>
                </a:buClr>
                <a:buSzPts val="1800"/>
                <a:buFont typeface="Noto Sans Symbols"/>
                <a:buChar char="⮚"/>
              </a:pPr>
              <a:r>
                <a:rPr lang="en-US" sz="2400" dirty="0" err="1">
                  <a:solidFill>
                    <a:srgbClr val="161249"/>
                  </a:solidFill>
                </a:rPr>
                <a:t>Dlaczego</a:t>
              </a:r>
              <a:r>
                <a:rPr lang="en-US" sz="2400" dirty="0">
                  <a:solidFill>
                    <a:srgbClr val="161249"/>
                  </a:solidFill>
                </a:rPr>
                <a:t> </a:t>
              </a:r>
              <a:r>
                <a:rPr lang="en-US" sz="2400" dirty="0" err="1">
                  <a:solidFill>
                    <a:srgbClr val="161249"/>
                  </a:solidFill>
                </a:rPr>
                <a:t>Twój</a:t>
              </a:r>
              <a:r>
                <a:rPr lang="en-US" sz="2400" dirty="0">
                  <a:solidFill>
                    <a:srgbClr val="161249"/>
                  </a:solidFill>
                </a:rPr>
                <a:t> </a:t>
              </a:r>
              <a:r>
                <a:rPr lang="en-US" sz="2400" dirty="0" err="1">
                  <a:solidFill>
                    <a:srgbClr val="161249"/>
                  </a:solidFill>
                </a:rPr>
                <a:t>temat</a:t>
              </a:r>
              <a:r>
                <a:rPr lang="en-US" sz="2400" dirty="0">
                  <a:solidFill>
                    <a:srgbClr val="161249"/>
                  </a:solidFill>
                </a:rPr>
                <a:t> jest </a:t>
              </a:r>
              <a:r>
                <a:rPr lang="en-US" sz="2400" dirty="0" err="1">
                  <a:solidFill>
                    <a:srgbClr val="161249"/>
                  </a:solidFill>
                </a:rPr>
                <a:t>ważny</a:t>
              </a:r>
              <a:r>
                <a:rPr lang="en-US" sz="2400" dirty="0">
                  <a:solidFill>
                    <a:srgbClr val="161249"/>
                  </a:solidFill>
                </a:rPr>
                <a:t> </a:t>
              </a:r>
              <a:r>
                <a:rPr lang="en-US" sz="2400" dirty="0" err="1">
                  <a:solidFill>
                    <a:srgbClr val="161249"/>
                  </a:solidFill>
                </a:rPr>
                <a:t>dla</a:t>
              </a:r>
              <a:r>
                <a:rPr lang="en-US" sz="2400" dirty="0">
                  <a:solidFill>
                    <a:srgbClr val="161249"/>
                  </a:solidFill>
                </a:rPr>
                <a:t> </a:t>
              </a:r>
              <a:r>
                <a:rPr lang="en-US" sz="2400" dirty="0" err="1">
                  <a:solidFill>
                    <a:srgbClr val="161249"/>
                  </a:solidFill>
                </a:rPr>
                <a:t>dzisiejszych</a:t>
              </a:r>
              <a:r>
                <a:rPr lang="en-US" sz="2400" dirty="0">
                  <a:solidFill>
                    <a:srgbClr val="161249"/>
                  </a:solidFill>
                </a:rPr>
                <a:t> </a:t>
              </a:r>
              <a:r>
                <a:rPr lang="en-US" sz="2400" dirty="0" err="1">
                  <a:solidFill>
                    <a:srgbClr val="161249"/>
                  </a:solidFill>
                </a:rPr>
                <a:t>marketerów</a:t>
              </a:r>
              <a:r>
                <a:rPr lang="en-US" sz="2400" dirty="0">
                  <a:solidFill>
                    <a:srgbClr val="161249"/>
                  </a:solidFill>
                </a:rPr>
                <a:t>? </a:t>
              </a:r>
              <a:endParaRPr sz="2400" dirty="0">
                <a:solidFill>
                  <a:srgbClr val="161249"/>
                </a:solidFill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e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859</Words>
  <Application>Microsoft Office PowerPoint</Application>
  <PresentationFormat>Panoramiczny</PresentationFormat>
  <Paragraphs>81</Paragraphs>
  <Slides>18</Slides>
  <Notes>18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2" baseType="lpstr">
      <vt:lpstr>Arial</vt:lpstr>
      <vt:lpstr>Calibri</vt:lpstr>
      <vt:lpstr>Noto Sans Symbols</vt:lpstr>
      <vt:lpstr>DEMS NEW</vt:lpstr>
      <vt:lpstr>JAK DZIAŁA  SŁUCHANIE ONLINE</vt:lpstr>
      <vt:lpstr>Cele nauczania</vt:lpstr>
      <vt:lpstr>AGENDA</vt:lpstr>
      <vt:lpstr>Prezentacja programu PowerPoint</vt:lpstr>
      <vt:lpstr>Prezentacja programu PowerPoint</vt:lpstr>
      <vt:lpstr>Czym jest słuchanie online?</vt:lpstr>
      <vt:lpstr>Słuchanie online </vt:lpstr>
      <vt:lpstr>Słuchanie online </vt:lpstr>
      <vt:lpstr>Prezentacja programu PowerPoint</vt:lpstr>
      <vt:lpstr>Prezentacja programu PowerPoint</vt:lpstr>
      <vt:lpstr>Prezentacja programu PowerPoint</vt:lpstr>
      <vt:lpstr>Alerty Talkwalker </vt:lpstr>
      <vt:lpstr>Prezentacja programu PowerPoint</vt:lpstr>
      <vt:lpstr>Wpisz swój temat i dowiedz się  gdzie jest omawiany</vt:lpstr>
      <vt:lpstr>Prezentacja programu PowerPoint</vt:lpstr>
      <vt:lpstr>Rok 2022 rokiem poszukiwań</vt:lpstr>
      <vt:lpstr>Prezentacja programu PowerPoint</vt:lpstr>
      <vt:lpstr>Na następne zajęcia: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Video Marketing  ‘must haves’ for success</dc:title>
  <dc:creator>Merikallio Jaana</dc:creator>
  <cp:keywords>, docId:9402C4E2B533F037CAE405FEA78CBA75</cp:keywords>
  <cp:lastModifiedBy>Anna Maria</cp:lastModifiedBy>
  <cp:revision>28</cp:revision>
  <dcterms:created xsi:type="dcterms:W3CDTF">2022-12-14T13:06:16Z</dcterms:created>
  <dcterms:modified xsi:type="dcterms:W3CDTF">2023-08-15T09:32:22Z</dcterms:modified>
</cp:coreProperties>
</file>