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9"/>
  </p:notesMasterIdLst>
  <p:sldIdLst>
    <p:sldId id="524" r:id="rId2"/>
    <p:sldId id="525" r:id="rId3"/>
    <p:sldId id="526" r:id="rId4"/>
    <p:sldId id="527" r:id="rId5"/>
    <p:sldId id="528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59" r:id="rId37"/>
    <p:sldId id="560" r:id="rId3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869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8" roundtripDataSignature="AMtx7mhx3ioyJV+WImw0NtuXW2AA+1xy5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i Schleutker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9275" autoAdjust="0"/>
  </p:normalViewPr>
  <p:slideViewPr>
    <p:cSldViewPr snapToGrid="0">
      <p:cViewPr varScale="1">
        <p:scale>
          <a:sx n="70" d="100"/>
          <a:sy n="70" d="100"/>
        </p:scale>
        <p:origin x="582" y="48"/>
      </p:cViewPr>
      <p:guideLst>
        <p:guide orient="horz" pos="2160"/>
        <p:guide pos="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0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31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310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31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30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31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985253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01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Google Shape;16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5-6 lekcji po 2 godziny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1740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87360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3982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3c283900a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23c283900a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 zadanie wykorzystuje oryginalne instrukcje Google i pozwala uczniom zapoznać się z nimi. Jest to szczególnie przydatne, ponieważ parametry platform kampanii są stale rozwijane, podobnie jak instrukcje. Tworząc instrukcje dla kogoś innego, studenci muszą najpierw przestudiować materiał, wybrać najważniejsze elementy, a następnie przedstawić je w zrozumiałej formie.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Możesz wybrać 1-2 najlepsze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57974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 ćwiczenie jest rozgrzewką do stworzenia atrakcyjnej reklamy. Wykorzystaj również materiały przedstawione wcześniej w tym module.</a:t>
            </a:r>
            <a:endParaRPr/>
          </a:p>
        </p:txBody>
      </p:sp>
      <p:sp>
        <p:nvSpPr>
          <p:cNvPr id="187" name="Google Shape;18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71298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4f40d7f70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4f40d7f70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8949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667870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Reklamy PPC mogą pojawiać się m.in. w wynikach wyszukiwania ("zakupy", "wyszukiwanie", "lokalne"), w mediach społecznościowych (np. Facebook, Instagram, Youtube itp.) oraz w szerokiej gamie banerów internetowych za pośrednictwem sieci reklamowych ("wyświetlanie").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4684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1911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3c283900a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23c283900a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9671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383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1922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95649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4f40d7f70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24f40d7f709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*Bez konta Google Ad i karty kredytowej niestety nie jest możliwe utworzenie i opublikowanie prawdziwej reklamy. Opcje rozwiązania tego problemu: 1. Jako nauczyciel możesz utworzyć własne konto, które możesz połączyć z projektem, w który jesteś zaangażowany, lub z kontem uniwersyteckim, jeśli to możliwe. Inną opcją jest utworzenie konta przez niektórych uczniów.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Po udostępnieniu konta i uzgodnieniu "finansisty" osoba odpowiedzialna może publikować różne reklamy z różnych grup przy użyciu tej samej grupy docelowej. Potrzebne pieniądze nie są zbyt duże, ponieważ około 10 € za reklamę / tydzień da wystarczającą liczbę wyświetleń, aby ocenić reklamę.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7908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74248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3c283900a6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23c283900a6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 zadanie wykorzystuje oryginalne instrukcje Meta (Facebook) i pozwala uczniom zapoznać się z nimi. Jest to szczególnie przydatne, ponieważ parametry platform kampanii są stale rozwijane, podobnie jak instrukcje. Tworząc instrukcję dla kogoś innego, studenci muszą najpierw przestudiować materiał, wybrać najważniejsze elementy, a następnie przedstawić je w zrozumiałej formie.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Grupy mogą zaprezentować 1-2 najlepsze wyniki.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22604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24f40d7f70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24f40d7f70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545702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442257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13939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60662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30125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9" name="Google Shape;30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009592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716968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694048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51199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01499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08847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8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54" name="Google Shape;35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882671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24e379d30f0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24e379d30f0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*Bez konta biznesowego i karty kredytowej niestety nie jest możliwe utworzenie i opublikowanie prawdziwej reklamy. Opcje rozwiązania tego problemu: 1. Jako nauczyciel możesz utworzyć własne konto, które możesz połączyć z projektem, w który jesteś zaangażowany, lub z kontem uniwersyteckim, jeśli to możliwe. Inną opcją jest utworzenie konta przez niektórych uczniów.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Po udostępnieniu konta i uzgodnieniu "finansisty" osoba odpowiedzialna może publikować różne reklamy z różnych grup przy użyciu tej samej grupy docelowej. Potrzebne pieniądze nie są zbyt duże, ponieważ około 10 € za reklamę / tydzień da wystarczającą liczbę wyświetleń, aby ocenić reklamę.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378419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4f40d7f709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2" name="Google Shape;372;g24f40d7f709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681906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24f40d7f709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24f40d7f709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75919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24f40d7f709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3" name="Google Shape;383;g24f40d7f709_0_16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Tego rodzaju szczegółowe informacje dotyczące poszczególnych nośników można znaleźć na ich kartach.</a:t>
            </a:r>
            <a:endParaRPr/>
          </a:p>
        </p:txBody>
      </p:sp>
      <p:sp>
        <p:nvSpPr>
          <p:cNvPr id="384" name="Google Shape;384;g24f40d7f709_0_16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1930537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4f40d7f709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7" name="Google Shape;397;g24f40d7f709_0_29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Jeśli</a:t>
            </a:r>
            <a:r>
              <a:rPr lang="en-US" dirty="0"/>
              <a:t> </a:t>
            </a:r>
            <a:r>
              <a:rPr lang="en-US" dirty="0" err="1"/>
              <a:t>skończysz</a:t>
            </a:r>
            <a:r>
              <a:rPr lang="en-US" dirty="0"/>
              <a:t> </a:t>
            </a:r>
            <a:r>
              <a:rPr lang="en-US" dirty="0" err="1"/>
              <a:t>pracę</a:t>
            </a:r>
            <a:r>
              <a:rPr lang="en-US" dirty="0"/>
              <a:t> z </a:t>
            </a:r>
            <a:r>
              <a:rPr lang="en-US" dirty="0" err="1"/>
              <a:t>marketingiem</a:t>
            </a:r>
            <a:r>
              <a:rPr lang="en-US" dirty="0"/>
              <a:t> </a:t>
            </a:r>
            <a:r>
              <a:rPr lang="en-US" dirty="0" err="1"/>
              <a:t>cyfrowym</a:t>
            </a:r>
            <a:r>
              <a:rPr lang="en-US" dirty="0"/>
              <a:t>, </a:t>
            </a:r>
            <a:r>
              <a:rPr lang="en-US" dirty="0" err="1"/>
              <a:t>będziesz</a:t>
            </a:r>
            <a:r>
              <a:rPr lang="en-US" dirty="0"/>
              <a:t> </a:t>
            </a:r>
            <a:r>
              <a:rPr lang="en-US" dirty="0" err="1"/>
              <a:t>musiał</a:t>
            </a:r>
            <a:r>
              <a:rPr lang="en-US" dirty="0"/>
              <a:t> </a:t>
            </a:r>
            <a:r>
              <a:rPr lang="en-US" dirty="0" err="1"/>
              <a:t>zrozumieć</a:t>
            </a:r>
            <a:r>
              <a:rPr lang="en-US" dirty="0"/>
              <a:t> </a:t>
            </a:r>
            <a:r>
              <a:rPr lang="en-US" dirty="0" err="1"/>
              <a:t>tę</a:t>
            </a:r>
            <a:r>
              <a:rPr lang="en-US" dirty="0"/>
              <a:t> </a:t>
            </a:r>
            <a:r>
              <a:rPr lang="en-US" dirty="0" err="1"/>
              <a:t>logikę</a:t>
            </a:r>
            <a:r>
              <a:rPr lang="en-US" dirty="0"/>
              <a:t>. </a:t>
            </a:r>
            <a:r>
              <a:rPr lang="en-US" dirty="0" err="1"/>
              <a:t>Twoja</a:t>
            </a:r>
            <a:r>
              <a:rPr lang="en-US" dirty="0"/>
              <a:t> </a:t>
            </a:r>
            <a:r>
              <a:rPr lang="en-US" dirty="0" err="1"/>
              <a:t>nadchodząca</a:t>
            </a:r>
            <a:r>
              <a:rPr lang="en-US" dirty="0"/>
              <a:t> </a:t>
            </a:r>
            <a:r>
              <a:rPr lang="en-US" dirty="0" err="1"/>
              <a:t>ocena</a:t>
            </a:r>
            <a:r>
              <a:rPr lang="en-US" dirty="0"/>
              <a:t> </a:t>
            </a:r>
            <a:r>
              <a:rPr lang="en-US" dirty="0" err="1"/>
              <a:t>grupowa</a:t>
            </a:r>
            <a:r>
              <a:rPr lang="en-US" dirty="0"/>
              <a:t> </a:t>
            </a:r>
            <a:r>
              <a:rPr lang="en-US" dirty="0" err="1"/>
              <a:t>również</a:t>
            </a:r>
            <a:r>
              <a:rPr lang="en-US" dirty="0"/>
              <a:t> </a:t>
            </a:r>
            <a:r>
              <a:rPr lang="en-US" dirty="0" err="1"/>
              <a:t>tego</a:t>
            </a:r>
            <a:r>
              <a:rPr lang="en-US" dirty="0"/>
              <a:t> </a:t>
            </a:r>
            <a:r>
              <a:rPr lang="en-US" dirty="0" err="1"/>
              <a:t>dotyczy</a:t>
            </a:r>
            <a:r>
              <a:rPr lang="en-US" dirty="0"/>
              <a:t>. </a:t>
            </a:r>
            <a:r>
              <a:rPr lang="en-US" dirty="0" err="1"/>
              <a:t>Więc</a:t>
            </a:r>
            <a:r>
              <a:rPr lang="en-US" dirty="0"/>
              <a:t> </a:t>
            </a:r>
            <a:r>
              <a:rPr lang="en-US" dirty="0" err="1"/>
              <a:t>teraz</a:t>
            </a:r>
            <a:r>
              <a:rPr lang="en-US" dirty="0"/>
              <a:t> </a:t>
            </a:r>
            <a:r>
              <a:rPr lang="en-US" dirty="0" err="1"/>
              <a:t>zwróć</a:t>
            </a:r>
            <a:r>
              <a:rPr lang="en-US" dirty="0"/>
              <a:t> </a:t>
            </a:r>
            <a:r>
              <a:rPr lang="en-US" dirty="0" err="1"/>
              <a:t>uwagę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Przejdź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matematykę</a:t>
            </a:r>
            <a:r>
              <a:rPr lang="en-US" dirty="0"/>
              <a:t>, </a:t>
            </a:r>
            <a:r>
              <a:rPr lang="en-US" dirty="0" err="1"/>
              <a:t>przejdź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obliczenia</a:t>
            </a:r>
            <a:r>
              <a:rPr lang="en-US" dirty="0"/>
              <a:t>. </a:t>
            </a:r>
            <a:r>
              <a:rPr lang="en-US" dirty="0" err="1"/>
              <a:t>Wiersz</a:t>
            </a:r>
            <a:r>
              <a:rPr lang="en-US" dirty="0"/>
              <a:t> </a:t>
            </a:r>
            <a:r>
              <a:rPr lang="en-US" dirty="0" err="1"/>
              <a:t>po</a:t>
            </a:r>
            <a:r>
              <a:rPr lang="en-US" dirty="0"/>
              <a:t> </a:t>
            </a:r>
            <a:r>
              <a:rPr lang="en-US" dirty="0" err="1"/>
              <a:t>wierszu</a:t>
            </a:r>
            <a:r>
              <a:rPr lang="en-US" dirty="0"/>
              <a:t>. 1) </a:t>
            </a:r>
            <a:r>
              <a:rPr lang="en-US" dirty="0" err="1"/>
              <a:t>najpierw</a:t>
            </a:r>
            <a:r>
              <a:rPr lang="en-US" dirty="0"/>
              <a:t> </a:t>
            </a:r>
            <a:r>
              <a:rPr lang="en-US" dirty="0" err="1"/>
              <a:t>policz</a:t>
            </a:r>
            <a:r>
              <a:rPr lang="en-US" dirty="0"/>
              <a:t> </a:t>
            </a:r>
            <a:r>
              <a:rPr lang="en-US" dirty="0" err="1"/>
              <a:t>koszt</a:t>
            </a:r>
            <a:r>
              <a:rPr lang="en-US" dirty="0"/>
              <a:t> 2) </a:t>
            </a:r>
            <a:r>
              <a:rPr lang="en-US" dirty="0" err="1"/>
              <a:t>następnie</a:t>
            </a:r>
            <a:r>
              <a:rPr lang="en-US" dirty="0"/>
              <a:t> </a:t>
            </a:r>
            <a:r>
              <a:rPr lang="en-US" dirty="0" err="1"/>
              <a:t>zdecyduj</a:t>
            </a:r>
            <a:r>
              <a:rPr lang="en-US" dirty="0"/>
              <a:t> o </a:t>
            </a:r>
            <a:r>
              <a:rPr lang="en-US" dirty="0" err="1"/>
              <a:t>długości</a:t>
            </a:r>
            <a:r>
              <a:rPr lang="en-US" dirty="0"/>
              <a:t> = </a:t>
            </a:r>
            <a:r>
              <a:rPr lang="en-US" dirty="0" err="1"/>
              <a:t>rozłóż</a:t>
            </a:r>
            <a:r>
              <a:rPr lang="en-US" dirty="0"/>
              <a:t> </a:t>
            </a:r>
            <a:r>
              <a:rPr lang="en-US" dirty="0" err="1"/>
              <a:t>sumę</a:t>
            </a:r>
            <a:r>
              <a:rPr lang="en-US" dirty="0"/>
              <a:t>. </a:t>
            </a:r>
            <a:r>
              <a:rPr lang="en-US" dirty="0" err="1"/>
              <a:t>Czas</a:t>
            </a:r>
            <a:r>
              <a:rPr lang="en-US" dirty="0"/>
              <a:t> </a:t>
            </a:r>
            <a:r>
              <a:rPr lang="en-US" dirty="0" err="1"/>
              <a:t>trwania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ma </a:t>
            </a:r>
            <a:r>
              <a:rPr lang="en-US" dirty="0" err="1"/>
              <a:t>wpływu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koszt</a:t>
            </a:r>
            <a:r>
              <a:rPr lang="en-US" dirty="0"/>
              <a:t>!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398" name="Google Shape;398;g24f40d7f709_0_29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131574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24f40d7f709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5" name="Google Shape;405;g24f40d7f709_0_36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406" name="Google Shape;406;g24f40d7f709_0_36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270238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24f40d7f709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3" name="Google Shape;413;g24f40d7f709_0_43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4" name="Google Shape;414;g24f40d7f709_0_43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502671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24f40d7f709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g24f40d7f709_0_48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420" name="Google Shape;420;g24f40d7f709_0_48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792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6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66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66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6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6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6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6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8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6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8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6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68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6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6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6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- blank">
  <p:cSld name="Title and Content - 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1"/>
          <p:cNvSpPr txBox="1">
            <a:spLocks noGrp="1"/>
          </p:cNvSpPr>
          <p:nvPr>
            <p:ph type="title"/>
          </p:nvPr>
        </p:nvSpPr>
        <p:spPr>
          <a:xfrm>
            <a:off x="601133" y="371749"/>
            <a:ext cx="10985500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1"/>
          <p:cNvSpPr txBox="1">
            <a:spLocks noGrp="1"/>
          </p:cNvSpPr>
          <p:nvPr>
            <p:ph type="body" idx="1"/>
          </p:nvPr>
        </p:nvSpPr>
        <p:spPr>
          <a:xfrm>
            <a:off x="601133" y="2325601"/>
            <a:ext cx="10983384" cy="410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7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7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" name="Google Shape;59;p7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0" name="Google Shape;60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7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7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7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7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7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7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2" name="Google Shape;72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7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7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7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7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6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6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6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6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6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77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7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7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77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02" name="Google Shape;102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77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9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3" name="Google Shape;113;p79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79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5" name="Google Shape;115;p7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8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80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0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8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8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8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81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1" name="Google Shape;131;p8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8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8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6" name="Google Shape;136;p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8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3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41" name="Google Shape;141;p83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marL="914400" lvl="1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marL="1371600" lvl="2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marL="1828800" lvl="3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marL="2286000" lvl="4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marL="2743200" lvl="5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42" name="Google Shape;142;p8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">
  <p:cSld name="Picture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4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5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7" name="Google Shape;147;p85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85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9" name="Google Shape;149;p85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85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">
  <p:cSld name="text slide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415d10eec0_0_228"/>
          <p:cNvSpPr txBox="1">
            <a:spLocks noGrp="1"/>
          </p:cNvSpPr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g2415d10eec0_0_228"/>
          <p:cNvSpPr txBox="1">
            <a:spLocks noGrp="1"/>
          </p:cNvSpPr>
          <p:nvPr>
            <p:ph type="body" idx="1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4" name="Google Shape;154;g2415d10eec0_0_228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g2415d10eec0_0_228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g2415d10eec0_0_228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162" name="Google Shape;16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3" name="Google Shape;16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_left_bullets">
  <p:cSld name="pic_left_bullets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415d10eec0_0_1069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66" name="Google Shape;166;g2415d10eec0_0_1069"/>
          <p:cNvGrpSpPr/>
          <p:nvPr/>
        </p:nvGrpSpPr>
        <p:grpSpPr>
          <a:xfrm>
            <a:off x="11496599" y="332656"/>
            <a:ext cx="407002" cy="348834"/>
            <a:chOff x="11496599" y="332656"/>
            <a:chExt cx="407002" cy="348834"/>
          </a:xfrm>
        </p:grpSpPr>
        <p:sp>
          <p:nvSpPr>
            <p:cNvPr id="167" name="Google Shape;167;g2415d10eec0_0_1069"/>
            <p:cNvSpPr/>
            <p:nvPr/>
          </p:nvSpPr>
          <p:spPr>
            <a:xfrm>
              <a:off x="11496599" y="332656"/>
              <a:ext cx="174428" cy="348834"/>
            </a:xfrm>
            <a:custGeom>
              <a:avLst/>
              <a:gdLst/>
              <a:ahLst/>
              <a:cxnLst/>
              <a:rect l="l" t="t" r="r" b="b"/>
              <a:pathLst>
                <a:path w="174428" h="348834" extrusionOk="0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g2415d10eec0_0_1069"/>
            <p:cNvSpPr/>
            <p:nvPr/>
          </p:nvSpPr>
          <p:spPr>
            <a:xfrm>
              <a:off x="11729235" y="332656"/>
              <a:ext cx="174366" cy="26152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9" name="Google Shape;169;g2415d10eec0_0_1069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70" name="Google Shape;170;g2415d10eec0_0_1069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1" name="Google Shape;171;g2415d10eec0_0_1069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g2415d10eec0_0_1069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g2415d10eec0_0_1069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Google Shape;51;p50"/>
          <p:cNvCxnSpPr/>
          <p:nvPr/>
        </p:nvCxnSpPr>
        <p:spPr>
          <a:xfrm rot="10800000">
            <a:off x="1120778" y="911921"/>
            <a:ext cx="5231151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2" name="Google Shape;52;p50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9" cy="57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2000" b="1"/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800" b="1"/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600" b="1"/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600" b="1"/>
            </a:lvl5pPr>
            <a:lvl6pPr marL="3657509" lvl="5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6pPr>
            <a:lvl7pPr marL="4267093" lvl="6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7pPr>
            <a:lvl8pPr marL="4876678" lvl="7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8pPr>
            <a:lvl9pPr marL="5486263" lvl="8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50"/>
          <p:cNvSpPr txBox="1">
            <a:spLocks noGrp="1"/>
          </p:cNvSpPr>
          <p:nvPr>
            <p:ph type="body" idx="2"/>
          </p:nvPr>
        </p:nvSpPr>
        <p:spPr>
          <a:xfrm>
            <a:off x="1120777" y="1179731"/>
            <a:ext cx="8818739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50"/>
          <p:cNvSpPr/>
          <p:nvPr/>
        </p:nvSpPr>
        <p:spPr>
          <a:xfrm rot="10800000" flipH="1">
            <a:off x="0" y="6074229"/>
            <a:ext cx="12192000" cy="884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" name="Google Shape;55;p5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2" y="6190973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5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51611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7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2" name="Google Shape;142;p4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462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9" r:id="rId9"/>
    <p:sldLayoutId id="2147483660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  <p:sldLayoutId id="2147483671" r:id="rId20"/>
    <p:sldLayoutId id="2147483674" r:id="rId21"/>
    <p:sldLayoutId id="2147483676" r:id="rId2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google.com/google-ads/answer/6324971?hl=e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business/help/621956575422138?id=649869995454285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blueprint.com/student/activity/212731?ref=cms_redirect#/page/5fc6e46a4a46d349e9dff0e2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"/>
          <p:cNvSpPr txBox="1">
            <a:spLocks noGrp="1"/>
          </p:cNvSpPr>
          <p:nvPr>
            <p:ph type="ctrTitle"/>
          </p:nvPr>
        </p:nvSpPr>
        <p:spPr>
          <a:xfrm>
            <a:off x="414867" y="1901505"/>
            <a:ext cx="11362267" cy="1661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/>
          <a:p>
            <a:pPr algn="ctr"/>
            <a:r>
              <a:rPr lang="en-US" sz="9600"/>
              <a:t>Reklama cyfrowa</a:t>
            </a:r>
            <a:endParaRPr sz="9600"/>
          </a:p>
        </p:txBody>
      </p:sp>
      <p:sp>
        <p:nvSpPr>
          <p:cNvPr id="159" name="Google Shape;159;p1"/>
          <p:cNvSpPr txBox="1">
            <a:spLocks noGrp="1"/>
          </p:cNvSpPr>
          <p:nvPr>
            <p:ph type="subTitle" idx="4294967295"/>
          </p:nvPr>
        </p:nvSpPr>
        <p:spPr>
          <a:xfrm>
            <a:off x="1088020" y="3710518"/>
            <a:ext cx="10689114" cy="105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lt1"/>
              </a:buClr>
              <a:buSzPts val="3600"/>
              <a:buNone/>
            </a:pPr>
            <a:r>
              <a:rPr lang="pl-PL" sz="4800" dirty="0" smtClean="0">
                <a:solidFill>
                  <a:schemeClr val="lt1"/>
                </a:solidFill>
              </a:rPr>
              <a:t>3. </a:t>
            </a:r>
            <a:r>
              <a:rPr lang="en-US" sz="4800" dirty="0" err="1" smtClean="0">
                <a:solidFill>
                  <a:schemeClr val="lt1"/>
                </a:solidFill>
              </a:rPr>
              <a:t>Realizacja</a:t>
            </a:r>
            <a:r>
              <a:rPr lang="en-US" sz="4800" dirty="0" smtClean="0">
                <a:solidFill>
                  <a:schemeClr val="lt1"/>
                </a:solidFill>
              </a:rPr>
              <a:t> </a:t>
            </a:r>
            <a:r>
              <a:rPr lang="en-US" sz="4800" dirty="0" err="1">
                <a:solidFill>
                  <a:schemeClr val="lt1"/>
                </a:solidFill>
              </a:rPr>
              <a:t>kampanii</a:t>
            </a:r>
            <a:endParaRPr sz="4800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"/>
          <p:cNvSpPr txBox="1">
            <a:spLocks noGrp="1"/>
          </p:cNvSpPr>
          <p:nvPr>
            <p:ph type="title"/>
          </p:nvPr>
        </p:nvSpPr>
        <p:spPr>
          <a:xfrm>
            <a:off x="1950964" y="1486675"/>
            <a:ext cx="2674257" cy="850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>
              <a:buSzPts val="3300"/>
            </a:pPr>
            <a:r>
              <a:rPr lang="en-US"/>
              <a:t>Tematy</a:t>
            </a:r>
            <a:endParaRPr/>
          </a:p>
        </p:txBody>
      </p:sp>
      <p:sp>
        <p:nvSpPr>
          <p:cNvPr id="165" name="Google Shape;165;p2"/>
          <p:cNvSpPr txBox="1">
            <a:spLocks noGrp="1"/>
          </p:cNvSpPr>
          <p:nvPr>
            <p:ph type="body" idx="1"/>
          </p:nvPr>
        </p:nvSpPr>
        <p:spPr>
          <a:xfrm>
            <a:off x="5398322" y="1019389"/>
            <a:ext cx="6141711" cy="1785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80990" indent="-380990">
              <a:lnSpc>
                <a:spcPct val="150000"/>
              </a:lnSpc>
              <a:spcBef>
                <a:spcPts val="0"/>
              </a:spcBef>
              <a:buSzPts val="1800"/>
              <a:buFont typeface="Arial"/>
              <a:buChar char="•"/>
            </a:pPr>
            <a:r>
              <a:rPr lang="en-US" sz="2400" dirty="0" err="1"/>
              <a:t>Tworzenie</a:t>
            </a:r>
            <a:r>
              <a:rPr lang="en-US" sz="2400" dirty="0"/>
              <a:t> </a:t>
            </a:r>
            <a:r>
              <a:rPr lang="en-US" sz="2400" dirty="0" err="1"/>
              <a:t>reklam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platformie</a:t>
            </a:r>
            <a:r>
              <a:rPr lang="en-US" sz="2400" dirty="0"/>
              <a:t> Google</a:t>
            </a:r>
            <a:endParaRPr sz="2400" dirty="0"/>
          </a:p>
          <a:p>
            <a:pPr marL="380990" indent="-380990">
              <a:lnSpc>
                <a:spcPct val="150000"/>
              </a:lnSpc>
              <a:spcBef>
                <a:spcPts val="0"/>
              </a:spcBef>
              <a:buSzPts val="1800"/>
              <a:buFont typeface="Arial"/>
              <a:buChar char="•"/>
            </a:pPr>
            <a:r>
              <a:rPr lang="en-US" sz="2400" dirty="0" err="1"/>
              <a:t>Tworzenie</a:t>
            </a:r>
            <a:r>
              <a:rPr lang="en-US" sz="2400" dirty="0"/>
              <a:t> </a:t>
            </a:r>
            <a:r>
              <a:rPr lang="en-US" sz="2400" dirty="0" err="1"/>
              <a:t>reklam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 smtClean="0"/>
              <a:t>platformie</a:t>
            </a:r>
            <a:r>
              <a:rPr lang="pl-PL" sz="2400" dirty="0"/>
              <a:t/>
            </a:r>
            <a:br>
              <a:rPr lang="pl-PL" sz="2400" dirty="0"/>
            </a:br>
            <a:r>
              <a:rPr lang="en-US" sz="2400" dirty="0" smtClean="0"/>
              <a:t>Facebook </a:t>
            </a:r>
            <a:r>
              <a:rPr lang="en-US" sz="2400" dirty="0" err="1"/>
              <a:t>i</a:t>
            </a:r>
            <a:r>
              <a:rPr lang="en-US" sz="2400" dirty="0"/>
              <a:t> Instagram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"/>
          <p:cNvSpPr txBox="1">
            <a:spLocks noGrp="1"/>
          </p:cNvSpPr>
          <p:nvPr>
            <p:ph type="title"/>
          </p:nvPr>
        </p:nvSpPr>
        <p:spPr>
          <a:xfrm>
            <a:off x="838200" y="239796"/>
            <a:ext cx="10515600" cy="8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/>
              <a:t>Jak zacząć?</a:t>
            </a:r>
            <a:endParaRPr/>
          </a:p>
        </p:txBody>
      </p:sp>
      <p:sp>
        <p:nvSpPr>
          <p:cNvPr id="171" name="Google Shape;171;p3"/>
          <p:cNvSpPr txBox="1">
            <a:spLocks noGrp="1"/>
          </p:cNvSpPr>
          <p:nvPr>
            <p:ph type="body" idx="1"/>
          </p:nvPr>
        </p:nvSpPr>
        <p:spPr>
          <a:xfrm>
            <a:off x="838200" y="1593867"/>
            <a:ext cx="7650800" cy="3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2133"/>
              <a:t>Wszystkie dostarczą ci instrukcji, jak rozpocząć kampanie, w twoim własnym języku (użyj słów wyszukiwania "Utwórz kampanię na Facebooku/Google" itp.)</a:t>
            </a:r>
            <a:endParaRPr sz="2133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2133"/>
              <a:t>Poniżej przedstawiamy dwie najpopularniejsze z nich, platformę reklamową Facebooka (znaną również jako Meta Business Suite) i platformę reklamową Google (większość innych ma bardzo podobną logikę tworzenia reklam i kampanii).</a:t>
            </a:r>
            <a:endParaRPr sz="2133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2133"/>
              <a:t>Uwaga: Do tworzenia prawdziwych kampanii potrzebny będzie profil biznesowy</a:t>
            </a:r>
            <a:endParaRPr sz="2133"/>
          </a:p>
        </p:txBody>
      </p:sp>
      <p:pic>
        <p:nvPicPr>
          <p:cNvPr id="172" name="Google Shape;17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35133" y="1810239"/>
            <a:ext cx="2018667" cy="2018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61201" y="4198867"/>
            <a:ext cx="1693300" cy="1693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5"/>
          <p:cNvSpPr txBox="1">
            <a:spLocks noGrp="1"/>
          </p:cNvSpPr>
          <p:nvPr>
            <p:ph type="title" idx="4294967295"/>
          </p:nvPr>
        </p:nvSpPr>
        <p:spPr>
          <a:xfrm>
            <a:off x="0" y="2500842"/>
            <a:ext cx="12192000" cy="18563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>
              <a:lnSpc>
                <a:spcPct val="100000"/>
              </a:lnSpc>
              <a:buSzPts val="3600"/>
            </a:pPr>
            <a:r>
              <a:rPr lang="en-US" sz="6000" dirty="0" err="1"/>
              <a:t>Tworzenie</a:t>
            </a:r>
            <a:r>
              <a:rPr lang="en-US" sz="6000" dirty="0"/>
              <a:t> </a:t>
            </a:r>
            <a:r>
              <a:rPr lang="en-US" sz="6000" dirty="0" err="1"/>
              <a:t>kampanii</a:t>
            </a:r>
            <a:r>
              <a:rPr lang="en-US" sz="6000" dirty="0"/>
              <a:t> </a:t>
            </a:r>
            <a:r>
              <a:rPr lang="en-US" sz="6000" dirty="0" err="1"/>
              <a:t>na</a:t>
            </a:r>
            <a:r>
              <a:rPr lang="en-US" sz="6000" dirty="0"/>
              <a:t> </a:t>
            </a:r>
            <a:r>
              <a:rPr lang="en-US" sz="6000" dirty="0" err="1"/>
              <a:t>platformie</a:t>
            </a:r>
            <a:r>
              <a:rPr lang="en-US" sz="6000" dirty="0"/>
              <a:t> Google</a:t>
            </a:r>
            <a:endParaRPr sz="6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3c283900a6_0_5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57143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/>
            <a:r>
              <a:rPr lang="pl-PL" dirty="0" smtClean="0"/>
              <a:t>Zadanie </a:t>
            </a:r>
            <a:r>
              <a:rPr lang="en-US" dirty="0" err="1" smtClean="0"/>
              <a:t>wstępn</a:t>
            </a:r>
            <a:r>
              <a:rPr lang="pl-PL" dirty="0" smtClean="0"/>
              <a:t>e</a:t>
            </a:r>
            <a:r>
              <a:rPr lang="en-US" dirty="0" smtClean="0"/>
              <a:t> </a:t>
            </a:r>
            <a:r>
              <a:rPr lang="en-US" dirty="0"/>
              <a:t>(w </a:t>
            </a:r>
            <a:r>
              <a:rPr lang="en-US" dirty="0" err="1"/>
              <a:t>małych</a:t>
            </a:r>
            <a:r>
              <a:rPr lang="en-US" dirty="0"/>
              <a:t> </a:t>
            </a:r>
            <a:r>
              <a:rPr lang="en-US" dirty="0" err="1"/>
              <a:t>grupach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184" name="Google Shape;184;g23c283900a6_0_5"/>
          <p:cNvSpPr txBox="1">
            <a:spLocks noGrp="1"/>
          </p:cNvSpPr>
          <p:nvPr>
            <p:ph type="body" idx="2"/>
          </p:nvPr>
        </p:nvSpPr>
        <p:spPr>
          <a:xfrm>
            <a:off x="1120767" y="1179733"/>
            <a:ext cx="9794160" cy="47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/>
            <a:r>
              <a:rPr lang="en-US" dirty="0" err="1"/>
              <a:t>Zapoznaj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z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instrukcjami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Google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dla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marketerów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.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</a:t>
            </a:r>
            <a:r>
              <a:rPr lang="en-US" dirty="0" err="1"/>
              <a:t>Twoim</a:t>
            </a:r>
            <a:r>
              <a:rPr lang="en-US" dirty="0"/>
              <a:t> </a:t>
            </a:r>
            <a:r>
              <a:rPr lang="en-US" dirty="0" err="1"/>
              <a:t>zadaniem</a:t>
            </a:r>
            <a:r>
              <a:rPr lang="en-US" dirty="0"/>
              <a:t> jest </a:t>
            </a:r>
            <a:r>
              <a:rPr lang="en-US" dirty="0" err="1"/>
              <a:t>stworzenie</a:t>
            </a:r>
            <a:r>
              <a:rPr lang="en-US" dirty="0"/>
              <a:t> </a:t>
            </a:r>
            <a:r>
              <a:rPr lang="en-US" dirty="0" err="1"/>
              <a:t>zwięzłej</a:t>
            </a:r>
            <a:r>
              <a:rPr lang="en-US" dirty="0"/>
              <a:t> </a:t>
            </a:r>
            <a:r>
              <a:rPr lang="en-US" dirty="0" err="1"/>
              <a:t>instrukcji</a:t>
            </a:r>
            <a:r>
              <a:rPr lang="en-US" dirty="0"/>
              <a:t> "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stworzyć</a:t>
            </a:r>
            <a:r>
              <a:rPr lang="en-US" dirty="0"/>
              <a:t> </a:t>
            </a:r>
            <a:r>
              <a:rPr lang="en-US" dirty="0" err="1"/>
              <a:t>kampanię</a:t>
            </a:r>
            <a:r>
              <a:rPr lang="en-US" dirty="0"/>
              <a:t> w Google Ads"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 smtClean="0"/>
              <a:t>kogoś</a:t>
            </a:r>
            <a:r>
              <a:rPr lang="en-US" dirty="0" smtClean="0"/>
              <a:t> </a:t>
            </a:r>
            <a:r>
              <a:rPr lang="en-US" dirty="0"/>
              <a:t>w </a:t>
            </a:r>
            <a:r>
              <a:rPr lang="en-US" dirty="0" err="1"/>
              <a:t>zespole</a:t>
            </a:r>
            <a:r>
              <a:rPr lang="en-US" dirty="0"/>
              <a:t> </a:t>
            </a:r>
            <a:r>
              <a:rPr lang="en-US" dirty="0" err="1"/>
              <a:t>marketingowym</a:t>
            </a:r>
            <a:r>
              <a:rPr lang="en-US" dirty="0"/>
              <a:t>, </a:t>
            </a:r>
            <a:r>
              <a:rPr lang="en-US" dirty="0" err="1"/>
              <a:t>kto</a:t>
            </a:r>
            <a:r>
              <a:rPr lang="en-US" dirty="0"/>
              <a:t> </a:t>
            </a:r>
            <a:r>
              <a:rPr lang="en-US" dirty="0" err="1"/>
              <a:t>nigdy</a:t>
            </a:r>
            <a:r>
              <a:rPr lang="en-US" dirty="0"/>
              <a:t> </a:t>
            </a:r>
            <a:r>
              <a:rPr lang="en-US" dirty="0" err="1"/>
              <a:t>wcześniej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korzystał</a:t>
            </a:r>
            <a:r>
              <a:rPr lang="en-US" dirty="0"/>
              <a:t> z </a:t>
            </a:r>
            <a:r>
              <a:rPr lang="en-US" dirty="0" err="1"/>
              <a:t>tej</a:t>
            </a:r>
            <a:r>
              <a:rPr lang="en-US" dirty="0"/>
              <a:t> </a:t>
            </a:r>
            <a:r>
              <a:rPr lang="en-US" dirty="0" err="1" smtClean="0"/>
              <a:t>platformy</a:t>
            </a:r>
            <a:r>
              <a:rPr lang="en-US" dirty="0" smtClean="0"/>
              <a:t>. </a:t>
            </a:r>
            <a:endParaRPr dirty="0"/>
          </a:p>
          <a:p>
            <a:pPr marL="0" indent="0"/>
            <a:endParaRPr dirty="0"/>
          </a:p>
          <a:p>
            <a:pPr indent="-431789">
              <a:buChar char="●"/>
            </a:pPr>
            <a:r>
              <a:rPr lang="en-US" dirty="0"/>
              <a:t>Co </a:t>
            </a:r>
            <a:r>
              <a:rPr lang="en-US" dirty="0" err="1"/>
              <a:t>można</a:t>
            </a:r>
            <a:r>
              <a:rPr lang="en-US" dirty="0"/>
              <a:t> </a:t>
            </a:r>
            <a:r>
              <a:rPr lang="en-US" dirty="0" err="1"/>
              <a:t>osiągnąć</a:t>
            </a:r>
            <a:r>
              <a:rPr lang="en-US" dirty="0"/>
              <a:t>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/>
              <a:t>reklamom</a:t>
            </a:r>
            <a:r>
              <a:rPr lang="en-US" dirty="0"/>
              <a:t>?</a:t>
            </a:r>
            <a:endParaRPr dirty="0"/>
          </a:p>
          <a:p>
            <a:pPr indent="-431789">
              <a:buChar char="●"/>
            </a:pPr>
            <a:r>
              <a:rPr lang="en-US" dirty="0" err="1"/>
              <a:t>Jakie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kroki</a:t>
            </a:r>
            <a:r>
              <a:rPr lang="en-US" dirty="0"/>
              <a:t> </a:t>
            </a:r>
            <a:r>
              <a:rPr lang="en-US" dirty="0" err="1"/>
              <a:t>tworzenia</a:t>
            </a:r>
            <a:r>
              <a:rPr lang="en-US" dirty="0"/>
              <a:t> </a:t>
            </a:r>
            <a:r>
              <a:rPr lang="en-US" dirty="0" err="1"/>
              <a:t>reklamy</a:t>
            </a:r>
            <a:r>
              <a:rPr lang="en-US" dirty="0"/>
              <a:t>? </a:t>
            </a:r>
            <a:r>
              <a:rPr lang="en-US" dirty="0" err="1"/>
              <a:t>Bądź</a:t>
            </a:r>
            <a:r>
              <a:rPr lang="en-US" dirty="0"/>
              <a:t> </a:t>
            </a:r>
            <a:r>
              <a:rPr lang="en-US" dirty="0" err="1"/>
              <a:t>konkretny</a:t>
            </a:r>
            <a:r>
              <a:rPr lang="en-US" dirty="0"/>
              <a:t>, </a:t>
            </a:r>
            <a:r>
              <a:rPr lang="en-US" dirty="0" err="1"/>
              <a:t>używaj</a:t>
            </a:r>
            <a:r>
              <a:rPr lang="en-US" dirty="0"/>
              <a:t> </a:t>
            </a:r>
            <a:r>
              <a:rPr lang="en-US" dirty="0" err="1"/>
              <a:t>zrzutów</a:t>
            </a:r>
            <a:r>
              <a:rPr lang="en-US" dirty="0"/>
              <a:t> </a:t>
            </a:r>
            <a:r>
              <a:rPr lang="en-US" dirty="0" err="1" smtClean="0"/>
              <a:t>ekranu</a:t>
            </a:r>
            <a:r>
              <a:rPr lang="pl-PL" dirty="0" smtClean="0"/>
              <a:t>.</a:t>
            </a:r>
            <a:endParaRPr dirty="0"/>
          </a:p>
          <a:p>
            <a:pPr indent="-431789">
              <a:buChar char="●"/>
            </a:pPr>
            <a:r>
              <a:rPr lang="en-US" dirty="0" err="1"/>
              <a:t>Dodaj</a:t>
            </a:r>
            <a:r>
              <a:rPr lang="en-US" dirty="0"/>
              <a:t> </a:t>
            </a:r>
            <a:r>
              <a:rPr lang="en-US" dirty="0" err="1"/>
              <a:t>specjalne</a:t>
            </a:r>
            <a:r>
              <a:rPr lang="en-US" dirty="0"/>
              <a:t> </a:t>
            </a:r>
            <a:r>
              <a:rPr lang="en-US" dirty="0" err="1"/>
              <a:t>uwagi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porady</a:t>
            </a:r>
            <a:r>
              <a:rPr lang="en-US" dirty="0"/>
              <a:t>, aby </a:t>
            </a:r>
            <a:r>
              <a:rPr lang="en-US" dirty="0" err="1"/>
              <a:t>odnieść</a:t>
            </a:r>
            <a:r>
              <a:rPr lang="en-US" dirty="0"/>
              <a:t> </a:t>
            </a:r>
            <a:r>
              <a:rPr lang="en-US" dirty="0" err="1" smtClean="0"/>
              <a:t>sukces</a:t>
            </a:r>
            <a:r>
              <a:rPr lang="pl-PL" dirty="0" smtClean="0"/>
              <a:t>.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Oczekuje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instrukcja</a:t>
            </a:r>
            <a:r>
              <a:rPr lang="en-US" dirty="0"/>
              <a:t> </a:t>
            </a:r>
            <a:r>
              <a:rPr lang="en-US" dirty="0" err="1"/>
              <a:t>obejmie</a:t>
            </a:r>
            <a:r>
              <a:rPr lang="en-US" dirty="0"/>
              <a:t> </a:t>
            </a:r>
            <a:r>
              <a:rPr lang="en-US" dirty="0" err="1"/>
              <a:t>wszystkie</a:t>
            </a:r>
            <a:r>
              <a:rPr lang="en-US" dirty="0"/>
              <a:t> </a:t>
            </a:r>
            <a:r>
              <a:rPr lang="en-US" dirty="0" err="1"/>
              <a:t>etapy</a:t>
            </a:r>
            <a:r>
              <a:rPr lang="en-US" dirty="0"/>
              <a:t> </a:t>
            </a:r>
            <a:r>
              <a:rPr lang="en-US" dirty="0" err="1"/>
              <a:t>kampanii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będzie</a:t>
            </a:r>
            <a:r>
              <a:rPr lang="en-US" dirty="0"/>
              <a:t> </a:t>
            </a:r>
            <a:r>
              <a:rPr lang="pl-PL" dirty="0" smtClean="0"/>
              <a:t>ona </a:t>
            </a:r>
            <a:r>
              <a:rPr lang="en-US" dirty="0" err="1" smtClean="0"/>
              <a:t>łatwa</a:t>
            </a:r>
            <a:r>
              <a:rPr lang="en-US" dirty="0" smtClean="0"/>
              <a:t> </a:t>
            </a:r>
            <a:r>
              <a:rPr lang="en-US" dirty="0"/>
              <a:t>do </a:t>
            </a:r>
            <a:r>
              <a:rPr lang="en-US" dirty="0" err="1"/>
              <a:t>zrozumienia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zastosowania</a:t>
            </a:r>
            <a:r>
              <a:rPr lang="en-US" dirty="0"/>
              <a:t> w </a:t>
            </a:r>
            <a:r>
              <a:rPr lang="en-US" dirty="0" err="1"/>
              <a:t>praktyce</a:t>
            </a:r>
            <a:r>
              <a:rPr lang="en-US" dirty="0"/>
              <a:t>. </a:t>
            </a:r>
            <a:r>
              <a:rPr lang="en-US" dirty="0" err="1"/>
              <a:t>Użyj</a:t>
            </a:r>
            <a:r>
              <a:rPr lang="en-US" dirty="0"/>
              <a:t> 12-15 </a:t>
            </a:r>
            <a:r>
              <a:rPr lang="en-US" dirty="0" err="1"/>
              <a:t>slajdów</a:t>
            </a:r>
            <a:r>
              <a:rPr lang="en-US" dirty="0"/>
              <a:t> </a:t>
            </a:r>
            <a:r>
              <a:rPr lang="en-US" dirty="0" err="1"/>
              <a:t>ppt</a:t>
            </a:r>
            <a:r>
              <a:rPr lang="en-US" dirty="0"/>
              <a:t>, </a:t>
            </a:r>
            <a:r>
              <a:rPr lang="en-US" dirty="0" err="1"/>
              <a:t>możesz</a:t>
            </a:r>
            <a:r>
              <a:rPr lang="en-US" dirty="0"/>
              <a:t> </a:t>
            </a:r>
            <a:r>
              <a:rPr lang="en-US" dirty="0" err="1"/>
              <a:t>również</a:t>
            </a:r>
            <a:r>
              <a:rPr lang="en-US" dirty="0"/>
              <a:t> </a:t>
            </a:r>
            <a:r>
              <a:rPr lang="en-US" dirty="0" err="1"/>
              <a:t>dołączyć</a:t>
            </a:r>
            <a:r>
              <a:rPr lang="en-US" dirty="0"/>
              <a:t> </a:t>
            </a:r>
            <a:r>
              <a:rPr lang="en-US" dirty="0" err="1"/>
              <a:t>ilustracje</a:t>
            </a:r>
            <a:r>
              <a:rPr lang="en-US" dirty="0"/>
              <a:t> (np. </a:t>
            </a:r>
            <a:r>
              <a:rPr lang="en-US" dirty="0" err="1"/>
              <a:t>zrzuty</a:t>
            </a:r>
            <a:r>
              <a:rPr lang="en-US" dirty="0"/>
              <a:t> </a:t>
            </a:r>
            <a:r>
              <a:rPr lang="en-US" dirty="0" err="1"/>
              <a:t>ekranu</a:t>
            </a:r>
            <a:r>
              <a:rPr lang="en-US" dirty="0"/>
              <a:t>). </a:t>
            </a:r>
            <a:endParaRPr dirty="0"/>
          </a:p>
          <a:p>
            <a:pPr marL="0" indent="0"/>
            <a:r>
              <a:rPr lang="en-US" dirty="0" err="1"/>
              <a:t>Potrzebny</a:t>
            </a:r>
            <a:r>
              <a:rPr lang="en-US" dirty="0"/>
              <a:t> </a:t>
            </a:r>
            <a:r>
              <a:rPr lang="en-US" dirty="0" err="1"/>
              <a:t>czas</a:t>
            </a:r>
            <a:r>
              <a:rPr lang="en-US" dirty="0"/>
              <a:t> 3-6 </a:t>
            </a:r>
            <a:r>
              <a:rPr lang="en-US" dirty="0" err="1"/>
              <a:t>godzin</a:t>
            </a:r>
            <a:endParaRPr dirty="0"/>
          </a:p>
          <a:p>
            <a:pPr marL="0" indent="0"/>
            <a:endParaRPr dirty="0"/>
          </a:p>
          <a:p>
            <a:pPr marL="0" indent="0"/>
            <a:endParaRPr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4"/>
          <p:cNvSpPr txBox="1">
            <a:spLocks noGrp="1"/>
          </p:cNvSpPr>
          <p:nvPr>
            <p:ph type="body" idx="1"/>
          </p:nvPr>
        </p:nvSpPr>
        <p:spPr>
          <a:xfrm>
            <a:off x="1120765" y="417334"/>
            <a:ext cx="9642400" cy="480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600"/>
            </a:pPr>
            <a:r>
              <a:rPr lang="en-US" sz="3467" dirty="0" err="1"/>
              <a:t>Aktywność</a:t>
            </a:r>
            <a:r>
              <a:rPr lang="en-US" sz="3467" dirty="0"/>
              <a:t> w </a:t>
            </a:r>
            <a:r>
              <a:rPr lang="pl-PL" sz="3467" dirty="0" smtClean="0"/>
              <a:t>Sali </a:t>
            </a:r>
            <a:r>
              <a:rPr lang="en-US" sz="2000" b="0" dirty="0" smtClean="0"/>
              <a:t>(</a:t>
            </a:r>
            <a:r>
              <a:rPr lang="en-US" sz="2000" b="0" dirty="0" err="1" smtClean="0"/>
              <a:t>praca</a:t>
            </a:r>
            <a:r>
              <a:rPr lang="en-US" sz="2000" b="0" dirty="0" smtClean="0"/>
              <a:t> </a:t>
            </a:r>
            <a:r>
              <a:rPr lang="en-US" sz="2000" b="0" dirty="0" err="1"/>
              <a:t>indywidualna</a:t>
            </a:r>
            <a:r>
              <a:rPr lang="en-US" sz="2000" b="0" dirty="0"/>
              <a:t> </a:t>
            </a:r>
            <a:r>
              <a:rPr lang="en-US" sz="2000" b="0" dirty="0" err="1"/>
              <a:t>lub</a:t>
            </a:r>
            <a:r>
              <a:rPr lang="en-US" sz="2000" b="0" dirty="0"/>
              <a:t> </a:t>
            </a:r>
            <a:r>
              <a:rPr lang="en-US" sz="2000" b="0" dirty="0" err="1"/>
              <a:t>grupowa</a:t>
            </a:r>
            <a:r>
              <a:rPr lang="en-US" sz="2000" b="0" dirty="0"/>
              <a:t>)</a:t>
            </a:r>
            <a:endParaRPr sz="3467" b="0" dirty="0"/>
          </a:p>
        </p:txBody>
      </p:sp>
      <p:sp>
        <p:nvSpPr>
          <p:cNvPr id="190" name="Google Shape;190;p4"/>
          <p:cNvSpPr txBox="1">
            <a:spLocks noGrp="1"/>
          </p:cNvSpPr>
          <p:nvPr>
            <p:ph type="body" idx="2"/>
          </p:nvPr>
        </p:nvSpPr>
        <p:spPr>
          <a:xfrm>
            <a:off x="1120767" y="1151600"/>
            <a:ext cx="9642400" cy="42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00000"/>
              </a:lnSpc>
              <a:buSzPts val="1800"/>
            </a:pPr>
            <a:r>
              <a:rPr lang="en-US" sz="2400" dirty="0" err="1"/>
              <a:t>Skorzystaj</a:t>
            </a:r>
            <a:r>
              <a:rPr lang="en-US" sz="2400" dirty="0"/>
              <a:t> z </a:t>
            </a:r>
            <a:r>
              <a:rPr lang="en-US" sz="2400" dirty="0" err="1"/>
              <a:t>wyszukiwarki</a:t>
            </a:r>
            <a:r>
              <a:rPr lang="en-US" sz="2400" dirty="0"/>
              <a:t> (Google </a:t>
            </a:r>
            <a:r>
              <a:rPr lang="en-US" sz="2400" dirty="0" err="1"/>
              <a:t>lub</a:t>
            </a:r>
            <a:r>
              <a:rPr lang="en-US" sz="2400" dirty="0"/>
              <a:t> </a:t>
            </a:r>
            <a:r>
              <a:rPr lang="en-US" sz="2400" dirty="0" err="1"/>
              <a:t>podobnej</a:t>
            </a:r>
            <a:r>
              <a:rPr lang="en-US" sz="2400" dirty="0"/>
              <a:t>)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wyszukaj</a:t>
            </a:r>
            <a:r>
              <a:rPr lang="en-US" sz="2400" dirty="0"/>
              <a:t> </a:t>
            </a:r>
            <a:r>
              <a:rPr lang="en-US" sz="2400" dirty="0" err="1"/>
              <a:t>kilka</a:t>
            </a:r>
            <a:r>
              <a:rPr lang="en-US" sz="2400" dirty="0"/>
              <a:t> </a:t>
            </a:r>
            <a:r>
              <a:rPr lang="en-US" sz="2400" dirty="0" err="1"/>
              <a:t>produktów</a:t>
            </a:r>
            <a:r>
              <a:rPr lang="en-US" sz="2400" dirty="0"/>
              <a:t>/</a:t>
            </a:r>
            <a:r>
              <a:rPr lang="en-US" sz="2400" dirty="0" err="1"/>
              <a:t>usług</a:t>
            </a:r>
            <a:r>
              <a:rPr lang="en-US" sz="2400" dirty="0"/>
              <a:t>. </a:t>
            </a:r>
            <a:r>
              <a:rPr lang="en-US" sz="2400" dirty="0" err="1"/>
              <a:t>Wśród</a:t>
            </a:r>
            <a:r>
              <a:rPr lang="en-US" sz="2400" dirty="0"/>
              <a:t> </a:t>
            </a:r>
            <a:r>
              <a:rPr lang="en-US" sz="2400" dirty="0" err="1"/>
              <a:t>wyników</a:t>
            </a:r>
            <a:r>
              <a:rPr lang="en-US" sz="2400" dirty="0"/>
              <a:t> </a:t>
            </a:r>
            <a:r>
              <a:rPr lang="en-US" sz="2400" dirty="0" err="1"/>
              <a:t>prawdopodobnie</a:t>
            </a:r>
            <a:r>
              <a:rPr lang="en-US" sz="2400" dirty="0"/>
              <a:t> </a:t>
            </a:r>
            <a:r>
              <a:rPr lang="en-US" sz="2400" dirty="0" err="1"/>
              <a:t>zobaczysz</a:t>
            </a:r>
            <a:r>
              <a:rPr lang="en-US" sz="2400" dirty="0"/>
              <a:t> </a:t>
            </a:r>
            <a:r>
              <a:rPr lang="en-US" sz="2400" dirty="0" err="1"/>
              <a:t>reklamy</a:t>
            </a:r>
            <a:r>
              <a:rPr lang="en-US" sz="2400" dirty="0"/>
              <a:t> </a:t>
            </a:r>
            <a:r>
              <a:rPr lang="en-US" sz="2400" dirty="0" err="1"/>
              <a:t>wyszukiwania</a:t>
            </a:r>
            <a:r>
              <a:rPr lang="en-US" sz="2400" dirty="0"/>
              <a:t>, </a:t>
            </a:r>
            <a:r>
              <a:rPr lang="en-US" sz="2400" dirty="0" err="1"/>
              <a:t>reklamy</a:t>
            </a:r>
            <a:r>
              <a:rPr lang="en-US" sz="2400" dirty="0"/>
              <a:t> </a:t>
            </a:r>
            <a:r>
              <a:rPr lang="en-US" sz="2400" dirty="0" err="1"/>
              <a:t>zakupowe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reklamy</a:t>
            </a:r>
            <a:r>
              <a:rPr lang="en-US" sz="2400" dirty="0"/>
              <a:t> </a:t>
            </a:r>
            <a:r>
              <a:rPr lang="en-US" sz="2400" dirty="0" err="1"/>
              <a:t>lokalne</a:t>
            </a:r>
            <a:r>
              <a:rPr lang="en-US" sz="2400" dirty="0"/>
              <a:t>. </a:t>
            </a:r>
            <a:endParaRPr dirty="0"/>
          </a:p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800"/>
            </a:pPr>
            <a:r>
              <a:rPr lang="en-US" sz="2400" b="1" dirty="0" err="1">
                <a:solidFill>
                  <a:srgbClr val="D12477"/>
                </a:solidFill>
              </a:rPr>
              <a:t>Przeanalizuj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kilka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różnych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u="sng" dirty="0" err="1">
                <a:solidFill>
                  <a:srgbClr val="D12477"/>
                </a:solidFill>
              </a:rPr>
              <a:t>reklam</a:t>
            </a:r>
            <a:r>
              <a:rPr lang="en-US" sz="2400" b="1" u="sng" dirty="0">
                <a:solidFill>
                  <a:srgbClr val="D12477"/>
                </a:solidFill>
              </a:rPr>
              <a:t> </a:t>
            </a:r>
            <a:r>
              <a:rPr lang="en-US" sz="2400" b="1" u="sng" dirty="0" err="1">
                <a:solidFill>
                  <a:srgbClr val="D12477"/>
                </a:solidFill>
              </a:rPr>
              <a:t>wyszukiwania</a:t>
            </a:r>
            <a:r>
              <a:rPr lang="en-US" sz="2400" b="1" u="sng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dla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podobnego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produktu</a:t>
            </a:r>
            <a:r>
              <a:rPr lang="en-US" sz="2400" b="1" dirty="0">
                <a:solidFill>
                  <a:srgbClr val="D12477"/>
                </a:solidFill>
              </a:rPr>
              <a:t>.</a:t>
            </a:r>
            <a:endParaRPr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 dirty="0" err="1"/>
              <a:t>Czy</a:t>
            </a:r>
            <a:r>
              <a:rPr lang="en-US" sz="2133" dirty="0"/>
              <a:t> </a:t>
            </a:r>
            <a:r>
              <a:rPr lang="en-US" sz="2133" dirty="0" err="1"/>
              <a:t>kliknąłbyś</a:t>
            </a:r>
            <a:r>
              <a:rPr lang="en-US" sz="2133" dirty="0"/>
              <a:t> </a:t>
            </a:r>
            <a:r>
              <a:rPr lang="en-US" sz="2133" dirty="0" err="1"/>
              <a:t>tę</a:t>
            </a:r>
            <a:r>
              <a:rPr lang="en-US" sz="2133" dirty="0"/>
              <a:t> </a:t>
            </a:r>
            <a:r>
              <a:rPr lang="en-US" sz="2133" dirty="0" err="1"/>
              <a:t>reklamę</a:t>
            </a:r>
            <a:r>
              <a:rPr lang="en-US" sz="2133" dirty="0"/>
              <a:t>?  </a:t>
            </a:r>
            <a:r>
              <a:rPr lang="en-US" sz="2133" dirty="0" err="1" smtClean="0"/>
              <a:t>Dlaczego</a:t>
            </a:r>
            <a:r>
              <a:rPr lang="en-US" sz="2133" dirty="0" smtClean="0"/>
              <a:t>? </a:t>
            </a:r>
            <a:endParaRPr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 dirty="0" err="1"/>
              <a:t>Które</a:t>
            </a:r>
            <a:r>
              <a:rPr lang="en-US" sz="2133" dirty="0"/>
              <a:t> </a:t>
            </a:r>
            <a:r>
              <a:rPr lang="en-US" sz="2133" dirty="0" err="1"/>
              <a:t>elementy</a:t>
            </a:r>
            <a:r>
              <a:rPr lang="en-US" sz="2133" dirty="0"/>
              <a:t> </a:t>
            </a:r>
            <a:r>
              <a:rPr lang="en-US" sz="2133" dirty="0" err="1"/>
              <a:t>są</a:t>
            </a:r>
            <a:r>
              <a:rPr lang="en-US" sz="2133" dirty="0"/>
              <a:t> w </a:t>
            </a:r>
            <a:r>
              <a:rPr lang="en-US" sz="2133" dirty="0" err="1"/>
              <a:t>nim</a:t>
            </a:r>
            <a:r>
              <a:rPr lang="en-US" sz="2133" dirty="0"/>
              <a:t> </a:t>
            </a:r>
            <a:r>
              <a:rPr lang="en-US" sz="2133" dirty="0" err="1" smtClean="0"/>
              <a:t>dobre</a:t>
            </a:r>
            <a:r>
              <a:rPr lang="pl-PL" sz="2133" dirty="0" smtClean="0"/>
              <a:t>/złe</a:t>
            </a:r>
            <a:r>
              <a:rPr lang="en-US" sz="2133" dirty="0" smtClean="0"/>
              <a:t>?</a:t>
            </a:r>
            <a:endParaRPr sz="2133"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SzPts val="1600"/>
              <a:buChar char="●"/>
            </a:pPr>
            <a:endParaRPr sz="1800" dirty="0"/>
          </a:p>
          <a:p>
            <a:pPr marL="0" indent="0">
              <a:lnSpc>
                <a:spcPct val="100000"/>
              </a:lnSpc>
              <a:spcBef>
                <a:spcPts val="800"/>
              </a:spcBef>
            </a:pPr>
            <a:r>
              <a:rPr lang="en-US" sz="2400" b="1" dirty="0" err="1">
                <a:solidFill>
                  <a:srgbClr val="D12477"/>
                </a:solidFill>
              </a:rPr>
              <a:t>Zrób</a:t>
            </a:r>
            <a:r>
              <a:rPr lang="en-US" sz="2400" b="1" dirty="0">
                <a:solidFill>
                  <a:srgbClr val="D12477"/>
                </a:solidFill>
              </a:rPr>
              <a:t> to </a:t>
            </a:r>
            <a:r>
              <a:rPr lang="en-US" sz="2400" b="1" dirty="0" err="1">
                <a:solidFill>
                  <a:srgbClr val="D12477"/>
                </a:solidFill>
              </a:rPr>
              <a:t>samo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dla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innych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typów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reklam</a:t>
            </a:r>
            <a:r>
              <a:rPr lang="en-US" sz="2400" b="1" dirty="0">
                <a:solidFill>
                  <a:srgbClr val="D12477"/>
                </a:solidFill>
              </a:rPr>
              <a:t>.</a:t>
            </a:r>
            <a:endParaRPr sz="2400" b="1" dirty="0">
              <a:solidFill>
                <a:srgbClr val="D12477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800"/>
              </a:spcBef>
            </a:pPr>
            <a:r>
              <a:rPr lang="en-US" sz="2133" dirty="0" err="1"/>
              <a:t>Które</a:t>
            </a:r>
            <a:r>
              <a:rPr lang="en-US" sz="2133" dirty="0"/>
              <a:t> </a:t>
            </a:r>
            <a:r>
              <a:rPr lang="en-US" sz="2133" dirty="0" err="1"/>
              <a:t>elementy</a:t>
            </a:r>
            <a:r>
              <a:rPr lang="en-US" sz="2133" dirty="0"/>
              <a:t> </a:t>
            </a:r>
            <a:r>
              <a:rPr lang="en-US" sz="2133" dirty="0" err="1"/>
              <a:t>czynią</a:t>
            </a:r>
            <a:r>
              <a:rPr lang="en-US" sz="2133" dirty="0"/>
              <a:t> je </a:t>
            </a:r>
            <a:r>
              <a:rPr lang="en-US" sz="2133" dirty="0" err="1"/>
              <a:t>atrakcyjnymi</a:t>
            </a:r>
            <a:r>
              <a:rPr lang="en-US" sz="2133" dirty="0"/>
              <a:t>?</a:t>
            </a:r>
            <a:endParaRPr sz="2133" dirty="0"/>
          </a:p>
          <a:p>
            <a:pPr marL="0" indent="0">
              <a:lnSpc>
                <a:spcPct val="100000"/>
              </a:lnSpc>
              <a:spcBef>
                <a:spcPts val="800"/>
              </a:spcBef>
            </a:pPr>
            <a:endParaRPr sz="1200" dirty="0"/>
          </a:p>
          <a:p>
            <a:pPr marL="0" indent="0">
              <a:lnSpc>
                <a:spcPct val="100000"/>
              </a:lnSpc>
              <a:spcBef>
                <a:spcPts val="800"/>
              </a:spcBef>
            </a:pPr>
            <a:r>
              <a:rPr lang="en-US" sz="2133" dirty="0" err="1"/>
              <a:t>Zaprezentuj</a:t>
            </a:r>
            <a:r>
              <a:rPr lang="en-US" sz="2133" dirty="0"/>
              <a:t> </a:t>
            </a:r>
            <a:r>
              <a:rPr lang="en-US" sz="2133" dirty="0" err="1"/>
              <a:t>swoje</a:t>
            </a:r>
            <a:r>
              <a:rPr lang="en-US" sz="2133" dirty="0"/>
              <a:t> </a:t>
            </a:r>
            <a:r>
              <a:rPr lang="en-US" sz="2133" dirty="0" err="1"/>
              <a:t>wyniki</a:t>
            </a:r>
            <a:r>
              <a:rPr lang="en-US" sz="2133" dirty="0"/>
              <a:t> w </a:t>
            </a:r>
            <a:r>
              <a:rPr lang="en-US" sz="2133" dirty="0" err="1"/>
              <a:t>formie</a:t>
            </a:r>
            <a:r>
              <a:rPr lang="en-US" sz="2133" dirty="0"/>
              <a:t> </a:t>
            </a:r>
            <a:r>
              <a:rPr lang="en-US" sz="2133" dirty="0" smtClean="0"/>
              <a:t>ppt</a:t>
            </a:r>
            <a:r>
              <a:rPr lang="en-US" sz="2133" dirty="0"/>
              <a:t>. </a:t>
            </a:r>
            <a:r>
              <a:rPr lang="en-US" sz="2133" dirty="0" err="1"/>
              <a:t>Potrzebny</a:t>
            </a:r>
            <a:r>
              <a:rPr lang="en-US" sz="2133" dirty="0"/>
              <a:t> </a:t>
            </a:r>
            <a:r>
              <a:rPr lang="en-US" sz="2133" dirty="0" err="1"/>
              <a:t>czas</a:t>
            </a:r>
            <a:r>
              <a:rPr lang="en-US" sz="2133" dirty="0"/>
              <a:t>: 20-30 </a:t>
            </a:r>
            <a:r>
              <a:rPr lang="en-US" sz="2133" dirty="0" err="1"/>
              <a:t>minut</a:t>
            </a:r>
            <a:r>
              <a:rPr lang="en-US" sz="2133" dirty="0"/>
              <a:t>.</a:t>
            </a:r>
            <a:endParaRPr sz="2133" dirty="0"/>
          </a:p>
          <a:p>
            <a:pPr marL="0" indent="0">
              <a:lnSpc>
                <a:spcPct val="150000"/>
              </a:lnSpc>
              <a:buSzPts val="1600"/>
            </a:pPr>
            <a:endParaRPr sz="2133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4f40d7f709_0_0"/>
          <p:cNvSpPr txBox="1">
            <a:spLocks noGrp="1"/>
          </p:cNvSpPr>
          <p:nvPr>
            <p:ph type="body" idx="1"/>
          </p:nvPr>
        </p:nvSpPr>
        <p:spPr>
          <a:xfrm>
            <a:off x="1301000" y="1346533"/>
            <a:ext cx="9590000" cy="3453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indent="0"/>
            <a:r>
              <a:rPr lang="en-US" dirty="0"/>
              <a:t>Po </a:t>
            </a:r>
            <a:r>
              <a:rPr lang="en-US" dirty="0" err="1"/>
              <a:t>wykonaniu</a:t>
            </a:r>
            <a:r>
              <a:rPr lang="en-US" dirty="0"/>
              <a:t> </a:t>
            </a:r>
            <a:r>
              <a:rPr lang="en-US" dirty="0" err="1"/>
              <a:t>zadania</a:t>
            </a:r>
            <a:r>
              <a:rPr lang="en-US" dirty="0"/>
              <a:t> </a:t>
            </a:r>
            <a:r>
              <a:rPr lang="en-US" dirty="0" err="1"/>
              <a:t>wstępnego</a:t>
            </a:r>
            <a:r>
              <a:rPr lang="en-US" dirty="0"/>
              <a:t> </a:t>
            </a:r>
            <a:r>
              <a:rPr lang="en-US" dirty="0" err="1"/>
              <a:t>Twoja</a:t>
            </a:r>
            <a:r>
              <a:rPr lang="en-US" dirty="0"/>
              <a:t> </a:t>
            </a:r>
            <a:r>
              <a:rPr lang="en-US" dirty="0" err="1"/>
              <a:t>grupa</a:t>
            </a:r>
            <a:r>
              <a:rPr lang="en-US" dirty="0"/>
              <a:t> ma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err="1" smtClean="0"/>
              <a:t>już</a:t>
            </a:r>
            <a:r>
              <a:rPr lang="en-US" dirty="0" smtClean="0"/>
              <a:t> </a:t>
            </a:r>
            <a:r>
              <a:rPr lang="en-US" dirty="0" err="1"/>
              <a:t>podstawową</a:t>
            </a:r>
            <a:r>
              <a:rPr lang="en-US" dirty="0"/>
              <a:t> </a:t>
            </a:r>
            <a:r>
              <a:rPr lang="en-US" dirty="0" err="1"/>
              <a:t>wiedzę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tworzenia</a:t>
            </a:r>
            <a:r>
              <a:rPr lang="en-US" dirty="0"/>
              <a:t> </a:t>
            </a:r>
            <a:r>
              <a:rPr lang="en-US" dirty="0" err="1"/>
              <a:t>kampanii</a:t>
            </a:r>
            <a:r>
              <a:rPr lang="en-US" dirty="0"/>
              <a:t> </a:t>
            </a:r>
            <a:r>
              <a:rPr lang="en-US" dirty="0" err="1"/>
              <a:t>reklamowej</a:t>
            </a:r>
            <a:r>
              <a:rPr lang="en-US" dirty="0"/>
              <a:t> Google. 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Jeśli</a:t>
            </a:r>
            <a:r>
              <a:rPr lang="en-US" dirty="0"/>
              <a:t> z </a:t>
            </a:r>
            <a:r>
              <a:rPr lang="en-US" dirty="0" err="1"/>
              <a:t>jakiegoś</a:t>
            </a:r>
            <a:r>
              <a:rPr lang="en-US" dirty="0"/>
              <a:t> </a:t>
            </a:r>
            <a:r>
              <a:rPr lang="en-US" dirty="0" err="1"/>
              <a:t>powodu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korzystasz</a:t>
            </a:r>
            <a:r>
              <a:rPr lang="en-US" dirty="0"/>
              <a:t> </a:t>
            </a:r>
            <a:r>
              <a:rPr lang="en-US" dirty="0" err="1"/>
              <a:t>ze</a:t>
            </a:r>
            <a:r>
              <a:rPr lang="en-US" dirty="0"/>
              <a:t> </a:t>
            </a:r>
            <a:r>
              <a:rPr lang="en-US" dirty="0" err="1" smtClean="0"/>
              <a:t>wstępnego</a:t>
            </a:r>
            <a:r>
              <a:rPr lang="pl-PL" dirty="0"/>
              <a:t> </a:t>
            </a:r>
            <a:r>
              <a:rPr lang="pl-PL" dirty="0" smtClean="0"/>
              <a:t>zadania</a:t>
            </a:r>
            <a:r>
              <a:rPr lang="en-US" dirty="0" smtClean="0"/>
              <a:t>, </a:t>
            </a:r>
            <a:r>
              <a:rPr lang="en-US" dirty="0" err="1"/>
              <a:t>następne</a:t>
            </a:r>
            <a:r>
              <a:rPr lang="en-US" dirty="0"/>
              <a:t> </a:t>
            </a:r>
            <a:r>
              <a:rPr lang="en-US" dirty="0" err="1"/>
              <a:t>slajdy</a:t>
            </a:r>
            <a:r>
              <a:rPr lang="en-US" dirty="0"/>
              <a:t> </a:t>
            </a:r>
            <a:r>
              <a:rPr lang="en-US" dirty="0" err="1"/>
              <a:t>przedstawiają</a:t>
            </a:r>
            <a:r>
              <a:rPr lang="en-US" dirty="0"/>
              <a:t> </a:t>
            </a:r>
            <a:r>
              <a:rPr lang="en-US" dirty="0" err="1"/>
              <a:t>kroki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porady</a:t>
            </a:r>
            <a:r>
              <a:rPr lang="en-US" dirty="0"/>
              <a:t> </a:t>
            </a:r>
            <a:r>
              <a:rPr lang="en-US" dirty="0" err="1"/>
              <a:t>dotyczące</a:t>
            </a:r>
            <a:r>
              <a:rPr lang="en-US" dirty="0"/>
              <a:t> </a:t>
            </a:r>
            <a:r>
              <a:rPr lang="en-US" dirty="0" err="1"/>
              <a:t>kampanii</a:t>
            </a:r>
            <a:r>
              <a:rPr lang="en-US" dirty="0"/>
              <a:t> </a:t>
            </a:r>
            <a:r>
              <a:rPr lang="en-US" dirty="0" err="1"/>
              <a:t>reklam</a:t>
            </a:r>
            <a:r>
              <a:rPr lang="en-US" dirty="0"/>
              <a:t> </a:t>
            </a:r>
            <a:r>
              <a:rPr lang="en-US" dirty="0" smtClean="0"/>
              <a:t>Google</a:t>
            </a:r>
            <a:r>
              <a:rPr lang="pl-PL" dirty="0" smtClean="0"/>
              <a:t>.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"/>
          <p:cNvSpPr txBox="1">
            <a:spLocks noGrp="1"/>
          </p:cNvSpPr>
          <p:nvPr>
            <p:ph type="title"/>
          </p:nvPr>
        </p:nvSpPr>
        <p:spPr>
          <a:xfrm>
            <a:off x="749299" y="346349"/>
            <a:ext cx="518159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 algn="ctr">
              <a:buClr>
                <a:srgbClr val="D12477"/>
              </a:buClr>
              <a:buSzPts val="3600"/>
            </a:pPr>
            <a:r>
              <a:rPr lang="en-US" sz="4800" dirty="0" err="1">
                <a:solidFill>
                  <a:srgbClr val="D12477"/>
                </a:solidFill>
              </a:rPr>
              <a:t>Krok</a:t>
            </a:r>
            <a:r>
              <a:rPr lang="en-US" sz="4800" dirty="0">
                <a:solidFill>
                  <a:srgbClr val="D12477"/>
                </a:solidFill>
              </a:rPr>
              <a:t> 1 - </a:t>
            </a:r>
            <a:r>
              <a:rPr lang="en-US" sz="4800" dirty="0" err="1"/>
              <a:t>Wybierz</a:t>
            </a:r>
            <a:r>
              <a:rPr lang="en-US" sz="4800" dirty="0"/>
              <a:t> </a:t>
            </a:r>
            <a:r>
              <a:rPr lang="en-US" sz="4800" dirty="0" err="1"/>
              <a:t>typ</a:t>
            </a:r>
            <a:r>
              <a:rPr lang="en-US" sz="4800" dirty="0"/>
              <a:t> </a:t>
            </a:r>
            <a:r>
              <a:rPr lang="en-US" sz="4800" dirty="0" err="1"/>
              <a:t>kampanii</a:t>
            </a:r>
            <a:endParaRPr sz="4800" dirty="0"/>
          </a:p>
        </p:txBody>
      </p:sp>
      <p:sp>
        <p:nvSpPr>
          <p:cNvPr id="201" name="Google Shape;201;p6"/>
          <p:cNvSpPr txBox="1">
            <a:spLocks noGrp="1"/>
          </p:cNvSpPr>
          <p:nvPr>
            <p:ph type="body" idx="1"/>
          </p:nvPr>
        </p:nvSpPr>
        <p:spPr>
          <a:xfrm>
            <a:off x="749300" y="1935168"/>
            <a:ext cx="5600800" cy="43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SzPts val="1500"/>
            </a:pPr>
            <a:r>
              <a:rPr lang="en-US" sz="1800" dirty="0" err="1"/>
              <a:t>Pomimo</a:t>
            </a:r>
            <a:r>
              <a:rPr lang="en-US" sz="1800" dirty="0"/>
              <a:t> </a:t>
            </a:r>
            <a:r>
              <a:rPr lang="en-US" sz="1800" dirty="0" err="1"/>
              <a:t>reklam</a:t>
            </a:r>
            <a:r>
              <a:rPr lang="en-US" sz="1800" dirty="0"/>
              <a:t> w </a:t>
            </a:r>
            <a:r>
              <a:rPr lang="en-US" sz="1800" dirty="0" err="1"/>
              <a:t>wyszukiwarce</a:t>
            </a:r>
            <a:r>
              <a:rPr lang="en-US" sz="1800" dirty="0"/>
              <a:t>, </a:t>
            </a:r>
            <a:r>
              <a:rPr lang="en-US" sz="1800" dirty="0" err="1"/>
              <a:t>można</a:t>
            </a:r>
            <a:r>
              <a:rPr lang="en-US" sz="1800" dirty="0"/>
              <a:t> </a:t>
            </a:r>
            <a:r>
              <a:rPr lang="en-US" sz="1800" dirty="0" err="1"/>
              <a:t>kupić</a:t>
            </a:r>
            <a:r>
              <a:rPr lang="en-US" sz="1800" dirty="0"/>
              <a:t> </a:t>
            </a:r>
            <a:r>
              <a:rPr lang="en-US" sz="1800" dirty="0" err="1"/>
              <a:t>inne</a:t>
            </a:r>
            <a:r>
              <a:rPr lang="en-US" sz="1800" dirty="0"/>
              <a:t> </a:t>
            </a:r>
            <a:r>
              <a:rPr lang="en-US" sz="1800" dirty="0" err="1"/>
              <a:t>reklamy</a:t>
            </a:r>
            <a:r>
              <a:rPr lang="en-US" sz="1800" dirty="0"/>
              <a:t> (</a:t>
            </a:r>
            <a:r>
              <a:rPr lang="en-US" sz="1800" dirty="0" err="1"/>
              <a:t>patrz</a:t>
            </a:r>
            <a:r>
              <a:rPr lang="en-US" sz="1800" dirty="0"/>
              <a:t> </a:t>
            </a:r>
            <a:r>
              <a:rPr lang="en-US" sz="1800" dirty="0" err="1"/>
              <a:t>obrazek</a:t>
            </a:r>
            <a:r>
              <a:rPr lang="en-US" sz="1800" dirty="0"/>
              <a:t>)</a:t>
            </a:r>
            <a:endParaRPr sz="1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500"/>
            </a:pPr>
            <a:endParaRPr sz="1800" dirty="0"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500"/>
              <a:buFont typeface="Noto Sans Symbols"/>
              <a:buChar char="⮚"/>
            </a:pPr>
            <a:r>
              <a:rPr lang="en-US" sz="1800" dirty="0" err="1"/>
              <a:t>Reklamy</a:t>
            </a:r>
            <a:r>
              <a:rPr lang="en-US" sz="1800" dirty="0"/>
              <a:t> </a:t>
            </a:r>
            <a:r>
              <a:rPr lang="en-US" sz="1800" dirty="0" err="1"/>
              <a:t>są</a:t>
            </a:r>
            <a:r>
              <a:rPr lang="en-US" sz="1800" dirty="0"/>
              <a:t> </a:t>
            </a:r>
            <a:r>
              <a:rPr lang="en-US" sz="1600" dirty="0" err="1"/>
              <a:t>wyświetlane</a:t>
            </a:r>
            <a:r>
              <a:rPr lang="en-US" sz="1800" dirty="0"/>
              <a:t>, </a:t>
            </a:r>
            <a:r>
              <a:rPr lang="en-US" sz="1800" dirty="0" err="1"/>
              <a:t>gdy</a:t>
            </a:r>
            <a:r>
              <a:rPr lang="en-US" sz="1800" dirty="0"/>
              <a:t> </a:t>
            </a:r>
            <a:r>
              <a:rPr lang="en-US" sz="1800" dirty="0" err="1"/>
              <a:t>ludzie</a:t>
            </a:r>
            <a:r>
              <a:rPr lang="en-US" sz="1800" dirty="0"/>
              <a:t> </a:t>
            </a:r>
            <a:r>
              <a:rPr lang="en-US" sz="1800" dirty="0" err="1"/>
              <a:t>wyszukują</a:t>
            </a:r>
            <a:r>
              <a:rPr lang="en-US" sz="1800" dirty="0"/>
              <a:t> </a:t>
            </a:r>
            <a:r>
              <a:rPr lang="en-US" sz="1800" dirty="0" err="1"/>
              <a:t>produkty</a:t>
            </a:r>
            <a:r>
              <a:rPr lang="en-US" sz="1800" dirty="0"/>
              <a:t> </a:t>
            </a:r>
            <a:r>
              <a:rPr lang="en-US" sz="1800" dirty="0" err="1"/>
              <a:t>lub</a:t>
            </a:r>
            <a:r>
              <a:rPr lang="en-US" sz="1800" dirty="0"/>
              <a:t> </a:t>
            </a:r>
            <a:r>
              <a:rPr lang="en-US" sz="1800" dirty="0" err="1"/>
              <a:t>usługi</a:t>
            </a:r>
            <a:r>
              <a:rPr lang="en-US" sz="1800" dirty="0"/>
              <a:t> </a:t>
            </a:r>
            <a:r>
              <a:rPr lang="en-US" sz="1800" dirty="0" err="1"/>
              <a:t>podobne</a:t>
            </a:r>
            <a:r>
              <a:rPr lang="en-US" sz="1800" dirty="0"/>
              <a:t> do </a:t>
            </a:r>
            <a:r>
              <a:rPr lang="en-US" sz="1800" dirty="0" err="1"/>
              <a:t>Twoich</a:t>
            </a:r>
            <a:r>
              <a:rPr lang="en-US" sz="1800" dirty="0"/>
              <a:t>.</a:t>
            </a:r>
            <a:endParaRPr sz="2400" dirty="0"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500"/>
              <a:buFont typeface="Noto Sans Symbols"/>
              <a:buChar char="⮚"/>
            </a:pPr>
            <a:r>
              <a:rPr lang="en-US" sz="1800" dirty="0" err="1"/>
              <a:t>Pomimo</a:t>
            </a:r>
            <a:r>
              <a:rPr lang="en-US" sz="1800" dirty="0"/>
              <a:t> </a:t>
            </a:r>
            <a:r>
              <a:rPr lang="en-US" sz="1800" dirty="0" err="1"/>
              <a:t>wyszukiwarki</a:t>
            </a:r>
            <a:r>
              <a:rPr lang="en-US" sz="1800" dirty="0"/>
              <a:t> Google </a:t>
            </a:r>
            <a:r>
              <a:rPr lang="en-US" sz="1800" dirty="0" err="1"/>
              <a:t>i</a:t>
            </a:r>
            <a:r>
              <a:rPr lang="en-US" sz="1800" dirty="0"/>
              <a:t> Map Google, </a:t>
            </a:r>
            <a:r>
              <a:rPr lang="en-US" sz="1800" dirty="0" err="1"/>
              <a:t>Twoje</a:t>
            </a:r>
            <a:r>
              <a:rPr lang="en-US" sz="1800" dirty="0"/>
              <a:t> </a:t>
            </a:r>
            <a:r>
              <a:rPr lang="en-US" sz="1800" dirty="0" err="1"/>
              <a:t>reklamy</a:t>
            </a:r>
            <a:r>
              <a:rPr lang="en-US" sz="1800" dirty="0"/>
              <a:t> </a:t>
            </a:r>
            <a:r>
              <a:rPr lang="en-US" sz="1800" dirty="0" err="1"/>
              <a:t>pojawiają</a:t>
            </a:r>
            <a:r>
              <a:rPr lang="en-US" sz="1800" dirty="0"/>
              <a:t> </a:t>
            </a:r>
            <a:r>
              <a:rPr lang="en-US" sz="1800" dirty="0" err="1"/>
              <a:t>się</a:t>
            </a:r>
            <a:r>
              <a:rPr lang="en-US" sz="1800" dirty="0"/>
              <a:t> w </a:t>
            </a:r>
            <a:r>
              <a:rPr lang="en-US" sz="1800" dirty="0" err="1"/>
              <a:t>sieci</a:t>
            </a:r>
            <a:r>
              <a:rPr lang="en-US" sz="1800" dirty="0"/>
              <a:t> </a:t>
            </a:r>
            <a:r>
              <a:rPr lang="en-US" sz="1800" dirty="0" err="1"/>
              <a:t>reklamowej</a:t>
            </a:r>
            <a:r>
              <a:rPr lang="en-US" sz="1800" dirty="0"/>
              <a:t> Google, </a:t>
            </a:r>
            <a:r>
              <a:rPr lang="en-US" sz="1800" dirty="0" err="1"/>
              <a:t>docierając</a:t>
            </a:r>
            <a:r>
              <a:rPr lang="en-US" sz="1800" dirty="0"/>
              <a:t> do 90% </a:t>
            </a:r>
            <a:r>
              <a:rPr lang="en-US" sz="1800" dirty="0" err="1"/>
              <a:t>internautów</a:t>
            </a:r>
            <a:r>
              <a:rPr lang="en-US" sz="1800" dirty="0"/>
              <a:t>.</a:t>
            </a:r>
            <a:endParaRPr sz="1800" dirty="0"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500"/>
              <a:buFont typeface="Noto Sans Symbols"/>
              <a:buChar char="⮚"/>
            </a:pPr>
            <a:r>
              <a:rPr lang="en-US" sz="1800" dirty="0" err="1"/>
              <a:t>Płacisz</a:t>
            </a:r>
            <a:r>
              <a:rPr lang="en-US" sz="1800" dirty="0"/>
              <a:t> </a:t>
            </a:r>
            <a:r>
              <a:rPr lang="en-US" sz="1800" dirty="0" err="1"/>
              <a:t>za</a:t>
            </a:r>
            <a:r>
              <a:rPr lang="en-US" sz="1800" dirty="0"/>
              <a:t> </a:t>
            </a:r>
            <a:r>
              <a:rPr lang="en-US" sz="1800" dirty="0" err="1"/>
              <a:t>wyniki</a:t>
            </a:r>
            <a:r>
              <a:rPr lang="en-US" sz="1800" dirty="0"/>
              <a:t>, </a:t>
            </a:r>
            <a:r>
              <a:rPr lang="en-US" sz="1800" dirty="0" err="1"/>
              <a:t>takie</a:t>
            </a:r>
            <a:r>
              <a:rPr lang="en-US" sz="1800" dirty="0"/>
              <a:t> </a:t>
            </a:r>
            <a:r>
              <a:rPr lang="en-US" sz="1800" dirty="0" err="1"/>
              <a:t>jak</a:t>
            </a:r>
            <a:r>
              <a:rPr lang="en-US" sz="1800" dirty="0"/>
              <a:t> </a:t>
            </a:r>
            <a:r>
              <a:rPr lang="en-US" sz="1800" dirty="0" err="1"/>
              <a:t>kliknięcia</a:t>
            </a:r>
            <a:r>
              <a:rPr lang="en-US" sz="1800" dirty="0"/>
              <a:t> w </a:t>
            </a:r>
            <a:r>
              <a:rPr lang="en-US" sz="1800" dirty="0" err="1"/>
              <a:t>reklamę</a:t>
            </a:r>
            <a:r>
              <a:rPr lang="en-US" sz="1800" dirty="0"/>
              <a:t>, </a:t>
            </a:r>
            <a:r>
              <a:rPr lang="en-US" sz="1800" dirty="0" err="1" smtClean="0"/>
              <a:t>zadzwoni</a:t>
            </a:r>
            <a:r>
              <a:rPr lang="pl-PL" sz="1800" dirty="0" err="1" smtClean="0"/>
              <a:t>enie</a:t>
            </a:r>
            <a:r>
              <a:rPr lang="en-US" sz="1800" dirty="0" smtClean="0"/>
              <a:t> </a:t>
            </a:r>
            <a:r>
              <a:rPr lang="en-US" sz="1800" dirty="0"/>
              <a:t>do </a:t>
            </a:r>
            <a:r>
              <a:rPr lang="en-US" sz="1800" dirty="0" err="1"/>
              <a:t>firmy</a:t>
            </a:r>
            <a:r>
              <a:rPr lang="en-US" sz="1800" dirty="0"/>
              <a:t>, </a:t>
            </a:r>
            <a:r>
              <a:rPr lang="pl-PL" sz="1800" dirty="0" smtClean="0"/>
              <a:t>wejście na</a:t>
            </a:r>
            <a:r>
              <a:rPr lang="en-US" sz="1800" dirty="0" smtClean="0"/>
              <a:t> </a:t>
            </a:r>
            <a:r>
              <a:rPr lang="en-US" sz="1800" dirty="0" err="1"/>
              <a:t>witrynę</a:t>
            </a:r>
            <a:r>
              <a:rPr lang="en-US" sz="1800" dirty="0"/>
              <a:t> </a:t>
            </a:r>
            <a:r>
              <a:rPr lang="en-US" sz="1800" dirty="0" err="1"/>
              <a:t>lub</a:t>
            </a:r>
            <a:r>
              <a:rPr lang="en-US" sz="1800" dirty="0"/>
              <a:t> </a:t>
            </a:r>
            <a:r>
              <a:rPr lang="en-US" sz="1800" dirty="0" err="1" smtClean="0"/>
              <a:t>uzyska</a:t>
            </a:r>
            <a:r>
              <a:rPr lang="pl-PL" sz="1800" dirty="0" smtClean="0"/>
              <a:t>nie</a:t>
            </a:r>
            <a:r>
              <a:rPr lang="en-US" sz="1800" dirty="0" smtClean="0"/>
              <a:t> </a:t>
            </a:r>
            <a:r>
              <a:rPr lang="en-US" sz="1800" dirty="0" err="1"/>
              <a:t>wskazówki</a:t>
            </a:r>
            <a:r>
              <a:rPr lang="en-US" sz="1800" dirty="0"/>
              <a:t> </a:t>
            </a:r>
            <a:r>
              <a:rPr lang="en-US" sz="1800" dirty="0" err="1"/>
              <a:t>dojazdu</a:t>
            </a:r>
            <a:r>
              <a:rPr lang="en-US" sz="1800" dirty="0"/>
              <a:t> do </a:t>
            </a:r>
            <a:r>
              <a:rPr lang="en-US" sz="1800" dirty="0" err="1"/>
              <a:t>sklepu</a:t>
            </a:r>
            <a:r>
              <a:rPr lang="en-US" sz="1800" dirty="0"/>
              <a:t>.</a:t>
            </a:r>
            <a:endParaRPr sz="2400" dirty="0"/>
          </a:p>
        </p:txBody>
      </p:sp>
      <p:pic>
        <p:nvPicPr>
          <p:cNvPr id="202" name="Google Shape;202;p6"/>
          <p:cNvPicPr preferRelativeResize="0"/>
          <p:nvPr/>
        </p:nvPicPr>
        <p:blipFill rotWithShape="1">
          <a:blip r:embed="rId3">
            <a:alphaModFix/>
          </a:blip>
          <a:srcRect l="1561" t="2049" r="1676" b="1476"/>
          <a:stretch/>
        </p:blipFill>
        <p:spPr>
          <a:xfrm>
            <a:off x="6616701" y="482600"/>
            <a:ext cx="5334000" cy="5360083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7"/>
          <p:cNvSpPr txBox="1">
            <a:spLocks noGrp="1"/>
          </p:cNvSpPr>
          <p:nvPr>
            <p:ph type="title"/>
          </p:nvPr>
        </p:nvSpPr>
        <p:spPr>
          <a:xfrm>
            <a:off x="-150125" y="69934"/>
            <a:ext cx="11354937" cy="760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SzPts val="3200"/>
            </a:pPr>
            <a:r>
              <a:rPr lang="en-US" sz="4267" dirty="0" err="1"/>
              <a:t>Tak</a:t>
            </a:r>
            <a:r>
              <a:rPr lang="en-US" sz="4267" dirty="0"/>
              <a:t> </a:t>
            </a:r>
            <a:r>
              <a:rPr lang="en-US" sz="4267" dirty="0" err="1"/>
              <a:t>właśnie</a:t>
            </a:r>
            <a:r>
              <a:rPr lang="en-US" sz="4267" dirty="0"/>
              <a:t> </a:t>
            </a:r>
            <a:r>
              <a:rPr lang="en-US" sz="4267" dirty="0" err="1"/>
              <a:t>wyglądają</a:t>
            </a:r>
            <a:r>
              <a:rPr lang="en-US" sz="4267" dirty="0"/>
              <a:t>:</a:t>
            </a:r>
            <a:endParaRPr sz="4267" dirty="0"/>
          </a:p>
        </p:txBody>
      </p:sp>
      <p:sp>
        <p:nvSpPr>
          <p:cNvPr id="208" name="Google Shape;208;p7"/>
          <p:cNvSpPr txBox="1">
            <a:spLocks noGrp="1"/>
          </p:cNvSpPr>
          <p:nvPr>
            <p:ph type="body" idx="1"/>
          </p:nvPr>
        </p:nvSpPr>
        <p:spPr>
          <a:xfrm>
            <a:off x="838201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>
              <a:spcBef>
                <a:spcPts val="0"/>
              </a:spcBef>
              <a:buSzPts val="2100"/>
            </a:pPr>
            <a:endParaRPr/>
          </a:p>
        </p:txBody>
      </p:sp>
      <p:pic>
        <p:nvPicPr>
          <p:cNvPr id="209" name="Google Shape;20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844" y="881684"/>
            <a:ext cx="7868379" cy="5094633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7"/>
          <p:cNvSpPr txBox="1"/>
          <p:nvPr/>
        </p:nvSpPr>
        <p:spPr>
          <a:xfrm>
            <a:off x="5652833" y="5720932"/>
            <a:ext cx="38692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rgbClr val="161249"/>
              </a:buClr>
              <a:buSzPts val="1400"/>
            </a:pPr>
            <a:r>
              <a:rPr lang="en-US" dirty="0" err="1">
                <a:solidFill>
                  <a:srgbClr val="161249"/>
                </a:solidFill>
              </a:rPr>
              <a:t>Źródło</a:t>
            </a:r>
            <a:r>
              <a:rPr lang="en-US" dirty="0">
                <a:solidFill>
                  <a:srgbClr val="161249"/>
                </a:solidFill>
              </a:rPr>
              <a:t>: </a:t>
            </a:r>
            <a:r>
              <a:rPr lang="en-US" sz="16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Wordstream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1" name="Google Shape;211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48223" y="1957644"/>
            <a:ext cx="3408133" cy="2682899"/>
          </a:xfrm>
          <a:prstGeom prst="rect">
            <a:avLst/>
          </a:prstGeom>
          <a:noFill/>
          <a:ln w="5715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12" name="Google Shape;212;p7"/>
          <p:cNvSpPr txBox="1"/>
          <p:nvPr/>
        </p:nvSpPr>
        <p:spPr>
          <a:xfrm>
            <a:off x="9730889" y="1770394"/>
            <a:ext cx="842800" cy="374500"/>
          </a:xfrm>
          <a:prstGeom prst="rect">
            <a:avLst/>
          </a:prstGeom>
          <a:solidFill>
            <a:srgbClr val="019AFF"/>
          </a:solidFill>
          <a:ln>
            <a:noFill/>
          </a:ln>
        </p:spPr>
        <p:txBody>
          <a:bodyPr spcFirstLastPara="1" wrap="square" lIns="48000" tIns="48000" rIns="48000" bIns="48000" anchor="t" anchorCtr="0">
            <a:noAutofit/>
          </a:bodyPr>
          <a:lstStyle/>
          <a:p>
            <a:pPr algn="ctr">
              <a:buClr>
                <a:schemeClr val="lt1"/>
              </a:buClr>
              <a:buSzPts val="1400"/>
            </a:pPr>
            <a:r>
              <a:rPr lang="en-US" sz="1867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Lokalny</a:t>
            </a:r>
            <a:endParaRPr sz="1867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8"/>
          <p:cNvSpPr txBox="1">
            <a:spLocks noGrp="1"/>
          </p:cNvSpPr>
          <p:nvPr>
            <p:ph type="title"/>
          </p:nvPr>
        </p:nvSpPr>
        <p:spPr>
          <a:xfrm>
            <a:off x="838201" y="490395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D12477"/>
              </a:buClr>
              <a:buSzPts val="3200"/>
            </a:pPr>
            <a:r>
              <a:rPr lang="en-US" sz="4267">
                <a:solidFill>
                  <a:srgbClr val="D12477"/>
                </a:solidFill>
              </a:rPr>
              <a:t>Krok 2 </a:t>
            </a:r>
            <a:r>
              <a:rPr lang="en-US" sz="4267"/>
              <a:t>- Wyznacz swoje cele</a:t>
            </a:r>
            <a:endParaRPr sz="4267"/>
          </a:p>
        </p:txBody>
      </p:sp>
      <p:sp>
        <p:nvSpPr>
          <p:cNvPr id="218" name="Google Shape;218;p8"/>
          <p:cNvSpPr txBox="1">
            <a:spLocks noGrp="1"/>
          </p:cNvSpPr>
          <p:nvPr>
            <p:ph type="body" idx="1"/>
          </p:nvPr>
        </p:nvSpPr>
        <p:spPr>
          <a:xfrm>
            <a:off x="838201" y="2072589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800"/>
              </a:spcBef>
              <a:buSzPts val="1800"/>
            </a:pPr>
            <a:r>
              <a:rPr lang="en-US" sz="2133"/>
              <a:t>Reklama zostanie dostosowana na podstawie oczekiwanych wyników. </a:t>
            </a:r>
            <a:br>
              <a:rPr lang="en-US" sz="2133"/>
            </a:br>
            <a:endParaRPr sz="2133"/>
          </a:p>
          <a:p>
            <a:pPr marL="380990" indent="-364058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Uzyskaj więcej połączeń do swojej firmy</a:t>
            </a:r>
            <a:endParaRPr sz="2133"/>
          </a:p>
          <a:p>
            <a:pPr marL="380990" indent="-364058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Zwiększenie liczby odwiedzin w sklepie</a:t>
            </a:r>
            <a:endParaRPr sz="2133"/>
          </a:p>
          <a:p>
            <a:pPr marL="380990" indent="-364058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Kierowanie użytkowników do witryny</a:t>
            </a:r>
            <a:endParaRPr sz="2133"/>
          </a:p>
          <a:p>
            <a:pPr marL="0" indent="0">
              <a:lnSpc>
                <a:spcPct val="100000"/>
              </a:lnSpc>
              <a:spcBef>
                <a:spcPts val="800"/>
              </a:spcBef>
              <a:spcAft>
                <a:spcPts val="1600"/>
              </a:spcAft>
              <a:buSzPts val="1800"/>
            </a:pPr>
            <a:endParaRPr sz="2400"/>
          </a:p>
        </p:txBody>
      </p:sp>
      <p:sp>
        <p:nvSpPr>
          <p:cNvPr id="219" name="Google Shape;219;p8"/>
          <p:cNvSpPr/>
          <p:nvPr/>
        </p:nvSpPr>
        <p:spPr>
          <a:xfrm>
            <a:off x="6320165" y="490395"/>
            <a:ext cx="5033635" cy="4580685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0" name="Google Shape;220;p8"/>
          <p:cNvGrpSpPr/>
          <p:nvPr/>
        </p:nvGrpSpPr>
        <p:grpSpPr>
          <a:xfrm>
            <a:off x="6409447" y="612752"/>
            <a:ext cx="4859859" cy="4358941"/>
            <a:chOff x="5006635" y="945761"/>
            <a:chExt cx="3644894" cy="3269206"/>
          </a:xfrm>
        </p:grpSpPr>
        <p:pic>
          <p:nvPicPr>
            <p:cNvPr id="221" name="Google Shape;221;p8"/>
            <p:cNvPicPr preferRelativeResize="0"/>
            <p:nvPr/>
          </p:nvPicPr>
          <p:blipFill rotWithShape="1">
            <a:blip r:embed="rId3">
              <a:alphaModFix/>
            </a:blip>
            <a:srcRect l="1170" t="4468"/>
            <a:stretch/>
          </p:blipFill>
          <p:spPr>
            <a:xfrm>
              <a:off x="5006635" y="945761"/>
              <a:ext cx="3644893" cy="17290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2" name="Google Shape;222;p8"/>
            <p:cNvPicPr preferRelativeResize="0"/>
            <p:nvPr/>
          </p:nvPicPr>
          <p:blipFill rotWithShape="1">
            <a:blip r:embed="rId4">
              <a:alphaModFix/>
            </a:blip>
            <a:srcRect r="1169"/>
            <a:stretch/>
          </p:blipFill>
          <p:spPr>
            <a:xfrm>
              <a:off x="5006636" y="2578585"/>
              <a:ext cx="3644893" cy="163638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3c283900a6_0_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600"/>
          </a:xfrm>
          <a:prstGeom prst="rect">
            <a:avLst/>
          </a:prstGeom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r>
              <a:rPr lang="en-US"/>
              <a:t>Krok 2 - Zdefiniuj słowa kluczowe</a:t>
            </a:r>
            <a:endParaRPr/>
          </a:p>
        </p:txBody>
      </p:sp>
      <p:sp>
        <p:nvSpPr>
          <p:cNvPr id="228" name="Google Shape;228;g23c283900a6_0_10"/>
          <p:cNvSpPr txBox="1">
            <a:spLocks noGrp="1"/>
          </p:cNvSpPr>
          <p:nvPr>
            <p:ph type="body" idx="1"/>
          </p:nvPr>
        </p:nvSpPr>
        <p:spPr>
          <a:xfrm>
            <a:off x="838200" y="1825634"/>
            <a:ext cx="6652000" cy="4676931"/>
          </a:xfrm>
          <a:prstGeom prst="rect">
            <a:avLst/>
          </a:prstGeom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/>
            <a:r>
              <a:rPr lang="en-US" sz="2667" dirty="0" err="1">
                <a:solidFill>
                  <a:srgbClr val="FF0000"/>
                </a:solidFill>
              </a:rPr>
              <a:t>Słowa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kluczowe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są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bardzo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ważne</a:t>
            </a:r>
            <a:r>
              <a:rPr lang="en-US" sz="2667" dirty="0">
                <a:solidFill>
                  <a:srgbClr val="FF0000"/>
                </a:solidFill>
              </a:rPr>
              <a:t>, </a:t>
            </a:r>
            <a:r>
              <a:rPr lang="en-US" sz="2667" dirty="0" err="1">
                <a:solidFill>
                  <a:srgbClr val="FF0000"/>
                </a:solidFill>
              </a:rPr>
              <a:t>ponieważ</a:t>
            </a:r>
            <a:r>
              <a:rPr lang="en-US" sz="2667" dirty="0">
                <a:solidFill>
                  <a:srgbClr val="FF0000"/>
                </a:solidFill>
              </a:rPr>
              <a:t> to </a:t>
            </a:r>
            <a:r>
              <a:rPr lang="en-US" sz="2667" dirty="0" err="1">
                <a:solidFill>
                  <a:srgbClr val="FF0000"/>
                </a:solidFill>
              </a:rPr>
              <a:t>według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nich</a:t>
            </a:r>
            <a:r>
              <a:rPr lang="en-US" sz="2667" dirty="0">
                <a:solidFill>
                  <a:srgbClr val="FF0000"/>
                </a:solidFill>
              </a:rPr>
              <a:t> </a:t>
            </a:r>
            <a:r>
              <a:rPr lang="en-US" sz="2667" dirty="0" err="1">
                <a:solidFill>
                  <a:srgbClr val="FF0000"/>
                </a:solidFill>
              </a:rPr>
              <a:t>pozycjonowany</a:t>
            </a:r>
            <a:r>
              <a:rPr lang="en-US" sz="2667" dirty="0">
                <a:solidFill>
                  <a:srgbClr val="FF0000"/>
                </a:solidFill>
              </a:rPr>
              <a:t> jest </a:t>
            </a:r>
            <a:r>
              <a:rPr lang="en-US" sz="2667" dirty="0" err="1">
                <a:solidFill>
                  <a:srgbClr val="FF0000"/>
                </a:solidFill>
              </a:rPr>
              <a:t>użytkownik</a:t>
            </a:r>
            <a:endParaRPr sz="2667" dirty="0">
              <a:solidFill>
                <a:srgbClr val="FF0000"/>
              </a:solidFill>
            </a:endParaRPr>
          </a:p>
          <a:p>
            <a:pPr marL="0" indent="0"/>
            <a:endParaRPr sz="2133" dirty="0"/>
          </a:p>
          <a:p>
            <a:pPr marL="609585" indent="-440256">
              <a:buSzPts val="1600"/>
              <a:buChar char="●"/>
            </a:pPr>
            <a:r>
              <a:rPr lang="en-US" sz="2133" dirty="0" err="1"/>
              <a:t>Należy</a:t>
            </a:r>
            <a:r>
              <a:rPr lang="en-US" sz="2133" dirty="0"/>
              <a:t> </a:t>
            </a:r>
            <a:r>
              <a:rPr lang="en-US" sz="2133" dirty="0" err="1"/>
              <a:t>zdefiniować</a:t>
            </a:r>
            <a:r>
              <a:rPr lang="en-US" sz="2133" dirty="0"/>
              <a:t> co </a:t>
            </a:r>
            <a:r>
              <a:rPr lang="en-US" sz="2133" dirty="0" err="1"/>
              <a:t>najmniej</a:t>
            </a:r>
            <a:r>
              <a:rPr lang="en-US" sz="2133" dirty="0"/>
              <a:t> 5-8 </a:t>
            </a:r>
            <a:r>
              <a:rPr lang="en-US" sz="2133" dirty="0" err="1"/>
              <a:t>słów</a:t>
            </a:r>
            <a:r>
              <a:rPr lang="en-US" sz="2133" dirty="0"/>
              <a:t> </a:t>
            </a:r>
            <a:r>
              <a:rPr lang="en-US" sz="2133" dirty="0" err="1"/>
              <a:t>kluczowych</a:t>
            </a:r>
            <a:endParaRPr sz="2133" dirty="0"/>
          </a:p>
          <a:p>
            <a:pPr marL="609585" indent="0"/>
            <a:endParaRPr sz="2133" dirty="0"/>
          </a:p>
          <a:p>
            <a:pPr marL="609585" indent="-440256">
              <a:buSzPts val="1600"/>
              <a:buChar char="●"/>
            </a:pPr>
            <a:r>
              <a:rPr lang="pl-PL" sz="2133" dirty="0" smtClean="0"/>
              <a:t>F</a:t>
            </a:r>
            <a:r>
              <a:rPr lang="en-US" sz="2133" dirty="0" err="1" smtClean="0"/>
              <a:t>unkcja</a:t>
            </a:r>
            <a:r>
              <a:rPr lang="en-US" sz="2133" dirty="0" smtClean="0"/>
              <a:t> </a:t>
            </a:r>
            <a:r>
              <a:rPr lang="en-US" sz="2133" dirty="0"/>
              <a:t>"</a:t>
            </a:r>
            <a:r>
              <a:rPr lang="en-US" sz="2133" dirty="0" err="1"/>
              <a:t>planowania</a:t>
            </a:r>
            <a:r>
              <a:rPr lang="en-US" sz="2133" dirty="0"/>
              <a:t> </a:t>
            </a:r>
            <a:r>
              <a:rPr lang="en-US" sz="2133" dirty="0" err="1"/>
              <a:t>słów</a:t>
            </a:r>
            <a:r>
              <a:rPr lang="en-US" sz="2133" dirty="0"/>
              <a:t> </a:t>
            </a:r>
            <a:r>
              <a:rPr lang="en-US" sz="2133" dirty="0" err="1"/>
              <a:t>kluczowych</a:t>
            </a:r>
            <a:r>
              <a:rPr lang="en-US" sz="2133" dirty="0"/>
              <a:t>" </a:t>
            </a:r>
            <a:r>
              <a:rPr lang="en-US" sz="2133" dirty="0" err="1"/>
              <a:t>sugeruje</a:t>
            </a:r>
            <a:r>
              <a:rPr lang="en-US" sz="2133" dirty="0"/>
              <a:t> </a:t>
            </a:r>
            <a:r>
              <a:rPr lang="en-US" sz="2133" dirty="0" err="1"/>
              <a:t>słowa</a:t>
            </a:r>
            <a:r>
              <a:rPr lang="en-US" sz="2133" dirty="0"/>
              <a:t> </a:t>
            </a:r>
            <a:r>
              <a:rPr lang="en-US" sz="2133" dirty="0" err="1"/>
              <a:t>kluczowe</a:t>
            </a:r>
            <a:r>
              <a:rPr lang="en-US" sz="2133" dirty="0"/>
              <a:t> </a:t>
            </a:r>
            <a:endParaRPr sz="2133" dirty="0"/>
          </a:p>
          <a:p>
            <a:pPr marL="0" indent="0"/>
            <a:endParaRPr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9"/>
          <p:cNvSpPr txBox="1">
            <a:spLocks noGrp="1"/>
          </p:cNvSpPr>
          <p:nvPr>
            <p:ph type="title"/>
          </p:nvPr>
        </p:nvSpPr>
        <p:spPr>
          <a:xfrm>
            <a:off x="224051" y="49947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 dirty="0" err="1">
                <a:solidFill>
                  <a:srgbClr val="D12477"/>
                </a:solidFill>
              </a:rPr>
              <a:t>Krok</a:t>
            </a:r>
            <a:r>
              <a:rPr lang="en-US" dirty="0">
                <a:solidFill>
                  <a:srgbClr val="D12477"/>
                </a:solidFill>
              </a:rPr>
              <a:t> 4 - </a:t>
            </a:r>
            <a:r>
              <a:rPr lang="en-US" dirty="0" err="1"/>
              <a:t>Zdecyduj</a:t>
            </a:r>
            <a:r>
              <a:rPr lang="en-US" dirty="0"/>
              <a:t>, </a:t>
            </a:r>
            <a:r>
              <a:rPr lang="en-US" dirty="0" err="1"/>
              <a:t>gdzie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reklamować</a:t>
            </a:r>
            <a:endParaRPr dirty="0"/>
          </a:p>
        </p:txBody>
      </p:sp>
      <p:sp>
        <p:nvSpPr>
          <p:cNvPr id="234" name="Google Shape;234;p9"/>
          <p:cNvSpPr txBox="1">
            <a:spLocks noGrp="1"/>
          </p:cNvSpPr>
          <p:nvPr>
            <p:ph type="body" idx="1"/>
          </p:nvPr>
        </p:nvSpPr>
        <p:spPr>
          <a:xfrm>
            <a:off x="327546" y="1536500"/>
            <a:ext cx="5768654" cy="45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</a:pPr>
            <a:r>
              <a:rPr lang="en-US" sz="2667" b="1" dirty="0">
                <a:solidFill>
                  <a:srgbClr val="D12477"/>
                </a:solidFill>
              </a:rPr>
              <a:t>Aby </a:t>
            </a:r>
            <a:r>
              <a:rPr lang="en-US" sz="2667" b="1" dirty="0" err="1">
                <a:solidFill>
                  <a:srgbClr val="D12477"/>
                </a:solidFill>
              </a:rPr>
              <a:t>reklama</a:t>
            </a:r>
            <a:r>
              <a:rPr lang="en-US" sz="2667" b="1" dirty="0">
                <a:solidFill>
                  <a:srgbClr val="D12477"/>
                </a:solidFill>
              </a:rPr>
              <a:t> </a:t>
            </a:r>
            <a:r>
              <a:rPr lang="en-US" sz="2667" b="1" dirty="0" err="1">
                <a:solidFill>
                  <a:srgbClr val="D12477"/>
                </a:solidFill>
              </a:rPr>
              <a:t>była</a:t>
            </a:r>
            <a:r>
              <a:rPr lang="en-US" sz="2667" b="1" dirty="0">
                <a:solidFill>
                  <a:srgbClr val="D12477"/>
                </a:solidFill>
              </a:rPr>
              <a:t> </a:t>
            </a:r>
            <a:r>
              <a:rPr lang="en-US" sz="2667" b="1" dirty="0" err="1">
                <a:solidFill>
                  <a:srgbClr val="D12477"/>
                </a:solidFill>
              </a:rPr>
              <a:t>skuteczna</a:t>
            </a:r>
            <a:r>
              <a:rPr lang="en-US" sz="2667" b="1" dirty="0">
                <a:solidFill>
                  <a:srgbClr val="D12477"/>
                </a:solidFill>
              </a:rPr>
              <a:t>, </a:t>
            </a:r>
            <a:r>
              <a:rPr lang="en-US" sz="2667" b="1" dirty="0" err="1">
                <a:solidFill>
                  <a:srgbClr val="D12477"/>
                </a:solidFill>
              </a:rPr>
              <a:t>musi</a:t>
            </a:r>
            <a:r>
              <a:rPr lang="en-US" sz="2667" b="1" dirty="0">
                <a:solidFill>
                  <a:srgbClr val="D12477"/>
                </a:solidFill>
              </a:rPr>
              <a:t> </a:t>
            </a:r>
            <a:r>
              <a:rPr lang="en-US" sz="2667" b="1" dirty="0" err="1">
                <a:solidFill>
                  <a:srgbClr val="D12477"/>
                </a:solidFill>
              </a:rPr>
              <a:t>znaleźć</a:t>
            </a:r>
            <a:r>
              <a:rPr lang="en-US" sz="2667" b="1" dirty="0">
                <a:solidFill>
                  <a:srgbClr val="D12477"/>
                </a:solidFill>
              </a:rPr>
              <a:t> </a:t>
            </a:r>
            <a:r>
              <a:rPr lang="en-US" sz="2667" b="1" dirty="0" err="1">
                <a:solidFill>
                  <a:srgbClr val="D12477"/>
                </a:solidFill>
              </a:rPr>
              <a:t>odpowiednich</a:t>
            </a:r>
            <a:r>
              <a:rPr lang="en-US" sz="2667" b="1" dirty="0">
                <a:solidFill>
                  <a:srgbClr val="D12477"/>
                </a:solidFill>
              </a:rPr>
              <a:t> </a:t>
            </a:r>
            <a:r>
              <a:rPr lang="en-US" sz="2667" b="1" dirty="0" err="1">
                <a:solidFill>
                  <a:srgbClr val="D12477"/>
                </a:solidFill>
              </a:rPr>
              <a:t>odbiorców</a:t>
            </a:r>
            <a:r>
              <a:rPr lang="en-US" sz="2667" b="1" dirty="0">
                <a:solidFill>
                  <a:srgbClr val="D12477"/>
                </a:solidFill>
              </a:rPr>
              <a:t>. </a:t>
            </a:r>
            <a:endParaRPr sz="2667" b="1" dirty="0">
              <a:solidFill>
                <a:srgbClr val="D12477"/>
              </a:solidFill>
            </a:endParaRPr>
          </a:p>
          <a:p>
            <a:pPr marL="609585" indent="-465655">
              <a:lnSpc>
                <a:spcPct val="150000"/>
              </a:lnSpc>
              <a:spcBef>
                <a:spcPts val="0"/>
              </a:spcBef>
              <a:buSzPts val="1900"/>
              <a:buChar char="●"/>
            </a:pPr>
            <a:r>
              <a:rPr lang="en-US" sz="2133" dirty="0"/>
              <a:t> Google Ads </a:t>
            </a:r>
            <a:r>
              <a:rPr lang="en-US" sz="2133" dirty="0" err="1"/>
              <a:t>pozwala</a:t>
            </a:r>
            <a:r>
              <a:rPr lang="en-US" sz="2133" dirty="0"/>
              <a:t> </a:t>
            </a:r>
            <a:r>
              <a:rPr lang="en-US" sz="2133" dirty="0" err="1"/>
              <a:t>wybrać</a:t>
            </a:r>
            <a:r>
              <a:rPr lang="en-US" sz="2133" dirty="0"/>
              <a:t> </a:t>
            </a:r>
            <a:r>
              <a:rPr lang="en-US" sz="2133" dirty="0" err="1"/>
              <a:t>lokalizację</a:t>
            </a:r>
            <a:r>
              <a:rPr lang="en-US" sz="2133" dirty="0"/>
              <a:t>, w </a:t>
            </a:r>
            <a:r>
              <a:rPr lang="en-US" sz="2133" dirty="0" err="1"/>
              <a:t>której</a:t>
            </a:r>
            <a:r>
              <a:rPr lang="en-US" sz="2133" dirty="0"/>
              <a:t> </a:t>
            </a:r>
            <a:r>
              <a:rPr lang="en-US" sz="2133" dirty="0" err="1"/>
              <a:t>będzie</a:t>
            </a:r>
            <a:r>
              <a:rPr lang="en-US" sz="2133" dirty="0"/>
              <a:t> </a:t>
            </a:r>
            <a:r>
              <a:rPr lang="en-US" sz="2133" dirty="0" err="1"/>
              <a:t>wyświetlana</a:t>
            </a:r>
            <a:r>
              <a:rPr lang="en-US" sz="2133" dirty="0"/>
              <a:t> </a:t>
            </a:r>
            <a:r>
              <a:rPr lang="en-US" sz="2133" dirty="0" err="1"/>
              <a:t>reklama</a:t>
            </a:r>
            <a:endParaRPr sz="2133" dirty="0"/>
          </a:p>
          <a:p>
            <a:pPr marL="609585" indent="0">
              <a:lnSpc>
                <a:spcPct val="150000"/>
              </a:lnSpc>
              <a:spcBef>
                <a:spcPts val="0"/>
              </a:spcBef>
            </a:pPr>
            <a:r>
              <a:rPr lang="en-US" sz="2133" dirty="0"/>
              <a:t> </a:t>
            </a:r>
            <a:endParaRPr sz="2133" dirty="0"/>
          </a:p>
          <a:p>
            <a:pPr marL="609585" indent="-465655">
              <a:lnSpc>
                <a:spcPct val="150000"/>
              </a:lnSpc>
              <a:spcBef>
                <a:spcPts val="0"/>
              </a:spcBef>
              <a:buSzPts val="1900"/>
              <a:buChar char="●"/>
            </a:pPr>
            <a:r>
              <a:rPr lang="en-US" sz="2133" dirty="0"/>
              <a:t>Na </a:t>
            </a:r>
            <a:r>
              <a:rPr lang="en-US" sz="2133" dirty="0" err="1"/>
              <a:t>przykład</a:t>
            </a:r>
            <a:r>
              <a:rPr lang="en-US" sz="2133" dirty="0"/>
              <a:t> w </a:t>
            </a:r>
            <a:r>
              <a:rPr lang="en-US" sz="2133" dirty="0" err="1"/>
              <a:t>określonym</a:t>
            </a:r>
            <a:r>
              <a:rPr lang="en-US" sz="2133" dirty="0"/>
              <a:t> </a:t>
            </a:r>
            <a:r>
              <a:rPr lang="en-US" sz="2133" dirty="0" err="1"/>
              <a:t>promieniu</a:t>
            </a:r>
            <a:r>
              <a:rPr lang="en-US" sz="2133" dirty="0"/>
              <a:t> </a:t>
            </a:r>
            <a:r>
              <a:rPr lang="pl-PL" sz="2133" dirty="0" smtClean="0"/>
              <a:t/>
            </a:r>
            <a:br>
              <a:rPr lang="pl-PL" sz="2133" dirty="0" smtClean="0"/>
            </a:br>
            <a:r>
              <a:rPr lang="en-US" sz="2133" dirty="0" smtClean="0"/>
              <a:t>od </a:t>
            </a:r>
            <a:r>
              <a:rPr lang="en-US" sz="2133" dirty="0" err="1"/>
              <a:t>sklepu</a:t>
            </a:r>
            <a:r>
              <a:rPr lang="en-US" sz="2133" dirty="0"/>
              <a:t>, a </a:t>
            </a:r>
            <a:r>
              <a:rPr lang="en-US" sz="2133" dirty="0" err="1"/>
              <a:t>nawet</a:t>
            </a:r>
            <a:r>
              <a:rPr lang="en-US" sz="2133" dirty="0"/>
              <a:t> </a:t>
            </a:r>
            <a:r>
              <a:rPr lang="en-US" sz="2133" dirty="0" err="1"/>
              <a:t>obejmującym</a:t>
            </a:r>
            <a:r>
              <a:rPr lang="en-US" sz="2133" dirty="0"/>
              <a:t> </a:t>
            </a:r>
            <a:r>
              <a:rPr lang="en-US" sz="2133" dirty="0" err="1"/>
              <a:t>całe</a:t>
            </a:r>
            <a:r>
              <a:rPr lang="en-US" sz="2133" dirty="0"/>
              <a:t> </a:t>
            </a:r>
            <a:r>
              <a:rPr lang="en-US" sz="2133" dirty="0" err="1"/>
              <a:t>regiony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kraje</a:t>
            </a:r>
            <a:r>
              <a:rPr lang="en-US" sz="2133" dirty="0"/>
              <a:t>.</a:t>
            </a:r>
            <a:endParaRPr sz="2133" dirty="0"/>
          </a:p>
          <a:p>
            <a:pPr marL="609585" indent="0">
              <a:lnSpc>
                <a:spcPct val="150000"/>
              </a:lnSpc>
              <a:spcBef>
                <a:spcPts val="0"/>
              </a:spcBef>
            </a:pPr>
            <a:endParaRPr sz="2400" dirty="0"/>
          </a:p>
        </p:txBody>
      </p:sp>
      <p:pic>
        <p:nvPicPr>
          <p:cNvPr id="235" name="Google Shape;235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96000" y="1649989"/>
            <a:ext cx="5892800" cy="3900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0"/>
          <p:cNvSpPr txBox="1">
            <a:spLocks noGrp="1"/>
          </p:cNvSpPr>
          <p:nvPr>
            <p:ph type="title"/>
          </p:nvPr>
        </p:nvSpPr>
        <p:spPr>
          <a:xfrm>
            <a:off x="838200" y="296760"/>
            <a:ext cx="10515600" cy="956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>
                <a:solidFill>
                  <a:srgbClr val="D12477"/>
                </a:solidFill>
              </a:rPr>
              <a:t>Krok 5 - </a:t>
            </a:r>
            <a:r>
              <a:rPr lang="en-US"/>
              <a:t>Utwórz wiadomość</a:t>
            </a:r>
            <a:endParaRPr/>
          </a:p>
        </p:txBody>
      </p:sp>
      <p:sp>
        <p:nvSpPr>
          <p:cNvPr id="241" name="Google Shape;241;p10"/>
          <p:cNvSpPr txBox="1">
            <a:spLocks noGrp="1"/>
          </p:cNvSpPr>
          <p:nvPr>
            <p:ph type="body" idx="1"/>
          </p:nvPr>
        </p:nvSpPr>
        <p:spPr>
          <a:xfrm>
            <a:off x="838200" y="1673233"/>
            <a:ext cx="5860000" cy="2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609585" indent="-440256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1600"/>
              <a:buChar char="●"/>
            </a:pPr>
            <a:r>
              <a:rPr lang="en-US" sz="2133">
                <a:solidFill>
                  <a:schemeClr val="dk1"/>
                </a:solidFill>
              </a:rPr>
              <a:t>Google Ads ułatwia pisanie skutecznych tekstów reklamowych lub dołączanie obrazów</a:t>
            </a:r>
            <a:endParaRPr sz="2133">
              <a:solidFill>
                <a:schemeClr val="dk1"/>
              </a:solidFill>
            </a:endParaRPr>
          </a:p>
          <a:p>
            <a:pPr marL="609585" indent="-440256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1600"/>
              <a:buChar char="●"/>
            </a:pPr>
            <a:r>
              <a:rPr lang="en-US" sz="2133">
                <a:solidFill>
                  <a:schemeClr val="dk1"/>
                </a:solidFill>
              </a:rPr>
              <a:t>Podczas pisania zobaczysz, jak będzie wyglądać reklama</a:t>
            </a:r>
            <a:endParaRPr sz="2133">
              <a:solidFill>
                <a:schemeClr val="dk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SzPts val="1800"/>
            </a:pPr>
            <a:endParaRPr sz="2133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56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>
                <a:solidFill>
                  <a:srgbClr val="D12477"/>
                </a:solidFill>
              </a:rPr>
              <a:t>Krok 6 - </a:t>
            </a:r>
            <a:r>
              <a:rPr lang="en-US"/>
              <a:t>Ustalenie budżetu</a:t>
            </a:r>
            <a:endParaRPr/>
          </a:p>
        </p:txBody>
      </p:sp>
      <p:sp>
        <p:nvSpPr>
          <p:cNvPr id="247" name="Google Shape;247;p11"/>
          <p:cNvSpPr txBox="1">
            <a:spLocks noGrp="1"/>
          </p:cNvSpPr>
          <p:nvPr>
            <p:ph type="body" idx="1"/>
          </p:nvPr>
        </p:nvSpPr>
        <p:spPr>
          <a:xfrm>
            <a:off x="532263" y="1453767"/>
            <a:ext cx="10986447" cy="48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474122" indent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1600"/>
            </a:pPr>
            <a:r>
              <a:rPr lang="en-US" sz="2133" b="1" dirty="0" smtClean="0">
                <a:solidFill>
                  <a:schemeClr val="dk1"/>
                </a:solidFill>
              </a:rPr>
              <a:t>To </a:t>
            </a:r>
            <a:r>
              <a:rPr lang="en-US" sz="2133" b="1" dirty="0">
                <a:solidFill>
                  <a:schemeClr val="dk1"/>
                </a:solidFill>
              </a:rPr>
              <a:t>Ty </a:t>
            </a:r>
            <a:r>
              <a:rPr lang="en-US" sz="2133" b="1" dirty="0" err="1">
                <a:solidFill>
                  <a:schemeClr val="dk1"/>
                </a:solidFill>
              </a:rPr>
              <a:t>decydujesz</a:t>
            </a:r>
            <a:r>
              <a:rPr lang="en-US" sz="2133" b="1" dirty="0">
                <a:solidFill>
                  <a:schemeClr val="dk1"/>
                </a:solidFill>
              </a:rPr>
              <a:t>, </a:t>
            </a:r>
            <a:r>
              <a:rPr lang="en-US" sz="2133" b="1" dirty="0" err="1">
                <a:solidFill>
                  <a:schemeClr val="dk1"/>
                </a:solidFill>
              </a:rPr>
              <a:t>ile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chcesz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wydać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i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nigdy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nie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płacisz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więcej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niż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wynosi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Twój</a:t>
            </a:r>
            <a:r>
              <a:rPr lang="en-US" sz="2133" b="1" dirty="0">
                <a:solidFill>
                  <a:schemeClr val="dk1"/>
                </a:solidFill>
              </a:rPr>
              <a:t> </a:t>
            </a:r>
            <a:r>
              <a:rPr lang="en-US" sz="2133" b="1" dirty="0" err="1">
                <a:solidFill>
                  <a:schemeClr val="dk1"/>
                </a:solidFill>
              </a:rPr>
              <a:t>miesięczny</a:t>
            </a:r>
            <a:r>
              <a:rPr lang="en-US" sz="2133" b="1" dirty="0">
                <a:solidFill>
                  <a:schemeClr val="dk1"/>
                </a:solidFill>
              </a:rPr>
              <a:t> limit. </a:t>
            </a:r>
            <a:endParaRPr sz="2133" dirty="0">
              <a:solidFill>
                <a:schemeClr val="dk1"/>
              </a:solidFill>
            </a:endParaRPr>
          </a:p>
          <a:p>
            <a:pPr marL="990575" indent="-364058">
              <a:lnSpc>
                <a:spcPct val="150000"/>
              </a:lnSpc>
              <a:buClr>
                <a:srgbClr val="D12477"/>
              </a:buClr>
              <a:buSzPts val="1600"/>
              <a:buFont typeface="Noto Sans Symbols"/>
              <a:buChar char="●"/>
            </a:pPr>
            <a:r>
              <a:rPr lang="en-US" sz="2133" dirty="0" err="1"/>
              <a:t>Brak</a:t>
            </a:r>
            <a:r>
              <a:rPr lang="en-US" sz="2133" dirty="0"/>
              <a:t> </a:t>
            </a:r>
            <a:r>
              <a:rPr lang="en-US" sz="2133" dirty="0" err="1"/>
              <a:t>minimalnych</a:t>
            </a:r>
            <a:r>
              <a:rPr lang="en-US" sz="2133" dirty="0"/>
              <a:t> </a:t>
            </a:r>
            <a:r>
              <a:rPr lang="en-US" sz="2133" dirty="0" err="1"/>
              <a:t>wydatków</a:t>
            </a:r>
            <a:r>
              <a:rPr lang="en-US" sz="2133" dirty="0"/>
              <a:t>, </a:t>
            </a:r>
            <a:r>
              <a:rPr lang="en-US" sz="2133" dirty="0" err="1"/>
              <a:t>kampanię</a:t>
            </a:r>
            <a:r>
              <a:rPr lang="en-US" sz="2133" dirty="0"/>
              <a:t> </a:t>
            </a:r>
            <a:r>
              <a:rPr lang="en-US" sz="2133" dirty="0" err="1"/>
              <a:t>można</a:t>
            </a:r>
            <a:r>
              <a:rPr lang="en-US" sz="2133" dirty="0"/>
              <a:t> </a:t>
            </a:r>
            <a:r>
              <a:rPr lang="en-US" sz="2133" dirty="0" err="1"/>
              <a:t>przerwać</a:t>
            </a:r>
            <a:r>
              <a:rPr lang="en-US" sz="2133" dirty="0"/>
              <a:t> w </a:t>
            </a:r>
            <a:r>
              <a:rPr lang="en-US" sz="2133" dirty="0" err="1"/>
              <a:t>dowolnym</a:t>
            </a:r>
            <a:r>
              <a:rPr lang="en-US" sz="2133" dirty="0"/>
              <a:t> </a:t>
            </a:r>
            <a:r>
              <a:rPr lang="en-US" sz="2133" dirty="0" err="1"/>
              <a:t>momencie</a:t>
            </a:r>
            <a:r>
              <a:rPr lang="en-US" sz="2133" dirty="0"/>
              <a:t> </a:t>
            </a:r>
            <a:endParaRPr sz="2133" dirty="0"/>
          </a:p>
          <a:p>
            <a:pPr marL="990575" indent="-364058">
              <a:lnSpc>
                <a:spcPct val="150000"/>
              </a:lnSpc>
              <a:buClr>
                <a:srgbClr val="D12477"/>
              </a:buClr>
              <a:buSzPts val="1600"/>
              <a:buFont typeface="Noto Sans Symbols"/>
              <a:buChar char="●"/>
            </a:pPr>
            <a:r>
              <a:rPr lang="en-US" sz="2133" dirty="0" err="1"/>
              <a:t>Zalecany</a:t>
            </a:r>
            <a:r>
              <a:rPr lang="en-US" sz="2133" dirty="0"/>
              <a:t> jest </a:t>
            </a:r>
            <a:r>
              <a:rPr lang="en-US" sz="2133" dirty="0" err="1"/>
              <a:t>budżet</a:t>
            </a:r>
            <a:r>
              <a:rPr lang="en-US" sz="2133" dirty="0"/>
              <a:t> </a:t>
            </a:r>
            <a:r>
              <a:rPr lang="en-US" sz="2133" dirty="0" err="1"/>
              <a:t>oparty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firmach</a:t>
            </a:r>
            <a:r>
              <a:rPr lang="en-US" sz="2133" dirty="0"/>
              <a:t> </a:t>
            </a:r>
            <a:r>
              <a:rPr lang="en-US" sz="2133" dirty="0" err="1"/>
              <a:t>podobnych</a:t>
            </a:r>
            <a:r>
              <a:rPr lang="en-US" sz="2133" dirty="0"/>
              <a:t> do </a:t>
            </a:r>
            <a:r>
              <a:rPr lang="en-US" sz="2133" dirty="0" err="1"/>
              <a:t>Twojej</a:t>
            </a:r>
            <a:endParaRPr sz="2133" dirty="0"/>
          </a:p>
          <a:p>
            <a:pPr marL="990575" indent="-364058">
              <a:lnSpc>
                <a:spcPct val="150000"/>
              </a:lnSpc>
              <a:buSzPts val="1600"/>
              <a:buChar char="●"/>
            </a:pPr>
            <a:r>
              <a:rPr lang="en-US" sz="2133" dirty="0" err="1"/>
              <a:t>Platforma</a:t>
            </a:r>
            <a:r>
              <a:rPr lang="en-US" sz="2133" dirty="0"/>
              <a:t> </a:t>
            </a:r>
            <a:r>
              <a:rPr lang="en-US" sz="2133" dirty="0" err="1"/>
              <a:t>oszacuje</a:t>
            </a:r>
            <a:r>
              <a:rPr lang="en-US" sz="2133" dirty="0"/>
              <a:t> </a:t>
            </a:r>
            <a:r>
              <a:rPr lang="en-US" sz="2133" dirty="0" err="1"/>
              <a:t>potencjalne</a:t>
            </a:r>
            <a:r>
              <a:rPr lang="en-US" sz="2133" dirty="0"/>
              <a:t> </a:t>
            </a:r>
            <a:r>
              <a:rPr lang="en-US" sz="2133" dirty="0" err="1"/>
              <a:t>wyniki</a:t>
            </a:r>
            <a:r>
              <a:rPr lang="en-US" sz="2133" dirty="0"/>
              <a:t> (</a:t>
            </a:r>
            <a:r>
              <a:rPr lang="en-US" sz="2133" dirty="0" err="1"/>
              <a:t>wyświetlenia</a:t>
            </a:r>
            <a:r>
              <a:rPr lang="en-US" sz="2133" dirty="0"/>
              <a:t>, </a:t>
            </a:r>
            <a:r>
              <a:rPr lang="en-US" sz="2133" dirty="0" err="1"/>
              <a:t>kliknięcia</a:t>
            </a:r>
            <a:r>
              <a:rPr lang="en-US" sz="2133" dirty="0"/>
              <a:t>) </a:t>
            </a:r>
            <a:r>
              <a:rPr lang="en-US" sz="2133" dirty="0" err="1"/>
              <a:t>zgodnie</a:t>
            </a:r>
            <a:r>
              <a:rPr lang="en-US" sz="2133" dirty="0"/>
              <a:t> </a:t>
            </a:r>
            <a:r>
              <a:rPr lang="pl-PL" sz="2133" dirty="0" smtClean="0"/>
              <a:t/>
            </a:r>
            <a:br>
              <a:rPr lang="pl-PL" sz="2133" dirty="0" smtClean="0"/>
            </a:br>
            <a:r>
              <a:rPr lang="en-US" sz="2133" dirty="0" smtClean="0"/>
              <a:t>z </a:t>
            </a:r>
            <a:r>
              <a:rPr lang="en-US" sz="2133" dirty="0" err="1"/>
              <a:t>budżetem</a:t>
            </a:r>
            <a:r>
              <a:rPr lang="en-US" sz="2133" dirty="0"/>
              <a:t>.</a:t>
            </a:r>
            <a:endParaRPr sz="2133" dirty="0"/>
          </a:p>
          <a:p>
            <a:pPr marL="990575" indent="-380990">
              <a:lnSpc>
                <a:spcPct val="150000"/>
              </a:lnSpc>
              <a:buClr>
                <a:srgbClr val="D12477"/>
              </a:buClr>
              <a:buSzPts val="1800"/>
              <a:buFont typeface="Noto Sans Symbols"/>
              <a:buChar char="●"/>
            </a:pPr>
            <a:r>
              <a:rPr lang="en-US" sz="2133" dirty="0" err="1"/>
              <a:t>Większość</a:t>
            </a:r>
            <a:r>
              <a:rPr lang="en-US" sz="2133" dirty="0"/>
              <a:t> </a:t>
            </a:r>
            <a:r>
              <a:rPr lang="en-US" sz="2400" dirty="0" err="1"/>
              <a:t>reklam</a:t>
            </a:r>
            <a:r>
              <a:rPr lang="en-US" sz="2133" dirty="0"/>
              <a:t> </a:t>
            </a:r>
            <a:r>
              <a:rPr lang="en-US" sz="2133" dirty="0" err="1"/>
              <a:t>zaczyna</a:t>
            </a:r>
            <a:r>
              <a:rPr lang="en-US" sz="2133" dirty="0"/>
              <a:t> </a:t>
            </a:r>
            <a:r>
              <a:rPr lang="en-US" sz="2133" dirty="0" err="1"/>
              <a:t>przynosić</a:t>
            </a:r>
            <a:r>
              <a:rPr lang="en-US" sz="2133" dirty="0"/>
              <a:t> </a:t>
            </a:r>
            <a:r>
              <a:rPr lang="en-US" sz="2133" dirty="0" err="1"/>
              <a:t>rezultaty</a:t>
            </a:r>
            <a:r>
              <a:rPr lang="en-US" sz="2133" dirty="0"/>
              <a:t> </a:t>
            </a:r>
            <a:r>
              <a:rPr lang="en-US" sz="2133" dirty="0" err="1"/>
              <a:t>po</a:t>
            </a:r>
            <a:r>
              <a:rPr lang="en-US" sz="2133" dirty="0"/>
              <a:t> </a:t>
            </a:r>
            <a:r>
              <a:rPr lang="en-US" sz="2133" dirty="0" err="1"/>
              <a:t>około</a:t>
            </a:r>
            <a:r>
              <a:rPr lang="en-US" sz="2133" dirty="0"/>
              <a:t> </a:t>
            </a:r>
            <a:r>
              <a:rPr lang="en-US" sz="2133" dirty="0" err="1"/>
              <a:t>miesiącu</a:t>
            </a:r>
            <a:r>
              <a:rPr lang="en-US" sz="2133" dirty="0"/>
              <a:t>.</a:t>
            </a:r>
            <a:endParaRPr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24f40d7f709_0_1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57143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/>
            <a:r>
              <a:rPr lang="en-US"/>
              <a:t>Zadanie (w małych grupach)</a:t>
            </a:r>
            <a:endParaRPr/>
          </a:p>
        </p:txBody>
      </p:sp>
      <p:sp>
        <p:nvSpPr>
          <p:cNvPr id="253" name="Google Shape;253;g24f40d7f709_0_11"/>
          <p:cNvSpPr txBox="1">
            <a:spLocks noGrp="1"/>
          </p:cNvSpPr>
          <p:nvPr>
            <p:ph type="body" idx="2"/>
          </p:nvPr>
        </p:nvSpPr>
        <p:spPr>
          <a:xfrm>
            <a:off x="1120777" y="1008800"/>
            <a:ext cx="10615590" cy="488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/>
            <a:r>
              <a:rPr lang="en-US" dirty="0" err="1"/>
              <a:t>Uwaga</a:t>
            </a:r>
            <a:r>
              <a:rPr lang="en-US" dirty="0"/>
              <a:t>: </a:t>
            </a:r>
            <a:r>
              <a:rPr lang="en-US" dirty="0" err="1"/>
              <a:t>Warunkiem</a:t>
            </a:r>
            <a:r>
              <a:rPr lang="en-US" dirty="0"/>
              <a:t> jest, aby </a:t>
            </a:r>
            <a:r>
              <a:rPr lang="en-US" dirty="0" err="1"/>
              <a:t>nauczyciel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ktoś</a:t>
            </a:r>
            <a:r>
              <a:rPr lang="en-US" dirty="0"/>
              <a:t> z </a:t>
            </a:r>
            <a:r>
              <a:rPr lang="en-US" dirty="0" err="1"/>
              <a:t>grupy</a:t>
            </a:r>
            <a:r>
              <a:rPr lang="en-US" dirty="0"/>
              <a:t> </a:t>
            </a:r>
            <a:r>
              <a:rPr lang="en-US" dirty="0" err="1"/>
              <a:t>miał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Google Ads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docelowej</a:t>
            </a:r>
            <a:r>
              <a:rPr lang="en-US" dirty="0"/>
              <a:t>, do </a:t>
            </a:r>
            <a:r>
              <a:rPr lang="en-US" dirty="0" err="1"/>
              <a:t>której</a:t>
            </a:r>
            <a:r>
              <a:rPr lang="en-US" dirty="0"/>
              <a:t> </a:t>
            </a:r>
            <a:r>
              <a:rPr lang="en-US" dirty="0" err="1"/>
              <a:t>prowadzi</a:t>
            </a:r>
            <a:r>
              <a:rPr lang="en-US" dirty="0"/>
              <a:t> </a:t>
            </a:r>
            <a:r>
              <a:rPr lang="en-US" dirty="0" err="1"/>
              <a:t>reklama</a:t>
            </a:r>
            <a:r>
              <a:rPr lang="en-US" dirty="0"/>
              <a:t>.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Korzystając</a:t>
            </a:r>
            <a:r>
              <a:rPr lang="en-US" dirty="0"/>
              <a:t> z </a:t>
            </a:r>
            <a:r>
              <a:rPr lang="en-US" dirty="0" err="1"/>
              <a:t>materiałów</a:t>
            </a:r>
            <a:r>
              <a:rPr lang="en-US" dirty="0"/>
              <a:t> </a:t>
            </a:r>
            <a:r>
              <a:rPr lang="en-US" dirty="0" err="1"/>
              <a:t>zawartych</a:t>
            </a:r>
            <a:r>
              <a:rPr lang="en-US" dirty="0"/>
              <a:t> w </a:t>
            </a:r>
            <a:r>
              <a:rPr lang="en-US" dirty="0" err="1"/>
              <a:t>tym</a:t>
            </a:r>
            <a:r>
              <a:rPr lang="en-US" dirty="0"/>
              <a:t> module, </a:t>
            </a:r>
            <a:r>
              <a:rPr lang="en-US" dirty="0" err="1"/>
              <a:t>utwórz</a:t>
            </a:r>
            <a:r>
              <a:rPr lang="en-US" dirty="0"/>
              <a:t> </a:t>
            </a:r>
            <a:r>
              <a:rPr lang="en-US" dirty="0" err="1"/>
              <a:t>prawdziwą</a:t>
            </a:r>
            <a:r>
              <a:rPr lang="en-US" dirty="0"/>
              <a:t> </a:t>
            </a:r>
            <a:r>
              <a:rPr lang="en-US" dirty="0" err="1"/>
              <a:t>kampanię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Facebooku</a:t>
            </a:r>
            <a:r>
              <a:rPr lang="en-US" dirty="0"/>
              <a:t>, </a:t>
            </a:r>
            <a:r>
              <a:rPr lang="en-US" dirty="0" err="1"/>
              <a:t>postępując</a:t>
            </a:r>
            <a:r>
              <a:rPr lang="en-US" dirty="0"/>
              <a:t> </a:t>
            </a:r>
            <a:r>
              <a:rPr lang="en-US" dirty="0" err="1"/>
              <a:t>zgodnie</a:t>
            </a:r>
            <a:r>
              <a:rPr lang="en-US" dirty="0"/>
              <a:t> z </a:t>
            </a:r>
            <a:r>
              <a:rPr lang="en-US" dirty="0" err="1"/>
              <a:t>odpowiednimi</a:t>
            </a:r>
            <a:r>
              <a:rPr lang="en-US" dirty="0"/>
              <a:t> </a:t>
            </a:r>
            <a:r>
              <a:rPr lang="en-US" dirty="0" err="1"/>
              <a:t>krokami</a:t>
            </a:r>
            <a:r>
              <a:rPr lang="en-US" dirty="0"/>
              <a:t>: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wyznaczyć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reklamy</a:t>
            </a:r>
            <a:endParaRPr dirty="0"/>
          </a:p>
          <a:p>
            <a:pPr indent="-431789">
              <a:buChar char="-"/>
            </a:pPr>
            <a:r>
              <a:rPr lang="pl-PL" dirty="0"/>
              <a:t>u</a:t>
            </a:r>
            <a:r>
              <a:rPr lang="en-US" dirty="0" err="1" smtClean="0"/>
              <a:t>twórz</a:t>
            </a:r>
            <a:r>
              <a:rPr lang="en-US" dirty="0" smtClean="0"/>
              <a:t> </a:t>
            </a:r>
            <a:r>
              <a:rPr lang="en-US" dirty="0" err="1"/>
              <a:t>ogłoszenie</a:t>
            </a:r>
            <a:r>
              <a:rPr lang="en-US" dirty="0"/>
              <a:t> (</a:t>
            </a:r>
            <a:r>
              <a:rPr lang="en-US" dirty="0" err="1"/>
              <a:t>wersja</a:t>
            </a:r>
            <a:r>
              <a:rPr lang="en-US" dirty="0"/>
              <a:t> 1)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opublikuj</a:t>
            </a:r>
            <a:r>
              <a:rPr lang="en-US" dirty="0"/>
              <a:t> go w Google Ads, 3-7 </a:t>
            </a:r>
            <a:r>
              <a:rPr lang="en-US" dirty="0" err="1"/>
              <a:t>dni</a:t>
            </a:r>
            <a:r>
              <a:rPr lang="en-US" dirty="0"/>
              <a:t>, aby </a:t>
            </a:r>
            <a:r>
              <a:rPr lang="en-US" dirty="0" err="1"/>
              <a:t>uzyskać</a:t>
            </a:r>
            <a:r>
              <a:rPr lang="en-US" dirty="0"/>
              <a:t> </a:t>
            </a:r>
            <a:r>
              <a:rPr lang="en-US" dirty="0" err="1"/>
              <a:t>wystarczającą</a:t>
            </a:r>
            <a:r>
              <a:rPr lang="en-US" dirty="0"/>
              <a:t> </a:t>
            </a:r>
            <a:r>
              <a:rPr lang="en-US" dirty="0" err="1"/>
              <a:t>liczbę</a:t>
            </a:r>
            <a:r>
              <a:rPr lang="en-US" dirty="0"/>
              <a:t> </a:t>
            </a:r>
            <a:r>
              <a:rPr lang="en-US" dirty="0" err="1"/>
              <a:t>wyświetleń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ocenić</a:t>
            </a:r>
            <a:r>
              <a:rPr lang="en-US" dirty="0"/>
              <a:t> </a:t>
            </a:r>
            <a:r>
              <a:rPr lang="en-US" dirty="0" err="1"/>
              <a:t>wyniki</a:t>
            </a:r>
            <a:r>
              <a:rPr lang="en-US" dirty="0"/>
              <a:t> (</a:t>
            </a:r>
            <a:r>
              <a:rPr lang="en-US" dirty="0" err="1"/>
              <a:t>liczba</a:t>
            </a:r>
            <a:r>
              <a:rPr lang="en-US" dirty="0"/>
              <a:t> </a:t>
            </a:r>
            <a:r>
              <a:rPr lang="en-US" dirty="0" err="1"/>
              <a:t>kliknięć</a:t>
            </a:r>
            <a:r>
              <a:rPr lang="en-US" dirty="0"/>
              <a:t>, </a:t>
            </a:r>
            <a:r>
              <a:rPr lang="en-US" dirty="0" err="1"/>
              <a:t>konwersja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stronie</a:t>
            </a:r>
            <a:r>
              <a:rPr lang="en-US" dirty="0"/>
              <a:t> </a:t>
            </a:r>
            <a:r>
              <a:rPr lang="en-US" dirty="0" err="1"/>
              <a:t>docelowej</a:t>
            </a:r>
            <a:r>
              <a:rPr lang="en-US" dirty="0"/>
              <a:t>) 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wprowadzić</a:t>
            </a:r>
            <a:r>
              <a:rPr lang="en-US" dirty="0"/>
              <a:t> </a:t>
            </a:r>
            <a:r>
              <a:rPr lang="en-US" dirty="0" err="1"/>
              <a:t>zmiany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stronie</a:t>
            </a:r>
            <a:r>
              <a:rPr lang="en-US" dirty="0"/>
              <a:t> </a:t>
            </a:r>
            <a:r>
              <a:rPr lang="en-US" dirty="0" err="1"/>
              <a:t>docelowej</a:t>
            </a:r>
            <a:r>
              <a:rPr lang="en-US" dirty="0"/>
              <a:t>, </a:t>
            </a:r>
            <a:r>
              <a:rPr lang="en-US" dirty="0" err="1"/>
              <a:t>jeśli</a:t>
            </a:r>
            <a:r>
              <a:rPr lang="en-US" dirty="0"/>
              <a:t> to </a:t>
            </a:r>
            <a:r>
              <a:rPr lang="en-US" dirty="0" err="1"/>
              <a:t>konieczne</a:t>
            </a:r>
            <a:r>
              <a:rPr lang="en-US" dirty="0"/>
              <a:t>/</a:t>
            </a:r>
            <a:r>
              <a:rPr lang="en-US" dirty="0" err="1"/>
              <a:t>możliwe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stworzyć</a:t>
            </a:r>
            <a:r>
              <a:rPr lang="en-US" dirty="0"/>
              <a:t> </a:t>
            </a:r>
            <a:r>
              <a:rPr lang="en-US" dirty="0" err="1"/>
              <a:t>ulepszoną</a:t>
            </a:r>
            <a:r>
              <a:rPr lang="en-US" dirty="0"/>
              <a:t> </a:t>
            </a:r>
            <a:r>
              <a:rPr lang="en-US" dirty="0" err="1"/>
              <a:t>reklamę</a:t>
            </a:r>
            <a:r>
              <a:rPr lang="en-US" dirty="0"/>
              <a:t> (</a:t>
            </a:r>
            <a:r>
              <a:rPr lang="en-US" dirty="0" err="1"/>
              <a:t>wersja</a:t>
            </a:r>
            <a:r>
              <a:rPr lang="en-US" dirty="0"/>
              <a:t> 2)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opublikować</a:t>
            </a:r>
            <a:r>
              <a:rPr lang="en-US" dirty="0"/>
              <a:t> </a:t>
            </a:r>
            <a:r>
              <a:rPr lang="en-US" dirty="0" err="1"/>
              <a:t>ją</a:t>
            </a:r>
            <a:r>
              <a:rPr lang="en-US" dirty="0"/>
              <a:t> (3-7 </a:t>
            </a:r>
            <a:r>
              <a:rPr lang="en-US" dirty="0" err="1"/>
              <a:t>dni</a:t>
            </a:r>
            <a:r>
              <a:rPr lang="en-US" dirty="0"/>
              <a:t>)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następcze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ocena</a:t>
            </a:r>
            <a:r>
              <a:rPr lang="en-US" dirty="0"/>
              <a:t> </a:t>
            </a:r>
            <a:r>
              <a:rPr lang="en-US" dirty="0" err="1"/>
              <a:t>kampanii</a:t>
            </a:r>
            <a:endParaRPr dirty="0"/>
          </a:p>
          <a:p>
            <a:pPr marL="0" indent="0"/>
            <a:r>
              <a:rPr lang="en-US" dirty="0" err="1"/>
              <a:t>Sporządź</a:t>
            </a:r>
            <a:r>
              <a:rPr lang="en-US" dirty="0"/>
              <a:t> </a:t>
            </a:r>
            <a:r>
              <a:rPr lang="en-US" dirty="0" err="1"/>
              <a:t>krótki</a:t>
            </a:r>
            <a:r>
              <a:rPr lang="en-US" dirty="0"/>
              <a:t> </a:t>
            </a:r>
            <a:r>
              <a:rPr lang="en-US" dirty="0" err="1"/>
              <a:t>raport</a:t>
            </a:r>
            <a:r>
              <a:rPr lang="en-US" dirty="0"/>
              <a:t> z </a:t>
            </a:r>
            <a:r>
              <a:rPr lang="en-US" dirty="0" err="1"/>
              <a:t>własną</a:t>
            </a:r>
            <a:r>
              <a:rPr lang="en-US" dirty="0"/>
              <a:t> </a:t>
            </a:r>
            <a:r>
              <a:rPr lang="en-US" dirty="0" err="1"/>
              <a:t>oceną</a:t>
            </a:r>
            <a:r>
              <a:rPr lang="en-US" dirty="0"/>
              <a:t> (Co </a:t>
            </a:r>
            <a:r>
              <a:rPr lang="en-US" dirty="0" err="1"/>
              <a:t>działało</a:t>
            </a:r>
            <a:r>
              <a:rPr lang="en-US" dirty="0"/>
              <a:t> </a:t>
            </a:r>
            <a:r>
              <a:rPr lang="en-US" dirty="0" err="1"/>
              <a:t>dobrze</a:t>
            </a:r>
            <a:r>
              <a:rPr lang="en-US" dirty="0"/>
              <a:t> w </a:t>
            </a:r>
            <a:r>
              <a:rPr lang="en-US" dirty="0" err="1"/>
              <a:t>reklamie</a:t>
            </a:r>
            <a:r>
              <a:rPr lang="en-US" dirty="0"/>
              <a:t> - </a:t>
            </a:r>
            <a:r>
              <a:rPr lang="en-US" dirty="0" err="1"/>
              <a:t>obraz</a:t>
            </a:r>
            <a:r>
              <a:rPr lang="en-US" dirty="0"/>
              <a:t>, </a:t>
            </a:r>
            <a:r>
              <a:rPr lang="en-US" dirty="0" err="1"/>
              <a:t>tekst</a:t>
            </a:r>
            <a:r>
              <a:rPr lang="en-US" dirty="0"/>
              <a:t>, </a:t>
            </a:r>
            <a:r>
              <a:rPr lang="en-US" dirty="0" err="1"/>
              <a:t>przycisk</a:t>
            </a:r>
            <a:r>
              <a:rPr lang="en-US" dirty="0"/>
              <a:t> CTA? </a:t>
            </a:r>
            <a:r>
              <a:rPr lang="en-US" dirty="0" err="1"/>
              <a:t>Czy</a:t>
            </a:r>
            <a:r>
              <a:rPr lang="en-US" dirty="0"/>
              <a:t> </a:t>
            </a:r>
            <a:r>
              <a:rPr lang="en-US" dirty="0" err="1"/>
              <a:t>jesteś</a:t>
            </a:r>
            <a:r>
              <a:rPr lang="en-US" dirty="0"/>
              <a:t> </a:t>
            </a:r>
            <a:r>
              <a:rPr lang="en-US" dirty="0" err="1"/>
              <a:t>zadowolony</a:t>
            </a:r>
            <a:r>
              <a:rPr lang="en-US" dirty="0"/>
              <a:t> z </a:t>
            </a:r>
            <a:r>
              <a:rPr lang="en-US" dirty="0" err="1"/>
              <a:t>konwersji</a:t>
            </a:r>
            <a:r>
              <a:rPr lang="en-US" dirty="0"/>
              <a:t>? Co </a:t>
            </a:r>
            <a:r>
              <a:rPr lang="en-US" dirty="0" err="1"/>
              <a:t>można</a:t>
            </a:r>
            <a:r>
              <a:rPr lang="en-US" dirty="0"/>
              <a:t> </a:t>
            </a:r>
            <a:r>
              <a:rPr lang="en-US" dirty="0" err="1"/>
              <a:t>było</a:t>
            </a:r>
            <a:r>
              <a:rPr lang="en-US" dirty="0"/>
              <a:t> </a:t>
            </a:r>
            <a:r>
              <a:rPr lang="en-US" dirty="0" err="1"/>
              <a:t>dodatkowo</a:t>
            </a:r>
            <a:r>
              <a:rPr lang="en-US" dirty="0"/>
              <a:t> </a:t>
            </a:r>
            <a:r>
              <a:rPr lang="en-US" dirty="0" err="1"/>
              <a:t>poprawić</a:t>
            </a:r>
            <a:r>
              <a:rPr lang="en-US" dirty="0"/>
              <a:t>?)</a:t>
            </a:r>
            <a:endParaRPr dirty="0"/>
          </a:p>
          <a:p>
            <a:pPr marL="0" indent="0"/>
            <a:endParaRPr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7"/>
          <p:cNvSpPr txBox="1">
            <a:spLocks noGrp="1"/>
          </p:cNvSpPr>
          <p:nvPr>
            <p:ph type="title" idx="4294967295"/>
          </p:nvPr>
        </p:nvSpPr>
        <p:spPr>
          <a:xfrm>
            <a:off x="0" y="2424642"/>
            <a:ext cx="12192000" cy="2008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>
              <a:buSzPts val="3200"/>
            </a:pPr>
            <a:r>
              <a:rPr lang="en-US" sz="6000" dirty="0" err="1"/>
              <a:t>Tworzenie</a:t>
            </a:r>
            <a:r>
              <a:rPr lang="en-US" sz="6000" dirty="0"/>
              <a:t> </a:t>
            </a:r>
            <a:r>
              <a:rPr lang="en-US" sz="6000" dirty="0" err="1"/>
              <a:t>kampanii</a:t>
            </a:r>
            <a:r>
              <a:rPr lang="en-US" sz="6000" dirty="0"/>
              <a:t> </a:t>
            </a:r>
            <a:r>
              <a:rPr lang="en-US" sz="6000" dirty="0" err="1"/>
              <a:t>na</a:t>
            </a:r>
            <a:r>
              <a:rPr lang="en-US" sz="6000" dirty="0"/>
              <a:t> </a:t>
            </a:r>
            <a:r>
              <a:rPr lang="en-US" sz="6000" dirty="0" err="1"/>
              <a:t>Facebooku</a:t>
            </a:r>
            <a:r>
              <a:rPr lang="en-US" sz="6000" dirty="0"/>
              <a:t> </a:t>
            </a:r>
            <a:r>
              <a:rPr lang="en-US" sz="6000" dirty="0" err="1"/>
              <a:t>i</a:t>
            </a:r>
            <a:r>
              <a:rPr lang="en-US" sz="6000" dirty="0"/>
              <a:t> </a:t>
            </a:r>
            <a:r>
              <a:rPr lang="en-US" sz="6000" dirty="0" err="1"/>
              <a:t>Instagramie</a:t>
            </a:r>
            <a:endParaRPr sz="6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3c283900a6_0_19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57143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/>
            <a:r>
              <a:rPr lang="pl-PL" dirty="0" smtClean="0"/>
              <a:t>Zadanie </a:t>
            </a:r>
            <a:r>
              <a:rPr lang="en-US" dirty="0" err="1" smtClean="0"/>
              <a:t>wstępn</a:t>
            </a:r>
            <a:r>
              <a:rPr lang="pl-PL" dirty="0" smtClean="0"/>
              <a:t>e</a:t>
            </a:r>
            <a:r>
              <a:rPr lang="en-US" dirty="0" smtClean="0"/>
              <a:t> </a:t>
            </a:r>
            <a:r>
              <a:rPr lang="en-US" dirty="0"/>
              <a:t>(w </a:t>
            </a:r>
            <a:r>
              <a:rPr lang="en-US" dirty="0" err="1"/>
              <a:t>małej</a:t>
            </a:r>
            <a:r>
              <a:rPr lang="en-US" dirty="0"/>
              <a:t> </a:t>
            </a:r>
            <a:r>
              <a:rPr lang="en-US" dirty="0" err="1"/>
              <a:t>grupie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264" name="Google Shape;264;g23c283900a6_0_19"/>
          <p:cNvSpPr txBox="1">
            <a:spLocks noGrp="1"/>
          </p:cNvSpPr>
          <p:nvPr>
            <p:ph type="body" idx="2"/>
          </p:nvPr>
        </p:nvSpPr>
        <p:spPr>
          <a:xfrm>
            <a:off x="1120767" y="1179733"/>
            <a:ext cx="8818800" cy="448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/>
            <a:r>
              <a:rPr lang="en-US" dirty="0" err="1"/>
              <a:t>Zapoznaj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z centrum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pomocy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Meta Business (=Facebook) 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</a:t>
            </a:r>
            <a:r>
              <a:rPr lang="en-US" dirty="0" err="1"/>
              <a:t>instrukcji</a:t>
            </a:r>
            <a:r>
              <a:rPr lang="en-US" dirty="0"/>
              <a:t> tam </a:t>
            </a:r>
            <a:r>
              <a:rPr lang="en-US" dirty="0" err="1"/>
              <a:t>zawartych</a:t>
            </a:r>
            <a:r>
              <a:rPr lang="en-US" dirty="0"/>
              <a:t>, </a:t>
            </a:r>
            <a:r>
              <a:rPr lang="en-US" dirty="0" err="1"/>
              <a:t>Twoim</a:t>
            </a:r>
            <a:r>
              <a:rPr lang="en-US" dirty="0"/>
              <a:t> </a:t>
            </a:r>
            <a:r>
              <a:rPr lang="en-US" dirty="0" err="1"/>
              <a:t>zadaniem</a:t>
            </a:r>
            <a:r>
              <a:rPr lang="en-US" dirty="0"/>
              <a:t> jest </a:t>
            </a:r>
            <a:r>
              <a:rPr lang="en-US" dirty="0" err="1"/>
              <a:t>stworzenie</a:t>
            </a:r>
            <a:r>
              <a:rPr lang="en-US" dirty="0"/>
              <a:t> </a:t>
            </a:r>
            <a:r>
              <a:rPr lang="en-US" dirty="0" err="1"/>
              <a:t>zwięzłej</a:t>
            </a:r>
            <a:r>
              <a:rPr lang="en-US" dirty="0"/>
              <a:t> </a:t>
            </a:r>
            <a:r>
              <a:rPr lang="en-US" dirty="0" err="1"/>
              <a:t>instrukcji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"</a:t>
            </a:r>
            <a:r>
              <a:rPr lang="en-US" dirty="0" err="1"/>
              <a:t>kogoś</a:t>
            </a:r>
            <a:r>
              <a:rPr lang="en-US" dirty="0"/>
              <a:t> w </a:t>
            </a:r>
            <a:r>
              <a:rPr lang="en-US" dirty="0" err="1"/>
              <a:t>zespole</a:t>
            </a:r>
            <a:r>
              <a:rPr lang="en-US" dirty="0"/>
              <a:t> </a:t>
            </a:r>
            <a:r>
              <a:rPr lang="en-US" dirty="0" err="1"/>
              <a:t>marketingowym</a:t>
            </a:r>
            <a:r>
              <a:rPr lang="en-US" dirty="0"/>
              <a:t>, </a:t>
            </a:r>
            <a:r>
              <a:rPr lang="en-US" dirty="0" err="1"/>
              <a:t>kto</a:t>
            </a:r>
            <a:r>
              <a:rPr lang="en-US" dirty="0"/>
              <a:t> </a:t>
            </a:r>
            <a:r>
              <a:rPr lang="en-US" dirty="0" err="1"/>
              <a:t>nigdy</a:t>
            </a:r>
            <a:r>
              <a:rPr lang="en-US" dirty="0"/>
              <a:t> </a:t>
            </a:r>
            <a:r>
              <a:rPr lang="en-US" dirty="0" err="1"/>
              <a:t>wcześniej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korzystał</a:t>
            </a:r>
            <a:r>
              <a:rPr lang="en-US" dirty="0"/>
              <a:t> z </a:t>
            </a:r>
            <a:r>
              <a:rPr lang="en-US" dirty="0" err="1"/>
              <a:t>reklam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Facebooku</a:t>
            </a:r>
            <a:r>
              <a:rPr lang="en-US" dirty="0"/>
              <a:t>".</a:t>
            </a:r>
            <a:endParaRPr dirty="0"/>
          </a:p>
          <a:p>
            <a:pPr marL="0" indent="0"/>
            <a:endParaRPr dirty="0"/>
          </a:p>
          <a:p>
            <a:pPr indent="-431789">
              <a:buChar char="●"/>
            </a:pPr>
            <a:r>
              <a:rPr lang="en-US" dirty="0"/>
              <a:t>Co </a:t>
            </a:r>
            <a:r>
              <a:rPr lang="en-US" dirty="0" err="1"/>
              <a:t>można</a:t>
            </a:r>
            <a:r>
              <a:rPr lang="en-US" dirty="0"/>
              <a:t> </a:t>
            </a:r>
            <a:r>
              <a:rPr lang="en-US" dirty="0" err="1"/>
              <a:t>osiągnąć</a:t>
            </a:r>
            <a:r>
              <a:rPr lang="en-US" dirty="0"/>
              <a:t> </a:t>
            </a:r>
            <a:r>
              <a:rPr lang="en-US" dirty="0" err="1"/>
              <a:t>dzięki</a:t>
            </a:r>
            <a:r>
              <a:rPr lang="en-US" dirty="0"/>
              <a:t> </a:t>
            </a:r>
            <a:r>
              <a:rPr lang="en-US" dirty="0" err="1" smtClean="0"/>
              <a:t>reklamom</a:t>
            </a:r>
            <a:r>
              <a:rPr lang="pl-PL" dirty="0" smtClean="0"/>
              <a:t>?</a:t>
            </a:r>
            <a:endParaRPr dirty="0"/>
          </a:p>
          <a:p>
            <a:pPr indent="-431789">
              <a:buChar char="●"/>
            </a:pPr>
            <a:r>
              <a:rPr lang="en-US" dirty="0" err="1"/>
              <a:t>Jakie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kroki</a:t>
            </a:r>
            <a:r>
              <a:rPr lang="en-US" dirty="0"/>
              <a:t> </a:t>
            </a:r>
            <a:r>
              <a:rPr lang="en-US" dirty="0" err="1"/>
              <a:t>tworzenia</a:t>
            </a:r>
            <a:r>
              <a:rPr lang="en-US" dirty="0"/>
              <a:t> </a:t>
            </a:r>
            <a:r>
              <a:rPr lang="en-US" dirty="0" err="1"/>
              <a:t>reklamy</a:t>
            </a:r>
            <a:r>
              <a:rPr lang="en-US" dirty="0"/>
              <a:t>?</a:t>
            </a:r>
            <a:endParaRPr dirty="0"/>
          </a:p>
          <a:p>
            <a:pPr indent="-431789">
              <a:buChar char="●"/>
            </a:pPr>
            <a:r>
              <a:rPr lang="en-US" dirty="0" err="1"/>
              <a:t>Specjalne</a:t>
            </a:r>
            <a:r>
              <a:rPr lang="en-US" dirty="0"/>
              <a:t> </a:t>
            </a:r>
            <a:r>
              <a:rPr lang="en-US" dirty="0" err="1"/>
              <a:t>uwagi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porady</a:t>
            </a:r>
            <a:r>
              <a:rPr lang="en-US" dirty="0"/>
              <a:t> </a:t>
            </a:r>
            <a:r>
              <a:rPr lang="en-US" dirty="0" err="1"/>
              <a:t>dotyczące</a:t>
            </a:r>
            <a:r>
              <a:rPr lang="en-US" dirty="0"/>
              <a:t> </a:t>
            </a:r>
            <a:r>
              <a:rPr lang="en-US" dirty="0" err="1" smtClean="0"/>
              <a:t>sukcesu</a:t>
            </a:r>
            <a:r>
              <a:rPr lang="pl-PL" dirty="0" smtClean="0"/>
              <a:t>.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Oczekuje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instrukcja</a:t>
            </a:r>
            <a:r>
              <a:rPr lang="en-US" dirty="0"/>
              <a:t> </a:t>
            </a:r>
            <a:r>
              <a:rPr lang="en-US" dirty="0" err="1"/>
              <a:t>obejmie</a:t>
            </a:r>
            <a:r>
              <a:rPr lang="en-US" dirty="0"/>
              <a:t> </a:t>
            </a:r>
            <a:r>
              <a:rPr lang="en-US" dirty="0" err="1"/>
              <a:t>wszystkie</a:t>
            </a:r>
            <a:r>
              <a:rPr lang="en-US" dirty="0"/>
              <a:t> </a:t>
            </a:r>
            <a:r>
              <a:rPr lang="en-US" dirty="0" err="1"/>
              <a:t>etapy</a:t>
            </a:r>
            <a:r>
              <a:rPr lang="en-US" dirty="0"/>
              <a:t> </a:t>
            </a:r>
            <a:r>
              <a:rPr lang="en-US" dirty="0" err="1"/>
              <a:t>kampanii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będzie</a:t>
            </a:r>
            <a:r>
              <a:rPr lang="en-US" dirty="0"/>
              <a:t> </a:t>
            </a:r>
            <a:r>
              <a:rPr lang="en-US" dirty="0" err="1"/>
              <a:t>łatwa</a:t>
            </a:r>
            <a:r>
              <a:rPr lang="en-US" dirty="0"/>
              <a:t> do </a:t>
            </a:r>
            <a:r>
              <a:rPr lang="en-US" dirty="0" err="1"/>
              <a:t>zrozumienia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zastosowania</a:t>
            </a:r>
            <a:r>
              <a:rPr lang="en-US" dirty="0"/>
              <a:t> w </a:t>
            </a:r>
            <a:r>
              <a:rPr lang="en-US" dirty="0" err="1"/>
              <a:t>praktyce</a:t>
            </a:r>
            <a:r>
              <a:rPr lang="en-US" dirty="0"/>
              <a:t>. </a:t>
            </a:r>
            <a:r>
              <a:rPr lang="en-US" dirty="0" err="1"/>
              <a:t>Użyj</a:t>
            </a:r>
            <a:r>
              <a:rPr lang="en-US" dirty="0"/>
              <a:t> 12-15 </a:t>
            </a:r>
            <a:r>
              <a:rPr lang="en-US" dirty="0" err="1"/>
              <a:t>slajdów</a:t>
            </a:r>
            <a:r>
              <a:rPr lang="en-US" dirty="0"/>
              <a:t> </a:t>
            </a:r>
            <a:r>
              <a:rPr lang="en-US" dirty="0" err="1"/>
              <a:t>ppt</a:t>
            </a:r>
            <a:r>
              <a:rPr lang="en-US" dirty="0"/>
              <a:t>, </a:t>
            </a:r>
            <a:r>
              <a:rPr lang="en-US" dirty="0" err="1"/>
              <a:t>możesz</a:t>
            </a:r>
            <a:r>
              <a:rPr lang="en-US" dirty="0"/>
              <a:t> </a:t>
            </a:r>
            <a:r>
              <a:rPr lang="en-US" dirty="0" err="1"/>
              <a:t>również</a:t>
            </a:r>
            <a:r>
              <a:rPr lang="en-US" dirty="0"/>
              <a:t> </a:t>
            </a:r>
            <a:r>
              <a:rPr lang="en-US" dirty="0" err="1"/>
              <a:t>dołączyć</a:t>
            </a:r>
            <a:r>
              <a:rPr lang="en-US" dirty="0"/>
              <a:t> </a:t>
            </a:r>
            <a:r>
              <a:rPr lang="en-US" dirty="0" err="1"/>
              <a:t>ilustracje</a:t>
            </a:r>
            <a:r>
              <a:rPr lang="en-US" dirty="0"/>
              <a:t> (np. </a:t>
            </a:r>
            <a:r>
              <a:rPr lang="en-US" dirty="0" err="1"/>
              <a:t>zrzuty</a:t>
            </a:r>
            <a:r>
              <a:rPr lang="en-US" dirty="0"/>
              <a:t> </a:t>
            </a:r>
            <a:r>
              <a:rPr lang="en-US" dirty="0" err="1"/>
              <a:t>ekranu</a:t>
            </a:r>
            <a:r>
              <a:rPr lang="en-US" dirty="0"/>
              <a:t>). </a:t>
            </a:r>
            <a:endParaRPr dirty="0"/>
          </a:p>
          <a:p>
            <a:pPr marL="0" indent="0">
              <a:buClr>
                <a:schemeClr val="dk1"/>
              </a:buClr>
              <a:buSzPts val="1100"/>
            </a:pPr>
            <a:r>
              <a:rPr lang="en-US" dirty="0" err="1"/>
              <a:t>Wymagany</a:t>
            </a:r>
            <a:r>
              <a:rPr lang="en-US" dirty="0"/>
              <a:t> </a:t>
            </a:r>
            <a:r>
              <a:rPr lang="en-US" dirty="0" err="1"/>
              <a:t>czas</a:t>
            </a:r>
            <a:r>
              <a:rPr lang="en-US" dirty="0"/>
              <a:t>: 3-6 </a:t>
            </a:r>
            <a:r>
              <a:rPr lang="en-US" dirty="0" err="1"/>
              <a:t>godzin</a:t>
            </a:r>
            <a:r>
              <a:rPr lang="en-US" dirty="0"/>
              <a:t>.</a:t>
            </a:r>
            <a:endParaRPr dirty="0"/>
          </a:p>
          <a:p>
            <a:pPr marL="0" indent="0"/>
            <a:endParaRPr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4f40d7f709_0_7"/>
          <p:cNvSpPr txBox="1">
            <a:spLocks noGrp="1"/>
          </p:cNvSpPr>
          <p:nvPr>
            <p:ph type="body" idx="1"/>
          </p:nvPr>
        </p:nvSpPr>
        <p:spPr>
          <a:xfrm>
            <a:off x="1301000" y="1346533"/>
            <a:ext cx="9590000" cy="3453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indent="0"/>
            <a:r>
              <a:rPr lang="en-US" dirty="0"/>
              <a:t>Po </a:t>
            </a:r>
            <a:r>
              <a:rPr lang="en-US" dirty="0" err="1"/>
              <a:t>wykonaniu</a:t>
            </a:r>
            <a:r>
              <a:rPr lang="en-US" dirty="0"/>
              <a:t> </a:t>
            </a:r>
            <a:r>
              <a:rPr lang="en-US" dirty="0" err="1"/>
              <a:t>zadania</a:t>
            </a:r>
            <a:r>
              <a:rPr lang="en-US" dirty="0"/>
              <a:t> </a:t>
            </a:r>
            <a:r>
              <a:rPr lang="en-US" dirty="0" err="1"/>
              <a:t>wstępnego</a:t>
            </a:r>
            <a:r>
              <a:rPr lang="en-US" dirty="0"/>
              <a:t> </a:t>
            </a:r>
            <a:r>
              <a:rPr lang="en-US" dirty="0" err="1"/>
              <a:t>twoja</a:t>
            </a:r>
            <a:r>
              <a:rPr lang="en-US" dirty="0"/>
              <a:t> </a:t>
            </a:r>
            <a:r>
              <a:rPr lang="en-US" dirty="0" err="1"/>
              <a:t>grupa</a:t>
            </a:r>
            <a:r>
              <a:rPr lang="en-US" dirty="0"/>
              <a:t> ma </a:t>
            </a:r>
            <a:r>
              <a:rPr lang="en-US" dirty="0" err="1"/>
              <a:t>już</a:t>
            </a:r>
            <a:r>
              <a:rPr lang="en-US" dirty="0"/>
              <a:t> </a:t>
            </a:r>
            <a:r>
              <a:rPr lang="en-US" dirty="0" err="1"/>
              <a:t>podstawową</a:t>
            </a:r>
            <a:r>
              <a:rPr lang="en-US" dirty="0"/>
              <a:t> </a:t>
            </a:r>
            <a:r>
              <a:rPr lang="en-US" dirty="0" err="1"/>
              <a:t>wiedzę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tworzenia</a:t>
            </a:r>
            <a:r>
              <a:rPr lang="en-US" dirty="0"/>
              <a:t> </a:t>
            </a:r>
            <a:r>
              <a:rPr lang="en-US" dirty="0" err="1"/>
              <a:t>kampanii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Facebooku</a:t>
            </a:r>
            <a:r>
              <a:rPr lang="en-US" dirty="0"/>
              <a:t>. 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Jeśli</a:t>
            </a:r>
            <a:r>
              <a:rPr lang="en-US" dirty="0"/>
              <a:t> z </a:t>
            </a:r>
            <a:r>
              <a:rPr lang="en-US" dirty="0" err="1"/>
              <a:t>jakiegoś</a:t>
            </a:r>
            <a:r>
              <a:rPr lang="en-US" dirty="0"/>
              <a:t> </a:t>
            </a:r>
            <a:r>
              <a:rPr lang="en-US" dirty="0" err="1"/>
              <a:t>powodu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korzystasz</a:t>
            </a:r>
            <a:r>
              <a:rPr lang="en-US" dirty="0"/>
              <a:t> z </a:t>
            </a:r>
            <a:r>
              <a:rPr lang="pl-PL" dirty="0" smtClean="0"/>
              <a:t>zadania </a:t>
            </a:r>
            <a:r>
              <a:rPr lang="en-US" dirty="0" err="1" smtClean="0"/>
              <a:t>wstępnego</a:t>
            </a:r>
            <a:r>
              <a:rPr lang="en-US" dirty="0"/>
              <a:t>, </a:t>
            </a:r>
            <a:r>
              <a:rPr lang="en-US" dirty="0" err="1"/>
              <a:t>następne</a:t>
            </a:r>
            <a:r>
              <a:rPr lang="en-US" dirty="0"/>
              <a:t> </a:t>
            </a:r>
            <a:r>
              <a:rPr lang="en-US" dirty="0" err="1"/>
              <a:t>slajdy</a:t>
            </a:r>
            <a:r>
              <a:rPr lang="en-US" dirty="0"/>
              <a:t> </a:t>
            </a:r>
            <a:r>
              <a:rPr lang="en-US" dirty="0" err="1"/>
              <a:t>przedstawiają</a:t>
            </a:r>
            <a:r>
              <a:rPr lang="en-US" dirty="0"/>
              <a:t> </a:t>
            </a:r>
            <a:r>
              <a:rPr lang="en-US" dirty="0" err="1"/>
              <a:t>kroki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porady</a:t>
            </a:r>
            <a:r>
              <a:rPr lang="en-US" dirty="0"/>
              <a:t>,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zacząć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8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77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/>
              <a:t>Porady i instrukcje</a:t>
            </a:r>
            <a:endParaRPr/>
          </a:p>
        </p:txBody>
      </p:sp>
      <p:sp>
        <p:nvSpPr>
          <p:cNvPr id="275" name="Google Shape;275;p18"/>
          <p:cNvSpPr txBox="1">
            <a:spLocks noGrp="1"/>
          </p:cNvSpPr>
          <p:nvPr>
            <p:ph type="body" idx="1"/>
          </p:nvPr>
        </p:nvSpPr>
        <p:spPr>
          <a:xfrm>
            <a:off x="838200" y="1312877"/>
            <a:ext cx="10515600" cy="1892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600"/>
            </a:pPr>
            <a:r>
              <a:rPr lang="en-US" sz="2133" b="1">
                <a:solidFill>
                  <a:srgbClr val="D12477"/>
                </a:solidFill>
              </a:rPr>
              <a:t>Meta Business Suite </a:t>
            </a:r>
            <a:r>
              <a:rPr lang="en-US" sz="2133"/>
              <a:t>umożliwia małym firmom i twórcom treści zarządzanie wszystkimi połączonymi kontami na Facebooku i Instagramie w jednym miejscu. 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endParaRPr sz="2133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r>
              <a:rPr lang="en-US" sz="2133"/>
              <a:t>Oferuje bezpłatne narzędzia, które ułatwiają zarządzanie obecnością w Internecie. Meta Business Suite może pomóc dotrzeć do szerszego grona odbiorców i być na bieżąco podczas zarządzania swoją obecnością online w jednym miejscu.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endParaRPr sz="2133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600"/>
            </a:pPr>
            <a:r>
              <a:rPr lang="en-US" sz="2133" b="1">
                <a:solidFill>
                  <a:srgbClr val="D12477"/>
                </a:solidFill>
              </a:rPr>
              <a:t>Aby rozpocząć, musisz mieć lub utworzyć konto biznesowe (organizacyjną stronę na Facebooku) </a:t>
            </a:r>
            <a:r>
              <a:rPr lang="en-US" sz="2133"/>
              <a:t>https://www.facebook.com/business/ads 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endParaRPr sz="2133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r>
              <a:rPr lang="en-US" sz="2133"/>
              <a:t>Facebook bluebrint (samouczki):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r>
              <a:rPr lang="en-US" sz="2133" u="sng">
                <a:solidFill>
                  <a:schemeClr val="hlink"/>
                </a:solidFill>
                <a:hlinkClick r:id="rId3"/>
              </a:rPr>
              <a:t>https://www.facebookblueprint.com/student/activity/212731?ref=cms_redirect#/page/5fc6e46a4a46d349e9dff0e2 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9"/>
          <p:cNvSpPr txBox="1">
            <a:spLocks noGrp="1"/>
          </p:cNvSpPr>
          <p:nvPr>
            <p:ph type="title"/>
          </p:nvPr>
        </p:nvSpPr>
        <p:spPr>
          <a:xfrm>
            <a:off x="838200" y="24885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 fontScale="90000"/>
          </a:bodyPr>
          <a:lstStyle/>
          <a:p>
            <a:pPr>
              <a:buClr>
                <a:srgbClr val="D12477"/>
              </a:buClr>
              <a:buSzPct val="100000"/>
            </a:pPr>
            <a:r>
              <a:rPr lang="en-US" dirty="0">
                <a:solidFill>
                  <a:srgbClr val="D12477"/>
                </a:solidFill>
              </a:rPr>
              <a:t>Start: </a:t>
            </a:r>
            <a:r>
              <a:rPr lang="en-US" dirty="0" err="1"/>
              <a:t>Utwórz</a:t>
            </a:r>
            <a:r>
              <a:rPr lang="en-US" dirty="0"/>
              <a:t> </a:t>
            </a:r>
            <a:r>
              <a:rPr lang="en-US" dirty="0" err="1"/>
              <a:t>stronę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Facebooku</a:t>
            </a:r>
            <a:r>
              <a:rPr lang="en-US" dirty="0"/>
              <a:t>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err="1" smtClean="0"/>
              <a:t>dla</a:t>
            </a:r>
            <a:r>
              <a:rPr lang="en-US" dirty="0" smtClean="0"/>
              <a:t> </a:t>
            </a:r>
            <a:r>
              <a:rPr lang="en-US" dirty="0" err="1"/>
              <a:t>swojej</a:t>
            </a:r>
            <a:r>
              <a:rPr lang="en-US" dirty="0"/>
              <a:t> </a:t>
            </a:r>
            <a:r>
              <a:rPr lang="en-US" dirty="0" err="1"/>
              <a:t>firmy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281" name="Google Shape;281;p19"/>
          <p:cNvSpPr txBox="1">
            <a:spLocks noGrp="1"/>
          </p:cNvSpPr>
          <p:nvPr>
            <p:ph type="body" idx="1"/>
          </p:nvPr>
        </p:nvSpPr>
        <p:spPr>
          <a:xfrm>
            <a:off x="838200" y="1666102"/>
            <a:ext cx="10515600" cy="4350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600"/>
            </a:pPr>
            <a:r>
              <a:rPr lang="en-US" sz="2133" b="1" dirty="0" err="1">
                <a:solidFill>
                  <a:srgbClr val="D12477"/>
                </a:solidFill>
              </a:rPr>
              <a:t>Strona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na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Facebooku</a:t>
            </a:r>
            <a:r>
              <a:rPr lang="en-US" sz="2133" b="1" dirty="0">
                <a:solidFill>
                  <a:srgbClr val="D12477"/>
                </a:solidFill>
              </a:rPr>
              <a:t> to </a:t>
            </a:r>
            <a:r>
              <a:rPr lang="en-US" sz="2133" b="1" dirty="0" err="1">
                <a:solidFill>
                  <a:srgbClr val="D12477"/>
                </a:solidFill>
              </a:rPr>
              <a:t>miejsce</a:t>
            </a:r>
            <a:r>
              <a:rPr lang="en-US" sz="2133" b="1" dirty="0">
                <a:solidFill>
                  <a:srgbClr val="D12477"/>
                </a:solidFill>
              </a:rPr>
              <a:t>, w </a:t>
            </a:r>
            <a:r>
              <a:rPr lang="en-US" sz="2133" b="1" dirty="0" err="1">
                <a:solidFill>
                  <a:srgbClr val="D12477"/>
                </a:solidFill>
              </a:rPr>
              <a:t>którym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klienci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odkrywają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i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angażują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się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pl-PL" sz="2133" b="1" dirty="0" smtClean="0">
                <a:solidFill>
                  <a:srgbClr val="D12477"/>
                </a:solidFill>
              </a:rPr>
              <a:t/>
            </a:r>
            <a:br>
              <a:rPr lang="pl-PL" sz="2133" b="1" dirty="0" smtClean="0">
                <a:solidFill>
                  <a:srgbClr val="D12477"/>
                </a:solidFill>
              </a:rPr>
            </a:br>
            <a:r>
              <a:rPr lang="en-US" sz="2133" b="1" dirty="0" smtClean="0">
                <a:solidFill>
                  <a:srgbClr val="D12477"/>
                </a:solidFill>
              </a:rPr>
              <a:t>w </a:t>
            </a:r>
            <a:r>
              <a:rPr lang="en-US" sz="2133" b="1" dirty="0" err="1">
                <a:solidFill>
                  <a:srgbClr val="D12477"/>
                </a:solidFill>
              </a:rPr>
              <a:t>Twoją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firmę</a:t>
            </a:r>
            <a:r>
              <a:rPr lang="en-US" sz="2133" b="1" dirty="0">
                <a:solidFill>
                  <a:srgbClr val="D12477"/>
                </a:solidFill>
              </a:rPr>
              <a:t>. </a:t>
            </a:r>
            <a:r>
              <a:rPr lang="en-US" sz="2133" dirty="0" err="1"/>
              <a:t>Założenie</a:t>
            </a:r>
            <a:r>
              <a:rPr lang="en-US" sz="2133" dirty="0"/>
              <a:t> </a:t>
            </a:r>
            <a:r>
              <a:rPr lang="en-US" sz="2133" dirty="0" err="1"/>
              <a:t>strony</a:t>
            </a:r>
            <a:r>
              <a:rPr lang="en-US" sz="2133" dirty="0"/>
              <a:t> jest </a:t>
            </a:r>
            <a:r>
              <a:rPr lang="en-US" sz="2133" dirty="0" err="1"/>
              <a:t>proste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bezpłatne</a:t>
            </a:r>
            <a:r>
              <a:rPr lang="en-US" sz="2133" dirty="0"/>
              <a:t>, a </a:t>
            </a:r>
            <a:r>
              <a:rPr lang="en-US" sz="2133" dirty="0" err="1"/>
              <a:t>ponadto</a:t>
            </a:r>
            <a:r>
              <a:rPr lang="en-US" sz="2133" dirty="0"/>
              <a:t> </a:t>
            </a:r>
            <a:r>
              <a:rPr lang="en-US" sz="2133" dirty="0" err="1"/>
              <a:t>wygląda</a:t>
            </a:r>
            <a:r>
              <a:rPr lang="en-US" sz="2133" dirty="0"/>
              <a:t> </a:t>
            </a:r>
            <a:r>
              <a:rPr lang="en-US" sz="2133" dirty="0" err="1"/>
              <a:t>ona</a:t>
            </a:r>
            <a:r>
              <a:rPr lang="en-US" sz="2133" dirty="0"/>
              <a:t> </a:t>
            </a:r>
            <a:r>
              <a:rPr lang="en-US" sz="2133" dirty="0" err="1"/>
              <a:t>świetnie</a:t>
            </a:r>
            <a:r>
              <a:rPr lang="en-US" sz="2133" dirty="0"/>
              <a:t> </a:t>
            </a:r>
            <a:r>
              <a:rPr lang="en-US" sz="2133" dirty="0" err="1"/>
              <a:t>zarówno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komputerach</a:t>
            </a:r>
            <a:r>
              <a:rPr lang="en-US" sz="2133" dirty="0"/>
              <a:t> </a:t>
            </a:r>
            <a:r>
              <a:rPr lang="en-US" sz="2133" dirty="0" err="1"/>
              <a:t>stacjonarnych</a:t>
            </a:r>
            <a:r>
              <a:rPr lang="en-US" sz="2133" dirty="0"/>
              <a:t>, </a:t>
            </a:r>
            <a:r>
              <a:rPr lang="en-US" sz="2133" dirty="0" err="1"/>
              <a:t>jak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urządzeniach</a:t>
            </a:r>
            <a:r>
              <a:rPr lang="en-US" sz="2133" dirty="0"/>
              <a:t> </a:t>
            </a:r>
            <a:r>
              <a:rPr lang="en-US" sz="2133" dirty="0" err="1"/>
              <a:t>mobilnych</a:t>
            </a:r>
            <a:r>
              <a:rPr lang="en-US" sz="2133" dirty="0"/>
              <a:t>, </a:t>
            </a:r>
            <a:r>
              <a:rPr lang="en-US" sz="2133" dirty="0" err="1"/>
              <a:t>dzięki</a:t>
            </a:r>
            <a:r>
              <a:rPr lang="en-US" sz="2133" dirty="0"/>
              <a:t> </a:t>
            </a:r>
            <a:r>
              <a:rPr lang="en-US" sz="2133" dirty="0" err="1"/>
              <a:t>czemu</a:t>
            </a:r>
            <a:r>
              <a:rPr lang="en-US" sz="2133" dirty="0"/>
              <a:t> </a:t>
            </a:r>
            <a:r>
              <a:rPr lang="en-US" sz="2133" dirty="0" err="1"/>
              <a:t>możesz</a:t>
            </a:r>
            <a:r>
              <a:rPr lang="en-US" sz="2133" dirty="0"/>
              <a:t> </a:t>
            </a:r>
            <a:r>
              <a:rPr lang="en-US" sz="2133" dirty="0" err="1"/>
              <a:t>spotykać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 z </a:t>
            </a:r>
            <a:r>
              <a:rPr lang="en-US" sz="2133" dirty="0" err="1"/>
              <a:t>klientami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dowolnym</a:t>
            </a:r>
            <a:r>
              <a:rPr lang="en-US" sz="2133" dirty="0"/>
              <a:t> </a:t>
            </a:r>
            <a:r>
              <a:rPr lang="en-US" sz="2133" dirty="0" err="1"/>
              <a:t>urządzeniu</a:t>
            </a:r>
            <a:r>
              <a:rPr lang="en-US" sz="2133" dirty="0"/>
              <a:t>.</a:t>
            </a:r>
            <a:br>
              <a:rPr lang="en-US" sz="2133" dirty="0"/>
            </a:br>
            <a:endParaRPr sz="2133" dirty="0"/>
          </a:p>
          <a:p>
            <a:pPr marL="0" indent="0">
              <a:lnSpc>
                <a:spcPct val="100000"/>
              </a:lnSpc>
              <a:buSzPts val="1600"/>
            </a:pPr>
            <a:r>
              <a:rPr lang="en-US" sz="2133" dirty="0" err="1"/>
              <a:t>Dzięki</a:t>
            </a:r>
            <a:r>
              <a:rPr lang="en-US" sz="2133" dirty="0"/>
              <a:t> </a:t>
            </a:r>
            <a:r>
              <a:rPr lang="en-US" sz="2133" dirty="0" err="1"/>
              <a:t>stronie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Facebooku</a:t>
            </a:r>
            <a:r>
              <a:rPr lang="en-US" sz="2133" dirty="0"/>
              <a:t> </a:t>
            </a:r>
            <a:r>
              <a:rPr lang="en-US" sz="2133" dirty="0" err="1"/>
              <a:t>możesz</a:t>
            </a:r>
            <a:r>
              <a:rPr lang="en-US" sz="2133" dirty="0"/>
              <a:t> </a:t>
            </a:r>
            <a:r>
              <a:rPr lang="en-US" sz="2133" dirty="0" err="1"/>
              <a:t>zarządzać</a:t>
            </a:r>
            <a:r>
              <a:rPr lang="en-US" sz="2133" dirty="0"/>
              <a:t> </a:t>
            </a:r>
            <a:r>
              <a:rPr lang="en-US" sz="2133" dirty="0" err="1"/>
              <a:t>wszystkimi</a:t>
            </a:r>
            <a:r>
              <a:rPr lang="en-US" sz="2133" dirty="0"/>
              <a:t> </a:t>
            </a:r>
            <a:r>
              <a:rPr lang="en-US" sz="2133" dirty="0" err="1"/>
              <a:t>aspektami</a:t>
            </a:r>
            <a:r>
              <a:rPr lang="en-US" sz="2133" dirty="0"/>
              <a:t> </a:t>
            </a:r>
            <a:r>
              <a:rPr lang="en-US" sz="2133" dirty="0" err="1"/>
              <a:t>swojej</a:t>
            </a:r>
            <a:r>
              <a:rPr lang="en-US" sz="2133" dirty="0"/>
              <a:t> </a:t>
            </a:r>
            <a:r>
              <a:rPr lang="en-US" sz="2133" dirty="0" err="1"/>
              <a:t>działalności</a:t>
            </a:r>
            <a:r>
              <a:rPr lang="en-US" sz="2133" dirty="0"/>
              <a:t>, aby </a:t>
            </a:r>
            <a:r>
              <a:rPr lang="en-US" sz="2133" dirty="0" err="1"/>
              <a:t>informować</a:t>
            </a:r>
            <a:r>
              <a:rPr lang="en-US" sz="2133" dirty="0"/>
              <a:t> </a:t>
            </a:r>
            <a:r>
              <a:rPr lang="en-US" sz="2133" dirty="0" err="1"/>
              <a:t>klientów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bieżąco</a:t>
            </a:r>
            <a:r>
              <a:rPr lang="en-US" sz="2133" dirty="0"/>
              <a:t>, </a:t>
            </a:r>
            <a:r>
              <a:rPr lang="en-US" sz="2133" dirty="0" err="1"/>
              <a:t>publikować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promować</a:t>
            </a:r>
            <a:r>
              <a:rPr lang="en-US" sz="2133" dirty="0"/>
              <a:t> </a:t>
            </a:r>
            <a:r>
              <a:rPr lang="en-US" sz="2133" dirty="0" err="1"/>
              <a:t>treści</a:t>
            </a:r>
            <a:r>
              <a:rPr lang="en-US" sz="2133" dirty="0"/>
              <a:t>, </a:t>
            </a:r>
            <a:r>
              <a:rPr lang="en-US" sz="2133" dirty="0" err="1"/>
              <a:t>łączyć</a:t>
            </a:r>
            <a:r>
              <a:rPr lang="en-US" sz="2133" dirty="0"/>
              <a:t> </a:t>
            </a:r>
            <a:r>
              <a:rPr lang="en-US" sz="2133" dirty="0" err="1"/>
              <a:t>ludzi</a:t>
            </a:r>
            <a:r>
              <a:rPr lang="en-US" sz="2133" dirty="0"/>
              <a:t> </a:t>
            </a:r>
            <a:r>
              <a:rPr lang="en-US" sz="2133" dirty="0" err="1"/>
              <a:t>ze</a:t>
            </a:r>
            <a:r>
              <a:rPr lang="en-US" sz="2133" dirty="0"/>
              <a:t> </a:t>
            </a:r>
            <a:r>
              <a:rPr lang="en-US" sz="2133" dirty="0" err="1"/>
              <a:t>swoimi</a:t>
            </a:r>
            <a:r>
              <a:rPr lang="en-US" sz="2133" dirty="0"/>
              <a:t> </a:t>
            </a:r>
            <a:r>
              <a:rPr lang="en-US" sz="2133" dirty="0" err="1"/>
              <a:t>produktami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zapewniać</a:t>
            </a:r>
            <a:r>
              <a:rPr lang="en-US" sz="2133" dirty="0"/>
              <a:t> </a:t>
            </a:r>
            <a:r>
              <a:rPr lang="en-US" sz="2133" dirty="0" err="1"/>
              <a:t>płynną</a:t>
            </a:r>
            <a:r>
              <a:rPr lang="en-US" sz="2133" dirty="0"/>
              <a:t> </a:t>
            </a:r>
            <a:r>
              <a:rPr lang="en-US" sz="2133" dirty="0" err="1"/>
              <a:t>obsługę</a:t>
            </a:r>
            <a:r>
              <a:rPr lang="en-US" sz="2133" dirty="0"/>
              <a:t> </a:t>
            </a:r>
            <a:r>
              <a:rPr lang="en-US" sz="2133" dirty="0" err="1"/>
              <a:t>klienta</a:t>
            </a:r>
            <a:r>
              <a:rPr lang="en-US" sz="2133" dirty="0"/>
              <a:t>.</a:t>
            </a:r>
            <a:br>
              <a:rPr lang="en-US" sz="2133" dirty="0"/>
            </a:br>
            <a:endParaRPr sz="2133" dirty="0"/>
          </a:p>
          <a:p>
            <a:pPr marL="0" indent="0">
              <a:lnSpc>
                <a:spcPct val="100000"/>
              </a:lnSpc>
              <a:buClr>
                <a:srgbClr val="D12477"/>
              </a:buClr>
              <a:buSzPts val="1600"/>
            </a:pPr>
            <a:r>
              <a:rPr lang="en-US" sz="2133" b="1" dirty="0" err="1">
                <a:solidFill>
                  <a:srgbClr val="D12477"/>
                </a:solidFill>
              </a:rPr>
              <a:t>Uwaga</a:t>
            </a:r>
            <a:r>
              <a:rPr lang="en-US" sz="2133" b="1" dirty="0">
                <a:solidFill>
                  <a:srgbClr val="D12477"/>
                </a:solidFill>
              </a:rPr>
              <a:t>: </a:t>
            </a:r>
            <a:r>
              <a:rPr lang="en-US" sz="2133" dirty="0"/>
              <a:t>Na </a:t>
            </a:r>
            <a:r>
              <a:rPr lang="en-US" sz="2133" dirty="0" err="1"/>
              <a:t>Facebooku</a:t>
            </a:r>
            <a:r>
              <a:rPr lang="en-US" sz="2133" dirty="0"/>
              <a:t> </a:t>
            </a:r>
            <a:r>
              <a:rPr lang="en-US" sz="2133" dirty="0" err="1"/>
              <a:t>konto</a:t>
            </a:r>
            <a:r>
              <a:rPr lang="en-US" sz="2133" dirty="0"/>
              <a:t> </a:t>
            </a:r>
            <a:r>
              <a:rPr lang="en-US" sz="2133" dirty="0" err="1"/>
              <a:t>firmowe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konto</a:t>
            </a:r>
            <a:r>
              <a:rPr lang="en-US" sz="2133" dirty="0"/>
              <a:t> </a:t>
            </a:r>
            <a:r>
              <a:rPr lang="en-US" sz="2133" dirty="0" err="1"/>
              <a:t>osobiste</a:t>
            </a:r>
            <a:r>
              <a:rPr lang="en-US" sz="2133" dirty="0"/>
              <a:t> </a:t>
            </a:r>
            <a:r>
              <a:rPr lang="en-US" sz="2133" dirty="0" err="1"/>
              <a:t>różnią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 od </a:t>
            </a:r>
            <a:r>
              <a:rPr lang="en-US" sz="2133" dirty="0" err="1"/>
              <a:t>siebie</a:t>
            </a:r>
            <a:r>
              <a:rPr lang="en-US" sz="2133" dirty="0"/>
              <a:t>. </a:t>
            </a:r>
            <a:r>
              <a:rPr lang="pl-PL" sz="2133" dirty="0" smtClean="0"/>
              <a:t/>
            </a:r>
            <a:br>
              <a:rPr lang="pl-PL" sz="2133" dirty="0" smtClean="0"/>
            </a:br>
            <a:r>
              <a:rPr lang="en-US" sz="2133" dirty="0" err="1" smtClean="0"/>
              <a:t>Nie</a:t>
            </a:r>
            <a:r>
              <a:rPr lang="en-US" sz="2133" dirty="0" smtClean="0"/>
              <a:t> </a:t>
            </a:r>
            <a:r>
              <a:rPr lang="en-US" sz="2133" dirty="0" err="1"/>
              <a:t>należy</a:t>
            </a:r>
            <a:r>
              <a:rPr lang="en-US" sz="2133" dirty="0"/>
              <a:t> </a:t>
            </a:r>
            <a:r>
              <a:rPr lang="en-US" sz="2133" dirty="0" err="1"/>
              <a:t>więc</a:t>
            </a:r>
            <a:r>
              <a:rPr lang="en-US" sz="2133" dirty="0"/>
              <a:t> </a:t>
            </a:r>
            <a:r>
              <a:rPr lang="en-US" sz="2133" dirty="0" err="1"/>
              <a:t>tworzyć</a:t>
            </a:r>
            <a:r>
              <a:rPr lang="en-US" sz="2133" dirty="0"/>
              <a:t> </a:t>
            </a:r>
            <a:r>
              <a:rPr lang="en-US" sz="2133" dirty="0" err="1"/>
              <a:t>konta</a:t>
            </a:r>
            <a:r>
              <a:rPr lang="en-US" sz="2133" dirty="0"/>
              <a:t> </a:t>
            </a:r>
            <a:r>
              <a:rPr lang="en-US" sz="2133" dirty="0" err="1"/>
              <a:t>dla</a:t>
            </a:r>
            <a:r>
              <a:rPr lang="en-US" sz="2133" dirty="0"/>
              <a:t> </a:t>
            </a:r>
            <a:r>
              <a:rPr lang="en-US" sz="2133" dirty="0" err="1"/>
              <a:t>firmy</a:t>
            </a:r>
            <a:r>
              <a:rPr lang="en-US" sz="2133" dirty="0"/>
              <a:t> </a:t>
            </a:r>
            <a:r>
              <a:rPr lang="en-US" sz="2133" dirty="0" err="1"/>
              <a:t>poprzez</a:t>
            </a:r>
            <a:r>
              <a:rPr lang="en-US" sz="2133" dirty="0"/>
              <a:t> "</a:t>
            </a:r>
            <a:r>
              <a:rPr lang="en-US" sz="2133" dirty="0" err="1"/>
              <a:t>rejestrację</a:t>
            </a:r>
            <a:r>
              <a:rPr lang="en-US" sz="2133" dirty="0"/>
              <a:t>"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Facebooku</a:t>
            </a:r>
            <a:r>
              <a:rPr lang="en-US" sz="2133" dirty="0"/>
              <a:t>*.</a:t>
            </a:r>
            <a:endParaRPr dirty="0"/>
          </a:p>
          <a:p>
            <a:pPr marL="0" indent="0">
              <a:lnSpc>
                <a:spcPct val="100000"/>
              </a:lnSpc>
              <a:buSzPts val="1800"/>
            </a:pPr>
            <a:endParaRPr sz="2400" dirty="0"/>
          </a:p>
        </p:txBody>
      </p:sp>
      <p:sp>
        <p:nvSpPr>
          <p:cNvPr id="282" name="Google Shape;282;p19"/>
          <p:cNvSpPr txBox="1"/>
          <p:nvPr/>
        </p:nvSpPr>
        <p:spPr>
          <a:xfrm>
            <a:off x="2768837" y="5847937"/>
            <a:ext cx="9172954" cy="69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867" dirty="0">
                <a:solidFill>
                  <a:srgbClr val="161249"/>
                </a:solidFill>
              </a:rPr>
              <a:t>*W ten </a:t>
            </a:r>
            <a:r>
              <a:rPr lang="en-US" sz="1867" dirty="0" err="1">
                <a:solidFill>
                  <a:srgbClr val="161249"/>
                </a:solidFill>
              </a:rPr>
              <a:t>sposób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konto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firmowe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stałoby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się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oficjalnie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kontem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osobistym</a:t>
            </a:r>
            <a:r>
              <a:rPr lang="en-US" sz="1867" dirty="0">
                <a:solidFill>
                  <a:srgbClr val="161249"/>
                </a:solidFill>
              </a:rPr>
              <a:t>, co jest </a:t>
            </a:r>
            <a:r>
              <a:rPr lang="en-US" sz="1867" dirty="0" err="1">
                <a:solidFill>
                  <a:srgbClr val="161249"/>
                </a:solidFill>
              </a:rPr>
              <a:t>niezgodne</a:t>
            </a:r>
            <a:r>
              <a:rPr lang="en-US" sz="1867" dirty="0">
                <a:solidFill>
                  <a:srgbClr val="161249"/>
                </a:solidFill>
              </a:rPr>
              <a:t> z </a:t>
            </a:r>
            <a:r>
              <a:rPr lang="en-US" sz="1867" dirty="0" err="1">
                <a:solidFill>
                  <a:srgbClr val="161249"/>
                </a:solidFill>
              </a:rPr>
              <a:t>warunkami</a:t>
            </a:r>
            <a:r>
              <a:rPr lang="en-US" sz="1867" dirty="0">
                <a:solidFill>
                  <a:srgbClr val="161249"/>
                </a:solidFill>
              </a:rPr>
              <a:t> </a:t>
            </a:r>
            <a:r>
              <a:rPr lang="en-US" sz="1867" dirty="0" err="1">
                <a:solidFill>
                  <a:srgbClr val="161249"/>
                </a:solidFill>
              </a:rPr>
              <a:t>korzystania</a:t>
            </a:r>
            <a:r>
              <a:rPr lang="en-US" sz="1867" dirty="0">
                <a:solidFill>
                  <a:srgbClr val="161249"/>
                </a:solidFill>
              </a:rPr>
              <a:t> z </a:t>
            </a:r>
            <a:r>
              <a:rPr lang="en-US" sz="1867" dirty="0" err="1">
                <a:solidFill>
                  <a:srgbClr val="161249"/>
                </a:solidFill>
              </a:rPr>
              <a:t>Facebooka</a:t>
            </a:r>
            <a:r>
              <a:rPr lang="en-US" sz="1867" dirty="0">
                <a:solidFill>
                  <a:srgbClr val="161249"/>
                </a:solidFill>
              </a:rPr>
              <a:t>. </a:t>
            </a:r>
            <a:endParaRPr sz="1867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7" name="Google Shape;287;p20"/>
          <p:cNvGrpSpPr/>
          <p:nvPr/>
        </p:nvGrpSpPr>
        <p:grpSpPr>
          <a:xfrm>
            <a:off x="589163" y="649481"/>
            <a:ext cx="6137965" cy="5081896"/>
            <a:chOff x="209194" y="316195"/>
            <a:chExt cx="4603474" cy="3811422"/>
          </a:xfrm>
        </p:grpSpPr>
        <p:sp>
          <p:nvSpPr>
            <p:cNvPr id="288" name="Google Shape;288;p20"/>
            <p:cNvSpPr/>
            <p:nvPr/>
          </p:nvSpPr>
          <p:spPr>
            <a:xfrm>
              <a:off x="209194" y="341834"/>
              <a:ext cx="788892" cy="1352902"/>
            </a:xfrm>
            <a:prstGeom prst="parallelogram">
              <a:avLst>
                <a:gd name="adj" fmla="val 25000"/>
              </a:avLst>
            </a:prstGeom>
            <a:solidFill>
              <a:srgbClr val="161249">
                <a:alpha val="0"/>
              </a:srgbClr>
            </a:solidFill>
            <a:ln w="12700" cap="flat" cmpd="sng">
              <a:solidFill>
                <a:schemeClr val="lt1">
                  <a:alpha val="78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89" name="Google Shape;289;p20"/>
            <p:cNvSpPr/>
            <p:nvPr/>
          </p:nvSpPr>
          <p:spPr>
            <a:xfrm>
              <a:off x="603640" y="316195"/>
              <a:ext cx="4209028" cy="1404180"/>
            </a:xfrm>
            <a:prstGeom prst="rect">
              <a:avLst/>
            </a:prstGeom>
            <a:solidFill>
              <a:schemeClr val="lt1"/>
            </a:solidFill>
            <a:ln w="38100" cap="flat" cmpd="sng">
              <a:solidFill>
                <a:srgbClr val="D12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90" name="Google Shape;290;p20"/>
            <p:cNvSpPr txBox="1"/>
            <p:nvPr/>
          </p:nvSpPr>
          <p:spPr>
            <a:xfrm>
              <a:off x="603640" y="316195"/>
              <a:ext cx="4209028" cy="1404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8000" tIns="48000" rIns="48000" bIns="48000" anchor="ctr" anchorCtr="1">
              <a:noAutofit/>
            </a:bodyPr>
            <a:lstStyle/>
            <a:p>
              <a:pPr>
                <a:lnSpc>
                  <a:spcPct val="90000"/>
                </a:lnSpc>
                <a:buClr>
                  <a:srgbClr val="161249"/>
                </a:buClr>
                <a:buSzPts val="1600"/>
              </a:pPr>
              <a:r>
                <a:rPr lang="en-US" sz="2133">
                  <a:solidFill>
                    <a:srgbClr val="161249"/>
                  </a:solidFill>
                </a:rPr>
                <a:t>Właściwym sposobem jest utworzenie własnej strony firmy na Facebooku. Tego rodzaju stronę można edytować bez logowania się na inne konto, zamiast tego można utworzyć stronę i edytować ją za pomocą własnego użytkownika. </a:t>
              </a:r>
              <a:endParaRPr sz="2133">
                <a:solidFill>
                  <a:srgbClr val="161249"/>
                </a:solidFill>
              </a:endParaRPr>
            </a:p>
          </p:txBody>
        </p:sp>
        <p:sp>
          <p:nvSpPr>
            <p:cNvPr id="291" name="Google Shape;291;p20"/>
            <p:cNvSpPr/>
            <p:nvPr/>
          </p:nvSpPr>
          <p:spPr>
            <a:xfrm flipH="1">
              <a:off x="580782" y="2135104"/>
              <a:ext cx="45716" cy="788892"/>
            </a:xfrm>
            <a:prstGeom prst="ellipse">
              <a:avLst/>
            </a:prstGeom>
            <a:solidFill>
              <a:srgbClr val="4372C3">
                <a:alpha val="49803"/>
              </a:srgbClr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92" name="Google Shape;292;p20"/>
            <p:cNvSpPr/>
            <p:nvPr/>
          </p:nvSpPr>
          <p:spPr>
            <a:xfrm>
              <a:off x="603640" y="1720376"/>
              <a:ext cx="4209028" cy="1618349"/>
            </a:xfrm>
            <a:prstGeom prst="rect">
              <a:avLst/>
            </a:prstGeom>
            <a:solidFill>
              <a:srgbClr val="155062"/>
            </a:solidFill>
            <a:ln w="38100" cap="flat" cmpd="sng">
              <a:solidFill>
                <a:srgbClr val="D12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93" name="Google Shape;293;p20"/>
            <p:cNvSpPr txBox="1"/>
            <p:nvPr/>
          </p:nvSpPr>
          <p:spPr>
            <a:xfrm>
              <a:off x="603640" y="1720376"/>
              <a:ext cx="4209028" cy="16183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8000" tIns="48000" rIns="48000" bIns="48000" anchor="ctr" anchorCtr="1">
              <a:noAutofit/>
            </a:bodyPr>
            <a:lstStyle/>
            <a:p>
              <a:pPr>
                <a:lnSpc>
                  <a:spcPct val="90000"/>
                </a:lnSpc>
                <a:buClr>
                  <a:schemeClr val="lt1"/>
                </a:buClr>
                <a:buSzPts val="1600"/>
              </a:pPr>
              <a:r>
                <a:rPr lang="en-US" sz="2133" dirty="0" err="1">
                  <a:solidFill>
                    <a:schemeClr val="lt1"/>
                  </a:solidFill>
                </a:rPr>
                <a:t>Jak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zwykle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na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Facebooku</a:t>
              </a:r>
              <a:r>
                <a:rPr lang="en-US" sz="2133" dirty="0">
                  <a:solidFill>
                    <a:schemeClr val="lt1"/>
                  </a:solidFill>
                </a:rPr>
                <a:t>, </a:t>
              </a:r>
              <a:r>
                <a:rPr lang="en-US" sz="2133" dirty="0" err="1">
                  <a:solidFill>
                    <a:schemeClr val="lt1"/>
                  </a:solidFill>
                </a:rPr>
                <a:t>strona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firmy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zbiera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polubienia</a:t>
              </a:r>
              <a:r>
                <a:rPr lang="en-US" sz="2133" dirty="0">
                  <a:solidFill>
                    <a:schemeClr val="lt1"/>
                  </a:solidFill>
                </a:rPr>
                <a:t>. </a:t>
              </a:r>
              <a:r>
                <a:rPr lang="en-US" sz="2133" dirty="0" err="1">
                  <a:solidFill>
                    <a:schemeClr val="lt1"/>
                  </a:solidFill>
                </a:rPr>
                <a:t>Są</a:t>
              </a:r>
              <a:r>
                <a:rPr lang="en-US" sz="2133" dirty="0">
                  <a:solidFill>
                    <a:schemeClr val="lt1"/>
                  </a:solidFill>
                </a:rPr>
                <a:t> to </a:t>
              </a:r>
              <a:r>
                <a:rPr lang="en-US" sz="2133" dirty="0" err="1">
                  <a:solidFill>
                    <a:schemeClr val="lt1"/>
                  </a:solidFill>
                </a:rPr>
                <a:t>osoby</a:t>
              </a:r>
              <a:r>
                <a:rPr lang="en-US" sz="2133" dirty="0">
                  <a:solidFill>
                    <a:schemeClr val="lt1"/>
                  </a:solidFill>
                </a:rPr>
                <a:t>, </a:t>
              </a:r>
              <a:r>
                <a:rPr lang="en-US" sz="2133" dirty="0" err="1">
                  <a:solidFill>
                    <a:schemeClr val="lt1"/>
                  </a:solidFill>
                </a:rPr>
                <a:t>które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świadomie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chcą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śledzić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posty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firmy</a:t>
              </a:r>
              <a:r>
                <a:rPr lang="en-US" sz="2133" dirty="0">
                  <a:solidFill>
                    <a:schemeClr val="lt1"/>
                  </a:solidFill>
                </a:rPr>
                <a:t>. </a:t>
              </a:r>
              <a:r>
                <a:rPr lang="en-US" sz="2133" dirty="0" err="1">
                  <a:solidFill>
                    <a:schemeClr val="lt1"/>
                  </a:solidFill>
                </a:rPr>
                <a:t>Publikacje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firmy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można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również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polubić</a:t>
              </a:r>
              <a:r>
                <a:rPr lang="en-US" sz="2133" dirty="0">
                  <a:solidFill>
                    <a:schemeClr val="lt1"/>
                  </a:solidFill>
                </a:rPr>
                <a:t>, </a:t>
              </a:r>
              <a:r>
                <a:rPr lang="en-US" sz="2133" dirty="0" err="1">
                  <a:solidFill>
                    <a:schemeClr val="lt1"/>
                  </a:solidFill>
                </a:rPr>
                <a:t>skomentować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i</a:t>
              </a:r>
              <a:r>
                <a:rPr lang="en-US" sz="2133" dirty="0">
                  <a:solidFill>
                    <a:schemeClr val="lt1"/>
                  </a:solidFill>
                </a:rPr>
                <a:t> </a:t>
              </a:r>
              <a:r>
                <a:rPr lang="en-US" sz="2133" dirty="0" err="1">
                  <a:solidFill>
                    <a:schemeClr val="lt1"/>
                  </a:solidFill>
                </a:rPr>
                <a:t>udostępnić</a:t>
              </a:r>
              <a:r>
                <a:rPr lang="en-US" sz="2133" dirty="0">
                  <a:solidFill>
                    <a:schemeClr val="lt1"/>
                  </a:solidFill>
                </a:rPr>
                <a:t>. </a:t>
              </a:r>
              <a:endParaRPr sz="2133" dirty="0">
                <a:solidFill>
                  <a:schemeClr val="lt1"/>
                </a:solidFill>
              </a:endParaRPr>
            </a:p>
          </p:txBody>
        </p:sp>
        <p:sp>
          <p:nvSpPr>
            <p:cNvPr id="294" name="Google Shape;294;p20"/>
            <p:cNvSpPr/>
            <p:nvPr/>
          </p:nvSpPr>
          <p:spPr>
            <a:xfrm>
              <a:off x="209194" y="3338725"/>
              <a:ext cx="788892" cy="788892"/>
            </a:xfrm>
            <a:prstGeom prst="parallelogram">
              <a:avLst>
                <a:gd name="adj" fmla="val 25000"/>
              </a:avLst>
            </a:prstGeom>
            <a:solidFill>
              <a:srgbClr val="4372C3">
                <a:alpha val="0"/>
              </a:srgbClr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95" name="Google Shape;295;p20"/>
            <p:cNvSpPr/>
            <p:nvPr/>
          </p:nvSpPr>
          <p:spPr>
            <a:xfrm>
              <a:off x="603640" y="3338725"/>
              <a:ext cx="4209028" cy="788892"/>
            </a:xfrm>
            <a:prstGeom prst="rect">
              <a:avLst/>
            </a:prstGeom>
            <a:solidFill>
              <a:schemeClr val="lt1"/>
            </a:solidFill>
            <a:ln w="38100" cap="flat" cmpd="sng">
              <a:solidFill>
                <a:srgbClr val="D12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7"/>
            </a:p>
          </p:txBody>
        </p:sp>
        <p:sp>
          <p:nvSpPr>
            <p:cNvPr id="296" name="Google Shape;296;p20"/>
            <p:cNvSpPr txBox="1"/>
            <p:nvPr/>
          </p:nvSpPr>
          <p:spPr>
            <a:xfrm>
              <a:off x="603640" y="3338725"/>
              <a:ext cx="4209028" cy="7888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8000" tIns="48000" rIns="48000" bIns="48000" anchor="ctr" anchorCtr="1">
              <a:noAutofit/>
            </a:bodyPr>
            <a:lstStyle/>
            <a:p>
              <a:pPr>
                <a:lnSpc>
                  <a:spcPct val="90000"/>
                </a:lnSpc>
                <a:buClr>
                  <a:srgbClr val="161249"/>
                </a:buClr>
                <a:buSzPts val="1600"/>
              </a:pPr>
              <a:r>
                <a:rPr lang="en-US" sz="2133">
                  <a:solidFill>
                    <a:srgbClr val="161249"/>
                  </a:solidFill>
                </a:rPr>
                <a:t>Lubiący mogą łatwo znaleźć aktualne informacje i oferty w jednym miejscu.</a:t>
              </a:r>
              <a:endParaRPr sz="2133">
                <a:solidFill>
                  <a:srgbClr val="161249"/>
                </a:solidFill>
              </a:endParaRPr>
            </a:p>
          </p:txBody>
        </p:sp>
      </p:grpSp>
      <p:sp>
        <p:nvSpPr>
          <p:cNvPr id="297" name="Google Shape;297;p20"/>
          <p:cNvSpPr txBox="1"/>
          <p:nvPr/>
        </p:nvSpPr>
        <p:spPr>
          <a:xfrm>
            <a:off x="7570533" y="3918967"/>
            <a:ext cx="4311200" cy="985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867">
                <a:solidFill>
                  <a:srgbClr val="161249"/>
                </a:solidFill>
              </a:rPr>
              <a:t>Strona firmy na Facebooku wyświetla najnowsze publikacje, informacje kontaktowe i zdjęcie profilowe </a:t>
            </a:r>
            <a:endParaRPr sz="1600"/>
          </a:p>
        </p:txBody>
      </p:sp>
      <p:pic>
        <p:nvPicPr>
          <p:cNvPr id="298" name="Google Shape;298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0520" y="1038199"/>
            <a:ext cx="4311243" cy="2802308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1"/>
          <p:cNvSpPr txBox="1">
            <a:spLocks noGrp="1"/>
          </p:cNvSpPr>
          <p:nvPr>
            <p:ph type="body" idx="4294967295"/>
          </p:nvPr>
        </p:nvSpPr>
        <p:spPr>
          <a:xfrm>
            <a:off x="321388" y="450157"/>
            <a:ext cx="5071261" cy="5471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457189" indent="-457189">
              <a:spcBef>
                <a:spcPts val="0"/>
              </a:spcBef>
              <a:buClr>
                <a:srgbClr val="D12477"/>
              </a:buClr>
              <a:buSzPts val="1920"/>
              <a:buFont typeface="Calibri"/>
              <a:buAutoNum type="arabicPeriod"/>
            </a:pPr>
            <a:r>
              <a:rPr lang="en-US" sz="2133" dirty="0" err="1"/>
              <a:t>Pierwszym</a:t>
            </a:r>
            <a:r>
              <a:rPr lang="en-US" sz="2133" dirty="0"/>
              <a:t> </a:t>
            </a:r>
            <a:r>
              <a:rPr lang="en-US" sz="2133" dirty="0" err="1"/>
              <a:t>krokiem</a:t>
            </a:r>
            <a:r>
              <a:rPr lang="en-US" sz="2133" dirty="0"/>
              <a:t> jest </a:t>
            </a:r>
            <a:r>
              <a:rPr lang="en-US" sz="2133" dirty="0" err="1"/>
              <a:t>zalogowanie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przejście</a:t>
            </a:r>
            <a:r>
              <a:rPr lang="en-US" sz="2133" dirty="0"/>
              <a:t> do "Menu". </a:t>
            </a:r>
            <a:r>
              <a:rPr lang="en-US" sz="2133" dirty="0" err="1"/>
              <a:t>Oznacza</a:t>
            </a:r>
            <a:r>
              <a:rPr lang="en-US" sz="2133" dirty="0"/>
              <a:t> to </a:t>
            </a:r>
            <a:r>
              <a:rPr lang="en-US" sz="2133" dirty="0" err="1"/>
              <a:t>dziewięć</a:t>
            </a:r>
            <a:r>
              <a:rPr lang="en-US" sz="2133" dirty="0"/>
              <a:t> </a:t>
            </a:r>
            <a:r>
              <a:rPr lang="en-US" sz="2133" dirty="0" err="1"/>
              <a:t>kulek</a:t>
            </a:r>
            <a:r>
              <a:rPr lang="en-US" sz="2133" dirty="0"/>
              <a:t> w </a:t>
            </a:r>
            <a:r>
              <a:rPr lang="en-US" sz="2133" dirty="0" err="1"/>
              <a:t>lewym</a:t>
            </a:r>
            <a:r>
              <a:rPr lang="en-US" sz="2133" dirty="0"/>
              <a:t> </a:t>
            </a:r>
            <a:r>
              <a:rPr lang="en-US" sz="2133" dirty="0" err="1"/>
              <a:t>górnym</a:t>
            </a:r>
            <a:r>
              <a:rPr lang="en-US" sz="2133" dirty="0"/>
              <a:t> </a:t>
            </a:r>
            <a:r>
              <a:rPr lang="en-US" sz="2133" dirty="0" err="1"/>
              <a:t>rogu</a:t>
            </a:r>
            <a:r>
              <a:rPr lang="en-US" sz="2133" dirty="0"/>
              <a:t> </a:t>
            </a:r>
            <a:r>
              <a:rPr lang="en-US" sz="2133" dirty="0" err="1"/>
              <a:t>strony</a:t>
            </a:r>
            <a:r>
              <a:rPr lang="en-US" sz="2133" dirty="0"/>
              <a:t> </a:t>
            </a:r>
            <a:r>
              <a:rPr lang="en-US" sz="2133" dirty="0" err="1"/>
              <a:t>głównej</a:t>
            </a:r>
            <a:r>
              <a:rPr lang="en-US" sz="2133" dirty="0"/>
              <a:t> </a:t>
            </a:r>
            <a:r>
              <a:rPr lang="en-US" sz="2133" dirty="0" err="1"/>
              <a:t>Facebooka</a:t>
            </a:r>
            <a:r>
              <a:rPr lang="en-US" sz="2133" dirty="0"/>
              <a:t>. Po </a:t>
            </a:r>
            <a:r>
              <a:rPr lang="en-US" sz="2133" dirty="0" err="1"/>
              <a:t>kliknięciu</a:t>
            </a:r>
            <a:r>
              <a:rPr lang="en-US" sz="2133" dirty="0"/>
              <a:t> w menu, </a:t>
            </a:r>
            <a:r>
              <a:rPr lang="en-US" sz="2133" dirty="0" err="1"/>
              <a:t>wybierz</a:t>
            </a:r>
            <a:r>
              <a:rPr lang="en-US" sz="2133" dirty="0"/>
              <a:t> "</a:t>
            </a:r>
            <a:r>
              <a:rPr lang="en-US" sz="2133" dirty="0" err="1"/>
              <a:t>Strona</a:t>
            </a:r>
            <a:r>
              <a:rPr lang="en-US" sz="2133" dirty="0"/>
              <a:t>" pod </a:t>
            </a:r>
            <a:r>
              <a:rPr lang="en-US" sz="2133" dirty="0" err="1"/>
              <a:t>nagłówkiem</a:t>
            </a:r>
            <a:r>
              <a:rPr lang="en-US" sz="2133" dirty="0"/>
              <a:t> "</a:t>
            </a:r>
            <a:r>
              <a:rPr lang="en-US" sz="2133" dirty="0" err="1"/>
              <a:t>Utwórz</a:t>
            </a:r>
            <a:r>
              <a:rPr lang="en-US" sz="2133" dirty="0"/>
              <a:t>"</a:t>
            </a:r>
            <a:br>
              <a:rPr lang="en-US" sz="2133" dirty="0"/>
            </a:br>
            <a:endParaRPr sz="2133" dirty="0"/>
          </a:p>
          <a:p>
            <a:pPr marL="457189" indent="-457189">
              <a:buClr>
                <a:srgbClr val="D12477"/>
              </a:buClr>
              <a:buSzPts val="1920"/>
              <a:buFont typeface="Calibri"/>
              <a:buAutoNum type="arabicPeriod"/>
            </a:pPr>
            <a:r>
              <a:rPr lang="en-US" sz="2133" dirty="0" err="1"/>
              <a:t>Następnie</a:t>
            </a:r>
            <a:r>
              <a:rPr lang="en-US" sz="2133" dirty="0"/>
              <a:t> </a:t>
            </a:r>
            <a:r>
              <a:rPr lang="en-US" sz="2133" dirty="0" err="1"/>
              <a:t>możesz</a:t>
            </a:r>
            <a:r>
              <a:rPr lang="en-US" sz="2133" dirty="0"/>
              <a:t> </a:t>
            </a:r>
            <a:r>
              <a:rPr lang="en-US" sz="2133" dirty="0" err="1"/>
              <a:t>wybrać</a:t>
            </a:r>
            <a:r>
              <a:rPr lang="en-US" sz="2133" dirty="0"/>
              <a:t> </a:t>
            </a:r>
            <a:r>
              <a:rPr lang="en-US" sz="2133" dirty="0" err="1"/>
              <a:t>nazwę</a:t>
            </a:r>
            <a:r>
              <a:rPr lang="en-US" sz="2133" dirty="0"/>
              <a:t>, </a:t>
            </a:r>
            <a:r>
              <a:rPr lang="en-US" sz="2133" dirty="0" err="1"/>
              <a:t>opis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"</a:t>
            </a:r>
            <a:r>
              <a:rPr lang="en-US" sz="2133" dirty="0" err="1"/>
              <a:t>kategorię</a:t>
            </a:r>
            <a:r>
              <a:rPr lang="en-US" sz="2133" dirty="0"/>
              <a:t>" </a:t>
            </a:r>
            <a:r>
              <a:rPr lang="en-US" sz="2133" dirty="0" err="1"/>
              <a:t>dla</a:t>
            </a:r>
            <a:r>
              <a:rPr lang="en-US" sz="2133" dirty="0"/>
              <a:t> </a:t>
            </a:r>
            <a:r>
              <a:rPr lang="en-US" sz="2133" dirty="0" err="1"/>
              <a:t>strony</a:t>
            </a:r>
            <a:r>
              <a:rPr lang="en-US" sz="2133" dirty="0"/>
              <a:t>. W </a:t>
            </a:r>
            <a:r>
              <a:rPr lang="en-US" sz="2133" dirty="0" err="1"/>
              <a:t>kategorii</a:t>
            </a:r>
            <a:r>
              <a:rPr lang="en-US" sz="2133" dirty="0"/>
              <a:t> </a:t>
            </a:r>
            <a:r>
              <a:rPr lang="en-US" sz="2133" dirty="0" err="1"/>
              <a:t>określa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 </a:t>
            </a:r>
            <a:r>
              <a:rPr lang="en-US" sz="2133" dirty="0" err="1"/>
              <a:t>typ</a:t>
            </a:r>
            <a:r>
              <a:rPr lang="en-US" sz="2133" dirty="0"/>
              <a:t> </a:t>
            </a:r>
            <a:r>
              <a:rPr lang="en-US" sz="2133" dirty="0" err="1"/>
              <a:t>strony</a:t>
            </a:r>
            <a:r>
              <a:rPr lang="en-US" sz="2133" dirty="0"/>
              <a:t>. </a:t>
            </a:r>
            <a:r>
              <a:rPr lang="en-US" sz="2133" dirty="0" err="1"/>
              <a:t>Możesz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przykład</a:t>
            </a:r>
            <a:r>
              <a:rPr lang="en-US" sz="2133" dirty="0"/>
              <a:t> </a:t>
            </a:r>
            <a:r>
              <a:rPr lang="en-US" sz="2133" dirty="0" err="1"/>
              <a:t>wybrać</a:t>
            </a:r>
            <a:r>
              <a:rPr lang="en-US" sz="2133" dirty="0"/>
              <a:t> </a:t>
            </a:r>
            <a:r>
              <a:rPr lang="en-US" sz="2133" dirty="0" err="1"/>
              <a:t>nieruchomość</a:t>
            </a:r>
            <a:r>
              <a:rPr lang="en-US" sz="2133" dirty="0"/>
              <a:t>, </a:t>
            </a:r>
            <a:r>
              <a:rPr lang="en-US" sz="2133" dirty="0" err="1"/>
              <a:t>stowarzyszenie</a:t>
            </a:r>
            <a:r>
              <a:rPr lang="en-US" sz="2133" dirty="0"/>
              <a:t> </a:t>
            </a:r>
            <a:r>
              <a:rPr lang="en-US" sz="2133" dirty="0" err="1"/>
              <a:t>lub</a:t>
            </a:r>
            <a:r>
              <a:rPr lang="en-US" sz="2133" dirty="0"/>
              <a:t> </a:t>
            </a:r>
            <a:r>
              <a:rPr lang="en-US" sz="2133" dirty="0" err="1" smtClean="0"/>
              <a:t>sklep</a:t>
            </a:r>
            <a:r>
              <a:rPr lang="en-US" sz="2133" dirty="0" smtClean="0"/>
              <a:t> </a:t>
            </a:r>
            <a:r>
              <a:rPr lang="en-US" sz="2133" dirty="0" err="1"/>
              <a:t>stacjonarny</a:t>
            </a:r>
            <a:r>
              <a:rPr lang="en-US" sz="2133" dirty="0"/>
              <a:t>.</a:t>
            </a:r>
            <a:br>
              <a:rPr lang="en-US" sz="2133" dirty="0"/>
            </a:br>
            <a:endParaRPr sz="2133" dirty="0"/>
          </a:p>
        </p:txBody>
      </p:sp>
      <p:pic>
        <p:nvPicPr>
          <p:cNvPr id="304" name="Google Shape;30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89523" y="450157"/>
            <a:ext cx="3175000" cy="3810000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5" name="Google Shape;305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61396" y="2535253"/>
            <a:ext cx="2438400" cy="3810000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06" name="Google Shape;306;p21"/>
          <p:cNvSpPr txBox="1"/>
          <p:nvPr/>
        </p:nvSpPr>
        <p:spPr>
          <a:xfrm>
            <a:off x="321388" y="5207701"/>
            <a:ext cx="8541200" cy="418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457189" indent="-457189">
              <a:lnSpc>
                <a:spcPct val="90000"/>
              </a:lnSpc>
              <a:buClr>
                <a:srgbClr val="D12477"/>
              </a:buClr>
              <a:buSzPts val="1920"/>
              <a:buFont typeface="Calibri"/>
              <a:buAutoNum type="arabicPeriod" startAt="3"/>
            </a:pPr>
            <a:r>
              <a:rPr lang="en-US" sz="2133">
                <a:solidFill>
                  <a:srgbClr val="161249"/>
                </a:solidFill>
              </a:rPr>
              <a:t>Na koniec możesz dodać zdjęcie profilowe na stronie.</a:t>
            </a:r>
            <a:endParaRPr sz="1867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2"/>
          <p:cNvSpPr txBox="1">
            <a:spLocks noGrp="1"/>
          </p:cNvSpPr>
          <p:nvPr>
            <p:ph type="title"/>
          </p:nvPr>
        </p:nvSpPr>
        <p:spPr>
          <a:xfrm>
            <a:off x="838198" y="278908"/>
            <a:ext cx="8277316" cy="763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>
                <a:solidFill>
                  <a:srgbClr val="D12477"/>
                </a:solidFill>
              </a:rPr>
              <a:t>Krok 1 </a:t>
            </a:r>
            <a:r>
              <a:rPr lang="en-US"/>
              <a:t>- utwórz kampanię</a:t>
            </a:r>
            <a:endParaRPr/>
          </a:p>
        </p:txBody>
      </p:sp>
      <p:sp>
        <p:nvSpPr>
          <p:cNvPr id="312" name="Google Shape;312;p22"/>
          <p:cNvSpPr txBox="1">
            <a:spLocks noGrp="1"/>
          </p:cNvSpPr>
          <p:nvPr>
            <p:ph type="body" idx="1"/>
          </p:nvPr>
        </p:nvSpPr>
        <p:spPr>
          <a:xfrm>
            <a:off x="838200" y="1331033"/>
            <a:ext cx="5214800" cy="49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380990" indent="-364058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Przejdź do business.facebook.com (Meta Business Suite)</a:t>
            </a:r>
            <a:endParaRPr sz="2133"/>
          </a:p>
          <a:p>
            <a:pPr marL="380990" indent="-364058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Kliknij "Utwórz reklamę"</a:t>
            </a:r>
            <a:endParaRPr sz="2133"/>
          </a:p>
          <a:p>
            <a:pPr marL="380990" indent="-364058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Wprowadź opisową nazwę w polu tekstowym nazwy reklamy.</a:t>
            </a:r>
            <a:endParaRPr sz="2133"/>
          </a:p>
          <a:p>
            <a:pPr marL="380990" indent="-364058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Wybierz stronę na Facebooku i konto na Instagramie, które będą reprezentować Twoją firmę (wszystkie reklamy muszą mieć powiązaną stronę na Facebooku).</a:t>
            </a:r>
            <a:endParaRPr sz="2133"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SzPts val="1800"/>
              <a:buChar char="●"/>
            </a:pPr>
            <a:endParaRPr sz="2400"/>
          </a:p>
        </p:txBody>
      </p:sp>
      <p:sp>
        <p:nvSpPr>
          <p:cNvPr id="313" name="Google Shape;313;p22"/>
          <p:cNvSpPr txBox="1"/>
          <p:nvPr/>
        </p:nvSpPr>
        <p:spPr>
          <a:xfrm>
            <a:off x="7582246" y="4485015"/>
            <a:ext cx="5214897" cy="369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600" dirty="0" err="1">
                <a:solidFill>
                  <a:srgbClr val="161249"/>
                </a:solidFill>
              </a:rPr>
              <a:t>Źródło</a:t>
            </a:r>
            <a:r>
              <a:rPr lang="en-US" sz="1600" dirty="0">
                <a:solidFill>
                  <a:srgbClr val="161249"/>
                </a:solidFill>
              </a:rPr>
              <a:t>: Facebook, film </a:t>
            </a:r>
            <a:r>
              <a:rPr lang="en-US" sz="1600" dirty="0" err="1">
                <a:solidFill>
                  <a:srgbClr val="161249"/>
                </a:solidFill>
              </a:rPr>
              <a:t>instruktażowy</a:t>
            </a:r>
            <a:r>
              <a:rPr lang="en-US" sz="1600" dirty="0">
                <a:solidFill>
                  <a:srgbClr val="161249"/>
                </a:solidFill>
              </a:rPr>
              <a:t> </a:t>
            </a:r>
            <a:r>
              <a:rPr lang="en-US" sz="1600" dirty="0" err="1">
                <a:solidFill>
                  <a:srgbClr val="161249"/>
                </a:solidFill>
              </a:rPr>
              <a:t>kampanii</a:t>
            </a:r>
            <a:endParaRPr sz="1600" dirty="0">
              <a:solidFill>
                <a:srgbClr val="161249"/>
              </a:solidFill>
            </a:endParaRPr>
          </a:p>
        </p:txBody>
      </p:sp>
      <p:pic>
        <p:nvPicPr>
          <p:cNvPr id="314" name="Google Shape;31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64667" y="1475333"/>
            <a:ext cx="5561600" cy="29464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3"/>
          <p:cNvSpPr txBox="1">
            <a:spLocks noGrp="1"/>
          </p:cNvSpPr>
          <p:nvPr>
            <p:ph type="title"/>
          </p:nvPr>
        </p:nvSpPr>
        <p:spPr>
          <a:xfrm>
            <a:off x="838200" y="270242"/>
            <a:ext cx="10515600" cy="769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>
                <a:solidFill>
                  <a:srgbClr val="D12477"/>
                </a:solidFill>
              </a:rPr>
              <a:t>Krok 2 </a:t>
            </a:r>
            <a:r>
              <a:rPr lang="en-US"/>
              <a:t>- ustal cel</a:t>
            </a:r>
            <a:endParaRPr/>
          </a:p>
        </p:txBody>
      </p:sp>
      <p:sp>
        <p:nvSpPr>
          <p:cNvPr id="320" name="Google Shape;320;p23"/>
          <p:cNvSpPr txBox="1">
            <a:spLocks noGrp="1"/>
          </p:cNvSpPr>
          <p:nvPr>
            <p:ph type="body" idx="1"/>
          </p:nvPr>
        </p:nvSpPr>
        <p:spPr>
          <a:xfrm>
            <a:off x="838200" y="2038638"/>
            <a:ext cx="6602339" cy="41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500"/>
            </a:pPr>
            <a:r>
              <a:rPr lang="en-US" sz="2000" b="1" dirty="0" err="1">
                <a:solidFill>
                  <a:srgbClr val="D12477"/>
                </a:solidFill>
              </a:rPr>
              <a:t>Świadomość</a:t>
            </a:r>
            <a:r>
              <a:rPr lang="en-US" sz="2000" b="1" dirty="0">
                <a:solidFill>
                  <a:srgbClr val="D12477"/>
                </a:solidFill>
              </a:rPr>
              <a:t> </a:t>
            </a:r>
            <a:r>
              <a:rPr lang="en-US" sz="2000" dirty="0"/>
              <a:t>= </a:t>
            </a:r>
            <a:r>
              <a:rPr lang="en-US" sz="2000" dirty="0" err="1"/>
              <a:t>wyświetlaj</a:t>
            </a:r>
            <a:r>
              <a:rPr lang="en-US" sz="2000" dirty="0"/>
              <a:t> </a:t>
            </a:r>
            <a:r>
              <a:rPr lang="en-US" sz="2000" dirty="0" err="1"/>
              <a:t>reklamy</a:t>
            </a:r>
            <a:r>
              <a:rPr lang="en-US" sz="2000" dirty="0"/>
              <a:t> </a:t>
            </a:r>
            <a:r>
              <a:rPr lang="en-US" sz="2000" dirty="0" err="1"/>
              <a:t>osobom</a:t>
            </a:r>
            <a:r>
              <a:rPr lang="en-US" sz="2000" dirty="0"/>
              <a:t>, </a:t>
            </a:r>
            <a:r>
              <a:rPr lang="en-US" sz="2000" dirty="0" err="1"/>
              <a:t>które</a:t>
            </a:r>
            <a:r>
              <a:rPr lang="en-US" sz="2000" dirty="0"/>
              <a:t> </a:t>
            </a:r>
            <a:r>
              <a:rPr lang="en-US" sz="2000" dirty="0" err="1"/>
              <a:t>najprawdopodobniej</a:t>
            </a:r>
            <a:r>
              <a:rPr lang="en-US" sz="2000" dirty="0"/>
              <a:t> je </a:t>
            </a:r>
            <a:r>
              <a:rPr lang="en-US" sz="2000" dirty="0" err="1"/>
              <a:t>zapamiętają</a:t>
            </a:r>
            <a:r>
              <a:rPr lang="en-US" sz="2000" dirty="0"/>
              <a:t>.</a:t>
            </a:r>
            <a:endParaRPr sz="2000" dirty="0"/>
          </a:p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500"/>
            </a:pPr>
            <a:r>
              <a:rPr lang="en-US" sz="2000" b="1" dirty="0" err="1">
                <a:solidFill>
                  <a:srgbClr val="D12477"/>
                </a:solidFill>
              </a:rPr>
              <a:t>Ruch</a:t>
            </a:r>
            <a:r>
              <a:rPr lang="en-US" sz="2000" b="1" dirty="0">
                <a:solidFill>
                  <a:srgbClr val="D12477"/>
                </a:solidFill>
              </a:rPr>
              <a:t> </a:t>
            </a:r>
            <a:r>
              <a:rPr lang="en-US" sz="2000" dirty="0"/>
              <a:t>= </a:t>
            </a:r>
            <a:r>
              <a:rPr lang="en-US" sz="2000" dirty="0" err="1"/>
              <a:t>wysyłanie</a:t>
            </a:r>
            <a:r>
              <a:rPr lang="en-US" sz="2000" dirty="0"/>
              <a:t> </a:t>
            </a:r>
            <a:r>
              <a:rPr lang="en-US" sz="2000" dirty="0" err="1"/>
              <a:t>ludzi</a:t>
            </a:r>
            <a:r>
              <a:rPr lang="en-US" sz="2000" dirty="0"/>
              <a:t> do </a:t>
            </a:r>
            <a:r>
              <a:rPr lang="en-US" sz="2000" dirty="0" err="1"/>
              <a:t>miejsca</a:t>
            </a:r>
            <a:r>
              <a:rPr lang="en-US" sz="2000" dirty="0"/>
              <a:t> </a:t>
            </a:r>
            <a:r>
              <a:rPr lang="en-US" sz="2000" dirty="0" err="1"/>
              <a:t>docelowego</a:t>
            </a:r>
            <a:r>
              <a:rPr lang="en-US" sz="2000" dirty="0"/>
              <a:t>, </a:t>
            </a:r>
            <a:r>
              <a:rPr lang="en-US" sz="2000" dirty="0" err="1"/>
              <a:t>takiego</a:t>
            </a:r>
            <a:r>
              <a:rPr lang="en-US" sz="2000" dirty="0"/>
              <a:t> </a:t>
            </a:r>
            <a:r>
              <a:rPr lang="en-US" sz="2000" dirty="0" err="1"/>
              <a:t>jak</a:t>
            </a:r>
            <a:r>
              <a:rPr lang="en-US" sz="2000" dirty="0"/>
              <a:t> </a:t>
            </a:r>
            <a:r>
              <a:rPr lang="en-US" sz="2000" dirty="0" err="1"/>
              <a:t>witryna</a:t>
            </a:r>
            <a:r>
              <a:rPr lang="en-US" sz="2000" dirty="0"/>
              <a:t>, </a:t>
            </a:r>
            <a:r>
              <a:rPr lang="en-US" sz="2000" dirty="0" err="1"/>
              <a:t>aplikacja</a:t>
            </a:r>
            <a:r>
              <a:rPr lang="en-US" sz="2000" dirty="0"/>
              <a:t> </a:t>
            </a:r>
            <a:r>
              <a:rPr lang="en-US" sz="2000" dirty="0" err="1"/>
              <a:t>lub</a:t>
            </a:r>
            <a:r>
              <a:rPr lang="en-US" sz="2000" dirty="0"/>
              <a:t> </a:t>
            </a:r>
            <a:r>
              <a:rPr lang="en-US" sz="2000" dirty="0" err="1"/>
              <a:t>wydarzenie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Facebooku</a:t>
            </a:r>
            <a:r>
              <a:rPr lang="en-US" sz="2000" dirty="0"/>
              <a:t>.</a:t>
            </a:r>
            <a:endParaRPr sz="2000" dirty="0"/>
          </a:p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500"/>
            </a:pPr>
            <a:r>
              <a:rPr lang="en-US" sz="2000" b="1" dirty="0">
                <a:solidFill>
                  <a:srgbClr val="D12477"/>
                </a:solidFill>
              </a:rPr>
              <a:t>Leady </a:t>
            </a:r>
            <a:r>
              <a:rPr lang="en-US" sz="2000" dirty="0"/>
              <a:t>= </a:t>
            </a:r>
            <a:r>
              <a:rPr lang="en-US" sz="2000" dirty="0" err="1"/>
              <a:t>dotarcie</a:t>
            </a:r>
            <a:r>
              <a:rPr lang="en-US" sz="2000" dirty="0"/>
              <a:t> do </a:t>
            </a:r>
            <a:r>
              <a:rPr lang="en-US" sz="2000" dirty="0" err="1"/>
              <a:t>potencjalnych</a:t>
            </a:r>
            <a:r>
              <a:rPr lang="en-US" sz="2000" dirty="0"/>
              <a:t> </a:t>
            </a:r>
            <a:r>
              <a:rPr lang="en-US" sz="2000" dirty="0" err="1"/>
              <a:t>nabywców</a:t>
            </a:r>
            <a:r>
              <a:rPr lang="en-US" sz="2000" dirty="0"/>
              <a:t> </a:t>
            </a:r>
            <a:endParaRPr dirty="0"/>
          </a:p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500"/>
            </a:pPr>
            <a:r>
              <a:rPr lang="en-US" sz="2000" b="1" dirty="0" err="1">
                <a:solidFill>
                  <a:srgbClr val="D12477"/>
                </a:solidFill>
              </a:rPr>
              <a:t>Promocja</a:t>
            </a:r>
            <a:r>
              <a:rPr lang="en-US" sz="2000" b="1" dirty="0">
                <a:solidFill>
                  <a:srgbClr val="D12477"/>
                </a:solidFill>
              </a:rPr>
              <a:t> </a:t>
            </a:r>
            <a:r>
              <a:rPr lang="en-US" sz="2000" b="1" dirty="0" err="1">
                <a:solidFill>
                  <a:srgbClr val="D12477"/>
                </a:solidFill>
              </a:rPr>
              <a:t>aplikacji</a:t>
            </a:r>
            <a:r>
              <a:rPr lang="en-US" sz="2000" b="1" dirty="0">
                <a:solidFill>
                  <a:srgbClr val="D12477"/>
                </a:solidFill>
              </a:rPr>
              <a:t> </a:t>
            </a:r>
            <a:r>
              <a:rPr lang="en-US" sz="2000" dirty="0"/>
              <a:t>= </a:t>
            </a:r>
            <a:r>
              <a:rPr lang="en-US" sz="2000" dirty="0" err="1"/>
              <a:t>znalezienie</a:t>
            </a:r>
            <a:r>
              <a:rPr lang="en-US" sz="2000" dirty="0"/>
              <a:t> </a:t>
            </a:r>
            <a:r>
              <a:rPr lang="en-US" sz="2000" dirty="0" err="1"/>
              <a:t>nowych</a:t>
            </a:r>
            <a:r>
              <a:rPr lang="en-US" sz="2000" dirty="0"/>
              <a:t> </a:t>
            </a:r>
            <a:r>
              <a:rPr lang="en-US" sz="2000" dirty="0" err="1"/>
              <a:t>osób</a:t>
            </a:r>
            <a:r>
              <a:rPr lang="en-US" sz="2000" dirty="0"/>
              <a:t>, </a:t>
            </a:r>
            <a:r>
              <a:rPr lang="en-US" sz="2000" dirty="0" err="1"/>
              <a:t>które</a:t>
            </a:r>
            <a:r>
              <a:rPr lang="en-US" sz="2000" dirty="0"/>
              <a:t> </a:t>
            </a:r>
            <a:r>
              <a:rPr lang="en-US" sz="2000" dirty="0" err="1"/>
              <a:t>zainstalują</a:t>
            </a:r>
            <a:r>
              <a:rPr lang="en-US" sz="2000" dirty="0"/>
              <a:t> </a:t>
            </a:r>
            <a:r>
              <a:rPr lang="en-US" sz="2000" dirty="0" err="1"/>
              <a:t>aplikację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będą</a:t>
            </a:r>
            <a:r>
              <a:rPr lang="en-US" sz="2000" dirty="0"/>
              <a:t> z </a:t>
            </a:r>
            <a:r>
              <a:rPr lang="en-US" sz="2000" dirty="0" err="1"/>
              <a:t>niej</a:t>
            </a:r>
            <a:r>
              <a:rPr lang="en-US" sz="2000" dirty="0"/>
              <a:t> </a:t>
            </a:r>
            <a:r>
              <a:rPr lang="en-US" sz="2000" dirty="0" err="1"/>
              <a:t>korzystać</a:t>
            </a:r>
            <a:r>
              <a:rPr lang="en-US" sz="2000" dirty="0"/>
              <a:t>.</a:t>
            </a:r>
            <a:endParaRPr sz="2000" dirty="0"/>
          </a:p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500"/>
            </a:pPr>
            <a:r>
              <a:rPr lang="en-US" sz="2000" b="1" dirty="0" err="1">
                <a:solidFill>
                  <a:srgbClr val="D12477"/>
                </a:solidFill>
              </a:rPr>
              <a:t>Zaangażowanie</a:t>
            </a:r>
            <a:r>
              <a:rPr lang="en-US" sz="2000" b="1" dirty="0">
                <a:solidFill>
                  <a:srgbClr val="D12477"/>
                </a:solidFill>
              </a:rPr>
              <a:t> </a:t>
            </a:r>
            <a:r>
              <a:rPr lang="en-US" sz="2000" dirty="0"/>
              <a:t>= </a:t>
            </a:r>
            <a:r>
              <a:rPr lang="en-US" sz="2000" dirty="0" err="1"/>
              <a:t>więcej</a:t>
            </a:r>
            <a:r>
              <a:rPr lang="en-US" sz="2000" dirty="0"/>
              <a:t> </a:t>
            </a:r>
            <a:r>
              <a:rPr lang="en-US" sz="2000" dirty="0" err="1"/>
              <a:t>wyświetleń</a:t>
            </a:r>
            <a:r>
              <a:rPr lang="en-US" sz="2000" dirty="0"/>
              <a:t> </a:t>
            </a:r>
            <a:r>
              <a:rPr lang="en-US" sz="2000" dirty="0" err="1"/>
              <a:t>wideo</a:t>
            </a:r>
            <a:r>
              <a:rPr lang="en-US" sz="2000" dirty="0"/>
              <a:t>, </a:t>
            </a:r>
            <a:r>
              <a:rPr lang="en-US" sz="2000" dirty="0" err="1"/>
              <a:t>polubień</a:t>
            </a:r>
            <a:r>
              <a:rPr lang="en-US" sz="2000" dirty="0"/>
              <a:t> </a:t>
            </a:r>
            <a:r>
              <a:rPr lang="en-US" sz="2000" dirty="0" err="1"/>
              <a:t>strony</a:t>
            </a:r>
            <a:r>
              <a:rPr lang="en-US" sz="2000" dirty="0"/>
              <a:t> </a:t>
            </a:r>
            <a:r>
              <a:rPr lang="en-US" sz="2000" dirty="0" err="1"/>
              <a:t>lub</a:t>
            </a:r>
            <a:r>
              <a:rPr lang="en-US" sz="2000" dirty="0"/>
              <a:t> </a:t>
            </a:r>
            <a:r>
              <a:rPr lang="en-US" sz="2000" dirty="0" err="1"/>
              <a:t>reakcji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wydarzenia</a:t>
            </a:r>
            <a:endParaRPr sz="2000" dirty="0"/>
          </a:p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500"/>
            </a:pPr>
            <a:r>
              <a:rPr lang="en-US" sz="2000" b="1" dirty="0" err="1">
                <a:solidFill>
                  <a:srgbClr val="D12477"/>
                </a:solidFill>
              </a:rPr>
              <a:t>Sprzedaż</a:t>
            </a:r>
            <a:r>
              <a:rPr lang="en-US" sz="2000" b="1" dirty="0">
                <a:solidFill>
                  <a:srgbClr val="D12477"/>
                </a:solidFill>
              </a:rPr>
              <a:t> </a:t>
            </a:r>
            <a:r>
              <a:rPr lang="en-US" sz="2000" dirty="0"/>
              <a:t>= </a:t>
            </a:r>
            <a:r>
              <a:rPr lang="en-US" sz="2000" dirty="0" err="1"/>
              <a:t>znajdowanie</a:t>
            </a:r>
            <a:r>
              <a:rPr lang="en-US" sz="2000" dirty="0"/>
              <a:t> </a:t>
            </a:r>
            <a:r>
              <a:rPr lang="en-US" sz="2000" dirty="0" err="1"/>
              <a:t>osób</a:t>
            </a:r>
            <a:r>
              <a:rPr lang="en-US" sz="2000" dirty="0"/>
              <a:t> </a:t>
            </a:r>
            <a:r>
              <a:rPr lang="en-US" sz="2000" dirty="0" err="1"/>
              <a:t>skłonnych</a:t>
            </a:r>
            <a:r>
              <a:rPr lang="en-US" sz="2000" dirty="0"/>
              <a:t> do </a:t>
            </a:r>
            <a:r>
              <a:rPr lang="en-US" sz="2000" dirty="0" err="1"/>
              <a:t>zakupu</a:t>
            </a:r>
            <a:r>
              <a:rPr lang="en-US" sz="2000" dirty="0"/>
              <a:t> </a:t>
            </a:r>
            <a:r>
              <a:rPr lang="en-US" sz="2000" dirty="0" err="1"/>
              <a:t>produktu</a:t>
            </a:r>
            <a:r>
              <a:rPr lang="en-US" sz="2000" dirty="0"/>
              <a:t> </a:t>
            </a:r>
            <a:r>
              <a:rPr lang="en-US" sz="2000" dirty="0" err="1"/>
              <a:t>lub</a:t>
            </a:r>
            <a:r>
              <a:rPr lang="en-US" sz="2000" dirty="0"/>
              <a:t> </a:t>
            </a:r>
            <a:r>
              <a:rPr lang="en-US" sz="2000" dirty="0" err="1"/>
              <a:t>usługi</a:t>
            </a:r>
            <a:r>
              <a:rPr lang="en-US" sz="2000" dirty="0"/>
              <a:t>.</a:t>
            </a:r>
            <a:endParaRPr dirty="0"/>
          </a:p>
        </p:txBody>
      </p:sp>
      <p:pic>
        <p:nvPicPr>
          <p:cNvPr id="321" name="Google Shape;321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22882" y="1888513"/>
            <a:ext cx="3853652" cy="4128913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2" name="Google Shape;322;p23"/>
          <p:cNvSpPr txBox="1"/>
          <p:nvPr/>
        </p:nvSpPr>
        <p:spPr>
          <a:xfrm>
            <a:off x="838200" y="1039678"/>
            <a:ext cx="11117239" cy="137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133" b="1" dirty="0" err="1">
                <a:solidFill>
                  <a:srgbClr val="D12477"/>
                </a:solidFill>
              </a:rPr>
              <a:t>Wybierz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cel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reklamy</a:t>
            </a:r>
            <a:r>
              <a:rPr lang="en-US" sz="2133" b="1" dirty="0">
                <a:solidFill>
                  <a:srgbClr val="D12477"/>
                </a:solidFill>
              </a:rPr>
              <a:t>, </a:t>
            </a:r>
            <a:r>
              <a:rPr lang="en-US" sz="2133" b="1" dirty="0" err="1">
                <a:solidFill>
                  <a:srgbClr val="D12477"/>
                </a:solidFill>
              </a:rPr>
              <a:t>który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najlepiej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wspiera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Twój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cel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biznesowy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pl-PL" sz="2133" b="1" dirty="0" smtClean="0">
                <a:solidFill>
                  <a:srgbClr val="D12477"/>
                </a:solidFill>
              </a:rPr>
              <a:t>   </a:t>
            </a:r>
            <a:r>
              <a:rPr lang="en-US" sz="2000" dirty="0" smtClean="0">
                <a:solidFill>
                  <a:srgbClr val="161249"/>
                </a:solidFill>
              </a:rPr>
              <a:t>Meta </a:t>
            </a:r>
            <a:r>
              <a:rPr lang="en-US" sz="2000" dirty="0" err="1">
                <a:solidFill>
                  <a:srgbClr val="161249"/>
                </a:solidFill>
              </a:rPr>
              <a:t>będzie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szukać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endParaRPr sz="1867" dirty="0"/>
          </a:p>
          <a:p>
            <a:r>
              <a:rPr lang="en-US" sz="2000" dirty="0" err="1">
                <a:solidFill>
                  <a:srgbClr val="161249"/>
                </a:solidFill>
              </a:rPr>
              <a:t>osób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na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Facebooku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i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Instagramie</a:t>
            </a:r>
            <a:r>
              <a:rPr lang="en-US" sz="2000" dirty="0">
                <a:solidFill>
                  <a:srgbClr val="161249"/>
                </a:solidFill>
              </a:rPr>
              <a:t>, </a:t>
            </a:r>
            <a:r>
              <a:rPr lang="en-US" sz="2000" dirty="0" err="1">
                <a:solidFill>
                  <a:srgbClr val="161249"/>
                </a:solidFill>
              </a:rPr>
              <a:t>które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prawdopodobnie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podejmą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działania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związane</a:t>
            </a:r>
            <a:r>
              <a:rPr lang="en-US" sz="2000" dirty="0">
                <a:solidFill>
                  <a:srgbClr val="161249"/>
                </a:solidFill>
              </a:rPr>
              <a:t> z </a:t>
            </a:r>
            <a:r>
              <a:rPr lang="en-US" sz="2000" dirty="0" err="1">
                <a:solidFill>
                  <a:srgbClr val="161249"/>
                </a:solidFill>
              </a:rPr>
              <a:t>celem</a:t>
            </a:r>
            <a:r>
              <a:rPr lang="en-US" sz="2000" dirty="0">
                <a:solidFill>
                  <a:srgbClr val="161249"/>
                </a:solidFill>
              </a:rPr>
              <a:t> </a:t>
            </a:r>
            <a:r>
              <a:rPr lang="en-US" sz="2000" dirty="0" err="1">
                <a:solidFill>
                  <a:srgbClr val="161249"/>
                </a:solidFill>
              </a:rPr>
              <a:t>reklamy</a:t>
            </a:r>
            <a:r>
              <a:rPr lang="en-US" sz="2000" dirty="0">
                <a:solidFill>
                  <a:srgbClr val="161249"/>
                </a:solidFill>
              </a:rPr>
              <a:t>:</a:t>
            </a:r>
            <a:endParaRPr sz="1867" dirty="0"/>
          </a:p>
          <a:p>
            <a:endParaRPr sz="2000" dirty="0">
              <a:solidFill>
                <a:srgbClr val="161249"/>
              </a:solidFill>
            </a:endParaRPr>
          </a:p>
        </p:txBody>
      </p:sp>
      <p:pic>
        <p:nvPicPr>
          <p:cNvPr id="323" name="Google Shape;323;p23" descr="Arrow Right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53394" y="1070053"/>
            <a:ext cx="328949" cy="3940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4"/>
          <p:cNvSpPr txBox="1">
            <a:spLocks noGrp="1"/>
          </p:cNvSpPr>
          <p:nvPr>
            <p:ph type="title"/>
          </p:nvPr>
        </p:nvSpPr>
        <p:spPr>
          <a:xfrm>
            <a:off x="838201" y="280091"/>
            <a:ext cx="11745035" cy="736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 dirty="0" err="1">
                <a:solidFill>
                  <a:srgbClr val="D12477"/>
                </a:solidFill>
              </a:rPr>
              <a:t>Krok</a:t>
            </a:r>
            <a:r>
              <a:rPr lang="en-US" dirty="0">
                <a:solidFill>
                  <a:srgbClr val="D12477"/>
                </a:solidFill>
              </a:rPr>
              <a:t> 3 </a:t>
            </a:r>
            <a:r>
              <a:rPr lang="en-US" dirty="0"/>
              <a:t>- </a:t>
            </a:r>
            <a:r>
              <a:rPr lang="en-US" dirty="0" err="1" smtClean="0"/>
              <a:t>budżet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 smtClean="0"/>
              <a:t>harmonogram</a:t>
            </a:r>
            <a:endParaRPr dirty="0"/>
          </a:p>
        </p:txBody>
      </p:sp>
      <p:sp>
        <p:nvSpPr>
          <p:cNvPr id="329" name="Google Shape;329;p24"/>
          <p:cNvSpPr txBox="1">
            <a:spLocks noGrp="1"/>
          </p:cNvSpPr>
          <p:nvPr>
            <p:ph type="body" idx="1"/>
          </p:nvPr>
        </p:nvSpPr>
        <p:spPr>
          <a:xfrm>
            <a:off x="838200" y="1191623"/>
            <a:ext cx="5941464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800"/>
            </a:pPr>
            <a:r>
              <a:rPr lang="en-US" sz="2400" b="1" dirty="0" err="1">
                <a:solidFill>
                  <a:srgbClr val="D12477"/>
                </a:solidFill>
              </a:rPr>
              <a:t>Ustaw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budżet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reklamowy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133" dirty="0"/>
              <a:t>- </a:t>
            </a:r>
            <a:r>
              <a:rPr lang="en-US" sz="2133" dirty="0" err="1"/>
              <a:t>całkowitą</a:t>
            </a:r>
            <a:r>
              <a:rPr lang="en-US" sz="2133" dirty="0"/>
              <a:t> </a:t>
            </a:r>
            <a:r>
              <a:rPr lang="en-US" sz="2133" dirty="0" err="1"/>
              <a:t>kwotę</a:t>
            </a:r>
            <a:r>
              <a:rPr lang="en-US" sz="2133" dirty="0"/>
              <a:t>, </a:t>
            </a:r>
            <a:r>
              <a:rPr lang="en-US" sz="2133" dirty="0" err="1"/>
              <a:t>którą</a:t>
            </a:r>
            <a:r>
              <a:rPr lang="en-US" sz="2133" dirty="0"/>
              <a:t> </a:t>
            </a:r>
            <a:r>
              <a:rPr lang="en-US" sz="2133" dirty="0" err="1"/>
              <a:t>chcesz</a:t>
            </a:r>
            <a:r>
              <a:rPr lang="en-US" sz="2133" dirty="0"/>
              <a:t> </a:t>
            </a:r>
            <a:r>
              <a:rPr lang="en-US" sz="2133" dirty="0" err="1"/>
              <a:t>wydać</a:t>
            </a:r>
            <a:r>
              <a:rPr lang="en-US" sz="2133" dirty="0"/>
              <a:t> </a:t>
            </a:r>
            <a:r>
              <a:rPr lang="en-US" sz="2133" dirty="0" err="1"/>
              <a:t>dziennie</a:t>
            </a:r>
            <a:r>
              <a:rPr lang="en-US" sz="2133" dirty="0"/>
              <a:t> </a:t>
            </a:r>
            <a:r>
              <a:rPr lang="en-US" sz="2133" dirty="0" err="1"/>
              <a:t>lub</a:t>
            </a:r>
            <a:r>
              <a:rPr lang="en-US" sz="2133" dirty="0"/>
              <a:t> w </a:t>
            </a:r>
            <a:r>
              <a:rPr lang="en-US" sz="2133" dirty="0" err="1"/>
              <a:t>trakcie</a:t>
            </a:r>
            <a:r>
              <a:rPr lang="en-US" sz="2133" dirty="0"/>
              <a:t> </a:t>
            </a:r>
            <a:r>
              <a:rPr lang="en-US" sz="2133" dirty="0" err="1"/>
              <a:t>trwania</a:t>
            </a:r>
            <a:r>
              <a:rPr lang="en-US" sz="2133" dirty="0"/>
              <a:t> </a:t>
            </a:r>
            <a:r>
              <a:rPr lang="en-US" sz="2133" dirty="0" err="1"/>
              <a:t>kampanii</a:t>
            </a:r>
            <a:r>
              <a:rPr lang="en-US" sz="2133" dirty="0"/>
              <a:t> -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możesz</a:t>
            </a:r>
            <a:r>
              <a:rPr lang="en-US" sz="2133" dirty="0"/>
              <a:t> go </a:t>
            </a:r>
            <a:r>
              <a:rPr lang="en-US" sz="2133" dirty="0" err="1"/>
              <a:t>edytować</a:t>
            </a:r>
            <a:r>
              <a:rPr lang="en-US" sz="2133" dirty="0"/>
              <a:t> w </a:t>
            </a:r>
            <a:r>
              <a:rPr lang="en-US" sz="2133" dirty="0" err="1"/>
              <a:t>dowolnym</a:t>
            </a:r>
            <a:r>
              <a:rPr lang="en-US" sz="2133" dirty="0"/>
              <a:t> </a:t>
            </a:r>
            <a:r>
              <a:rPr lang="en-US" sz="2133" dirty="0" err="1"/>
              <a:t>momencie</a:t>
            </a:r>
            <a:r>
              <a:rPr lang="en-US" sz="2133" dirty="0"/>
              <a:t>. </a:t>
            </a:r>
            <a:br>
              <a:rPr lang="en-US" sz="2133" dirty="0"/>
            </a:br>
            <a:endParaRPr sz="1000"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 dirty="0"/>
              <a:t>Meta </a:t>
            </a:r>
            <a:r>
              <a:rPr lang="en-US" sz="2133" dirty="0" err="1"/>
              <a:t>pokaże</a:t>
            </a:r>
            <a:r>
              <a:rPr lang="en-US" sz="2133" dirty="0"/>
              <a:t> od </a:t>
            </a:r>
            <a:r>
              <a:rPr lang="en-US" sz="2133" dirty="0" err="1"/>
              <a:t>razu</a:t>
            </a:r>
            <a:r>
              <a:rPr lang="en-US" sz="2133" dirty="0"/>
              <a:t> </a:t>
            </a:r>
            <a:r>
              <a:rPr lang="en-US" sz="2133" dirty="0" err="1"/>
              <a:t>szacowany</a:t>
            </a:r>
            <a:r>
              <a:rPr lang="en-US" sz="2133" dirty="0"/>
              <a:t> </a:t>
            </a:r>
            <a:r>
              <a:rPr lang="en-US" sz="2133" dirty="0" err="1"/>
              <a:t>wynik</a:t>
            </a:r>
            <a:r>
              <a:rPr lang="en-US" sz="2133" dirty="0"/>
              <a:t> (</a:t>
            </a:r>
            <a:r>
              <a:rPr lang="en-US" sz="2133" dirty="0" err="1"/>
              <a:t>wyświetlenia</a:t>
            </a:r>
            <a:r>
              <a:rPr lang="en-US" sz="2133" dirty="0"/>
              <a:t>, </a:t>
            </a:r>
            <a:r>
              <a:rPr lang="en-US" sz="2133" dirty="0" err="1"/>
              <a:t>kliknięcia</a:t>
            </a:r>
            <a:r>
              <a:rPr lang="en-US" sz="2133" dirty="0"/>
              <a:t>) </a:t>
            </a:r>
            <a:r>
              <a:rPr lang="en-US" sz="2133" dirty="0" err="1"/>
              <a:t>osiągnięty</a:t>
            </a:r>
            <a:r>
              <a:rPr lang="en-US" sz="2133" dirty="0"/>
              <a:t> </a:t>
            </a:r>
            <a:r>
              <a:rPr lang="en-US" sz="2133" dirty="0" err="1"/>
              <a:t>przy</a:t>
            </a:r>
            <a:r>
              <a:rPr lang="en-US" sz="2133" dirty="0"/>
              <a:t> </a:t>
            </a:r>
            <a:r>
              <a:rPr lang="en-US" sz="2133" dirty="0" err="1"/>
              <a:t>tym</a:t>
            </a:r>
            <a:r>
              <a:rPr lang="en-US" sz="2133" dirty="0"/>
              <a:t> </a:t>
            </a:r>
            <a:r>
              <a:rPr lang="en-US" sz="2133" dirty="0" err="1"/>
              <a:t>budżecie</a:t>
            </a:r>
            <a:r>
              <a:rPr lang="en-US" sz="2133" dirty="0"/>
              <a:t>.</a:t>
            </a:r>
            <a:endParaRPr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 dirty="0" err="1"/>
              <a:t>Ustawiasz</a:t>
            </a:r>
            <a:r>
              <a:rPr lang="en-US" sz="2133" dirty="0"/>
              <a:t> </a:t>
            </a:r>
            <a:r>
              <a:rPr lang="en-US" sz="2133" dirty="0" err="1"/>
              <a:t>również</a:t>
            </a:r>
            <a:r>
              <a:rPr lang="en-US" sz="2133" dirty="0"/>
              <a:t> </a:t>
            </a:r>
            <a:r>
              <a:rPr lang="en-US" sz="2133" dirty="0" err="1"/>
              <a:t>stawkę</a:t>
            </a:r>
            <a:r>
              <a:rPr lang="en-US" sz="2133" dirty="0"/>
              <a:t> - </a:t>
            </a:r>
            <a:r>
              <a:rPr lang="en-US" sz="2133" dirty="0" err="1"/>
              <a:t>maksymalną</a:t>
            </a:r>
            <a:r>
              <a:rPr lang="en-US" sz="2133" dirty="0"/>
              <a:t> </a:t>
            </a:r>
            <a:r>
              <a:rPr lang="en-US" sz="2133" dirty="0" err="1"/>
              <a:t>kwotę</a:t>
            </a:r>
            <a:r>
              <a:rPr lang="en-US" sz="2133" dirty="0"/>
              <a:t>, </a:t>
            </a:r>
            <a:r>
              <a:rPr lang="en-US" sz="2133" dirty="0" err="1"/>
              <a:t>jaką</a:t>
            </a:r>
            <a:r>
              <a:rPr lang="en-US" sz="2133" dirty="0"/>
              <a:t> </a:t>
            </a:r>
            <a:r>
              <a:rPr lang="en-US" sz="2133" dirty="0" err="1"/>
              <a:t>jesteś</a:t>
            </a:r>
            <a:r>
              <a:rPr lang="en-US" sz="2133" dirty="0"/>
              <a:t> </a:t>
            </a:r>
            <a:r>
              <a:rPr lang="en-US" sz="2133" dirty="0" err="1"/>
              <a:t>skłonny</a:t>
            </a:r>
            <a:r>
              <a:rPr lang="en-US" sz="2133" dirty="0"/>
              <a:t> </a:t>
            </a:r>
            <a:r>
              <a:rPr lang="en-US" sz="2133" dirty="0" err="1"/>
              <a:t>zapłacić</a:t>
            </a:r>
            <a:r>
              <a:rPr lang="en-US" sz="2133" dirty="0"/>
              <a:t>, </a:t>
            </a:r>
            <a:r>
              <a:rPr lang="en-US" sz="2133" dirty="0" err="1"/>
              <a:t>gdy</a:t>
            </a:r>
            <a:r>
              <a:rPr lang="en-US" sz="2133" dirty="0"/>
              <a:t> </a:t>
            </a:r>
            <a:r>
              <a:rPr lang="en-US" sz="2133" dirty="0" err="1"/>
              <a:t>ktoś</a:t>
            </a:r>
            <a:r>
              <a:rPr lang="en-US" sz="2133" dirty="0"/>
              <a:t> </a:t>
            </a:r>
            <a:r>
              <a:rPr lang="en-US" sz="2133" dirty="0" err="1"/>
              <a:t>zobaczy</a:t>
            </a:r>
            <a:r>
              <a:rPr lang="en-US" sz="2133" dirty="0"/>
              <a:t> </a:t>
            </a:r>
            <a:r>
              <a:rPr lang="en-US" sz="2133" dirty="0" err="1"/>
              <a:t>Twoją</a:t>
            </a:r>
            <a:r>
              <a:rPr lang="en-US" sz="2133" dirty="0"/>
              <a:t> </a:t>
            </a:r>
            <a:r>
              <a:rPr lang="en-US" sz="2133" dirty="0" err="1"/>
              <a:t>reklamę</a:t>
            </a:r>
            <a:r>
              <a:rPr lang="en-US" sz="2133" dirty="0"/>
              <a:t> </a:t>
            </a:r>
            <a:r>
              <a:rPr lang="en-US" sz="2133" dirty="0" err="1"/>
              <a:t>lub</a:t>
            </a:r>
            <a:r>
              <a:rPr lang="en-US" sz="2133" dirty="0"/>
              <a:t> </a:t>
            </a:r>
            <a:r>
              <a:rPr lang="en-US" sz="2133" dirty="0" err="1"/>
              <a:t>podejmie</a:t>
            </a:r>
            <a:r>
              <a:rPr lang="en-US" sz="2133" dirty="0"/>
              <a:t> </a:t>
            </a:r>
            <a:r>
              <a:rPr lang="en-US" sz="2133" dirty="0" err="1"/>
              <a:t>pożądaną</a:t>
            </a:r>
            <a:r>
              <a:rPr lang="en-US" sz="2133" dirty="0"/>
              <a:t> </a:t>
            </a:r>
            <a:r>
              <a:rPr lang="en-US" sz="2133" dirty="0" err="1"/>
              <a:t>przez</a:t>
            </a:r>
            <a:r>
              <a:rPr lang="en-US" sz="2133" dirty="0"/>
              <a:t> </a:t>
            </a:r>
            <a:r>
              <a:rPr lang="en-US" sz="2133" dirty="0" err="1"/>
              <a:t>Ciebie</a:t>
            </a:r>
            <a:r>
              <a:rPr lang="en-US" sz="2133" dirty="0"/>
              <a:t> </a:t>
            </a:r>
            <a:r>
              <a:rPr lang="en-US" sz="2133" dirty="0" err="1"/>
              <a:t>akcję</a:t>
            </a:r>
            <a:r>
              <a:rPr lang="en-US" sz="2133" dirty="0"/>
              <a:t>.</a:t>
            </a:r>
            <a:endParaRPr sz="2133"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 dirty="0" err="1"/>
              <a:t>Płacisz</a:t>
            </a:r>
            <a:r>
              <a:rPr lang="en-US" sz="2133" dirty="0"/>
              <a:t> </a:t>
            </a:r>
            <a:r>
              <a:rPr lang="en-US" sz="2133" dirty="0" err="1"/>
              <a:t>za</a:t>
            </a:r>
            <a:r>
              <a:rPr lang="en-US" sz="2133" dirty="0"/>
              <a:t> </a:t>
            </a:r>
            <a:r>
              <a:rPr lang="en-US" sz="2133" dirty="0" err="1"/>
              <a:t>wyniki</a:t>
            </a:r>
            <a:r>
              <a:rPr lang="en-US" sz="2133" dirty="0"/>
              <a:t> (</a:t>
            </a:r>
            <a:r>
              <a:rPr lang="en-US" sz="2133" dirty="0" err="1"/>
              <a:t>wyświetlenia</a:t>
            </a:r>
            <a:r>
              <a:rPr lang="en-US" sz="2133" dirty="0"/>
              <a:t>, </a:t>
            </a:r>
            <a:r>
              <a:rPr lang="en-US" sz="2133" dirty="0" err="1"/>
              <a:t>kliknięcia</a:t>
            </a:r>
            <a:r>
              <a:rPr lang="en-US" sz="2133" dirty="0"/>
              <a:t>, </a:t>
            </a:r>
            <a:r>
              <a:rPr lang="en-US" sz="2133" dirty="0" err="1"/>
              <a:t>konwersje</a:t>
            </a:r>
            <a:r>
              <a:rPr lang="en-US" sz="2133" dirty="0"/>
              <a:t>).</a:t>
            </a:r>
            <a:endParaRPr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600"/>
            </a:pPr>
            <a:endParaRPr sz="2133" dirty="0"/>
          </a:p>
        </p:txBody>
      </p:sp>
      <p:pic>
        <p:nvPicPr>
          <p:cNvPr id="330" name="Google Shape;330;p24"/>
          <p:cNvPicPr preferRelativeResize="0"/>
          <p:nvPr/>
        </p:nvPicPr>
        <p:blipFill rotWithShape="1">
          <a:blip r:embed="rId3">
            <a:alphaModFix/>
          </a:blip>
          <a:srcRect t="17878"/>
          <a:stretch/>
        </p:blipFill>
        <p:spPr>
          <a:xfrm>
            <a:off x="7401620" y="1282778"/>
            <a:ext cx="4377408" cy="4292444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5"/>
          <p:cNvSpPr txBox="1">
            <a:spLocks noGrp="1"/>
          </p:cNvSpPr>
          <p:nvPr>
            <p:ph type="title"/>
          </p:nvPr>
        </p:nvSpPr>
        <p:spPr>
          <a:xfrm>
            <a:off x="541944" y="-266646"/>
            <a:ext cx="1067651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 dirty="0" err="1">
                <a:solidFill>
                  <a:srgbClr val="D12477"/>
                </a:solidFill>
              </a:rPr>
              <a:t>Krok</a:t>
            </a:r>
            <a:r>
              <a:rPr lang="en-US" dirty="0">
                <a:solidFill>
                  <a:srgbClr val="D12477"/>
                </a:solidFill>
              </a:rPr>
              <a:t> 4 </a:t>
            </a:r>
            <a:r>
              <a:rPr lang="en-US" dirty="0"/>
              <a:t>- </a:t>
            </a:r>
            <a:r>
              <a:rPr lang="en-US" dirty="0" err="1"/>
              <a:t>zdefiniowanie</a:t>
            </a:r>
            <a:r>
              <a:rPr lang="en-US" dirty="0"/>
              <a:t> </a:t>
            </a:r>
            <a:r>
              <a:rPr lang="en-US" dirty="0" err="1"/>
              <a:t>odbiorców</a:t>
            </a:r>
            <a:endParaRPr dirty="0"/>
          </a:p>
        </p:txBody>
      </p:sp>
      <p:sp>
        <p:nvSpPr>
          <p:cNvPr id="336" name="Google Shape;336;p25"/>
          <p:cNvSpPr txBox="1">
            <a:spLocks noGrp="1"/>
          </p:cNvSpPr>
          <p:nvPr>
            <p:ph type="body" idx="1"/>
          </p:nvPr>
        </p:nvSpPr>
        <p:spPr>
          <a:xfrm>
            <a:off x="368490" y="1128733"/>
            <a:ext cx="6399843" cy="4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800"/>
            </a:pPr>
            <a:r>
              <a:rPr lang="en-US" sz="2400" b="1" dirty="0">
                <a:solidFill>
                  <a:srgbClr val="D12477"/>
                </a:solidFill>
              </a:rPr>
              <a:t>Ty </a:t>
            </a:r>
            <a:r>
              <a:rPr lang="en-US" sz="2400" b="1" dirty="0" err="1">
                <a:solidFill>
                  <a:srgbClr val="D12477"/>
                </a:solidFill>
              </a:rPr>
              <a:t>decydujesz</a:t>
            </a:r>
            <a:r>
              <a:rPr lang="en-US" sz="2400" b="1" dirty="0">
                <a:solidFill>
                  <a:srgbClr val="D12477"/>
                </a:solidFill>
              </a:rPr>
              <a:t>, </a:t>
            </a:r>
            <a:r>
              <a:rPr lang="en-US" sz="2400" b="1" dirty="0" err="1">
                <a:solidFill>
                  <a:srgbClr val="D12477"/>
                </a:solidFill>
              </a:rPr>
              <a:t>kto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i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gdzie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zobaczy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Twoją</a:t>
            </a:r>
            <a:r>
              <a:rPr lang="en-US" sz="2400" b="1" dirty="0">
                <a:solidFill>
                  <a:srgbClr val="D12477"/>
                </a:solidFill>
              </a:rPr>
              <a:t> </a:t>
            </a:r>
            <a:r>
              <a:rPr lang="en-US" sz="2400" b="1" dirty="0" err="1">
                <a:solidFill>
                  <a:srgbClr val="D12477"/>
                </a:solidFill>
              </a:rPr>
              <a:t>reklamę</a:t>
            </a:r>
            <a:r>
              <a:rPr lang="en-US" sz="2400" b="1" dirty="0">
                <a:solidFill>
                  <a:srgbClr val="D12477"/>
                </a:solidFill>
              </a:rPr>
              <a:t>.</a:t>
            </a:r>
            <a:br>
              <a:rPr lang="en-US" sz="2400" b="1" dirty="0">
                <a:solidFill>
                  <a:srgbClr val="D12477"/>
                </a:solidFill>
              </a:rPr>
            </a:br>
            <a:r>
              <a:rPr lang="en-US" sz="1050" b="1" dirty="0">
                <a:solidFill>
                  <a:srgbClr val="D12477"/>
                </a:solidFill>
              </a:rPr>
              <a:t> </a:t>
            </a:r>
            <a:endParaRPr sz="800"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2133" b="1" dirty="0" err="1">
                <a:solidFill>
                  <a:srgbClr val="D12477"/>
                </a:solidFill>
              </a:rPr>
              <a:t>Utwórz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grupę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odbiorców</a:t>
            </a:r>
            <a:r>
              <a:rPr lang="en-US" sz="2133" b="1" dirty="0">
                <a:solidFill>
                  <a:srgbClr val="D12477"/>
                </a:solidFill>
              </a:rPr>
              <a:t> online </a:t>
            </a:r>
            <a:r>
              <a:rPr lang="en-US" sz="2133" b="1" dirty="0" err="1">
                <a:solidFill>
                  <a:srgbClr val="D12477"/>
                </a:solidFill>
              </a:rPr>
              <a:t>na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dirty="0" err="1"/>
              <a:t>podstawie</a:t>
            </a:r>
            <a:r>
              <a:rPr lang="en-US" sz="2133" dirty="0"/>
              <a:t> </a:t>
            </a:r>
            <a:r>
              <a:rPr lang="en-US" sz="2133" dirty="0" err="1"/>
              <a:t>cech</a:t>
            </a:r>
            <a:r>
              <a:rPr lang="en-US" sz="2133" dirty="0"/>
              <a:t> </a:t>
            </a:r>
            <a:r>
              <a:rPr lang="en-US" sz="2133" dirty="0" err="1"/>
              <a:t>osób</a:t>
            </a:r>
            <a:r>
              <a:rPr lang="en-US" sz="2133" dirty="0"/>
              <a:t>, </a:t>
            </a:r>
            <a:r>
              <a:rPr lang="en-US" sz="2133" dirty="0" err="1"/>
              <a:t>które</a:t>
            </a:r>
            <a:r>
              <a:rPr lang="en-US" sz="2133" dirty="0"/>
              <a:t> </a:t>
            </a:r>
            <a:r>
              <a:rPr lang="en-US" sz="2133" dirty="0" err="1"/>
              <a:t>mają</a:t>
            </a:r>
            <a:r>
              <a:rPr lang="en-US" sz="2133" dirty="0"/>
              <a:t> </a:t>
            </a:r>
            <a:r>
              <a:rPr lang="en-US" sz="2133" dirty="0" err="1"/>
              <a:t>zobaczyć</a:t>
            </a:r>
            <a:r>
              <a:rPr lang="en-US" sz="2133" dirty="0"/>
              <a:t> </a:t>
            </a:r>
            <a:r>
              <a:rPr lang="en-US" sz="2133" dirty="0" err="1"/>
              <a:t>Twoją</a:t>
            </a:r>
            <a:r>
              <a:rPr lang="en-US" sz="2133" dirty="0"/>
              <a:t> </a:t>
            </a:r>
            <a:r>
              <a:rPr lang="en-US" sz="2133" dirty="0" err="1"/>
              <a:t>reklamę</a:t>
            </a:r>
            <a:r>
              <a:rPr lang="en-US" sz="2133" dirty="0"/>
              <a:t>,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zawęź</a:t>
            </a:r>
            <a:r>
              <a:rPr lang="en-US" sz="2133" dirty="0"/>
              <a:t> </a:t>
            </a:r>
            <a:r>
              <a:rPr lang="en-US" sz="2133" dirty="0" err="1"/>
              <a:t>grupę</a:t>
            </a:r>
            <a:r>
              <a:rPr lang="en-US" sz="2133" dirty="0"/>
              <a:t> </a:t>
            </a:r>
            <a:r>
              <a:rPr lang="en-US" sz="2133" dirty="0" err="1"/>
              <a:t>odbiorców</a:t>
            </a:r>
            <a:r>
              <a:rPr lang="en-US" sz="2133" dirty="0"/>
              <a:t> </a:t>
            </a:r>
            <a:r>
              <a:rPr lang="en-US" sz="2133" dirty="0" err="1"/>
              <a:t>reklamy</a:t>
            </a:r>
            <a:r>
              <a:rPr lang="en-US" sz="2133" dirty="0"/>
              <a:t> </a:t>
            </a:r>
            <a:r>
              <a:rPr lang="en-US" sz="2133" dirty="0" err="1"/>
              <a:t>według</a:t>
            </a:r>
            <a:r>
              <a:rPr lang="en-US" sz="2133" dirty="0"/>
              <a:t> </a:t>
            </a:r>
            <a:r>
              <a:rPr lang="en-US" sz="2133" dirty="0" err="1"/>
              <a:t>zainteresowań</a:t>
            </a:r>
            <a:r>
              <a:rPr lang="en-US" sz="2133" dirty="0"/>
              <a:t>, </a:t>
            </a:r>
            <a:r>
              <a:rPr lang="en-US" sz="2133" dirty="0" err="1"/>
              <a:t>płci</a:t>
            </a:r>
            <a:r>
              <a:rPr lang="en-US" sz="2133" dirty="0"/>
              <a:t> </a:t>
            </a:r>
            <a:r>
              <a:rPr lang="en-US" sz="2133" dirty="0" err="1"/>
              <a:t>lub</a:t>
            </a:r>
            <a:r>
              <a:rPr lang="en-US" sz="2133" dirty="0"/>
              <a:t> </a:t>
            </a:r>
            <a:r>
              <a:rPr lang="en-US" sz="2133" dirty="0" err="1"/>
              <a:t>lokalizacji</a:t>
            </a:r>
            <a:r>
              <a:rPr lang="en-US" sz="2133" dirty="0"/>
              <a:t>. </a:t>
            </a:r>
            <a:br>
              <a:rPr lang="en-US" sz="2133" dirty="0"/>
            </a:br>
            <a:endParaRPr sz="1050" dirty="0"/>
          </a:p>
          <a:p>
            <a:pPr marL="380990" indent="-380990">
              <a:lnSpc>
                <a:spcPct val="100000"/>
              </a:lnSpc>
              <a:spcBef>
                <a:spcPts val="800"/>
              </a:spcBef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2133" b="1" dirty="0" err="1">
                <a:solidFill>
                  <a:srgbClr val="D12477"/>
                </a:solidFill>
              </a:rPr>
              <a:t>Użyj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kierowania</a:t>
            </a:r>
            <a:r>
              <a:rPr lang="en-US" sz="2133" b="1" dirty="0">
                <a:solidFill>
                  <a:srgbClr val="D12477"/>
                </a:solidFill>
              </a:rPr>
              <a:t> </a:t>
            </a:r>
            <a:r>
              <a:rPr lang="en-US" sz="2133" b="1" dirty="0" err="1">
                <a:solidFill>
                  <a:srgbClr val="D12477"/>
                </a:solidFill>
              </a:rPr>
              <a:t>reklam</a:t>
            </a:r>
            <a:r>
              <a:rPr lang="en-US" sz="2133" dirty="0"/>
              <a:t>, aby </a:t>
            </a:r>
            <a:r>
              <a:rPr lang="en-US" sz="2133" dirty="0" err="1"/>
              <a:t>znaleźć</a:t>
            </a:r>
            <a:r>
              <a:rPr lang="en-US" sz="2133" dirty="0"/>
              <a:t> </a:t>
            </a:r>
            <a:r>
              <a:rPr lang="en-US" sz="2133" dirty="0" err="1"/>
              <a:t>osoby</a:t>
            </a:r>
            <a:r>
              <a:rPr lang="en-US" sz="2133" dirty="0"/>
              <a:t>, </a:t>
            </a:r>
            <a:r>
              <a:rPr lang="en-US" sz="2133" dirty="0" err="1"/>
              <a:t>które</a:t>
            </a:r>
            <a:r>
              <a:rPr lang="en-US" sz="2133" dirty="0"/>
              <a:t> </a:t>
            </a:r>
            <a:r>
              <a:rPr lang="en-US" sz="2133" dirty="0" err="1"/>
              <a:t>najprawdopodobniej</a:t>
            </a:r>
            <a:r>
              <a:rPr lang="en-US" sz="2133" dirty="0"/>
              <a:t> </a:t>
            </a:r>
            <a:r>
              <a:rPr lang="en-US" sz="2133" dirty="0" err="1"/>
              <a:t>podejmą</a:t>
            </a:r>
            <a:r>
              <a:rPr lang="en-US" sz="2133" dirty="0"/>
              <a:t> </a:t>
            </a:r>
            <a:r>
              <a:rPr lang="en-US" sz="2133" dirty="0" err="1"/>
              <a:t>działanie</a:t>
            </a:r>
            <a:r>
              <a:rPr lang="en-US" sz="2133" dirty="0"/>
              <a:t>. </a:t>
            </a:r>
            <a:r>
              <a:rPr lang="en-US" sz="2133" dirty="0" err="1"/>
              <a:t>Gdy</a:t>
            </a:r>
            <a:r>
              <a:rPr lang="en-US" sz="2133" dirty="0"/>
              <a:t> </a:t>
            </a:r>
            <a:r>
              <a:rPr lang="en-US" sz="2133" dirty="0" err="1"/>
              <a:t>reklama</a:t>
            </a:r>
            <a:r>
              <a:rPr lang="en-US" sz="2133" dirty="0"/>
              <a:t> </a:t>
            </a:r>
            <a:r>
              <a:rPr lang="en-US" sz="2133" dirty="0" err="1"/>
              <a:t>zacznie</a:t>
            </a:r>
            <a:r>
              <a:rPr lang="en-US" sz="2133" dirty="0"/>
              <a:t> </a:t>
            </a:r>
            <a:r>
              <a:rPr lang="en-US" sz="2133" dirty="0" err="1"/>
              <a:t>działać</a:t>
            </a:r>
            <a:r>
              <a:rPr lang="en-US" sz="2133" dirty="0"/>
              <a:t>, Meta </a:t>
            </a:r>
            <a:r>
              <a:rPr lang="en-US" sz="2133" dirty="0" err="1"/>
              <a:t>dowie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, </a:t>
            </a:r>
            <a:r>
              <a:rPr lang="en-US" sz="2133" dirty="0" err="1"/>
              <a:t>kto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 w </a:t>
            </a:r>
            <a:r>
              <a:rPr lang="en-US" sz="2133" dirty="0" err="1"/>
              <a:t>nią</a:t>
            </a:r>
            <a:r>
              <a:rPr lang="en-US" sz="2133" dirty="0"/>
              <a:t> </a:t>
            </a:r>
            <a:r>
              <a:rPr lang="en-US" sz="2133" dirty="0" err="1"/>
              <a:t>angażuje</a:t>
            </a:r>
            <a:r>
              <a:rPr lang="en-US" sz="2133" dirty="0"/>
              <a:t>, a z </a:t>
            </a:r>
            <a:r>
              <a:rPr lang="en-US" sz="2133" dirty="0" err="1"/>
              <a:t>czasem</a:t>
            </a:r>
            <a:r>
              <a:rPr lang="en-US" sz="2133" dirty="0"/>
              <a:t> </a:t>
            </a:r>
            <a:r>
              <a:rPr lang="en-US" sz="2133" dirty="0" err="1"/>
              <a:t>zawęzi</a:t>
            </a:r>
            <a:r>
              <a:rPr lang="en-US" sz="2133" dirty="0"/>
              <a:t> </a:t>
            </a:r>
            <a:r>
              <a:rPr lang="en-US" sz="2133" dirty="0" err="1"/>
              <a:t>grupę</a:t>
            </a:r>
            <a:r>
              <a:rPr lang="en-US" sz="2133" dirty="0"/>
              <a:t> </a:t>
            </a:r>
            <a:r>
              <a:rPr lang="en-US" sz="2133" dirty="0" err="1"/>
              <a:t>odbiorców</a:t>
            </a:r>
            <a:r>
              <a:rPr lang="en-US" sz="2133" dirty="0"/>
              <a:t>, aby </a:t>
            </a:r>
            <a:r>
              <a:rPr lang="en-US" sz="2133" dirty="0" err="1"/>
              <a:t>dotrzeć</a:t>
            </a:r>
            <a:r>
              <a:rPr lang="en-US" sz="2133" dirty="0"/>
              <a:t> do </a:t>
            </a:r>
            <a:r>
              <a:rPr lang="en-US" sz="2133" dirty="0" err="1"/>
              <a:t>większej</a:t>
            </a:r>
            <a:r>
              <a:rPr lang="en-US" sz="2133" dirty="0"/>
              <a:t> </a:t>
            </a:r>
            <a:r>
              <a:rPr lang="en-US" sz="2133" dirty="0" err="1"/>
              <a:t>liczby</a:t>
            </a:r>
            <a:r>
              <a:rPr lang="en-US" sz="2133" dirty="0"/>
              <a:t> </a:t>
            </a:r>
            <a:r>
              <a:rPr lang="en-US" sz="2133" dirty="0" err="1"/>
              <a:t>właściwych</a:t>
            </a:r>
            <a:r>
              <a:rPr lang="en-US" sz="2133" dirty="0"/>
              <a:t> </a:t>
            </a:r>
            <a:r>
              <a:rPr lang="en-US" sz="2133" dirty="0" err="1"/>
              <a:t>osób</a:t>
            </a:r>
            <a:endParaRPr dirty="0"/>
          </a:p>
          <a:p>
            <a:pPr marL="0" indent="0">
              <a:buSzPts val="1600"/>
            </a:pPr>
            <a:endParaRPr sz="2133" dirty="0">
              <a:solidFill>
                <a:srgbClr val="344854"/>
              </a:solidFill>
            </a:endParaRPr>
          </a:p>
          <a:p>
            <a:pPr marL="0" indent="0">
              <a:buSzPts val="1600"/>
            </a:pPr>
            <a:endParaRPr sz="2133" dirty="0">
              <a:solidFill>
                <a:srgbClr val="344854"/>
              </a:solidFill>
            </a:endParaRPr>
          </a:p>
          <a:p>
            <a:pPr marL="0" indent="0">
              <a:buSzPts val="1600"/>
            </a:pPr>
            <a:endParaRPr sz="2133" dirty="0">
              <a:solidFill>
                <a:srgbClr val="344854"/>
              </a:solidFill>
            </a:endParaRPr>
          </a:p>
        </p:txBody>
      </p:sp>
      <p:pic>
        <p:nvPicPr>
          <p:cNvPr id="337" name="Google Shape;337;p25"/>
          <p:cNvPicPr preferRelativeResize="0"/>
          <p:nvPr/>
        </p:nvPicPr>
        <p:blipFill rotWithShape="1">
          <a:blip r:embed="rId3">
            <a:alphaModFix/>
          </a:blip>
          <a:srcRect t="12138"/>
          <a:stretch/>
        </p:blipFill>
        <p:spPr>
          <a:xfrm>
            <a:off x="7153781" y="1116583"/>
            <a:ext cx="4621612" cy="4713820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6"/>
          <p:cNvSpPr txBox="1">
            <a:spLocks noGrp="1"/>
          </p:cNvSpPr>
          <p:nvPr>
            <p:ph type="title" idx="4294967295"/>
          </p:nvPr>
        </p:nvSpPr>
        <p:spPr>
          <a:xfrm>
            <a:off x="673101" y="807288"/>
            <a:ext cx="6124209" cy="7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 dirty="0" err="1">
                <a:solidFill>
                  <a:srgbClr val="D12477"/>
                </a:solidFill>
              </a:rPr>
              <a:t>Krok</a:t>
            </a:r>
            <a:r>
              <a:rPr lang="en-US" dirty="0">
                <a:solidFill>
                  <a:srgbClr val="D12477"/>
                </a:solidFill>
              </a:rPr>
              <a:t> 5 </a:t>
            </a:r>
            <a:r>
              <a:rPr lang="en-US" dirty="0"/>
              <a:t>- </a:t>
            </a:r>
            <a:r>
              <a:rPr lang="en-US" dirty="0" err="1"/>
              <a:t>prześlij</a:t>
            </a:r>
            <a:r>
              <a:rPr lang="en-US" dirty="0"/>
              <a:t> </a:t>
            </a:r>
            <a:r>
              <a:rPr lang="en-US" dirty="0" err="1"/>
              <a:t>swoje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 smtClean="0"/>
              <a:t>kreatywne</a:t>
            </a:r>
            <a:r>
              <a:rPr lang="pl-PL" dirty="0" smtClean="0"/>
              <a:t> treści</a:t>
            </a:r>
            <a:endParaRPr dirty="0"/>
          </a:p>
        </p:txBody>
      </p:sp>
      <p:sp>
        <p:nvSpPr>
          <p:cNvPr id="343" name="Google Shape;343;p26"/>
          <p:cNvSpPr txBox="1">
            <a:spLocks noGrp="1"/>
          </p:cNvSpPr>
          <p:nvPr>
            <p:ph type="body" idx="4294967295"/>
          </p:nvPr>
        </p:nvSpPr>
        <p:spPr>
          <a:xfrm>
            <a:off x="673100" y="1770812"/>
            <a:ext cx="5605211" cy="39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800"/>
              <a:buNone/>
            </a:pPr>
            <a:r>
              <a:rPr lang="en-US" sz="2400" b="1">
                <a:solidFill>
                  <a:srgbClr val="D12477"/>
                </a:solidFill>
              </a:rPr>
              <a:t>Teraz Ty decydujesz, jak ma wyglądać Twoja reklama.</a:t>
            </a:r>
            <a:endParaRPr/>
          </a:p>
          <a:p>
            <a:pPr marL="228594" indent="-228594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Możesz użyć tekstu, obrazów i filmów, aby przyciągnąć uwagę ludzi. </a:t>
            </a:r>
            <a:endParaRPr sz="2133"/>
          </a:p>
          <a:p>
            <a:pPr marL="228594" indent="-228594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Wybierz format reklamy (pojedynczy obraz lub wideo, karuzela lub kolekcja).</a:t>
            </a:r>
            <a:endParaRPr/>
          </a:p>
          <a:p>
            <a:pPr marL="228594" indent="-228594">
              <a:lnSpc>
                <a:spcPct val="100000"/>
              </a:lnSpc>
              <a:spcBef>
                <a:spcPts val="1600"/>
              </a:spcBef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2133"/>
              <a:t>Wybierz odpowiednie multimedia i prześlij je do archiwum multimediów. </a:t>
            </a:r>
            <a:endParaRPr/>
          </a:p>
        </p:txBody>
      </p:sp>
      <p:pic>
        <p:nvPicPr>
          <p:cNvPr id="344" name="Google Shape;344;p26"/>
          <p:cNvPicPr preferRelativeResize="0"/>
          <p:nvPr/>
        </p:nvPicPr>
        <p:blipFill rotWithShape="1">
          <a:blip r:embed="rId3">
            <a:alphaModFix/>
          </a:blip>
          <a:srcRect l="3308" t="10760" r="2063"/>
          <a:stretch/>
        </p:blipFill>
        <p:spPr>
          <a:xfrm>
            <a:off x="6797310" y="980018"/>
            <a:ext cx="4935561" cy="5493189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7"/>
          <p:cNvSpPr txBox="1">
            <a:spLocks noGrp="1"/>
          </p:cNvSpPr>
          <p:nvPr>
            <p:ph type="title" idx="4294967295"/>
          </p:nvPr>
        </p:nvSpPr>
        <p:spPr>
          <a:xfrm>
            <a:off x="592509" y="229881"/>
            <a:ext cx="7279217" cy="846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rgbClr val="D12477"/>
              </a:buClr>
              <a:buSzPts val="3300"/>
            </a:pPr>
            <a:r>
              <a:rPr lang="en-US">
                <a:solidFill>
                  <a:srgbClr val="D12477"/>
                </a:solidFill>
              </a:rPr>
              <a:t>Krok 6 </a:t>
            </a:r>
            <a:r>
              <a:rPr lang="en-US"/>
              <a:t>- publikacja </a:t>
            </a:r>
            <a:endParaRPr/>
          </a:p>
        </p:txBody>
      </p:sp>
      <p:sp>
        <p:nvSpPr>
          <p:cNvPr id="350" name="Google Shape;350;p27"/>
          <p:cNvSpPr txBox="1">
            <a:spLocks noGrp="1"/>
          </p:cNvSpPr>
          <p:nvPr>
            <p:ph type="body" idx="4294967295"/>
          </p:nvPr>
        </p:nvSpPr>
        <p:spPr>
          <a:xfrm>
            <a:off x="592508" y="1274763"/>
            <a:ext cx="6882213" cy="5293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228594" indent="-228594">
              <a:lnSpc>
                <a:spcPct val="100000"/>
              </a:lnSpc>
              <a:spcBef>
                <a:spcPts val="0"/>
              </a:spcBef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2400" dirty="0"/>
              <a:t>Po </a:t>
            </a:r>
            <a:r>
              <a:rPr lang="en-US" sz="2400" dirty="0" err="1"/>
              <a:t>potwierdzeniu</a:t>
            </a:r>
            <a:r>
              <a:rPr lang="en-US" sz="2400" dirty="0"/>
              <a:t> </a:t>
            </a:r>
            <a:r>
              <a:rPr lang="en-US" sz="2400" dirty="0" err="1"/>
              <a:t>ogłoszenia</a:t>
            </a:r>
            <a:r>
              <a:rPr lang="en-US" sz="2400" dirty="0"/>
              <a:t> </a:t>
            </a:r>
            <a:r>
              <a:rPr lang="en-US" sz="2400" dirty="0" err="1"/>
              <a:t>zostanie</a:t>
            </a:r>
            <a:r>
              <a:rPr lang="en-US" sz="2400" dirty="0"/>
              <a:t> ono </a:t>
            </a:r>
            <a:r>
              <a:rPr lang="en-US" sz="2400" dirty="0" err="1"/>
              <a:t>przetworzone</a:t>
            </a:r>
            <a:r>
              <a:rPr lang="en-US" sz="2400" dirty="0"/>
              <a:t> </a:t>
            </a:r>
            <a:r>
              <a:rPr lang="en-US" sz="2400" dirty="0" err="1"/>
              <a:t>przez</a:t>
            </a:r>
            <a:r>
              <a:rPr lang="en-US" sz="2400" dirty="0"/>
              <a:t> Meta AI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systemy</a:t>
            </a:r>
            <a:r>
              <a:rPr lang="en-US" sz="2400" dirty="0"/>
              <a:t> </a:t>
            </a:r>
            <a:r>
              <a:rPr lang="en-US" sz="2400" dirty="0" err="1"/>
              <a:t>aukcyjne</a:t>
            </a:r>
            <a:endParaRPr dirty="0"/>
          </a:p>
          <a:p>
            <a:pPr marL="228594" indent="-228594">
              <a:lnSpc>
                <a:spcPct val="100000"/>
              </a:lnSpc>
              <a:spcBef>
                <a:spcPts val="2400"/>
              </a:spcBef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2400" dirty="0"/>
              <a:t>W </a:t>
            </a:r>
            <a:r>
              <a:rPr lang="en-US" sz="2400" dirty="0" err="1"/>
              <a:t>ciągu</a:t>
            </a:r>
            <a:r>
              <a:rPr lang="en-US" sz="2400" dirty="0"/>
              <a:t> </a:t>
            </a:r>
            <a:r>
              <a:rPr lang="en-US" sz="2400" dirty="0" err="1"/>
              <a:t>kilku</a:t>
            </a:r>
            <a:r>
              <a:rPr lang="en-US" sz="2400" dirty="0"/>
              <a:t> </a:t>
            </a:r>
            <a:r>
              <a:rPr lang="en-US" sz="2400" dirty="0" err="1"/>
              <a:t>godzin</a:t>
            </a:r>
            <a:r>
              <a:rPr lang="en-US" sz="2400" dirty="0"/>
              <a:t> </a:t>
            </a:r>
            <a:r>
              <a:rPr lang="en-US" sz="2400" dirty="0" err="1"/>
              <a:t>zostanie</a:t>
            </a:r>
            <a:r>
              <a:rPr lang="en-US" sz="2400" dirty="0"/>
              <a:t> on </a:t>
            </a:r>
            <a:r>
              <a:rPr lang="en-US" sz="2400" dirty="0" err="1"/>
              <a:t>wyświetlony</a:t>
            </a:r>
            <a:r>
              <a:rPr lang="en-US" sz="2400" dirty="0"/>
              <a:t> </a:t>
            </a:r>
            <a:r>
              <a:rPr lang="en-US" sz="2400" dirty="0" err="1"/>
              <a:t>wybranym</a:t>
            </a:r>
            <a:r>
              <a:rPr lang="en-US" sz="2400" dirty="0"/>
              <a:t> </a:t>
            </a:r>
            <a:r>
              <a:rPr lang="en-US" sz="2400" dirty="0" err="1"/>
              <a:t>odbiorcom</a:t>
            </a:r>
            <a:r>
              <a:rPr lang="en-US" sz="2400" dirty="0"/>
              <a:t> </a:t>
            </a:r>
            <a:r>
              <a:rPr lang="en-US" sz="2400" dirty="0" err="1"/>
              <a:t>docelowym</a:t>
            </a:r>
            <a:endParaRPr dirty="0"/>
          </a:p>
          <a:p>
            <a:pPr marL="228594" indent="-228594">
              <a:lnSpc>
                <a:spcPct val="150000"/>
              </a:lnSpc>
              <a:spcBef>
                <a:spcPts val="2400"/>
              </a:spcBef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2400" dirty="0" err="1"/>
              <a:t>Możesz</a:t>
            </a:r>
            <a:r>
              <a:rPr lang="en-US" sz="2400" dirty="0"/>
              <a:t> </a:t>
            </a:r>
            <a:r>
              <a:rPr lang="en-US" sz="2400" dirty="0" err="1"/>
              <a:t>śledzić</a:t>
            </a:r>
            <a:r>
              <a:rPr lang="en-US" sz="2400" dirty="0"/>
              <a:t> </a:t>
            </a:r>
            <a:r>
              <a:rPr lang="en-US" sz="2400" dirty="0" err="1"/>
              <a:t>wyniki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pieniądze</a:t>
            </a:r>
            <a:r>
              <a:rPr lang="en-US" sz="2400" dirty="0"/>
              <a:t> </a:t>
            </a:r>
            <a:r>
              <a:rPr lang="en-US" sz="2400" dirty="0" err="1" smtClean="0"/>
              <a:t>wydane</a:t>
            </a:r>
            <a:r>
              <a:rPr lang="pl-PL" sz="2400" dirty="0" smtClean="0"/>
              <a:t> na reklamę</a:t>
            </a:r>
            <a:r>
              <a:rPr lang="pl-PL" sz="2400" dirty="0"/>
              <a:t> </a:t>
            </a:r>
            <a:r>
              <a:rPr lang="en-US" sz="2400" dirty="0" smtClean="0"/>
              <a:t>online </a:t>
            </a:r>
            <a:endParaRPr dirty="0"/>
          </a:p>
          <a:p>
            <a:pPr marL="228594" indent="-50799">
              <a:lnSpc>
                <a:spcPct val="150000"/>
              </a:lnSpc>
              <a:spcBef>
                <a:spcPts val="1600"/>
              </a:spcBef>
              <a:buSzPts val="2100"/>
              <a:buNone/>
            </a:pPr>
            <a:endParaRPr dirty="0"/>
          </a:p>
          <a:p>
            <a:pPr marL="228594" indent="-50799">
              <a:lnSpc>
                <a:spcPct val="150000"/>
              </a:lnSpc>
              <a:spcBef>
                <a:spcPts val="800"/>
              </a:spcBef>
              <a:buSzPts val="2100"/>
              <a:buNone/>
            </a:pPr>
            <a:endParaRPr dirty="0"/>
          </a:p>
        </p:txBody>
      </p:sp>
      <p:pic>
        <p:nvPicPr>
          <p:cNvPr id="351" name="Google Shape;351;p27"/>
          <p:cNvPicPr preferRelativeResize="0"/>
          <p:nvPr/>
        </p:nvPicPr>
        <p:blipFill rotWithShape="1">
          <a:blip r:embed="rId3">
            <a:alphaModFix/>
          </a:blip>
          <a:srcRect l="24709" t="24105" r="18151" b="3596"/>
          <a:stretch/>
        </p:blipFill>
        <p:spPr>
          <a:xfrm>
            <a:off x="8851643" y="1353811"/>
            <a:ext cx="2895600" cy="4704903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8"/>
          <p:cNvSpPr txBox="1">
            <a:spLocks noGrp="1"/>
          </p:cNvSpPr>
          <p:nvPr>
            <p:ph type="ctrTitle" idx="4294967295"/>
          </p:nvPr>
        </p:nvSpPr>
        <p:spPr>
          <a:xfrm>
            <a:off x="448727" y="193151"/>
            <a:ext cx="10947154" cy="76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Clr>
                <a:schemeClr val="dk1"/>
              </a:buClr>
              <a:buSzPts val="2400"/>
            </a:pPr>
            <a:r>
              <a:rPr lang="en-US" sz="4267" dirty="0" err="1">
                <a:solidFill>
                  <a:srgbClr val="D12477"/>
                </a:solidFill>
              </a:rPr>
              <a:t>Przypadek</a:t>
            </a:r>
            <a:r>
              <a:rPr lang="en-US" sz="4267" dirty="0">
                <a:solidFill>
                  <a:srgbClr val="D12477"/>
                </a:solidFill>
              </a:rPr>
              <a:t> 1: </a:t>
            </a:r>
            <a:r>
              <a:rPr lang="en-US" sz="4267" dirty="0" err="1"/>
              <a:t>Reklama</a:t>
            </a:r>
            <a:r>
              <a:rPr lang="en-US" sz="4267" dirty="0"/>
              <a:t> </a:t>
            </a:r>
            <a:r>
              <a:rPr lang="en-US" sz="4267" dirty="0" err="1"/>
              <a:t>na</a:t>
            </a:r>
            <a:r>
              <a:rPr lang="en-US" sz="4267" dirty="0"/>
              <a:t> </a:t>
            </a:r>
            <a:r>
              <a:rPr lang="en-US" sz="4267" dirty="0" err="1"/>
              <a:t>Facebooku</a:t>
            </a:r>
            <a:endParaRPr sz="4267" dirty="0"/>
          </a:p>
        </p:txBody>
      </p:sp>
      <p:pic>
        <p:nvPicPr>
          <p:cNvPr id="357" name="Google Shape;357;p28" descr="Lähes täydellinen Facebook-mainonta -opas 2022 | Karoliina Behm"/>
          <p:cNvPicPr preferRelativeResize="0"/>
          <p:nvPr/>
        </p:nvPicPr>
        <p:blipFill rotWithShape="1">
          <a:blip r:embed="rId3">
            <a:alphaModFix/>
          </a:blip>
          <a:srcRect r="8549"/>
          <a:stretch/>
        </p:blipFill>
        <p:spPr>
          <a:xfrm>
            <a:off x="5490337" y="1217206"/>
            <a:ext cx="6412457" cy="4372305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8" name="Google Shape;358;p28"/>
          <p:cNvSpPr txBox="1"/>
          <p:nvPr/>
        </p:nvSpPr>
        <p:spPr>
          <a:xfrm>
            <a:off x="437333" y="961502"/>
            <a:ext cx="4882087" cy="5253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-US" sz="1867" b="1" dirty="0">
                <a:solidFill>
                  <a:srgbClr val="D12477"/>
                </a:solidFill>
              </a:rPr>
              <a:t>1. </a:t>
            </a:r>
            <a:r>
              <a:rPr lang="en-US" sz="1867" b="1" dirty="0" err="1">
                <a:solidFill>
                  <a:srgbClr val="D12477"/>
                </a:solidFill>
              </a:rPr>
              <a:t>Tytuł</a:t>
            </a:r>
            <a:r>
              <a:rPr lang="en-US" sz="1867" b="1" dirty="0">
                <a:solidFill>
                  <a:srgbClr val="D12477"/>
                </a:solidFill>
              </a:rPr>
              <a:t> </a:t>
            </a:r>
            <a:r>
              <a:rPr lang="en-US" sz="1867" dirty="0">
                <a:solidFill>
                  <a:srgbClr val="D12477"/>
                </a:solidFill>
              </a:rPr>
              <a:t>- </a:t>
            </a:r>
            <a:r>
              <a:rPr lang="en-US" sz="1867" dirty="0" err="1">
                <a:solidFill>
                  <a:srgbClr val="212121"/>
                </a:solidFill>
              </a:rPr>
              <a:t>odnoszący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się</a:t>
            </a:r>
            <a:r>
              <a:rPr lang="en-US" sz="1867" dirty="0">
                <a:solidFill>
                  <a:srgbClr val="212121"/>
                </a:solidFill>
              </a:rPr>
              <a:t> do </a:t>
            </a:r>
            <a:r>
              <a:rPr lang="en-US" sz="1867" dirty="0" err="1">
                <a:solidFill>
                  <a:srgbClr val="212121"/>
                </a:solidFill>
              </a:rPr>
              <a:t>korzyści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zalet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otrzymywanych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przez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klienta</a:t>
            </a:r>
            <a:r>
              <a:rPr lang="en-US" sz="1867" dirty="0">
                <a:solidFill>
                  <a:srgbClr val="212121"/>
                </a:solidFill>
              </a:rPr>
              <a:t>!</a:t>
            </a:r>
            <a:endParaRPr sz="1867" dirty="0">
              <a:solidFill>
                <a:schemeClr val="dk1"/>
              </a:solidFill>
            </a:endParaRPr>
          </a:p>
          <a:p>
            <a:pPr>
              <a:buClr>
                <a:srgbClr val="212121"/>
              </a:buClr>
              <a:buSzPts val="1400"/>
            </a:pPr>
            <a:r>
              <a:rPr lang="en-US" sz="1600" dirty="0">
                <a:solidFill>
                  <a:srgbClr val="212121"/>
                </a:solidFill>
              </a:rPr>
              <a:t/>
            </a:r>
            <a:br>
              <a:rPr lang="en-US" sz="1600" dirty="0">
                <a:solidFill>
                  <a:srgbClr val="212121"/>
                </a:solidFill>
              </a:rPr>
            </a:br>
            <a:r>
              <a:rPr lang="en-US" sz="1867" b="1" dirty="0">
                <a:solidFill>
                  <a:srgbClr val="D12477"/>
                </a:solidFill>
              </a:rPr>
              <a:t>2. </a:t>
            </a:r>
            <a:r>
              <a:rPr lang="en-US" sz="1867" b="1" dirty="0" err="1">
                <a:solidFill>
                  <a:srgbClr val="D12477"/>
                </a:solidFill>
              </a:rPr>
              <a:t>Tekst</a:t>
            </a:r>
            <a:r>
              <a:rPr lang="en-US" sz="1867" b="1" dirty="0">
                <a:solidFill>
                  <a:srgbClr val="D12477"/>
                </a:solidFill>
              </a:rPr>
              <a:t> </a:t>
            </a:r>
            <a:r>
              <a:rPr lang="en-US" sz="1867" b="1" dirty="0" err="1">
                <a:solidFill>
                  <a:srgbClr val="D12477"/>
                </a:solidFill>
              </a:rPr>
              <a:t>reklamy</a:t>
            </a:r>
            <a:r>
              <a:rPr lang="en-US" sz="1867" b="1" dirty="0">
                <a:solidFill>
                  <a:srgbClr val="D12477"/>
                </a:solidFill>
              </a:rPr>
              <a:t> </a:t>
            </a:r>
            <a:r>
              <a:rPr lang="en-US" sz="1867" dirty="0">
                <a:solidFill>
                  <a:srgbClr val="D12477"/>
                </a:solidFill>
              </a:rPr>
              <a:t>- </a:t>
            </a:r>
            <a:r>
              <a:rPr lang="en-US" sz="1867" dirty="0" err="1">
                <a:solidFill>
                  <a:srgbClr val="212121"/>
                </a:solidFill>
              </a:rPr>
              <a:t>opisz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korzyści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płynące</a:t>
            </a:r>
            <a:r>
              <a:rPr lang="en-US" sz="1867" dirty="0">
                <a:solidFill>
                  <a:srgbClr val="212121"/>
                </a:solidFill>
              </a:rPr>
              <a:t> z </a:t>
            </a:r>
            <a:r>
              <a:rPr lang="en-US" sz="1867" dirty="0" err="1">
                <a:solidFill>
                  <a:srgbClr val="212121"/>
                </a:solidFill>
              </a:rPr>
              <a:t>Twojej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usługi</a:t>
            </a:r>
            <a:r>
              <a:rPr lang="en-US" sz="1867" dirty="0">
                <a:solidFill>
                  <a:srgbClr val="212121"/>
                </a:solidFill>
              </a:rPr>
              <a:t> - </a:t>
            </a:r>
            <a:r>
              <a:rPr lang="en-US" sz="1867" dirty="0" err="1">
                <a:solidFill>
                  <a:srgbClr val="212121"/>
                </a:solidFill>
              </a:rPr>
              <a:t>dla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klienta</a:t>
            </a:r>
            <a:r>
              <a:rPr lang="en-US" sz="1867" dirty="0">
                <a:solidFill>
                  <a:srgbClr val="212121"/>
                </a:solidFill>
              </a:rPr>
              <a:t>!</a:t>
            </a:r>
            <a:endParaRPr sz="1867" dirty="0">
              <a:solidFill>
                <a:schemeClr val="dk1"/>
              </a:solidFill>
            </a:endParaRPr>
          </a:p>
          <a:p>
            <a:pPr>
              <a:buClr>
                <a:srgbClr val="212121"/>
              </a:buClr>
              <a:buSzPts val="1400"/>
            </a:pPr>
            <a:r>
              <a:rPr lang="en-US" sz="1600" dirty="0">
                <a:solidFill>
                  <a:srgbClr val="212121"/>
                </a:solidFill>
              </a:rPr>
              <a:t/>
            </a:r>
            <a:br>
              <a:rPr lang="en-US" sz="1600" dirty="0">
                <a:solidFill>
                  <a:srgbClr val="212121"/>
                </a:solidFill>
              </a:rPr>
            </a:br>
            <a:r>
              <a:rPr lang="en-US" sz="1867" b="1" dirty="0">
                <a:solidFill>
                  <a:srgbClr val="D12477"/>
                </a:solidFill>
              </a:rPr>
              <a:t>3. </a:t>
            </a:r>
            <a:r>
              <a:rPr lang="en-US" sz="1867" b="1" dirty="0" err="1">
                <a:solidFill>
                  <a:srgbClr val="D12477"/>
                </a:solidFill>
              </a:rPr>
              <a:t>Obraz</a:t>
            </a:r>
            <a:r>
              <a:rPr lang="en-US" sz="1867" b="1" dirty="0">
                <a:solidFill>
                  <a:srgbClr val="D12477"/>
                </a:solidFill>
              </a:rPr>
              <a:t> </a:t>
            </a:r>
            <a:r>
              <a:rPr lang="en-US" sz="1867" dirty="0">
                <a:solidFill>
                  <a:srgbClr val="D12477"/>
                </a:solidFill>
              </a:rPr>
              <a:t>- </a:t>
            </a:r>
            <a:r>
              <a:rPr lang="en-US" sz="1867" dirty="0" err="1">
                <a:solidFill>
                  <a:srgbClr val="212121"/>
                </a:solidFill>
              </a:rPr>
              <a:t>obraz</a:t>
            </a:r>
            <a:r>
              <a:rPr lang="en-US" sz="1867" dirty="0">
                <a:solidFill>
                  <a:srgbClr val="212121"/>
                </a:solidFill>
              </a:rPr>
              <a:t> ma </a:t>
            </a:r>
            <a:r>
              <a:rPr lang="en-US" sz="1867" dirty="0" err="1">
                <a:solidFill>
                  <a:srgbClr val="212121"/>
                </a:solidFill>
              </a:rPr>
              <a:t>duży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wpływ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na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funkcjonalność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reklamy</a:t>
            </a:r>
            <a:r>
              <a:rPr lang="en-US" sz="1867" dirty="0">
                <a:solidFill>
                  <a:srgbClr val="212121"/>
                </a:solidFill>
              </a:rPr>
              <a:t>, a </a:t>
            </a:r>
            <a:r>
              <a:rPr lang="en-US" sz="1867" dirty="0" err="1">
                <a:solidFill>
                  <a:srgbClr val="212121"/>
                </a:solidFill>
              </a:rPr>
              <a:t>reklama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na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Facebooku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generalnie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działa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lepiej</a:t>
            </a:r>
            <a:r>
              <a:rPr lang="en-US" sz="1867" dirty="0">
                <a:solidFill>
                  <a:srgbClr val="212121"/>
                </a:solidFill>
              </a:rPr>
              <a:t>, </a:t>
            </a:r>
            <a:r>
              <a:rPr lang="en-US" sz="1867" dirty="0" err="1">
                <a:solidFill>
                  <a:srgbClr val="212121"/>
                </a:solidFill>
              </a:rPr>
              <a:t>jeśli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obraz</a:t>
            </a:r>
            <a:r>
              <a:rPr lang="en-US" sz="1867" dirty="0">
                <a:solidFill>
                  <a:srgbClr val="212121"/>
                </a:solidFill>
              </a:rPr>
              <a:t> ma </a:t>
            </a:r>
            <a:r>
              <a:rPr lang="en-US" sz="1867" dirty="0" err="1">
                <a:solidFill>
                  <a:srgbClr val="212121"/>
                </a:solidFill>
              </a:rPr>
              <a:t>ludzką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twarz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skierowaną</a:t>
            </a:r>
            <a:r>
              <a:rPr lang="en-US" sz="1867" dirty="0">
                <a:solidFill>
                  <a:srgbClr val="212121"/>
                </a:solidFill>
              </a:rPr>
              <a:t> w </a:t>
            </a:r>
            <a:r>
              <a:rPr lang="en-US" sz="1867" dirty="0" err="1">
                <a:solidFill>
                  <a:srgbClr val="212121"/>
                </a:solidFill>
              </a:rPr>
              <a:t>stronę</a:t>
            </a:r>
            <a:r>
              <a:rPr lang="en-US" sz="1867" dirty="0">
                <a:solidFill>
                  <a:srgbClr val="212121"/>
                </a:solidFill>
              </a:rPr>
              <a:t> "</a:t>
            </a:r>
            <a:r>
              <a:rPr lang="en-US" sz="1867" dirty="0" err="1">
                <a:solidFill>
                  <a:srgbClr val="212121"/>
                </a:solidFill>
              </a:rPr>
              <a:t>kamery</a:t>
            </a:r>
            <a:r>
              <a:rPr lang="en-US" sz="1867" dirty="0">
                <a:solidFill>
                  <a:srgbClr val="212121"/>
                </a:solidFill>
              </a:rPr>
              <a:t>".</a:t>
            </a:r>
            <a:endParaRPr sz="1867" dirty="0">
              <a:solidFill>
                <a:schemeClr val="dk1"/>
              </a:solidFill>
            </a:endParaRPr>
          </a:p>
          <a:p>
            <a:pPr>
              <a:buClr>
                <a:srgbClr val="212121"/>
              </a:buClr>
              <a:buSzPts val="1400"/>
            </a:pPr>
            <a:r>
              <a:rPr lang="en-US" sz="1600" dirty="0">
                <a:solidFill>
                  <a:srgbClr val="212121"/>
                </a:solidFill>
              </a:rPr>
              <a:t/>
            </a:r>
            <a:br>
              <a:rPr lang="en-US" sz="1600" dirty="0">
                <a:solidFill>
                  <a:srgbClr val="212121"/>
                </a:solidFill>
              </a:rPr>
            </a:br>
            <a:r>
              <a:rPr lang="en-US" sz="1867" b="1" dirty="0">
                <a:solidFill>
                  <a:srgbClr val="D12477"/>
                </a:solidFill>
              </a:rPr>
              <a:t>4. Link </a:t>
            </a:r>
            <a:r>
              <a:rPr lang="en-US" sz="1867" dirty="0">
                <a:solidFill>
                  <a:srgbClr val="D12477"/>
                </a:solidFill>
              </a:rPr>
              <a:t>- </a:t>
            </a:r>
            <a:r>
              <a:rPr lang="en-US" sz="1867" dirty="0" err="1">
                <a:solidFill>
                  <a:srgbClr val="212121"/>
                </a:solidFill>
              </a:rPr>
              <a:t>wybierz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atrakcyjny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krótki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tekst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dla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linku</a:t>
            </a:r>
            <a:r>
              <a:rPr lang="en-US" sz="1867" dirty="0">
                <a:solidFill>
                  <a:srgbClr val="212121"/>
                </a:solidFill>
              </a:rPr>
              <a:t> do </a:t>
            </a:r>
            <a:r>
              <a:rPr lang="en-US" sz="1867" dirty="0" err="1">
                <a:solidFill>
                  <a:srgbClr val="212121"/>
                </a:solidFill>
              </a:rPr>
              <a:t>swojej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strony</a:t>
            </a:r>
            <a:r>
              <a:rPr lang="en-US" sz="1867" dirty="0">
                <a:solidFill>
                  <a:srgbClr val="212121"/>
                </a:solidFill>
              </a:rPr>
              <a:t>.</a:t>
            </a:r>
            <a:endParaRPr sz="1867" dirty="0">
              <a:solidFill>
                <a:schemeClr val="dk1"/>
              </a:solidFill>
            </a:endParaRPr>
          </a:p>
          <a:p>
            <a:pPr>
              <a:buClr>
                <a:srgbClr val="212121"/>
              </a:buClr>
              <a:buSzPts val="1400"/>
            </a:pPr>
            <a:r>
              <a:rPr lang="en-US" sz="1600" dirty="0">
                <a:solidFill>
                  <a:srgbClr val="212121"/>
                </a:solidFill>
              </a:rPr>
              <a:t/>
            </a:r>
            <a:br>
              <a:rPr lang="en-US" sz="1600" dirty="0">
                <a:solidFill>
                  <a:srgbClr val="212121"/>
                </a:solidFill>
              </a:rPr>
            </a:br>
            <a:r>
              <a:rPr lang="en-US" sz="1867" b="1" dirty="0">
                <a:solidFill>
                  <a:srgbClr val="D12477"/>
                </a:solidFill>
              </a:rPr>
              <a:t>5. </a:t>
            </a:r>
            <a:r>
              <a:rPr lang="en-US" sz="1867" b="1" dirty="0" err="1">
                <a:solidFill>
                  <a:srgbClr val="D12477"/>
                </a:solidFill>
              </a:rPr>
              <a:t>Opis</a:t>
            </a:r>
            <a:r>
              <a:rPr lang="en-US" sz="1867" b="1" dirty="0">
                <a:solidFill>
                  <a:srgbClr val="D12477"/>
                </a:solidFill>
              </a:rPr>
              <a:t> </a:t>
            </a:r>
            <a:r>
              <a:rPr lang="en-US" sz="1867" b="1" dirty="0" err="1">
                <a:solidFill>
                  <a:srgbClr val="D12477"/>
                </a:solidFill>
              </a:rPr>
              <a:t>linku</a:t>
            </a:r>
            <a:r>
              <a:rPr lang="en-US" sz="1867" b="1" dirty="0">
                <a:solidFill>
                  <a:srgbClr val="D12477"/>
                </a:solidFill>
              </a:rPr>
              <a:t> </a:t>
            </a:r>
            <a:r>
              <a:rPr lang="en-US" sz="1867" dirty="0">
                <a:solidFill>
                  <a:srgbClr val="D12477"/>
                </a:solidFill>
              </a:rPr>
              <a:t>- </a:t>
            </a:r>
            <a:r>
              <a:rPr lang="en-US" sz="1867" dirty="0" err="1">
                <a:solidFill>
                  <a:srgbClr val="212121"/>
                </a:solidFill>
              </a:rPr>
              <a:t>dla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linku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można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dodatkowo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podać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opis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i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powiedzieć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nieco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więcej</a:t>
            </a:r>
            <a:r>
              <a:rPr lang="en-US" sz="1867" dirty="0">
                <a:solidFill>
                  <a:srgbClr val="212121"/>
                </a:solidFill>
              </a:rPr>
              <a:t> o </a:t>
            </a:r>
            <a:r>
              <a:rPr lang="en-US" sz="1867" dirty="0" err="1">
                <a:solidFill>
                  <a:srgbClr val="212121"/>
                </a:solidFill>
              </a:rPr>
              <a:t>dodatkowych</a:t>
            </a:r>
            <a:r>
              <a:rPr lang="en-US" sz="1867" dirty="0">
                <a:solidFill>
                  <a:srgbClr val="212121"/>
                </a:solidFill>
              </a:rPr>
              <a:t> </a:t>
            </a:r>
            <a:r>
              <a:rPr lang="en-US" sz="1867" dirty="0" err="1">
                <a:solidFill>
                  <a:srgbClr val="212121"/>
                </a:solidFill>
              </a:rPr>
              <a:t>korzyściach</a:t>
            </a:r>
            <a:r>
              <a:rPr lang="en-US" sz="1867" dirty="0">
                <a:solidFill>
                  <a:srgbClr val="212121"/>
                </a:solidFill>
              </a:rPr>
              <a:t>.</a:t>
            </a:r>
            <a:endParaRPr sz="1867" dirty="0">
              <a:solidFill>
                <a:srgbClr val="212121"/>
              </a:solidFill>
            </a:endParaRPr>
          </a:p>
        </p:txBody>
      </p:sp>
      <p:sp>
        <p:nvSpPr>
          <p:cNvPr id="359" name="Google Shape;359;p28"/>
          <p:cNvSpPr txBox="1"/>
          <p:nvPr/>
        </p:nvSpPr>
        <p:spPr>
          <a:xfrm>
            <a:off x="10608180" y="3999430"/>
            <a:ext cx="1135093" cy="4103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8000" tIns="60933" rIns="121900" bIns="60933" anchor="t" anchorCtr="0">
            <a:spAutoFit/>
          </a:bodyPr>
          <a:lstStyle/>
          <a:p>
            <a:r>
              <a:rPr lang="en-US" sz="1867" b="1">
                <a:solidFill>
                  <a:srgbClr val="161249"/>
                </a:solidFill>
              </a:rPr>
              <a:t>1. </a:t>
            </a:r>
            <a:r>
              <a:rPr lang="en-US" sz="1867" b="1">
                <a:solidFill>
                  <a:srgbClr val="D12477"/>
                </a:solidFill>
              </a:rPr>
              <a:t>Tytuł</a:t>
            </a:r>
            <a:endParaRPr sz="1867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28"/>
          <p:cNvSpPr txBox="1"/>
          <p:nvPr/>
        </p:nvSpPr>
        <p:spPr>
          <a:xfrm>
            <a:off x="10298635" y="1718653"/>
            <a:ext cx="1289464" cy="4103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8000" tIns="60933" rIns="121900" bIns="60933" anchor="t" anchorCtr="0">
            <a:spAutoFit/>
          </a:bodyPr>
          <a:lstStyle/>
          <a:p>
            <a:r>
              <a:rPr lang="en-US" sz="1867" b="1">
                <a:solidFill>
                  <a:srgbClr val="161249"/>
                </a:solidFill>
              </a:rPr>
              <a:t>2. </a:t>
            </a:r>
            <a:r>
              <a:rPr lang="en-US" sz="1867" b="1">
                <a:solidFill>
                  <a:srgbClr val="D12477"/>
                </a:solidFill>
              </a:rPr>
              <a:t>Tekst reklamy</a:t>
            </a:r>
            <a:endParaRPr sz="1867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28"/>
          <p:cNvSpPr txBox="1"/>
          <p:nvPr/>
        </p:nvSpPr>
        <p:spPr>
          <a:xfrm>
            <a:off x="10748291" y="3279001"/>
            <a:ext cx="994983" cy="4942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8000" tIns="144000" rIns="0" bIns="60933" anchor="t" anchorCtr="0">
            <a:spAutoFit/>
          </a:bodyPr>
          <a:lstStyle/>
          <a:p>
            <a:r>
              <a:rPr lang="en-US" sz="1867" b="1">
                <a:solidFill>
                  <a:srgbClr val="161249"/>
                </a:solidFill>
              </a:rPr>
              <a:t>3. </a:t>
            </a:r>
            <a:r>
              <a:rPr lang="en-US" sz="1867" b="1">
                <a:solidFill>
                  <a:srgbClr val="D12477"/>
                </a:solidFill>
              </a:rPr>
              <a:t>Obraz</a:t>
            </a:r>
            <a:endParaRPr sz="1867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28"/>
          <p:cNvSpPr txBox="1"/>
          <p:nvPr/>
        </p:nvSpPr>
        <p:spPr>
          <a:xfrm>
            <a:off x="10655446" y="4589285"/>
            <a:ext cx="994983" cy="34885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8000" tIns="60933" rIns="0" bIns="0" anchor="t" anchorCtr="0">
            <a:spAutoFit/>
          </a:bodyPr>
          <a:lstStyle/>
          <a:p>
            <a:r>
              <a:rPr lang="en-US" sz="1867" b="1">
                <a:solidFill>
                  <a:srgbClr val="161249"/>
                </a:solidFill>
              </a:rPr>
              <a:t>4. </a:t>
            </a:r>
            <a:r>
              <a:rPr lang="en-US" sz="1867" b="1">
                <a:solidFill>
                  <a:srgbClr val="D12477"/>
                </a:solidFill>
              </a:rPr>
              <a:t>Link</a:t>
            </a:r>
            <a:endParaRPr sz="1867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28"/>
          <p:cNvSpPr txBox="1"/>
          <p:nvPr/>
        </p:nvSpPr>
        <p:spPr>
          <a:xfrm>
            <a:off x="10513253" y="5193840"/>
            <a:ext cx="1284611" cy="30777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2000" b="1" dirty="0">
                <a:solidFill>
                  <a:srgbClr val="161249"/>
                </a:solidFill>
              </a:rPr>
              <a:t>5. </a:t>
            </a:r>
            <a:r>
              <a:rPr lang="pl-PL" sz="2000" b="1" dirty="0" smtClean="0">
                <a:solidFill>
                  <a:srgbClr val="D12477"/>
                </a:solidFill>
              </a:rPr>
              <a:t>Opis          </a:t>
            </a:r>
            <a:endParaRPr sz="2000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24e379d30f0_1_3"/>
          <p:cNvSpPr txBox="1">
            <a:spLocks noGrp="1"/>
          </p:cNvSpPr>
          <p:nvPr>
            <p:ph type="body" idx="1"/>
          </p:nvPr>
        </p:nvSpPr>
        <p:spPr>
          <a:xfrm>
            <a:off x="696036" y="417327"/>
            <a:ext cx="9243541" cy="57143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/>
            <a:r>
              <a:rPr lang="en-US" dirty="0" err="1"/>
              <a:t>Zadanie</a:t>
            </a:r>
            <a:r>
              <a:rPr lang="en-US" dirty="0"/>
              <a:t> (w </a:t>
            </a:r>
            <a:r>
              <a:rPr lang="en-US" dirty="0" err="1"/>
              <a:t>małych</a:t>
            </a:r>
            <a:r>
              <a:rPr lang="en-US" dirty="0"/>
              <a:t> </a:t>
            </a:r>
            <a:r>
              <a:rPr lang="en-US" dirty="0" err="1"/>
              <a:t>grupach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369" name="Google Shape;369;g24e379d30f0_1_3"/>
          <p:cNvSpPr txBox="1">
            <a:spLocks noGrp="1"/>
          </p:cNvSpPr>
          <p:nvPr>
            <p:ph type="body" idx="2"/>
          </p:nvPr>
        </p:nvSpPr>
        <p:spPr>
          <a:xfrm>
            <a:off x="696036" y="1008800"/>
            <a:ext cx="11040331" cy="488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/>
            <a:r>
              <a:rPr lang="en-US" dirty="0" err="1"/>
              <a:t>Uwaga</a:t>
            </a:r>
            <a:r>
              <a:rPr lang="en-US" dirty="0"/>
              <a:t>: </a:t>
            </a:r>
            <a:r>
              <a:rPr lang="en-US" dirty="0" err="1"/>
              <a:t>Warunkiem</a:t>
            </a:r>
            <a:r>
              <a:rPr lang="en-US" dirty="0"/>
              <a:t> jest, aby </a:t>
            </a:r>
            <a:r>
              <a:rPr lang="en-US" dirty="0" err="1"/>
              <a:t>nauczyciel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ktoś</a:t>
            </a:r>
            <a:r>
              <a:rPr lang="en-US" dirty="0"/>
              <a:t> z </a:t>
            </a:r>
            <a:r>
              <a:rPr lang="en-US" dirty="0" err="1"/>
              <a:t>grupy</a:t>
            </a:r>
            <a:r>
              <a:rPr lang="en-US" dirty="0"/>
              <a:t> </a:t>
            </a:r>
            <a:r>
              <a:rPr lang="en-US" dirty="0" err="1"/>
              <a:t>miał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</a:t>
            </a:r>
            <a:r>
              <a:rPr lang="en-US" dirty="0" err="1"/>
              <a:t>konta</a:t>
            </a:r>
            <a:r>
              <a:rPr lang="en-US" dirty="0"/>
              <a:t> </a:t>
            </a:r>
            <a:r>
              <a:rPr lang="en-US" dirty="0" err="1"/>
              <a:t>biznesowego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Meta*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numer</a:t>
            </a:r>
            <a:r>
              <a:rPr lang="en-US" dirty="0"/>
              <a:t> </a:t>
            </a:r>
            <a:r>
              <a:rPr lang="en-US" dirty="0" err="1"/>
              <a:t>telefonu</a:t>
            </a:r>
            <a:r>
              <a:rPr lang="en-US" dirty="0"/>
              <a:t>/</a:t>
            </a:r>
            <a:r>
              <a:rPr lang="en-US" dirty="0" err="1"/>
              <a:t>strony</a:t>
            </a:r>
            <a:r>
              <a:rPr lang="en-US" dirty="0"/>
              <a:t> </a:t>
            </a:r>
            <a:r>
              <a:rPr lang="en-US" dirty="0" err="1"/>
              <a:t>docelowej</a:t>
            </a:r>
            <a:r>
              <a:rPr lang="en-US" dirty="0"/>
              <a:t>, do </a:t>
            </a:r>
            <a:r>
              <a:rPr lang="en-US" dirty="0" err="1"/>
              <a:t>której</a:t>
            </a:r>
            <a:r>
              <a:rPr lang="en-US" dirty="0"/>
              <a:t> </a:t>
            </a:r>
            <a:r>
              <a:rPr lang="en-US" dirty="0" err="1"/>
              <a:t>prowadzi</a:t>
            </a:r>
            <a:r>
              <a:rPr lang="en-US" dirty="0"/>
              <a:t> </a:t>
            </a:r>
            <a:r>
              <a:rPr lang="en-US" dirty="0" err="1"/>
              <a:t>reklama</a:t>
            </a:r>
            <a:r>
              <a:rPr lang="en-US" dirty="0"/>
              <a:t>.</a:t>
            </a:r>
            <a:endParaRPr dirty="0"/>
          </a:p>
          <a:p>
            <a:pPr marL="0" indent="0"/>
            <a:endParaRPr dirty="0"/>
          </a:p>
          <a:p>
            <a:pPr marL="0" indent="0"/>
            <a:r>
              <a:rPr lang="en-US" dirty="0" err="1"/>
              <a:t>Korzystając</a:t>
            </a:r>
            <a:r>
              <a:rPr lang="en-US" dirty="0"/>
              <a:t> z </a:t>
            </a:r>
            <a:r>
              <a:rPr lang="en-US" dirty="0" err="1"/>
              <a:t>materiałów</a:t>
            </a:r>
            <a:r>
              <a:rPr lang="en-US" dirty="0"/>
              <a:t> </a:t>
            </a:r>
            <a:r>
              <a:rPr lang="en-US" dirty="0" err="1"/>
              <a:t>zawartych</a:t>
            </a:r>
            <a:r>
              <a:rPr lang="en-US" dirty="0"/>
              <a:t> w </a:t>
            </a:r>
            <a:r>
              <a:rPr lang="en-US" dirty="0" err="1"/>
              <a:t>tym</a:t>
            </a:r>
            <a:r>
              <a:rPr lang="en-US" dirty="0"/>
              <a:t> module, </a:t>
            </a:r>
            <a:r>
              <a:rPr lang="en-US" dirty="0" err="1"/>
              <a:t>utwórz</a:t>
            </a:r>
            <a:r>
              <a:rPr lang="en-US" dirty="0"/>
              <a:t> </a:t>
            </a:r>
            <a:r>
              <a:rPr lang="en-US" dirty="0" err="1"/>
              <a:t>prawdziwą</a:t>
            </a:r>
            <a:r>
              <a:rPr lang="en-US" dirty="0"/>
              <a:t> </a:t>
            </a:r>
            <a:r>
              <a:rPr lang="en-US" dirty="0" err="1"/>
              <a:t>kampanię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Facebooku</a:t>
            </a:r>
            <a:r>
              <a:rPr lang="en-US" dirty="0"/>
              <a:t>, </a:t>
            </a:r>
            <a:r>
              <a:rPr lang="en-US" dirty="0" err="1"/>
              <a:t>postępując</a:t>
            </a:r>
            <a:r>
              <a:rPr lang="en-US" dirty="0"/>
              <a:t> </a:t>
            </a:r>
            <a:r>
              <a:rPr lang="en-US" dirty="0" err="1"/>
              <a:t>zgodnie</a:t>
            </a:r>
            <a:r>
              <a:rPr lang="en-US" dirty="0"/>
              <a:t> z </a:t>
            </a:r>
            <a:r>
              <a:rPr lang="en-US" dirty="0" err="1"/>
              <a:t>odpowiednimi</a:t>
            </a:r>
            <a:r>
              <a:rPr lang="en-US" dirty="0"/>
              <a:t> </a:t>
            </a:r>
            <a:r>
              <a:rPr lang="en-US" dirty="0" err="1"/>
              <a:t>krokami</a:t>
            </a:r>
            <a:r>
              <a:rPr lang="en-US" dirty="0"/>
              <a:t>: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wyznaczyć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reklamy</a:t>
            </a:r>
            <a:endParaRPr dirty="0"/>
          </a:p>
          <a:p>
            <a:pPr indent="-431789">
              <a:buChar char="-"/>
            </a:pPr>
            <a:r>
              <a:rPr lang="pl-PL" dirty="0" smtClean="0"/>
              <a:t>u</a:t>
            </a:r>
            <a:r>
              <a:rPr lang="en-US" dirty="0" err="1" smtClean="0"/>
              <a:t>twórz</a:t>
            </a:r>
            <a:r>
              <a:rPr lang="en-US" dirty="0" smtClean="0"/>
              <a:t> </a:t>
            </a:r>
            <a:r>
              <a:rPr lang="en-US" dirty="0" err="1"/>
              <a:t>ogłoszenie</a:t>
            </a:r>
            <a:r>
              <a:rPr lang="en-US" dirty="0"/>
              <a:t> (</a:t>
            </a:r>
            <a:r>
              <a:rPr lang="en-US" dirty="0" err="1"/>
              <a:t>wersja</a:t>
            </a:r>
            <a:r>
              <a:rPr lang="en-US" dirty="0"/>
              <a:t> 1)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opublikuj</a:t>
            </a:r>
            <a:r>
              <a:rPr lang="en-US" dirty="0"/>
              <a:t> go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Facebooku</a:t>
            </a:r>
            <a:r>
              <a:rPr lang="en-US" dirty="0"/>
              <a:t> (Meta </a:t>
            </a:r>
            <a:r>
              <a:rPr lang="en-US" dirty="0" err="1"/>
              <a:t>biznes</a:t>
            </a:r>
            <a:r>
              <a:rPr lang="en-US" dirty="0"/>
              <a:t>), 3-7 </a:t>
            </a:r>
            <a:r>
              <a:rPr lang="en-US" dirty="0" err="1"/>
              <a:t>dni</a:t>
            </a:r>
            <a:r>
              <a:rPr lang="en-US" dirty="0"/>
              <a:t>, aby </a:t>
            </a:r>
            <a:r>
              <a:rPr lang="en-US" dirty="0" err="1"/>
              <a:t>uzyskać</a:t>
            </a:r>
            <a:r>
              <a:rPr lang="en-US" dirty="0"/>
              <a:t> </a:t>
            </a:r>
            <a:r>
              <a:rPr lang="en-US" dirty="0" err="1"/>
              <a:t>wystarczającą</a:t>
            </a:r>
            <a:r>
              <a:rPr lang="en-US" dirty="0"/>
              <a:t> </a:t>
            </a:r>
            <a:r>
              <a:rPr lang="en-US" dirty="0" err="1"/>
              <a:t>liczbę</a:t>
            </a:r>
            <a:r>
              <a:rPr lang="en-US" dirty="0"/>
              <a:t> </a:t>
            </a:r>
            <a:r>
              <a:rPr lang="en-US" dirty="0" err="1"/>
              <a:t>wyświetleń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ocenić</a:t>
            </a:r>
            <a:r>
              <a:rPr lang="en-US" dirty="0"/>
              <a:t> </a:t>
            </a:r>
            <a:r>
              <a:rPr lang="en-US" dirty="0" err="1"/>
              <a:t>wyniki</a:t>
            </a:r>
            <a:r>
              <a:rPr lang="en-US" dirty="0"/>
              <a:t> (</a:t>
            </a:r>
            <a:r>
              <a:rPr lang="en-US" dirty="0" err="1"/>
              <a:t>liczba</a:t>
            </a:r>
            <a:r>
              <a:rPr lang="en-US" dirty="0"/>
              <a:t> </a:t>
            </a:r>
            <a:r>
              <a:rPr lang="en-US" dirty="0" err="1"/>
              <a:t>kliknięć</a:t>
            </a:r>
            <a:r>
              <a:rPr lang="en-US" dirty="0"/>
              <a:t>, </a:t>
            </a:r>
            <a:r>
              <a:rPr lang="en-US" dirty="0" err="1"/>
              <a:t>konwersja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stronie</a:t>
            </a:r>
            <a:r>
              <a:rPr lang="en-US" dirty="0"/>
              <a:t> </a:t>
            </a:r>
            <a:r>
              <a:rPr lang="en-US" dirty="0" err="1"/>
              <a:t>docelowej</a:t>
            </a:r>
            <a:r>
              <a:rPr lang="en-US" dirty="0"/>
              <a:t>) 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wprowadzić</a:t>
            </a:r>
            <a:r>
              <a:rPr lang="en-US" dirty="0"/>
              <a:t> </a:t>
            </a:r>
            <a:r>
              <a:rPr lang="en-US" dirty="0" err="1"/>
              <a:t>zmiany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stronie</a:t>
            </a:r>
            <a:r>
              <a:rPr lang="en-US" dirty="0"/>
              <a:t> </a:t>
            </a:r>
            <a:r>
              <a:rPr lang="en-US" dirty="0" err="1"/>
              <a:t>docelowej</a:t>
            </a:r>
            <a:r>
              <a:rPr lang="en-US" dirty="0"/>
              <a:t>, </a:t>
            </a:r>
            <a:r>
              <a:rPr lang="en-US" dirty="0" err="1"/>
              <a:t>jeśli</a:t>
            </a:r>
            <a:r>
              <a:rPr lang="en-US" dirty="0"/>
              <a:t> to </a:t>
            </a:r>
            <a:r>
              <a:rPr lang="en-US" dirty="0" err="1"/>
              <a:t>konieczne</a:t>
            </a:r>
            <a:r>
              <a:rPr lang="en-US" dirty="0"/>
              <a:t>/</a:t>
            </a:r>
            <a:r>
              <a:rPr lang="en-US" dirty="0" err="1"/>
              <a:t>możliwe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stworzyć</a:t>
            </a:r>
            <a:r>
              <a:rPr lang="en-US" dirty="0"/>
              <a:t> </a:t>
            </a:r>
            <a:r>
              <a:rPr lang="en-US" dirty="0" err="1"/>
              <a:t>ulepszoną</a:t>
            </a:r>
            <a:r>
              <a:rPr lang="en-US" dirty="0"/>
              <a:t> </a:t>
            </a:r>
            <a:r>
              <a:rPr lang="en-US" dirty="0" err="1"/>
              <a:t>reklamę</a:t>
            </a:r>
            <a:r>
              <a:rPr lang="en-US" dirty="0"/>
              <a:t> (</a:t>
            </a:r>
            <a:r>
              <a:rPr lang="en-US" dirty="0" err="1"/>
              <a:t>wersja</a:t>
            </a:r>
            <a:r>
              <a:rPr lang="en-US" dirty="0"/>
              <a:t> 2)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opublikować</a:t>
            </a:r>
            <a:r>
              <a:rPr lang="en-US" dirty="0"/>
              <a:t> </a:t>
            </a:r>
            <a:r>
              <a:rPr lang="en-US" dirty="0" err="1"/>
              <a:t>ją</a:t>
            </a:r>
            <a:r>
              <a:rPr lang="en-US" dirty="0"/>
              <a:t> (3-7 </a:t>
            </a:r>
            <a:r>
              <a:rPr lang="en-US" dirty="0" err="1"/>
              <a:t>dni</a:t>
            </a:r>
            <a:r>
              <a:rPr lang="en-US" dirty="0"/>
              <a:t>)</a:t>
            </a:r>
            <a:endParaRPr dirty="0"/>
          </a:p>
          <a:p>
            <a:pPr indent="-431789">
              <a:buChar char="-"/>
            </a:pP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następcze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ocena</a:t>
            </a:r>
            <a:r>
              <a:rPr lang="en-US" dirty="0"/>
              <a:t> </a:t>
            </a:r>
            <a:r>
              <a:rPr lang="en-US" dirty="0" err="1"/>
              <a:t>kampanii</a:t>
            </a:r>
            <a:endParaRPr dirty="0"/>
          </a:p>
          <a:p>
            <a:pPr marL="0" indent="0"/>
            <a:r>
              <a:rPr lang="en-US" dirty="0" err="1"/>
              <a:t>Sporządź</a:t>
            </a:r>
            <a:r>
              <a:rPr lang="en-US" dirty="0"/>
              <a:t> </a:t>
            </a:r>
            <a:r>
              <a:rPr lang="en-US" dirty="0" err="1"/>
              <a:t>krótki</a:t>
            </a:r>
            <a:r>
              <a:rPr lang="en-US" dirty="0"/>
              <a:t> </a:t>
            </a:r>
            <a:r>
              <a:rPr lang="en-US" dirty="0" err="1"/>
              <a:t>raport</a:t>
            </a:r>
            <a:r>
              <a:rPr lang="en-US" dirty="0"/>
              <a:t> z </a:t>
            </a:r>
            <a:r>
              <a:rPr lang="en-US" dirty="0" err="1"/>
              <a:t>własną</a:t>
            </a:r>
            <a:r>
              <a:rPr lang="en-US" dirty="0"/>
              <a:t> </a:t>
            </a:r>
            <a:r>
              <a:rPr lang="en-US" dirty="0" err="1"/>
              <a:t>oceną</a:t>
            </a:r>
            <a:r>
              <a:rPr lang="en-US" dirty="0"/>
              <a:t> (Co </a:t>
            </a:r>
            <a:r>
              <a:rPr lang="en-US" dirty="0" err="1"/>
              <a:t>działało</a:t>
            </a:r>
            <a:r>
              <a:rPr lang="en-US" dirty="0"/>
              <a:t> </a:t>
            </a:r>
            <a:r>
              <a:rPr lang="en-US" dirty="0" err="1"/>
              <a:t>dobrze</a:t>
            </a:r>
            <a:r>
              <a:rPr lang="en-US" dirty="0"/>
              <a:t> w </a:t>
            </a:r>
            <a:r>
              <a:rPr lang="en-US" dirty="0" err="1"/>
              <a:t>reklamie</a:t>
            </a:r>
            <a:r>
              <a:rPr lang="en-US" dirty="0"/>
              <a:t> - </a:t>
            </a:r>
            <a:r>
              <a:rPr lang="en-US" dirty="0" err="1"/>
              <a:t>obraz</a:t>
            </a:r>
            <a:r>
              <a:rPr lang="en-US" dirty="0"/>
              <a:t>, </a:t>
            </a:r>
            <a:r>
              <a:rPr lang="en-US" dirty="0" err="1"/>
              <a:t>tekst</a:t>
            </a:r>
            <a:r>
              <a:rPr lang="en-US" dirty="0"/>
              <a:t>, </a:t>
            </a:r>
            <a:r>
              <a:rPr lang="en-US" dirty="0" err="1"/>
              <a:t>przycisk</a:t>
            </a:r>
            <a:r>
              <a:rPr lang="en-US" dirty="0"/>
              <a:t> CTA? </a:t>
            </a:r>
            <a:r>
              <a:rPr lang="en-US" dirty="0" err="1"/>
              <a:t>Czy</a:t>
            </a:r>
            <a:r>
              <a:rPr lang="en-US" dirty="0"/>
              <a:t> </a:t>
            </a:r>
            <a:r>
              <a:rPr lang="en-US" dirty="0" err="1"/>
              <a:t>jesteś</a:t>
            </a:r>
            <a:r>
              <a:rPr lang="en-US" dirty="0"/>
              <a:t> </a:t>
            </a:r>
            <a:r>
              <a:rPr lang="en-US" dirty="0" err="1"/>
              <a:t>zadowolony</a:t>
            </a:r>
            <a:r>
              <a:rPr lang="en-US" dirty="0"/>
              <a:t> z </a:t>
            </a:r>
            <a:r>
              <a:rPr lang="en-US" dirty="0" err="1"/>
              <a:t>konwersji</a:t>
            </a:r>
            <a:r>
              <a:rPr lang="en-US" dirty="0"/>
              <a:t>? Co </a:t>
            </a:r>
            <a:r>
              <a:rPr lang="en-US" dirty="0" err="1"/>
              <a:t>można</a:t>
            </a:r>
            <a:r>
              <a:rPr lang="en-US" dirty="0"/>
              <a:t> </a:t>
            </a:r>
            <a:r>
              <a:rPr lang="en-US" dirty="0" err="1"/>
              <a:t>było</a:t>
            </a:r>
            <a:r>
              <a:rPr lang="en-US" dirty="0"/>
              <a:t> </a:t>
            </a:r>
            <a:r>
              <a:rPr lang="en-US" dirty="0" err="1"/>
              <a:t>dodatkowo</a:t>
            </a:r>
            <a:r>
              <a:rPr lang="en-US" dirty="0"/>
              <a:t> </a:t>
            </a:r>
            <a:r>
              <a:rPr lang="en-US" dirty="0" err="1"/>
              <a:t>poprawić</a:t>
            </a:r>
            <a:r>
              <a:rPr lang="en-US" dirty="0"/>
              <a:t>?)</a:t>
            </a:r>
            <a:endParaRPr dirty="0"/>
          </a:p>
          <a:p>
            <a:pPr marL="0" indent="0"/>
            <a:endParaRPr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24f40d7f709_0_54"/>
          <p:cNvSpPr txBox="1">
            <a:spLocks noGrp="1"/>
          </p:cNvSpPr>
          <p:nvPr>
            <p:ph type="title" idx="4294967295"/>
          </p:nvPr>
        </p:nvSpPr>
        <p:spPr>
          <a:xfrm>
            <a:off x="777922" y="2424641"/>
            <a:ext cx="10918209" cy="20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>
              <a:buSzPts val="3200"/>
            </a:pPr>
            <a:r>
              <a:rPr lang="en-US" sz="6000" dirty="0" err="1" smtClean="0"/>
              <a:t>Kup</a:t>
            </a:r>
            <a:r>
              <a:rPr lang="pl-PL" sz="6000" dirty="0" err="1" smtClean="0"/>
              <a:t>owanie</a:t>
            </a:r>
            <a:r>
              <a:rPr lang="en-US" sz="6000" dirty="0" smtClean="0"/>
              <a:t> </a:t>
            </a:r>
            <a:r>
              <a:rPr lang="en-US" sz="6000" dirty="0" err="1" smtClean="0"/>
              <a:t>kampani</a:t>
            </a:r>
            <a:r>
              <a:rPr lang="pl-PL" sz="6000" dirty="0" smtClean="0"/>
              <a:t>i</a:t>
            </a:r>
            <a:r>
              <a:rPr lang="en-US" sz="6000" dirty="0" smtClean="0"/>
              <a:t> </a:t>
            </a:r>
            <a:r>
              <a:rPr lang="en-US" sz="6000" dirty="0" err="1" smtClean="0"/>
              <a:t>displayowych</a:t>
            </a:r>
            <a:r>
              <a:rPr lang="en-US" sz="6000" dirty="0" smtClean="0"/>
              <a:t> </a:t>
            </a:r>
            <a:r>
              <a:rPr lang="en-US" sz="6000" dirty="0"/>
              <a:t>w </a:t>
            </a:r>
            <a:r>
              <a:rPr lang="en-US" sz="6000" dirty="0" err="1"/>
              <a:t>mediach</a:t>
            </a:r>
            <a:endParaRPr sz="60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24f40d7f709_0_63"/>
          <p:cNvSpPr txBox="1">
            <a:spLocks noGrp="1"/>
          </p:cNvSpPr>
          <p:nvPr>
            <p:ph type="body" idx="1"/>
          </p:nvPr>
        </p:nvSpPr>
        <p:spPr>
          <a:xfrm>
            <a:off x="838200" y="1825624"/>
            <a:ext cx="10515600" cy="4645320"/>
          </a:xfrm>
          <a:prstGeom prst="rect">
            <a:avLst/>
          </a:prstGeom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09585" indent="-482588">
              <a:buSzPts val="2100"/>
              <a:buChar char="●"/>
            </a:pPr>
            <a:r>
              <a:rPr lang="en-US" dirty="0" err="1"/>
              <a:t>Reklamy</a:t>
            </a:r>
            <a:r>
              <a:rPr lang="en-US" dirty="0"/>
              <a:t> </a:t>
            </a:r>
            <a:r>
              <a:rPr lang="en-US" dirty="0" err="1"/>
              <a:t>displayowe</a:t>
            </a:r>
            <a:r>
              <a:rPr lang="en-US" dirty="0"/>
              <a:t> (</a:t>
            </a:r>
            <a:r>
              <a:rPr lang="en-US" dirty="0" err="1"/>
              <a:t>banery</a:t>
            </a:r>
            <a:r>
              <a:rPr lang="en-US" dirty="0"/>
              <a:t>) </a:t>
            </a:r>
            <a:r>
              <a:rPr lang="en-US" dirty="0" err="1"/>
              <a:t>można</a:t>
            </a:r>
            <a:r>
              <a:rPr lang="en-US" dirty="0"/>
              <a:t> </a:t>
            </a:r>
            <a:r>
              <a:rPr lang="en-US" dirty="0" err="1"/>
              <a:t>kupić</a:t>
            </a:r>
            <a:r>
              <a:rPr lang="en-US" dirty="0"/>
              <a:t> w </a:t>
            </a:r>
            <a:r>
              <a:rPr lang="en-US" dirty="0" err="1"/>
              <a:t>mediach</a:t>
            </a:r>
            <a:r>
              <a:rPr lang="en-US" dirty="0"/>
              <a:t> </a:t>
            </a:r>
            <a:r>
              <a:rPr lang="en-US" dirty="0" err="1"/>
              <a:t>krajowych</a:t>
            </a:r>
            <a:r>
              <a:rPr lang="en-US" dirty="0"/>
              <a:t>.</a:t>
            </a:r>
            <a:endParaRPr dirty="0"/>
          </a:p>
          <a:p>
            <a:pPr marL="609585" indent="-482588">
              <a:spcBef>
                <a:spcPts val="0"/>
              </a:spcBef>
              <a:buSzPts val="2100"/>
              <a:buChar char="●"/>
            </a:pPr>
            <a:r>
              <a:rPr lang="en-US" dirty="0" err="1"/>
              <a:t>Wszystkie</a:t>
            </a:r>
            <a:r>
              <a:rPr lang="en-US" dirty="0"/>
              <a:t> </a:t>
            </a:r>
            <a:r>
              <a:rPr lang="en-US" dirty="0" err="1"/>
              <a:t>niezbędne</a:t>
            </a:r>
            <a:r>
              <a:rPr lang="en-US" dirty="0"/>
              <a:t> </a:t>
            </a:r>
            <a:r>
              <a:rPr lang="en-US" dirty="0" err="1"/>
              <a:t>informacje</a:t>
            </a:r>
            <a:r>
              <a:rPr lang="en-US" dirty="0"/>
              <a:t> </a:t>
            </a:r>
            <a:r>
              <a:rPr lang="en-US" dirty="0" err="1"/>
              <a:t>można</a:t>
            </a:r>
            <a:r>
              <a:rPr lang="en-US" dirty="0"/>
              <a:t> </a:t>
            </a:r>
            <a:r>
              <a:rPr lang="en-US" dirty="0" err="1"/>
              <a:t>znaleźć</a:t>
            </a:r>
            <a:r>
              <a:rPr lang="en-US" dirty="0"/>
              <a:t> w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pl-PL" dirty="0" smtClean="0"/>
              <a:t>ofertach </a:t>
            </a:r>
            <a:r>
              <a:rPr lang="en-US" dirty="0" err="1" smtClean="0"/>
              <a:t>medialnych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wyszukiwanie</a:t>
            </a:r>
            <a:r>
              <a:rPr lang="en-US" dirty="0"/>
              <a:t> w </a:t>
            </a:r>
            <a:r>
              <a:rPr lang="en-US" dirty="0" err="1"/>
              <a:t>Internecie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pomocą</a:t>
            </a:r>
            <a:r>
              <a:rPr lang="en-US" dirty="0"/>
              <a:t> </a:t>
            </a:r>
            <a:r>
              <a:rPr lang="en-US" dirty="0" err="1"/>
              <a:t>nazwy</a:t>
            </a:r>
            <a:r>
              <a:rPr lang="en-US" dirty="0"/>
              <a:t> </a:t>
            </a:r>
            <a:r>
              <a:rPr lang="en-US" dirty="0" err="1"/>
              <a:t>mediów</a:t>
            </a:r>
            <a:r>
              <a:rPr lang="en-US" dirty="0"/>
              <a:t> + </a:t>
            </a:r>
            <a:r>
              <a:rPr lang="en-US" dirty="0" smtClean="0"/>
              <a:t>kart</a:t>
            </a:r>
            <a:r>
              <a:rPr lang="pl-PL" dirty="0" smtClean="0"/>
              <a:t>a</a:t>
            </a:r>
            <a:r>
              <a:rPr lang="en-US" dirty="0" smtClean="0"/>
              <a:t> </a:t>
            </a:r>
            <a:r>
              <a:rPr lang="en-US" dirty="0" err="1" smtClean="0"/>
              <a:t>medialn</a:t>
            </a:r>
            <a:r>
              <a:rPr lang="pl-PL" dirty="0" smtClean="0"/>
              <a:t>a</a:t>
            </a:r>
            <a:r>
              <a:rPr lang="en-US" dirty="0" smtClean="0"/>
              <a:t>).</a:t>
            </a:r>
            <a:endParaRPr dirty="0"/>
          </a:p>
          <a:p>
            <a:pPr marL="609585" indent="-482588">
              <a:spcBef>
                <a:spcPts val="0"/>
              </a:spcBef>
              <a:buSzPts val="2100"/>
              <a:buChar char="●"/>
            </a:pPr>
            <a:r>
              <a:rPr lang="en-US" dirty="0" err="1"/>
              <a:t>Ceny</a:t>
            </a:r>
            <a:r>
              <a:rPr lang="en-US" dirty="0"/>
              <a:t> to CPM (cost per mille), co </a:t>
            </a:r>
            <a:r>
              <a:rPr lang="en-US" dirty="0" err="1"/>
              <a:t>oznacza</a:t>
            </a:r>
            <a:r>
              <a:rPr lang="en-US" dirty="0"/>
              <a:t>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płaci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wyświetlenia</a:t>
            </a:r>
            <a:r>
              <a:rPr lang="en-US" dirty="0"/>
              <a:t> (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kliknięcia</a:t>
            </a:r>
            <a:r>
              <a:rPr lang="en-US" dirty="0"/>
              <a:t>).</a:t>
            </a:r>
            <a:endParaRPr dirty="0"/>
          </a:p>
          <a:p>
            <a:pPr marL="609585" indent="-482588">
              <a:spcBef>
                <a:spcPts val="0"/>
              </a:spcBef>
              <a:buSzPts val="2100"/>
              <a:buChar char="●"/>
            </a:pPr>
            <a:r>
              <a:rPr lang="en-US" dirty="0" err="1"/>
              <a:t>Zazwyczaj</a:t>
            </a:r>
            <a:r>
              <a:rPr lang="en-US" dirty="0"/>
              <a:t> </a:t>
            </a:r>
            <a:r>
              <a:rPr lang="en-US" dirty="0" err="1"/>
              <a:t>tworzony</a:t>
            </a:r>
            <a:r>
              <a:rPr lang="en-US" dirty="0"/>
              <a:t> jest plan </a:t>
            </a:r>
            <a:r>
              <a:rPr lang="en-US" dirty="0" err="1"/>
              <a:t>medialny</a:t>
            </a:r>
            <a:r>
              <a:rPr lang="en-US" dirty="0"/>
              <a:t>, </a:t>
            </a:r>
            <a:r>
              <a:rPr lang="en-US" dirty="0" err="1"/>
              <a:t>obejmujący</a:t>
            </a:r>
            <a:r>
              <a:rPr lang="en-US" dirty="0"/>
              <a:t> 2-4 </a:t>
            </a:r>
            <a:r>
              <a:rPr lang="en-US" dirty="0" err="1"/>
              <a:t>podstawowe</a:t>
            </a:r>
            <a:r>
              <a:rPr lang="en-US" dirty="0"/>
              <a:t> media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komunikaty</a:t>
            </a:r>
            <a:r>
              <a:rPr lang="en-US" dirty="0"/>
              <a:t> w </a:t>
            </a:r>
            <a:r>
              <a:rPr lang="en-US" dirty="0" err="1"/>
              <a:t>każdym</a:t>
            </a:r>
            <a:r>
              <a:rPr lang="en-US" dirty="0"/>
              <a:t> z </a:t>
            </a:r>
            <a:r>
              <a:rPr lang="en-US" dirty="0" err="1"/>
              <a:t>nich</a:t>
            </a:r>
            <a:r>
              <a:rPr lang="en-US" dirty="0"/>
              <a:t>, aby </a:t>
            </a:r>
            <a:r>
              <a:rPr lang="en-US" dirty="0" err="1"/>
              <a:t>dotrzeć</a:t>
            </a:r>
            <a:r>
              <a:rPr lang="en-US" dirty="0"/>
              <a:t> do </a:t>
            </a:r>
            <a:r>
              <a:rPr lang="en-US" dirty="0" err="1"/>
              <a:t>pożądanych</a:t>
            </a:r>
            <a:r>
              <a:rPr lang="en-US" dirty="0"/>
              <a:t> </a:t>
            </a:r>
            <a:r>
              <a:rPr lang="en-US" dirty="0" err="1"/>
              <a:t>odbiorców</a:t>
            </a:r>
            <a:r>
              <a:rPr lang="en-US" dirty="0"/>
              <a:t> </a:t>
            </a:r>
            <a:r>
              <a:rPr lang="en-US" dirty="0" err="1" smtClean="0"/>
              <a:t>docelowych</a:t>
            </a:r>
            <a:r>
              <a:rPr lang="pl-PL" dirty="0" smtClean="0"/>
              <a:t>.</a:t>
            </a:r>
            <a:endParaRPr dirty="0"/>
          </a:p>
          <a:p>
            <a:pPr marL="0" indent="0"/>
            <a:r>
              <a:rPr lang="en-US" dirty="0"/>
              <a:t>   </a:t>
            </a:r>
            <a:endParaRPr dirty="0"/>
          </a:p>
        </p:txBody>
      </p:sp>
      <p:sp>
        <p:nvSpPr>
          <p:cNvPr id="380" name="Google Shape;380;g24f40d7f709_0_6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600"/>
          </a:xfrm>
          <a:prstGeom prst="rect">
            <a:avLst/>
          </a:prstGeom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r>
              <a:rPr lang="en-US"/>
              <a:t>Gdzie kupić reklamę display?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4f40d7f709_0_16"/>
          <p:cNvSpPr txBox="1">
            <a:spLocks noGrp="1"/>
          </p:cNvSpPr>
          <p:nvPr>
            <p:ph type="title" idx="4294967295"/>
          </p:nvPr>
        </p:nvSpPr>
        <p:spPr>
          <a:xfrm>
            <a:off x="1776941" y="219701"/>
            <a:ext cx="8638000" cy="1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Clr>
                <a:schemeClr val="dk1"/>
              </a:buClr>
              <a:buSzPts val="2400"/>
            </a:pPr>
            <a:r>
              <a:rPr lang="en-US"/>
              <a:t>Rozmiary i formaty banerów</a:t>
            </a:r>
            <a:endParaRPr/>
          </a:p>
        </p:txBody>
      </p:sp>
      <p:pic>
        <p:nvPicPr>
          <p:cNvPr id="387" name="Google Shape;387;g24f40d7f709_0_16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61483" y="1902883"/>
            <a:ext cx="5234400" cy="3052400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88" name="Google Shape;388;g24f40d7f709_0_16"/>
          <p:cNvSpPr txBox="1">
            <a:spLocks noGrp="1"/>
          </p:cNvSpPr>
          <p:nvPr>
            <p:ph type="body" idx="4294967295"/>
          </p:nvPr>
        </p:nvSpPr>
        <p:spPr>
          <a:xfrm>
            <a:off x="6452851" y="1917076"/>
            <a:ext cx="2627200" cy="46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466" indent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500"/>
              <a:buNone/>
            </a:pPr>
            <a:r>
              <a:rPr lang="en-US" sz="2133" b="1" dirty="0">
                <a:solidFill>
                  <a:srgbClr val="D12477"/>
                </a:solidFill>
              </a:rPr>
              <a:t>Mobile: </a:t>
            </a:r>
            <a:r>
              <a:rPr lang="en-US" sz="2133" dirty="0" err="1"/>
              <a:t>szybki</a:t>
            </a:r>
            <a:r>
              <a:rPr lang="en-US" sz="2133" dirty="0"/>
              <a:t> </a:t>
            </a:r>
            <a:r>
              <a:rPr lang="en-US" sz="2133" dirty="0" err="1"/>
              <a:t>wzrost</a:t>
            </a:r>
            <a:r>
              <a:rPr lang="en-US" sz="2133" dirty="0"/>
              <a:t>. Co </a:t>
            </a:r>
            <a:r>
              <a:rPr lang="en-US" sz="2133" dirty="0" err="1"/>
              <a:t>najmniej</a:t>
            </a:r>
            <a:r>
              <a:rPr lang="en-US" sz="2133" dirty="0"/>
              <a:t> 2/3 </a:t>
            </a:r>
            <a:r>
              <a:rPr lang="en-US" sz="2133" dirty="0" err="1"/>
              <a:t>reklam</a:t>
            </a:r>
            <a:r>
              <a:rPr lang="en-US" sz="2133" dirty="0"/>
              <a:t> </a:t>
            </a:r>
            <a:r>
              <a:rPr lang="en-US" sz="2133" dirty="0" err="1"/>
              <a:t>displayowych</a:t>
            </a:r>
            <a:r>
              <a:rPr lang="en-US" sz="2133" dirty="0"/>
              <a:t> </a:t>
            </a:r>
            <a:r>
              <a:rPr lang="en-US" sz="2133" dirty="0" err="1"/>
              <a:t>na</a:t>
            </a:r>
            <a:r>
              <a:rPr lang="en-US" sz="2133" dirty="0"/>
              <a:t> </a:t>
            </a:r>
            <a:r>
              <a:rPr lang="en-US" sz="2133" dirty="0" err="1"/>
              <a:t>urządzeniach</a:t>
            </a:r>
            <a:r>
              <a:rPr lang="en-US" sz="2133" dirty="0"/>
              <a:t> </a:t>
            </a:r>
            <a:r>
              <a:rPr lang="en-US" sz="2133" dirty="0" err="1"/>
              <a:t>mobilnych</a:t>
            </a:r>
            <a:endParaRPr sz="2133" dirty="0"/>
          </a:p>
        </p:txBody>
      </p:sp>
      <p:sp>
        <p:nvSpPr>
          <p:cNvPr id="389" name="Google Shape;389;g24f40d7f709_0_16"/>
          <p:cNvSpPr txBox="1"/>
          <p:nvPr/>
        </p:nvSpPr>
        <p:spPr>
          <a:xfrm>
            <a:off x="758660" y="1095381"/>
            <a:ext cx="5210400" cy="7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>
              <a:buClr>
                <a:srgbClr val="161249"/>
              </a:buClr>
              <a:buSzPts val="1600"/>
            </a:pPr>
            <a:r>
              <a:rPr lang="en-US" sz="2133">
                <a:solidFill>
                  <a:srgbClr val="161249"/>
                </a:solidFill>
              </a:rPr>
              <a:t>Rozmiary banerów są określone w </a:t>
            </a:r>
            <a:r>
              <a:rPr lang="en-US" sz="2133" b="1">
                <a:solidFill>
                  <a:srgbClr val="D12477"/>
                </a:solidFill>
              </a:rPr>
              <a:t>pikselach</a:t>
            </a:r>
            <a:r>
              <a:rPr lang="en-US" sz="2133">
                <a:solidFill>
                  <a:srgbClr val="161249"/>
                </a:solidFill>
              </a:rPr>
              <a:t>, poniżej kilka przykładów. </a:t>
            </a:r>
            <a:endParaRPr sz="2133">
              <a:solidFill>
                <a:srgbClr val="161249"/>
              </a:solidFill>
            </a:endParaRPr>
          </a:p>
        </p:txBody>
      </p:sp>
      <p:sp>
        <p:nvSpPr>
          <p:cNvPr id="390" name="Google Shape;390;g24f40d7f709_0_16"/>
          <p:cNvSpPr txBox="1"/>
          <p:nvPr/>
        </p:nvSpPr>
        <p:spPr>
          <a:xfrm>
            <a:off x="2743200" y="5104361"/>
            <a:ext cx="3889612" cy="140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>
              <a:buClr>
                <a:srgbClr val="D12477"/>
              </a:buClr>
              <a:buSzPts val="1600"/>
            </a:pPr>
            <a:r>
              <a:rPr lang="en-US" sz="2133" b="1" dirty="0" err="1">
                <a:solidFill>
                  <a:srgbClr val="D12477"/>
                </a:solidFill>
              </a:rPr>
              <a:t>Parada</a:t>
            </a:r>
            <a:r>
              <a:rPr lang="en-US" sz="2133" b="1" dirty="0">
                <a:solidFill>
                  <a:srgbClr val="D12477"/>
                </a:solidFill>
              </a:rPr>
              <a:t>: </a:t>
            </a:r>
            <a:r>
              <a:rPr lang="en-US" sz="2133" dirty="0">
                <a:solidFill>
                  <a:srgbClr val="161249"/>
                </a:solidFill>
              </a:rPr>
              <a:t>980x400 (</a:t>
            </a:r>
            <a:r>
              <a:rPr lang="en-US" sz="2133" dirty="0" err="1">
                <a:solidFill>
                  <a:srgbClr val="161249"/>
                </a:solidFill>
              </a:rPr>
              <a:t>dt</a:t>
            </a:r>
            <a:r>
              <a:rPr lang="en-US" sz="2133" dirty="0">
                <a:solidFill>
                  <a:srgbClr val="161249"/>
                </a:solidFill>
              </a:rPr>
              <a:t>) </a:t>
            </a:r>
            <a:r>
              <a:rPr lang="en-US" sz="2133" dirty="0" err="1">
                <a:solidFill>
                  <a:srgbClr val="161249"/>
                </a:solidFill>
              </a:rPr>
              <a:t>lub</a:t>
            </a:r>
            <a:r>
              <a:rPr lang="en-US" sz="2133" dirty="0">
                <a:solidFill>
                  <a:srgbClr val="161249"/>
                </a:solidFill>
              </a:rPr>
              <a:t> 300x300 (mobile) </a:t>
            </a:r>
            <a:r>
              <a:rPr lang="en-US" sz="2133" dirty="0" err="1">
                <a:solidFill>
                  <a:srgbClr val="161249"/>
                </a:solidFill>
              </a:rPr>
              <a:t>dość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popularna</a:t>
            </a:r>
            <a:r>
              <a:rPr lang="en-US" sz="2133" dirty="0">
                <a:solidFill>
                  <a:srgbClr val="161249"/>
                </a:solidFill>
              </a:rPr>
              <a:t> w </a:t>
            </a:r>
            <a:r>
              <a:rPr lang="en-US" sz="2133" dirty="0" err="1">
                <a:solidFill>
                  <a:srgbClr val="161249"/>
                </a:solidFill>
              </a:rPr>
              <a:t>Finlandii</a:t>
            </a:r>
            <a:r>
              <a:rPr lang="en-US" sz="2133" dirty="0">
                <a:solidFill>
                  <a:srgbClr val="161249"/>
                </a:solidFill>
              </a:rPr>
              <a:t>. </a:t>
            </a:r>
            <a:r>
              <a:rPr lang="en-US" sz="2133" dirty="0" err="1">
                <a:solidFill>
                  <a:srgbClr val="161249"/>
                </a:solidFill>
              </a:rPr>
              <a:t>Duży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rozmiar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przyciąga</a:t>
            </a:r>
            <a:r>
              <a:rPr lang="en-US" sz="2133" dirty="0">
                <a:solidFill>
                  <a:srgbClr val="161249"/>
                </a:solidFill>
              </a:rPr>
              <a:t> </a:t>
            </a:r>
            <a:r>
              <a:rPr lang="en-US" sz="2133" dirty="0" err="1">
                <a:solidFill>
                  <a:srgbClr val="161249"/>
                </a:solidFill>
              </a:rPr>
              <a:t>uwagę</a:t>
            </a:r>
            <a:r>
              <a:rPr lang="en-US" sz="2133" dirty="0">
                <a:solidFill>
                  <a:srgbClr val="161249"/>
                </a:solidFill>
              </a:rPr>
              <a:t>. </a:t>
            </a:r>
            <a:endParaRPr sz="2133" dirty="0">
              <a:solidFill>
                <a:srgbClr val="161249"/>
              </a:solidFill>
            </a:endParaRPr>
          </a:p>
        </p:txBody>
      </p:sp>
      <p:pic>
        <p:nvPicPr>
          <p:cNvPr id="391" name="Google Shape;391;g24f40d7f709_0_16"/>
          <p:cNvPicPr preferRelativeResize="0"/>
          <p:nvPr/>
        </p:nvPicPr>
        <p:blipFill rotWithShape="1">
          <a:blip r:embed="rId4">
            <a:alphaModFix/>
          </a:blip>
          <a:srcRect b="19028"/>
          <a:stretch/>
        </p:blipFill>
        <p:spPr>
          <a:xfrm>
            <a:off x="7610885" y="4118488"/>
            <a:ext cx="4131105" cy="2391345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92" name="Google Shape;392;g24f40d7f709_0_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37746" y="1006646"/>
            <a:ext cx="1392857" cy="2832492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93" name="Google Shape;393;g24f40d7f709_0_16"/>
          <p:cNvCxnSpPr/>
          <p:nvPr/>
        </p:nvCxnSpPr>
        <p:spPr>
          <a:xfrm>
            <a:off x="6096000" y="5654593"/>
            <a:ext cx="1390000" cy="305200"/>
          </a:xfrm>
          <a:prstGeom prst="bentConnector3">
            <a:avLst>
              <a:gd name="adj1" fmla="val 50004"/>
            </a:avLst>
          </a:prstGeom>
          <a:noFill/>
          <a:ln w="28575" cap="flat" cmpd="sng">
            <a:solidFill>
              <a:srgbClr val="D12477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94" name="Google Shape;394;g24f40d7f709_0_16"/>
          <p:cNvCxnSpPr/>
          <p:nvPr/>
        </p:nvCxnSpPr>
        <p:spPr>
          <a:xfrm rot="10800000" flipH="1">
            <a:off x="9114156" y="2124491"/>
            <a:ext cx="1034000" cy="298400"/>
          </a:xfrm>
          <a:prstGeom prst="bentConnector3">
            <a:avLst>
              <a:gd name="adj1" fmla="val 49991"/>
            </a:avLst>
          </a:prstGeom>
          <a:noFill/>
          <a:ln w="28575" cap="flat" cmpd="sng">
            <a:solidFill>
              <a:srgbClr val="D12477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24f40d7f709_0_29"/>
          <p:cNvSpPr txBox="1">
            <a:spLocks noGrp="1"/>
          </p:cNvSpPr>
          <p:nvPr>
            <p:ph type="title"/>
          </p:nvPr>
        </p:nvSpPr>
        <p:spPr>
          <a:xfrm>
            <a:off x="450848" y="278812"/>
            <a:ext cx="10849497" cy="11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Clr>
                <a:schemeClr val="dk1"/>
              </a:buClr>
              <a:buSzPts val="2400"/>
            </a:pPr>
            <a:r>
              <a:rPr lang="en-US" dirty="0"/>
              <a:t>Plan </a:t>
            </a:r>
            <a:r>
              <a:rPr lang="en-US" dirty="0" err="1"/>
              <a:t>medialny</a:t>
            </a:r>
            <a:r>
              <a:rPr lang="en-US" dirty="0"/>
              <a:t> </a:t>
            </a:r>
            <a:r>
              <a:rPr lang="en-US" dirty="0" err="1"/>
              <a:t>kampanii</a:t>
            </a:r>
            <a:r>
              <a:rPr lang="en-US" dirty="0"/>
              <a:t> </a:t>
            </a:r>
            <a:r>
              <a:rPr lang="en-US" dirty="0" err="1"/>
              <a:t>reklamowej</a:t>
            </a:r>
            <a:endParaRPr dirty="0"/>
          </a:p>
        </p:txBody>
      </p:sp>
      <p:graphicFrame>
        <p:nvGraphicFramePr>
          <p:cNvPr id="401" name="Google Shape;401;g24f40d7f709_0_29"/>
          <p:cNvGraphicFramePr/>
          <p:nvPr>
            <p:extLst>
              <p:ext uri="{D42A27DB-BD31-4B8C-83A1-F6EECF244321}">
                <p14:modId xmlns:p14="http://schemas.microsoft.com/office/powerpoint/2010/main" val="1345502974"/>
              </p:ext>
            </p:extLst>
          </p:nvPr>
        </p:nvGraphicFramePr>
        <p:xfrm>
          <a:off x="450849" y="1311116"/>
          <a:ext cx="10947000" cy="4450857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3233"/>
                <a:gridCol w="2174833"/>
                <a:gridCol w="1164467"/>
                <a:gridCol w="911867"/>
                <a:gridCol w="1078867"/>
                <a:gridCol w="1352867"/>
                <a:gridCol w="539433"/>
                <a:gridCol w="539433"/>
                <a:gridCol w="548000"/>
                <a:gridCol w="548000"/>
                <a:gridCol w="548000"/>
                <a:gridCol w="548000"/>
              </a:tblGrid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Tydzień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12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Format reklamy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pl-PL" sz="1200" b="1" i="0" u="none" strike="noStrike" cap="none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Impresja</a:t>
                      </a:r>
                      <a:endParaRPr sz="1500" u="none" strike="noStrike" cap="none" dirty="0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cpm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Koszt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Czas trwania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42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43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44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45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46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47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 y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Parada na pulpicie 980x400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375000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15000</a:t>
                      </a:r>
                      <a:r>
                        <a:rPr lang="pl-PL" sz="1200" b="0" i="0" u="none" strike="noStrike" cap="none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</a:t>
                      </a:r>
                      <a:endParaRPr sz="1500" u="none" strike="noStrike" cap="none" dirty="0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15.-27.10.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B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B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 z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Parada na pulpicie 980x400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400000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37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14800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15.-29.10.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45E2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45E2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45E2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 x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Mobilna parada 300x300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425000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24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10200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23.10.-3.11.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525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5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Łącznie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5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5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1200000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5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5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40000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11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500" u="none" strike="noStrike" cap="none"/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620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8768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500" b="0" i="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61249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600" b="0" i="0" u="none" strike="noStrike" cap="none">
                          <a:solidFill>
                            <a:srgbClr val="161249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Średni CTR 1,5%= 1 200 000 x 1,5% =&gt;</a:t>
                      </a:r>
                      <a:endParaRPr sz="240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8768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500" b="0" i="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61249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161249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18000 odwiedzających stronę docelową </a:t>
                      </a:r>
                      <a:endParaRPr sz="240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500" b="0" i="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240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11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33" marR="9533" marT="9533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sp>
        <p:nvSpPr>
          <p:cNvPr id="402" name="Google Shape;402;g24f40d7f709_0_29"/>
          <p:cNvSpPr/>
          <p:nvPr/>
        </p:nvSpPr>
        <p:spPr>
          <a:xfrm>
            <a:off x="6417009" y="3851363"/>
            <a:ext cx="3051200" cy="1364000"/>
          </a:xfrm>
          <a:prstGeom prst="wedgeEllipseCallout">
            <a:avLst>
              <a:gd name="adj1" fmla="val -40076"/>
              <a:gd name="adj2" fmla="val -67335"/>
            </a:avLst>
          </a:prstGeom>
          <a:noFill/>
          <a:ln w="285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8000" tIns="45700" rIns="48000" bIns="45700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r>
              <a:rPr lang="en-US" sz="1600">
                <a:solidFill>
                  <a:schemeClr val="dk1"/>
                </a:solidFill>
              </a:rPr>
              <a:t>Łatwy sposób obliczenia: 425 x 24= 10 200 (pomiń 000)</a:t>
            </a:r>
            <a:endParaRPr sz="1467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4f40d7f709_0_36"/>
          <p:cNvSpPr txBox="1">
            <a:spLocks noGrp="1"/>
          </p:cNvSpPr>
          <p:nvPr>
            <p:ph type="body" idx="1"/>
          </p:nvPr>
        </p:nvSpPr>
        <p:spPr>
          <a:xfrm>
            <a:off x="1120765" y="417334"/>
            <a:ext cx="10124000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</a:pPr>
            <a:r>
              <a:rPr lang="pl-PL" dirty="0" smtClean="0"/>
              <a:t>Zadanie: </a:t>
            </a:r>
            <a:r>
              <a:rPr lang="en-US" dirty="0" err="1" smtClean="0"/>
              <a:t>kup</a:t>
            </a:r>
            <a:r>
              <a:rPr lang="en-US" dirty="0" smtClean="0"/>
              <a:t> </a:t>
            </a:r>
            <a:r>
              <a:rPr lang="en-US" dirty="0" err="1"/>
              <a:t>kampanię</a:t>
            </a:r>
            <a:r>
              <a:rPr lang="en-US" dirty="0"/>
              <a:t> </a:t>
            </a:r>
            <a:r>
              <a:rPr lang="en-US" dirty="0" err="1"/>
              <a:t>banerową</a:t>
            </a:r>
            <a:r>
              <a:rPr lang="en-US" dirty="0"/>
              <a:t> w </a:t>
            </a:r>
            <a:r>
              <a:rPr lang="en-US" dirty="0" err="1" smtClean="0"/>
              <a:t>mediach</a:t>
            </a:r>
            <a:r>
              <a:rPr lang="pl-PL" dirty="0" smtClean="0"/>
              <a:t> (1)</a:t>
            </a:r>
            <a:endParaRPr dirty="0"/>
          </a:p>
        </p:txBody>
      </p:sp>
      <p:sp>
        <p:nvSpPr>
          <p:cNvPr id="409" name="Google Shape;409;g24f40d7f709_0_36"/>
          <p:cNvSpPr txBox="1">
            <a:spLocks noGrp="1"/>
          </p:cNvSpPr>
          <p:nvPr>
            <p:ph type="title" idx="4294967295"/>
          </p:nvPr>
        </p:nvSpPr>
        <p:spPr>
          <a:xfrm>
            <a:off x="1012269" y="1054219"/>
            <a:ext cx="10319200" cy="11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Clr>
                <a:schemeClr val="dk1"/>
              </a:buClr>
              <a:buSzPts val="2400"/>
            </a:pPr>
            <a:r>
              <a:rPr lang="en-US" sz="2133">
                <a:solidFill>
                  <a:srgbClr val="D12477"/>
                </a:solidFill>
              </a:rPr>
              <a:t>Jesteś media plannerem w agencji mediowej. Musisz zaplanować kampanię dla swojego klienta.</a:t>
            </a:r>
            <a:endParaRPr sz="3200">
              <a:solidFill>
                <a:srgbClr val="D12477"/>
              </a:solidFill>
            </a:endParaRPr>
          </a:p>
        </p:txBody>
      </p:sp>
      <p:sp>
        <p:nvSpPr>
          <p:cNvPr id="410" name="Google Shape;410;g24f40d7f709_0_36"/>
          <p:cNvSpPr txBox="1"/>
          <p:nvPr/>
        </p:nvSpPr>
        <p:spPr>
          <a:xfrm>
            <a:off x="900752" y="1763651"/>
            <a:ext cx="10924317" cy="458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465655" indent="-457189">
              <a:buClr>
                <a:srgbClr val="D12477"/>
              </a:buClr>
              <a:buSzPts val="1485"/>
              <a:buFont typeface="Calibri"/>
              <a:buAutoNum type="arabicPeriod"/>
            </a:pPr>
            <a:r>
              <a:rPr lang="en-US" sz="1800" dirty="0" err="1">
                <a:solidFill>
                  <a:schemeClr val="lt1"/>
                </a:solidFill>
              </a:rPr>
              <a:t>Zdecyduj</a:t>
            </a:r>
            <a:r>
              <a:rPr lang="en-US" sz="1800" dirty="0">
                <a:solidFill>
                  <a:schemeClr val="lt1"/>
                </a:solidFill>
              </a:rPr>
              <a:t>, </a:t>
            </a:r>
            <a:r>
              <a:rPr lang="en-US" sz="1800" dirty="0" err="1">
                <a:solidFill>
                  <a:schemeClr val="lt1"/>
                </a:solidFill>
              </a:rPr>
              <a:t>kto</a:t>
            </a:r>
            <a:r>
              <a:rPr lang="en-US" sz="1800" dirty="0">
                <a:solidFill>
                  <a:schemeClr val="lt1"/>
                </a:solidFill>
              </a:rPr>
              <a:t> jest </a:t>
            </a:r>
            <a:r>
              <a:rPr lang="en-US" sz="1800" dirty="0" err="1">
                <a:solidFill>
                  <a:schemeClr val="lt1"/>
                </a:solidFill>
              </a:rPr>
              <a:t>Twoim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klientem</a:t>
            </a:r>
            <a:r>
              <a:rPr lang="en-US" sz="1800" dirty="0">
                <a:solidFill>
                  <a:schemeClr val="lt1"/>
                </a:solidFill>
              </a:rPr>
              <a:t>: </a:t>
            </a:r>
            <a:endParaRPr sz="1867" dirty="0"/>
          </a:p>
          <a:p>
            <a:pPr marL="922844" lvl="1" indent="-457189">
              <a:buClr>
                <a:srgbClr val="D12477"/>
              </a:buClr>
              <a:buSzPts val="1350"/>
              <a:buFont typeface="Arial"/>
              <a:buChar char="●"/>
            </a:pPr>
            <a:r>
              <a:rPr lang="en-US" sz="1800" dirty="0">
                <a:solidFill>
                  <a:schemeClr val="lt1"/>
                </a:solidFill>
              </a:rPr>
              <a:t>Jaki </a:t>
            </a:r>
            <a:r>
              <a:rPr lang="en-US" sz="1800" dirty="0" err="1">
                <a:solidFill>
                  <a:schemeClr val="lt1"/>
                </a:solidFill>
              </a:rPr>
              <a:t>produkt</a:t>
            </a:r>
            <a:r>
              <a:rPr lang="en-US" sz="1800" dirty="0">
                <a:solidFill>
                  <a:schemeClr val="lt1"/>
                </a:solidFill>
              </a:rPr>
              <a:t>/</a:t>
            </a:r>
            <a:r>
              <a:rPr lang="en-US" sz="1800" dirty="0" err="1">
                <a:solidFill>
                  <a:schemeClr val="lt1"/>
                </a:solidFill>
              </a:rPr>
              <a:t>usługa</a:t>
            </a:r>
            <a:r>
              <a:rPr lang="en-US" sz="1800" dirty="0">
                <a:solidFill>
                  <a:schemeClr val="lt1"/>
                </a:solidFill>
              </a:rPr>
              <a:t>? (</a:t>
            </a:r>
            <a:r>
              <a:rPr lang="en-US" sz="1800" dirty="0" err="1">
                <a:solidFill>
                  <a:schemeClr val="lt1"/>
                </a:solidFill>
              </a:rPr>
              <a:t>może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być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prawdziwy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lub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wymyślony</a:t>
            </a:r>
            <a:r>
              <a:rPr lang="en-US" sz="1800" dirty="0">
                <a:solidFill>
                  <a:schemeClr val="lt1"/>
                </a:solidFill>
              </a:rPr>
              <a:t>)</a:t>
            </a:r>
            <a:endParaRPr sz="1867" dirty="0"/>
          </a:p>
          <a:p>
            <a:pPr marL="922844" lvl="1" indent="-457189">
              <a:buClr>
                <a:srgbClr val="D12477"/>
              </a:buClr>
              <a:buSzPts val="1350"/>
              <a:buFont typeface="Arial"/>
              <a:buChar char="●"/>
            </a:pPr>
            <a:r>
              <a:rPr lang="en-US" sz="1800" dirty="0">
                <a:solidFill>
                  <a:schemeClr val="lt1"/>
                </a:solidFill>
              </a:rPr>
              <a:t>Na </a:t>
            </a:r>
            <a:r>
              <a:rPr lang="en-US" sz="1800" dirty="0" err="1" smtClean="0">
                <a:solidFill>
                  <a:schemeClr val="lt1"/>
                </a:solidFill>
              </a:rPr>
              <a:t>przykład</a:t>
            </a:r>
            <a:r>
              <a:rPr lang="en-US" sz="1800" dirty="0" smtClean="0">
                <a:solidFill>
                  <a:schemeClr val="lt1"/>
                </a:solidFill>
              </a:rPr>
              <a:t>: </a:t>
            </a:r>
            <a:r>
              <a:rPr lang="en-US" sz="1800" dirty="0" err="1">
                <a:solidFill>
                  <a:schemeClr val="lt1"/>
                </a:solidFill>
              </a:rPr>
              <a:t>nowy</a:t>
            </a:r>
            <a:r>
              <a:rPr lang="en-US" sz="1800" dirty="0">
                <a:solidFill>
                  <a:schemeClr val="lt1"/>
                </a:solidFill>
              </a:rPr>
              <a:t> hotel, </a:t>
            </a:r>
            <a:r>
              <a:rPr lang="en-US" sz="1800" dirty="0" err="1">
                <a:solidFill>
                  <a:schemeClr val="lt1"/>
                </a:solidFill>
              </a:rPr>
              <a:t>internetowy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sklep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obuwniczy</a:t>
            </a:r>
            <a:r>
              <a:rPr lang="en-US" sz="1800" dirty="0">
                <a:solidFill>
                  <a:schemeClr val="lt1"/>
                </a:solidFill>
              </a:rPr>
              <a:t>, </a:t>
            </a:r>
            <a:r>
              <a:rPr lang="en-US" sz="1800" dirty="0" err="1">
                <a:solidFill>
                  <a:schemeClr val="lt1"/>
                </a:solidFill>
              </a:rPr>
              <a:t>nowy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samochód</a:t>
            </a:r>
            <a:r>
              <a:rPr lang="en-US" sz="1800" dirty="0">
                <a:solidFill>
                  <a:schemeClr val="lt1"/>
                </a:solidFill>
              </a:rPr>
              <a:t>, </a:t>
            </a:r>
            <a:r>
              <a:rPr lang="en-US" sz="1800" dirty="0" err="1">
                <a:solidFill>
                  <a:schemeClr val="lt1"/>
                </a:solidFill>
              </a:rPr>
              <a:t>nowa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marka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żywności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dla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niemowląt</a:t>
            </a:r>
            <a:r>
              <a:rPr lang="en-US" sz="1800" dirty="0">
                <a:solidFill>
                  <a:schemeClr val="lt1"/>
                </a:solidFill>
              </a:rPr>
              <a:t>, </a:t>
            </a:r>
            <a:r>
              <a:rPr lang="en-US" sz="1800" dirty="0" err="1">
                <a:solidFill>
                  <a:schemeClr val="lt1"/>
                </a:solidFill>
              </a:rPr>
              <a:t>nowy</a:t>
            </a:r>
            <a:r>
              <a:rPr lang="en-US" sz="1800" dirty="0">
                <a:solidFill>
                  <a:schemeClr val="lt1"/>
                </a:solidFill>
              </a:rPr>
              <a:t> bar... </a:t>
            </a:r>
            <a:br>
              <a:rPr lang="en-US" sz="1800" dirty="0">
                <a:solidFill>
                  <a:schemeClr val="lt1"/>
                </a:solidFill>
              </a:rPr>
            </a:br>
            <a:endParaRPr sz="1800" dirty="0">
              <a:solidFill>
                <a:schemeClr val="lt1"/>
              </a:solidFill>
            </a:endParaRPr>
          </a:p>
          <a:p>
            <a:pPr marL="465655" indent="-457189">
              <a:buClr>
                <a:srgbClr val="D12477"/>
              </a:buClr>
              <a:buSzPts val="1485"/>
              <a:buFont typeface="Calibri"/>
              <a:buAutoNum type="arabicPeriod"/>
            </a:pPr>
            <a:r>
              <a:rPr lang="en-US" sz="1800" dirty="0" err="1">
                <a:solidFill>
                  <a:schemeClr val="lt1"/>
                </a:solidFill>
              </a:rPr>
              <a:t>Jaka</a:t>
            </a:r>
            <a:r>
              <a:rPr lang="en-US" sz="1800" dirty="0">
                <a:solidFill>
                  <a:schemeClr val="lt1"/>
                </a:solidFill>
              </a:rPr>
              <a:t> jest </a:t>
            </a:r>
            <a:r>
              <a:rPr lang="en-US" sz="1800" dirty="0" err="1">
                <a:solidFill>
                  <a:schemeClr val="lt1"/>
                </a:solidFill>
              </a:rPr>
              <a:t>grupa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 smtClean="0">
                <a:solidFill>
                  <a:schemeClr val="lt1"/>
                </a:solidFill>
              </a:rPr>
              <a:t>docelowa</a:t>
            </a:r>
            <a:r>
              <a:rPr lang="en-US" sz="1800" dirty="0" smtClean="0">
                <a:solidFill>
                  <a:schemeClr val="lt1"/>
                </a:solidFill>
              </a:rPr>
              <a:t>?</a:t>
            </a:r>
            <a:endParaRPr sz="1867" dirty="0"/>
          </a:p>
          <a:p>
            <a:pPr marL="592652" indent="-331461">
              <a:buClr>
                <a:srgbClr val="D12477"/>
              </a:buClr>
              <a:buSzPts val="1485"/>
            </a:pPr>
            <a:endParaRPr sz="1800" dirty="0">
              <a:solidFill>
                <a:schemeClr val="lt1"/>
              </a:solidFill>
            </a:endParaRPr>
          </a:p>
          <a:p>
            <a:pPr marL="465655" indent="-457189">
              <a:buClr>
                <a:srgbClr val="D12477"/>
              </a:buClr>
              <a:buSzPts val="1485"/>
              <a:buFont typeface="+mj-lt"/>
              <a:buAutoNum type="arabicPeriod" startAt="3"/>
            </a:pPr>
            <a:r>
              <a:rPr lang="en-US" sz="1800" dirty="0" err="1">
                <a:solidFill>
                  <a:schemeClr val="lt1"/>
                </a:solidFill>
              </a:rPr>
              <a:t>Wybierz</a:t>
            </a:r>
            <a:r>
              <a:rPr lang="en-US" sz="1800" dirty="0">
                <a:solidFill>
                  <a:schemeClr val="lt1"/>
                </a:solidFill>
              </a:rPr>
              <a:t> media </a:t>
            </a:r>
            <a:r>
              <a:rPr lang="en-US" sz="1800" dirty="0" err="1">
                <a:solidFill>
                  <a:schemeClr val="lt1"/>
                </a:solidFill>
              </a:rPr>
              <a:t>i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zaplanuj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kampanię</a:t>
            </a:r>
            <a:r>
              <a:rPr lang="en-US" sz="1800" dirty="0">
                <a:solidFill>
                  <a:schemeClr val="lt1"/>
                </a:solidFill>
              </a:rPr>
              <a:t>, </a:t>
            </a:r>
            <a:r>
              <a:rPr lang="en-US" sz="1800" dirty="0" err="1">
                <a:solidFill>
                  <a:schemeClr val="lt1"/>
                </a:solidFill>
              </a:rPr>
              <a:t>która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optymalnie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dotrze</a:t>
            </a:r>
            <a:r>
              <a:rPr lang="en-US" sz="1800" dirty="0">
                <a:solidFill>
                  <a:schemeClr val="lt1"/>
                </a:solidFill>
              </a:rPr>
              <a:t> do </a:t>
            </a:r>
            <a:r>
              <a:rPr lang="en-US" sz="1800" dirty="0" err="1">
                <a:solidFill>
                  <a:schemeClr val="lt1"/>
                </a:solidFill>
              </a:rPr>
              <a:t>grupy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docelowej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klienta</a:t>
            </a:r>
            <a:r>
              <a:rPr lang="en-US" sz="1800" dirty="0">
                <a:solidFill>
                  <a:schemeClr val="lt1"/>
                </a:solidFill>
              </a:rPr>
              <a:t>. Co </a:t>
            </a:r>
            <a:r>
              <a:rPr lang="en-US" sz="1800" dirty="0" err="1">
                <a:solidFill>
                  <a:schemeClr val="lt1"/>
                </a:solidFill>
              </a:rPr>
              <a:t>najmniej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dwa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różne</a:t>
            </a:r>
            <a:r>
              <a:rPr lang="en-US" sz="1800" dirty="0">
                <a:solidFill>
                  <a:schemeClr val="lt1"/>
                </a:solidFill>
              </a:rPr>
              <a:t> media.</a:t>
            </a:r>
            <a:endParaRPr sz="1867" dirty="0"/>
          </a:p>
          <a:p>
            <a:pPr marL="592652" indent="-331461">
              <a:buClr>
                <a:srgbClr val="D12477"/>
              </a:buClr>
              <a:buSzPts val="1485"/>
            </a:pPr>
            <a:endParaRPr sz="1800" dirty="0">
              <a:solidFill>
                <a:schemeClr val="lt1"/>
              </a:solidFill>
            </a:endParaRPr>
          </a:p>
          <a:p>
            <a:pPr marL="465655" indent="-457189">
              <a:buClr>
                <a:srgbClr val="D12477"/>
              </a:buClr>
              <a:buSzPts val="1485"/>
              <a:buFont typeface="+mj-lt"/>
              <a:buAutoNum type="arabicPeriod" startAt="4"/>
            </a:pPr>
            <a:r>
              <a:rPr lang="en-US" sz="1800" dirty="0" err="1">
                <a:solidFill>
                  <a:schemeClr val="lt1"/>
                </a:solidFill>
              </a:rPr>
              <a:t>Budżet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mediowy</a:t>
            </a:r>
            <a:r>
              <a:rPr lang="en-US" sz="1800" dirty="0">
                <a:solidFill>
                  <a:schemeClr val="lt1"/>
                </a:solidFill>
              </a:rPr>
              <a:t>: 20 000 €, </a:t>
            </a:r>
            <a:r>
              <a:rPr lang="en-US" sz="1800" dirty="0" err="1">
                <a:solidFill>
                  <a:schemeClr val="lt1"/>
                </a:solidFill>
              </a:rPr>
              <a:t>okres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kampanii</a:t>
            </a:r>
            <a:r>
              <a:rPr lang="en-US" sz="1800" dirty="0">
                <a:solidFill>
                  <a:schemeClr val="lt1"/>
                </a:solidFill>
              </a:rPr>
              <a:t> 1 </a:t>
            </a:r>
            <a:r>
              <a:rPr lang="en-US" sz="1800" dirty="0" err="1">
                <a:solidFill>
                  <a:schemeClr val="lt1"/>
                </a:solidFill>
              </a:rPr>
              <a:t>miesiąc</a:t>
            </a:r>
            <a:r>
              <a:rPr lang="en-US" sz="1800" dirty="0">
                <a:solidFill>
                  <a:schemeClr val="lt1"/>
                </a:solidFill>
              </a:rPr>
              <a:t>. </a:t>
            </a:r>
            <a:endParaRPr sz="1867" dirty="0"/>
          </a:p>
          <a:p>
            <a:pPr marL="592652" indent="-331461">
              <a:buClr>
                <a:srgbClr val="D12477"/>
              </a:buClr>
              <a:buSzPts val="1485"/>
            </a:pPr>
            <a:endParaRPr sz="1800" dirty="0">
              <a:solidFill>
                <a:schemeClr val="lt1"/>
              </a:solidFill>
            </a:endParaRPr>
          </a:p>
          <a:p>
            <a:pPr marL="465655" indent="-457189">
              <a:buClr>
                <a:srgbClr val="D12477"/>
              </a:buClr>
              <a:buSzPts val="1485"/>
              <a:buFont typeface="+mj-lt"/>
              <a:buAutoNum type="arabicPeriod" startAt="5"/>
            </a:pPr>
            <a:r>
              <a:rPr lang="en-US" sz="1800" dirty="0" err="1">
                <a:solidFill>
                  <a:schemeClr val="lt1"/>
                </a:solidFill>
              </a:rPr>
              <a:t>Formaty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reklamowe</a:t>
            </a:r>
            <a:r>
              <a:rPr lang="en-US" sz="1800" dirty="0">
                <a:solidFill>
                  <a:schemeClr val="lt1"/>
                </a:solidFill>
              </a:rPr>
              <a:t>: </a:t>
            </a:r>
            <a:r>
              <a:rPr lang="en-US" sz="1800" dirty="0" err="1">
                <a:solidFill>
                  <a:schemeClr val="lt1"/>
                </a:solidFill>
              </a:rPr>
              <a:t>Reklamy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displayowe</a:t>
            </a:r>
            <a:r>
              <a:rPr lang="en-US" sz="1800" dirty="0">
                <a:solidFill>
                  <a:schemeClr val="lt1"/>
                </a:solidFill>
              </a:rPr>
              <a:t>. </a:t>
            </a:r>
            <a:r>
              <a:rPr lang="en-US" sz="1800" dirty="0" err="1">
                <a:solidFill>
                  <a:schemeClr val="lt1"/>
                </a:solidFill>
              </a:rPr>
              <a:t>Dla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komputerów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stacjonarnych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i</a:t>
            </a:r>
            <a:r>
              <a:rPr lang="en-US" sz="1800" dirty="0">
                <a:solidFill>
                  <a:schemeClr val="lt1"/>
                </a:solidFill>
              </a:rPr>
              <a:t> urządzeń </a:t>
            </a:r>
            <a:r>
              <a:rPr lang="en-US" sz="1800" dirty="0" err="1">
                <a:solidFill>
                  <a:schemeClr val="lt1"/>
                </a:solidFill>
              </a:rPr>
              <a:t>mobilnych</a:t>
            </a:r>
            <a:r>
              <a:rPr lang="en-US" sz="1800" dirty="0">
                <a:solidFill>
                  <a:schemeClr val="lt1"/>
                </a:solidFill>
              </a:rPr>
              <a:t>. </a:t>
            </a:r>
            <a:r>
              <a:rPr lang="en-US" sz="1800" dirty="0" err="1">
                <a:solidFill>
                  <a:schemeClr val="lt1"/>
                </a:solidFill>
              </a:rPr>
              <a:t>Musisz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używać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obu</a:t>
            </a:r>
            <a:r>
              <a:rPr lang="en-US" sz="1800" dirty="0">
                <a:solidFill>
                  <a:schemeClr val="lt1"/>
                </a:solidFill>
              </a:rPr>
              <a:t> (</a:t>
            </a:r>
            <a:r>
              <a:rPr lang="en-US" sz="1800" dirty="0" err="1">
                <a:solidFill>
                  <a:schemeClr val="lt1"/>
                </a:solidFill>
              </a:rPr>
              <a:t>lub</a:t>
            </a:r>
            <a:r>
              <a:rPr lang="en-US" sz="1800" dirty="0">
                <a:solidFill>
                  <a:schemeClr val="lt1"/>
                </a:solidFill>
              </a:rPr>
              <a:t> cross screen). </a:t>
            </a:r>
            <a:r>
              <a:rPr lang="en-US" sz="1800" dirty="0" err="1">
                <a:solidFill>
                  <a:schemeClr val="lt1"/>
                </a:solidFill>
              </a:rPr>
              <a:t>Prawdziwe</a:t>
            </a:r>
            <a:r>
              <a:rPr lang="en-US" sz="1800" dirty="0">
                <a:solidFill>
                  <a:schemeClr val="lt1"/>
                </a:solidFill>
              </a:rPr>
              <a:t>, </a:t>
            </a:r>
            <a:r>
              <a:rPr lang="en-US" sz="1800" dirty="0" err="1">
                <a:solidFill>
                  <a:schemeClr val="lt1"/>
                </a:solidFill>
              </a:rPr>
              <a:t>istniejące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formaty</a:t>
            </a:r>
            <a:r>
              <a:rPr lang="en-US" sz="1800" dirty="0">
                <a:solidFill>
                  <a:schemeClr val="lt1"/>
                </a:solidFill>
              </a:rPr>
              <a:t> z </a:t>
            </a:r>
            <a:r>
              <a:rPr lang="en-US" sz="1800" dirty="0" err="1">
                <a:solidFill>
                  <a:schemeClr val="lt1"/>
                </a:solidFill>
              </a:rPr>
              <a:t>prawidłowymi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cenami</a:t>
            </a:r>
            <a:r>
              <a:rPr lang="en-US" sz="1800" dirty="0">
                <a:solidFill>
                  <a:schemeClr val="lt1"/>
                </a:solidFill>
              </a:rPr>
              <a:t>. </a:t>
            </a:r>
            <a:r>
              <a:rPr lang="en-US" sz="1800" dirty="0" err="1">
                <a:solidFill>
                  <a:schemeClr val="lt1"/>
                </a:solidFill>
              </a:rPr>
              <a:t>Metoda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ustalania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cen</a:t>
            </a:r>
            <a:r>
              <a:rPr lang="en-US" sz="1800" dirty="0">
                <a:solidFill>
                  <a:schemeClr val="lt1"/>
                </a:solidFill>
              </a:rPr>
              <a:t> we </a:t>
            </a:r>
            <a:r>
              <a:rPr lang="en-US" sz="1800" dirty="0" err="1">
                <a:solidFill>
                  <a:schemeClr val="lt1"/>
                </a:solidFill>
              </a:rPr>
              <a:t>wszystkich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mediach</a:t>
            </a:r>
            <a:r>
              <a:rPr lang="en-US" sz="1800" dirty="0">
                <a:solidFill>
                  <a:schemeClr val="lt1"/>
                </a:solidFill>
              </a:rPr>
              <a:t>: </a:t>
            </a:r>
            <a:r>
              <a:rPr lang="en-US" sz="1800" b="1" dirty="0">
                <a:solidFill>
                  <a:schemeClr val="lt1"/>
                </a:solidFill>
              </a:rPr>
              <a:t>CPM</a:t>
            </a:r>
            <a:endParaRPr sz="1867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24f40d7f709_0_43"/>
          <p:cNvSpPr txBox="1"/>
          <p:nvPr/>
        </p:nvSpPr>
        <p:spPr>
          <a:xfrm>
            <a:off x="985615" y="1051141"/>
            <a:ext cx="8562800" cy="5007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89457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b="1" dirty="0" err="1">
                <a:solidFill>
                  <a:schemeClr val="lt1"/>
                </a:solidFill>
              </a:rPr>
              <a:t>Przedstawienie</a:t>
            </a:r>
            <a:r>
              <a:rPr lang="en-US" sz="1867" b="1" dirty="0">
                <a:solidFill>
                  <a:schemeClr val="lt1"/>
                </a:solidFill>
              </a:rPr>
              <a:t> </a:t>
            </a:r>
            <a:r>
              <a:rPr lang="en-US" sz="1867" b="1" dirty="0" err="1">
                <a:solidFill>
                  <a:schemeClr val="lt1"/>
                </a:solidFill>
              </a:rPr>
              <a:t>planu</a:t>
            </a:r>
            <a:r>
              <a:rPr lang="en-US" sz="1867" b="1" dirty="0">
                <a:solidFill>
                  <a:schemeClr val="lt1"/>
                </a:solidFill>
              </a:rPr>
              <a:t> </a:t>
            </a:r>
            <a:r>
              <a:rPr lang="en-US" sz="1867" b="1" dirty="0" err="1">
                <a:solidFill>
                  <a:schemeClr val="lt1"/>
                </a:solidFill>
              </a:rPr>
              <a:t>medialnego</a:t>
            </a:r>
            <a:r>
              <a:rPr lang="en-US" sz="1867" b="1" dirty="0">
                <a:solidFill>
                  <a:schemeClr val="lt1"/>
                </a:solidFill>
              </a:rPr>
              <a:t> w </a:t>
            </a:r>
            <a:r>
              <a:rPr lang="en-US" sz="1867" b="1" dirty="0" err="1">
                <a:solidFill>
                  <a:schemeClr val="lt1"/>
                </a:solidFill>
              </a:rPr>
              <a:t>programie</a:t>
            </a:r>
            <a:r>
              <a:rPr lang="en-US" sz="1867" b="1" dirty="0">
                <a:solidFill>
                  <a:schemeClr val="lt1"/>
                </a:solidFill>
              </a:rPr>
              <a:t> Excel: </a:t>
            </a:r>
            <a:endParaRPr sz="1867" dirty="0">
              <a:solidFill>
                <a:schemeClr val="lt1"/>
              </a:solidFill>
            </a:endParaRPr>
          </a:p>
          <a:p>
            <a:pPr marL="846646" lvl="1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wyświetlenia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i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koszt</a:t>
            </a:r>
            <a:r>
              <a:rPr lang="en-US" sz="1867" dirty="0">
                <a:solidFill>
                  <a:schemeClr val="lt1"/>
                </a:solidFill>
              </a:rPr>
              <a:t> w </a:t>
            </a:r>
            <a:r>
              <a:rPr lang="en-US" sz="1867" dirty="0" err="1">
                <a:solidFill>
                  <a:schemeClr val="lt1"/>
                </a:solidFill>
              </a:rPr>
              <a:t>podziale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na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nośnik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i</a:t>
            </a:r>
            <a:r>
              <a:rPr lang="en-US" sz="1867" dirty="0">
                <a:solidFill>
                  <a:schemeClr val="lt1"/>
                </a:solidFill>
              </a:rPr>
              <a:t> format </a:t>
            </a:r>
            <a:r>
              <a:rPr lang="en-US" sz="1867" dirty="0" err="1">
                <a:solidFill>
                  <a:schemeClr val="lt1"/>
                </a:solidFill>
              </a:rPr>
              <a:t>reklamy</a:t>
            </a:r>
            <a:endParaRPr sz="1867" dirty="0"/>
          </a:p>
          <a:p>
            <a:pPr marL="846646" lvl="1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okres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kampanii</a:t>
            </a:r>
            <a:endParaRPr sz="1867" dirty="0"/>
          </a:p>
          <a:p>
            <a:pPr marL="846646" lvl="1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przydział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budżetu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na</a:t>
            </a:r>
            <a:r>
              <a:rPr lang="en-US" sz="1867" dirty="0">
                <a:solidFill>
                  <a:schemeClr val="lt1"/>
                </a:solidFill>
              </a:rPr>
              <a:t> media </a:t>
            </a:r>
            <a:r>
              <a:rPr lang="en-US" sz="1867" dirty="0" err="1">
                <a:solidFill>
                  <a:schemeClr val="lt1"/>
                </a:solidFill>
              </a:rPr>
              <a:t>i</a:t>
            </a:r>
            <a:r>
              <a:rPr lang="en-US" sz="1867" dirty="0">
                <a:solidFill>
                  <a:schemeClr val="lt1"/>
                </a:solidFill>
              </a:rPr>
              <a:t> format </a:t>
            </a:r>
            <a:r>
              <a:rPr lang="en-US" sz="1867" dirty="0" err="1">
                <a:solidFill>
                  <a:schemeClr val="lt1"/>
                </a:solidFill>
              </a:rPr>
              <a:t>reklamy</a:t>
            </a:r>
            <a:r>
              <a:rPr lang="en-US" sz="1867" dirty="0">
                <a:solidFill>
                  <a:schemeClr val="lt1"/>
                </a:solidFill>
              </a:rPr>
              <a:t>. </a:t>
            </a:r>
            <a:endParaRPr sz="1867" u="sng" dirty="0">
              <a:solidFill>
                <a:schemeClr val="lt1"/>
              </a:solidFill>
            </a:endParaRPr>
          </a:p>
          <a:p>
            <a:pPr marL="389457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b="1" dirty="0">
                <a:solidFill>
                  <a:schemeClr val="lt1"/>
                </a:solidFill>
              </a:rPr>
              <a:t>W </a:t>
            </a:r>
            <a:r>
              <a:rPr lang="en-US" sz="1867" b="1" dirty="0" err="1">
                <a:solidFill>
                  <a:schemeClr val="lt1"/>
                </a:solidFill>
              </a:rPr>
              <a:t>pliku</a:t>
            </a:r>
            <a:r>
              <a:rPr lang="en-US" sz="1867" b="1" dirty="0">
                <a:solidFill>
                  <a:schemeClr val="lt1"/>
                </a:solidFill>
              </a:rPr>
              <a:t> Word.doc: </a:t>
            </a:r>
            <a:endParaRPr sz="1867" dirty="0">
              <a:solidFill>
                <a:schemeClr val="lt1"/>
              </a:solidFill>
            </a:endParaRPr>
          </a:p>
          <a:p>
            <a:pPr marL="846646" lvl="1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opis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produktu</a:t>
            </a:r>
            <a:r>
              <a:rPr lang="en-US" sz="1867" dirty="0">
                <a:solidFill>
                  <a:schemeClr val="lt1"/>
                </a:solidFill>
              </a:rPr>
              <a:t>/</a:t>
            </a:r>
            <a:r>
              <a:rPr lang="en-US" sz="1867" dirty="0" err="1">
                <a:solidFill>
                  <a:schemeClr val="lt1"/>
                </a:solidFill>
              </a:rPr>
              <a:t>usługi</a:t>
            </a:r>
            <a:r>
              <a:rPr lang="en-US" sz="1867" dirty="0">
                <a:solidFill>
                  <a:schemeClr val="lt1"/>
                </a:solidFill>
              </a:rPr>
              <a:t> + </a:t>
            </a:r>
            <a:r>
              <a:rPr lang="en-US" sz="1867" dirty="0" err="1">
                <a:solidFill>
                  <a:schemeClr val="lt1"/>
                </a:solidFill>
              </a:rPr>
              <a:t>grupa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docelowa</a:t>
            </a:r>
            <a:endParaRPr sz="1867" dirty="0"/>
          </a:p>
          <a:p>
            <a:pPr marL="846646" lvl="1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uzasadnij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swoją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sugestię</a:t>
            </a:r>
            <a:r>
              <a:rPr lang="en-US" sz="1867" dirty="0">
                <a:solidFill>
                  <a:schemeClr val="lt1"/>
                </a:solidFill>
              </a:rPr>
              <a:t>: </a:t>
            </a:r>
            <a:r>
              <a:rPr lang="en-US" sz="1867" dirty="0" err="1">
                <a:solidFill>
                  <a:schemeClr val="lt1"/>
                </a:solidFill>
              </a:rPr>
              <a:t>dlaczego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wybrałeś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te</a:t>
            </a:r>
            <a:r>
              <a:rPr lang="en-US" sz="1867" dirty="0">
                <a:solidFill>
                  <a:schemeClr val="lt1"/>
                </a:solidFill>
              </a:rPr>
              <a:t> media, </a:t>
            </a:r>
            <a:r>
              <a:rPr lang="en-US" sz="1867" dirty="0" err="1">
                <a:solidFill>
                  <a:schemeClr val="lt1"/>
                </a:solidFill>
              </a:rPr>
              <a:t>strukturę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kampanii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i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formaty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reklam</a:t>
            </a:r>
            <a:r>
              <a:rPr lang="en-US" sz="1867" dirty="0">
                <a:solidFill>
                  <a:schemeClr val="lt1"/>
                </a:solidFill>
              </a:rPr>
              <a:t>.</a:t>
            </a:r>
            <a:endParaRPr sz="1867" dirty="0"/>
          </a:p>
          <a:p>
            <a:pPr marL="846646" lvl="1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podać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szacunkową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liczbę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użytkowników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lądujących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na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stronie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docelowej</a:t>
            </a:r>
            <a:r>
              <a:rPr lang="en-US" sz="1867" dirty="0">
                <a:solidFill>
                  <a:schemeClr val="lt1"/>
                </a:solidFill>
              </a:rPr>
              <a:t>, CTR 1,5%. </a:t>
            </a:r>
            <a:r>
              <a:rPr lang="en-US" sz="1867" dirty="0" err="1">
                <a:solidFill>
                  <a:schemeClr val="lt1"/>
                </a:solidFill>
              </a:rPr>
              <a:t>Maksymalnie</a:t>
            </a:r>
            <a:r>
              <a:rPr lang="en-US" sz="1867" dirty="0">
                <a:solidFill>
                  <a:schemeClr val="lt1"/>
                </a:solidFill>
              </a:rPr>
              <a:t> 150 </a:t>
            </a:r>
            <a:r>
              <a:rPr lang="en-US" sz="1867" dirty="0" err="1">
                <a:solidFill>
                  <a:schemeClr val="lt1"/>
                </a:solidFill>
              </a:rPr>
              <a:t>słów</a:t>
            </a:r>
            <a:r>
              <a:rPr lang="en-US" sz="1867" dirty="0">
                <a:solidFill>
                  <a:schemeClr val="lt1"/>
                </a:solidFill>
              </a:rPr>
              <a:t>. </a:t>
            </a:r>
            <a:endParaRPr sz="1867" dirty="0"/>
          </a:p>
          <a:p>
            <a:pPr marL="389457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b="1" dirty="0" err="1">
                <a:solidFill>
                  <a:schemeClr val="lt1"/>
                </a:solidFill>
              </a:rPr>
              <a:t>Przedstaw</a:t>
            </a:r>
            <a:r>
              <a:rPr lang="en-US" sz="1867" b="1" dirty="0">
                <a:solidFill>
                  <a:schemeClr val="lt1"/>
                </a:solidFill>
              </a:rPr>
              <a:t> </a:t>
            </a:r>
            <a:r>
              <a:rPr lang="en-US" sz="1867" b="1" dirty="0" err="1">
                <a:solidFill>
                  <a:schemeClr val="lt1"/>
                </a:solidFill>
              </a:rPr>
              <a:t>zrzuty</a:t>
            </a:r>
            <a:r>
              <a:rPr lang="en-US" sz="1867" b="1" dirty="0">
                <a:solidFill>
                  <a:schemeClr val="lt1"/>
                </a:solidFill>
              </a:rPr>
              <a:t> </a:t>
            </a:r>
            <a:r>
              <a:rPr lang="en-US" sz="1867" b="1" dirty="0" err="1">
                <a:solidFill>
                  <a:schemeClr val="lt1"/>
                </a:solidFill>
              </a:rPr>
              <a:t>ekranu</a:t>
            </a:r>
            <a:r>
              <a:rPr lang="en-US" sz="1867" b="1" dirty="0">
                <a:solidFill>
                  <a:schemeClr val="lt1"/>
                </a:solidFill>
              </a:rPr>
              <a:t> </a:t>
            </a:r>
            <a:r>
              <a:rPr lang="en-US" sz="1867" dirty="0">
                <a:solidFill>
                  <a:schemeClr val="lt1"/>
                </a:solidFill>
              </a:rPr>
              <a:t>kart </a:t>
            </a:r>
            <a:r>
              <a:rPr lang="en-US" sz="1867" dirty="0" err="1">
                <a:solidFill>
                  <a:schemeClr val="lt1"/>
                </a:solidFill>
              </a:rPr>
              <a:t>multimedialnych</a:t>
            </a:r>
            <a:r>
              <a:rPr lang="en-US" sz="1867" dirty="0">
                <a:solidFill>
                  <a:schemeClr val="lt1"/>
                </a:solidFill>
              </a:rPr>
              <a:t> / </a:t>
            </a:r>
            <a:r>
              <a:rPr lang="en-US" sz="1867" dirty="0" err="1">
                <a:solidFill>
                  <a:schemeClr val="lt1"/>
                </a:solidFill>
              </a:rPr>
              <a:t>stawek</a:t>
            </a:r>
            <a:r>
              <a:rPr lang="en-US" sz="1867" dirty="0">
                <a:solidFill>
                  <a:schemeClr val="lt1"/>
                </a:solidFill>
              </a:rPr>
              <a:t> CPM, z </a:t>
            </a:r>
            <a:r>
              <a:rPr lang="en-US" sz="1867" dirty="0" err="1">
                <a:solidFill>
                  <a:schemeClr val="lt1"/>
                </a:solidFill>
              </a:rPr>
              <a:t>których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korzystałeś</a:t>
            </a:r>
            <a:r>
              <a:rPr lang="en-US" sz="1867" dirty="0">
                <a:solidFill>
                  <a:schemeClr val="lt1"/>
                </a:solidFill>
              </a:rPr>
              <a:t>.</a:t>
            </a:r>
            <a:endParaRPr sz="1867" dirty="0"/>
          </a:p>
          <a:p>
            <a:pPr marL="516454" indent="-253994">
              <a:buClr>
                <a:srgbClr val="D12477"/>
              </a:buClr>
              <a:buSzPts val="1500"/>
            </a:pPr>
            <a:endParaRPr sz="1867" dirty="0">
              <a:solidFill>
                <a:schemeClr val="lt1"/>
              </a:solidFill>
            </a:endParaRPr>
          </a:p>
          <a:p>
            <a:pPr marL="389457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Potrzebny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czas</a:t>
            </a:r>
            <a:r>
              <a:rPr lang="en-US" sz="1867" dirty="0">
                <a:solidFill>
                  <a:schemeClr val="lt1"/>
                </a:solidFill>
              </a:rPr>
              <a:t>: 6-8 </a:t>
            </a:r>
            <a:r>
              <a:rPr lang="en-US" sz="1867" dirty="0" err="1">
                <a:solidFill>
                  <a:schemeClr val="lt1"/>
                </a:solidFill>
              </a:rPr>
              <a:t>godzin</a:t>
            </a:r>
            <a:endParaRPr sz="1867" dirty="0">
              <a:solidFill>
                <a:schemeClr val="lt1"/>
              </a:solidFill>
            </a:endParaRPr>
          </a:p>
          <a:p>
            <a:pPr marL="389457" indent="-380990"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867" dirty="0" err="1">
                <a:solidFill>
                  <a:schemeClr val="lt1"/>
                </a:solidFill>
              </a:rPr>
              <a:t>Przygotuj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się</a:t>
            </a:r>
            <a:r>
              <a:rPr lang="en-US" sz="1867" dirty="0">
                <a:solidFill>
                  <a:schemeClr val="lt1"/>
                </a:solidFill>
              </a:rPr>
              <a:t> do </a:t>
            </a:r>
            <a:r>
              <a:rPr lang="en-US" sz="1867" dirty="0" err="1">
                <a:solidFill>
                  <a:schemeClr val="lt1"/>
                </a:solidFill>
              </a:rPr>
              <a:t>dyskusji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>
                <a:solidFill>
                  <a:schemeClr val="lt1"/>
                </a:solidFill>
              </a:rPr>
              <a:t>i</a:t>
            </a:r>
            <a:r>
              <a:rPr lang="en-US" sz="1867" dirty="0">
                <a:solidFill>
                  <a:schemeClr val="lt1"/>
                </a:solidFill>
              </a:rPr>
              <a:t> </a:t>
            </a:r>
            <a:r>
              <a:rPr lang="en-US" sz="1867" dirty="0" err="1" smtClean="0">
                <a:solidFill>
                  <a:schemeClr val="lt1"/>
                </a:solidFill>
              </a:rPr>
              <a:t>prezentacji</a:t>
            </a:r>
            <a:r>
              <a:rPr lang="pl-PL" sz="1867" dirty="0">
                <a:solidFill>
                  <a:schemeClr val="lt1"/>
                </a:solidFill>
              </a:rPr>
              <a:t>.</a:t>
            </a:r>
            <a:endParaRPr sz="1867" dirty="0"/>
          </a:p>
          <a:p>
            <a:pPr marL="389457" indent="-380990">
              <a:buClr>
                <a:srgbClr val="D12477"/>
              </a:buClr>
              <a:buSzPts val="1500"/>
              <a:buFont typeface="Arial"/>
              <a:buChar char="●"/>
            </a:pPr>
            <a:endParaRPr sz="1867" dirty="0"/>
          </a:p>
          <a:p>
            <a:pPr marL="516454" indent="-253994">
              <a:buClr>
                <a:srgbClr val="D12477"/>
              </a:buClr>
              <a:buSzPts val="1500"/>
            </a:pPr>
            <a:endParaRPr sz="1867" dirty="0">
              <a:solidFill>
                <a:schemeClr val="lt1"/>
              </a:solidFill>
            </a:endParaRPr>
          </a:p>
        </p:txBody>
      </p:sp>
      <p:sp>
        <p:nvSpPr>
          <p:cNvPr id="4" name="Google Shape;408;g24f40d7f709_0_36"/>
          <p:cNvSpPr txBox="1">
            <a:spLocks noGrp="1"/>
          </p:cNvSpPr>
          <p:nvPr>
            <p:ph type="body" idx="1"/>
          </p:nvPr>
        </p:nvSpPr>
        <p:spPr>
          <a:xfrm>
            <a:off x="1120765" y="417334"/>
            <a:ext cx="10124000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</a:pPr>
            <a:r>
              <a:rPr lang="pl-PL" dirty="0" smtClean="0"/>
              <a:t>Zadanie: </a:t>
            </a:r>
            <a:r>
              <a:rPr lang="en-US" dirty="0" err="1" smtClean="0"/>
              <a:t>kup</a:t>
            </a:r>
            <a:r>
              <a:rPr lang="en-US" dirty="0" smtClean="0"/>
              <a:t> </a:t>
            </a:r>
            <a:r>
              <a:rPr lang="en-US" dirty="0" err="1"/>
              <a:t>kampanię</a:t>
            </a:r>
            <a:r>
              <a:rPr lang="en-US" dirty="0"/>
              <a:t> </a:t>
            </a:r>
            <a:r>
              <a:rPr lang="en-US" dirty="0" err="1"/>
              <a:t>banerową</a:t>
            </a:r>
            <a:r>
              <a:rPr lang="en-US" dirty="0"/>
              <a:t> w </a:t>
            </a:r>
            <a:r>
              <a:rPr lang="en-US" dirty="0" err="1" smtClean="0"/>
              <a:t>mediach</a:t>
            </a:r>
            <a:r>
              <a:rPr lang="pl-PL" dirty="0" smtClean="0"/>
              <a:t> (2)</a:t>
            </a:r>
            <a:endParaRPr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24f40d7f709_0_48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</a:pPr>
            <a:r>
              <a:rPr lang="en-US"/>
              <a:t>Kryteria oceny</a:t>
            </a:r>
            <a:endParaRPr/>
          </a:p>
        </p:txBody>
      </p:sp>
      <p:sp>
        <p:nvSpPr>
          <p:cNvPr id="423" name="Google Shape;423;g24f40d7f709_0_48"/>
          <p:cNvSpPr txBox="1">
            <a:spLocks noGrp="1"/>
          </p:cNvSpPr>
          <p:nvPr>
            <p:ph type="body" idx="2"/>
          </p:nvPr>
        </p:nvSpPr>
        <p:spPr>
          <a:xfrm>
            <a:off x="1120767" y="1099967"/>
            <a:ext cx="9688260" cy="45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89457" indent="-380990">
              <a:lnSpc>
                <a:spcPct val="100000"/>
              </a:lnSpc>
              <a:buClr>
                <a:srgbClr val="D12477"/>
              </a:buClr>
              <a:buFont typeface="Arial"/>
              <a:buChar char="●"/>
            </a:pPr>
            <a:r>
              <a:rPr lang="en-US" sz="1867" dirty="0"/>
              <a:t>0: </a:t>
            </a:r>
            <a:r>
              <a:rPr lang="en-US" sz="1867" dirty="0" err="1"/>
              <a:t>Zadanie</a:t>
            </a:r>
            <a:r>
              <a:rPr lang="en-US" sz="1867" dirty="0"/>
              <a:t> </a:t>
            </a:r>
            <a:r>
              <a:rPr lang="en-US" sz="1867" dirty="0" err="1"/>
              <a:t>nie</a:t>
            </a:r>
            <a:r>
              <a:rPr lang="en-US" sz="1867" dirty="0"/>
              <a:t> </a:t>
            </a:r>
            <a:r>
              <a:rPr lang="en-US" sz="1867" dirty="0" err="1"/>
              <a:t>zostało</a:t>
            </a:r>
            <a:r>
              <a:rPr lang="en-US" sz="1867" dirty="0"/>
              <a:t> </a:t>
            </a:r>
            <a:r>
              <a:rPr lang="en-US" sz="1867" dirty="0" err="1"/>
              <a:t>zwrócone</a:t>
            </a:r>
            <a:r>
              <a:rPr lang="en-US" sz="1867" dirty="0"/>
              <a:t> </a:t>
            </a:r>
            <a:r>
              <a:rPr lang="en-US" sz="1867" dirty="0" err="1"/>
              <a:t>na</a:t>
            </a:r>
            <a:r>
              <a:rPr lang="en-US" sz="1867" dirty="0"/>
              <a:t> </a:t>
            </a:r>
            <a:r>
              <a:rPr lang="en-US" sz="1867" dirty="0" err="1"/>
              <a:t>czas</a:t>
            </a:r>
            <a:r>
              <a:rPr lang="en-US" sz="1867" dirty="0"/>
              <a:t>. </a:t>
            </a:r>
            <a:r>
              <a:rPr lang="en-US" sz="1867" dirty="0" err="1"/>
              <a:t>Matematyka</a:t>
            </a:r>
            <a:r>
              <a:rPr lang="en-US" sz="1867" dirty="0"/>
              <a:t> </a:t>
            </a:r>
            <a:r>
              <a:rPr lang="en-US" sz="1867" dirty="0" err="1"/>
              <a:t>kampanii</a:t>
            </a:r>
            <a:r>
              <a:rPr lang="en-US" sz="1867" dirty="0"/>
              <a:t> (</a:t>
            </a:r>
            <a:r>
              <a:rPr lang="en-US" sz="1867" dirty="0" err="1"/>
              <a:t>prawidłowa</a:t>
            </a:r>
            <a:r>
              <a:rPr lang="en-US" sz="1867" dirty="0"/>
              <a:t> </a:t>
            </a:r>
            <a:r>
              <a:rPr lang="en-US" sz="1867" dirty="0" err="1"/>
              <a:t>cena</a:t>
            </a:r>
            <a:r>
              <a:rPr lang="en-US" sz="1867" dirty="0"/>
              <a:t> </a:t>
            </a:r>
            <a:r>
              <a:rPr lang="en-US" sz="1867" dirty="0" err="1"/>
              <a:t>cpm</a:t>
            </a:r>
            <a:r>
              <a:rPr lang="en-US" sz="1867" dirty="0"/>
              <a:t>, </a:t>
            </a:r>
            <a:r>
              <a:rPr lang="en-US" sz="1867" dirty="0" err="1"/>
              <a:t>prawidłowe</a:t>
            </a:r>
            <a:r>
              <a:rPr lang="en-US" sz="1867" dirty="0"/>
              <a:t> </a:t>
            </a:r>
            <a:r>
              <a:rPr lang="en-US" sz="1867" dirty="0" err="1"/>
              <a:t>obliczenie</a:t>
            </a:r>
            <a:r>
              <a:rPr lang="en-US" sz="1867" dirty="0"/>
              <a:t> </a:t>
            </a:r>
            <a:r>
              <a:rPr lang="en-US" sz="1867" dirty="0" err="1"/>
              <a:t>cpm</a:t>
            </a:r>
            <a:r>
              <a:rPr lang="en-US" sz="1867" dirty="0"/>
              <a:t> x </a:t>
            </a:r>
            <a:r>
              <a:rPr lang="en-US" sz="1867" dirty="0" err="1"/>
              <a:t>wyświetlenia</a:t>
            </a:r>
            <a:r>
              <a:rPr lang="en-US" sz="1867" dirty="0"/>
              <a:t>, </a:t>
            </a:r>
            <a:r>
              <a:rPr lang="en-US" sz="1867" dirty="0" err="1"/>
              <a:t>liczba</a:t>
            </a:r>
            <a:r>
              <a:rPr lang="en-US" sz="1867" dirty="0"/>
              <a:t> </a:t>
            </a:r>
            <a:r>
              <a:rPr lang="en-US" sz="1867" dirty="0" err="1"/>
              <a:t>odwiedzających</a:t>
            </a:r>
            <a:r>
              <a:rPr lang="en-US" sz="1867" dirty="0"/>
              <a:t>) jest </a:t>
            </a:r>
            <a:r>
              <a:rPr lang="en-US" sz="1867" dirty="0" err="1"/>
              <a:t>nieprawidłowa</a:t>
            </a:r>
            <a:r>
              <a:rPr lang="en-US" sz="1867" dirty="0"/>
              <a:t> </a:t>
            </a:r>
            <a:r>
              <a:rPr lang="en-US" sz="1867" dirty="0" err="1"/>
              <a:t>lub</a:t>
            </a:r>
            <a:r>
              <a:rPr lang="en-US" sz="1867" dirty="0"/>
              <a:t> </a:t>
            </a:r>
            <a:r>
              <a:rPr lang="en-US" sz="1867" dirty="0" err="1"/>
              <a:t>nieodpowiednia</a:t>
            </a:r>
            <a:r>
              <a:rPr lang="en-US" sz="1867" dirty="0"/>
              <a:t>. </a:t>
            </a:r>
            <a:r>
              <a:rPr lang="en-US" sz="1867" dirty="0" err="1"/>
              <a:t>Brakuje</a:t>
            </a:r>
            <a:r>
              <a:rPr lang="en-US" sz="1867" dirty="0"/>
              <a:t> </a:t>
            </a:r>
            <a:r>
              <a:rPr lang="en-US" sz="1867" dirty="0" err="1"/>
              <a:t>okresu</a:t>
            </a:r>
            <a:r>
              <a:rPr lang="en-US" sz="1867" dirty="0"/>
              <a:t> </a:t>
            </a:r>
            <a:r>
              <a:rPr lang="en-US" sz="1867" dirty="0" err="1"/>
              <a:t>kampanii</a:t>
            </a:r>
            <a:r>
              <a:rPr lang="en-US" sz="1867" dirty="0"/>
              <a:t> </a:t>
            </a:r>
            <a:r>
              <a:rPr lang="en-US" sz="1867" dirty="0" err="1"/>
              <a:t>dla</a:t>
            </a:r>
            <a:r>
              <a:rPr lang="en-US" sz="1867" dirty="0"/>
              <a:t> </a:t>
            </a:r>
            <a:r>
              <a:rPr lang="en-US" sz="1867" dirty="0" err="1"/>
              <a:t>poszczególnych</a:t>
            </a:r>
            <a:r>
              <a:rPr lang="en-US" sz="1867" dirty="0"/>
              <a:t> </a:t>
            </a:r>
            <a:r>
              <a:rPr lang="en-US" sz="1867" dirty="0" err="1"/>
              <a:t>mediów</a:t>
            </a:r>
            <a:r>
              <a:rPr lang="en-US" sz="1867" dirty="0"/>
              <a:t>. </a:t>
            </a:r>
            <a:r>
              <a:rPr lang="en-US" sz="1867" dirty="0" err="1"/>
              <a:t>Metoda</a:t>
            </a:r>
            <a:r>
              <a:rPr lang="en-US" sz="1867" dirty="0"/>
              <a:t> </a:t>
            </a:r>
            <a:r>
              <a:rPr lang="en-US" sz="1867" dirty="0" err="1"/>
              <a:t>wyceny</a:t>
            </a:r>
            <a:r>
              <a:rPr lang="en-US" sz="1867" dirty="0"/>
              <a:t> to </a:t>
            </a:r>
            <a:r>
              <a:rPr lang="en-US" sz="1867" dirty="0" err="1"/>
              <a:t>nie</a:t>
            </a:r>
            <a:r>
              <a:rPr lang="en-US" sz="1867" i="1" dirty="0"/>
              <a:t> CPM.</a:t>
            </a:r>
            <a:endParaRPr sz="1867" dirty="0"/>
          </a:p>
          <a:p>
            <a:pPr marL="389457" indent="-380990">
              <a:lnSpc>
                <a:spcPct val="100000"/>
              </a:lnSpc>
              <a:buClr>
                <a:srgbClr val="D12477"/>
              </a:buClr>
              <a:buFont typeface="Arial"/>
              <a:buChar char="●"/>
            </a:pPr>
            <a:r>
              <a:rPr lang="en-US" sz="1867" dirty="0"/>
              <a:t>1-2: </a:t>
            </a:r>
            <a:r>
              <a:rPr lang="en-US" sz="1867" dirty="0" err="1"/>
              <a:t>Metoda</a:t>
            </a:r>
            <a:r>
              <a:rPr lang="en-US" sz="1867" dirty="0"/>
              <a:t> </a:t>
            </a:r>
            <a:r>
              <a:rPr lang="en-US" sz="1867" dirty="0" err="1"/>
              <a:t>wyceny</a:t>
            </a:r>
            <a:r>
              <a:rPr lang="en-US" sz="1867" dirty="0"/>
              <a:t> to CPM, a </a:t>
            </a:r>
            <a:r>
              <a:rPr lang="en-US" sz="1867" dirty="0" err="1"/>
              <a:t>matematyka</a:t>
            </a:r>
            <a:r>
              <a:rPr lang="en-US" sz="1867" dirty="0"/>
              <a:t> jest </a:t>
            </a:r>
            <a:r>
              <a:rPr lang="en-US" sz="1867" dirty="0" err="1"/>
              <a:t>poprawna</a:t>
            </a:r>
            <a:r>
              <a:rPr lang="en-US" sz="1867" dirty="0"/>
              <a:t>, ale </a:t>
            </a:r>
            <a:r>
              <a:rPr lang="en-US" sz="1867" dirty="0" err="1"/>
              <a:t>kampania</a:t>
            </a:r>
            <a:r>
              <a:rPr lang="en-US" sz="1867" dirty="0"/>
              <a:t> </a:t>
            </a:r>
            <a:r>
              <a:rPr lang="en-US" sz="1867" dirty="0" err="1"/>
              <a:t>składa</a:t>
            </a:r>
            <a:r>
              <a:rPr lang="en-US" sz="1867" dirty="0"/>
              <a:t> </a:t>
            </a:r>
            <a:r>
              <a:rPr lang="en-US" sz="1867" dirty="0" err="1"/>
              <a:t>się</a:t>
            </a:r>
            <a:r>
              <a:rPr lang="en-US" sz="1867" dirty="0"/>
              <a:t> </a:t>
            </a:r>
            <a:r>
              <a:rPr lang="en-US" sz="1867" dirty="0" err="1"/>
              <a:t>tylko</a:t>
            </a:r>
            <a:r>
              <a:rPr lang="en-US" sz="1867" dirty="0"/>
              <a:t> z </a:t>
            </a:r>
            <a:r>
              <a:rPr lang="en-US" sz="1867" dirty="0" err="1"/>
              <a:t>jednego</a:t>
            </a:r>
            <a:r>
              <a:rPr lang="en-US" sz="1867" dirty="0"/>
              <a:t> </a:t>
            </a:r>
            <a:r>
              <a:rPr lang="en-US" sz="1867" dirty="0" err="1"/>
              <a:t>nośnika</a:t>
            </a:r>
            <a:r>
              <a:rPr lang="en-US" sz="1867" dirty="0"/>
              <a:t>. </a:t>
            </a:r>
            <a:r>
              <a:rPr lang="en-US" sz="1867" dirty="0" err="1"/>
              <a:t>Brak</a:t>
            </a:r>
            <a:r>
              <a:rPr lang="en-US" sz="1867" dirty="0"/>
              <a:t> </a:t>
            </a:r>
            <a:r>
              <a:rPr lang="en-US" sz="1867" dirty="0" err="1"/>
              <a:t>argumentacji</a:t>
            </a:r>
            <a:r>
              <a:rPr lang="en-US" sz="1867" dirty="0"/>
              <a:t>, </a:t>
            </a:r>
            <a:r>
              <a:rPr lang="en-US" sz="1867" dirty="0" err="1"/>
              <a:t>dlaczego</a:t>
            </a:r>
            <a:r>
              <a:rPr lang="en-US" sz="1867" dirty="0"/>
              <a:t> </a:t>
            </a:r>
            <a:r>
              <a:rPr lang="en-US" sz="1867" dirty="0" err="1"/>
              <a:t>wybrano</a:t>
            </a:r>
            <a:r>
              <a:rPr lang="en-US" sz="1867" dirty="0"/>
              <a:t> </a:t>
            </a:r>
            <a:r>
              <a:rPr lang="en-US" sz="1867" dirty="0" err="1"/>
              <a:t>dany</a:t>
            </a:r>
            <a:r>
              <a:rPr lang="en-US" sz="1867" dirty="0"/>
              <a:t> </a:t>
            </a:r>
            <a:r>
              <a:rPr lang="en-US" sz="1867" dirty="0" err="1"/>
              <a:t>nośnik</a:t>
            </a:r>
            <a:r>
              <a:rPr lang="en-US" sz="1867" dirty="0"/>
              <a:t>. </a:t>
            </a:r>
            <a:r>
              <a:rPr lang="en-US" sz="1867" dirty="0" err="1"/>
              <a:t>Brakuje</a:t>
            </a:r>
            <a:r>
              <a:rPr lang="en-US" sz="1867" dirty="0"/>
              <a:t> </a:t>
            </a:r>
            <a:r>
              <a:rPr lang="en-US" sz="1867" dirty="0" err="1"/>
              <a:t>zrzutów</a:t>
            </a:r>
            <a:r>
              <a:rPr lang="en-US" sz="1867" dirty="0"/>
              <a:t> </a:t>
            </a:r>
            <a:r>
              <a:rPr lang="en-US" sz="1867" dirty="0" err="1"/>
              <a:t>ekranu</a:t>
            </a:r>
            <a:r>
              <a:rPr lang="en-US" sz="1867" dirty="0"/>
              <a:t> kart </a:t>
            </a:r>
            <a:r>
              <a:rPr lang="en-US" sz="1867" dirty="0" err="1"/>
              <a:t>mediów</a:t>
            </a:r>
            <a:r>
              <a:rPr lang="en-US" sz="1867" dirty="0"/>
              <a:t> / </a:t>
            </a:r>
            <a:r>
              <a:rPr lang="en-US" sz="1867" dirty="0" err="1"/>
              <a:t>stawek</a:t>
            </a:r>
            <a:r>
              <a:rPr lang="en-US" sz="1867" dirty="0"/>
              <a:t>.</a:t>
            </a:r>
            <a:endParaRPr sz="1867" dirty="0"/>
          </a:p>
          <a:p>
            <a:pPr marL="389457" indent="-380990">
              <a:lnSpc>
                <a:spcPct val="100000"/>
              </a:lnSpc>
              <a:buClr>
                <a:srgbClr val="D12477"/>
              </a:buClr>
              <a:buFont typeface="Arial"/>
              <a:buChar char="●"/>
            </a:pPr>
            <a:r>
              <a:rPr lang="en-US" sz="1867" dirty="0"/>
              <a:t>3-4: </a:t>
            </a:r>
            <a:r>
              <a:rPr lang="en-US" sz="1867" dirty="0" err="1"/>
              <a:t>Kampania</a:t>
            </a:r>
            <a:r>
              <a:rPr lang="en-US" sz="1867" dirty="0"/>
              <a:t> </a:t>
            </a:r>
            <a:r>
              <a:rPr lang="en-US" sz="1867" dirty="0" err="1"/>
              <a:t>zawiera</a:t>
            </a:r>
            <a:r>
              <a:rPr lang="en-US" sz="1867" dirty="0"/>
              <a:t> </a:t>
            </a:r>
            <a:r>
              <a:rPr lang="en-US" sz="1867" dirty="0" err="1"/>
              <a:t>dwa</a:t>
            </a:r>
            <a:r>
              <a:rPr lang="en-US" sz="1867" dirty="0"/>
              <a:t> </a:t>
            </a:r>
            <a:r>
              <a:rPr lang="en-US" sz="1867" dirty="0" err="1"/>
              <a:t>lub</a:t>
            </a:r>
            <a:r>
              <a:rPr lang="en-US" sz="1867" dirty="0"/>
              <a:t> </a:t>
            </a:r>
            <a:r>
              <a:rPr lang="en-US" sz="1867" dirty="0" err="1"/>
              <a:t>więcej</a:t>
            </a:r>
            <a:r>
              <a:rPr lang="en-US" sz="1867" dirty="0"/>
              <a:t> </a:t>
            </a:r>
            <a:r>
              <a:rPr lang="en-US" sz="1867" dirty="0" err="1"/>
              <a:t>mediów</a:t>
            </a:r>
            <a:r>
              <a:rPr lang="en-US" sz="1867" dirty="0"/>
              <a:t>, </a:t>
            </a:r>
            <a:r>
              <a:rPr lang="en-US" sz="1867" dirty="0" err="1"/>
              <a:t>matematyka</a:t>
            </a:r>
            <a:r>
              <a:rPr lang="en-US" sz="1867" dirty="0"/>
              <a:t> jest </a:t>
            </a:r>
            <a:r>
              <a:rPr lang="en-US" sz="1867" dirty="0" err="1"/>
              <a:t>poprawna</a:t>
            </a:r>
            <a:r>
              <a:rPr lang="en-US" sz="1867" dirty="0"/>
              <a:t>, a </a:t>
            </a:r>
            <a:r>
              <a:rPr lang="en-US" sz="1867" dirty="0" err="1"/>
              <a:t>kampania</a:t>
            </a:r>
            <a:r>
              <a:rPr lang="en-US" sz="1867" dirty="0"/>
              <a:t> </a:t>
            </a:r>
            <a:r>
              <a:rPr lang="en-US" sz="1867" dirty="0" err="1"/>
              <a:t>została</a:t>
            </a:r>
            <a:r>
              <a:rPr lang="en-US" sz="1867" dirty="0"/>
              <a:t> </a:t>
            </a:r>
            <a:r>
              <a:rPr lang="en-US" sz="1867" dirty="0" err="1"/>
              <a:t>zbudowana</a:t>
            </a:r>
            <a:r>
              <a:rPr lang="en-US" sz="1867" dirty="0"/>
              <a:t> </a:t>
            </a:r>
            <a:r>
              <a:rPr lang="en-US" sz="1867" dirty="0" err="1"/>
              <a:t>zgodnie</a:t>
            </a:r>
            <a:r>
              <a:rPr lang="en-US" sz="1867" dirty="0"/>
              <a:t> z </a:t>
            </a:r>
            <a:r>
              <a:rPr lang="en-US" sz="1867" dirty="0" err="1"/>
              <a:t>instrukcjami</a:t>
            </a:r>
            <a:r>
              <a:rPr lang="en-US" sz="1867" dirty="0"/>
              <a:t>. </a:t>
            </a:r>
            <a:r>
              <a:rPr lang="pl-PL" sz="1867" dirty="0" smtClean="0"/>
              <a:t>Student </a:t>
            </a:r>
            <a:r>
              <a:rPr lang="en-US" sz="1867" dirty="0" err="1" smtClean="0"/>
              <a:t>przedstawia</a:t>
            </a:r>
            <a:r>
              <a:rPr lang="en-US" sz="1867" dirty="0" smtClean="0"/>
              <a:t> </a:t>
            </a:r>
            <a:r>
              <a:rPr lang="en-US" sz="1867" dirty="0" err="1"/>
              <a:t>argumenty</a:t>
            </a:r>
            <a:r>
              <a:rPr lang="en-US" sz="1867" dirty="0"/>
              <a:t> </a:t>
            </a:r>
            <a:r>
              <a:rPr lang="en-US" sz="1867" dirty="0" err="1"/>
              <a:t>za</a:t>
            </a:r>
            <a:r>
              <a:rPr lang="en-US" sz="1867" dirty="0"/>
              <a:t> </a:t>
            </a:r>
            <a:r>
              <a:rPr lang="en-US" sz="1867" dirty="0" err="1"/>
              <a:t>swoimi</a:t>
            </a:r>
            <a:r>
              <a:rPr lang="en-US" sz="1867" dirty="0"/>
              <a:t> </a:t>
            </a:r>
            <a:r>
              <a:rPr lang="en-US" sz="1867" dirty="0" err="1"/>
              <a:t>rozwiązaniami</a:t>
            </a:r>
            <a:r>
              <a:rPr lang="en-US" sz="1867" dirty="0"/>
              <a:t>. </a:t>
            </a:r>
            <a:endParaRPr sz="1867" dirty="0"/>
          </a:p>
          <a:p>
            <a:pPr marL="389457" indent="-380990">
              <a:lnSpc>
                <a:spcPct val="100000"/>
              </a:lnSpc>
              <a:buClr>
                <a:srgbClr val="D12477"/>
              </a:buClr>
              <a:buFont typeface="Arial"/>
              <a:buChar char="●"/>
            </a:pPr>
            <a:r>
              <a:rPr lang="en-US" sz="1867" dirty="0"/>
              <a:t>5: </a:t>
            </a:r>
            <a:r>
              <a:rPr lang="en-US" sz="1867" dirty="0" err="1"/>
              <a:t>Kampania</a:t>
            </a:r>
            <a:r>
              <a:rPr lang="en-US" sz="1867" dirty="0"/>
              <a:t> </a:t>
            </a:r>
            <a:r>
              <a:rPr lang="en-US" sz="1867" dirty="0" err="1"/>
              <a:t>zawiera</a:t>
            </a:r>
            <a:r>
              <a:rPr lang="en-US" sz="1867" dirty="0"/>
              <a:t> </a:t>
            </a:r>
            <a:r>
              <a:rPr lang="en-US" sz="1867" dirty="0" err="1"/>
              <a:t>dwa</a:t>
            </a:r>
            <a:r>
              <a:rPr lang="en-US" sz="1867" dirty="0"/>
              <a:t> </a:t>
            </a:r>
            <a:r>
              <a:rPr lang="en-US" sz="1867" dirty="0" err="1"/>
              <a:t>lub</a:t>
            </a:r>
            <a:r>
              <a:rPr lang="en-US" sz="1867" dirty="0"/>
              <a:t> </a:t>
            </a:r>
            <a:r>
              <a:rPr lang="en-US" sz="1867" dirty="0" err="1"/>
              <a:t>więcej</a:t>
            </a:r>
            <a:r>
              <a:rPr lang="en-US" sz="1867" dirty="0"/>
              <a:t> </a:t>
            </a:r>
            <a:r>
              <a:rPr lang="en-US" sz="1867" dirty="0" err="1"/>
              <a:t>mediów</a:t>
            </a:r>
            <a:r>
              <a:rPr lang="en-US" sz="1867" dirty="0"/>
              <a:t>, </a:t>
            </a:r>
            <a:r>
              <a:rPr lang="en-US" sz="1867" dirty="0" err="1"/>
              <a:t>matematyka</a:t>
            </a:r>
            <a:r>
              <a:rPr lang="en-US" sz="1867" dirty="0"/>
              <a:t> jest </a:t>
            </a:r>
            <a:r>
              <a:rPr lang="en-US" sz="1867" dirty="0" err="1"/>
              <a:t>poprawna</a:t>
            </a:r>
            <a:r>
              <a:rPr lang="en-US" sz="1867" dirty="0"/>
              <a:t>, a </a:t>
            </a:r>
            <a:r>
              <a:rPr lang="en-US" sz="1867" dirty="0" err="1"/>
              <a:t>kampania</a:t>
            </a:r>
            <a:r>
              <a:rPr lang="en-US" sz="1867" dirty="0"/>
              <a:t> </a:t>
            </a:r>
            <a:r>
              <a:rPr lang="en-US" sz="1867" dirty="0" err="1"/>
              <a:t>została</a:t>
            </a:r>
            <a:r>
              <a:rPr lang="en-US" sz="1867" dirty="0"/>
              <a:t> </a:t>
            </a:r>
            <a:r>
              <a:rPr lang="en-US" sz="1867" dirty="0" err="1"/>
              <a:t>zbudowana</a:t>
            </a:r>
            <a:r>
              <a:rPr lang="en-US" sz="1867" dirty="0"/>
              <a:t> </a:t>
            </a:r>
            <a:r>
              <a:rPr lang="en-US" sz="1867" dirty="0" err="1"/>
              <a:t>zgodnie</a:t>
            </a:r>
            <a:r>
              <a:rPr lang="en-US" sz="1867" dirty="0"/>
              <a:t> z </a:t>
            </a:r>
            <a:r>
              <a:rPr lang="en-US" sz="1867" dirty="0" err="1"/>
              <a:t>instrukcjami</a:t>
            </a:r>
            <a:r>
              <a:rPr lang="en-US" sz="1867" dirty="0"/>
              <a:t>. </a:t>
            </a:r>
            <a:r>
              <a:rPr lang="pl-PL" sz="1867" dirty="0" smtClean="0"/>
              <a:t>Student </a:t>
            </a:r>
            <a:r>
              <a:rPr lang="en-US" sz="1867" dirty="0" err="1" smtClean="0"/>
              <a:t>przedstawia</a:t>
            </a:r>
            <a:r>
              <a:rPr lang="en-US" sz="1867" dirty="0" smtClean="0"/>
              <a:t> </a:t>
            </a:r>
            <a:r>
              <a:rPr lang="en-US" sz="1867" dirty="0" err="1"/>
              <a:t>argumenty</a:t>
            </a:r>
            <a:r>
              <a:rPr lang="en-US" sz="1867" dirty="0"/>
              <a:t> </a:t>
            </a:r>
            <a:r>
              <a:rPr lang="en-US" sz="1867" dirty="0" err="1"/>
              <a:t>za</a:t>
            </a:r>
            <a:r>
              <a:rPr lang="en-US" sz="1867" dirty="0"/>
              <a:t> </a:t>
            </a:r>
            <a:r>
              <a:rPr lang="en-US" sz="1867" dirty="0" err="1"/>
              <a:t>swoimi</a:t>
            </a:r>
            <a:r>
              <a:rPr lang="en-US" sz="1867" dirty="0"/>
              <a:t> </a:t>
            </a:r>
            <a:r>
              <a:rPr lang="en-US" sz="1867" dirty="0" err="1"/>
              <a:t>rozwiązaniami</a:t>
            </a:r>
            <a:r>
              <a:rPr lang="en-US" sz="1867" dirty="0"/>
              <a:t>, </a:t>
            </a:r>
            <a:r>
              <a:rPr lang="en-US" sz="1867" dirty="0" err="1"/>
              <a:t>które</a:t>
            </a:r>
            <a:r>
              <a:rPr lang="en-US" sz="1867" dirty="0"/>
              <a:t> </a:t>
            </a:r>
            <a:r>
              <a:rPr lang="en-US" sz="1867" dirty="0" err="1"/>
              <a:t>wykazują</a:t>
            </a:r>
            <a:r>
              <a:rPr lang="en-US" sz="1867" dirty="0"/>
              <a:t> </a:t>
            </a:r>
            <a:r>
              <a:rPr lang="en-US" sz="1867" dirty="0" err="1"/>
              <a:t>wiedzę</a:t>
            </a:r>
            <a:r>
              <a:rPr lang="en-US" sz="1867" dirty="0"/>
              <a:t> </a:t>
            </a:r>
            <a:r>
              <a:rPr lang="en-US" sz="1867" dirty="0" err="1"/>
              <a:t>specjalistyczną</a:t>
            </a:r>
            <a:r>
              <a:rPr lang="en-US" sz="1867" dirty="0"/>
              <a:t>. </a:t>
            </a:r>
            <a:endParaRPr sz="1867" dirty="0"/>
          </a:p>
          <a:p>
            <a:pPr marL="516454" indent="-253994">
              <a:lnSpc>
                <a:spcPct val="100000"/>
              </a:lnSpc>
              <a:buClr>
                <a:srgbClr val="D12477"/>
              </a:buClr>
            </a:pPr>
            <a:endParaRPr sz="1867" dirty="0"/>
          </a:p>
          <a:p>
            <a:pPr marL="0" indent="0">
              <a:lnSpc>
                <a:spcPct val="100000"/>
              </a:lnSpc>
            </a:pPr>
            <a:endParaRPr sz="1867" dirty="0"/>
          </a:p>
          <a:p>
            <a:pPr marL="389457" indent="-380990">
              <a:lnSpc>
                <a:spcPct val="100000"/>
              </a:lnSpc>
              <a:spcAft>
                <a:spcPts val="1600"/>
              </a:spcAft>
              <a:buClr>
                <a:srgbClr val="D12477"/>
              </a:buClr>
              <a:buFont typeface="Arial"/>
              <a:buChar char="●"/>
            </a:pPr>
            <a:endParaRPr sz="1867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2622</Words>
  <Application>Microsoft Office PowerPoint</Application>
  <PresentationFormat>Panoramiczny</PresentationFormat>
  <Paragraphs>315</Paragraphs>
  <Slides>37</Slides>
  <Notes>37</Notes>
  <HiddenSlides>3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37</vt:i4>
      </vt:variant>
    </vt:vector>
  </HeadingPairs>
  <TitlesOfParts>
    <vt:vector size="41" baseType="lpstr">
      <vt:lpstr>Arial</vt:lpstr>
      <vt:lpstr>Calibri</vt:lpstr>
      <vt:lpstr>Noto Sans Symbols</vt:lpstr>
      <vt:lpstr>DEMS</vt:lpstr>
      <vt:lpstr>Reklama cyfrowa</vt:lpstr>
      <vt:lpstr>Tematy</vt:lpstr>
      <vt:lpstr>Jak zacząć?</vt:lpstr>
      <vt:lpstr>Tworzenie kampanii na platformie Google</vt:lpstr>
      <vt:lpstr>Prezentacja programu PowerPoint</vt:lpstr>
      <vt:lpstr>Prezentacja programu PowerPoint</vt:lpstr>
      <vt:lpstr>Prezentacja programu PowerPoint</vt:lpstr>
      <vt:lpstr>Krok 1 - Wybierz typ kampanii</vt:lpstr>
      <vt:lpstr>Tak właśnie wyglądają:</vt:lpstr>
      <vt:lpstr>Krok 2 - Wyznacz swoje cele</vt:lpstr>
      <vt:lpstr>Krok 2 - Zdefiniuj słowa kluczowe</vt:lpstr>
      <vt:lpstr>Krok 4 - Zdecyduj, gdzie się reklamować</vt:lpstr>
      <vt:lpstr>Krok 5 - Utwórz wiadomość</vt:lpstr>
      <vt:lpstr>Krok 6 - Ustalenie budżetu</vt:lpstr>
      <vt:lpstr>Prezentacja programu PowerPoint</vt:lpstr>
      <vt:lpstr>Tworzenie kampanii na Facebooku i Instagramie</vt:lpstr>
      <vt:lpstr>Prezentacja programu PowerPoint</vt:lpstr>
      <vt:lpstr>Prezentacja programu PowerPoint</vt:lpstr>
      <vt:lpstr>Porady i instrukcje</vt:lpstr>
      <vt:lpstr>Start: Utwórz stronę na Facebooku  dla swojej firmy </vt:lpstr>
      <vt:lpstr>Prezentacja programu PowerPoint</vt:lpstr>
      <vt:lpstr>Prezentacja programu PowerPoint</vt:lpstr>
      <vt:lpstr>Krok 1 - utwórz kampanię</vt:lpstr>
      <vt:lpstr>Krok 2 - ustal cel</vt:lpstr>
      <vt:lpstr>Krok 3 - budżet i harmonogram</vt:lpstr>
      <vt:lpstr>Krok 4 - zdefiniowanie odbiorców</vt:lpstr>
      <vt:lpstr>Krok 5 - prześlij swoje  kreatywne treści</vt:lpstr>
      <vt:lpstr>Krok 6 - publikacja </vt:lpstr>
      <vt:lpstr>Przypadek 1: Reklama na Facebooku</vt:lpstr>
      <vt:lpstr>Prezentacja programu PowerPoint</vt:lpstr>
      <vt:lpstr>Kupowanie kampanii displayowych w mediach</vt:lpstr>
      <vt:lpstr>Gdzie kupić reklamę display?</vt:lpstr>
      <vt:lpstr>Rozmiary i formaty banerów</vt:lpstr>
      <vt:lpstr>Plan medialny kampanii reklamowej</vt:lpstr>
      <vt:lpstr>Jesteś media plannerem w agencji mediowej. Musisz zaplanować kampanię dla swojego klienta.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docId:3C1F826A0C03E932B4C3006005786461</cp:keywords>
  <cp:lastModifiedBy>Agnieszka</cp:lastModifiedBy>
  <cp:revision>9</cp:revision>
  <dcterms:created xsi:type="dcterms:W3CDTF">2023-01-25T13:34:01Z</dcterms:created>
  <dcterms:modified xsi:type="dcterms:W3CDTF">2023-08-20T19:15:07Z</dcterms:modified>
</cp:coreProperties>
</file>