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73"/>
  </p:notesMasterIdLst>
  <p:sldIdLst>
    <p:sldId id="453" r:id="rId2"/>
    <p:sldId id="454" r:id="rId3"/>
    <p:sldId id="455" r:id="rId4"/>
    <p:sldId id="456" r:id="rId5"/>
    <p:sldId id="457" r:id="rId6"/>
    <p:sldId id="458" r:id="rId7"/>
    <p:sldId id="459" r:id="rId8"/>
    <p:sldId id="460" r:id="rId9"/>
    <p:sldId id="461" r:id="rId10"/>
    <p:sldId id="462" r:id="rId11"/>
    <p:sldId id="463" r:id="rId12"/>
    <p:sldId id="464" r:id="rId13"/>
    <p:sldId id="465" r:id="rId14"/>
    <p:sldId id="466" r:id="rId15"/>
    <p:sldId id="467" r:id="rId16"/>
    <p:sldId id="468" r:id="rId17"/>
    <p:sldId id="469" r:id="rId18"/>
    <p:sldId id="523" r:id="rId19"/>
    <p:sldId id="470" r:id="rId20"/>
    <p:sldId id="471" r:id="rId21"/>
    <p:sldId id="472" r:id="rId22"/>
    <p:sldId id="473" r:id="rId23"/>
    <p:sldId id="474" r:id="rId24"/>
    <p:sldId id="475" r:id="rId25"/>
    <p:sldId id="476" r:id="rId26"/>
    <p:sldId id="477" r:id="rId27"/>
    <p:sldId id="478" r:id="rId28"/>
    <p:sldId id="479" r:id="rId29"/>
    <p:sldId id="480" r:id="rId30"/>
    <p:sldId id="481" r:id="rId31"/>
    <p:sldId id="482" r:id="rId32"/>
    <p:sldId id="483" r:id="rId33"/>
    <p:sldId id="484" r:id="rId34"/>
    <p:sldId id="485" r:id="rId35"/>
    <p:sldId id="486" r:id="rId36"/>
    <p:sldId id="487" r:id="rId37"/>
    <p:sldId id="488" r:id="rId38"/>
    <p:sldId id="489" r:id="rId39"/>
    <p:sldId id="490" r:id="rId40"/>
    <p:sldId id="491" r:id="rId41"/>
    <p:sldId id="492" r:id="rId42"/>
    <p:sldId id="493" r:id="rId43"/>
    <p:sldId id="494" r:id="rId44"/>
    <p:sldId id="495" r:id="rId45"/>
    <p:sldId id="496" r:id="rId46"/>
    <p:sldId id="497" r:id="rId47"/>
    <p:sldId id="498" r:id="rId48"/>
    <p:sldId id="499" r:id="rId49"/>
    <p:sldId id="500" r:id="rId50"/>
    <p:sldId id="501" r:id="rId51"/>
    <p:sldId id="502" r:id="rId52"/>
    <p:sldId id="503" r:id="rId53"/>
    <p:sldId id="504" r:id="rId54"/>
    <p:sldId id="505" r:id="rId55"/>
    <p:sldId id="506" r:id="rId56"/>
    <p:sldId id="507" r:id="rId57"/>
    <p:sldId id="508" r:id="rId58"/>
    <p:sldId id="509" r:id="rId59"/>
    <p:sldId id="510" r:id="rId60"/>
    <p:sldId id="511" r:id="rId61"/>
    <p:sldId id="512" r:id="rId62"/>
    <p:sldId id="513" r:id="rId63"/>
    <p:sldId id="514" r:id="rId64"/>
    <p:sldId id="515" r:id="rId65"/>
    <p:sldId id="516" r:id="rId66"/>
    <p:sldId id="517" r:id="rId67"/>
    <p:sldId id="518" r:id="rId68"/>
    <p:sldId id="519" r:id="rId69"/>
    <p:sldId id="520" r:id="rId70"/>
    <p:sldId id="521" r:id="rId71"/>
    <p:sldId id="522" r:id="rId72"/>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869">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08" roundtripDataSignature="AMtx7mhx3ioyJV+WImw0NtuXW2AA+1xy5w=="/>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i Schleutker" initia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7381" autoAdjust="0"/>
  </p:normalViewPr>
  <p:slideViewPr>
    <p:cSldViewPr snapToGrid="0">
      <p:cViewPr varScale="1">
        <p:scale>
          <a:sx n="84" d="100"/>
          <a:sy n="84" d="100"/>
        </p:scale>
        <p:origin x="1512" y="78"/>
      </p:cViewPr>
      <p:guideLst>
        <p:guide orient="horz" pos="2160"/>
        <p:guide pos="86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308" Type="http://customschemas.google.com/relationships/presentationmetadata" Target="metadata"/><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309" Type="http://schemas.openxmlformats.org/officeDocument/2006/relationships/commentAuthors" Target="commentAuthors.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312"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310"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313"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311"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Clr>
                <a:schemeClr val="dk1"/>
              </a:buClr>
              <a:buSzPts val="1200"/>
              <a:buFont typeface="Calibri"/>
              <a:buNone/>
            </a:pPr>
            <a:fld id="{00000000-1234-1234-1234-123412341234}" type="slidenum">
              <a:rPr lang="fi-FI"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279852537"/>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6" name="Google Shape;18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2760595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2" name="Google Shape;192;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8633610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8" name="Google Shape;198;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3-5 lekcji po 2 godziny</a:t>
            </a:r>
            <a:endParaRPr/>
          </a:p>
        </p:txBody>
      </p:sp>
    </p:spTree>
    <p:extLst>
      <p:ext uri="{BB962C8B-B14F-4D97-AF65-F5344CB8AC3E}">
        <p14:creationId xmlns:p14="http://schemas.microsoft.com/office/powerpoint/2010/main" val="5494911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4" name="Google Shape;204;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Dla każdej firmy prowadzenie reklamy bez zintegrowania jej z celami strategicznymi wiąże się z ryzykiem. Na przykład prowadzenie reklamy tylko w celu osiągnięcia "widoczności" lub "świadomości" prawdopodobnie nie zwiększy sprzedaży. Jednak ostatecznie każda firma potrzebuje dochodu i sprzedaży.</a:t>
            </a:r>
            <a:endParaRPr/>
          </a:p>
        </p:txBody>
      </p:sp>
    </p:spTree>
    <p:extLst>
      <p:ext uri="{BB962C8B-B14F-4D97-AF65-F5344CB8AC3E}">
        <p14:creationId xmlns:p14="http://schemas.microsoft.com/office/powerpoint/2010/main" val="16503393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0" name="Google Shape;210;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400"/>
              <a:buFont typeface="Arial"/>
              <a:buNone/>
            </a:pPr>
            <a:r>
              <a:rPr lang="fi-FI">
                <a:solidFill>
                  <a:schemeClr val="dk1"/>
                </a:solidFill>
              </a:rPr>
              <a:t>Marketing cyfrowy i działania reklamowe muszą być zgodne z całościową strategią organizacji. Strategia jest planem zorientowanym na przyszłość, który stara się przewidzieć okoliczności wpływające na zachowanie organizacji. Większość organizacji ma strategię, ale mniejsze mogą jej nie mieć. Rola strategii jest dogłębnie opisana w module Wprowadzenie do marketingu cyfrowego, podmoduł 2/3.</a:t>
            </a:r>
            <a:endParaRPr/>
          </a:p>
        </p:txBody>
      </p:sp>
    </p:spTree>
    <p:extLst>
      <p:ext uri="{BB962C8B-B14F-4D97-AF65-F5344CB8AC3E}">
        <p14:creationId xmlns:p14="http://schemas.microsoft.com/office/powerpoint/2010/main" val="21126004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3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r>
              <a:rPr lang="fi-FI"/>
              <a:t>Slajd przedstawia różnicę między celami i zadaniami. Każda kampania reklamowa powinna obejmować jeden lub więcej z tych celów.</a:t>
            </a:r>
            <a:endParaRPr/>
          </a:p>
        </p:txBody>
      </p:sp>
      <p:sp>
        <p:nvSpPr>
          <p:cNvPr id="217" name="Google Shape;217;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2562257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5" name="Google Shape;225;p6:notes"/>
          <p:cNvSpPr txBox="1">
            <a:spLocks noGrp="1"/>
          </p:cNvSpPr>
          <p:nvPr>
            <p:ph type="body" idx="1"/>
          </p:nvPr>
        </p:nvSpPr>
        <p:spPr>
          <a:xfrm>
            <a:off x="685803" y="4400550"/>
            <a:ext cx="5486400" cy="3600300"/>
          </a:xfrm>
          <a:prstGeom prst="rect">
            <a:avLst/>
          </a:prstGeom>
          <a:noFill/>
          <a:ln>
            <a:noFill/>
          </a:ln>
        </p:spPr>
        <p:txBody>
          <a:bodyPr spcFirstLastPara="1" wrap="square" lIns="91550" tIns="45775" rIns="91550" bIns="45775" anchor="t" anchorCtr="0">
            <a:noAutofit/>
          </a:bodyPr>
          <a:lstStyle/>
          <a:p>
            <a:pPr marL="0" lvl="0" indent="0" algn="l" rtl="0">
              <a:lnSpc>
                <a:spcPct val="100000"/>
              </a:lnSpc>
              <a:spcBef>
                <a:spcPts val="0"/>
              </a:spcBef>
              <a:spcAft>
                <a:spcPts val="0"/>
              </a:spcAft>
              <a:buSzPts val="1100"/>
              <a:buNone/>
            </a:pPr>
            <a:r>
              <a:rPr lang="fi-FI"/>
              <a:t>Cele marketingowe i reklamowe muszą być zintegrowane z większymi strategicznymi celami biznesowymi. SMART to klasyczny model określający ogólne cechy dobrze ustalonych celów. Na przykład, cel musi być "mierzalny". Jeśli nie, to co się stanie? Przynajmniej nie będziesz wiedział, czy go osiągnąłeś, czy nie. A jeśli nie jest "konkretny", to prawdopodobnie pracownicy rozumieją go na różne sposoby.</a:t>
            </a:r>
            <a:endParaRPr/>
          </a:p>
        </p:txBody>
      </p:sp>
      <p:sp>
        <p:nvSpPr>
          <p:cNvPr id="226" name="Google Shape;226;p6:notes"/>
          <p:cNvSpPr txBox="1">
            <a:spLocks noGrp="1"/>
          </p:cNvSpPr>
          <p:nvPr>
            <p:ph type="sldNum" idx="12"/>
          </p:nvPr>
        </p:nvSpPr>
        <p:spPr>
          <a:xfrm>
            <a:off x="3884621" y="8685214"/>
            <a:ext cx="2971800" cy="459000"/>
          </a:xfrm>
          <a:prstGeom prst="rect">
            <a:avLst/>
          </a:prstGeom>
          <a:noFill/>
          <a:ln>
            <a:noFill/>
          </a:ln>
        </p:spPr>
        <p:txBody>
          <a:bodyPr spcFirstLastPara="1" wrap="square" lIns="91550" tIns="45775" rIns="91550" bIns="45775"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7</a:t>
            </a:fld>
            <a:endParaRPr sz="14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24118386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g20e72ffa6a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2" name="Google Shape;232;g20e72ffa6ac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Ćwiczenie to można przeprowadzić z dowolnymi grupami studentów, ponieważ można je zastosować w wielu dziedzinach życia osobistego lub zawodowego. </a:t>
            </a:r>
            <a:endParaRPr/>
          </a:p>
        </p:txBody>
      </p:sp>
    </p:spTree>
    <p:extLst>
      <p:ext uri="{BB962C8B-B14F-4D97-AF65-F5344CB8AC3E}">
        <p14:creationId xmlns:p14="http://schemas.microsoft.com/office/powerpoint/2010/main" val="1860830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8" name="Google Shape;238;p7:notes"/>
          <p:cNvSpPr txBox="1">
            <a:spLocks noGrp="1"/>
          </p:cNvSpPr>
          <p:nvPr>
            <p:ph type="body" idx="1"/>
          </p:nvPr>
        </p:nvSpPr>
        <p:spPr>
          <a:xfrm>
            <a:off x="685803" y="4400550"/>
            <a:ext cx="5486400" cy="3600300"/>
          </a:xfrm>
          <a:prstGeom prst="rect">
            <a:avLst/>
          </a:prstGeom>
          <a:noFill/>
          <a:ln>
            <a:noFill/>
          </a:ln>
        </p:spPr>
        <p:txBody>
          <a:bodyPr spcFirstLastPara="1" wrap="square" lIns="91550" tIns="45775" rIns="91550" bIns="45775" anchor="t" anchorCtr="0">
            <a:noAutofit/>
          </a:bodyPr>
          <a:lstStyle/>
          <a:p>
            <a:pPr marL="0" lvl="0" indent="0" algn="l" rtl="0">
              <a:lnSpc>
                <a:spcPct val="100000"/>
              </a:lnSpc>
              <a:spcBef>
                <a:spcPts val="0"/>
              </a:spcBef>
              <a:spcAft>
                <a:spcPts val="0"/>
              </a:spcAft>
              <a:buSzPts val="1100"/>
              <a:buNone/>
            </a:pPr>
            <a:endParaRPr/>
          </a:p>
        </p:txBody>
      </p:sp>
      <p:sp>
        <p:nvSpPr>
          <p:cNvPr id="239" name="Google Shape;239;p7:notes"/>
          <p:cNvSpPr txBox="1">
            <a:spLocks noGrp="1"/>
          </p:cNvSpPr>
          <p:nvPr>
            <p:ph type="sldNum" idx="12"/>
          </p:nvPr>
        </p:nvSpPr>
        <p:spPr>
          <a:xfrm>
            <a:off x="3884621" y="8685214"/>
            <a:ext cx="2971800" cy="459000"/>
          </a:xfrm>
          <a:prstGeom prst="rect">
            <a:avLst/>
          </a:prstGeom>
          <a:noFill/>
          <a:ln>
            <a:noFill/>
          </a:ln>
        </p:spPr>
        <p:txBody>
          <a:bodyPr spcFirstLastPara="1" wrap="square" lIns="91550" tIns="45775" rIns="91550" bIns="45775"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9</a:t>
            </a:fld>
            <a:endParaRPr sz="14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8659714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6" name="Google Shape;246;p6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Reklama należy zwykle do górnej części lejka (etapy "świadomości" i "zainteresowania"). Na dalszych etapach często mamy dane kontaktowe danej osoby (adres e-mail, numer telefonu, kontakt osobisty), a tym samym możliwość komunikacji na bardziej indywidualnym poziomie.</a:t>
            </a:r>
            <a:endParaRPr/>
          </a:p>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809427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g2111f19fff4_0_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56" name="Google Shape;256;g2111f19fff4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563636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g2111f19fff4_0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4" name="Google Shape;264;g2111f19fff4_0_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3287200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70" name="Google Shape;270;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2568689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5" name="Google Shape;275;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Wszystkie działania marketingowe kosztują, dlatego targetowanie jest kluczową zasadą w marketingu. Jeśli nie znasz swojej grupy docelowej, nie będziesz w stanie a) sformułować komunikatów, które do niej przemawiają, ani b) wybrać odpowiednich kanałów, w których można do niej dotrzeć. Wszystko to oznaczałoby zmarnowanie dużej ilości pieniędzy. Im lepiej potrafisz zidentyfikować swoich docelowych odbiorców i ich potrzeby, tym lepiej możesz sformułować jasne komunikaty, dotrzeć do nich, a tym samym uzyskać wpływ na swoje działania marketingowe. Wyzwanie polega na tym, że gotowe do użycia dane nie istnieją, a każda firma musi krok po kroku definiować swoich docelowych odbiorców. Poniższe slajdy przedstawiają przydatne metody dla platform cyfrowych.</a:t>
            </a:r>
            <a:endParaRPr/>
          </a:p>
        </p:txBody>
      </p:sp>
    </p:spTree>
    <p:extLst>
      <p:ext uri="{BB962C8B-B14F-4D97-AF65-F5344CB8AC3E}">
        <p14:creationId xmlns:p14="http://schemas.microsoft.com/office/powerpoint/2010/main" val="30737645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Jak znaleźć docelowych odbiorców na platformach cyfrowych? Można to zrobić za pomocą wieloetapowego procesu, biorąc pod uwagę zarówno istniejącą bazę klientów (1), branżę (2), konkurencję i jej klientów (3). Kroki 4-6 opisują, w jaki sposób można opracować i rozwinąć te dane. </a:t>
            </a:r>
            <a:endParaRPr lang="pl-PL" dirty="0"/>
          </a:p>
          <a:p>
            <a:pPr marL="0" lvl="0" indent="0" algn="l" rtl="0">
              <a:lnSpc>
                <a:spcPct val="100000"/>
              </a:lnSpc>
              <a:spcBef>
                <a:spcPts val="0"/>
              </a:spcBef>
              <a:spcAft>
                <a:spcPts val="0"/>
              </a:spcAft>
              <a:buSzPts val="1100"/>
              <a:buNone/>
            </a:pPr>
            <a:r>
              <a:rPr lang="fi-FI" dirty="0"/>
              <a:t>Tworzenie "person" zostało wyjaśnione w poprzednim podmodule. Ponadto platformy (Google, Facebook itp.) pomagają reklamodawcom znaleźć docelowych odbiorców za pomocą ich profili użytkowników (patrz następne slajdy).</a:t>
            </a:r>
            <a:endParaRPr dirty="0"/>
          </a:p>
        </p:txBody>
      </p:sp>
      <p:sp>
        <p:nvSpPr>
          <p:cNvPr id="284" name="Google Shape;28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2711347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g18945a69ccf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7" name="Google Shape;297;g18945a69ccf_0_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To ćwiczenie idealnie nadaje się do wykorzystania w parach lub małych grupach. Potrzebny czas: ok. 45-60 minut. Podczas pracy </a:t>
            </a:r>
            <a:r>
              <a:rPr lang="pl-PL" dirty="0"/>
              <a:t>studentów </a:t>
            </a:r>
            <a:r>
              <a:rPr lang="fi-FI" dirty="0"/>
              <a:t>możesz odwiedzać grupy i zauważać grupy, które pracują dobrze i uzyskują dobre wyniki. Zaleca się, aby te grupy przedstawiły swoje wyniki całej </a:t>
            </a:r>
            <a:r>
              <a:rPr lang="pl-PL" dirty="0"/>
              <a:t>grupie</a:t>
            </a:r>
            <a:r>
              <a:rPr lang="fi-FI" dirty="0"/>
              <a:t>. </a:t>
            </a:r>
            <a:endParaRPr dirty="0"/>
          </a:p>
        </p:txBody>
      </p:sp>
    </p:spTree>
    <p:extLst>
      <p:ext uri="{BB962C8B-B14F-4D97-AF65-F5344CB8AC3E}">
        <p14:creationId xmlns:p14="http://schemas.microsoft.com/office/powerpoint/2010/main" val="31052842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g20e72ffa6ac_0_2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3" name="Google Shape;303;g20e72ffa6ac_0_2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Przykład odnosi się do Google, jednak większość krajowych i międzynarodowych domów mediowych jest członkami sieci reklamowych, a zatem jest w stanie zaoferować podobne opcje kierowania, jak pokazano na tym slajdzie.</a:t>
            </a:r>
            <a:endParaRPr/>
          </a:p>
        </p:txBody>
      </p:sp>
    </p:spTree>
    <p:extLst>
      <p:ext uri="{BB962C8B-B14F-4D97-AF65-F5344CB8AC3E}">
        <p14:creationId xmlns:p14="http://schemas.microsoft.com/office/powerpoint/2010/main" val="35404860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g20e72ffa6ac_0_2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3" name="Google Shape;303;g20e72ffa6ac_0_2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Przykład odnosi się do Google, jednak większość krajowych i międzynarodowych domów mediowych jest członkami sieci reklamowych, a zatem jest w stanie zaoferować podobne opcje kierowania, jak pokazano na tym slajdzie.</a:t>
            </a:r>
            <a:endParaRPr/>
          </a:p>
        </p:txBody>
      </p:sp>
    </p:spTree>
    <p:extLst>
      <p:ext uri="{BB962C8B-B14F-4D97-AF65-F5344CB8AC3E}">
        <p14:creationId xmlns:p14="http://schemas.microsoft.com/office/powerpoint/2010/main" val="36614187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0" name="Google Shape;310;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fi-FI" sz="1000"/>
              <a:t>Oczywiście platformy reklamowe, takie jak Google i Meta, gromadzą zdumiewającą ilość danych o swoich użytkownikach. Ponieważ muszą przestrzegać uzgodnionych zasad polityki prywatności, dane te są otwarcie dostępne (źródła). Slajdy bazują na tych danych.</a:t>
            </a:r>
            <a:endParaRPr/>
          </a:p>
          <a:p>
            <a:pPr marL="158750" lvl="0" indent="0" algn="l" rtl="0">
              <a:lnSpc>
                <a:spcPct val="100000"/>
              </a:lnSpc>
              <a:spcBef>
                <a:spcPts val="0"/>
              </a:spcBef>
              <a:spcAft>
                <a:spcPts val="0"/>
              </a:spcAft>
              <a:buSzPts val="1100"/>
              <a:buNone/>
            </a:pPr>
            <a:r>
              <a:rPr lang="fi-FI" sz="1000"/>
              <a:t>Dla reklamodawcy dane te stają się przydatne podczas tworzenia kampanii Google Ad (lub innej kampanii PPC) lub Meta, pomagając zdefiniować ukierunkowane grupy docelowe.</a:t>
            </a:r>
            <a:endParaRPr sz="1000"/>
          </a:p>
        </p:txBody>
      </p:sp>
    </p:spTree>
    <p:extLst>
      <p:ext uri="{BB962C8B-B14F-4D97-AF65-F5344CB8AC3E}">
        <p14:creationId xmlns:p14="http://schemas.microsoft.com/office/powerpoint/2010/main" val="2273953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1" name="Google Shape;321;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W tej sekcji przedstawione zostaną cechy i zalety najważniejszych platform. Kolejna sekcja przedstawia najważniejsze platformy (reklamy w wyszukiwarkach, reklamy w mediach społecznościowych, różne rodzaje reklam PPC w sieciach reklamowych).  Część operacyjna "Jak prowadzić kampanie na tych platformach" jest zademonstrowana w następnej sekcji.</a:t>
            </a:r>
            <a:endParaRPr/>
          </a:p>
        </p:txBody>
      </p:sp>
    </p:spTree>
    <p:extLst>
      <p:ext uri="{BB962C8B-B14F-4D97-AF65-F5344CB8AC3E}">
        <p14:creationId xmlns:p14="http://schemas.microsoft.com/office/powerpoint/2010/main" val="19207381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g20e72ffa6ac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6" name="Google Shape;326;g20e72ffa6ac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Zanim zaczniemy mówić o reklamie, konieczne jest zrozumienie roli i charakteru mediów. Ich działalność (także Google, Facebooka i innych gigantów) zasadniczo opiera się na użytkownikach, ich doświadczeniu i zadowoleniu z treści. W przeciwnym razie wolumeny spadają, co jest niekorzystne dla reklamodawców. Ponadto reklamodawcy oczekują, że media będą znały swoich użytkowników i będą w stanie klasyfikować ich do różnych celów reklamowych.</a:t>
            </a:r>
            <a:endParaRPr/>
          </a:p>
        </p:txBody>
      </p:sp>
    </p:spTree>
    <p:extLst>
      <p:ext uri="{BB962C8B-B14F-4D97-AF65-F5344CB8AC3E}">
        <p14:creationId xmlns:p14="http://schemas.microsoft.com/office/powerpoint/2010/main" val="39369262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g20e72ffa6ac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2" name="Google Shape;332;g20e72ffa6ac_0_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Zazwyczaj tego rodzaju badanie daje nowe spojrzenie na media cyfrowe i reklamę cyfrową. Studenci zaczynają rozumieć, że większość mediów istnieje z powodów komercyjnych i ma na celu zapewnienie reklamodawcom atrakcyjnego wyboru mediów. Kolejnym celem jest to, aby uczniowie zaczęli patrzeć na różne media w bardziej profesjonalny sposób, "do jakich grup docelowych mógłbym dotrzeć w mediach N.N.".</a:t>
            </a:r>
            <a:endParaRPr dirty="0"/>
          </a:p>
        </p:txBody>
      </p:sp>
    </p:spTree>
    <p:extLst>
      <p:ext uri="{BB962C8B-B14F-4D97-AF65-F5344CB8AC3E}">
        <p14:creationId xmlns:p14="http://schemas.microsoft.com/office/powerpoint/2010/main" val="5338875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Google Shape;337;g20e72ffa6ac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8" name="Google Shape;338;g20e72ffa6ac_0_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W tej sekcji przedstawione zostaną różne rodzaje reklam PPC oraz ich główne warunki i zalety.</a:t>
            </a:r>
            <a:endParaRPr/>
          </a:p>
        </p:txBody>
      </p:sp>
    </p:spTree>
    <p:extLst>
      <p:ext uri="{BB962C8B-B14F-4D97-AF65-F5344CB8AC3E}">
        <p14:creationId xmlns:p14="http://schemas.microsoft.com/office/powerpoint/2010/main" val="27084191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g20e72ffa6ac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6" name="Google Shape;346;g20e72ffa6ac_0_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Reklamy PPC mogą pojawiać się m.in. w wynikach wyszukiwania ("zakupy", "wyszukiwanie", "lokalne"), w mediach społecznościowych (np. Facebook, Instagram, Youtube itp.) oraz w szerokiej gamie banerów internetowych za pośrednictwem sieci reklamowych ("wyświetlanie"). </a:t>
            </a:r>
            <a:endParaRPr/>
          </a:p>
        </p:txBody>
      </p:sp>
    </p:spTree>
    <p:extLst>
      <p:ext uri="{BB962C8B-B14F-4D97-AF65-F5344CB8AC3E}">
        <p14:creationId xmlns:p14="http://schemas.microsoft.com/office/powerpoint/2010/main" val="16202591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5" name="Google Shape;355;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Głównym celem reklamy cyfrowej jest kierowanie ruchu na stronę internetową firmy. Strona internetowa jest głównym narzędziem operacyjnym, ponieważ może oferować odwiedzającym przydatne treści i dane, a także elementy umożliwiające im podjęcie dalszych kroków (przesłanie, pozostawienie danych kontaktowych, zakup itp.), zwanych "konwersją". Slajd przedstawia najważniejsze platformy reklamy cyfrowej.</a:t>
            </a:r>
            <a:endParaRPr dirty="0"/>
          </a:p>
        </p:txBody>
      </p:sp>
    </p:spTree>
    <p:extLst>
      <p:ext uri="{BB962C8B-B14F-4D97-AF65-F5344CB8AC3E}">
        <p14:creationId xmlns:p14="http://schemas.microsoft.com/office/powerpoint/2010/main" val="7767331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Reklama cyfrowa ma niezwykłe zalety w porównaniu z tradycyjnym marketingiem. Jeśli chodzi o wady, konkurencja może być ostra. Ponadto płatne reklamy mają zazwyczaj mniejszy wpływ niż organiczne wizyty. </a:t>
            </a:r>
            <a:endParaRPr/>
          </a:p>
        </p:txBody>
      </p:sp>
      <p:sp>
        <p:nvSpPr>
          <p:cNvPr id="376" name="Google Shape;376;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32943262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0"/>
        <p:cNvGrpSpPr/>
        <p:nvPr/>
      </p:nvGrpSpPr>
      <p:grpSpPr>
        <a:xfrm>
          <a:off x="0" y="0"/>
          <a:ext cx="0" cy="0"/>
          <a:chOff x="0" y="0"/>
          <a:chExt cx="0" cy="0"/>
        </a:xfrm>
      </p:grpSpPr>
      <p:sp>
        <p:nvSpPr>
          <p:cNvPr id="381" name="Google Shape;381;g2111f19fff4_0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2" name="Google Shape;382;g2111f19fff4_0_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WERSJA </a:t>
            </a:r>
            <a:endParaRPr/>
          </a:p>
        </p:txBody>
      </p:sp>
    </p:spTree>
    <p:extLst>
      <p:ext uri="{BB962C8B-B14F-4D97-AF65-F5344CB8AC3E}">
        <p14:creationId xmlns:p14="http://schemas.microsoft.com/office/powerpoint/2010/main" val="4452787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g2117509479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8" name="Google Shape;388;g21175094797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9985023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g20e72ffa6ac_0_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Proces uruchamiania reklam cyfrowych jest podobny do każdej kampanii reklamowej. Zasadnicza różnica polega na tym, że cyfrowe platformy reklamowe (wymienione wcześniej) oferują niezwykłą pomoc i wsparcie w tworzeniu reklam i śledzeniu ich wpływu.</a:t>
            </a:r>
            <a:endParaRPr dirty="0"/>
          </a:p>
        </p:txBody>
      </p:sp>
      <p:sp>
        <p:nvSpPr>
          <p:cNvPr id="394" name="Google Shape;394;g20e72ffa6ac_0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1605861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8"/>
        <p:cNvGrpSpPr/>
        <p:nvPr/>
      </p:nvGrpSpPr>
      <p:grpSpPr>
        <a:xfrm>
          <a:off x="0" y="0"/>
          <a:ext cx="0" cy="0"/>
          <a:chOff x="0" y="0"/>
          <a:chExt cx="0" cy="0"/>
        </a:xfrm>
      </p:grpSpPr>
      <p:sp>
        <p:nvSpPr>
          <p:cNvPr id="409" name="Google Shape;409;g2111f19fff4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0" name="Google Shape;410;g2111f19fff4_0_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Można zauważyć, że wyznaczanie celów jest bardzo zbliżone do naszych celów i zadań. </a:t>
            </a:r>
            <a:endParaRPr/>
          </a:p>
        </p:txBody>
      </p:sp>
    </p:spTree>
    <p:extLst>
      <p:ext uri="{BB962C8B-B14F-4D97-AF65-F5344CB8AC3E}">
        <p14:creationId xmlns:p14="http://schemas.microsoft.com/office/powerpoint/2010/main" val="284356904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g20e72ffa6ac_0_1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7" name="Google Shape;417;g20e72ffa6ac_0_18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Nawet mniejsi reklamodawcy mogą korzystać z testów A/b po prostu tworząc różne wersje reklamy i porównując ich wyniki. Różnice mogą być widoczne już po kilku godzinach, w zależności od wielkości grupy docelowej. </a:t>
            </a:r>
            <a:endParaRPr/>
          </a:p>
        </p:txBody>
      </p:sp>
    </p:spTree>
    <p:extLst>
      <p:ext uri="{BB962C8B-B14F-4D97-AF65-F5344CB8AC3E}">
        <p14:creationId xmlns:p14="http://schemas.microsoft.com/office/powerpoint/2010/main" val="228330214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g20e72ffa6ac_0_1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5" name="Google Shape;425;g20e72ffa6ac_0_19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Wszyscy mamy doświadczenie z "retargetingiem" - reklamami, które "pojawiają się ponownie". Większość ludzi zgadza się, że daje to dobre wyniki z powodów wymienionych na slajdzie. W związku z tym jest to dobra opcja dla każdego marketera.</a:t>
            </a:r>
            <a:endParaRPr/>
          </a:p>
        </p:txBody>
      </p:sp>
    </p:spTree>
    <p:extLst>
      <p:ext uri="{BB962C8B-B14F-4D97-AF65-F5344CB8AC3E}">
        <p14:creationId xmlns:p14="http://schemas.microsoft.com/office/powerpoint/2010/main" val="21837300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1"/>
        <p:cNvGrpSpPr/>
        <p:nvPr/>
      </p:nvGrpSpPr>
      <p:grpSpPr>
        <a:xfrm>
          <a:off x="0" y="0"/>
          <a:ext cx="0" cy="0"/>
          <a:chOff x="0" y="0"/>
          <a:chExt cx="0" cy="0"/>
        </a:xfrm>
      </p:grpSpPr>
      <p:sp>
        <p:nvSpPr>
          <p:cNvPr id="432" name="Google Shape;432;g20e72ffa6ac_0_2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3" name="Google Shape;433;g20e72ffa6ac_0_20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200" dirty="0"/>
              <a:t>SSPs (sell-side platforms) </a:t>
            </a:r>
            <a:endParaRPr lang="pl-PL" sz="1200" dirty="0"/>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200" dirty="0"/>
              <a:t>DSPs (demand-side platforms)</a:t>
            </a:r>
          </a:p>
          <a:p>
            <a:pPr marL="0" lvl="0" indent="0" algn="l" rtl="0">
              <a:lnSpc>
                <a:spcPct val="100000"/>
              </a:lnSpc>
              <a:spcBef>
                <a:spcPts val="0"/>
              </a:spcBef>
              <a:spcAft>
                <a:spcPts val="0"/>
              </a:spcAft>
              <a:buSzPts val="1100"/>
              <a:buNone/>
            </a:pPr>
            <a:endParaRPr lang="pl-PL" dirty="0"/>
          </a:p>
          <a:p>
            <a:pPr marL="0" lvl="0" indent="0" algn="l" rtl="0">
              <a:lnSpc>
                <a:spcPct val="100000"/>
              </a:lnSpc>
              <a:spcBef>
                <a:spcPts val="0"/>
              </a:spcBef>
              <a:spcAft>
                <a:spcPts val="0"/>
              </a:spcAft>
              <a:buSzPts val="1100"/>
              <a:buNone/>
            </a:pPr>
            <a:endParaRPr lang="pl-PL" dirty="0"/>
          </a:p>
          <a:p>
            <a:pPr marL="0" lvl="0" indent="0" algn="l" rtl="0">
              <a:lnSpc>
                <a:spcPct val="100000"/>
              </a:lnSpc>
              <a:spcBef>
                <a:spcPts val="0"/>
              </a:spcBef>
              <a:spcAft>
                <a:spcPts val="0"/>
              </a:spcAft>
              <a:buSzPts val="1100"/>
              <a:buNone/>
            </a:pPr>
            <a:r>
              <a:rPr lang="fi-FI" dirty="0"/>
              <a:t>Marketing programatyczny to nowy nurt w reklamie PPC, coraz częściej wykorzystywany zwłaszcza przez dużych marketerów, ponieważ wymaga specjalnego oprogramowania. Za jakiś czas będzie on prawdopodobnie dostępny również dla małych reklamodawców.</a:t>
            </a:r>
            <a:endParaRPr dirty="0"/>
          </a:p>
        </p:txBody>
      </p:sp>
    </p:spTree>
    <p:extLst>
      <p:ext uri="{BB962C8B-B14F-4D97-AF65-F5344CB8AC3E}">
        <p14:creationId xmlns:p14="http://schemas.microsoft.com/office/powerpoint/2010/main" val="396775127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9"/>
        <p:cNvGrpSpPr/>
        <p:nvPr/>
      </p:nvGrpSpPr>
      <p:grpSpPr>
        <a:xfrm>
          <a:off x="0" y="0"/>
          <a:ext cx="0" cy="0"/>
          <a:chOff x="0" y="0"/>
          <a:chExt cx="0" cy="0"/>
        </a:xfrm>
      </p:grpSpPr>
      <p:sp>
        <p:nvSpPr>
          <p:cNvPr id="440" name="Google Shape;440;g20e72ffa6ac_0_1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1" name="Google Shape;441;g20e72ffa6ac_0_1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Kilka ogólnych zasad dotyczących cen. Uwaga: Wszystkie platformy wyraźnie pokazują ceny podczas tworzenia reklamy. Więcej o zasadach ustalania cen w dwóch linkach, a także przykłady na ich temat. </a:t>
            </a:r>
            <a:endParaRPr/>
          </a:p>
        </p:txBody>
      </p:sp>
    </p:spTree>
    <p:extLst>
      <p:ext uri="{BB962C8B-B14F-4D97-AF65-F5344CB8AC3E}">
        <p14:creationId xmlns:p14="http://schemas.microsoft.com/office/powerpoint/2010/main" val="175557288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20e72ffa6ac_0_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7" name="Google Shape;447;g20e72ffa6ac_0_1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W tej sekcji przedstawione zostaną cechy i zalety najważniejszych platform </a:t>
            </a:r>
            <a:r>
              <a:rPr lang="fi-FI">
                <a:solidFill>
                  <a:schemeClr val="dk1"/>
                </a:solidFill>
              </a:rPr>
              <a:t>(reklamy w wyszukiwarkach, reklamy w mediach społecznościowych, różne rodzaje reklam displayowych).</a:t>
            </a:r>
            <a:r>
              <a:rPr lang="fi-FI"/>
              <a:t> Część operacyjna "Jak prowadzić kampanie na tych platformach" zostanie zademonstrowana w następnej sekcji.</a:t>
            </a:r>
            <a:endParaRPr/>
          </a:p>
        </p:txBody>
      </p:sp>
    </p:spTree>
    <p:extLst>
      <p:ext uri="{BB962C8B-B14F-4D97-AF65-F5344CB8AC3E}">
        <p14:creationId xmlns:p14="http://schemas.microsoft.com/office/powerpoint/2010/main" val="365731031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0"/>
        <p:cNvGrpSpPr/>
        <p:nvPr/>
      </p:nvGrpSpPr>
      <p:grpSpPr>
        <a:xfrm>
          <a:off x="0" y="0"/>
          <a:ext cx="0" cy="0"/>
          <a:chOff x="0" y="0"/>
          <a:chExt cx="0" cy="0"/>
        </a:xfrm>
      </p:grpSpPr>
      <p:sp>
        <p:nvSpPr>
          <p:cNvPr id="451" name="Google Shape;451;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Reklamy w wyszukiwarkach można kupować i pozycjonować w dowolnej wyszukiwarce, aby uzyskać widoczność na stronach wyników wyszukiwania.</a:t>
            </a:r>
            <a:endParaRPr/>
          </a:p>
        </p:txBody>
      </p:sp>
      <p:sp>
        <p:nvSpPr>
          <p:cNvPr id="452" name="Google Shape;452;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69661695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1"/>
        <p:cNvGrpSpPr/>
        <p:nvPr/>
      </p:nvGrpSpPr>
      <p:grpSpPr>
        <a:xfrm>
          <a:off x="0" y="0"/>
          <a:ext cx="0" cy="0"/>
          <a:chOff x="0" y="0"/>
          <a:chExt cx="0" cy="0"/>
        </a:xfrm>
      </p:grpSpPr>
      <p:sp>
        <p:nvSpPr>
          <p:cNvPr id="462" name="Google Shape;462;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Główne warunki i korzyści płynące z reklamy w wyszukiwarkach zostały przedstawione tutaj. W dalszej części artykułu można przeanalizować te kwestie bardziej szczegółowo. </a:t>
            </a:r>
            <a:endParaRPr/>
          </a:p>
        </p:txBody>
      </p:sp>
      <p:sp>
        <p:nvSpPr>
          <p:cNvPr id="463" name="Google Shape;463;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1733681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0"/>
        <p:cNvGrpSpPr/>
        <p:nvPr/>
      </p:nvGrpSpPr>
      <p:grpSpPr>
        <a:xfrm>
          <a:off x="0" y="0"/>
          <a:ext cx="0" cy="0"/>
          <a:chOff x="0" y="0"/>
          <a:chExt cx="0" cy="0"/>
        </a:xfrm>
      </p:grpSpPr>
      <p:sp>
        <p:nvSpPr>
          <p:cNvPr id="471" name="Google Shape;471;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2" name="Google Shape;472;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r>
              <a:rPr lang="fi-FI" dirty="0"/>
              <a:t>Jak widzimy, Google ma wszechstronne kryteria ustalania cen reklam. W tym celu wdrażają wysoki wskaźnik sztucznej inteligencji. Ich interesem jest nie tylko zarabianie pieniędzy, ale także utrzymanie dobrego doświadczenia użytkownika wśród tych, którzy korzystają z wyszukiwarki Google. Przeczytaj więcej w linku!</a:t>
            </a:r>
            <a:endParaRPr dirty="0"/>
          </a:p>
        </p:txBody>
      </p:sp>
      <p:sp>
        <p:nvSpPr>
          <p:cNvPr id="473" name="Google Shape;473;p19: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38</a:t>
            </a:fld>
            <a:endParaRPr sz="14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315252216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7"/>
        <p:cNvGrpSpPr/>
        <p:nvPr/>
      </p:nvGrpSpPr>
      <p:grpSpPr>
        <a:xfrm>
          <a:off x="0" y="0"/>
          <a:ext cx="0" cy="0"/>
          <a:chOff x="0" y="0"/>
          <a:chExt cx="0" cy="0"/>
        </a:xfrm>
      </p:grpSpPr>
      <p:sp>
        <p:nvSpPr>
          <p:cNvPr id="478" name="Google Shape;478;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Reklamy displayowe można tworzyć/kupować w Google Ads lub na platformach domów mediowych. Tytuł obejmuje różne typy reklam, mające na celu dotarcie do klientów w szerokim zakresie środowisk cyfrowych, dopasowując się do ich etapu lejka zakupowego.</a:t>
            </a:r>
            <a:endParaRPr/>
          </a:p>
        </p:txBody>
      </p:sp>
      <p:sp>
        <p:nvSpPr>
          <p:cNvPr id="479" name="Google Shape;479;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07233359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5"/>
        <p:cNvGrpSpPr/>
        <p:nvPr/>
      </p:nvGrpSpPr>
      <p:grpSpPr>
        <a:xfrm>
          <a:off x="0" y="0"/>
          <a:ext cx="0" cy="0"/>
          <a:chOff x="0" y="0"/>
          <a:chExt cx="0" cy="0"/>
        </a:xfrm>
      </p:grpSpPr>
      <p:sp>
        <p:nvSpPr>
          <p:cNvPr id="486" name="Google Shape;486;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Reklamy display przechodzą ciągłą ewolucję. W dużym skrócie, ich celem jest dotarcie do internautów w korzystnych kontekstach, a jednocześnie bycie coraz bardziej atrakcyjnym dla reklamodawców.</a:t>
            </a:r>
            <a:endParaRPr/>
          </a:p>
        </p:txBody>
      </p:sp>
      <p:sp>
        <p:nvSpPr>
          <p:cNvPr id="487" name="Google Shape;487;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61130158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97" name="Google Shape;4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32841466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p:cNvGrpSpPr/>
        <p:nvPr/>
      </p:nvGrpSpPr>
      <p:grpSpPr>
        <a:xfrm>
          <a:off x="0" y="0"/>
          <a:ext cx="0" cy="0"/>
          <a:chOff x="0" y="0"/>
          <a:chExt cx="0" cy="0"/>
        </a:xfrm>
      </p:grpSpPr>
      <p:sp>
        <p:nvSpPr>
          <p:cNvPr id="504" name="Google Shape;504;g20e72ffa6ac_0_2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5" name="Google Shape;505;g20e72ffa6ac_0_2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80348432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g20e72ffa6ac_0_2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16" name="Google Shape;516;g20e72ffa6ac_0_2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27702358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3"/>
        <p:cNvGrpSpPr/>
        <p:nvPr/>
      </p:nvGrpSpPr>
      <p:grpSpPr>
        <a:xfrm>
          <a:off x="0" y="0"/>
          <a:ext cx="0" cy="0"/>
          <a:chOff x="0" y="0"/>
          <a:chExt cx="0" cy="0"/>
        </a:xfrm>
      </p:grpSpPr>
      <p:sp>
        <p:nvSpPr>
          <p:cNvPr id="524" name="Google Shape;524;g20e72ffa6ac_0_2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5" name="Google Shape;525;g20e72ffa6ac_0_2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Rysunek pokazuje wyraźne różnice między platformami mediów społecznościowych. Cena kliknięcia jest najwyższa na LinkedIn, podczas gdy Youtube ma najwyższe ceny CPM. Decydująca jest konwersja - firma powinna znaleźć te media/platformy, które przynoszą najwyższy wskaźnik kupujących i działań w porównaniu do kosztów reklamy.</a:t>
            </a:r>
            <a:endParaRPr/>
          </a:p>
        </p:txBody>
      </p:sp>
    </p:spTree>
    <p:extLst>
      <p:ext uri="{BB962C8B-B14F-4D97-AF65-F5344CB8AC3E}">
        <p14:creationId xmlns:p14="http://schemas.microsoft.com/office/powerpoint/2010/main" val="341475175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2"/>
        <p:cNvGrpSpPr/>
        <p:nvPr/>
      </p:nvGrpSpPr>
      <p:grpSpPr>
        <a:xfrm>
          <a:off x="0" y="0"/>
          <a:ext cx="0" cy="0"/>
          <a:chOff x="0" y="0"/>
          <a:chExt cx="0" cy="0"/>
        </a:xfrm>
      </p:grpSpPr>
      <p:sp>
        <p:nvSpPr>
          <p:cNvPr id="533" name="Google Shape;533;g2111f19fff4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34" name="Google Shape;534;g2111f19fff4_0_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Reklama natywna jest nowatorską formą reklamy, umożliwiającą reklamodawcy dotarcie do odbiorców w oparciu o znane im treści i format mediów. Temat ten można zgłębić w dalszych sugerowanych lekturach. </a:t>
            </a:r>
            <a:endParaRPr/>
          </a:p>
        </p:txBody>
      </p:sp>
    </p:spTree>
    <p:extLst>
      <p:ext uri="{BB962C8B-B14F-4D97-AF65-F5344CB8AC3E}">
        <p14:creationId xmlns:p14="http://schemas.microsoft.com/office/powerpoint/2010/main" val="19755886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0"/>
        <p:cNvGrpSpPr/>
        <p:nvPr/>
      </p:nvGrpSpPr>
      <p:grpSpPr>
        <a:xfrm>
          <a:off x="0" y="0"/>
          <a:ext cx="0" cy="0"/>
          <a:chOff x="0" y="0"/>
          <a:chExt cx="0" cy="0"/>
        </a:xfrm>
      </p:grpSpPr>
      <p:sp>
        <p:nvSpPr>
          <p:cNvPr id="541" name="Google Shape;541;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Chociaż generalnie nie jest klasyfikowany jako "reklama", marketing e-mailowy jest przydatny dla wielu firm, ponieważ może dotrzeć do właściwych grup docelowych i może być prowadzony przy niskich kosztach. </a:t>
            </a:r>
            <a:endParaRPr/>
          </a:p>
        </p:txBody>
      </p:sp>
      <p:sp>
        <p:nvSpPr>
          <p:cNvPr id="542" name="Google Shape;542;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20484605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8"/>
        <p:cNvGrpSpPr/>
        <p:nvPr/>
      </p:nvGrpSpPr>
      <p:grpSpPr>
        <a:xfrm>
          <a:off x="0" y="0"/>
          <a:ext cx="0" cy="0"/>
          <a:chOff x="0" y="0"/>
          <a:chExt cx="0" cy="0"/>
        </a:xfrm>
      </p:grpSpPr>
      <p:sp>
        <p:nvSpPr>
          <p:cNvPr id="549" name="Google Shape;549;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50" name="Google Shape;550;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59009980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7"/>
        <p:cNvGrpSpPr/>
        <p:nvPr/>
      </p:nvGrpSpPr>
      <p:grpSpPr>
        <a:xfrm>
          <a:off x="0" y="0"/>
          <a:ext cx="0" cy="0"/>
          <a:chOff x="0" y="0"/>
          <a:chExt cx="0" cy="0"/>
        </a:xfrm>
      </p:grpSpPr>
      <p:sp>
        <p:nvSpPr>
          <p:cNvPr id="558" name="Google Shape;558;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9" name="Google Shape;559;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Jak zauważyliśmy w materiale, słowa kluczowe są kluczowymi elementami w wyszukiwaniu odpowiednich informacji w Internecie. Z tego powodu ważne jest, aby znać słowa kluczowe związane z Twoją firmą. Badanie słów kluczowych może również zaoferować nowy wgląd w Twoją firmę lub jej docelowych odbiorców. </a:t>
            </a:r>
            <a:endParaRPr/>
          </a:p>
        </p:txBody>
      </p:sp>
    </p:spTree>
    <p:extLst>
      <p:ext uri="{BB962C8B-B14F-4D97-AF65-F5344CB8AC3E}">
        <p14:creationId xmlns:p14="http://schemas.microsoft.com/office/powerpoint/2010/main" val="326312838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2"/>
        <p:cNvGrpSpPr/>
        <p:nvPr/>
      </p:nvGrpSpPr>
      <p:grpSpPr>
        <a:xfrm>
          <a:off x="0" y="0"/>
          <a:ext cx="0" cy="0"/>
          <a:chOff x="0" y="0"/>
          <a:chExt cx="0" cy="0"/>
        </a:xfrm>
      </p:grpSpPr>
      <p:sp>
        <p:nvSpPr>
          <p:cNvPr id="563" name="Google Shape;563;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Oprócz reklamy, słowa kluczowe są również niezbędne przy tworzeniu strony internetowej, pod względem optymalizacji pod kątem wyszukiwarek i dobrej treści. </a:t>
            </a:r>
            <a:endParaRPr/>
          </a:p>
        </p:txBody>
      </p:sp>
      <p:sp>
        <p:nvSpPr>
          <p:cNvPr id="564" name="Google Shape;564;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1767567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Slajd przedstawia w skrócie kluczowe słowa dotyczące badań. Temat można zbadać bardziej dogłębnie poprzez dalszą lekturę. Sugerowane są dwa źródła. </a:t>
            </a:r>
            <a:endParaRPr/>
          </a:p>
        </p:txBody>
      </p:sp>
      <p:sp>
        <p:nvSpPr>
          <p:cNvPr id="571" name="Google Shape;571;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3699786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8"/>
        <p:cNvGrpSpPr/>
        <p:nvPr/>
      </p:nvGrpSpPr>
      <p:grpSpPr>
        <a:xfrm>
          <a:off x="0" y="0"/>
          <a:ext cx="0" cy="0"/>
          <a:chOff x="0" y="0"/>
          <a:chExt cx="0" cy="0"/>
        </a:xfrm>
      </p:grpSpPr>
      <p:sp>
        <p:nvSpPr>
          <p:cNvPr id="579" name="Google Shape;579;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80" name="Google Shape;580;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98986444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4"/>
        <p:cNvGrpSpPr/>
        <p:nvPr/>
      </p:nvGrpSpPr>
      <p:grpSpPr>
        <a:xfrm>
          <a:off x="0" y="0"/>
          <a:ext cx="0" cy="0"/>
          <a:chOff x="0" y="0"/>
          <a:chExt cx="0" cy="0"/>
        </a:xfrm>
      </p:grpSpPr>
      <p:sp>
        <p:nvSpPr>
          <p:cNvPr id="585" name="Google Shape;585;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86" name="Google Shape;586;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28590160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9"/>
        <p:cNvGrpSpPr/>
        <p:nvPr/>
      </p:nvGrpSpPr>
      <p:grpSpPr>
        <a:xfrm>
          <a:off x="0" y="0"/>
          <a:ext cx="0" cy="0"/>
          <a:chOff x="0" y="0"/>
          <a:chExt cx="0" cy="0"/>
        </a:xfrm>
      </p:grpSpPr>
      <p:sp>
        <p:nvSpPr>
          <p:cNvPr id="590" name="Google Shape;590;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1" name="Google Shape;591;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SzPts val="1100"/>
              <a:buChar char="●"/>
            </a:pPr>
            <a:r>
              <a:rPr lang="fi-FI"/>
              <a:t>Celem reklam jest uzyskanie maksymalnego współczynnika kliknięć (w połączeniu z konwersją na stronie internetowej), prowadząc odwiedzającego do strony docelowej. Ze strony docelowej odwiedzający są kierowani do realizacji głównych celów kampanii. Może to być na przykład pozostawienie danych kontaktowych, załadowanie treści, wypełnienie zapytania lub dokonanie zakupu. Proces ten nazywany jest "konwersją".</a:t>
            </a:r>
            <a:endParaRPr/>
          </a:p>
        </p:txBody>
      </p:sp>
    </p:spTree>
    <p:extLst>
      <p:ext uri="{BB962C8B-B14F-4D97-AF65-F5344CB8AC3E}">
        <p14:creationId xmlns:p14="http://schemas.microsoft.com/office/powerpoint/2010/main" val="7985418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4"/>
        <p:cNvGrpSpPr/>
        <p:nvPr/>
      </p:nvGrpSpPr>
      <p:grpSpPr>
        <a:xfrm>
          <a:off x="0" y="0"/>
          <a:ext cx="0" cy="0"/>
          <a:chOff x="0" y="0"/>
          <a:chExt cx="0" cy="0"/>
        </a:xfrm>
      </p:grpSpPr>
      <p:sp>
        <p:nvSpPr>
          <p:cNvPr id="615" name="Google Shape;615;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6" name="Google Shape;616;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r>
              <a:rPr lang="fi-FI"/>
              <a:t>Dlaczego strona docelowa jest tak ważna? Celem reklamy jest skłonienie odwiedzających do podjęcia określonych działań. Strona docelowa ma decydujące znaczenie, ponieważ musi zarówno zainteresować odwiedzającego firmą, jak i podjąć dalsze kroki. </a:t>
            </a:r>
            <a:endParaRPr/>
          </a:p>
        </p:txBody>
      </p:sp>
    </p:spTree>
    <p:extLst>
      <p:ext uri="{BB962C8B-B14F-4D97-AF65-F5344CB8AC3E}">
        <p14:creationId xmlns:p14="http://schemas.microsoft.com/office/powerpoint/2010/main" val="82963754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1"/>
        <p:cNvGrpSpPr/>
        <p:nvPr/>
      </p:nvGrpSpPr>
      <p:grpSpPr>
        <a:xfrm>
          <a:off x="0" y="0"/>
          <a:ext cx="0" cy="0"/>
          <a:chOff x="0" y="0"/>
          <a:chExt cx="0" cy="0"/>
        </a:xfrm>
      </p:grpSpPr>
      <p:sp>
        <p:nvSpPr>
          <p:cNvPr id="622" name="Google Shape;622;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3" name="Google Shape;623;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r>
              <a:rPr lang="fi-FI"/>
              <a:t>To ćwiczenie sprawia, że tematy "konwersja" i "landing page" stają się bardziej zrozumiałe. Podkreśla również rolę "stron docelowych" i sposoby ich ulepszenia.</a:t>
            </a:r>
            <a:endParaRPr/>
          </a:p>
        </p:txBody>
      </p:sp>
    </p:spTree>
    <p:extLst>
      <p:ext uri="{BB962C8B-B14F-4D97-AF65-F5344CB8AC3E}">
        <p14:creationId xmlns:p14="http://schemas.microsoft.com/office/powerpoint/2010/main" val="179860287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7"/>
        <p:cNvGrpSpPr/>
        <p:nvPr/>
      </p:nvGrpSpPr>
      <p:grpSpPr>
        <a:xfrm>
          <a:off x="0" y="0"/>
          <a:ext cx="0" cy="0"/>
          <a:chOff x="0" y="0"/>
          <a:chExt cx="0" cy="0"/>
        </a:xfrm>
      </p:grpSpPr>
      <p:sp>
        <p:nvSpPr>
          <p:cNvPr id="628" name="Google Shape;628;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9" name="Google Shape;629;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Jedną z zalet jest to, że platformy cyfrowe są w stanie śledzić wiele przydatnych danych na temat ruchu (wyświetlenia, współczynniki klikalności, zachowanie na stronie internetowej itp.)  Uwaga: Więcej informacji na ten temat można znaleźć w module "Metryki" i "Analityka".</a:t>
            </a:r>
            <a:endParaRPr/>
          </a:p>
        </p:txBody>
      </p:sp>
    </p:spTree>
    <p:extLst>
      <p:ext uri="{BB962C8B-B14F-4D97-AF65-F5344CB8AC3E}">
        <p14:creationId xmlns:p14="http://schemas.microsoft.com/office/powerpoint/2010/main" val="62864849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3"/>
        <p:cNvGrpSpPr/>
        <p:nvPr/>
      </p:nvGrpSpPr>
      <p:grpSpPr>
        <a:xfrm>
          <a:off x="0" y="0"/>
          <a:ext cx="0" cy="0"/>
          <a:chOff x="0" y="0"/>
          <a:chExt cx="0" cy="0"/>
        </a:xfrm>
      </p:grpSpPr>
      <p:sp>
        <p:nvSpPr>
          <p:cNvPr id="634" name="Google Shape;634;g20e72ffa6ac_0_1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5" name="Google Shape;635;g20e72ffa6ac_0_17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W poniższych slajdach zaprezentowane zostaną przykłady dotyczące metryk. </a:t>
            </a:r>
            <a:endParaRPr/>
          </a:p>
        </p:txBody>
      </p:sp>
    </p:spTree>
    <p:extLst>
      <p:ext uri="{BB962C8B-B14F-4D97-AF65-F5344CB8AC3E}">
        <p14:creationId xmlns:p14="http://schemas.microsoft.com/office/powerpoint/2010/main" val="110138190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9"/>
        <p:cNvGrpSpPr/>
        <p:nvPr/>
      </p:nvGrpSpPr>
      <p:grpSpPr>
        <a:xfrm>
          <a:off x="0" y="0"/>
          <a:ext cx="0" cy="0"/>
          <a:chOff x="0" y="0"/>
          <a:chExt cx="0" cy="0"/>
        </a:xfrm>
      </p:grpSpPr>
      <p:sp>
        <p:nvSpPr>
          <p:cNvPr id="640" name="Google Shape;640;g2111f19fff4_0_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Które wskaźniki są najbardziej odpowiednie dla reklamy? To zależy od wyznaczonego celu. Jeśli celem jest "budowanie świadomości", to liczba wyświetleń jest odpowiednią miarą. W przypadku "poprawy marki" istotne mogą być reakcje w mediach społecznościowych lub osoby powracające do witryny. </a:t>
            </a:r>
            <a:endParaRPr/>
          </a:p>
        </p:txBody>
      </p:sp>
      <p:sp>
        <p:nvSpPr>
          <p:cNvPr id="641" name="Google Shape;641;g2111f19fff4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4461279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5"/>
        <p:cNvGrpSpPr/>
        <p:nvPr/>
      </p:nvGrpSpPr>
      <p:grpSpPr>
        <a:xfrm>
          <a:off x="0" y="0"/>
          <a:ext cx="0" cy="0"/>
          <a:chOff x="0" y="0"/>
          <a:chExt cx="0" cy="0"/>
        </a:xfrm>
      </p:grpSpPr>
      <p:sp>
        <p:nvSpPr>
          <p:cNvPr id="646" name="Google Shape;646;p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47" name="Google Shape;647;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89645726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1"/>
        <p:cNvGrpSpPr/>
        <p:nvPr/>
      </p:nvGrpSpPr>
      <p:grpSpPr>
        <a:xfrm>
          <a:off x="0" y="0"/>
          <a:ext cx="0" cy="0"/>
          <a:chOff x="0" y="0"/>
          <a:chExt cx="0" cy="0"/>
        </a:xfrm>
      </p:grpSpPr>
      <p:sp>
        <p:nvSpPr>
          <p:cNvPr id="652" name="Google Shape;652;g20e72ffa6ac_0_1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53" name="Google Shape;653;g20e72ffa6ac_0_17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07600207"/>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9"/>
        <p:cNvGrpSpPr/>
        <p:nvPr/>
      </p:nvGrpSpPr>
      <p:grpSpPr>
        <a:xfrm>
          <a:off x="0" y="0"/>
          <a:ext cx="0" cy="0"/>
          <a:chOff x="0" y="0"/>
          <a:chExt cx="0" cy="0"/>
        </a:xfrm>
      </p:grpSpPr>
      <p:sp>
        <p:nvSpPr>
          <p:cNvPr id="660" name="Google Shape;660;g20e72ffa6ac_0_1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61" name="Google Shape;661;g20e72ffa6ac_0_16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Uwaga: Sklep z towarami Google i połączenie z jego analizą (= konto demo Google) zostały stworzone w celu zademonstrowania działania Google Analytics. Są one bezpłatne do użytku w celach edukacyjnych i dydaktycznych.</a:t>
            </a:r>
            <a:endParaRPr/>
          </a:p>
        </p:txBody>
      </p:sp>
    </p:spTree>
    <p:extLst>
      <p:ext uri="{BB962C8B-B14F-4D97-AF65-F5344CB8AC3E}">
        <p14:creationId xmlns:p14="http://schemas.microsoft.com/office/powerpoint/2010/main" val="427589659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9"/>
        <p:cNvGrpSpPr/>
        <p:nvPr/>
      </p:nvGrpSpPr>
      <p:grpSpPr>
        <a:xfrm>
          <a:off x="0" y="0"/>
          <a:ext cx="0" cy="0"/>
          <a:chOff x="0" y="0"/>
          <a:chExt cx="0" cy="0"/>
        </a:xfrm>
      </p:grpSpPr>
      <p:sp>
        <p:nvSpPr>
          <p:cNvPr id="670" name="Google Shape;670;g20e72ffa6ac_0_2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71" name="Google Shape;671;g20e72ffa6ac_0_2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Dane te potwierdzają, że reklamy mają zazwyczaj mniejszy wpływ/konwersję niż wizyty organiczne. Dlaczego? Ponieważ osoby, które już znają witrynę / firmę / produkt (= powracający odwiedzający) są bardziej zaawansowane na etapie zakupu i dlatego ich zainteresowanie jest bardziej skoncentrowane i większe.</a:t>
            </a:r>
            <a:endParaRPr/>
          </a:p>
          <a:p>
            <a:pPr marL="0" lvl="0" indent="0" algn="l" rtl="0">
              <a:lnSpc>
                <a:spcPct val="100000"/>
              </a:lnSpc>
              <a:spcBef>
                <a:spcPts val="0"/>
              </a:spcBef>
              <a:spcAft>
                <a:spcPts val="0"/>
              </a:spcAft>
              <a:buSzPts val="1100"/>
              <a:buNone/>
            </a:pPr>
            <a:r>
              <a:rPr lang="fi-FI"/>
              <a:t>*Aktywne sesje odnoszą się do sesji trwających &gt; 5 sekund. </a:t>
            </a:r>
            <a:endParaRPr/>
          </a:p>
        </p:txBody>
      </p:sp>
    </p:spTree>
    <p:extLst>
      <p:ext uri="{BB962C8B-B14F-4D97-AF65-F5344CB8AC3E}">
        <p14:creationId xmlns:p14="http://schemas.microsoft.com/office/powerpoint/2010/main" val="906421880"/>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2"/>
        <p:cNvGrpSpPr/>
        <p:nvPr/>
      </p:nvGrpSpPr>
      <p:grpSpPr>
        <a:xfrm>
          <a:off x="0" y="0"/>
          <a:ext cx="0" cy="0"/>
          <a:chOff x="0" y="0"/>
          <a:chExt cx="0" cy="0"/>
        </a:xfrm>
      </p:grpSpPr>
      <p:sp>
        <p:nvSpPr>
          <p:cNvPr id="683" name="Google Shape;683;p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"Konwersja" jest ważnym wskaźnikiem sukcesu reklamy cyfrowej. Odnosi się do wskaźnika osób, które wykonały pożądane działania, proporcjonalnie do wszystkich odwiedzających lub tych, którzy widzieli reklamę. W pewnym sensie odnosi się do lejka. Konwersja jest istotna z wielu powodów - oprócz miary, wskazuje również punkty w "lejku", w których można wprowadzić ulepszenia.</a:t>
            </a:r>
            <a:endParaRPr/>
          </a:p>
        </p:txBody>
      </p:sp>
      <p:sp>
        <p:nvSpPr>
          <p:cNvPr id="684" name="Google Shape;684;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7830277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7"/>
        <p:cNvGrpSpPr/>
        <p:nvPr/>
      </p:nvGrpSpPr>
      <p:grpSpPr>
        <a:xfrm>
          <a:off x="0" y="0"/>
          <a:ext cx="0" cy="0"/>
          <a:chOff x="0" y="0"/>
          <a:chExt cx="0" cy="0"/>
        </a:xfrm>
      </p:grpSpPr>
      <p:sp>
        <p:nvSpPr>
          <p:cNvPr id="688" name="Google Shape;688;p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fi-FI">
                <a:solidFill>
                  <a:schemeClr val="dk1"/>
                </a:solidFill>
              </a:rPr>
              <a:t>"Konwersja" jest ważnym wskaźnikiem sukcesu reklamy cyfrowej. Odnosi się do wskaźnika osób, które wykonały pożądane działania, proporcjonalnie do wszystkich odwiedzających lub tych, którzy widzieli reklamę. W pewnym sensie odnosi się do lejka. Konwersja jest istotna z wielu powodów - oprócz miary, wskazuje również punkty w "lejku", w których można wprowadzić ulepszenia.</a:t>
            </a:r>
            <a:endParaRPr/>
          </a:p>
        </p:txBody>
      </p:sp>
      <p:sp>
        <p:nvSpPr>
          <p:cNvPr id="689" name="Google Shape;689;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72923729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4"/>
        <p:cNvGrpSpPr/>
        <p:nvPr/>
      </p:nvGrpSpPr>
      <p:grpSpPr>
        <a:xfrm>
          <a:off x="0" y="0"/>
          <a:ext cx="0" cy="0"/>
          <a:chOff x="0" y="0"/>
          <a:chExt cx="0" cy="0"/>
        </a:xfrm>
      </p:grpSpPr>
      <p:sp>
        <p:nvSpPr>
          <p:cNvPr id="695" name="Google Shape;695;p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Obliczenia konwersji pomagają stworzyć dobrą reklamę i dochodowy biznes. </a:t>
            </a:r>
            <a:endParaRPr/>
          </a:p>
        </p:txBody>
      </p:sp>
      <p:sp>
        <p:nvSpPr>
          <p:cNvPr id="696" name="Google Shape;696;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117895879"/>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0"/>
        <p:cNvGrpSpPr/>
        <p:nvPr/>
      </p:nvGrpSpPr>
      <p:grpSpPr>
        <a:xfrm>
          <a:off x="0" y="0"/>
          <a:ext cx="0" cy="0"/>
          <a:chOff x="0" y="0"/>
          <a:chExt cx="0" cy="0"/>
        </a:xfrm>
      </p:grpSpPr>
      <p:sp>
        <p:nvSpPr>
          <p:cNvPr id="701" name="Google Shape;701;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dirty="0"/>
              <a:t>Temat "Jak poprawić konwersję" jest jednym z najgorętszych tematów w reklamie cyfrowej. W tych slajdach przedstawiono kilka wskazówek. Bardziej szczegółowe instrukcje można znaleźć w module "Strona internetowa i SEO".  </a:t>
            </a:r>
            <a:endParaRPr dirty="0"/>
          </a:p>
        </p:txBody>
      </p:sp>
      <p:sp>
        <p:nvSpPr>
          <p:cNvPr id="702" name="Google Shape;702;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544922527"/>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7"/>
        <p:cNvGrpSpPr/>
        <p:nvPr/>
      </p:nvGrpSpPr>
      <p:grpSpPr>
        <a:xfrm>
          <a:off x="0" y="0"/>
          <a:ext cx="0" cy="0"/>
          <a:chOff x="0" y="0"/>
          <a:chExt cx="0" cy="0"/>
        </a:xfrm>
      </p:grpSpPr>
      <p:sp>
        <p:nvSpPr>
          <p:cNvPr id="708" name="Google Shape;708;p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Są to podstawowe wytyczne dotyczące budowania zaufania na stronie internetowej.  Uwaga: Trzy pierwsze są wykonalne dla każdej firmy i wielkości firmy, podczas gdy czwarta zwykle wymaga specjalnego oprogramowania ze sztuczną inteligencją.</a:t>
            </a:r>
            <a:endParaRPr/>
          </a:p>
        </p:txBody>
      </p:sp>
      <p:sp>
        <p:nvSpPr>
          <p:cNvPr id="709" name="Google Shape;709;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290451314"/>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8"/>
        <p:cNvGrpSpPr/>
        <p:nvPr/>
      </p:nvGrpSpPr>
      <p:grpSpPr>
        <a:xfrm>
          <a:off x="0" y="0"/>
          <a:ext cx="0" cy="0"/>
          <a:chOff x="0" y="0"/>
          <a:chExt cx="0" cy="0"/>
        </a:xfrm>
      </p:grpSpPr>
      <p:sp>
        <p:nvSpPr>
          <p:cNvPr id="719" name="Google Shape;719;p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Uwaga: W firmach doświadczenie klienta jest głównym zmartwieniem pracowników marketingu i sprzedaży, podczas gdy nawigacja na stronie internetowej należy do personelu technicznego. Ważne jest, aby ci pierwsi przekazywali informacje zwrotne i sugestie tym drugim, w celu poprawy doświadczenia klienta i konwersji na stronie internetowej.</a:t>
            </a:r>
            <a:endParaRPr/>
          </a:p>
        </p:txBody>
      </p:sp>
      <p:sp>
        <p:nvSpPr>
          <p:cNvPr id="720" name="Google Shape;720;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34354189"/>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6"/>
        <p:cNvGrpSpPr/>
        <p:nvPr/>
      </p:nvGrpSpPr>
      <p:grpSpPr>
        <a:xfrm>
          <a:off x="0" y="0"/>
          <a:ext cx="0" cy="0"/>
          <a:chOff x="0" y="0"/>
          <a:chExt cx="0" cy="0"/>
        </a:xfrm>
      </p:grpSpPr>
      <p:sp>
        <p:nvSpPr>
          <p:cNvPr id="727" name="Google Shape;727;p4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W sekcji "strony docelowe" stało się jasne, że powinny one oferować natychmiastowe zainteresowanie i motywację do pozostania na stronie i przejścia dalej. Podane tutaj wskazówki są częścią działań związanych z modułem "Content marketing".</a:t>
            </a:r>
            <a:endParaRPr/>
          </a:p>
        </p:txBody>
      </p:sp>
      <p:sp>
        <p:nvSpPr>
          <p:cNvPr id="728" name="Google Shape;728;p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296640630"/>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3"/>
        <p:cNvGrpSpPr/>
        <p:nvPr/>
      </p:nvGrpSpPr>
      <p:grpSpPr>
        <a:xfrm>
          <a:off x="0" y="0"/>
          <a:ext cx="0" cy="0"/>
          <a:chOff x="0" y="0"/>
          <a:chExt cx="0" cy="0"/>
        </a:xfrm>
      </p:grpSpPr>
      <p:sp>
        <p:nvSpPr>
          <p:cNvPr id="734" name="Google Shape;734;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35" name="Google Shape;735;p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016568625"/>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0"/>
        <p:cNvGrpSpPr/>
        <p:nvPr/>
      </p:nvGrpSpPr>
      <p:grpSpPr>
        <a:xfrm>
          <a:off x="0" y="0"/>
          <a:ext cx="0" cy="0"/>
          <a:chOff x="0" y="0"/>
          <a:chExt cx="0" cy="0"/>
        </a:xfrm>
      </p:grpSpPr>
      <p:sp>
        <p:nvSpPr>
          <p:cNvPr id="741" name="Google Shape;741;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42" name="Google Shape;742;p4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057397060"/>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image" Target="../media/image11.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png"/><Relationship Id="rId1" Type="http://schemas.openxmlformats.org/officeDocument/2006/relationships/slideMaster" Target="../slideMasters/slideMaster1.xml"/><Relationship Id="rId5" Type="http://schemas.openxmlformats.org/officeDocument/2006/relationships/image" Target="../media/image10.png"/><Relationship Id="rId4" Type="http://schemas.openxmlformats.org/officeDocument/2006/relationships/image" Target="../media/image9.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6.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2"/>
        <p:cNvGrpSpPr/>
        <p:nvPr/>
      </p:nvGrpSpPr>
      <p:grpSpPr>
        <a:xfrm>
          <a:off x="0" y="0"/>
          <a:ext cx="0" cy="0"/>
          <a:chOff x="0" y="0"/>
          <a:chExt cx="0" cy="0"/>
        </a:xfrm>
      </p:grpSpPr>
      <p:sp>
        <p:nvSpPr>
          <p:cNvPr id="13" name="Google Shape;13;p66"/>
          <p:cNvSpPr txBox="1">
            <a:spLocks noGrp="1"/>
          </p:cNvSpPr>
          <p:nvPr>
            <p:ph type="ctrTitle"/>
          </p:nvPr>
        </p:nvSpPr>
        <p:spPr>
          <a:xfrm>
            <a:off x="851519" y="2656924"/>
            <a:ext cx="7945211" cy="2512558"/>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7200"/>
              <a:buFont typeface="Arial"/>
              <a:buNone/>
              <a:defRPr sz="72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4" name="Google Shape;14;p66"/>
          <p:cNvCxnSpPr/>
          <p:nvPr/>
        </p:nvCxnSpPr>
        <p:spPr>
          <a:xfrm rot="10800000">
            <a:off x="851519" y="2074271"/>
            <a:ext cx="576228" cy="0"/>
          </a:xfrm>
          <a:prstGeom prst="straightConnector1">
            <a:avLst/>
          </a:prstGeom>
          <a:noFill/>
          <a:ln w="15875" cap="flat" cmpd="sng">
            <a:solidFill>
              <a:srgbClr val="11AA81"/>
            </a:solidFill>
            <a:prstDash val="solid"/>
            <a:miter lim="800000"/>
            <a:headEnd type="none" w="sm" len="sm"/>
            <a:tailEnd type="none" w="sm" len="sm"/>
          </a:ln>
        </p:spPr>
      </p:cxnSp>
      <p:pic>
        <p:nvPicPr>
          <p:cNvPr id="15" name="Google Shape;15;p6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27999" y="623199"/>
            <a:ext cx="2958477" cy="1098780"/>
          </a:xfrm>
          <a:prstGeom prst="rect">
            <a:avLst/>
          </a:prstGeom>
          <a:noFill/>
          <a:ln>
            <a:noFill/>
          </a:ln>
        </p:spPr>
      </p:pic>
      <p:sp>
        <p:nvSpPr>
          <p:cNvPr id="16" name="Google Shape;16;p66"/>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7" name="Google Shape;17;p66"/>
          <p:cNvPicPr preferRelativeResize="0"/>
          <p:nvPr/>
        </p:nvPicPr>
        <p:blipFill rotWithShape="1">
          <a:blip r:embed="rId4" cstate="screen">
            <a:alphaModFix/>
            <a:extLst>
              <a:ext uri="{28A0092B-C50C-407E-A947-70E740481C1C}">
                <a14:useLocalDpi xmlns:a14="http://schemas.microsoft.com/office/drawing/2010/main"/>
              </a:ext>
            </a:extLst>
          </a:blip>
          <a:srcRect l="3024" r="3023"/>
          <a:stretch/>
        </p:blipFill>
        <p:spPr>
          <a:xfrm>
            <a:off x="433192" y="6037499"/>
            <a:ext cx="2650539" cy="586800"/>
          </a:xfrm>
          <a:prstGeom prst="rect">
            <a:avLst/>
          </a:prstGeom>
          <a:noFill/>
          <a:ln>
            <a:noFill/>
          </a:ln>
        </p:spPr>
      </p:pic>
      <p:pic>
        <p:nvPicPr>
          <p:cNvPr id="18" name="Google Shape;18;p66"/>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9" name="Google Shape;19;p66"/>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20" name="Google Shape;20;p66"/>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21" name="Google Shape;21;p66"/>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22"/>
        <p:cNvGrpSpPr/>
        <p:nvPr/>
      </p:nvGrpSpPr>
      <p:grpSpPr>
        <a:xfrm>
          <a:off x="0" y="0"/>
          <a:ext cx="0" cy="0"/>
          <a:chOff x="0" y="0"/>
          <a:chExt cx="0" cy="0"/>
        </a:xfrm>
      </p:grpSpPr>
      <p:pic>
        <p:nvPicPr>
          <p:cNvPr id="23" name="Google Shape;23;p67"/>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10166418" y="270125"/>
            <a:ext cx="1698957" cy="651223"/>
          </a:xfrm>
          <a:prstGeom prst="rect">
            <a:avLst/>
          </a:prstGeom>
          <a:noFill/>
          <a:ln>
            <a:noFill/>
          </a:ln>
        </p:spPr>
      </p:pic>
      <p:sp>
        <p:nvSpPr>
          <p:cNvPr id="24" name="Google Shape;24;p6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67"/>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26" name="Google Shape;26;p67"/>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27" name="Google Shape;27;p6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28"/>
        <p:cNvGrpSpPr/>
        <p:nvPr/>
      </p:nvGrpSpPr>
      <p:grpSpPr>
        <a:xfrm>
          <a:off x="0" y="0"/>
          <a:ext cx="0" cy="0"/>
          <a:chOff x="0" y="0"/>
          <a:chExt cx="0" cy="0"/>
        </a:xfrm>
      </p:grpSpPr>
      <p:sp>
        <p:nvSpPr>
          <p:cNvPr id="29" name="Google Shape;29;p68"/>
          <p:cNvSpPr txBox="1">
            <a:spLocks noGrp="1"/>
          </p:cNvSpPr>
          <p:nvPr>
            <p:ph type="title"/>
          </p:nvPr>
        </p:nvSpPr>
        <p:spPr>
          <a:xfrm>
            <a:off x="838200"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 name="Google Shape;30;p68"/>
          <p:cNvSpPr txBox="1">
            <a:spLocks noGrp="1"/>
          </p:cNvSpPr>
          <p:nvPr>
            <p:ph type="body" idx="1"/>
          </p:nvPr>
        </p:nvSpPr>
        <p:spPr>
          <a:xfrm>
            <a:off x="5311235" y="910532"/>
            <a:ext cx="6141710" cy="1484509"/>
          </a:xfrm>
          <a:prstGeom prst="rect">
            <a:avLst/>
          </a:prstGeom>
          <a:noFill/>
          <a:ln>
            <a:noFill/>
          </a:ln>
        </p:spPr>
        <p:txBody>
          <a:bodyPr spcFirstLastPara="1" wrap="square" lIns="91425" tIns="45700" rIns="91425" bIns="45700" anchor="t" anchorCtr="0">
            <a:spAutoFit/>
          </a:bodyPr>
          <a:lstStyle>
            <a:lvl1pPr marL="457200" lvl="0" indent="-355600" algn="l">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1" name="Google Shape;31;p68"/>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32" name="Google Shape;32;p6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33" name="Google Shape;33;p6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34" name="Google Shape;34;p68"/>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35" name="Google Shape;35;p68"/>
          <p:cNvPicPr preferRelativeResize="0"/>
          <p:nvPr/>
        </p:nvPicPr>
        <p:blipFill rotWithShape="1">
          <a:blip r:embed="rId6" cstate="screen">
            <a:alphaModFix/>
            <a:extLst>
              <a:ext uri="{28A0092B-C50C-407E-A947-70E740481C1C}">
                <a14:useLocalDpi xmlns:a14="http://schemas.microsoft.com/office/drawing/2010/main"/>
              </a:ext>
            </a:extLst>
          </a:blip>
          <a:srcRect l="3024" r="3023"/>
          <a:stretch/>
        </p:blipFill>
        <p:spPr>
          <a:xfrm>
            <a:off x="2263455" y="6037499"/>
            <a:ext cx="2650539" cy="586800"/>
          </a:xfrm>
          <a:prstGeom prst="rect">
            <a:avLst/>
          </a:prstGeom>
          <a:noFill/>
          <a:ln>
            <a:noFill/>
          </a:ln>
        </p:spPr>
      </p:pic>
      <p:pic>
        <p:nvPicPr>
          <p:cNvPr id="36" name="Google Shape;36;p68"/>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cxnSp>
        <p:nvCxnSpPr>
          <p:cNvPr id="37" name="Google Shape;37;p68"/>
          <p:cNvCxnSpPr/>
          <p:nvPr/>
        </p:nvCxnSpPr>
        <p:spPr>
          <a:xfrm rot="10800000">
            <a:off x="4977749" y="916442"/>
            <a:ext cx="0" cy="4067038"/>
          </a:xfrm>
          <a:prstGeom prst="straightConnector1">
            <a:avLst/>
          </a:prstGeom>
          <a:noFill/>
          <a:ln w="15875" cap="flat" cmpd="sng">
            <a:solidFill>
              <a:srgbClr val="11AA81"/>
            </a:solidFill>
            <a:prstDash val="solid"/>
            <a:miter lim="800000"/>
            <a:headEnd type="none" w="sm" len="sm"/>
            <a:tailEnd type="none" w="sm" len="sm"/>
          </a:ln>
        </p:spPr>
      </p:cxnSp>
      <p:pic>
        <p:nvPicPr>
          <p:cNvPr id="38" name="Google Shape;38;p68"/>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p:cSld name="Blank">
    <p:bg>
      <p:bgPr>
        <a:solidFill>
          <a:schemeClr val="lt1"/>
        </a:solidFill>
        <a:effectLst/>
      </p:bgPr>
    </p:bg>
    <p:spTree>
      <p:nvGrpSpPr>
        <p:cNvPr id="1" name="Shape 39"/>
        <p:cNvGrpSpPr/>
        <p:nvPr/>
      </p:nvGrpSpPr>
      <p:grpSpPr>
        <a:xfrm>
          <a:off x="0" y="0"/>
          <a:ext cx="0" cy="0"/>
          <a:chOff x="0" y="0"/>
          <a:chExt cx="0" cy="0"/>
        </a:xfrm>
      </p:grpSpPr>
      <p:pic>
        <p:nvPicPr>
          <p:cNvPr id="40" name="Google Shape;40;p69"/>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10166418" y="270125"/>
            <a:ext cx="1698957" cy="651223"/>
          </a:xfrm>
          <a:prstGeom prst="rect">
            <a:avLst/>
          </a:prstGeom>
          <a:noFill/>
          <a:ln>
            <a:noFill/>
          </a:ln>
        </p:spPr>
      </p:pic>
      <p:pic>
        <p:nvPicPr>
          <p:cNvPr id="41" name="Google Shape;41;p69"/>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42" name="Google Shape;42;p6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3"/>
        <p:cNvGrpSpPr/>
        <p:nvPr/>
      </p:nvGrpSpPr>
      <p:grpSpPr>
        <a:xfrm>
          <a:off x="0" y="0"/>
          <a:ext cx="0" cy="0"/>
          <a:chOff x="0" y="0"/>
          <a:chExt cx="0" cy="0"/>
        </a:xfrm>
      </p:grpSpPr>
      <p:sp>
        <p:nvSpPr>
          <p:cNvPr id="44" name="Google Shape;44;p7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45" name="Google Shape;45;p7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46" name="Google Shape;46;p7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1pPr>
            <a:lvl2pPr marL="0" marR="0" lvl="1"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2pPr>
            <a:lvl3pPr marL="0" marR="0" lvl="2"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3pPr>
            <a:lvl4pPr marL="0" marR="0" lvl="3"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4pPr>
            <a:lvl5pPr marL="0" marR="0" lvl="4"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5pPr>
            <a:lvl6pPr marL="0" marR="0" lvl="5"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6pPr>
            <a:lvl7pPr marL="0" marR="0" lvl="6"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7pPr>
            <a:lvl8pPr marL="0" marR="0" lvl="7"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8pPr>
            <a:lvl9pPr marL="0" marR="0" lvl="8"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 blank">
  <p:cSld name="Title and Content - blank">
    <p:spTree>
      <p:nvGrpSpPr>
        <p:cNvPr id="1" name="Shape 47"/>
        <p:cNvGrpSpPr/>
        <p:nvPr/>
      </p:nvGrpSpPr>
      <p:grpSpPr>
        <a:xfrm>
          <a:off x="0" y="0"/>
          <a:ext cx="0" cy="0"/>
          <a:chOff x="0" y="0"/>
          <a:chExt cx="0" cy="0"/>
        </a:xfrm>
      </p:grpSpPr>
      <p:sp>
        <p:nvSpPr>
          <p:cNvPr id="48" name="Google Shape;48;p71"/>
          <p:cNvSpPr txBox="1">
            <a:spLocks noGrp="1"/>
          </p:cNvSpPr>
          <p:nvPr>
            <p:ph type="title"/>
          </p:nvPr>
        </p:nvSpPr>
        <p:spPr>
          <a:xfrm>
            <a:off x="601133" y="371749"/>
            <a:ext cx="10985500" cy="1476017"/>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71"/>
          <p:cNvSpPr txBox="1">
            <a:spLocks noGrp="1"/>
          </p:cNvSpPr>
          <p:nvPr>
            <p:ph type="body" idx="1"/>
          </p:nvPr>
        </p:nvSpPr>
        <p:spPr>
          <a:xfrm>
            <a:off x="601133" y="2325601"/>
            <a:ext cx="10983384" cy="4102011"/>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54"/>
        <p:cNvGrpSpPr/>
        <p:nvPr/>
      </p:nvGrpSpPr>
      <p:grpSpPr>
        <a:xfrm>
          <a:off x="0" y="0"/>
          <a:ext cx="0" cy="0"/>
          <a:chOff x="0" y="0"/>
          <a:chExt cx="0" cy="0"/>
        </a:xfrm>
      </p:grpSpPr>
      <p:sp>
        <p:nvSpPr>
          <p:cNvPr id="55" name="Google Shape;55;p73"/>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73"/>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73"/>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73"/>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59" name="Google Shape;59;p73"/>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60" name="Google Shape;60;p7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61" name="Google Shape;61;p7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62" name="Google Shape;62;p7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63" name="Google Shape;63;p73"/>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64" name="Google Shape;64;p73"/>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65" name="Google Shape;65;p73"/>
          <p:cNvPicPr preferRelativeResize="0"/>
          <p:nvPr/>
        </p:nvPicPr>
        <p:blipFill rotWithShape="1">
          <a:blip r:embed="rId8" cstate="screen">
            <a:alphaModFix/>
            <a:extLst>
              <a:ext uri="{28A0092B-C50C-407E-A947-70E740481C1C}">
                <a14:useLocalDpi xmlns:a14="http://schemas.microsoft.com/office/drawing/2010/main"/>
              </a:ext>
            </a:extLst>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66"/>
        <p:cNvGrpSpPr/>
        <p:nvPr/>
      </p:nvGrpSpPr>
      <p:grpSpPr>
        <a:xfrm>
          <a:off x="0" y="0"/>
          <a:ext cx="0" cy="0"/>
          <a:chOff x="0" y="0"/>
          <a:chExt cx="0" cy="0"/>
        </a:xfrm>
      </p:grpSpPr>
      <p:sp>
        <p:nvSpPr>
          <p:cNvPr id="67" name="Google Shape;67;p74"/>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74"/>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9" name="Google Shape;69;p74"/>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0" name="Google Shape;70;p74"/>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71" name="Google Shape;71;p74"/>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72" name="Google Shape;72;p7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73" name="Google Shape;73;p7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74" name="Google Shape;74;p74"/>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75" name="Google Shape;75;p74"/>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76" name="Google Shape;76;p74"/>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77" name="Google Shape;77;p74"/>
          <p:cNvPicPr preferRelativeResize="0"/>
          <p:nvPr/>
        </p:nvPicPr>
        <p:blipFill rotWithShape="1">
          <a:blip r:embed="rId8" cstate="screen">
            <a:alphaModFix/>
            <a:extLst>
              <a:ext uri="{28A0092B-C50C-407E-A947-70E740481C1C}">
                <a14:useLocalDpi xmlns:a14="http://schemas.microsoft.com/office/drawing/2010/main"/>
              </a:ext>
            </a:extLst>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5"/>
        <p:cNvGrpSpPr/>
        <p:nvPr/>
      </p:nvGrpSpPr>
      <p:grpSpPr>
        <a:xfrm>
          <a:off x="0" y="0"/>
          <a:ext cx="0" cy="0"/>
          <a:chOff x="0" y="0"/>
          <a:chExt cx="0" cy="0"/>
        </a:xfrm>
      </p:grpSpPr>
      <p:sp>
        <p:nvSpPr>
          <p:cNvPr id="86" name="Google Shape;86;p76"/>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7" name="Google Shape;87;p76"/>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88" name="Google Shape;88;p76"/>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76"/>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cxnSp>
        <p:nvCxnSpPr>
          <p:cNvPr id="90" name="Google Shape;90;p76"/>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91" name="Google Shape;91;p7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92" name="Google Shape;92;p7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93" name="Google Shape;93;p76"/>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94" name="Google Shape;94;p76"/>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95" name="Google Shape;95;p76"/>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96" name="Google Shape;96;p76"/>
          <p:cNvPicPr preferRelativeResize="0"/>
          <p:nvPr/>
        </p:nvPicPr>
        <p:blipFill rotWithShape="1">
          <a:blip r:embed="rId8" cstate="screen">
            <a:alphaModFix/>
            <a:extLst>
              <a:ext uri="{28A0092B-C50C-407E-A947-70E740481C1C}">
                <a14:useLocalDpi xmlns:a14="http://schemas.microsoft.com/office/drawing/2010/main"/>
              </a:ext>
            </a:extLst>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97"/>
        <p:cNvGrpSpPr/>
        <p:nvPr/>
      </p:nvGrpSpPr>
      <p:grpSpPr>
        <a:xfrm>
          <a:off x="0" y="0"/>
          <a:ext cx="0" cy="0"/>
          <a:chOff x="0" y="0"/>
          <a:chExt cx="0" cy="0"/>
        </a:xfrm>
      </p:grpSpPr>
      <p:pic>
        <p:nvPicPr>
          <p:cNvPr id="98" name="Google Shape;98;p77" descr="A picture containing shape&#10;&#10;Description automatically generated"/>
          <p:cNvPicPr preferRelativeResize="0"/>
          <p:nvPr/>
        </p:nvPicPr>
        <p:blipFill rotWithShape="1">
          <a:blip r:embed="rId2" cstate="screen">
            <a:alphaModFix amt="27000"/>
            <a:extLst>
              <a:ext uri="{28A0092B-C50C-407E-A947-70E740481C1C}">
                <a14:useLocalDpi xmlns:a14="http://schemas.microsoft.com/office/drawing/2010/main"/>
              </a:ext>
            </a:extLst>
          </a:blip>
          <a:srcRect/>
          <a:stretch/>
        </p:blipFill>
        <p:spPr>
          <a:xfrm>
            <a:off x="7944186" y="2718433"/>
            <a:ext cx="5007393" cy="4583038"/>
          </a:xfrm>
          <a:prstGeom prst="rect">
            <a:avLst/>
          </a:prstGeom>
          <a:noFill/>
          <a:ln>
            <a:noFill/>
          </a:ln>
        </p:spPr>
      </p:pic>
      <p:pic>
        <p:nvPicPr>
          <p:cNvPr id="99" name="Google Shape;99;p7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0166418" y="270125"/>
            <a:ext cx="1698957" cy="651223"/>
          </a:xfrm>
          <a:prstGeom prst="rect">
            <a:avLst/>
          </a:prstGeom>
          <a:noFill/>
          <a:ln>
            <a:noFill/>
          </a:ln>
        </p:spPr>
      </p:pic>
      <p:sp>
        <p:nvSpPr>
          <p:cNvPr id="100" name="Google Shape;100;p7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1" name="Google Shape;101;p77"/>
          <p:cNvSpPr txBox="1">
            <a:spLocks noGrp="1"/>
          </p:cNvSpPr>
          <p:nvPr>
            <p:ph type="body" idx="1"/>
          </p:nvPr>
        </p:nvSpPr>
        <p:spPr>
          <a:xfrm>
            <a:off x="838200" y="1825623"/>
            <a:ext cx="10515600" cy="367329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02" name="Google Shape;102;p77"/>
          <p:cNvPicPr preferRelativeResize="0"/>
          <p:nvPr/>
        </p:nvPicPr>
        <p:blipFill rotWithShape="1">
          <a:blip r:embed="rId4">
            <a:alphaModFix/>
          </a:blip>
          <a:srcRect/>
          <a:stretch/>
        </p:blipFill>
        <p:spPr>
          <a:xfrm>
            <a:off x="-111760" y="6526662"/>
            <a:ext cx="12405360" cy="507896"/>
          </a:xfrm>
          <a:prstGeom prst="rect">
            <a:avLst/>
          </a:prstGeom>
          <a:noFill/>
          <a:ln>
            <a:noFill/>
          </a:ln>
        </p:spPr>
      </p:pic>
      <p:pic>
        <p:nvPicPr>
          <p:cNvPr id="103" name="Google Shape;103;p77"/>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04"/>
        <p:cNvGrpSpPr/>
        <p:nvPr/>
      </p:nvGrpSpPr>
      <p:grpSpPr>
        <a:xfrm>
          <a:off x="0" y="0"/>
          <a:ext cx="0" cy="0"/>
          <a:chOff x="0" y="0"/>
          <a:chExt cx="0" cy="0"/>
        </a:xfrm>
      </p:grpSpPr>
      <p:pic>
        <p:nvPicPr>
          <p:cNvPr id="105" name="Google Shape;105;p78"/>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5529883" y="5916987"/>
            <a:ext cx="1698957" cy="651223"/>
          </a:xfrm>
          <a:prstGeom prst="rect">
            <a:avLst/>
          </a:prstGeom>
          <a:noFill/>
          <a:ln>
            <a:noFill/>
          </a:ln>
        </p:spPr>
      </p:pic>
      <p:sp>
        <p:nvSpPr>
          <p:cNvPr id="106" name="Google Shape;106;p78"/>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7" name="Google Shape;107;p78"/>
          <p:cNvSpPr txBox="1">
            <a:spLocks noGrp="1"/>
          </p:cNvSpPr>
          <p:nvPr>
            <p:ph type="body" idx="1"/>
          </p:nvPr>
        </p:nvSpPr>
        <p:spPr>
          <a:xfrm>
            <a:off x="838200" y="2371032"/>
            <a:ext cx="6248400" cy="3152502"/>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8" name="Google Shape;108;p78"/>
          <p:cNvSpPr>
            <a:spLocks noGrp="1"/>
          </p:cNvSpPr>
          <p:nvPr>
            <p:ph type="pic" idx="2"/>
          </p:nvPr>
        </p:nvSpPr>
        <p:spPr>
          <a:xfrm>
            <a:off x="7429500" y="1"/>
            <a:ext cx="4762500" cy="6705599"/>
          </a:xfrm>
          <a:prstGeom prst="rect">
            <a:avLst/>
          </a:prstGeom>
          <a:solidFill>
            <a:srgbClr val="D3EEEF"/>
          </a:solidFill>
          <a:ln>
            <a:noFill/>
          </a:ln>
        </p:spPr>
      </p:sp>
      <p:pic>
        <p:nvPicPr>
          <p:cNvPr id="109" name="Google Shape;109;p78"/>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10" name="Google Shape;110;p7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1"/>
        <p:cNvGrpSpPr/>
        <p:nvPr/>
      </p:nvGrpSpPr>
      <p:grpSpPr>
        <a:xfrm>
          <a:off x="0" y="0"/>
          <a:ext cx="0" cy="0"/>
          <a:chOff x="0" y="0"/>
          <a:chExt cx="0" cy="0"/>
        </a:xfrm>
      </p:grpSpPr>
      <p:sp>
        <p:nvSpPr>
          <p:cNvPr id="112" name="Google Shape;112;p79"/>
          <p:cNvSpPr>
            <a:spLocks noGrp="1"/>
          </p:cNvSpPr>
          <p:nvPr>
            <p:ph type="pic" idx="2"/>
          </p:nvPr>
        </p:nvSpPr>
        <p:spPr>
          <a:xfrm>
            <a:off x="0" y="1"/>
            <a:ext cx="12192000" cy="3428999"/>
          </a:xfrm>
          <a:prstGeom prst="rect">
            <a:avLst/>
          </a:prstGeom>
          <a:solidFill>
            <a:srgbClr val="D3EEEF"/>
          </a:solidFill>
          <a:ln>
            <a:noFill/>
          </a:ln>
        </p:spPr>
      </p:sp>
      <p:sp>
        <p:nvSpPr>
          <p:cNvPr id="113" name="Google Shape;113;p79"/>
          <p:cNvSpPr txBox="1">
            <a:spLocks noGrp="1"/>
          </p:cNvSpPr>
          <p:nvPr>
            <p:ph type="title"/>
          </p:nvPr>
        </p:nvSpPr>
        <p:spPr>
          <a:xfrm>
            <a:off x="838200" y="3674406"/>
            <a:ext cx="10541000" cy="83753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4" name="Google Shape;114;p79"/>
          <p:cNvSpPr txBox="1">
            <a:spLocks noGrp="1"/>
          </p:cNvSpPr>
          <p:nvPr>
            <p:ph type="body" idx="1"/>
          </p:nvPr>
        </p:nvSpPr>
        <p:spPr>
          <a:xfrm>
            <a:off x="838200" y="4646873"/>
            <a:ext cx="10541000" cy="682751"/>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000"/>
              <a:buNone/>
              <a:defRPr sz="2000">
                <a:latin typeface="Arial"/>
                <a:ea typeface="Arial"/>
                <a:cs typeface="Arial"/>
                <a:sym typeface="Arial"/>
              </a:defRPr>
            </a:lvl1pPr>
            <a:lvl2pPr marL="914400" lvl="1" indent="-228600" algn="l">
              <a:lnSpc>
                <a:spcPct val="90000"/>
              </a:lnSpc>
              <a:spcBef>
                <a:spcPts val="500"/>
              </a:spcBef>
              <a:spcAft>
                <a:spcPts val="0"/>
              </a:spcAft>
              <a:buClr>
                <a:srgbClr val="161249"/>
              </a:buClr>
              <a:buSzPts val="1800"/>
              <a:buNone/>
              <a:defRPr sz="1800">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15" name="Google Shape;115;p79"/>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10246419" y="5916885"/>
            <a:ext cx="1698957" cy="651223"/>
          </a:xfrm>
          <a:prstGeom prst="rect">
            <a:avLst/>
          </a:prstGeom>
          <a:noFill/>
          <a:ln>
            <a:noFill/>
          </a:ln>
        </p:spPr>
      </p:pic>
      <p:pic>
        <p:nvPicPr>
          <p:cNvPr id="116" name="Google Shape;116;p79"/>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17" name="Google Shape;117;p7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18"/>
        <p:cNvGrpSpPr/>
        <p:nvPr/>
      </p:nvGrpSpPr>
      <p:grpSpPr>
        <a:xfrm>
          <a:off x="0" y="0"/>
          <a:ext cx="0" cy="0"/>
          <a:chOff x="0" y="0"/>
          <a:chExt cx="0" cy="0"/>
        </a:xfrm>
      </p:grpSpPr>
      <p:pic>
        <p:nvPicPr>
          <p:cNvPr id="119" name="Google Shape;119;p80"/>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10246419" y="5916885"/>
            <a:ext cx="1698957" cy="651223"/>
          </a:xfrm>
          <a:prstGeom prst="rect">
            <a:avLst/>
          </a:prstGeom>
          <a:noFill/>
          <a:ln>
            <a:noFill/>
          </a:ln>
        </p:spPr>
      </p:pic>
      <p:sp>
        <p:nvSpPr>
          <p:cNvPr id="120" name="Google Shape;120;p80"/>
          <p:cNvSpPr txBox="1">
            <a:spLocks noGrp="1"/>
          </p:cNvSpPr>
          <p:nvPr>
            <p:ph type="title"/>
          </p:nvPr>
        </p:nvSpPr>
        <p:spPr>
          <a:xfrm>
            <a:off x="838200" y="910533"/>
            <a:ext cx="54229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1" name="Google Shape;121;p80"/>
          <p:cNvSpPr txBox="1">
            <a:spLocks noGrp="1"/>
          </p:cNvSpPr>
          <p:nvPr>
            <p:ph type="body" idx="1"/>
          </p:nvPr>
        </p:nvSpPr>
        <p:spPr>
          <a:xfrm>
            <a:off x="838200" y="2371033"/>
            <a:ext cx="5422900" cy="298767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22" name="Google Shape;122;p80"/>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23" name="Google Shape;123;p8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24"/>
        <p:cNvGrpSpPr/>
        <p:nvPr/>
      </p:nvGrpSpPr>
      <p:grpSpPr>
        <a:xfrm>
          <a:off x="0" y="0"/>
          <a:ext cx="0" cy="0"/>
          <a:chOff x="0" y="0"/>
          <a:chExt cx="0" cy="0"/>
        </a:xfrm>
      </p:grpSpPr>
      <p:sp>
        <p:nvSpPr>
          <p:cNvPr id="125" name="Google Shape;125;p81"/>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26" name="Google Shape;126;p8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27" name="Google Shape;127;p8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128" name="Google Shape;128;p81"/>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129" name="Google Shape;129;p81"/>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sp>
        <p:nvSpPr>
          <p:cNvPr id="130" name="Google Shape;130;p81"/>
          <p:cNvSpPr txBox="1">
            <a:spLocks noGrp="1"/>
          </p:cNvSpPr>
          <p:nvPr>
            <p:ph type="body" idx="1"/>
          </p:nvPr>
        </p:nvSpPr>
        <p:spPr>
          <a:xfrm>
            <a:off x="838200" y="873761"/>
            <a:ext cx="5847080" cy="40131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31" name="Google Shape;131;p81"/>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32" name="Google Shape;132;p81"/>
          <p:cNvPicPr preferRelativeResize="0"/>
          <p:nvPr/>
        </p:nvPicPr>
        <p:blipFill rotWithShape="1">
          <a:blip r:embed="rId8" cstate="screen">
            <a:alphaModFix/>
            <a:extLst>
              <a:ext uri="{28A0092B-C50C-407E-A947-70E740481C1C}">
                <a14:useLocalDpi xmlns:a14="http://schemas.microsoft.com/office/drawing/2010/main"/>
              </a:ext>
            </a:extLst>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3"/>
        <p:cNvGrpSpPr/>
        <p:nvPr/>
      </p:nvGrpSpPr>
      <p:grpSpPr>
        <a:xfrm>
          <a:off x="0" y="0"/>
          <a:ext cx="0" cy="0"/>
          <a:chOff x="0" y="0"/>
          <a:chExt cx="0" cy="0"/>
        </a:xfrm>
      </p:grpSpPr>
      <p:sp>
        <p:nvSpPr>
          <p:cNvPr id="134" name="Google Shape;134;p8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5" name="Google Shape;135;p8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36" name="Google Shape;136;p8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37" name="Google Shape;137;p8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38" name="Google Shape;138;p8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1pPr>
            <a:lvl2pPr marL="0" marR="0" lvl="1"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2pPr>
            <a:lvl3pPr marL="0" marR="0" lvl="2"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3pPr>
            <a:lvl4pPr marL="0" marR="0" lvl="3"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4pPr>
            <a:lvl5pPr marL="0" marR="0" lvl="4"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5pPr>
            <a:lvl6pPr marL="0" marR="0" lvl="5"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6pPr>
            <a:lvl7pPr marL="0" marR="0" lvl="6"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7pPr>
            <a:lvl8pPr marL="0" marR="0" lvl="7"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8pPr>
            <a:lvl9pPr marL="0" marR="0" lvl="8" indent="0" algn="r" rtl="0">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39"/>
        <p:cNvGrpSpPr/>
        <p:nvPr/>
      </p:nvGrpSpPr>
      <p:grpSpPr>
        <a:xfrm>
          <a:off x="0" y="0"/>
          <a:ext cx="0" cy="0"/>
          <a:chOff x="0" y="0"/>
          <a:chExt cx="0" cy="0"/>
        </a:xfrm>
      </p:grpSpPr>
      <p:sp>
        <p:nvSpPr>
          <p:cNvPr id="140" name="Google Shape;140;p83"/>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rmAutofit/>
          </a:bodyPr>
          <a:lstStyle>
            <a:lvl1pPr lvl="0" algn="l">
              <a:lnSpc>
                <a:spcPct val="90000"/>
              </a:lnSpc>
              <a:spcBef>
                <a:spcPts val="0"/>
              </a:spcBef>
              <a:spcAft>
                <a:spcPts val="0"/>
              </a:spcAft>
              <a:buClr>
                <a:schemeClr val="dk1"/>
              </a:buClr>
              <a:buSzPts val="2400"/>
              <a:buFont typeface="Calibri"/>
              <a:buNone/>
              <a:defRPr sz="3200"/>
            </a:lvl1pPr>
            <a:lvl2pPr lvl="1">
              <a:spcBef>
                <a:spcPts val="0"/>
              </a:spcBef>
              <a:spcAft>
                <a:spcPts val="0"/>
              </a:spcAft>
              <a:buSzPts val="2400"/>
              <a:buNone/>
              <a:defRPr sz="3200"/>
            </a:lvl2pPr>
            <a:lvl3pPr lvl="2">
              <a:spcBef>
                <a:spcPts val="0"/>
              </a:spcBef>
              <a:spcAft>
                <a:spcPts val="0"/>
              </a:spcAft>
              <a:buSzPts val="2400"/>
              <a:buNone/>
              <a:defRPr sz="3200"/>
            </a:lvl3pPr>
            <a:lvl4pPr lvl="3">
              <a:spcBef>
                <a:spcPts val="0"/>
              </a:spcBef>
              <a:spcAft>
                <a:spcPts val="0"/>
              </a:spcAft>
              <a:buSzPts val="2400"/>
              <a:buNone/>
              <a:defRPr sz="3200"/>
            </a:lvl4pPr>
            <a:lvl5pPr lvl="4">
              <a:spcBef>
                <a:spcPts val="0"/>
              </a:spcBef>
              <a:spcAft>
                <a:spcPts val="0"/>
              </a:spcAft>
              <a:buSzPts val="2400"/>
              <a:buNone/>
              <a:defRPr sz="3200"/>
            </a:lvl5pPr>
            <a:lvl6pPr lvl="5">
              <a:spcBef>
                <a:spcPts val="0"/>
              </a:spcBef>
              <a:spcAft>
                <a:spcPts val="0"/>
              </a:spcAft>
              <a:buSzPts val="2400"/>
              <a:buNone/>
              <a:defRPr sz="3200"/>
            </a:lvl6pPr>
            <a:lvl7pPr lvl="6">
              <a:spcBef>
                <a:spcPts val="0"/>
              </a:spcBef>
              <a:spcAft>
                <a:spcPts val="0"/>
              </a:spcAft>
              <a:buSzPts val="2400"/>
              <a:buNone/>
              <a:defRPr sz="3200"/>
            </a:lvl7pPr>
            <a:lvl8pPr lvl="7">
              <a:spcBef>
                <a:spcPts val="0"/>
              </a:spcBef>
              <a:spcAft>
                <a:spcPts val="0"/>
              </a:spcAft>
              <a:buSzPts val="2400"/>
              <a:buNone/>
              <a:defRPr sz="3200"/>
            </a:lvl8pPr>
            <a:lvl9pPr lvl="8">
              <a:spcBef>
                <a:spcPts val="0"/>
              </a:spcBef>
              <a:spcAft>
                <a:spcPts val="0"/>
              </a:spcAft>
              <a:buSzPts val="2400"/>
              <a:buNone/>
              <a:defRPr sz="3200"/>
            </a:lvl9pPr>
          </a:lstStyle>
          <a:p>
            <a:endParaRPr/>
          </a:p>
        </p:txBody>
      </p:sp>
      <p:sp>
        <p:nvSpPr>
          <p:cNvPr id="141" name="Google Shape;141;p83"/>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rmAutofit/>
          </a:bodyPr>
          <a:lstStyle>
            <a:lvl1pPr marL="457200" lvl="0" indent="-304800" algn="l">
              <a:lnSpc>
                <a:spcPct val="90000"/>
              </a:lnSpc>
              <a:spcBef>
                <a:spcPts val="0"/>
              </a:spcBef>
              <a:spcAft>
                <a:spcPts val="0"/>
              </a:spcAft>
              <a:buClr>
                <a:schemeClr val="dk1"/>
              </a:buClr>
              <a:buSzPts val="1200"/>
              <a:buChar char="●"/>
              <a:defRPr sz="1600"/>
            </a:lvl1pPr>
            <a:lvl2pPr marL="914400" lvl="1" indent="-304800" algn="l">
              <a:lnSpc>
                <a:spcPct val="90000"/>
              </a:lnSpc>
              <a:spcBef>
                <a:spcPts val="0"/>
              </a:spcBef>
              <a:spcAft>
                <a:spcPts val="0"/>
              </a:spcAft>
              <a:buClr>
                <a:schemeClr val="dk1"/>
              </a:buClr>
              <a:buSzPts val="1200"/>
              <a:buChar char="○"/>
              <a:defRPr sz="1600"/>
            </a:lvl2pPr>
            <a:lvl3pPr marL="1371600" lvl="2" indent="-304800" algn="l">
              <a:lnSpc>
                <a:spcPct val="90000"/>
              </a:lnSpc>
              <a:spcBef>
                <a:spcPts val="0"/>
              </a:spcBef>
              <a:spcAft>
                <a:spcPts val="0"/>
              </a:spcAft>
              <a:buClr>
                <a:schemeClr val="dk1"/>
              </a:buClr>
              <a:buSzPts val="1200"/>
              <a:buChar char="■"/>
              <a:defRPr sz="1600"/>
            </a:lvl3pPr>
            <a:lvl4pPr marL="1828800" lvl="3" indent="-304800" algn="l">
              <a:lnSpc>
                <a:spcPct val="90000"/>
              </a:lnSpc>
              <a:spcBef>
                <a:spcPts val="0"/>
              </a:spcBef>
              <a:spcAft>
                <a:spcPts val="0"/>
              </a:spcAft>
              <a:buClr>
                <a:schemeClr val="dk1"/>
              </a:buClr>
              <a:buSzPts val="1200"/>
              <a:buChar char="●"/>
              <a:defRPr sz="1600"/>
            </a:lvl4pPr>
            <a:lvl5pPr marL="2286000" lvl="4" indent="-304800" algn="l">
              <a:lnSpc>
                <a:spcPct val="90000"/>
              </a:lnSpc>
              <a:spcBef>
                <a:spcPts val="0"/>
              </a:spcBef>
              <a:spcAft>
                <a:spcPts val="0"/>
              </a:spcAft>
              <a:buClr>
                <a:schemeClr val="dk1"/>
              </a:buClr>
              <a:buSzPts val="1200"/>
              <a:buChar char="○"/>
              <a:defRPr sz="1600"/>
            </a:lvl5pPr>
            <a:lvl6pPr marL="2743200" lvl="5" indent="-304800" algn="l">
              <a:lnSpc>
                <a:spcPct val="90000"/>
              </a:lnSpc>
              <a:spcBef>
                <a:spcPts val="0"/>
              </a:spcBef>
              <a:spcAft>
                <a:spcPts val="0"/>
              </a:spcAft>
              <a:buClr>
                <a:schemeClr val="dk1"/>
              </a:buClr>
              <a:buSzPts val="1200"/>
              <a:buChar char="■"/>
              <a:defRPr sz="1600"/>
            </a:lvl6pPr>
            <a:lvl7pPr marL="3200400" lvl="6" indent="-304800" algn="l">
              <a:lnSpc>
                <a:spcPct val="90000"/>
              </a:lnSpc>
              <a:spcBef>
                <a:spcPts val="0"/>
              </a:spcBef>
              <a:spcAft>
                <a:spcPts val="0"/>
              </a:spcAft>
              <a:buClr>
                <a:schemeClr val="dk1"/>
              </a:buClr>
              <a:buSzPts val="1200"/>
              <a:buChar char="●"/>
              <a:defRPr sz="1600"/>
            </a:lvl7pPr>
            <a:lvl8pPr marL="3657600" lvl="7" indent="-304800" algn="l">
              <a:lnSpc>
                <a:spcPct val="90000"/>
              </a:lnSpc>
              <a:spcBef>
                <a:spcPts val="0"/>
              </a:spcBef>
              <a:spcAft>
                <a:spcPts val="0"/>
              </a:spcAft>
              <a:buClr>
                <a:schemeClr val="dk1"/>
              </a:buClr>
              <a:buSzPts val="1200"/>
              <a:buChar char="○"/>
              <a:defRPr sz="1600"/>
            </a:lvl8pPr>
            <a:lvl9pPr marL="4114800" lvl="8" indent="-304800" algn="l">
              <a:lnSpc>
                <a:spcPct val="90000"/>
              </a:lnSpc>
              <a:spcBef>
                <a:spcPts val="0"/>
              </a:spcBef>
              <a:spcAft>
                <a:spcPts val="0"/>
              </a:spcAft>
              <a:buClr>
                <a:schemeClr val="dk1"/>
              </a:buClr>
              <a:buSzPts val="1200"/>
              <a:buChar char="■"/>
              <a:defRPr sz="1600"/>
            </a:lvl9pPr>
          </a:lstStyle>
          <a:p>
            <a:endParaRPr/>
          </a:p>
        </p:txBody>
      </p:sp>
      <p:sp>
        <p:nvSpPr>
          <p:cNvPr id="142" name="Google Shape;142;p8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rtl="0">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rtl="0">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rtl="0">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rtl="0">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rtl="0">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rtl="0">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rtl="0">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rtl="0">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rtl="0">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Picture">
  <p:cSld name="Picture">
    <p:spTree>
      <p:nvGrpSpPr>
        <p:cNvPr id="1" name="Shape 143"/>
        <p:cNvGrpSpPr/>
        <p:nvPr/>
      </p:nvGrpSpPr>
      <p:grpSpPr>
        <a:xfrm>
          <a:off x="0" y="0"/>
          <a:ext cx="0" cy="0"/>
          <a:chOff x="0" y="0"/>
          <a:chExt cx="0" cy="0"/>
        </a:xfrm>
      </p:grpSpPr>
      <p:sp>
        <p:nvSpPr>
          <p:cNvPr id="144" name="Google Shape;144;p84"/>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Comparison - basic">
  <p:cSld name="Comparison - basic">
    <p:spTree>
      <p:nvGrpSpPr>
        <p:cNvPr id="1" name="Shape 145"/>
        <p:cNvGrpSpPr/>
        <p:nvPr/>
      </p:nvGrpSpPr>
      <p:grpSpPr>
        <a:xfrm>
          <a:off x="0" y="0"/>
          <a:ext cx="0" cy="0"/>
          <a:chOff x="0" y="0"/>
          <a:chExt cx="0" cy="0"/>
        </a:xfrm>
      </p:grpSpPr>
      <p:sp>
        <p:nvSpPr>
          <p:cNvPr id="146" name="Google Shape;146;p85"/>
          <p:cNvSpPr txBox="1">
            <a:spLocks noGrp="1"/>
          </p:cNvSpPr>
          <p:nvPr>
            <p:ph type="body" idx="1"/>
          </p:nvPr>
        </p:nvSpPr>
        <p:spPr>
          <a:xfrm>
            <a:off x="601131" y="3016666"/>
            <a:ext cx="5356800" cy="3551189"/>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7" name="Google Shape;147;p85"/>
          <p:cNvSpPr txBox="1">
            <a:spLocks noGrp="1"/>
          </p:cNvSpPr>
          <p:nvPr>
            <p:ph type="body" idx="2"/>
          </p:nvPr>
        </p:nvSpPr>
        <p:spPr>
          <a:xfrm>
            <a:off x="6231467" y="3016666"/>
            <a:ext cx="5355167" cy="3551189"/>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dk1"/>
              </a:buClr>
              <a:buSzPts val="2000"/>
              <a:buFont typeface="Arial"/>
              <a:buChar char="•"/>
              <a:defRPr sz="2000">
                <a:solidFill>
                  <a:schemeClr val="dk1"/>
                </a:solidFill>
              </a:defRPr>
            </a:lvl1pPr>
            <a:lvl2pPr marL="914400" lvl="1" indent="-355600" algn="l">
              <a:lnSpc>
                <a:spcPct val="90000"/>
              </a:lnSpc>
              <a:spcBef>
                <a:spcPts val="500"/>
              </a:spcBef>
              <a:spcAft>
                <a:spcPts val="0"/>
              </a:spcAft>
              <a:buClr>
                <a:schemeClr val="dk1"/>
              </a:buClr>
              <a:buSzPts val="2000"/>
              <a:buFont typeface="Arial"/>
              <a:buChar char="•"/>
              <a:defRPr sz="2000">
                <a:solidFill>
                  <a:schemeClr val="dk1"/>
                </a:solidFill>
              </a:defRPr>
            </a:lvl2pPr>
            <a:lvl3pPr marL="1371600" lvl="2" indent="-355600" algn="l">
              <a:lnSpc>
                <a:spcPct val="90000"/>
              </a:lnSpc>
              <a:spcBef>
                <a:spcPts val="500"/>
              </a:spcBef>
              <a:spcAft>
                <a:spcPts val="0"/>
              </a:spcAft>
              <a:buClr>
                <a:schemeClr val="dk1"/>
              </a:buClr>
              <a:buSzPts val="2000"/>
              <a:buFont typeface="Arial"/>
              <a:buChar char="•"/>
              <a:defRPr sz="2000">
                <a:solidFill>
                  <a:schemeClr val="dk1"/>
                </a:solidFill>
              </a:defRPr>
            </a:lvl3pPr>
            <a:lvl4pPr marL="1828800" lvl="3" indent="-355600" algn="l">
              <a:lnSpc>
                <a:spcPct val="90000"/>
              </a:lnSpc>
              <a:spcBef>
                <a:spcPts val="500"/>
              </a:spcBef>
              <a:spcAft>
                <a:spcPts val="0"/>
              </a:spcAft>
              <a:buClr>
                <a:schemeClr val="dk1"/>
              </a:buClr>
              <a:buSzPts val="2000"/>
              <a:buFont typeface="Arial"/>
              <a:buChar char="•"/>
              <a:defRPr sz="2000">
                <a:solidFill>
                  <a:schemeClr val="dk1"/>
                </a:solidFill>
              </a:defRPr>
            </a:lvl4pPr>
            <a:lvl5pPr marL="2286000" lvl="4" indent="-355600" algn="l">
              <a:lnSpc>
                <a:spcPct val="90000"/>
              </a:lnSpc>
              <a:spcBef>
                <a:spcPts val="500"/>
              </a:spcBef>
              <a:spcAft>
                <a:spcPts val="0"/>
              </a:spcAft>
              <a:buClr>
                <a:schemeClr val="dk1"/>
              </a:buClr>
              <a:buSzPts val="2000"/>
              <a:buFont typeface="Arial"/>
              <a:buChar char="•"/>
              <a:defRPr sz="2000">
                <a:solidFill>
                  <a:schemeClr val="dk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8" name="Google Shape;148;p85"/>
          <p:cNvSpPr txBox="1">
            <a:spLocks noGrp="1"/>
          </p:cNvSpPr>
          <p:nvPr>
            <p:ph type="body" idx="3"/>
          </p:nvPr>
        </p:nvSpPr>
        <p:spPr>
          <a:xfrm>
            <a:off x="6231467" y="1980000"/>
            <a:ext cx="5356800" cy="95636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b="1">
                <a:solidFill>
                  <a:schemeClr val="dk1"/>
                </a:solidFill>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49" name="Google Shape;149;p85"/>
          <p:cNvSpPr txBox="1">
            <a:spLocks noGrp="1"/>
          </p:cNvSpPr>
          <p:nvPr>
            <p:ph type="body" idx="4"/>
          </p:nvPr>
        </p:nvSpPr>
        <p:spPr>
          <a:xfrm>
            <a:off x="600001" y="1980000"/>
            <a:ext cx="5355167" cy="95636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b="1">
                <a:solidFill>
                  <a:schemeClr val="dk1"/>
                </a:solidFill>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50" name="Google Shape;150;p85"/>
          <p:cNvSpPr txBox="1">
            <a:spLocks noGrp="1"/>
          </p:cNvSpPr>
          <p:nvPr>
            <p:ph type="title"/>
          </p:nvPr>
        </p:nvSpPr>
        <p:spPr>
          <a:xfrm>
            <a:off x="600000" y="373499"/>
            <a:ext cx="8672953" cy="120032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3600"/>
              <a:buFont typeface="Calibri"/>
              <a:buNone/>
              <a:defRPr sz="3600">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ext slide">
  <p:cSld name="text slide">
    <p:spTree>
      <p:nvGrpSpPr>
        <p:cNvPr id="1" name="Shape 151"/>
        <p:cNvGrpSpPr/>
        <p:nvPr/>
      </p:nvGrpSpPr>
      <p:grpSpPr>
        <a:xfrm>
          <a:off x="0" y="0"/>
          <a:ext cx="0" cy="0"/>
          <a:chOff x="0" y="0"/>
          <a:chExt cx="0" cy="0"/>
        </a:xfrm>
      </p:grpSpPr>
      <p:sp>
        <p:nvSpPr>
          <p:cNvPr id="152" name="Google Shape;152;g2415d10eec0_0_228"/>
          <p:cNvSpPr txBox="1">
            <a:spLocks noGrp="1"/>
          </p:cNvSpPr>
          <p:nvPr>
            <p:ph type="title"/>
          </p:nvPr>
        </p:nvSpPr>
        <p:spPr>
          <a:xfrm>
            <a:off x="552418" y="692150"/>
            <a:ext cx="11088600" cy="1314600"/>
          </a:xfrm>
          <a:prstGeom prst="rect">
            <a:avLst/>
          </a:prstGeom>
          <a:noFill/>
          <a:ln>
            <a:noFill/>
          </a:ln>
        </p:spPr>
        <p:txBody>
          <a:bodyPr spcFirstLastPara="1" wrap="square" lIns="0" tIns="45700" rIns="91425" bIns="45700" anchor="t" anchorCtr="0">
            <a:normAutofit/>
          </a:bodyPr>
          <a:lstStyle>
            <a:lvl1pPr lvl="0" algn="l" rtl="0">
              <a:lnSpc>
                <a:spcPct val="90000"/>
              </a:lnSpc>
              <a:spcBef>
                <a:spcPts val="0"/>
              </a:spcBef>
              <a:spcAft>
                <a:spcPts val="0"/>
              </a:spcAft>
              <a:buClr>
                <a:srgbClr val="0099D4"/>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53" name="Google Shape;153;g2415d10eec0_0_228"/>
          <p:cNvSpPr txBox="1">
            <a:spLocks noGrp="1"/>
          </p:cNvSpPr>
          <p:nvPr>
            <p:ph type="body" idx="1"/>
          </p:nvPr>
        </p:nvSpPr>
        <p:spPr>
          <a:xfrm>
            <a:off x="550863" y="2017260"/>
            <a:ext cx="11088600" cy="4148700"/>
          </a:xfrm>
          <a:prstGeom prst="rect">
            <a:avLst/>
          </a:prstGeom>
          <a:noFill/>
          <a:ln>
            <a:noFill/>
          </a:ln>
        </p:spPr>
        <p:txBody>
          <a:bodyPr spcFirstLastPara="1" wrap="square" lIns="0" tIns="45700" rIns="91425" bIns="45700" anchor="t" anchorCtr="0">
            <a:normAutofit/>
          </a:bodyPr>
          <a:lstStyle>
            <a:lvl1pPr marL="457200" lvl="0" indent="-342900" algn="l" rtl="0">
              <a:lnSpc>
                <a:spcPct val="110000"/>
              </a:lnSpc>
              <a:spcBef>
                <a:spcPts val="600"/>
              </a:spcBef>
              <a:spcAft>
                <a:spcPts val="0"/>
              </a:spcAft>
              <a:buSzPts val="1800"/>
              <a:buChar char="•"/>
              <a:defRPr/>
            </a:lvl1pPr>
            <a:lvl2pPr marL="914400" lvl="1" indent="-342900" algn="l" rtl="0">
              <a:lnSpc>
                <a:spcPct val="110000"/>
              </a:lnSpc>
              <a:spcBef>
                <a:spcPts val="600"/>
              </a:spcBef>
              <a:spcAft>
                <a:spcPts val="0"/>
              </a:spcAft>
              <a:buSzPts val="1800"/>
              <a:buChar char="•"/>
              <a:defRPr/>
            </a:lvl2pPr>
            <a:lvl3pPr marL="1371600" lvl="2" indent="-342900" algn="l" rtl="0">
              <a:lnSpc>
                <a:spcPct val="110000"/>
              </a:lnSpc>
              <a:spcBef>
                <a:spcPts val="600"/>
              </a:spcBef>
              <a:spcAft>
                <a:spcPts val="0"/>
              </a:spcAft>
              <a:buSzPts val="1800"/>
              <a:buChar char="•"/>
              <a:defRPr/>
            </a:lvl3pPr>
            <a:lvl4pPr marL="1828800" lvl="3" indent="-342900" algn="l" rtl="0">
              <a:lnSpc>
                <a:spcPct val="110000"/>
              </a:lnSpc>
              <a:spcBef>
                <a:spcPts val="600"/>
              </a:spcBef>
              <a:spcAft>
                <a:spcPts val="0"/>
              </a:spcAft>
              <a:buSzPts val="1800"/>
              <a:buChar char="•"/>
              <a:defRPr/>
            </a:lvl4pPr>
            <a:lvl5pPr marL="2286000" lvl="4" indent="-342900" algn="l" rtl="0">
              <a:lnSpc>
                <a:spcPct val="110000"/>
              </a:lnSpc>
              <a:spcBef>
                <a:spcPts val="600"/>
              </a:spcBef>
              <a:spcAft>
                <a:spcPts val="0"/>
              </a:spcAft>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54" name="Google Shape;154;g2415d10eec0_0_228"/>
          <p:cNvSpPr txBox="1">
            <a:spLocks noGrp="1"/>
          </p:cNvSpPr>
          <p:nvPr>
            <p:ph type="dt" idx="10"/>
          </p:nvPr>
        </p:nvSpPr>
        <p:spPr>
          <a:xfrm>
            <a:off x="479376" y="6356350"/>
            <a:ext cx="28146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55" name="Google Shape;155;g2415d10eec0_0_228"/>
          <p:cNvSpPr txBox="1">
            <a:spLocks noGrp="1"/>
          </p:cNvSpPr>
          <p:nvPr>
            <p:ph type="ftr" idx="11"/>
          </p:nvPr>
        </p:nvSpPr>
        <p:spPr>
          <a:xfrm>
            <a:off x="6602400" y="6356350"/>
            <a:ext cx="4752000" cy="363600"/>
          </a:xfrm>
          <a:prstGeom prst="rect">
            <a:avLst/>
          </a:prstGeom>
          <a:noFill/>
          <a:ln>
            <a:noFill/>
          </a:ln>
        </p:spPr>
        <p:txBody>
          <a:bodyPr spcFirstLastPara="1" wrap="square" lIns="91425" tIns="45700" rIns="91425" bIns="45700" anchor="ctr" anchorCtr="0">
            <a:noAutofit/>
          </a:bodyPr>
          <a:lstStyle>
            <a:lvl1pPr lvl="0" algn="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56" name="Google Shape;156;g2415d10eec0_0_228"/>
          <p:cNvSpPr txBox="1">
            <a:spLocks noGrp="1"/>
          </p:cNvSpPr>
          <p:nvPr>
            <p:ph type="sldNum" idx="12"/>
          </p:nvPr>
        </p:nvSpPr>
        <p:spPr>
          <a:xfrm>
            <a:off x="11641138" y="6356350"/>
            <a:ext cx="3663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 collum">
  <p:cSld name="2 collum">
    <p:spTree>
      <p:nvGrpSpPr>
        <p:cNvPr id="1" name="Shape 157"/>
        <p:cNvGrpSpPr/>
        <p:nvPr/>
      </p:nvGrpSpPr>
      <p:grpSpPr>
        <a:xfrm>
          <a:off x="0" y="0"/>
          <a:ext cx="0" cy="0"/>
          <a:chOff x="0" y="0"/>
          <a:chExt cx="0" cy="0"/>
        </a:xfrm>
      </p:grpSpPr>
      <p:sp>
        <p:nvSpPr>
          <p:cNvPr id="158" name="Google Shape;158;g2415d10eec0_0_234"/>
          <p:cNvSpPr txBox="1">
            <a:spLocks noGrp="1"/>
          </p:cNvSpPr>
          <p:nvPr>
            <p:ph type="title"/>
          </p:nvPr>
        </p:nvSpPr>
        <p:spPr>
          <a:xfrm>
            <a:off x="550863" y="476250"/>
            <a:ext cx="11090400" cy="1009800"/>
          </a:xfrm>
          <a:prstGeom prst="rect">
            <a:avLst/>
          </a:prstGeom>
          <a:noFill/>
          <a:ln>
            <a:noFill/>
          </a:ln>
        </p:spPr>
        <p:txBody>
          <a:bodyPr spcFirstLastPara="1" wrap="square" lIns="0" tIns="45700" rIns="91425" bIns="45700" anchor="ctr" anchorCtr="0">
            <a:normAutofit/>
          </a:bodyPr>
          <a:lstStyle>
            <a:lvl1pPr lvl="0" algn="l" rtl="0">
              <a:lnSpc>
                <a:spcPct val="90000"/>
              </a:lnSpc>
              <a:spcBef>
                <a:spcPts val="0"/>
              </a:spcBef>
              <a:spcAft>
                <a:spcPts val="0"/>
              </a:spcAft>
              <a:buClr>
                <a:srgbClr val="0099D4"/>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59" name="Google Shape;159;g2415d10eec0_0_234"/>
          <p:cNvSpPr txBox="1">
            <a:spLocks noGrp="1"/>
          </p:cNvSpPr>
          <p:nvPr>
            <p:ph type="dt" idx="10"/>
          </p:nvPr>
        </p:nvSpPr>
        <p:spPr>
          <a:xfrm>
            <a:off x="479376" y="6356350"/>
            <a:ext cx="28146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60" name="Google Shape;160;g2415d10eec0_0_234"/>
          <p:cNvSpPr txBox="1">
            <a:spLocks noGrp="1"/>
          </p:cNvSpPr>
          <p:nvPr>
            <p:ph type="ftr" idx="11"/>
          </p:nvPr>
        </p:nvSpPr>
        <p:spPr>
          <a:xfrm>
            <a:off x="6602400" y="6356350"/>
            <a:ext cx="4752000" cy="363600"/>
          </a:xfrm>
          <a:prstGeom prst="rect">
            <a:avLst/>
          </a:prstGeom>
          <a:noFill/>
          <a:ln>
            <a:noFill/>
          </a:ln>
        </p:spPr>
        <p:txBody>
          <a:bodyPr spcFirstLastPara="1" wrap="square" lIns="91425" tIns="45700" rIns="91425" bIns="45700" anchor="ctr" anchorCtr="0">
            <a:noAutofit/>
          </a:bodyPr>
          <a:lstStyle>
            <a:lvl1pPr lvl="0" algn="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61" name="Google Shape;161;g2415d10eec0_0_234"/>
          <p:cNvSpPr txBox="1">
            <a:spLocks noGrp="1"/>
          </p:cNvSpPr>
          <p:nvPr>
            <p:ph type="sldNum" idx="12"/>
          </p:nvPr>
        </p:nvSpPr>
        <p:spPr>
          <a:xfrm>
            <a:off x="11641138" y="6356350"/>
            <a:ext cx="3663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fi-FI"/>
              <a:t>‹#›</a:t>
            </a:fld>
            <a:endParaRPr/>
          </a:p>
        </p:txBody>
      </p:sp>
      <p:sp>
        <p:nvSpPr>
          <p:cNvPr id="162" name="Google Shape;162;g2415d10eec0_0_234"/>
          <p:cNvSpPr txBox="1">
            <a:spLocks noGrp="1"/>
          </p:cNvSpPr>
          <p:nvPr>
            <p:ph type="body" idx="1"/>
          </p:nvPr>
        </p:nvSpPr>
        <p:spPr>
          <a:xfrm>
            <a:off x="550863" y="1989138"/>
            <a:ext cx="5040300" cy="4176600"/>
          </a:xfrm>
          <a:prstGeom prst="rect">
            <a:avLst/>
          </a:prstGeom>
          <a:noFill/>
          <a:ln>
            <a:noFill/>
          </a:ln>
        </p:spPr>
        <p:txBody>
          <a:bodyPr spcFirstLastPara="1" wrap="square" lIns="0" tIns="45700" rIns="91425" bIns="45700" anchor="t" anchorCtr="0">
            <a:normAutofit/>
          </a:bodyPr>
          <a:lstStyle>
            <a:lvl1pPr marL="457200" lvl="0" indent="-342900" algn="l" rtl="0">
              <a:lnSpc>
                <a:spcPct val="110000"/>
              </a:lnSpc>
              <a:spcBef>
                <a:spcPts val="600"/>
              </a:spcBef>
              <a:spcAft>
                <a:spcPts val="0"/>
              </a:spcAft>
              <a:buSzPts val="1800"/>
              <a:buChar char="•"/>
              <a:defRPr/>
            </a:lvl1pPr>
            <a:lvl2pPr marL="914400" lvl="1" indent="-342900" algn="l" rtl="0">
              <a:lnSpc>
                <a:spcPct val="110000"/>
              </a:lnSpc>
              <a:spcBef>
                <a:spcPts val="600"/>
              </a:spcBef>
              <a:spcAft>
                <a:spcPts val="0"/>
              </a:spcAft>
              <a:buSzPts val="1800"/>
              <a:buChar char="•"/>
              <a:defRPr/>
            </a:lvl2pPr>
            <a:lvl3pPr marL="1371600" lvl="2" indent="-342900" algn="l" rtl="0">
              <a:lnSpc>
                <a:spcPct val="110000"/>
              </a:lnSpc>
              <a:spcBef>
                <a:spcPts val="600"/>
              </a:spcBef>
              <a:spcAft>
                <a:spcPts val="0"/>
              </a:spcAft>
              <a:buSzPts val="1800"/>
              <a:buChar char="•"/>
              <a:defRPr/>
            </a:lvl3pPr>
            <a:lvl4pPr marL="1828800" lvl="3" indent="-342900" algn="l" rtl="0">
              <a:lnSpc>
                <a:spcPct val="110000"/>
              </a:lnSpc>
              <a:spcBef>
                <a:spcPts val="600"/>
              </a:spcBef>
              <a:spcAft>
                <a:spcPts val="0"/>
              </a:spcAft>
              <a:buSzPts val="1800"/>
              <a:buChar char="•"/>
              <a:defRPr/>
            </a:lvl4pPr>
            <a:lvl5pPr marL="2286000" lvl="4" indent="-342900" algn="l" rtl="0">
              <a:lnSpc>
                <a:spcPct val="110000"/>
              </a:lnSpc>
              <a:spcBef>
                <a:spcPts val="600"/>
              </a:spcBef>
              <a:spcAft>
                <a:spcPts val="0"/>
              </a:spcAft>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63" name="Google Shape;163;g2415d10eec0_0_234"/>
          <p:cNvSpPr txBox="1">
            <a:spLocks noGrp="1"/>
          </p:cNvSpPr>
          <p:nvPr>
            <p:ph type="body" idx="2"/>
          </p:nvPr>
        </p:nvSpPr>
        <p:spPr>
          <a:xfrm>
            <a:off x="6595202" y="1989138"/>
            <a:ext cx="5040300" cy="4176600"/>
          </a:xfrm>
          <a:prstGeom prst="rect">
            <a:avLst/>
          </a:prstGeom>
          <a:noFill/>
          <a:ln>
            <a:noFill/>
          </a:ln>
        </p:spPr>
        <p:txBody>
          <a:bodyPr spcFirstLastPara="1" wrap="square" lIns="0" tIns="45700" rIns="91425" bIns="45700" anchor="t" anchorCtr="0">
            <a:normAutofit/>
          </a:bodyPr>
          <a:lstStyle>
            <a:lvl1pPr marL="457200" lvl="0" indent="-342900" algn="l" rtl="0">
              <a:lnSpc>
                <a:spcPct val="110000"/>
              </a:lnSpc>
              <a:spcBef>
                <a:spcPts val="600"/>
              </a:spcBef>
              <a:spcAft>
                <a:spcPts val="0"/>
              </a:spcAft>
              <a:buSzPts val="1800"/>
              <a:buChar char="•"/>
              <a:defRPr/>
            </a:lvl1pPr>
            <a:lvl2pPr marL="914400" lvl="1" indent="-342900" algn="l" rtl="0">
              <a:lnSpc>
                <a:spcPct val="110000"/>
              </a:lnSpc>
              <a:spcBef>
                <a:spcPts val="600"/>
              </a:spcBef>
              <a:spcAft>
                <a:spcPts val="0"/>
              </a:spcAft>
              <a:buSzPts val="1800"/>
              <a:buChar char="•"/>
              <a:defRPr/>
            </a:lvl2pPr>
            <a:lvl3pPr marL="1371600" lvl="2" indent="-342900" algn="l" rtl="0">
              <a:lnSpc>
                <a:spcPct val="110000"/>
              </a:lnSpc>
              <a:spcBef>
                <a:spcPts val="600"/>
              </a:spcBef>
              <a:spcAft>
                <a:spcPts val="0"/>
              </a:spcAft>
              <a:buSzPts val="1800"/>
              <a:buChar char="•"/>
              <a:defRPr/>
            </a:lvl3pPr>
            <a:lvl4pPr marL="1828800" lvl="3" indent="-342900" algn="l" rtl="0">
              <a:lnSpc>
                <a:spcPct val="110000"/>
              </a:lnSpc>
              <a:spcBef>
                <a:spcPts val="600"/>
              </a:spcBef>
              <a:spcAft>
                <a:spcPts val="0"/>
              </a:spcAft>
              <a:buSzPts val="1800"/>
              <a:buChar char="•"/>
              <a:defRPr/>
            </a:lvl4pPr>
            <a:lvl5pPr marL="2286000" lvl="4" indent="-342900" algn="l" rtl="0">
              <a:lnSpc>
                <a:spcPct val="110000"/>
              </a:lnSpc>
              <a:spcBef>
                <a:spcPts val="600"/>
              </a:spcBef>
              <a:spcAft>
                <a:spcPts val="0"/>
              </a:spcAft>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pic_left_bullets">
  <p:cSld name="pic_left_bullets">
    <p:spTree>
      <p:nvGrpSpPr>
        <p:cNvPr id="1" name="Shape 164"/>
        <p:cNvGrpSpPr/>
        <p:nvPr/>
      </p:nvGrpSpPr>
      <p:grpSpPr>
        <a:xfrm>
          <a:off x="0" y="0"/>
          <a:ext cx="0" cy="0"/>
          <a:chOff x="0" y="0"/>
          <a:chExt cx="0" cy="0"/>
        </a:xfrm>
      </p:grpSpPr>
      <p:sp>
        <p:nvSpPr>
          <p:cNvPr id="165" name="Google Shape;165;g2415d10eec0_0_1069"/>
          <p:cNvSpPr txBox="1">
            <a:spLocks noGrp="1"/>
          </p:cNvSpPr>
          <p:nvPr>
            <p:ph type="title"/>
          </p:nvPr>
        </p:nvSpPr>
        <p:spPr>
          <a:xfrm>
            <a:off x="6600825" y="692150"/>
            <a:ext cx="5040300" cy="1314600"/>
          </a:xfrm>
          <a:prstGeom prst="rect">
            <a:avLst/>
          </a:prstGeom>
          <a:noFill/>
          <a:ln>
            <a:noFill/>
          </a:ln>
        </p:spPr>
        <p:txBody>
          <a:bodyPr spcFirstLastPara="1" wrap="square" lIns="0" tIns="45700" rIns="91425" bIns="45700" anchor="t" anchorCtr="0">
            <a:normAutofit/>
          </a:bodyPr>
          <a:lstStyle>
            <a:lvl1pPr lvl="0" algn="l" rtl="0">
              <a:lnSpc>
                <a:spcPct val="90000"/>
              </a:lnSpc>
              <a:spcBef>
                <a:spcPts val="0"/>
              </a:spcBef>
              <a:spcAft>
                <a:spcPts val="0"/>
              </a:spcAft>
              <a:buClr>
                <a:srgbClr val="0099D4"/>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grpSp>
        <p:nvGrpSpPr>
          <p:cNvPr id="166" name="Google Shape;166;g2415d10eec0_0_1069"/>
          <p:cNvGrpSpPr/>
          <p:nvPr/>
        </p:nvGrpSpPr>
        <p:grpSpPr>
          <a:xfrm>
            <a:off x="11496599" y="332656"/>
            <a:ext cx="407002" cy="348834"/>
            <a:chOff x="11496599" y="332656"/>
            <a:chExt cx="407002" cy="348834"/>
          </a:xfrm>
        </p:grpSpPr>
        <p:sp>
          <p:nvSpPr>
            <p:cNvPr id="167" name="Google Shape;167;g2415d10eec0_0_1069"/>
            <p:cNvSpPr/>
            <p:nvPr/>
          </p:nvSpPr>
          <p:spPr>
            <a:xfrm>
              <a:off x="11496599" y="332656"/>
              <a:ext cx="174428" cy="348834"/>
            </a:xfrm>
            <a:custGeom>
              <a:avLst/>
              <a:gdLst/>
              <a:ahLst/>
              <a:cxnLst/>
              <a:rect l="l" t="t" r="r" b="b"/>
              <a:pathLst>
                <a:path w="174428" h="348834" extrusionOk="0">
                  <a:moveTo>
                    <a:pt x="116317" y="203556"/>
                  </a:moveTo>
                  <a:lnTo>
                    <a:pt x="174428" y="203556"/>
                  </a:lnTo>
                  <a:lnTo>
                    <a:pt x="174428" y="348834"/>
                  </a:lnTo>
                  <a:lnTo>
                    <a:pt x="116317" y="348834"/>
                  </a:lnTo>
                  <a:cubicBezTo>
                    <a:pt x="116317" y="348834"/>
                    <a:pt x="116317" y="203556"/>
                    <a:pt x="116317" y="203556"/>
                  </a:cubicBezTo>
                  <a:close/>
                  <a:moveTo>
                    <a:pt x="116317" y="0"/>
                  </a:moveTo>
                  <a:lnTo>
                    <a:pt x="174428" y="0"/>
                  </a:lnTo>
                  <a:lnTo>
                    <a:pt x="174428" y="145264"/>
                  </a:lnTo>
                  <a:lnTo>
                    <a:pt x="116317" y="145264"/>
                  </a:lnTo>
                  <a:cubicBezTo>
                    <a:pt x="116317" y="145264"/>
                    <a:pt x="116317" y="0"/>
                    <a:pt x="116317" y="0"/>
                  </a:cubicBezTo>
                  <a:close/>
                  <a:moveTo>
                    <a:pt x="0" y="0"/>
                  </a:moveTo>
                  <a:lnTo>
                    <a:pt x="58111" y="0"/>
                  </a:lnTo>
                  <a:lnTo>
                    <a:pt x="58111" y="348668"/>
                  </a:lnTo>
                  <a:lnTo>
                    <a:pt x="0" y="348668"/>
                  </a:lnTo>
                  <a:cubicBezTo>
                    <a:pt x="0" y="348668"/>
                    <a:pt x="0" y="0"/>
                    <a:pt x="0" y="0"/>
                  </a:cubicBezTo>
                  <a:close/>
                </a:path>
              </a:pathLst>
            </a:custGeom>
            <a:solidFill>
              <a:schemeClr val="accent1"/>
            </a:solidFill>
            <a:ln>
              <a:noFill/>
            </a:ln>
          </p:spPr>
          <p:txBody>
            <a:bodyPr spcFirstLastPara="1" wrap="square" lIns="38100" tIns="38100" rIns="38100" bIns="38100" anchor="ctr" anchorCtr="0">
              <a:noAutofit/>
            </a:bodyPr>
            <a:lstStyle/>
            <a:p>
              <a:pPr marL="0" marR="0" lvl="0" indent="0" algn="l" rtl="0">
                <a:spcBef>
                  <a:spcPts val="0"/>
                </a:spcBef>
                <a:spcAft>
                  <a:spcPts val="0"/>
                </a:spcAft>
                <a:buNone/>
              </a:pPr>
              <a:endParaRPr sz="1800" b="0" i="0">
                <a:solidFill>
                  <a:schemeClr val="dk1"/>
                </a:solidFill>
                <a:latin typeface="Arial"/>
                <a:ea typeface="Arial"/>
                <a:cs typeface="Arial"/>
                <a:sym typeface="Arial"/>
              </a:endParaRPr>
            </a:p>
          </p:txBody>
        </p:sp>
        <p:sp>
          <p:nvSpPr>
            <p:cNvPr id="168" name="Google Shape;168;g2415d10eec0_0_1069"/>
            <p:cNvSpPr/>
            <p:nvPr/>
          </p:nvSpPr>
          <p:spPr>
            <a:xfrm>
              <a:off x="11729235" y="332656"/>
              <a:ext cx="174366" cy="261522"/>
            </a:xfrm>
            <a:custGeom>
              <a:avLst/>
              <a:gdLst/>
              <a:ahLst/>
              <a:cxnLst/>
              <a:rect l="l" t="t" r="r" b="b"/>
              <a:pathLst>
                <a:path w="21600" h="21600" extrusionOk="0">
                  <a:moveTo>
                    <a:pt x="21598" y="14399"/>
                  </a:moveTo>
                  <a:lnTo>
                    <a:pt x="21598" y="0"/>
                  </a:lnTo>
                  <a:lnTo>
                    <a:pt x="14400" y="0"/>
                  </a:lnTo>
                  <a:lnTo>
                    <a:pt x="14400" y="14399"/>
                  </a:lnTo>
                  <a:cubicBezTo>
                    <a:pt x="14400" y="15724"/>
                    <a:pt x="12783" y="16800"/>
                    <a:pt x="10801" y="16800"/>
                  </a:cubicBezTo>
                  <a:cubicBezTo>
                    <a:pt x="8806" y="16800"/>
                    <a:pt x="7202" y="15724"/>
                    <a:pt x="7202" y="14399"/>
                  </a:cubicBezTo>
                  <a:lnTo>
                    <a:pt x="7202" y="0"/>
                  </a:lnTo>
                  <a:lnTo>
                    <a:pt x="3" y="0"/>
                  </a:lnTo>
                  <a:lnTo>
                    <a:pt x="0" y="14399"/>
                  </a:lnTo>
                  <a:cubicBezTo>
                    <a:pt x="0" y="18386"/>
                    <a:pt x="4828" y="21600"/>
                    <a:pt x="10801" y="21600"/>
                  </a:cubicBezTo>
                  <a:cubicBezTo>
                    <a:pt x="16774" y="21600"/>
                    <a:pt x="21600" y="18386"/>
                    <a:pt x="21600" y="14399"/>
                  </a:cubicBezTo>
                  <a:cubicBezTo>
                    <a:pt x="21600" y="14399"/>
                    <a:pt x="21598" y="14399"/>
                    <a:pt x="21598" y="14399"/>
                  </a:cubicBezTo>
                  <a:close/>
                </a:path>
              </a:pathLst>
            </a:custGeom>
            <a:solidFill>
              <a:schemeClr val="accent2"/>
            </a:solidFill>
            <a:ln>
              <a:noFill/>
            </a:ln>
          </p:spPr>
          <p:txBody>
            <a:bodyPr spcFirstLastPara="1" wrap="square" lIns="38100" tIns="38100" rIns="38100" bIns="38100" anchor="ctr" anchorCtr="0">
              <a:noAutofit/>
            </a:bodyPr>
            <a:lstStyle/>
            <a:p>
              <a:pPr marL="0" marR="0" lvl="0" indent="0" algn="l" rtl="0">
                <a:spcBef>
                  <a:spcPts val="0"/>
                </a:spcBef>
                <a:spcAft>
                  <a:spcPts val="0"/>
                </a:spcAft>
                <a:buNone/>
              </a:pPr>
              <a:endParaRPr sz="1800" b="0" i="0">
                <a:solidFill>
                  <a:schemeClr val="dk1"/>
                </a:solidFill>
                <a:latin typeface="Arial"/>
                <a:ea typeface="Arial"/>
                <a:cs typeface="Arial"/>
                <a:sym typeface="Arial"/>
              </a:endParaRPr>
            </a:p>
          </p:txBody>
        </p:sp>
      </p:grpSp>
      <p:sp>
        <p:nvSpPr>
          <p:cNvPr id="169" name="Google Shape;169;g2415d10eec0_0_1069"/>
          <p:cNvSpPr>
            <a:spLocks noGrp="1"/>
          </p:cNvSpPr>
          <p:nvPr>
            <p:ph type="pic" idx="2"/>
          </p:nvPr>
        </p:nvSpPr>
        <p:spPr>
          <a:xfrm>
            <a:off x="0" y="0"/>
            <a:ext cx="6096000" cy="6858000"/>
          </a:xfrm>
          <a:prstGeom prst="rect">
            <a:avLst/>
          </a:prstGeom>
          <a:solidFill>
            <a:schemeClr val="lt2"/>
          </a:solidFill>
          <a:ln>
            <a:noFill/>
          </a:ln>
        </p:spPr>
      </p:sp>
      <p:sp>
        <p:nvSpPr>
          <p:cNvPr id="170" name="Google Shape;170;g2415d10eec0_0_1069"/>
          <p:cNvSpPr txBox="1">
            <a:spLocks noGrp="1"/>
          </p:cNvSpPr>
          <p:nvPr>
            <p:ph type="body" idx="1"/>
          </p:nvPr>
        </p:nvSpPr>
        <p:spPr>
          <a:xfrm>
            <a:off x="6600825" y="2349500"/>
            <a:ext cx="5040300" cy="4103700"/>
          </a:xfrm>
          <a:prstGeom prst="rect">
            <a:avLst/>
          </a:prstGeom>
          <a:noFill/>
          <a:ln>
            <a:noFill/>
          </a:ln>
        </p:spPr>
        <p:txBody>
          <a:bodyPr spcFirstLastPara="1" wrap="square" lIns="0" tIns="45700" rIns="91425" bIns="45700" anchor="t" anchorCtr="0">
            <a:normAutofit/>
          </a:bodyPr>
          <a:lstStyle>
            <a:lvl1pPr marL="457200" lvl="0" indent="-342900" algn="l" rtl="0">
              <a:lnSpc>
                <a:spcPct val="110000"/>
              </a:lnSpc>
              <a:spcBef>
                <a:spcPts val="600"/>
              </a:spcBef>
              <a:spcAft>
                <a:spcPts val="0"/>
              </a:spcAft>
              <a:buSzPts val="1800"/>
              <a:buChar char="•"/>
              <a:defRPr/>
            </a:lvl1pPr>
            <a:lvl2pPr marL="914400" lvl="1" indent="-342900" algn="l" rtl="0">
              <a:lnSpc>
                <a:spcPct val="110000"/>
              </a:lnSpc>
              <a:spcBef>
                <a:spcPts val="600"/>
              </a:spcBef>
              <a:spcAft>
                <a:spcPts val="0"/>
              </a:spcAft>
              <a:buSzPts val="1800"/>
              <a:buChar char="•"/>
              <a:defRPr/>
            </a:lvl2pPr>
            <a:lvl3pPr marL="1371600" lvl="2" indent="-342900" algn="l" rtl="0">
              <a:lnSpc>
                <a:spcPct val="110000"/>
              </a:lnSpc>
              <a:spcBef>
                <a:spcPts val="600"/>
              </a:spcBef>
              <a:spcAft>
                <a:spcPts val="0"/>
              </a:spcAft>
              <a:buSzPts val="1800"/>
              <a:buChar char="•"/>
              <a:defRPr/>
            </a:lvl3pPr>
            <a:lvl4pPr marL="1828800" lvl="3" indent="-342900" algn="l" rtl="0">
              <a:lnSpc>
                <a:spcPct val="110000"/>
              </a:lnSpc>
              <a:spcBef>
                <a:spcPts val="600"/>
              </a:spcBef>
              <a:spcAft>
                <a:spcPts val="0"/>
              </a:spcAft>
              <a:buSzPts val="1800"/>
              <a:buChar char="•"/>
              <a:defRPr/>
            </a:lvl4pPr>
            <a:lvl5pPr marL="2286000" lvl="4" indent="-342900" algn="l" rtl="0">
              <a:lnSpc>
                <a:spcPct val="110000"/>
              </a:lnSpc>
              <a:spcBef>
                <a:spcPts val="600"/>
              </a:spcBef>
              <a:spcAft>
                <a:spcPts val="0"/>
              </a:spcAft>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71" name="Google Shape;171;g2415d10eec0_0_1069"/>
          <p:cNvSpPr txBox="1">
            <a:spLocks noGrp="1"/>
          </p:cNvSpPr>
          <p:nvPr>
            <p:ph type="dt" idx="10"/>
          </p:nvPr>
        </p:nvSpPr>
        <p:spPr>
          <a:xfrm>
            <a:off x="479376" y="6356350"/>
            <a:ext cx="2814600" cy="3651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72" name="Google Shape;172;g2415d10eec0_0_1069"/>
          <p:cNvSpPr txBox="1">
            <a:spLocks noGrp="1"/>
          </p:cNvSpPr>
          <p:nvPr>
            <p:ph type="ftr" idx="11"/>
          </p:nvPr>
        </p:nvSpPr>
        <p:spPr>
          <a:xfrm>
            <a:off x="6602400" y="6356350"/>
            <a:ext cx="4752000" cy="363600"/>
          </a:xfrm>
          <a:prstGeom prst="rect">
            <a:avLst/>
          </a:prstGeom>
          <a:noFill/>
          <a:ln>
            <a:noFill/>
          </a:ln>
        </p:spPr>
        <p:txBody>
          <a:bodyPr spcFirstLastPara="1" wrap="square" lIns="91425" tIns="45700" rIns="91425" bIns="45700" anchor="ctr" anchorCtr="0">
            <a:noAutofit/>
          </a:bodyPr>
          <a:lstStyle>
            <a:lvl1pPr lvl="0" algn="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73" name="Google Shape;173;g2415d10eec0_0_1069"/>
          <p:cNvSpPr txBox="1">
            <a:spLocks noGrp="1"/>
          </p:cNvSpPr>
          <p:nvPr>
            <p:ph type="sldNum" idx="12"/>
          </p:nvPr>
        </p:nvSpPr>
        <p:spPr>
          <a:xfrm>
            <a:off x="11641138" y="6356350"/>
            <a:ext cx="366300" cy="365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orient="horz" pos="148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56"/>
        <p:cNvGrpSpPr/>
        <p:nvPr/>
      </p:nvGrpSpPr>
      <p:grpSpPr>
        <a:xfrm>
          <a:off x="0" y="0"/>
          <a:ext cx="0" cy="0"/>
          <a:chOff x="0" y="0"/>
          <a:chExt cx="0" cy="0"/>
        </a:xfrm>
      </p:grpSpPr>
      <p:sp>
        <p:nvSpPr>
          <p:cNvPr id="57" name="Google Shape;57;p126"/>
          <p:cNvSpPr txBox="1">
            <a:spLocks noGrp="1"/>
          </p:cNvSpPr>
          <p:nvPr>
            <p:ph type="body" idx="1"/>
          </p:nvPr>
        </p:nvSpPr>
        <p:spPr>
          <a:xfrm>
            <a:off x="1120777" y="433106"/>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8" name="Google Shape;58;p126"/>
          <p:cNvSpPr txBox="1">
            <a:spLocks noGrp="1"/>
          </p:cNvSpPr>
          <p:nvPr>
            <p:ph type="body" idx="2"/>
          </p:nvPr>
        </p:nvSpPr>
        <p:spPr>
          <a:xfrm>
            <a:off x="1120777" y="1183689"/>
            <a:ext cx="8818738" cy="3817814"/>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9" name="Google Shape;59;p126"/>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cxnSp>
        <p:nvCxnSpPr>
          <p:cNvPr id="60" name="Google Shape;60;p126"/>
          <p:cNvCxnSpPr/>
          <p:nvPr/>
        </p:nvCxnSpPr>
        <p:spPr>
          <a:xfrm rot="10800000">
            <a:off x="1120777" y="930582"/>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61" name="Google Shape;61;p12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0359311" y="6190971"/>
            <a:ext cx="1698957" cy="651223"/>
          </a:xfrm>
          <a:prstGeom prst="rect">
            <a:avLst/>
          </a:prstGeom>
          <a:noFill/>
          <a:ln>
            <a:noFill/>
          </a:ln>
        </p:spPr>
      </p:pic>
      <p:pic>
        <p:nvPicPr>
          <p:cNvPr id="62" name="Google Shape;62;p126"/>
          <p:cNvPicPr preferRelativeResize="0"/>
          <p:nvPr/>
        </p:nvPicPr>
        <p:blipFill rotWithShape="1">
          <a:blip r:embed="rId4" cstate="screen">
            <a:alphaModFix/>
            <a:extLst>
              <a:ext uri="{28A0092B-C50C-407E-A947-70E740481C1C}">
                <a14:useLocalDpi xmlns:a14="http://schemas.microsoft.com/office/drawing/2010/main"/>
              </a:ext>
            </a:extLst>
          </a:blip>
          <a:srcRect l="3024" r="3023"/>
          <a:stretch/>
        </p:blipFill>
        <p:spPr>
          <a:xfrm>
            <a:off x="208377" y="6223183"/>
            <a:ext cx="2650539" cy="586800"/>
          </a:xfrm>
          <a:prstGeom prst="rect">
            <a:avLst/>
          </a:prstGeom>
          <a:noFill/>
          <a:ln>
            <a:noFill/>
          </a:ln>
        </p:spPr>
      </p:pic>
    </p:spTree>
    <p:extLst>
      <p:ext uri="{BB962C8B-B14F-4D97-AF65-F5344CB8AC3E}">
        <p14:creationId xmlns:p14="http://schemas.microsoft.com/office/powerpoint/2010/main" val="399293550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63"/>
        <p:cNvGrpSpPr/>
        <p:nvPr/>
      </p:nvGrpSpPr>
      <p:grpSpPr>
        <a:xfrm>
          <a:off x="0" y="0"/>
          <a:ext cx="0" cy="0"/>
          <a:chOff x="0" y="0"/>
          <a:chExt cx="0" cy="0"/>
        </a:xfrm>
      </p:grpSpPr>
      <p:sp>
        <p:nvSpPr>
          <p:cNvPr id="64" name="Google Shape;64;p127"/>
          <p:cNvSpPr/>
          <p:nvPr/>
        </p:nvSpPr>
        <p:spPr>
          <a:xfrm rot="10800000" flipH="1">
            <a:off x="0" y="5915608"/>
            <a:ext cx="12192000" cy="104332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pic>
        <p:nvPicPr>
          <p:cNvPr id="65" name="Google Shape;65;p127"/>
          <p:cNvPicPr preferRelativeResize="0"/>
          <p:nvPr/>
        </p:nvPicPr>
        <p:blipFill rotWithShape="1">
          <a:blip r:embed="rId3" cstate="screen">
            <a:alphaModFix/>
            <a:extLst>
              <a:ext uri="{28A0092B-C50C-407E-A947-70E740481C1C}">
                <a14:useLocalDpi xmlns:a14="http://schemas.microsoft.com/office/drawing/2010/main"/>
              </a:ext>
            </a:extLst>
          </a:blip>
          <a:srcRect l="3024" r="3023"/>
          <a:stretch/>
        </p:blipFill>
        <p:spPr>
          <a:xfrm>
            <a:off x="236370" y="6101922"/>
            <a:ext cx="2650539" cy="586800"/>
          </a:xfrm>
          <a:prstGeom prst="rect">
            <a:avLst/>
          </a:prstGeom>
          <a:noFill/>
          <a:ln>
            <a:noFill/>
          </a:ln>
        </p:spPr>
      </p:pic>
      <p:pic>
        <p:nvPicPr>
          <p:cNvPr id="66" name="Google Shape;66;p12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0256673" y="6069710"/>
            <a:ext cx="1698957" cy="651223"/>
          </a:xfrm>
          <a:prstGeom prst="rect">
            <a:avLst/>
          </a:prstGeom>
          <a:noFill/>
          <a:ln>
            <a:noFill/>
          </a:ln>
        </p:spPr>
      </p:pic>
    </p:spTree>
    <p:extLst>
      <p:ext uri="{BB962C8B-B14F-4D97-AF65-F5344CB8AC3E}">
        <p14:creationId xmlns:p14="http://schemas.microsoft.com/office/powerpoint/2010/main" val="39908119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65"/>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6" r:id="rId7"/>
    <p:sldLayoutId id="2147483657" r:id="rId8"/>
    <p:sldLayoutId id="2147483659" r:id="rId9"/>
    <p:sldLayoutId id="2147483660" r:id="rId10"/>
    <p:sldLayoutId id="2147483661" r:id="rId11"/>
    <p:sldLayoutId id="2147483662" r:id="rId12"/>
    <p:sldLayoutId id="2147483663" r:id="rId13"/>
    <p:sldLayoutId id="2147483664" r:id="rId14"/>
    <p:sldLayoutId id="2147483665" r:id="rId15"/>
    <p:sldLayoutId id="2147483666" r:id="rId16"/>
    <p:sldLayoutId id="2147483667" r:id="rId17"/>
    <p:sldLayoutId id="2147483668" r:id="rId18"/>
    <p:sldLayoutId id="2147483669" r:id="rId19"/>
    <p:sldLayoutId id="2147483670" r:id="rId20"/>
    <p:sldLayoutId id="2147483671" r:id="rId21"/>
    <p:sldLayoutId id="2147483672" r:id="rId22"/>
    <p:sldLayoutId id="2147483673" r:id="rId2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hyperlink" Target="https://www.mindtools.com/pages/article/smart-goals.htm"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hyperlink" Target="https://tcsuccess.com/digital-marketing-funnel/" TargetMode="External"/><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hyperlink" Target="https://www.skyword.com/contentstandard/how-the-marketing-funnel-works-from-top-to-bottom/"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hyperlink" Target="https://www.youtube.com/watch?v=S_44OXOWeeo"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S_44OXOWeeo" TargetMode="External"/><Relationship Id="rId2" Type="http://schemas.openxmlformats.org/officeDocument/2006/relationships/notesSlide" Target="../notesSlides/notesSlide12.xml"/><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hyperlink" Target="https://digitalfloats.com/top-strategies-for-targeting-audience-in-digital-marketing/"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marketingevolution.com/marketing-essentials/marketing-intelligence"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hyperlink" Target="https://www.marketingevolution.com/marketing-essentials/target-audience"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3" Type="http://schemas.openxmlformats.org/officeDocument/2006/relationships/hyperlink" Target="https://www.bigcommerce.com/ecommerce-answers/what-advertising-network/" TargetMode="External"/><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hyperlink" Target="https://www.bigcommerce.com/ecommerce-answers/what-advertising-network/" TargetMode="External"/><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hyperlink" Target="https://support.google.com/My-Ad-Center-Help/answer/12156161#how-categories-are-used&amp;zippy=%2Cturn-on-or-off-a-category-for-ads" TargetMode="External"/><Relationship Id="rId2" Type="http://schemas.openxmlformats.org/officeDocument/2006/relationships/notesSlide" Target="../notesSlides/notesSlide19.xml"/><Relationship Id="rId1" Type="http://schemas.openxmlformats.org/officeDocument/2006/relationships/slideLayout" Target="../slideLayouts/slideLayout4.xml"/><Relationship Id="rId4" Type="http://schemas.openxmlformats.org/officeDocument/2006/relationships/hyperlink" Target="https://www.facebook.com/privacy/policy/?subpage=1.subpage.1-YourActivityAndInformation" TargetMode="Externa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hyperlink" Target="https://bolddata.nl/en/companies/europe/media-companies-europe/" TargetMode="External"/><Relationship Id="rId2" Type="http://schemas.openxmlformats.org/officeDocument/2006/relationships/notesSlide" Target="../notesSlides/notesSlide21.xml"/><Relationship Id="rId1" Type="http://schemas.openxmlformats.org/officeDocument/2006/relationships/slideLayout" Target="../slideLayouts/slideLayout10.xml"/><Relationship Id="rId5" Type="http://schemas.openxmlformats.org/officeDocument/2006/relationships/hyperlink" Target="https://en.wikipedia.org/wiki/Meta_Platforms" TargetMode="External"/><Relationship Id="rId4" Type="http://schemas.openxmlformats.org/officeDocument/2006/relationships/hyperlink" Target="https://www.globaldata.com/company-profile/alphabet-inc/" TargetMode="Externa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3" Type="http://schemas.openxmlformats.org/officeDocument/2006/relationships/hyperlink" Target="https://www.wordstream.com/ppc" TargetMode="External"/><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4.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hyperlink" Target="https://filmlifestyle.com/best-digital-advertising-platforms/"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hyperlink" Target="https://www.g2.com/categories/digital-advertising"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metricswatch.com/advantages-and-disadvantages-of-pay-per-click" TargetMode="External"/><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hyperlink" Target="https://www.youtube.com/watch?v=A37YIpTU9Z0" TargetMode="Externa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0.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3" Type="http://schemas.openxmlformats.org/officeDocument/2006/relationships/hyperlink" Target="https://vwo.com/ab-testing/#how-to-perform-an-a-b-test"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hyperlink" Target="https://cxl.com/blog/ab-testing-guide/" TargetMode="External"/><Relationship Id="rId4" Type="http://schemas.openxmlformats.org/officeDocument/2006/relationships/image" Target="../media/image26.png"/></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2.xml"/><Relationship Id="rId1" Type="http://schemas.openxmlformats.org/officeDocument/2006/relationships/slideLayout" Target="../slideLayouts/slideLayout4.xml"/><Relationship Id="rId4" Type="http://schemas.openxmlformats.org/officeDocument/2006/relationships/hyperlink" Target="https://unbounce.com/conversion-rate-optimization/retargeting-ads/"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3.xml"/><Relationship Id="rId1" Type="http://schemas.openxmlformats.org/officeDocument/2006/relationships/slideLayout" Target="../slideLayouts/slideLayout4.xml"/><Relationship Id="rId5" Type="http://schemas.openxmlformats.org/officeDocument/2006/relationships/hyperlink" Target="https://digitalmarketinginstitute.com/blog/the-beginners-guide-to-programmatic-advertising#:~:text=Programmatic%20ad%20buying%20is%20the,and%20sell%20online%20display%20space" TargetMode="External"/><Relationship Id="rId4" Type="http://schemas.openxmlformats.org/officeDocument/2006/relationships/hyperlink" Target="https://www.insiderintelligence.com/content/programmatic-advertiser-explainer"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https://www.webfx.com/digital-advertising/pricing/#:~:text=January%209%2C%202023-,Average%20digital%20advertising%20costs,click%20(CPC)%20of%20%241.16." TargetMode="External"/><Relationship Id="rId2" Type="http://schemas.openxmlformats.org/officeDocument/2006/relationships/notesSlide" Target="../notesSlides/notesSlide34.xml"/><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6.xml"/><Relationship Id="rId1" Type="http://schemas.openxmlformats.org/officeDocument/2006/relationships/slideLayout" Target="../slideLayouts/slideLayout4.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37.xml.rels><?xml version="1.0" encoding="UTF-8" standalone="yes"?>
<Relationships xmlns="http://schemas.openxmlformats.org/package/2006/relationships"><Relationship Id="rId3" Type="http://schemas.openxmlformats.org/officeDocument/2006/relationships/hyperlink" Target="https://instapage.com/blog/search-engine-advertising" TargetMode="External"/><Relationship Id="rId2" Type="http://schemas.openxmlformats.org/officeDocument/2006/relationships/notesSlide" Target="../notesSlides/notesSlide37.xml"/><Relationship Id="rId1" Type="http://schemas.openxmlformats.org/officeDocument/2006/relationships/slideLayout" Target="../slideLayouts/slideLayout4.xml"/><Relationship Id="rId4" Type="http://schemas.openxmlformats.org/officeDocument/2006/relationships/hyperlink" Target="https://support.google.com/google-ads/answer/10560737?hl=en&amp;ref_topic=3121941" TargetMode="External"/></Relationships>
</file>

<file path=ppt/slides/_rels/slide38.xml.rels><?xml version="1.0" encoding="UTF-8" standalone="yes"?>
<Relationships xmlns="http://schemas.openxmlformats.org/package/2006/relationships"><Relationship Id="rId3" Type="http://schemas.openxmlformats.org/officeDocument/2006/relationships/hyperlink" Target="https://www.wordstream.com/quality-score" TargetMode="External"/><Relationship Id="rId2" Type="http://schemas.openxmlformats.org/officeDocument/2006/relationships/notesSlide" Target="../notesSlides/notesSlide38.xml"/><Relationship Id="rId1" Type="http://schemas.openxmlformats.org/officeDocument/2006/relationships/slideLayout" Target="../slideLayouts/slideLayout10.xml"/><Relationship Id="rId4" Type="http://schemas.openxmlformats.org/officeDocument/2006/relationships/hyperlink" Target="https://neilpatel.com/blog/profitable-google-adwords-campaign/" TargetMode="External"/></Relationships>
</file>

<file path=ppt/slides/_rels/slide39.xml.rels><?xml version="1.0" encoding="UTF-8" standalone="yes"?>
<Relationships xmlns="http://schemas.openxmlformats.org/package/2006/relationships"><Relationship Id="rId3" Type="http://schemas.openxmlformats.org/officeDocument/2006/relationships/hyperlink" Target="https://support.google.com/google-ads/topic/10022492?hl=en&amp;ref_topic=10287124,3181080,3126923," TargetMode="External"/><Relationship Id="rId2" Type="http://schemas.openxmlformats.org/officeDocument/2006/relationships/notesSlide" Target="../notesSlides/notesSlide39.xml"/><Relationship Id="rId1" Type="http://schemas.openxmlformats.org/officeDocument/2006/relationships/slideLayout" Target="../slideLayouts/slideLayout4.xml"/><Relationship Id="rId4" Type="http://schemas.openxmlformats.org/officeDocument/2006/relationships/image" Target="../media/image33.png"/></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0.xml"/><Relationship Id="rId1" Type="http://schemas.openxmlformats.org/officeDocument/2006/relationships/slideLayout" Target="../slideLayouts/slideLayout4.xml"/><Relationship Id="rId4" Type="http://schemas.openxmlformats.org/officeDocument/2006/relationships/image" Target="../media/image35.pn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2.xml"/><Relationship Id="rId1" Type="http://schemas.openxmlformats.org/officeDocument/2006/relationships/slideLayout" Target="../slideLayouts/slideLayout13.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43.xml.rels><?xml version="1.0" encoding="UTF-8" standalone="yes"?>
<Relationships xmlns="http://schemas.openxmlformats.org/package/2006/relationships"><Relationship Id="rId3" Type="http://schemas.openxmlformats.org/officeDocument/2006/relationships/hyperlink" Target="https://www.wordstream.com/blog/ws/2022/07/18/social-media-advertising" TargetMode="External"/><Relationship Id="rId2" Type="http://schemas.openxmlformats.org/officeDocument/2006/relationships/notesSlide" Target="../notesSlides/notesSlide43.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4.xml"/><Relationship Id="rId1" Type="http://schemas.openxmlformats.org/officeDocument/2006/relationships/slideLayout" Target="../slideLayouts/slideLayout4.xml"/><Relationship Id="rId4" Type="http://schemas.openxmlformats.org/officeDocument/2006/relationships/hyperlink" Target="https://www.wordstream.com/blog/ws/2022/07/18/social-media-advertising" TargetMode="External"/></Relationships>
</file>

<file path=ppt/slides/_rels/slide45.xml.rels><?xml version="1.0" encoding="UTF-8" standalone="yes"?>
<Relationships xmlns="http://schemas.openxmlformats.org/package/2006/relationships"><Relationship Id="rId3" Type="http://schemas.openxmlformats.org/officeDocument/2006/relationships/hyperlink" Target="https://www.readpeak.com/more-about-native/what-is-native-advertising" TargetMode="External"/><Relationship Id="rId2" Type="http://schemas.openxmlformats.org/officeDocument/2006/relationships/notesSlide" Target="../notesSlides/notesSlide45.xml"/><Relationship Id="rId1" Type="http://schemas.openxmlformats.org/officeDocument/2006/relationships/slideLayout" Target="../slideLayouts/slideLayout4.xml"/><Relationship Id="rId5" Type="http://schemas.openxmlformats.org/officeDocument/2006/relationships/image" Target="../media/image41.png"/><Relationship Id="rId4" Type="http://schemas.openxmlformats.org/officeDocument/2006/relationships/hyperlink" Target="https://www.outbrain.com/native-advertising/#:~:text=Native%20advertising%20is%20a%20form,user's%20interaction%20with%20the%20page."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6.xml"/><Relationship Id="rId1" Type="http://schemas.openxmlformats.org/officeDocument/2006/relationships/slideLayout" Target="../slideLayouts/slideLayout4.xml"/><Relationship Id="rId4" Type="http://schemas.openxmlformats.org/officeDocument/2006/relationships/hyperlink" Target="https://www.forbes.com/sites/allbusiness/2020/10/26/email-marketing-still-the-most-powerful-tool-to-take-your-business-to-the-next-level/" TargetMode="External"/></Relationships>
</file>

<file path=ppt/slides/_rels/slide47.xml.rels><?xml version="1.0" encoding="UTF-8" standalone="yes"?>
<Relationships xmlns="http://schemas.openxmlformats.org/package/2006/relationships"><Relationship Id="rId3" Type="http://schemas.openxmlformats.org/officeDocument/2006/relationships/hyperlink" Target="https://mailchimp.com/marketing-glossary/email-marketing/#:~:text=Email%20marketing%20is%20a%20form,keep%20them%20engaged%20between%20purchases." TargetMode="External"/><Relationship Id="rId2" Type="http://schemas.openxmlformats.org/officeDocument/2006/relationships/notesSlide" Target="../notesSlides/notesSlide47.xml"/><Relationship Id="rId1" Type="http://schemas.openxmlformats.org/officeDocument/2006/relationships/slideLayout" Target="../slideLayouts/slideLayout13.xml"/><Relationship Id="rId4" Type="http://schemas.openxmlformats.org/officeDocument/2006/relationships/hyperlink" Target="https://www.sendinblue.com/blog/what-is-email-marketing/" TargetMode="Externa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3" Type="http://schemas.openxmlformats.org/officeDocument/2006/relationships/hyperlink" Target="https://moz.com/learn/seo/what-are-keywords" TargetMode="External"/><Relationship Id="rId2" Type="http://schemas.openxmlformats.org/officeDocument/2006/relationships/notesSlide" Target="../notesSlides/notesSlide49.xml"/><Relationship Id="rId1" Type="http://schemas.openxmlformats.org/officeDocument/2006/relationships/slideLayout" Target="../slideLayouts/slideLayout13.xml"/><Relationship Id="rId4" Type="http://schemas.openxmlformats.org/officeDocument/2006/relationships/image" Target="../media/image43.jpg"/></Relationships>
</file>

<file path=ppt/slides/_rels/slide5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50.xml"/><Relationship Id="rId1" Type="http://schemas.openxmlformats.org/officeDocument/2006/relationships/slideLayout" Target="../slideLayouts/slideLayout13.xml"/><Relationship Id="rId6" Type="http://schemas.openxmlformats.org/officeDocument/2006/relationships/hyperlink" Target="https://www.semrush.com/blog/keyword-research-tools/" TargetMode="External"/><Relationship Id="rId5" Type="http://schemas.openxmlformats.org/officeDocument/2006/relationships/hyperlink" Target="https://blog.hubspot.com/marketing/how-to-do-keyword-research-ht" TargetMode="External"/><Relationship Id="rId4" Type="http://schemas.openxmlformats.org/officeDocument/2006/relationships/hyperlink" Target="https://www.semrush.com/features/keyword-research/"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ahrefs.com/blog/free-keyword-research-tools/" TargetMode="External"/><Relationship Id="rId2" Type="http://schemas.openxmlformats.org/officeDocument/2006/relationships/notesSlide" Target="../notesSlides/notesSlide51.xml"/><Relationship Id="rId1" Type="http://schemas.openxmlformats.org/officeDocument/2006/relationships/slideLayout" Target="../slideLayouts/slideLayout2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3.xml"/><Relationship Id="rId1" Type="http://schemas.openxmlformats.org/officeDocument/2006/relationships/slideLayout" Target="../slideLayouts/slideLayout13.xml"/><Relationship Id="rId6" Type="http://schemas.openxmlformats.org/officeDocument/2006/relationships/image" Target="../media/image48.png"/><Relationship Id="rId5" Type="http://schemas.openxmlformats.org/officeDocument/2006/relationships/image" Target="../media/image47.jpg"/><Relationship Id="rId4" Type="http://schemas.openxmlformats.org/officeDocument/2006/relationships/image" Target="../media/image46.png"/></Relationships>
</file>

<file path=ppt/slides/_rels/slide54.xml.rels><?xml version="1.0" encoding="UTF-8" standalone="yes"?>
<Relationships xmlns="http://schemas.openxmlformats.org/package/2006/relationships"><Relationship Id="rId3" Type="http://schemas.openxmlformats.org/officeDocument/2006/relationships/hyperlink" Target="https://www.youtube.com/watch?v=GTNgiTK-ic8" TargetMode="External"/><Relationship Id="rId2" Type="http://schemas.openxmlformats.org/officeDocument/2006/relationships/notesSlide" Target="../notesSlides/notesSlide54.xml"/><Relationship Id="rId1" Type="http://schemas.openxmlformats.org/officeDocument/2006/relationships/slideLayout" Target="../slideLayouts/slideLayout4.xml"/><Relationship Id="rId4" Type="http://schemas.openxmlformats.org/officeDocument/2006/relationships/hyperlink" Target="https://www.youtube.com/watch?v=bdqSEBSXBPk" TargetMode="Externa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3.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3" Type="http://schemas.openxmlformats.org/officeDocument/2006/relationships/hyperlink" Target="https://instapage.com/blog/key-advertising-metrics" TargetMode="External"/><Relationship Id="rId2" Type="http://schemas.openxmlformats.org/officeDocument/2006/relationships/notesSlide" Target="../notesSlides/notesSlide58.xml"/><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60.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61.xml.rels><?xml version="1.0" encoding="UTF-8" standalone="yes"?>
<Relationships xmlns="http://schemas.openxmlformats.org/package/2006/relationships"><Relationship Id="rId3" Type="http://schemas.openxmlformats.org/officeDocument/2006/relationships/image" Target="../media/image50.png"/><Relationship Id="rId7" Type="http://schemas.openxmlformats.org/officeDocument/2006/relationships/image" Target="../media/image52.png"/><Relationship Id="rId2" Type="http://schemas.openxmlformats.org/officeDocument/2006/relationships/notesSlide" Target="../notesSlides/notesSlide61.xml"/><Relationship Id="rId1" Type="http://schemas.openxmlformats.org/officeDocument/2006/relationships/slideLayout" Target="../slideLayouts/slideLayout13.xml"/><Relationship Id="rId6" Type="http://schemas.openxmlformats.org/officeDocument/2006/relationships/hyperlink" Target="https://analytics.google.com/analytics/web/#/p213025502/reports/explorer?params=_u..nav%3Dmaui%26_u.dateOption%3Dlast60Days&amp;r=lifecycle-traffic-acquisition-v2&amp;ruid=7E4288EB-A2EB-4C42-A241-BCCD7F4EBBE6&amp;collectionId=4612903641" TargetMode="External"/><Relationship Id="rId5" Type="http://schemas.openxmlformats.org/officeDocument/2006/relationships/hyperlink" Target="https://shop.googlemerchandisestore.com/" TargetMode="External"/><Relationship Id="rId4" Type="http://schemas.openxmlformats.org/officeDocument/2006/relationships/image" Target="../media/image51.png"/></Relationships>
</file>

<file path=ppt/slides/_rels/slide6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62.xml"/><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66.xml.rels><?xml version="1.0" encoding="UTF-8" standalone="yes"?>
<Relationships xmlns="http://schemas.openxmlformats.org/package/2006/relationships"><Relationship Id="rId3" Type="http://schemas.openxmlformats.org/officeDocument/2006/relationships/hyperlink" Target="http://www.salescommunications.fi/" TargetMode="Externa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hyperlink" Target="https://www.youtube.com/watch?v=l7bnvyyK7vI" TargetMode="External"/></Relationships>
</file>

<file path=ppt/slides/_rels/slide67.xml.rels><?xml version="1.0" encoding="UTF-8" standalone="yes"?>
<Relationships xmlns="http://schemas.openxmlformats.org/package/2006/relationships"><Relationship Id="rId3" Type="http://schemas.openxmlformats.org/officeDocument/2006/relationships/hyperlink" Target="https://www.optimizely.com/optimization-glossary/website-personalization/" TargetMode="External"/><Relationship Id="rId2" Type="http://schemas.openxmlformats.org/officeDocument/2006/relationships/notesSlide" Target="../notesSlides/notesSlide67.xml"/><Relationship Id="rId1" Type="http://schemas.openxmlformats.org/officeDocument/2006/relationships/slideLayout" Target="../slideLayouts/slideLayout2.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6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68.xml"/><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70.xml"/><Relationship Id="rId1" Type="http://schemas.openxmlformats.org/officeDocument/2006/relationships/slideLayout" Target="../slideLayouts/slideLayout13.xml"/></Relationships>
</file>

<file path=ppt/slides/_rels/slide7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71.xml"/><Relationship Id="rId1" Type="http://schemas.openxmlformats.org/officeDocument/2006/relationships/slideLayout" Target="../slideLayouts/slideLayout4.xml"/><Relationship Id="rId4" Type="http://schemas.openxmlformats.org/officeDocument/2006/relationships/image" Target="../media/image6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1"/>
          <p:cNvSpPr txBox="1">
            <a:spLocks noGrp="1"/>
          </p:cNvSpPr>
          <p:nvPr>
            <p:ph type="ctrTitle"/>
          </p:nvPr>
        </p:nvSpPr>
        <p:spPr>
          <a:xfrm>
            <a:off x="240339" y="1905931"/>
            <a:ext cx="11711323" cy="1523069"/>
          </a:xfrm>
          <a:prstGeom prst="rect">
            <a:avLst/>
          </a:prstGeom>
          <a:noFill/>
          <a:ln>
            <a:noFill/>
          </a:ln>
        </p:spPr>
        <p:txBody>
          <a:bodyPr spcFirstLastPara="1" wrap="square" lIns="121900" tIns="121900" rIns="121900" bIns="121900" anchor="b" anchorCtr="0">
            <a:normAutofit fontScale="90000"/>
          </a:bodyPr>
          <a:lstStyle/>
          <a:p>
            <a:pPr algn="ctr">
              <a:lnSpc>
                <a:spcPct val="100000"/>
              </a:lnSpc>
              <a:buSzPct val="80246"/>
            </a:pPr>
            <a:r>
              <a:rPr lang="fi-FI" sz="9600"/>
              <a:t>Reklama cyfrowa</a:t>
            </a:r>
            <a:endParaRPr sz="9600"/>
          </a:p>
        </p:txBody>
      </p:sp>
      <p:sp>
        <p:nvSpPr>
          <p:cNvPr id="189" name="Google Shape;189;p1"/>
          <p:cNvSpPr txBox="1">
            <a:spLocks noGrp="1"/>
          </p:cNvSpPr>
          <p:nvPr>
            <p:ph type="subTitle" idx="4294967295"/>
          </p:nvPr>
        </p:nvSpPr>
        <p:spPr>
          <a:xfrm>
            <a:off x="414867" y="3681490"/>
            <a:ext cx="11362267" cy="1058333"/>
          </a:xfrm>
          <a:prstGeom prst="rect">
            <a:avLst/>
          </a:prstGeom>
          <a:noFill/>
          <a:ln>
            <a:noFill/>
          </a:ln>
        </p:spPr>
        <p:txBody>
          <a:bodyPr spcFirstLastPara="1" wrap="square" lIns="121900" tIns="121900" rIns="121900" bIns="121900" anchor="t" anchorCtr="0">
            <a:normAutofit/>
          </a:bodyPr>
          <a:lstStyle/>
          <a:p>
            <a:pPr marL="0" indent="0" algn="ctr">
              <a:lnSpc>
                <a:spcPct val="100000"/>
              </a:lnSpc>
              <a:spcBef>
                <a:spcPts val="0"/>
              </a:spcBef>
              <a:buClr>
                <a:schemeClr val="lt1"/>
              </a:buClr>
              <a:buNone/>
            </a:pPr>
            <a:r>
              <a:rPr lang="fi-FI" sz="4267" dirty="0">
                <a:solidFill>
                  <a:schemeClr val="lt1"/>
                </a:solidFill>
              </a:rPr>
              <a:t>2. </a:t>
            </a:r>
            <a:r>
              <a:rPr lang="fi-FI" sz="4267">
                <a:solidFill>
                  <a:schemeClr val="lt1"/>
                </a:solidFill>
              </a:rPr>
              <a:t>Przygotowanie reklamy </a:t>
            </a:r>
            <a:r>
              <a:rPr lang="fi-FI" sz="4267" dirty="0">
                <a:solidFill>
                  <a:schemeClr val="lt1"/>
                </a:solidFill>
              </a:rPr>
              <a:t>cyfrowej</a:t>
            </a:r>
            <a:endParaRPr sz="4267" dirty="0">
              <a:solidFill>
                <a:schemeClr val="l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2"/>
          <p:cNvSpPr txBox="1">
            <a:spLocks noGrp="1"/>
          </p:cNvSpPr>
          <p:nvPr>
            <p:ph type="title"/>
          </p:nvPr>
        </p:nvSpPr>
        <p:spPr>
          <a:xfrm>
            <a:off x="803501" y="354607"/>
            <a:ext cx="10515600" cy="830887"/>
          </a:xfrm>
          <a:prstGeom prst="rect">
            <a:avLst/>
          </a:prstGeom>
          <a:noFill/>
          <a:ln>
            <a:noFill/>
          </a:ln>
        </p:spPr>
        <p:txBody>
          <a:bodyPr spcFirstLastPara="1" wrap="square" lIns="121900" tIns="60933" rIns="121900" bIns="60933" anchor="b" anchorCtr="0">
            <a:normAutofit/>
          </a:bodyPr>
          <a:lstStyle/>
          <a:p>
            <a:pPr>
              <a:buSzPts val="3600"/>
            </a:pPr>
            <a:r>
              <a:rPr lang="fi-FI" sz="4800"/>
              <a:t>Cele nauczania </a:t>
            </a:r>
            <a:endParaRPr/>
          </a:p>
        </p:txBody>
      </p:sp>
      <p:sp>
        <p:nvSpPr>
          <p:cNvPr id="195" name="Google Shape;195;p2"/>
          <p:cNvSpPr txBox="1">
            <a:spLocks noGrp="1"/>
          </p:cNvSpPr>
          <p:nvPr>
            <p:ph type="body" idx="1"/>
          </p:nvPr>
        </p:nvSpPr>
        <p:spPr>
          <a:xfrm>
            <a:off x="838200" y="1185494"/>
            <a:ext cx="10515600" cy="4514663"/>
          </a:xfrm>
          <a:prstGeom prst="rect">
            <a:avLst/>
          </a:prstGeom>
          <a:noFill/>
          <a:ln>
            <a:noFill/>
          </a:ln>
        </p:spPr>
        <p:txBody>
          <a:bodyPr spcFirstLastPara="1" wrap="square" lIns="121900" tIns="121900" rIns="121900" bIns="121900" anchor="t" anchorCtr="0">
            <a:normAutofit fontScale="77500" lnSpcReduction="20000"/>
          </a:bodyPr>
          <a:lstStyle/>
          <a:p>
            <a:pPr marL="0" indent="0">
              <a:lnSpc>
                <a:spcPct val="120000"/>
              </a:lnSpc>
              <a:spcBef>
                <a:spcPts val="0"/>
              </a:spcBef>
              <a:buSzPct val="58823"/>
            </a:pPr>
            <a:r>
              <a:rPr lang="fi-FI" sz="3200" dirty="0"/>
              <a:t>Wymagania wstępne dla studenta: Zalecane są podstawy marketingu.</a:t>
            </a:r>
            <a:endParaRPr dirty="0"/>
          </a:p>
          <a:p>
            <a:pPr marL="0" indent="0">
              <a:lnSpc>
                <a:spcPct val="120000"/>
              </a:lnSpc>
              <a:spcBef>
                <a:spcPts val="0"/>
              </a:spcBef>
              <a:buClr>
                <a:schemeClr val="dk1"/>
              </a:buClr>
              <a:buSzPct val="53921"/>
            </a:pPr>
            <a:endParaRPr sz="3200" dirty="0"/>
          </a:p>
          <a:p>
            <a:pPr marL="0" indent="0">
              <a:lnSpc>
                <a:spcPct val="120000"/>
              </a:lnSpc>
              <a:spcBef>
                <a:spcPts val="0"/>
              </a:spcBef>
              <a:buSzPct val="100000"/>
            </a:pPr>
            <a:r>
              <a:rPr lang="fi-FI" sz="3200" dirty="0"/>
              <a:t>Uczeń potrafi</a:t>
            </a:r>
            <a:endParaRPr sz="2667" dirty="0"/>
          </a:p>
          <a:p>
            <a:pPr marL="0" indent="0">
              <a:lnSpc>
                <a:spcPct val="120000"/>
              </a:lnSpc>
              <a:spcBef>
                <a:spcPts val="0"/>
              </a:spcBef>
              <a:buSzPct val="100000"/>
            </a:pPr>
            <a:endParaRPr sz="3200" dirty="0"/>
          </a:p>
          <a:p>
            <a:pPr marL="457189" indent="-457189">
              <a:lnSpc>
                <a:spcPct val="120000"/>
              </a:lnSpc>
              <a:spcBef>
                <a:spcPts val="0"/>
              </a:spcBef>
              <a:buClr>
                <a:srgbClr val="11AA81"/>
              </a:buClr>
              <a:buSzPct val="100000"/>
              <a:buFont typeface="Arial"/>
              <a:buChar char="●"/>
            </a:pPr>
            <a:r>
              <a:rPr lang="fi-FI" sz="3200" dirty="0"/>
              <a:t>Wyznacza</a:t>
            </a:r>
            <a:r>
              <a:rPr lang="pl-PL" sz="3200" dirty="0"/>
              <a:t>ć</a:t>
            </a:r>
            <a:r>
              <a:rPr lang="fi-FI" sz="3200" dirty="0"/>
              <a:t> cel</a:t>
            </a:r>
            <a:r>
              <a:rPr lang="pl-PL" sz="3200" dirty="0"/>
              <a:t>e</a:t>
            </a:r>
            <a:r>
              <a:rPr lang="fi-FI" sz="3200" dirty="0"/>
              <a:t> dla kampanii cyfrowych</a:t>
            </a:r>
            <a:r>
              <a:rPr lang="pl-PL" sz="3200" dirty="0"/>
              <a:t>.</a:t>
            </a:r>
            <a:endParaRPr sz="2667" dirty="0"/>
          </a:p>
          <a:p>
            <a:pPr marL="457189" indent="-457189">
              <a:lnSpc>
                <a:spcPct val="120000"/>
              </a:lnSpc>
              <a:spcBef>
                <a:spcPts val="0"/>
              </a:spcBef>
              <a:buClr>
                <a:srgbClr val="11AA81"/>
              </a:buClr>
              <a:buSzPct val="100000"/>
              <a:buFont typeface="Arial"/>
              <a:buChar char="●"/>
            </a:pPr>
            <a:r>
              <a:rPr lang="fi-FI" sz="3200" dirty="0"/>
              <a:t>Definiowa</a:t>
            </a:r>
            <a:r>
              <a:rPr lang="pl-PL" sz="3200" dirty="0"/>
              <a:t>ć</a:t>
            </a:r>
            <a:r>
              <a:rPr lang="fi-FI" sz="3200" dirty="0"/>
              <a:t> i identyfikowa</a:t>
            </a:r>
            <a:r>
              <a:rPr lang="pl-PL" sz="3200" dirty="0"/>
              <a:t>ć</a:t>
            </a:r>
            <a:r>
              <a:rPr lang="fi-FI" sz="3200" dirty="0"/>
              <a:t> docelowych odbiorców</a:t>
            </a:r>
            <a:r>
              <a:rPr lang="pl-PL" sz="3200" dirty="0"/>
              <a:t>.</a:t>
            </a:r>
            <a:endParaRPr sz="2667" dirty="0"/>
          </a:p>
          <a:p>
            <a:pPr marL="457189" indent="-457189">
              <a:lnSpc>
                <a:spcPct val="120000"/>
              </a:lnSpc>
              <a:spcBef>
                <a:spcPts val="0"/>
              </a:spcBef>
              <a:buClr>
                <a:srgbClr val="11AA81"/>
              </a:buClr>
              <a:buSzPct val="100000"/>
              <a:buFont typeface="Arial"/>
              <a:buChar char="●"/>
            </a:pPr>
            <a:r>
              <a:rPr lang="fi-FI" sz="3200" dirty="0"/>
              <a:t>Zastos</a:t>
            </a:r>
            <a:r>
              <a:rPr lang="pl-PL" sz="3200" dirty="0" err="1"/>
              <a:t>ować</a:t>
            </a:r>
            <a:r>
              <a:rPr lang="fi-FI" sz="3200" dirty="0"/>
              <a:t> wyszukiwanie słów kluczowych</a:t>
            </a:r>
            <a:r>
              <a:rPr lang="pl-PL" sz="3200" dirty="0"/>
              <a:t>.</a:t>
            </a:r>
            <a:endParaRPr sz="2667" dirty="0"/>
          </a:p>
          <a:p>
            <a:pPr marL="457189" indent="-457189">
              <a:lnSpc>
                <a:spcPct val="120000"/>
              </a:lnSpc>
              <a:spcBef>
                <a:spcPts val="0"/>
              </a:spcBef>
              <a:buClr>
                <a:srgbClr val="11AA81"/>
              </a:buClr>
              <a:buSzPct val="100000"/>
              <a:buFont typeface="Arial"/>
              <a:buChar char="●"/>
            </a:pPr>
            <a:r>
              <a:rPr lang="fi-FI" sz="3200" dirty="0"/>
              <a:t>Zaplan</a:t>
            </a:r>
            <a:r>
              <a:rPr lang="pl-PL" sz="3200" dirty="0" err="1"/>
              <a:t>ować</a:t>
            </a:r>
            <a:r>
              <a:rPr lang="fi-FI" sz="3200" dirty="0"/>
              <a:t> elementy dobrej strony docelowej</a:t>
            </a:r>
            <a:r>
              <a:rPr lang="pl-PL" sz="3200" dirty="0"/>
              <a:t>.</a:t>
            </a:r>
            <a:endParaRPr sz="2667" dirty="0"/>
          </a:p>
          <a:p>
            <a:pPr marL="457189" indent="-457189">
              <a:lnSpc>
                <a:spcPct val="120000"/>
              </a:lnSpc>
              <a:spcBef>
                <a:spcPts val="0"/>
              </a:spcBef>
              <a:buClr>
                <a:srgbClr val="11AA81"/>
              </a:buClr>
              <a:buSzPct val="100000"/>
              <a:buFont typeface="Arial"/>
              <a:buChar char="●"/>
            </a:pPr>
            <a:r>
              <a:rPr lang="fi-FI" sz="3200" dirty="0"/>
              <a:t>Zrozumie</a:t>
            </a:r>
            <a:r>
              <a:rPr lang="pl-PL" sz="3200" dirty="0"/>
              <a:t>ć</a:t>
            </a:r>
            <a:r>
              <a:rPr lang="fi-FI" sz="3200" dirty="0"/>
              <a:t> i zastosowa</a:t>
            </a:r>
            <a:r>
              <a:rPr lang="pl-PL" sz="3200" dirty="0"/>
              <a:t>ć</a:t>
            </a:r>
            <a:r>
              <a:rPr lang="fi-FI" sz="3200" dirty="0"/>
              <a:t> analityk</a:t>
            </a:r>
            <a:r>
              <a:rPr lang="pl-PL" sz="3200" dirty="0"/>
              <a:t>ę</a:t>
            </a:r>
            <a:r>
              <a:rPr lang="fi-FI" sz="3200" dirty="0"/>
              <a:t> kampanii</a:t>
            </a:r>
            <a:r>
              <a:rPr lang="pl-PL" sz="3200" dirty="0"/>
              <a:t>.</a:t>
            </a:r>
            <a:endParaRPr sz="2667" dirty="0"/>
          </a:p>
          <a:p>
            <a:pPr marL="457189" indent="-457189">
              <a:lnSpc>
                <a:spcPct val="120000"/>
              </a:lnSpc>
              <a:spcBef>
                <a:spcPts val="0"/>
              </a:spcBef>
              <a:buClr>
                <a:srgbClr val="11AA81"/>
              </a:buClr>
              <a:buSzPct val="100000"/>
              <a:buFont typeface="Arial"/>
              <a:buChar char="●"/>
            </a:pPr>
            <a:r>
              <a:rPr lang="fi-FI" sz="3200" dirty="0"/>
              <a:t>Zapropon</a:t>
            </a:r>
            <a:r>
              <a:rPr lang="pl-PL" sz="3200" dirty="0" err="1"/>
              <a:t>ować</a:t>
            </a:r>
            <a:r>
              <a:rPr lang="fi-FI" sz="3200" dirty="0"/>
              <a:t> elementy poprawiające konwersję</a:t>
            </a:r>
            <a:r>
              <a:rPr lang="pl-PL" sz="3200" dirty="0"/>
              <a:t>.</a:t>
            </a:r>
            <a:endParaRPr sz="2667"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3"/>
          <p:cNvSpPr txBox="1">
            <a:spLocks noGrp="1"/>
          </p:cNvSpPr>
          <p:nvPr>
            <p:ph type="title"/>
          </p:nvPr>
        </p:nvSpPr>
        <p:spPr>
          <a:xfrm>
            <a:off x="1854201" y="1586272"/>
            <a:ext cx="3817620" cy="1844608"/>
          </a:xfrm>
          <a:prstGeom prst="rect">
            <a:avLst/>
          </a:prstGeom>
          <a:noFill/>
          <a:ln>
            <a:noFill/>
          </a:ln>
        </p:spPr>
        <p:txBody>
          <a:bodyPr spcFirstLastPara="1" wrap="square" lIns="121900" tIns="60933" rIns="121900" bIns="60933" anchor="t" anchorCtr="0">
            <a:normAutofit/>
          </a:bodyPr>
          <a:lstStyle/>
          <a:p>
            <a:pPr>
              <a:buSzPts val="3600"/>
            </a:pPr>
            <a:r>
              <a:rPr lang="fi-FI" sz="4800"/>
              <a:t>Tematy</a:t>
            </a:r>
            <a:endParaRPr/>
          </a:p>
        </p:txBody>
      </p:sp>
      <p:sp>
        <p:nvSpPr>
          <p:cNvPr id="201" name="Google Shape;201;p3"/>
          <p:cNvSpPr txBox="1">
            <a:spLocks noGrp="1"/>
          </p:cNvSpPr>
          <p:nvPr>
            <p:ph type="body" idx="1"/>
          </p:nvPr>
        </p:nvSpPr>
        <p:spPr>
          <a:xfrm>
            <a:off x="5298535" y="593031"/>
            <a:ext cx="6141600" cy="4555039"/>
          </a:xfrm>
          <a:prstGeom prst="rect">
            <a:avLst/>
          </a:prstGeom>
          <a:noFill/>
          <a:ln>
            <a:noFill/>
          </a:ln>
        </p:spPr>
        <p:txBody>
          <a:bodyPr spcFirstLastPara="1" wrap="square" lIns="121900" tIns="60933" rIns="121900" bIns="60933" anchor="t" anchorCtr="0">
            <a:spAutoFit/>
          </a:bodyPr>
          <a:lstStyle/>
          <a:p>
            <a:pPr marL="380990" indent="-380990">
              <a:lnSpc>
                <a:spcPct val="150000"/>
              </a:lnSpc>
              <a:spcBef>
                <a:spcPts val="0"/>
              </a:spcBef>
              <a:buSzPts val="1800"/>
              <a:buFont typeface="Arial"/>
              <a:buChar char="•"/>
            </a:pPr>
            <a:r>
              <a:rPr lang="fi-FI" sz="2400" dirty="0">
                <a:solidFill>
                  <a:srgbClr val="FFFFFF"/>
                </a:solidFill>
              </a:rPr>
              <a:t>Reklama oparta na strategii </a:t>
            </a:r>
            <a:endParaRPr sz="2400" dirty="0"/>
          </a:p>
          <a:p>
            <a:pPr marL="380990" indent="-380990">
              <a:lnSpc>
                <a:spcPct val="150000"/>
              </a:lnSpc>
              <a:spcBef>
                <a:spcPts val="0"/>
              </a:spcBef>
              <a:buSzPts val="1800"/>
              <a:buFont typeface="Arial"/>
              <a:buChar char="•"/>
            </a:pPr>
            <a:r>
              <a:rPr lang="fi-FI" sz="2400" dirty="0">
                <a:solidFill>
                  <a:srgbClr val="FFFFFF"/>
                </a:solidFill>
              </a:rPr>
              <a:t>Definiowanie grupy docelowej</a:t>
            </a:r>
            <a:endParaRPr sz="2400" dirty="0"/>
          </a:p>
          <a:p>
            <a:pPr marL="380990" indent="-380990">
              <a:lnSpc>
                <a:spcPct val="150000"/>
              </a:lnSpc>
              <a:spcBef>
                <a:spcPts val="0"/>
              </a:spcBef>
              <a:buSzPts val="1800"/>
              <a:buFont typeface="Arial"/>
              <a:buChar char="•"/>
            </a:pPr>
            <a:r>
              <a:rPr lang="fi-FI" sz="2400" dirty="0">
                <a:solidFill>
                  <a:srgbClr val="FFFFFF"/>
                </a:solidFill>
              </a:rPr>
              <a:t>Reklama cyfrowa</a:t>
            </a:r>
            <a:endParaRPr sz="2400" dirty="0"/>
          </a:p>
          <a:p>
            <a:pPr marL="380990" indent="-380990">
              <a:lnSpc>
                <a:spcPct val="150000"/>
              </a:lnSpc>
              <a:spcBef>
                <a:spcPts val="0"/>
              </a:spcBef>
              <a:buSzPts val="1800"/>
              <a:buFont typeface="Arial"/>
              <a:buChar char="•"/>
            </a:pPr>
            <a:r>
              <a:rPr lang="fi-FI" sz="2400" dirty="0">
                <a:solidFill>
                  <a:srgbClr val="FFFFFF"/>
                </a:solidFill>
              </a:rPr>
              <a:t>Cyfrowe platformy reklamowe</a:t>
            </a:r>
            <a:endParaRPr sz="2400" dirty="0"/>
          </a:p>
          <a:p>
            <a:pPr marL="380990" indent="-380990">
              <a:lnSpc>
                <a:spcPct val="150000"/>
              </a:lnSpc>
              <a:spcBef>
                <a:spcPts val="0"/>
              </a:spcBef>
              <a:buSzPts val="1800"/>
              <a:buFont typeface="Arial"/>
              <a:buChar char="•"/>
            </a:pPr>
            <a:r>
              <a:rPr lang="fi-FI" sz="2400" dirty="0">
                <a:solidFill>
                  <a:srgbClr val="FFFFFF"/>
                </a:solidFill>
              </a:rPr>
              <a:t>Słowa kluczowe </a:t>
            </a:r>
            <a:r>
              <a:rPr lang="pl-PL" sz="2400" dirty="0">
                <a:solidFill>
                  <a:srgbClr val="FFFFFF"/>
                </a:solidFill>
              </a:rPr>
              <a:t>- </a:t>
            </a:r>
            <a:r>
              <a:rPr lang="fi-FI" sz="2400" dirty="0">
                <a:solidFill>
                  <a:srgbClr val="FFFFFF"/>
                </a:solidFill>
              </a:rPr>
              <a:t>badania</a:t>
            </a:r>
            <a:endParaRPr sz="2400" dirty="0"/>
          </a:p>
          <a:p>
            <a:pPr marL="380990" indent="-380990">
              <a:lnSpc>
                <a:spcPct val="150000"/>
              </a:lnSpc>
              <a:spcBef>
                <a:spcPts val="0"/>
              </a:spcBef>
              <a:buSzPts val="1800"/>
              <a:buFont typeface="Arial"/>
              <a:buChar char="•"/>
            </a:pPr>
            <a:r>
              <a:rPr lang="fi-FI" sz="2400" dirty="0">
                <a:solidFill>
                  <a:srgbClr val="FFFFFF"/>
                </a:solidFill>
              </a:rPr>
              <a:t>Strona docelowa</a:t>
            </a:r>
            <a:endParaRPr sz="2400" dirty="0"/>
          </a:p>
          <a:p>
            <a:pPr marL="380990" indent="-380990">
              <a:lnSpc>
                <a:spcPct val="150000"/>
              </a:lnSpc>
              <a:spcBef>
                <a:spcPts val="0"/>
              </a:spcBef>
              <a:buSzPts val="1800"/>
              <a:buFont typeface="Arial"/>
              <a:buChar char="•"/>
            </a:pPr>
            <a:r>
              <a:rPr lang="fi-FI" sz="2400" dirty="0">
                <a:solidFill>
                  <a:srgbClr val="FFFFFF"/>
                </a:solidFill>
              </a:rPr>
              <a:t>Pomiar wpływu</a:t>
            </a:r>
            <a:endParaRPr sz="2400" dirty="0"/>
          </a:p>
          <a:p>
            <a:pPr marL="380990" indent="-380990">
              <a:lnSpc>
                <a:spcPct val="150000"/>
              </a:lnSpc>
              <a:spcBef>
                <a:spcPts val="0"/>
              </a:spcBef>
              <a:buSzPts val="1800"/>
              <a:buFont typeface="Arial"/>
              <a:buChar char="•"/>
            </a:pPr>
            <a:r>
              <a:rPr lang="fi-FI" sz="2400" dirty="0">
                <a:solidFill>
                  <a:srgbClr val="FFFFFF"/>
                </a:solidFill>
              </a:rPr>
              <a:t>Konwersja</a:t>
            </a:r>
            <a:endParaRPr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4"/>
          <p:cNvSpPr txBox="1">
            <a:spLocks noGrp="1"/>
          </p:cNvSpPr>
          <p:nvPr>
            <p:ph type="title" idx="4294967295"/>
          </p:nvPr>
        </p:nvSpPr>
        <p:spPr>
          <a:xfrm>
            <a:off x="1987550" y="3822701"/>
            <a:ext cx="8216900" cy="1045833"/>
          </a:xfrm>
          <a:prstGeom prst="rect">
            <a:avLst/>
          </a:prstGeom>
          <a:solidFill>
            <a:schemeClr val="lt1"/>
          </a:solidFill>
          <a:ln>
            <a:noFill/>
          </a:ln>
        </p:spPr>
        <p:txBody>
          <a:bodyPr spcFirstLastPara="1" wrap="square" lIns="121900" tIns="121900" rIns="121900" bIns="121900" anchor="t" anchorCtr="0">
            <a:normAutofit/>
          </a:bodyPr>
          <a:lstStyle/>
          <a:p>
            <a:pPr>
              <a:lnSpc>
                <a:spcPct val="100000"/>
              </a:lnSpc>
              <a:buSzPts val="4000"/>
            </a:pPr>
            <a:r>
              <a:rPr lang="fi-FI" sz="4800"/>
              <a:t>Reklama oparta na strategii </a:t>
            </a:r>
            <a:endParaRPr sz="4800"/>
          </a:p>
        </p:txBody>
      </p:sp>
      <p:sp>
        <p:nvSpPr>
          <p:cNvPr id="207" name="Google Shape;207;p4"/>
          <p:cNvSpPr txBox="1"/>
          <p:nvPr/>
        </p:nvSpPr>
        <p:spPr>
          <a:xfrm>
            <a:off x="302600" y="831400"/>
            <a:ext cx="11586800" cy="3204940"/>
          </a:xfrm>
          <a:prstGeom prst="rect">
            <a:avLst/>
          </a:prstGeom>
          <a:noFill/>
          <a:ln>
            <a:noFill/>
          </a:ln>
        </p:spPr>
        <p:txBody>
          <a:bodyPr spcFirstLastPara="1" wrap="square" lIns="121900" tIns="121900" rIns="121900" bIns="121900" anchor="t" anchorCtr="0">
            <a:spAutoFit/>
          </a:bodyPr>
          <a:lstStyle/>
          <a:p>
            <a:pPr algn="ctr">
              <a:lnSpc>
                <a:spcPct val="115000"/>
              </a:lnSpc>
              <a:buSzPts val="1800"/>
            </a:pPr>
            <a:r>
              <a:rPr lang="fi-FI" sz="4000" b="1" dirty="0">
                <a:solidFill>
                  <a:schemeClr val="lt1"/>
                </a:solidFill>
              </a:rPr>
              <a:t>"Kreatywność bez strategii nazywana jest </a:t>
            </a:r>
            <a:r>
              <a:rPr lang="fi-FI" sz="4000" b="1" i="1" dirty="0">
                <a:solidFill>
                  <a:schemeClr val="lt1"/>
                </a:solidFill>
              </a:rPr>
              <a:t>sztuką</a:t>
            </a:r>
            <a:r>
              <a:rPr lang="fi-FI" sz="4000" b="1" dirty="0">
                <a:solidFill>
                  <a:schemeClr val="lt1"/>
                </a:solidFill>
              </a:rPr>
              <a:t>. Kreatywność ze strategią nazywana jest </a:t>
            </a:r>
            <a:r>
              <a:rPr lang="fi-FI" sz="4000" b="1" i="1" dirty="0">
                <a:solidFill>
                  <a:schemeClr val="lt1"/>
                </a:solidFill>
              </a:rPr>
              <a:t>reklamą</a:t>
            </a:r>
            <a:r>
              <a:rPr lang="fi-FI" sz="4000" b="1" dirty="0">
                <a:solidFill>
                  <a:schemeClr val="lt1"/>
                </a:solidFill>
              </a:rPr>
              <a:t>". </a:t>
            </a:r>
            <a:endParaRPr sz="4000" b="1" dirty="0">
              <a:solidFill>
                <a:schemeClr val="lt1"/>
              </a:solidFill>
            </a:endParaRPr>
          </a:p>
          <a:p>
            <a:pPr>
              <a:lnSpc>
                <a:spcPct val="115000"/>
              </a:lnSpc>
              <a:spcBef>
                <a:spcPts val="1600"/>
              </a:spcBef>
              <a:spcAft>
                <a:spcPts val="1600"/>
              </a:spcAft>
              <a:buSzPts val="1800"/>
            </a:pPr>
            <a:r>
              <a:rPr lang="fi-FI" sz="2400" dirty="0">
                <a:solidFill>
                  <a:schemeClr val="lt1"/>
                </a:solidFill>
              </a:rPr>
              <a:t> 							     - Jef I. Richards</a:t>
            </a:r>
            <a:endParaRPr sz="1200" dirty="0">
              <a:solidFill>
                <a:schemeClr val="lt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pic>
        <p:nvPicPr>
          <p:cNvPr id="212" name="Google Shape;212;p5"/>
          <p:cNvPicPr preferRelativeResize="0"/>
          <p:nvPr/>
        </p:nvPicPr>
        <p:blipFill rotWithShape="1">
          <a:blip r:embed="rId3">
            <a:alphaModFix/>
          </a:blip>
          <a:srcRect/>
          <a:stretch/>
        </p:blipFill>
        <p:spPr>
          <a:xfrm>
            <a:off x="4063999" y="1557183"/>
            <a:ext cx="8014716" cy="4007359"/>
          </a:xfrm>
          <a:prstGeom prst="rect">
            <a:avLst/>
          </a:prstGeom>
          <a:noFill/>
          <a:ln>
            <a:noFill/>
          </a:ln>
        </p:spPr>
      </p:pic>
      <p:sp>
        <p:nvSpPr>
          <p:cNvPr id="213" name="Google Shape;213;p5"/>
          <p:cNvSpPr txBox="1">
            <a:spLocks noGrp="1"/>
          </p:cNvSpPr>
          <p:nvPr>
            <p:ph type="title"/>
          </p:nvPr>
        </p:nvSpPr>
        <p:spPr>
          <a:xfrm>
            <a:off x="222250" y="231620"/>
            <a:ext cx="11747500" cy="1325563"/>
          </a:xfrm>
          <a:prstGeom prst="rect">
            <a:avLst/>
          </a:prstGeom>
          <a:noFill/>
          <a:ln>
            <a:noFill/>
          </a:ln>
        </p:spPr>
        <p:txBody>
          <a:bodyPr spcFirstLastPara="1" wrap="square" lIns="121900" tIns="121900" rIns="121900" bIns="121900" anchor="t" anchorCtr="0">
            <a:noAutofit/>
          </a:bodyPr>
          <a:lstStyle/>
          <a:p>
            <a:pPr>
              <a:lnSpc>
                <a:spcPct val="100000"/>
              </a:lnSpc>
              <a:buSzPts val="3111"/>
            </a:pPr>
            <a:r>
              <a:rPr lang="fi-FI" sz="3733"/>
              <a:t>Reklama musi być zgodna ze strategią organizacji</a:t>
            </a:r>
            <a:endParaRPr sz="3733"/>
          </a:p>
        </p:txBody>
      </p:sp>
      <p:sp>
        <p:nvSpPr>
          <p:cNvPr id="214" name="Google Shape;214;p5"/>
          <p:cNvSpPr txBox="1">
            <a:spLocks noGrp="1"/>
          </p:cNvSpPr>
          <p:nvPr>
            <p:ph type="body" idx="1"/>
          </p:nvPr>
        </p:nvSpPr>
        <p:spPr>
          <a:xfrm>
            <a:off x="222250" y="1693137"/>
            <a:ext cx="4170884" cy="4457700"/>
          </a:xfrm>
          <a:prstGeom prst="rect">
            <a:avLst/>
          </a:prstGeom>
          <a:noFill/>
          <a:ln>
            <a:noFill/>
          </a:ln>
        </p:spPr>
        <p:txBody>
          <a:bodyPr spcFirstLastPara="1" wrap="square" lIns="121900" tIns="60933" rIns="121900" bIns="60933" anchor="t" anchorCtr="0">
            <a:normAutofit fontScale="92500"/>
          </a:bodyPr>
          <a:lstStyle/>
          <a:p>
            <a:pPr marL="380990" indent="-380990">
              <a:lnSpc>
                <a:spcPct val="100000"/>
              </a:lnSpc>
              <a:spcBef>
                <a:spcPts val="0"/>
              </a:spcBef>
              <a:buClr>
                <a:srgbClr val="11AA81"/>
              </a:buClr>
              <a:buSzPts val="1800"/>
              <a:buFont typeface="Arial"/>
              <a:buChar char="●"/>
            </a:pPr>
            <a:r>
              <a:rPr lang="fi-FI" sz="2400" dirty="0"/>
              <a:t>Jakie są nasze ogólne cele? </a:t>
            </a:r>
            <a:endParaRPr dirty="0"/>
          </a:p>
          <a:p>
            <a:pPr marL="380990" indent="-228594">
              <a:lnSpc>
                <a:spcPct val="100000"/>
              </a:lnSpc>
              <a:spcBef>
                <a:spcPts val="0"/>
              </a:spcBef>
              <a:buClr>
                <a:srgbClr val="11AA81"/>
              </a:buClr>
              <a:buSzPts val="1800"/>
            </a:pPr>
            <a:endParaRPr sz="2400" dirty="0"/>
          </a:p>
          <a:p>
            <a:pPr marL="380990" indent="-380990">
              <a:lnSpc>
                <a:spcPct val="100000"/>
              </a:lnSpc>
              <a:spcBef>
                <a:spcPts val="0"/>
              </a:spcBef>
              <a:buClr>
                <a:srgbClr val="11AA81"/>
              </a:buClr>
              <a:buSzPts val="1800"/>
              <a:buFont typeface="Arial"/>
              <a:buChar char="●"/>
            </a:pPr>
            <a:r>
              <a:rPr lang="fi-FI" sz="2400" dirty="0"/>
              <a:t>Co chcemy osiągnąć dzięki naszemu (cyfrowemu) marketingowi?</a:t>
            </a:r>
            <a:endParaRPr dirty="0"/>
          </a:p>
          <a:p>
            <a:pPr marL="380990" indent="-228594">
              <a:lnSpc>
                <a:spcPct val="100000"/>
              </a:lnSpc>
              <a:spcBef>
                <a:spcPts val="0"/>
              </a:spcBef>
              <a:buClr>
                <a:srgbClr val="11AA81"/>
              </a:buClr>
              <a:buSzPts val="1800"/>
            </a:pPr>
            <a:endParaRPr sz="2400" dirty="0"/>
          </a:p>
          <a:p>
            <a:pPr marL="380990" indent="-380990">
              <a:lnSpc>
                <a:spcPct val="100000"/>
              </a:lnSpc>
              <a:spcBef>
                <a:spcPts val="0"/>
              </a:spcBef>
              <a:buClr>
                <a:srgbClr val="11AA81"/>
              </a:buClr>
              <a:buSzPts val="1800"/>
              <a:buFont typeface="Arial"/>
              <a:buChar char="●"/>
            </a:pPr>
            <a:r>
              <a:rPr lang="fi-FI" sz="2400" dirty="0"/>
              <a:t>Kim są nasze grupy docelowe?</a:t>
            </a:r>
            <a:endParaRPr dirty="0"/>
          </a:p>
          <a:p>
            <a:pPr marL="380990" indent="-228594">
              <a:lnSpc>
                <a:spcPct val="100000"/>
              </a:lnSpc>
              <a:spcBef>
                <a:spcPts val="0"/>
              </a:spcBef>
              <a:buClr>
                <a:srgbClr val="11AA81"/>
              </a:buClr>
              <a:buSzPts val="1800"/>
            </a:pPr>
            <a:endParaRPr sz="2400" dirty="0"/>
          </a:p>
          <a:p>
            <a:pPr marL="380990" indent="-380990">
              <a:lnSpc>
                <a:spcPct val="100000"/>
              </a:lnSpc>
              <a:spcBef>
                <a:spcPts val="0"/>
              </a:spcBef>
              <a:buClr>
                <a:srgbClr val="11AA81"/>
              </a:buClr>
              <a:buSzPts val="1800"/>
              <a:buFont typeface="Arial"/>
              <a:buChar char="●"/>
            </a:pPr>
            <a:r>
              <a:rPr lang="fi-FI" sz="2400" dirty="0"/>
              <a:t>Jakie jest nasze przesłanie </a:t>
            </a:r>
            <a:br>
              <a:rPr lang="pl-PL" sz="2400" dirty="0"/>
            </a:br>
            <a:r>
              <a:rPr lang="fi-FI" sz="2400" dirty="0"/>
              <a:t>i gdzie nadajemy?</a:t>
            </a:r>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34"/>
          <p:cNvSpPr txBox="1"/>
          <p:nvPr/>
        </p:nvSpPr>
        <p:spPr>
          <a:xfrm>
            <a:off x="6840638" y="2017359"/>
            <a:ext cx="4841728" cy="2708379"/>
          </a:xfrm>
          <a:prstGeom prst="rect">
            <a:avLst/>
          </a:prstGeom>
          <a:solidFill>
            <a:srgbClr val="11AA81"/>
          </a:solidFill>
          <a:ln>
            <a:noFill/>
          </a:ln>
        </p:spPr>
        <p:txBody>
          <a:bodyPr spcFirstLastPara="1" wrap="square" lIns="121900" tIns="60933" rIns="121900" bIns="60933" anchor="t" anchorCtr="0">
            <a:spAutoFit/>
          </a:bodyPr>
          <a:lstStyle/>
          <a:p>
            <a:pPr algn="ctr">
              <a:buClr>
                <a:schemeClr val="lt1"/>
              </a:buClr>
              <a:buSzPts val="1800"/>
            </a:pPr>
            <a:r>
              <a:rPr lang="pl-PL" sz="2400" b="1" dirty="0">
                <a:solidFill>
                  <a:schemeClr val="lt1"/>
                </a:solidFill>
                <a:latin typeface="Calibri"/>
                <a:ea typeface="Calibri"/>
                <a:cs typeface="Calibri"/>
                <a:sym typeface="Calibri"/>
              </a:rPr>
              <a:t>WYNIK</a:t>
            </a:r>
            <a:r>
              <a:rPr lang="fi-FI" sz="2400" b="1" dirty="0">
                <a:solidFill>
                  <a:schemeClr val="lt1"/>
                </a:solidFill>
                <a:latin typeface="Calibri"/>
                <a:ea typeface="Calibri"/>
                <a:cs typeface="Calibri"/>
                <a:sym typeface="Calibri"/>
              </a:rPr>
              <a:t> to osiągalny rezultat w szerokim i długoterminowym sensie</a:t>
            </a:r>
            <a:endParaRPr sz="1867" dirty="0"/>
          </a:p>
          <a:p>
            <a:pPr algn="ctr">
              <a:buClr>
                <a:schemeClr val="dk1"/>
              </a:buClr>
              <a:buSzPts val="1800"/>
            </a:pPr>
            <a:endParaRPr sz="2400" b="1" dirty="0">
              <a:solidFill>
                <a:schemeClr val="lt1"/>
              </a:solidFill>
              <a:latin typeface="Calibri"/>
              <a:ea typeface="Calibri"/>
              <a:cs typeface="Calibri"/>
              <a:sym typeface="Calibri"/>
            </a:endParaRPr>
          </a:p>
          <a:p>
            <a:pPr algn="ctr">
              <a:buClr>
                <a:schemeClr val="lt1"/>
              </a:buClr>
              <a:buSzPts val="1800"/>
            </a:pPr>
            <a:r>
              <a:rPr lang="pl-PL" sz="2400" b="1" dirty="0">
                <a:solidFill>
                  <a:schemeClr val="lt1"/>
                </a:solidFill>
                <a:latin typeface="Calibri"/>
                <a:ea typeface="Calibri"/>
                <a:cs typeface="Calibri"/>
                <a:sym typeface="Calibri"/>
              </a:rPr>
              <a:t>CEL </a:t>
            </a:r>
            <a:r>
              <a:rPr lang="fi-FI" sz="2400" b="1" dirty="0">
                <a:solidFill>
                  <a:schemeClr val="lt1"/>
                </a:solidFill>
                <a:latin typeface="Calibri"/>
                <a:ea typeface="Calibri"/>
                <a:cs typeface="Calibri"/>
                <a:sym typeface="Calibri"/>
              </a:rPr>
              <a:t>definiuje wymierne, krótkoterminowe działania zmierzające do osiągnięcia celu ogólnego.</a:t>
            </a:r>
            <a:endParaRPr sz="2133" b="1" dirty="0">
              <a:solidFill>
                <a:schemeClr val="lt1"/>
              </a:solidFill>
              <a:latin typeface="Calibri"/>
              <a:ea typeface="Calibri"/>
              <a:cs typeface="Calibri"/>
              <a:sym typeface="Calibri"/>
            </a:endParaRPr>
          </a:p>
        </p:txBody>
      </p:sp>
      <p:sp>
        <p:nvSpPr>
          <p:cNvPr id="220" name="Google Shape;220;p34"/>
          <p:cNvSpPr txBox="1">
            <a:spLocks noGrp="1"/>
          </p:cNvSpPr>
          <p:nvPr>
            <p:ph type="title"/>
          </p:nvPr>
        </p:nvSpPr>
        <p:spPr>
          <a:xfrm>
            <a:off x="509635" y="128297"/>
            <a:ext cx="11172731" cy="1325563"/>
          </a:xfrm>
          <a:prstGeom prst="rect">
            <a:avLst/>
          </a:prstGeom>
          <a:noFill/>
          <a:ln>
            <a:noFill/>
          </a:ln>
        </p:spPr>
        <p:txBody>
          <a:bodyPr spcFirstLastPara="1" wrap="square" lIns="121900" tIns="60933" rIns="121900" bIns="60933" anchor="b" anchorCtr="0">
            <a:normAutofit fontScale="90000"/>
          </a:bodyPr>
          <a:lstStyle/>
          <a:p>
            <a:pPr>
              <a:buSzPct val="100000"/>
            </a:pPr>
            <a:r>
              <a:rPr lang="fi-FI"/>
              <a:t>Cele i założenia dotyczące reklamy</a:t>
            </a:r>
            <a:br>
              <a:rPr lang="fi-FI"/>
            </a:br>
            <a:endParaRPr/>
          </a:p>
        </p:txBody>
      </p:sp>
      <p:sp>
        <p:nvSpPr>
          <p:cNvPr id="221" name="Google Shape;221;p34"/>
          <p:cNvSpPr txBox="1">
            <a:spLocks noGrp="1"/>
          </p:cNvSpPr>
          <p:nvPr>
            <p:ph type="body" idx="1"/>
          </p:nvPr>
        </p:nvSpPr>
        <p:spPr>
          <a:xfrm>
            <a:off x="509635" y="1755892"/>
            <a:ext cx="6841779" cy="4360253"/>
          </a:xfrm>
          <a:prstGeom prst="rect">
            <a:avLst/>
          </a:prstGeom>
          <a:noFill/>
          <a:ln>
            <a:noFill/>
          </a:ln>
        </p:spPr>
        <p:txBody>
          <a:bodyPr spcFirstLastPara="1" wrap="square" lIns="121900" tIns="60933" rIns="121900" bIns="60933" anchor="t" anchorCtr="0">
            <a:normAutofit/>
          </a:bodyPr>
          <a:lstStyle/>
          <a:p>
            <a:pPr marL="389457" indent="-380990">
              <a:lnSpc>
                <a:spcPct val="120000"/>
              </a:lnSpc>
              <a:spcBef>
                <a:spcPts val="0"/>
              </a:spcBef>
              <a:buClr>
                <a:srgbClr val="11AA81"/>
              </a:buClr>
              <a:buSzPts val="1400"/>
              <a:buFont typeface="Arial"/>
              <a:buChar char="●"/>
            </a:pPr>
            <a:r>
              <a:rPr lang="fi-FI" sz="1867" dirty="0"/>
              <a:t>Wzrost przychodów</a:t>
            </a:r>
            <a:endParaRPr sz="1600" dirty="0"/>
          </a:p>
          <a:p>
            <a:pPr marL="389457" indent="-380990">
              <a:lnSpc>
                <a:spcPct val="120000"/>
              </a:lnSpc>
              <a:spcBef>
                <a:spcPts val="0"/>
              </a:spcBef>
              <a:buClr>
                <a:srgbClr val="11AA81"/>
              </a:buClr>
              <a:buSzPts val="1400"/>
              <a:buFont typeface="Arial"/>
              <a:buChar char="●"/>
            </a:pPr>
            <a:r>
              <a:rPr lang="fi-FI" sz="1867" dirty="0"/>
              <a:t>Zwiększenie lojalności i satysfakcji klientów</a:t>
            </a:r>
            <a:endParaRPr sz="1600" dirty="0"/>
          </a:p>
          <a:p>
            <a:pPr marL="389457" indent="-380990">
              <a:lnSpc>
                <a:spcPct val="120000"/>
              </a:lnSpc>
              <a:spcBef>
                <a:spcPts val="0"/>
              </a:spcBef>
              <a:buClr>
                <a:srgbClr val="11AA81"/>
              </a:buClr>
              <a:buSzPts val="1400"/>
              <a:buFont typeface="Arial"/>
              <a:buChar char="●"/>
            </a:pPr>
            <a:r>
              <a:rPr lang="fi-FI" sz="1867" dirty="0"/>
              <a:t>Rekrutacja i zatrzymywanie najlepszych talentów</a:t>
            </a:r>
            <a:endParaRPr sz="1600" dirty="0"/>
          </a:p>
          <a:p>
            <a:pPr marL="389457" indent="-380990">
              <a:lnSpc>
                <a:spcPct val="120000"/>
              </a:lnSpc>
              <a:spcBef>
                <a:spcPts val="0"/>
              </a:spcBef>
              <a:buClr>
                <a:srgbClr val="11AA81"/>
              </a:buClr>
              <a:buSzPts val="1400"/>
              <a:buFont typeface="Arial"/>
              <a:buChar char="●"/>
            </a:pPr>
            <a:r>
              <a:rPr lang="fi-FI" sz="1867" dirty="0"/>
              <a:t>Innowacje i rozwój produktów</a:t>
            </a:r>
            <a:endParaRPr sz="1600" dirty="0"/>
          </a:p>
          <a:p>
            <a:pPr marL="389457" indent="-380990">
              <a:lnSpc>
                <a:spcPct val="120000"/>
              </a:lnSpc>
              <a:spcBef>
                <a:spcPts val="0"/>
              </a:spcBef>
              <a:buClr>
                <a:srgbClr val="11AA81"/>
              </a:buClr>
              <a:buSzPts val="1400"/>
              <a:buFont typeface="Arial"/>
              <a:buChar char="●"/>
            </a:pPr>
            <a:r>
              <a:rPr lang="fi-FI" sz="1867" dirty="0"/>
              <a:t>Poprawa świadomości i postrzegania marki</a:t>
            </a:r>
            <a:endParaRPr sz="1600" dirty="0"/>
          </a:p>
          <a:p>
            <a:pPr marL="389457" indent="-380990">
              <a:lnSpc>
                <a:spcPct val="120000"/>
              </a:lnSpc>
              <a:spcBef>
                <a:spcPts val="0"/>
              </a:spcBef>
              <a:buClr>
                <a:srgbClr val="11AA81"/>
              </a:buClr>
              <a:buSzPts val="1400"/>
              <a:buFont typeface="Arial"/>
              <a:buChar char="●"/>
            </a:pPr>
            <a:r>
              <a:rPr lang="fi-FI" sz="1867" dirty="0"/>
              <a:t>Budowanie silnej marki</a:t>
            </a:r>
            <a:endParaRPr sz="1600" dirty="0"/>
          </a:p>
          <a:p>
            <a:pPr marL="389457" indent="-380990">
              <a:lnSpc>
                <a:spcPct val="120000"/>
              </a:lnSpc>
              <a:spcBef>
                <a:spcPts val="0"/>
              </a:spcBef>
              <a:buClr>
                <a:srgbClr val="11AA81"/>
              </a:buClr>
              <a:buSzPts val="1400"/>
              <a:buFont typeface="Arial"/>
              <a:buChar char="●"/>
            </a:pPr>
            <a:r>
              <a:rPr lang="fi-FI" sz="1867" dirty="0"/>
              <a:t>Zwiększenie ruchu na stronie internetowej i/lub blogu</a:t>
            </a:r>
            <a:endParaRPr sz="1600" dirty="0"/>
          </a:p>
          <a:p>
            <a:pPr marL="389457" indent="-380990">
              <a:lnSpc>
                <a:spcPct val="120000"/>
              </a:lnSpc>
              <a:spcBef>
                <a:spcPts val="0"/>
              </a:spcBef>
              <a:buClr>
                <a:srgbClr val="11AA81"/>
              </a:buClr>
              <a:buSzPts val="1400"/>
              <a:buFont typeface="Arial"/>
              <a:buChar char="●"/>
            </a:pPr>
            <a:r>
              <a:rPr lang="fi-FI" sz="1867" dirty="0"/>
              <a:t>Pozyskiwanie nowych klientów</a:t>
            </a:r>
            <a:endParaRPr sz="1600" dirty="0"/>
          </a:p>
          <a:p>
            <a:pPr marL="389457" indent="-380990">
              <a:lnSpc>
                <a:spcPct val="120000"/>
              </a:lnSpc>
              <a:spcBef>
                <a:spcPts val="0"/>
              </a:spcBef>
              <a:buClr>
                <a:srgbClr val="11AA81"/>
              </a:buClr>
              <a:buSzPts val="1400"/>
              <a:buFont typeface="Arial"/>
              <a:buChar char="●"/>
            </a:pPr>
            <a:r>
              <a:rPr lang="fi-FI" sz="1867" dirty="0"/>
              <a:t>Zachęcanie obecnych klientów do pisania </a:t>
            </a:r>
            <a:br>
              <a:rPr lang="pl-PL" sz="1867" dirty="0"/>
            </a:br>
            <a:r>
              <a:rPr lang="fi-FI" sz="1867" dirty="0"/>
              <a:t>pozytywnych recenzje</a:t>
            </a:r>
            <a:endParaRPr sz="1600" dirty="0"/>
          </a:p>
          <a:p>
            <a:pPr marL="389457" indent="-380990">
              <a:lnSpc>
                <a:spcPct val="120000"/>
              </a:lnSpc>
              <a:spcBef>
                <a:spcPts val="0"/>
              </a:spcBef>
              <a:buClr>
                <a:srgbClr val="11AA81"/>
              </a:buClr>
              <a:buSzPts val="1400"/>
              <a:buFont typeface="Arial"/>
              <a:buChar char="●"/>
            </a:pPr>
            <a:r>
              <a:rPr lang="fi-FI" sz="1867" dirty="0"/>
              <a:t>Interakcja z klientami w celu uzyskania informacji zwrotnych z rynku</a:t>
            </a:r>
            <a:endParaRPr sz="1600" dirty="0"/>
          </a:p>
        </p:txBody>
      </p:sp>
      <p:sp>
        <p:nvSpPr>
          <p:cNvPr id="222" name="Google Shape;222;p34"/>
          <p:cNvSpPr txBox="1"/>
          <p:nvPr/>
        </p:nvSpPr>
        <p:spPr>
          <a:xfrm>
            <a:off x="509635" y="923319"/>
            <a:ext cx="11440940" cy="779518"/>
          </a:xfrm>
          <a:prstGeom prst="rect">
            <a:avLst/>
          </a:prstGeom>
          <a:noFill/>
          <a:ln>
            <a:noFill/>
          </a:ln>
        </p:spPr>
        <p:txBody>
          <a:bodyPr spcFirstLastPara="1" wrap="square" lIns="121900" tIns="60933" rIns="121900" bIns="60933" anchor="t" anchorCtr="0">
            <a:spAutoFit/>
          </a:bodyPr>
          <a:lstStyle/>
          <a:p>
            <a:pPr>
              <a:buClr>
                <a:schemeClr val="dk1"/>
              </a:buClr>
              <a:buSzPts val="1500"/>
            </a:pPr>
            <a:r>
              <a:rPr lang="fi-FI" sz="2133">
                <a:solidFill>
                  <a:srgbClr val="161249"/>
                </a:solidFill>
              </a:rPr>
              <a:t>Co firma ma nadzieję osiągnąć poprzez marketing (cele promocyjne, usługi, sprzedaż, badania...)?</a:t>
            </a:r>
            <a:endParaRPr sz="1867"/>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6"/>
          <p:cNvSpPr txBox="1">
            <a:spLocks noGrp="1"/>
          </p:cNvSpPr>
          <p:nvPr>
            <p:ph type="title"/>
          </p:nvPr>
        </p:nvSpPr>
        <p:spPr>
          <a:xfrm>
            <a:off x="346841" y="266100"/>
            <a:ext cx="10066408" cy="806800"/>
          </a:xfrm>
          <a:prstGeom prst="rect">
            <a:avLst/>
          </a:prstGeom>
          <a:noFill/>
          <a:ln>
            <a:noFill/>
          </a:ln>
        </p:spPr>
        <p:txBody>
          <a:bodyPr spcFirstLastPara="1" wrap="square" lIns="0" tIns="0" rIns="0" bIns="0" anchor="t" anchorCtr="0">
            <a:noAutofit/>
          </a:bodyPr>
          <a:lstStyle/>
          <a:p>
            <a:pPr algn="ctr">
              <a:lnSpc>
                <a:spcPct val="100000"/>
              </a:lnSpc>
              <a:buClr>
                <a:schemeClr val="dk1"/>
              </a:buClr>
              <a:buSzPts val="2400"/>
            </a:pPr>
            <a:r>
              <a:rPr lang="fi-FI" sz="4267" dirty="0"/>
              <a:t>Cechy dobrze wyznaczonego celu -</a:t>
            </a:r>
            <a:br>
              <a:rPr lang="fi-FI" sz="4267" dirty="0"/>
            </a:br>
            <a:r>
              <a:rPr lang="fi-FI" sz="4267" dirty="0"/>
              <a:t>model SMART</a:t>
            </a:r>
            <a:endParaRPr sz="4267" dirty="0"/>
          </a:p>
        </p:txBody>
      </p:sp>
      <p:sp>
        <p:nvSpPr>
          <p:cNvPr id="229" name="Google Shape;229;p6"/>
          <p:cNvSpPr txBox="1">
            <a:spLocks noGrp="1"/>
          </p:cNvSpPr>
          <p:nvPr>
            <p:ph type="body" idx="1"/>
          </p:nvPr>
        </p:nvSpPr>
        <p:spPr>
          <a:xfrm>
            <a:off x="552450" y="1665767"/>
            <a:ext cx="10530709" cy="3477600"/>
          </a:xfrm>
          <a:prstGeom prst="rect">
            <a:avLst/>
          </a:prstGeom>
          <a:noFill/>
          <a:ln>
            <a:noFill/>
          </a:ln>
        </p:spPr>
        <p:txBody>
          <a:bodyPr spcFirstLastPara="1" wrap="square" lIns="0" tIns="0" rIns="0" bIns="0" anchor="t" anchorCtr="0">
            <a:noAutofit/>
          </a:bodyPr>
          <a:lstStyle/>
          <a:p>
            <a:pPr marL="380990" indent="-380990">
              <a:lnSpc>
                <a:spcPct val="100000"/>
              </a:lnSpc>
              <a:spcBef>
                <a:spcPts val="800"/>
              </a:spcBef>
              <a:buClr>
                <a:srgbClr val="11AA81"/>
              </a:buClr>
              <a:buSzPts val="1800"/>
              <a:buFont typeface="Arial"/>
              <a:buChar char="●"/>
            </a:pPr>
            <a:r>
              <a:rPr lang="fi-FI" sz="2400" b="1" dirty="0"/>
              <a:t>S</a:t>
            </a:r>
            <a:r>
              <a:rPr lang="fi-FI" sz="2400" dirty="0"/>
              <a:t>pecific</a:t>
            </a:r>
            <a:r>
              <a:rPr lang="pl-PL" sz="2400" dirty="0"/>
              <a:t>: </a:t>
            </a:r>
            <a:r>
              <a:rPr lang="fi-FI" sz="2133" dirty="0"/>
              <a:t>Konkretne: Muszą jasno opisywać, co chcesz osiągnąć.</a:t>
            </a:r>
            <a:endParaRPr sz="2133" dirty="0"/>
          </a:p>
          <a:p>
            <a:pPr marL="380990" indent="-380990">
              <a:lnSpc>
                <a:spcPct val="100000"/>
              </a:lnSpc>
              <a:spcBef>
                <a:spcPts val="800"/>
              </a:spcBef>
              <a:buClr>
                <a:srgbClr val="11AA81"/>
              </a:buClr>
              <a:buSzPts val="1800"/>
              <a:buFont typeface="Arial"/>
              <a:buChar char="●"/>
            </a:pPr>
            <a:r>
              <a:rPr lang="fi-FI" sz="2400" b="1" dirty="0"/>
              <a:t>M</a:t>
            </a:r>
            <a:r>
              <a:rPr lang="fi-FI" sz="2400" dirty="0"/>
              <a:t>easurable</a:t>
            </a:r>
            <a:r>
              <a:rPr lang="pl-PL" sz="2400" dirty="0"/>
              <a:t>: </a:t>
            </a:r>
            <a:r>
              <a:rPr lang="fi-FI" sz="2133" dirty="0"/>
              <a:t>Mierzalne: Powinny mieć jasne wskaźniki, które można zmierzyć przed i po osiągnięciu celu.</a:t>
            </a:r>
            <a:endParaRPr sz="2133" dirty="0"/>
          </a:p>
          <a:p>
            <a:pPr marL="380990" indent="-380990">
              <a:lnSpc>
                <a:spcPct val="100000"/>
              </a:lnSpc>
              <a:spcBef>
                <a:spcPts val="800"/>
              </a:spcBef>
              <a:buClr>
                <a:srgbClr val="11AA81"/>
              </a:buClr>
              <a:buSzPts val="1800"/>
              <a:buFont typeface="Arial"/>
              <a:buChar char="●"/>
            </a:pPr>
            <a:r>
              <a:rPr lang="fi-FI" sz="2400" b="1" dirty="0"/>
              <a:t>A</a:t>
            </a:r>
            <a:r>
              <a:rPr lang="fi-FI" sz="2400" dirty="0"/>
              <a:t>chievable</a:t>
            </a:r>
            <a:r>
              <a:rPr lang="pl-PL" sz="2400" dirty="0"/>
              <a:t>: </a:t>
            </a:r>
            <a:r>
              <a:rPr lang="fi-FI" sz="2133" dirty="0"/>
              <a:t>Osiągalne: Powinny być realistyczne do osiągnięcia przez firmę </a:t>
            </a:r>
            <a:br>
              <a:rPr lang="pl-PL" sz="2133" dirty="0"/>
            </a:br>
            <a:r>
              <a:rPr lang="fi-FI" sz="2133" dirty="0"/>
              <a:t>w określonym czasie.</a:t>
            </a:r>
            <a:endParaRPr sz="2133" dirty="0"/>
          </a:p>
          <a:p>
            <a:pPr marL="380990" indent="-380990">
              <a:lnSpc>
                <a:spcPct val="100000"/>
              </a:lnSpc>
              <a:spcBef>
                <a:spcPts val="800"/>
              </a:spcBef>
              <a:buClr>
                <a:srgbClr val="11AA81"/>
              </a:buClr>
              <a:buSzPts val="1800"/>
              <a:buFont typeface="Arial"/>
              <a:buChar char="●"/>
            </a:pPr>
            <a:r>
              <a:rPr lang="fi-FI" sz="2400" b="1" dirty="0"/>
              <a:t>R</a:t>
            </a:r>
            <a:r>
              <a:rPr lang="fi-FI" sz="2400" dirty="0"/>
              <a:t>elevant</a:t>
            </a:r>
            <a:r>
              <a:rPr lang="pl-PL" sz="2400" dirty="0"/>
              <a:t>: </a:t>
            </a:r>
            <a:r>
              <a:rPr lang="fi-FI" sz="2133" dirty="0"/>
              <a:t>Istotne: Powinny odnosić się do ogólnych celów biznesowych lub indywidualnych. Pamiętaj: otrzymujesz to, co mierzysz / jakie są twoje cele. Istotność jest ważna!</a:t>
            </a:r>
            <a:endParaRPr sz="2133" dirty="0"/>
          </a:p>
          <a:p>
            <a:pPr marL="380990" indent="-380990">
              <a:lnSpc>
                <a:spcPct val="100000"/>
              </a:lnSpc>
              <a:spcBef>
                <a:spcPts val="800"/>
              </a:spcBef>
              <a:buClr>
                <a:srgbClr val="11AA81"/>
              </a:buClr>
              <a:buSzPts val="1800"/>
              <a:buFont typeface="Arial"/>
              <a:buChar char="●"/>
            </a:pPr>
            <a:r>
              <a:rPr lang="fi-FI" sz="2400" b="1" dirty="0"/>
              <a:t>T</a:t>
            </a:r>
            <a:r>
              <a:rPr lang="fi-FI" sz="2400" dirty="0"/>
              <a:t>imed</a:t>
            </a:r>
            <a:r>
              <a:rPr lang="pl-PL" sz="2400" dirty="0"/>
              <a:t>: </a:t>
            </a:r>
            <a:r>
              <a:rPr lang="pl-PL" sz="2133" dirty="0"/>
              <a:t>Określone w czasie</a:t>
            </a:r>
            <a:r>
              <a:rPr lang="fi-FI" sz="2133" dirty="0"/>
              <a:t>: Powinny mieć docelową datę ukończenia, aby zachęcić do podjęcia działań w celu realizacji celu.</a:t>
            </a:r>
            <a:endParaRPr sz="2133" dirty="0"/>
          </a:p>
          <a:p>
            <a:pPr marL="338658" indent="-203195">
              <a:lnSpc>
                <a:spcPct val="100000"/>
              </a:lnSpc>
              <a:spcBef>
                <a:spcPts val="0"/>
              </a:spcBef>
              <a:buClr>
                <a:schemeClr val="dk1"/>
              </a:buClr>
              <a:buSzPts val="1500"/>
            </a:pPr>
            <a:endParaRPr sz="2133" dirty="0"/>
          </a:p>
          <a:p>
            <a:pPr marL="0" indent="0" algn="r">
              <a:lnSpc>
                <a:spcPct val="100000"/>
              </a:lnSpc>
              <a:spcBef>
                <a:spcPts val="0"/>
              </a:spcBef>
              <a:spcAft>
                <a:spcPts val="1600"/>
              </a:spcAft>
              <a:buClr>
                <a:schemeClr val="dk1"/>
              </a:buClr>
              <a:buSzPts val="1500"/>
            </a:pPr>
            <a:r>
              <a:rPr lang="pl-PL" sz="1800" b="1" dirty="0">
                <a:solidFill>
                  <a:srgbClr val="11AA81"/>
                </a:solidFill>
              </a:rPr>
              <a:t>                                                                     </a:t>
            </a:r>
            <a:r>
              <a:rPr lang="fi-FI" sz="1800" b="1" dirty="0">
                <a:solidFill>
                  <a:srgbClr val="11AA81"/>
                </a:solidFill>
              </a:rPr>
              <a:t>Więcej informacji: </a:t>
            </a:r>
            <a:r>
              <a:rPr lang="fi-FI" sz="1800" u="sng" dirty="0">
                <a:solidFill>
                  <a:schemeClr val="hlink"/>
                </a:solidFill>
                <a:hlinkClick r:id="rId3"/>
              </a:rPr>
              <a:t>https://www.mindtools.com/pages/article/smart-goals.htm</a:t>
            </a:r>
            <a:endParaRPr sz="1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g20e72ffa6ac_0_0"/>
          <p:cNvSpPr txBox="1">
            <a:spLocks noGrp="1"/>
          </p:cNvSpPr>
          <p:nvPr>
            <p:ph type="body" idx="1"/>
          </p:nvPr>
        </p:nvSpPr>
        <p:spPr>
          <a:xfrm>
            <a:off x="1006477" y="433106"/>
            <a:ext cx="8818739" cy="517001"/>
          </a:xfrm>
          <a:prstGeom prst="rect">
            <a:avLst/>
          </a:prstGeom>
          <a:noFill/>
          <a:ln>
            <a:noFill/>
          </a:ln>
        </p:spPr>
        <p:txBody>
          <a:bodyPr spcFirstLastPara="1" wrap="square" lIns="0" tIns="0" rIns="0" bIns="0" anchor="t" anchorCtr="0">
            <a:spAutoFit/>
          </a:bodyPr>
          <a:lstStyle/>
          <a:p>
            <a:pPr marL="0" indent="0">
              <a:spcBef>
                <a:spcPts val="0"/>
              </a:spcBef>
              <a:buSzPts val="2800"/>
            </a:pPr>
            <a:r>
              <a:rPr lang="fi-FI" sz="3733" dirty="0"/>
              <a:t> Aktywność w </a:t>
            </a:r>
            <a:r>
              <a:rPr lang="pl-PL" sz="3733" dirty="0"/>
              <a:t>sali</a:t>
            </a:r>
            <a:endParaRPr dirty="0"/>
          </a:p>
        </p:txBody>
      </p:sp>
      <p:sp>
        <p:nvSpPr>
          <p:cNvPr id="235" name="Google Shape;235;g20e72ffa6ac_0_0"/>
          <p:cNvSpPr txBox="1">
            <a:spLocks noGrp="1"/>
          </p:cNvSpPr>
          <p:nvPr>
            <p:ph type="body" idx="2"/>
          </p:nvPr>
        </p:nvSpPr>
        <p:spPr>
          <a:xfrm>
            <a:off x="1120765" y="1064467"/>
            <a:ext cx="9590000" cy="3818000"/>
          </a:xfrm>
          <a:prstGeom prst="rect">
            <a:avLst/>
          </a:prstGeom>
          <a:noFill/>
          <a:ln>
            <a:noFill/>
          </a:ln>
        </p:spPr>
        <p:txBody>
          <a:bodyPr spcFirstLastPara="1" wrap="square" lIns="0" tIns="0" rIns="0" bIns="0" anchor="t" anchorCtr="0">
            <a:noAutofit/>
          </a:bodyPr>
          <a:lstStyle/>
          <a:p>
            <a:pPr marL="0" indent="0">
              <a:lnSpc>
                <a:spcPct val="100000"/>
              </a:lnSpc>
              <a:buClr>
                <a:srgbClr val="11AA81"/>
              </a:buClr>
            </a:pPr>
            <a:r>
              <a:rPr lang="fi-FI" sz="2667" b="1" dirty="0">
                <a:solidFill>
                  <a:srgbClr val="11AA81"/>
                </a:solidFill>
              </a:rPr>
              <a:t>Praktykowanie SMART</a:t>
            </a:r>
            <a:endParaRPr sz="2400" dirty="0"/>
          </a:p>
          <a:p>
            <a:pPr marL="0" indent="0">
              <a:lnSpc>
                <a:spcPct val="100000"/>
              </a:lnSpc>
              <a:buSzPts val="1800"/>
            </a:pPr>
            <a:r>
              <a:rPr lang="fi-FI" sz="2400" dirty="0"/>
              <a:t>"SMART" może być stosowany w wielu dziedzinach, takich jak rozwijanie własnego zdrowia lub sprawności fizycznej, a także wszelkich umiejętności osobistych lub zawodowych.  </a:t>
            </a:r>
            <a:endParaRPr sz="2400" dirty="0"/>
          </a:p>
          <a:p>
            <a:pPr marL="0" indent="0">
              <a:lnSpc>
                <a:spcPct val="100000"/>
              </a:lnSpc>
              <a:buSzPts val="1800"/>
            </a:pPr>
            <a:endParaRPr sz="2400" dirty="0"/>
          </a:p>
          <a:p>
            <a:pPr marL="609585" indent="-457189">
              <a:lnSpc>
                <a:spcPct val="100000"/>
              </a:lnSpc>
              <a:buClr>
                <a:srgbClr val="11AA81"/>
              </a:buClr>
              <a:buSzPts val="1800"/>
              <a:buAutoNum type="arabicPeriod"/>
            </a:pPr>
            <a:r>
              <a:rPr lang="fi-FI" sz="2400" dirty="0"/>
              <a:t>Wybierz rzecz, którą chcesz rozwijać</a:t>
            </a:r>
            <a:r>
              <a:rPr lang="pl-PL" sz="2400" dirty="0"/>
              <a:t>.</a:t>
            </a:r>
            <a:r>
              <a:rPr lang="fi-FI" sz="2400" dirty="0"/>
              <a:t> </a:t>
            </a:r>
            <a:endParaRPr sz="2400" dirty="0"/>
          </a:p>
          <a:p>
            <a:pPr marL="609585" indent="-457189">
              <a:lnSpc>
                <a:spcPct val="100000"/>
              </a:lnSpc>
              <a:buClr>
                <a:srgbClr val="11AA81"/>
              </a:buClr>
              <a:buSzPts val="1800"/>
              <a:buAutoNum type="arabicPeriod"/>
            </a:pPr>
            <a:r>
              <a:rPr lang="fi-FI" sz="2400" dirty="0"/>
              <a:t>Stwórz oświadczenie dotyczące rozwoju tego (bez stosowania SMART</a:t>
            </a:r>
            <a:r>
              <a:rPr lang="pl-PL" sz="2400" dirty="0"/>
              <a:t>).</a:t>
            </a:r>
            <a:endParaRPr sz="2400" dirty="0"/>
          </a:p>
          <a:p>
            <a:pPr marL="609585" indent="-457189">
              <a:lnSpc>
                <a:spcPct val="100000"/>
              </a:lnSpc>
              <a:buClr>
                <a:srgbClr val="11AA81"/>
              </a:buClr>
              <a:buSzPts val="1800"/>
              <a:buAutoNum type="arabicPeriod"/>
            </a:pPr>
            <a:r>
              <a:rPr lang="fi-FI" sz="2400" dirty="0"/>
              <a:t>Następnie sformułuj oświadczenie, stosując SMART</a:t>
            </a:r>
            <a:r>
              <a:rPr lang="pl-PL" sz="2400" dirty="0"/>
              <a:t>.</a:t>
            </a:r>
            <a:endParaRPr sz="2400" dirty="0"/>
          </a:p>
          <a:p>
            <a:pPr marL="0" indent="0">
              <a:lnSpc>
                <a:spcPct val="100000"/>
              </a:lnSpc>
              <a:buSzPts val="1800"/>
            </a:pPr>
            <a:endParaRPr sz="2400" dirty="0"/>
          </a:p>
          <a:p>
            <a:pPr marL="0" indent="0">
              <a:lnSpc>
                <a:spcPct val="100000"/>
              </a:lnSpc>
              <a:buClr>
                <a:srgbClr val="11AA81"/>
              </a:buClr>
              <a:buSzPts val="1800"/>
            </a:pPr>
            <a:r>
              <a:rPr lang="fi-FI" sz="2400" b="1" dirty="0">
                <a:solidFill>
                  <a:srgbClr val="11AA81"/>
                </a:solidFill>
              </a:rPr>
              <a:t>Potrzebny czas: </a:t>
            </a:r>
            <a:r>
              <a:rPr lang="fi-FI" sz="2400" dirty="0"/>
              <a:t>15-20 minut. Zadanie indywidualne.</a:t>
            </a:r>
            <a:endParaRPr sz="2400" dirty="0"/>
          </a:p>
          <a:p>
            <a:pPr marL="0" indent="0">
              <a:lnSpc>
                <a:spcPct val="100000"/>
              </a:lnSpc>
              <a:buClr>
                <a:srgbClr val="11AA81"/>
              </a:buClr>
              <a:buSzPts val="1800"/>
            </a:pPr>
            <a:r>
              <a:rPr lang="fi-FI" sz="2400" b="1" dirty="0">
                <a:solidFill>
                  <a:srgbClr val="11AA81"/>
                </a:solidFill>
              </a:rPr>
              <a:t>Dyskusja: </a:t>
            </a:r>
            <a:r>
              <a:rPr lang="fi-FI" sz="2400" dirty="0"/>
              <a:t>Co zmienia się podczas korzystania z SMART? Zalety? Wady?</a:t>
            </a:r>
            <a:endParaRPr sz="2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7"/>
          <p:cNvSpPr txBox="1">
            <a:spLocks noGrp="1"/>
          </p:cNvSpPr>
          <p:nvPr>
            <p:ph type="title" idx="4294967295"/>
          </p:nvPr>
        </p:nvSpPr>
        <p:spPr>
          <a:xfrm>
            <a:off x="673101" y="173568"/>
            <a:ext cx="5422900" cy="1325033"/>
          </a:xfrm>
          <a:prstGeom prst="rect">
            <a:avLst/>
          </a:prstGeom>
          <a:noFill/>
          <a:ln>
            <a:noFill/>
          </a:ln>
        </p:spPr>
        <p:txBody>
          <a:bodyPr spcFirstLastPara="1" wrap="square" lIns="0" tIns="0" rIns="0" bIns="0" anchor="t" anchorCtr="0">
            <a:noAutofit/>
          </a:bodyPr>
          <a:lstStyle/>
          <a:p>
            <a:pPr>
              <a:lnSpc>
                <a:spcPct val="100000"/>
              </a:lnSpc>
              <a:buClr>
                <a:schemeClr val="dk1"/>
              </a:buClr>
              <a:buSzPts val="2400"/>
            </a:pPr>
            <a:r>
              <a:rPr lang="fi-FI"/>
              <a:t>Dlaczego SMART?</a:t>
            </a:r>
            <a:endParaRPr/>
          </a:p>
        </p:txBody>
      </p:sp>
      <p:sp>
        <p:nvSpPr>
          <p:cNvPr id="242" name="Google Shape;242;p7"/>
          <p:cNvSpPr txBox="1">
            <a:spLocks noGrp="1"/>
          </p:cNvSpPr>
          <p:nvPr>
            <p:ph type="body" idx="4294967295"/>
          </p:nvPr>
        </p:nvSpPr>
        <p:spPr>
          <a:xfrm>
            <a:off x="673099" y="1026584"/>
            <a:ext cx="5422900" cy="2988733"/>
          </a:xfrm>
          <a:prstGeom prst="rect">
            <a:avLst/>
          </a:prstGeom>
          <a:noFill/>
          <a:ln>
            <a:noFill/>
          </a:ln>
        </p:spPr>
        <p:txBody>
          <a:bodyPr spcFirstLastPara="1" wrap="square" lIns="0" tIns="0" rIns="0" bIns="0" anchor="t" anchorCtr="0">
            <a:noAutofit/>
          </a:bodyPr>
          <a:lstStyle/>
          <a:p>
            <a:pPr marL="389457" indent="-380990">
              <a:lnSpc>
                <a:spcPct val="100000"/>
              </a:lnSpc>
              <a:spcBef>
                <a:spcPts val="800"/>
              </a:spcBef>
              <a:buClr>
                <a:srgbClr val="11AA81"/>
              </a:buClr>
              <a:buSzPts val="1600"/>
              <a:buFont typeface="Arial"/>
              <a:buChar char="●"/>
            </a:pPr>
            <a:r>
              <a:rPr lang="fi-FI" sz="2133" dirty="0"/>
              <a:t>Kieruj</a:t>
            </a:r>
            <a:r>
              <a:rPr lang="pl-PL" sz="2133" dirty="0"/>
              <a:t>e</a:t>
            </a:r>
            <a:r>
              <a:rPr lang="fi-FI" sz="2133" dirty="0"/>
              <a:t> marketing we właściwym kierunku, dostosowanym do celów biznesowych.</a:t>
            </a:r>
            <a:endParaRPr sz="2133" dirty="0"/>
          </a:p>
          <a:p>
            <a:pPr marL="389457" indent="-380990">
              <a:lnSpc>
                <a:spcPct val="100000"/>
              </a:lnSpc>
              <a:spcBef>
                <a:spcPts val="800"/>
              </a:spcBef>
              <a:buClr>
                <a:srgbClr val="11AA81"/>
              </a:buClr>
              <a:buSzPts val="1600"/>
              <a:buFont typeface="Arial"/>
              <a:buChar char="●"/>
            </a:pPr>
            <a:r>
              <a:rPr lang="fi-FI" sz="2133" dirty="0"/>
              <a:t>Są mierzalne. Jeśli cele nie są mierzalne, nie są wiele warte. </a:t>
            </a:r>
            <a:endParaRPr sz="2133" dirty="0"/>
          </a:p>
          <a:p>
            <a:pPr marL="389457" indent="-380990">
              <a:lnSpc>
                <a:spcPct val="100000"/>
              </a:lnSpc>
              <a:spcBef>
                <a:spcPts val="800"/>
              </a:spcBef>
              <a:buClr>
                <a:srgbClr val="11AA81"/>
              </a:buClr>
              <a:buSzPts val="1600"/>
              <a:buFont typeface="Arial"/>
              <a:buChar char="●"/>
            </a:pPr>
            <a:r>
              <a:rPr lang="fi-FI" sz="2133" dirty="0"/>
              <a:t>Dobre i przydatne dla wszystkich celów </a:t>
            </a:r>
            <a:br>
              <a:rPr lang="pl-PL" sz="2133" dirty="0"/>
            </a:br>
            <a:r>
              <a:rPr lang="fi-FI" sz="2133" dirty="0"/>
              <a:t>w marketingu cyfrowym</a:t>
            </a:r>
            <a:br>
              <a:rPr lang="pl-PL" sz="2133" dirty="0"/>
            </a:br>
            <a:endParaRPr sz="1200" dirty="0"/>
          </a:p>
          <a:p>
            <a:pPr marL="304800" lvl="1" indent="0">
              <a:lnSpc>
                <a:spcPct val="100000"/>
              </a:lnSpc>
              <a:spcBef>
                <a:spcPts val="0"/>
              </a:spcBef>
              <a:buClr>
                <a:schemeClr val="dk1"/>
              </a:buClr>
              <a:buSzPts val="1800"/>
              <a:buNone/>
            </a:pPr>
            <a:r>
              <a:rPr lang="en-US" sz="2800" b="1" dirty="0"/>
              <a:t>S</a:t>
            </a:r>
            <a:r>
              <a:rPr lang="en-US" sz="2800" dirty="0"/>
              <a:t>pecific		</a:t>
            </a:r>
            <a:br>
              <a:rPr lang="en-US" sz="2800" dirty="0"/>
            </a:br>
            <a:r>
              <a:rPr lang="en-US" sz="2800" b="1" dirty="0"/>
              <a:t>M</a:t>
            </a:r>
            <a:r>
              <a:rPr lang="en-US" sz="2800" dirty="0"/>
              <a:t>easurable	</a:t>
            </a:r>
            <a:br>
              <a:rPr lang="en-US" sz="2800" dirty="0"/>
            </a:br>
            <a:r>
              <a:rPr lang="en-US" sz="2800" b="1" dirty="0"/>
              <a:t>A</a:t>
            </a:r>
            <a:r>
              <a:rPr lang="en-US" sz="2800" dirty="0"/>
              <a:t>chievable</a:t>
            </a:r>
          </a:p>
          <a:p>
            <a:pPr marL="304800" lvl="1" indent="0">
              <a:lnSpc>
                <a:spcPct val="100000"/>
              </a:lnSpc>
              <a:spcBef>
                <a:spcPts val="0"/>
              </a:spcBef>
              <a:buClr>
                <a:schemeClr val="dk1"/>
              </a:buClr>
              <a:buSzPts val="1800"/>
              <a:buNone/>
            </a:pPr>
            <a:r>
              <a:rPr lang="en-US" sz="2800" b="1" dirty="0"/>
              <a:t>R</a:t>
            </a:r>
            <a:r>
              <a:rPr lang="en-US" sz="2800" dirty="0"/>
              <a:t>elevant</a:t>
            </a:r>
          </a:p>
          <a:p>
            <a:pPr marL="304800" lvl="1" indent="0">
              <a:lnSpc>
                <a:spcPct val="100000"/>
              </a:lnSpc>
              <a:spcBef>
                <a:spcPts val="0"/>
              </a:spcBef>
              <a:buClr>
                <a:schemeClr val="dk1"/>
              </a:buClr>
              <a:buSzPts val="1800"/>
              <a:buNone/>
            </a:pPr>
            <a:r>
              <a:rPr lang="en-US" sz="2800" b="1" dirty="0"/>
              <a:t>T</a:t>
            </a:r>
            <a:r>
              <a:rPr lang="en-US" sz="2800" dirty="0"/>
              <a:t>imed</a:t>
            </a:r>
          </a:p>
          <a:p>
            <a:pPr marL="0" indent="0">
              <a:lnSpc>
                <a:spcPct val="100000"/>
              </a:lnSpc>
              <a:spcBef>
                <a:spcPts val="0"/>
              </a:spcBef>
              <a:buClr>
                <a:schemeClr val="dk1"/>
              </a:buClr>
              <a:buSzPts val="1500"/>
              <a:buNone/>
            </a:pPr>
            <a:endParaRPr sz="2133" dirty="0"/>
          </a:p>
          <a:p>
            <a:pPr marL="0" indent="0">
              <a:lnSpc>
                <a:spcPct val="100000"/>
              </a:lnSpc>
              <a:spcBef>
                <a:spcPts val="0"/>
              </a:spcBef>
              <a:buClr>
                <a:schemeClr val="dk1"/>
              </a:buClr>
              <a:buSzPts val="1500"/>
              <a:buNone/>
            </a:pPr>
            <a:endParaRPr sz="2133" dirty="0"/>
          </a:p>
          <a:p>
            <a:pPr marL="0" indent="0">
              <a:lnSpc>
                <a:spcPct val="100000"/>
              </a:lnSpc>
              <a:spcBef>
                <a:spcPts val="0"/>
              </a:spcBef>
              <a:buClr>
                <a:schemeClr val="dk1"/>
              </a:buClr>
              <a:buSzPts val="1500"/>
              <a:buNone/>
            </a:pPr>
            <a:endParaRPr sz="2133" i="1" dirty="0"/>
          </a:p>
          <a:p>
            <a:pPr marL="0" indent="0">
              <a:lnSpc>
                <a:spcPct val="100000"/>
              </a:lnSpc>
              <a:spcBef>
                <a:spcPts val="0"/>
              </a:spcBef>
              <a:buClr>
                <a:schemeClr val="dk1"/>
              </a:buClr>
              <a:buSzPts val="1500"/>
              <a:buNone/>
            </a:pPr>
            <a:endParaRPr sz="2133" dirty="0"/>
          </a:p>
          <a:p>
            <a:pPr marL="338658" indent="-203195">
              <a:lnSpc>
                <a:spcPct val="100000"/>
              </a:lnSpc>
              <a:spcBef>
                <a:spcPts val="0"/>
              </a:spcBef>
              <a:spcAft>
                <a:spcPts val="1600"/>
              </a:spcAft>
              <a:buClr>
                <a:schemeClr val="dk1"/>
              </a:buClr>
              <a:buSzPts val="1500"/>
              <a:buNone/>
            </a:pPr>
            <a:endParaRPr sz="2133" dirty="0"/>
          </a:p>
        </p:txBody>
      </p:sp>
      <p:sp>
        <p:nvSpPr>
          <p:cNvPr id="243" name="Google Shape;243;p7"/>
          <p:cNvSpPr txBox="1">
            <a:spLocks noGrp="1"/>
          </p:cNvSpPr>
          <p:nvPr>
            <p:ph type="body" idx="4294967295"/>
          </p:nvPr>
        </p:nvSpPr>
        <p:spPr>
          <a:xfrm>
            <a:off x="6095999" y="1026583"/>
            <a:ext cx="5829301" cy="5547637"/>
          </a:xfrm>
          <a:prstGeom prst="rect">
            <a:avLst/>
          </a:prstGeom>
          <a:solidFill>
            <a:srgbClr val="11AA81"/>
          </a:solidFill>
          <a:ln w="38100" cap="flat" cmpd="sng">
            <a:solidFill>
              <a:srgbClr val="161249"/>
            </a:solidFill>
            <a:prstDash val="solid"/>
            <a:round/>
            <a:headEnd type="none" w="sm" len="sm"/>
            <a:tailEnd type="none" w="sm" len="sm"/>
          </a:ln>
        </p:spPr>
        <p:txBody>
          <a:bodyPr spcFirstLastPara="1" wrap="square" lIns="144000" tIns="48000" rIns="0" bIns="0" anchor="t" anchorCtr="0">
            <a:noAutofit/>
          </a:bodyPr>
          <a:lstStyle/>
          <a:p>
            <a:pPr marL="0" indent="0">
              <a:lnSpc>
                <a:spcPct val="100000"/>
              </a:lnSpc>
              <a:spcBef>
                <a:spcPts val="800"/>
              </a:spcBef>
              <a:buClr>
                <a:schemeClr val="dk1"/>
              </a:buClr>
              <a:buSzPts val="1500"/>
              <a:buNone/>
            </a:pPr>
            <a:r>
              <a:rPr lang="fi-FI" sz="2400" b="1" dirty="0">
                <a:solidFill>
                  <a:schemeClr val="lt1"/>
                </a:solidFill>
              </a:rPr>
              <a:t>PRZYKŁAD/ Aktywność w </a:t>
            </a:r>
            <a:r>
              <a:rPr lang="pl-PL" sz="2400" b="1" dirty="0">
                <a:solidFill>
                  <a:schemeClr val="lt1"/>
                </a:solidFill>
              </a:rPr>
              <a:t>sali</a:t>
            </a:r>
            <a:r>
              <a:rPr lang="fi-FI" sz="2400" b="1" dirty="0">
                <a:solidFill>
                  <a:schemeClr val="lt1"/>
                </a:solidFill>
              </a:rPr>
              <a:t>:</a:t>
            </a:r>
            <a:endParaRPr sz="2133" dirty="0">
              <a:solidFill>
                <a:schemeClr val="lt1"/>
              </a:solidFill>
            </a:endParaRPr>
          </a:p>
          <a:p>
            <a:pPr marL="0" indent="0">
              <a:lnSpc>
                <a:spcPct val="100000"/>
              </a:lnSpc>
              <a:spcBef>
                <a:spcPts val="800"/>
              </a:spcBef>
              <a:buClr>
                <a:schemeClr val="dk1"/>
              </a:buClr>
              <a:buSzPts val="1500"/>
              <a:buNone/>
            </a:pPr>
            <a:r>
              <a:rPr lang="fi-FI" sz="2133" dirty="0">
                <a:solidFill>
                  <a:schemeClr val="lt1"/>
                </a:solidFill>
              </a:rPr>
              <a:t>Lokalna firma ogrodnicza (sprzedająca rośliny, sprzęt ogrodniczy itp.) rozszerza swoje usługi. </a:t>
            </a:r>
            <a:r>
              <a:rPr lang="fi-FI" sz="2133" b="1" dirty="0">
                <a:solidFill>
                  <a:schemeClr val="lt1"/>
                </a:solidFill>
              </a:rPr>
              <a:t>W przyszłym roku skupi się na nowej usłudze - planowaniu ogrodu. </a:t>
            </a:r>
            <a:br>
              <a:rPr lang="fi-FI" sz="2133" i="1" dirty="0">
                <a:solidFill>
                  <a:schemeClr val="lt1"/>
                </a:solidFill>
              </a:rPr>
            </a:br>
            <a:r>
              <a:rPr lang="fi-FI" sz="2133" dirty="0">
                <a:solidFill>
                  <a:schemeClr val="lt1"/>
                </a:solidFill>
              </a:rPr>
              <a:t>Które z poniższych celów są celami SMART?</a:t>
            </a:r>
            <a:br>
              <a:rPr lang="fi-FI" sz="2133" dirty="0">
                <a:solidFill>
                  <a:schemeClr val="lt1"/>
                </a:solidFill>
              </a:rPr>
            </a:br>
            <a:endParaRPr sz="2133" i="1" dirty="0">
              <a:solidFill>
                <a:schemeClr val="lt1"/>
              </a:solidFill>
            </a:endParaRPr>
          </a:p>
          <a:p>
            <a:pPr marL="287859" indent="-279393">
              <a:lnSpc>
                <a:spcPct val="100000"/>
              </a:lnSpc>
              <a:spcBef>
                <a:spcPts val="0"/>
              </a:spcBef>
              <a:buClr>
                <a:schemeClr val="lt1"/>
              </a:buClr>
              <a:buSzPts val="1600"/>
            </a:pPr>
            <a:r>
              <a:rPr lang="fi-FI" sz="2133" dirty="0">
                <a:solidFill>
                  <a:schemeClr val="lt1"/>
                </a:solidFill>
              </a:rPr>
              <a:t>Naszym celem jest wzrost o 20%.</a:t>
            </a:r>
            <a:endParaRPr sz="2133" dirty="0">
              <a:solidFill>
                <a:schemeClr val="lt1"/>
              </a:solidFill>
            </a:endParaRPr>
          </a:p>
          <a:p>
            <a:pPr marL="287859" indent="-279393">
              <a:lnSpc>
                <a:spcPct val="100000"/>
              </a:lnSpc>
              <a:spcBef>
                <a:spcPts val="0"/>
              </a:spcBef>
              <a:buClr>
                <a:schemeClr val="lt1"/>
              </a:buClr>
              <a:buSzPts val="1600"/>
            </a:pPr>
            <a:r>
              <a:rPr lang="fi-FI" sz="2133" dirty="0">
                <a:solidFill>
                  <a:schemeClr val="lt1"/>
                </a:solidFill>
              </a:rPr>
              <a:t>Chcemy oferować fantastyczny sortyment produktów.</a:t>
            </a:r>
            <a:endParaRPr sz="2133" dirty="0">
              <a:solidFill>
                <a:schemeClr val="lt1"/>
              </a:solidFill>
            </a:endParaRPr>
          </a:p>
          <a:p>
            <a:pPr marL="287859" indent="-279393">
              <a:lnSpc>
                <a:spcPct val="100000"/>
              </a:lnSpc>
              <a:spcBef>
                <a:spcPts val="0"/>
              </a:spcBef>
              <a:buClr>
                <a:schemeClr val="lt1"/>
              </a:buClr>
              <a:buSzPts val="1600"/>
            </a:pPr>
            <a:r>
              <a:rPr lang="fi-FI" sz="2133" dirty="0">
                <a:solidFill>
                  <a:schemeClr val="lt1"/>
                </a:solidFill>
              </a:rPr>
              <a:t>Naszym celem jest sprzedaż usługi planowania ogrodu o wartości 10 000 € </a:t>
            </a:r>
            <a:br>
              <a:rPr lang="pl-PL" sz="2133" dirty="0">
                <a:solidFill>
                  <a:schemeClr val="lt1"/>
                </a:solidFill>
              </a:rPr>
            </a:br>
            <a:r>
              <a:rPr lang="fi-FI" sz="2133" dirty="0">
                <a:solidFill>
                  <a:schemeClr val="lt1"/>
                </a:solidFill>
              </a:rPr>
              <a:t>w </a:t>
            </a:r>
            <a:r>
              <a:rPr lang="pl-PL" sz="2133" dirty="0">
                <a:solidFill>
                  <a:schemeClr val="lt1"/>
                </a:solidFill>
              </a:rPr>
              <a:t>2025 roku.</a:t>
            </a:r>
            <a:endParaRPr sz="2133" dirty="0">
              <a:solidFill>
                <a:schemeClr val="lt1"/>
              </a:solidFill>
            </a:endParaRPr>
          </a:p>
          <a:p>
            <a:pPr marL="287859" indent="-279393">
              <a:lnSpc>
                <a:spcPct val="100000"/>
              </a:lnSpc>
              <a:spcBef>
                <a:spcPts val="0"/>
              </a:spcBef>
              <a:buClr>
                <a:schemeClr val="lt1"/>
              </a:buClr>
              <a:buSzPts val="1600"/>
            </a:pPr>
            <a:r>
              <a:rPr lang="fi-FI" sz="2133" dirty="0">
                <a:solidFill>
                  <a:schemeClr val="lt1"/>
                </a:solidFill>
              </a:rPr>
              <a:t>Naszym celem jest bycie największą firmą zajmującą się projektowaniem ogrodów w regionie w </a:t>
            </a:r>
            <a:r>
              <a:rPr lang="pl-PL" sz="2133" dirty="0">
                <a:solidFill>
                  <a:schemeClr val="lt1"/>
                </a:solidFill>
              </a:rPr>
              <a:t>2025 roku</a:t>
            </a:r>
            <a:r>
              <a:rPr lang="fi-FI" sz="2133" dirty="0">
                <a:solidFill>
                  <a:schemeClr val="lt1"/>
                </a:solidFill>
              </a:rPr>
              <a:t>.</a:t>
            </a:r>
            <a:endParaRPr sz="2133" dirty="0">
              <a:solidFill>
                <a:schemeClr val="lt1"/>
              </a:solidFill>
            </a:endParaRPr>
          </a:p>
          <a:p>
            <a:pPr marL="287859" indent="-152396">
              <a:lnSpc>
                <a:spcPct val="100000"/>
              </a:lnSpc>
              <a:spcBef>
                <a:spcPts val="0"/>
              </a:spcBef>
              <a:spcAft>
                <a:spcPts val="1600"/>
              </a:spcAft>
              <a:buClr>
                <a:schemeClr val="dk1"/>
              </a:buClr>
              <a:buSzPts val="1500"/>
              <a:buNone/>
            </a:pPr>
            <a:endParaRPr sz="2133" dirty="0">
              <a:solidFill>
                <a:schemeClr val="lt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pic>
        <p:nvPicPr>
          <p:cNvPr id="248" name="Google Shape;248;p6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702052" y="1557197"/>
            <a:ext cx="5604584" cy="4491772"/>
          </a:xfrm>
          <a:prstGeom prst="rect">
            <a:avLst/>
          </a:prstGeom>
          <a:noFill/>
          <a:ln>
            <a:noFill/>
          </a:ln>
          <a:effectLst>
            <a:outerShdw blurRad="63500" sx="102000" sy="102000" algn="ctr" rotWithShape="0">
              <a:srgbClr val="000000">
                <a:alpha val="40000"/>
              </a:srgbClr>
            </a:outerShdw>
          </a:effectLst>
        </p:spPr>
      </p:pic>
      <p:sp>
        <p:nvSpPr>
          <p:cNvPr id="249" name="Google Shape;249;p64"/>
          <p:cNvSpPr txBox="1"/>
          <p:nvPr/>
        </p:nvSpPr>
        <p:spPr>
          <a:xfrm>
            <a:off x="286600" y="76109"/>
            <a:ext cx="10010800" cy="738623"/>
          </a:xfrm>
          <a:prstGeom prst="rect">
            <a:avLst/>
          </a:prstGeom>
          <a:noFill/>
          <a:ln>
            <a:noFill/>
          </a:ln>
        </p:spPr>
        <p:txBody>
          <a:bodyPr spcFirstLastPara="1" wrap="square" lIns="121900" tIns="121900" rIns="121900" bIns="121900" anchor="t" anchorCtr="0">
            <a:spAutoFit/>
          </a:bodyPr>
          <a:lstStyle/>
          <a:p>
            <a:pPr>
              <a:buSzPts val="2500"/>
            </a:pPr>
            <a:r>
              <a:rPr lang="fi-FI" sz="3200" b="1">
                <a:solidFill>
                  <a:srgbClr val="161249"/>
                </a:solidFill>
              </a:rPr>
              <a:t>Cele muszą być zgodne z lejkiem marketingowym </a:t>
            </a:r>
            <a:endParaRPr sz="3200" b="1">
              <a:solidFill>
                <a:srgbClr val="161249"/>
              </a:solidFill>
            </a:endParaRPr>
          </a:p>
        </p:txBody>
      </p:sp>
      <p:sp>
        <p:nvSpPr>
          <p:cNvPr id="250" name="Google Shape;250;p64"/>
          <p:cNvSpPr txBox="1"/>
          <p:nvPr/>
        </p:nvSpPr>
        <p:spPr>
          <a:xfrm>
            <a:off x="5702430" y="6061511"/>
            <a:ext cx="1777389" cy="492402"/>
          </a:xfrm>
          <a:prstGeom prst="rect">
            <a:avLst/>
          </a:prstGeom>
          <a:noFill/>
          <a:ln>
            <a:noFill/>
          </a:ln>
        </p:spPr>
        <p:txBody>
          <a:bodyPr spcFirstLastPara="1" wrap="square" lIns="121900" tIns="121900" rIns="121900" bIns="121900" anchor="t" anchorCtr="0">
            <a:spAutoFit/>
          </a:bodyPr>
          <a:lstStyle/>
          <a:p>
            <a:pPr>
              <a:buSzPts val="1400"/>
            </a:pPr>
            <a:r>
              <a:rPr lang="fi-FI" sz="1600"/>
              <a:t>Źródło: </a:t>
            </a:r>
            <a:r>
              <a:rPr lang="fi-FI" sz="1600" u="sng">
                <a:solidFill>
                  <a:schemeClr val="hlink"/>
                </a:solidFill>
                <a:hlinkClick r:id="rId4"/>
              </a:rPr>
              <a:t>Skyword</a:t>
            </a:r>
            <a:endParaRPr sz="1600"/>
          </a:p>
        </p:txBody>
      </p:sp>
      <p:pic>
        <p:nvPicPr>
          <p:cNvPr id="251" name="Google Shape;251;p64"/>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7856421" y="924111"/>
            <a:ext cx="1058793" cy="5137400"/>
          </a:xfrm>
          <a:prstGeom prst="rect">
            <a:avLst/>
          </a:prstGeom>
          <a:noFill/>
          <a:ln>
            <a:noFill/>
          </a:ln>
          <a:effectLst>
            <a:outerShdw blurRad="63500" sx="102000" sy="102000" algn="ctr" rotWithShape="0">
              <a:srgbClr val="000000">
                <a:alpha val="40000"/>
              </a:srgbClr>
            </a:outerShdw>
          </a:effectLst>
        </p:spPr>
      </p:pic>
      <p:pic>
        <p:nvPicPr>
          <p:cNvPr id="252" name="Google Shape;252;p64"/>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9108250" y="901317"/>
            <a:ext cx="1279068" cy="5137400"/>
          </a:xfrm>
          <a:prstGeom prst="rect">
            <a:avLst/>
          </a:prstGeom>
          <a:noFill/>
          <a:ln>
            <a:noFill/>
          </a:ln>
          <a:effectLst>
            <a:outerShdw blurRad="63500" sx="102000" sy="102000" algn="ctr" rotWithShape="0">
              <a:srgbClr val="000000">
                <a:alpha val="40000"/>
              </a:srgbClr>
            </a:outerShdw>
          </a:effectLst>
        </p:spPr>
      </p:pic>
      <p:sp>
        <p:nvSpPr>
          <p:cNvPr id="253" name="Google Shape;253;p64"/>
          <p:cNvSpPr txBox="1"/>
          <p:nvPr/>
        </p:nvSpPr>
        <p:spPr>
          <a:xfrm>
            <a:off x="7865890" y="6061511"/>
            <a:ext cx="2720629" cy="492402"/>
          </a:xfrm>
          <a:prstGeom prst="rect">
            <a:avLst/>
          </a:prstGeom>
          <a:noFill/>
          <a:ln>
            <a:noFill/>
          </a:ln>
        </p:spPr>
        <p:txBody>
          <a:bodyPr spcFirstLastPara="1" wrap="square" lIns="121900" tIns="121900" rIns="121900" bIns="121900" anchor="t" anchorCtr="0">
            <a:spAutoFit/>
          </a:bodyPr>
          <a:lstStyle/>
          <a:p>
            <a:pPr>
              <a:buSzPts val="1400"/>
            </a:pPr>
            <a:r>
              <a:rPr lang="fi-FI" sz="1600"/>
              <a:t>Modiefied from </a:t>
            </a:r>
            <a:r>
              <a:rPr lang="fi-FI" sz="1600" u="sng">
                <a:solidFill>
                  <a:schemeClr val="hlink"/>
                </a:solidFill>
                <a:hlinkClick r:id="rId7"/>
              </a:rPr>
              <a:t>TCSuccess</a:t>
            </a:r>
            <a:endParaRPr sz="16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g2111f19fff4_0_29"/>
          <p:cNvSpPr txBox="1">
            <a:spLocks noGrp="1"/>
          </p:cNvSpPr>
          <p:nvPr>
            <p:ph type="title"/>
          </p:nvPr>
        </p:nvSpPr>
        <p:spPr>
          <a:xfrm>
            <a:off x="472966" y="173729"/>
            <a:ext cx="11257234" cy="1325563"/>
          </a:xfrm>
          <a:prstGeom prst="rect">
            <a:avLst/>
          </a:prstGeom>
          <a:noFill/>
          <a:ln>
            <a:noFill/>
          </a:ln>
        </p:spPr>
        <p:txBody>
          <a:bodyPr spcFirstLastPara="1" wrap="square" lIns="121900" tIns="121900" rIns="121900" bIns="121900" anchor="t" anchorCtr="0">
            <a:normAutofit fontScale="90000"/>
          </a:bodyPr>
          <a:lstStyle/>
          <a:p>
            <a:pPr>
              <a:lnSpc>
                <a:spcPct val="100000"/>
              </a:lnSpc>
              <a:buSzPct val="111111"/>
            </a:pPr>
            <a:r>
              <a:rPr lang="fi-FI" dirty="0"/>
              <a:t>Reklamy: cele i wskaźniki odnoszą się do górnego kanału</a:t>
            </a:r>
            <a:endParaRPr dirty="0"/>
          </a:p>
        </p:txBody>
      </p:sp>
      <p:sp>
        <p:nvSpPr>
          <p:cNvPr id="259" name="Google Shape;259;g2111f19fff4_0_29"/>
          <p:cNvSpPr txBox="1">
            <a:spLocks noGrp="1"/>
          </p:cNvSpPr>
          <p:nvPr>
            <p:ph type="body" idx="1"/>
          </p:nvPr>
        </p:nvSpPr>
        <p:spPr>
          <a:xfrm>
            <a:off x="204953" y="1719138"/>
            <a:ext cx="7008981" cy="4501332"/>
          </a:xfrm>
          <a:prstGeom prst="rect">
            <a:avLst/>
          </a:prstGeom>
          <a:noFill/>
          <a:ln>
            <a:noFill/>
          </a:ln>
        </p:spPr>
        <p:txBody>
          <a:bodyPr spcFirstLastPara="1" wrap="square" lIns="121900" tIns="60933" rIns="121900" bIns="60933" anchor="t" anchorCtr="0">
            <a:noAutofit/>
          </a:bodyPr>
          <a:lstStyle/>
          <a:p>
            <a:pPr marL="380990" indent="-380990">
              <a:lnSpc>
                <a:spcPct val="100000"/>
              </a:lnSpc>
              <a:spcBef>
                <a:spcPts val="0"/>
              </a:spcBef>
              <a:buClr>
                <a:srgbClr val="11AA81"/>
              </a:buClr>
              <a:buSzPts val="1400"/>
              <a:buFont typeface="Arial"/>
              <a:buChar char="●"/>
            </a:pPr>
            <a:r>
              <a:rPr lang="fi-FI" sz="2133" dirty="0">
                <a:solidFill>
                  <a:srgbClr val="002060"/>
                </a:solidFill>
              </a:rPr>
              <a:t>Ile wyświetleń uzyskała reklama?  (Świadomość)</a:t>
            </a:r>
            <a:endParaRPr sz="2133" dirty="0">
              <a:solidFill>
                <a:srgbClr val="002060"/>
              </a:solidFill>
            </a:endParaRPr>
          </a:p>
          <a:p>
            <a:pPr marL="380990" indent="-380990">
              <a:lnSpc>
                <a:spcPct val="100000"/>
              </a:lnSpc>
              <a:spcBef>
                <a:spcPts val="800"/>
              </a:spcBef>
              <a:buClr>
                <a:srgbClr val="11AA81"/>
              </a:buClr>
              <a:buSzPts val="1400"/>
              <a:buFont typeface="Arial"/>
              <a:buChar char="●"/>
            </a:pPr>
            <a:r>
              <a:rPr lang="fi-FI" sz="2133" dirty="0">
                <a:solidFill>
                  <a:srgbClr val="002060"/>
                </a:solidFill>
              </a:rPr>
              <a:t>Ile osób kliknęło reklamę</a:t>
            </a:r>
            <a:r>
              <a:rPr lang="pl-PL" sz="2133" dirty="0">
                <a:solidFill>
                  <a:srgbClr val="002060"/>
                </a:solidFill>
              </a:rPr>
              <a:t>?</a:t>
            </a:r>
            <a:r>
              <a:rPr lang="fi-FI" sz="2133" dirty="0">
                <a:solidFill>
                  <a:srgbClr val="002060"/>
                </a:solidFill>
              </a:rPr>
              <a:t> (</a:t>
            </a:r>
            <a:r>
              <a:rPr lang="pl-PL" sz="2133" dirty="0">
                <a:solidFill>
                  <a:srgbClr val="002060"/>
                </a:solidFill>
              </a:rPr>
              <a:t>Ś</a:t>
            </a:r>
            <a:r>
              <a:rPr lang="fi-FI" sz="2133" dirty="0">
                <a:solidFill>
                  <a:srgbClr val="002060"/>
                </a:solidFill>
              </a:rPr>
              <a:t>wiadomość, </a:t>
            </a:r>
            <a:r>
              <a:rPr lang="pl-PL" sz="2133" dirty="0">
                <a:solidFill>
                  <a:srgbClr val="002060"/>
                </a:solidFill>
              </a:rPr>
              <a:t>Z</a:t>
            </a:r>
            <a:r>
              <a:rPr lang="fi-FI" sz="2133" dirty="0">
                <a:solidFill>
                  <a:srgbClr val="002060"/>
                </a:solidFill>
              </a:rPr>
              <a:t>ainteresowanie)</a:t>
            </a:r>
            <a:endParaRPr sz="2133" dirty="0">
              <a:solidFill>
                <a:srgbClr val="002060"/>
              </a:solidFill>
            </a:endParaRPr>
          </a:p>
          <a:p>
            <a:pPr marL="380990" indent="-380990">
              <a:lnSpc>
                <a:spcPct val="100000"/>
              </a:lnSpc>
              <a:spcBef>
                <a:spcPts val="800"/>
              </a:spcBef>
              <a:buClr>
                <a:srgbClr val="11AA81"/>
              </a:buClr>
              <a:buSzPts val="1400"/>
              <a:buFont typeface="Arial"/>
              <a:buChar char="●"/>
            </a:pPr>
            <a:r>
              <a:rPr lang="fi-FI" sz="2133" dirty="0">
                <a:solidFill>
                  <a:srgbClr val="002060"/>
                </a:solidFill>
              </a:rPr>
              <a:t>Czy zyskaliśmy nowych obserwujących? (Świadomość)</a:t>
            </a:r>
            <a:endParaRPr dirty="0">
              <a:solidFill>
                <a:srgbClr val="002060"/>
              </a:solidFill>
            </a:endParaRPr>
          </a:p>
          <a:p>
            <a:pPr marL="380990" indent="-380990">
              <a:lnSpc>
                <a:spcPct val="100000"/>
              </a:lnSpc>
              <a:spcBef>
                <a:spcPts val="800"/>
              </a:spcBef>
              <a:buClr>
                <a:srgbClr val="11AA81"/>
              </a:buClr>
              <a:buSzPts val="1400"/>
              <a:buFont typeface="Arial"/>
              <a:buChar char="●"/>
            </a:pPr>
            <a:r>
              <a:rPr lang="fi-FI" sz="2133" dirty="0">
                <a:solidFill>
                  <a:srgbClr val="002060"/>
                </a:solidFill>
              </a:rPr>
              <a:t>Jakie reakcje wywołała reklama? (Świadomość, Zainteresowanie)</a:t>
            </a:r>
            <a:endParaRPr dirty="0">
              <a:solidFill>
                <a:srgbClr val="002060"/>
              </a:solidFill>
            </a:endParaRPr>
          </a:p>
          <a:p>
            <a:pPr marL="380990" indent="-380990">
              <a:lnSpc>
                <a:spcPct val="100000"/>
              </a:lnSpc>
              <a:spcBef>
                <a:spcPts val="800"/>
              </a:spcBef>
              <a:buClr>
                <a:srgbClr val="11AA81"/>
              </a:buClr>
              <a:buSzPts val="1400"/>
              <a:buFont typeface="Arial"/>
              <a:buChar char="●"/>
            </a:pPr>
            <a:r>
              <a:rPr lang="fi-FI" sz="2133" dirty="0">
                <a:solidFill>
                  <a:srgbClr val="002060"/>
                </a:solidFill>
              </a:rPr>
              <a:t>Czy odwiedzający powracają na naszą stronę (Zainteresowanie)?</a:t>
            </a:r>
            <a:endParaRPr dirty="0">
              <a:solidFill>
                <a:srgbClr val="002060"/>
              </a:solidFill>
            </a:endParaRPr>
          </a:p>
          <a:p>
            <a:pPr marL="380990" indent="-380990">
              <a:lnSpc>
                <a:spcPct val="100000"/>
              </a:lnSpc>
              <a:spcBef>
                <a:spcPts val="800"/>
              </a:spcBef>
              <a:buClr>
                <a:srgbClr val="11AA81"/>
              </a:buClr>
              <a:buSzPts val="1400"/>
              <a:buFont typeface="Arial"/>
              <a:buChar char="●"/>
            </a:pPr>
            <a:r>
              <a:rPr lang="fi-FI" sz="2133" dirty="0">
                <a:solidFill>
                  <a:srgbClr val="002060"/>
                </a:solidFill>
              </a:rPr>
              <a:t>Czy zadają dalsze pytania? (Rozważania)</a:t>
            </a:r>
            <a:endParaRPr dirty="0">
              <a:solidFill>
                <a:srgbClr val="002060"/>
              </a:solidFill>
            </a:endParaRPr>
          </a:p>
          <a:p>
            <a:pPr marL="380990" indent="-262460">
              <a:lnSpc>
                <a:spcPct val="100000"/>
              </a:lnSpc>
              <a:spcBef>
                <a:spcPts val="800"/>
              </a:spcBef>
              <a:buClr>
                <a:srgbClr val="11AA81"/>
              </a:buClr>
              <a:buSzPts val="1400"/>
            </a:pPr>
            <a:endParaRPr dirty="0"/>
          </a:p>
        </p:txBody>
      </p:sp>
      <p:pic>
        <p:nvPicPr>
          <p:cNvPr id="260" name="Google Shape;260;g2111f19fff4_0_2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213934" y="1518468"/>
            <a:ext cx="4621503" cy="3658601"/>
          </a:xfrm>
          <a:prstGeom prst="rect">
            <a:avLst/>
          </a:prstGeom>
          <a:noFill/>
          <a:ln>
            <a:noFill/>
          </a:ln>
        </p:spPr>
      </p:pic>
      <p:sp>
        <p:nvSpPr>
          <p:cNvPr id="261" name="Google Shape;261;g2111f19fff4_0_29"/>
          <p:cNvSpPr txBox="1"/>
          <p:nvPr/>
        </p:nvSpPr>
        <p:spPr>
          <a:xfrm>
            <a:off x="7340057" y="5870750"/>
            <a:ext cx="2701924" cy="699440"/>
          </a:xfrm>
          <a:prstGeom prst="rect">
            <a:avLst/>
          </a:prstGeom>
          <a:noFill/>
          <a:ln w="38100" cap="flat" cmpd="sng">
            <a:solidFill>
              <a:srgbClr val="11AA81"/>
            </a:solidFill>
            <a:prstDash val="solid"/>
            <a:round/>
            <a:headEnd type="none" w="sm" len="sm"/>
            <a:tailEnd type="none" w="sm" len="sm"/>
          </a:ln>
        </p:spPr>
        <p:txBody>
          <a:bodyPr spcFirstLastPara="1" wrap="square" lIns="121900" tIns="96000" rIns="121900" bIns="48000" anchor="ctr" anchorCtr="1">
            <a:noAutofit/>
          </a:bodyPr>
          <a:lstStyle/>
          <a:p>
            <a:pPr>
              <a:buClr>
                <a:srgbClr val="0563C1"/>
              </a:buClr>
              <a:buSzPts val="2000"/>
            </a:pPr>
            <a:r>
              <a:rPr lang="fi-FI" sz="2667" u="sng" dirty="0">
                <a:solidFill>
                  <a:srgbClr val="0563C1"/>
                </a:solidFill>
                <a:latin typeface="Calibri"/>
                <a:ea typeface="Calibri"/>
                <a:cs typeface="Calibri"/>
                <a:sym typeface="Calibri"/>
                <a:hlinkClick r:id="rId4">
                  <a:extLst>
                    <a:ext uri="{A12FA001-AC4F-418D-AE19-62706E023703}">
                      <ahyp:hlinkClr xmlns:ahyp="http://schemas.microsoft.com/office/drawing/2018/hyperlinkcolor" val="tx"/>
                    </a:ext>
                  </a:extLst>
                </a:hlinkClick>
              </a:rPr>
              <a:t>Wideo </a:t>
            </a:r>
            <a:r>
              <a:rPr lang="pl-PL" sz="2667" u="sng" dirty="0">
                <a:solidFill>
                  <a:srgbClr val="0563C1"/>
                </a:solidFill>
                <a:latin typeface="Calibri"/>
                <a:ea typeface="Calibri"/>
                <a:cs typeface="Calibri"/>
                <a:sym typeface="Calibri"/>
                <a:hlinkClick r:id="rId4">
                  <a:extLst>
                    <a:ext uri="{A12FA001-AC4F-418D-AE19-62706E023703}">
                      <ahyp:hlinkClr xmlns:ahyp="http://schemas.microsoft.com/office/drawing/2018/hyperlinkcolor" val="tx"/>
                    </a:ext>
                  </a:extLst>
                </a:hlinkClick>
              </a:rPr>
              <a:t>(</a:t>
            </a:r>
            <a:r>
              <a:rPr lang="fi-FI" sz="2667" u="sng" dirty="0">
                <a:solidFill>
                  <a:srgbClr val="0563C1"/>
                </a:solidFill>
                <a:latin typeface="Calibri"/>
                <a:ea typeface="Calibri"/>
                <a:cs typeface="Calibri"/>
                <a:sym typeface="Calibri"/>
                <a:hlinkClick r:id="rId4">
                  <a:extLst>
                    <a:ext uri="{A12FA001-AC4F-418D-AE19-62706E023703}">
                      <ahyp:hlinkClr xmlns:ahyp="http://schemas.microsoft.com/office/drawing/2018/hyperlinkcolor" val="tx"/>
                    </a:ext>
                  </a:extLst>
                </a:hlinkClick>
              </a:rPr>
              <a:t>13 minut</a:t>
            </a:r>
            <a:r>
              <a:rPr lang="pl-PL" sz="2667" u="sng" dirty="0">
                <a:solidFill>
                  <a:srgbClr val="0563C1"/>
                </a:solidFill>
                <a:latin typeface="Calibri"/>
                <a:ea typeface="Calibri"/>
                <a:cs typeface="Calibri"/>
                <a:sym typeface="Calibri"/>
              </a:rPr>
              <a:t>)</a:t>
            </a:r>
            <a:endParaRPr sz="2667" dirty="0">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g2111f19fff4_0_40"/>
          <p:cNvSpPr txBox="1">
            <a:spLocks noGrp="1"/>
          </p:cNvSpPr>
          <p:nvPr>
            <p:ph type="body" idx="1"/>
          </p:nvPr>
        </p:nvSpPr>
        <p:spPr>
          <a:xfrm>
            <a:off x="1120777" y="433106"/>
            <a:ext cx="8818739" cy="517001"/>
          </a:xfrm>
          <a:prstGeom prst="rect">
            <a:avLst/>
          </a:prstGeom>
          <a:noFill/>
          <a:ln>
            <a:noFill/>
          </a:ln>
        </p:spPr>
        <p:txBody>
          <a:bodyPr spcFirstLastPara="1" wrap="square" lIns="0" tIns="0" rIns="0" bIns="0" anchor="t" anchorCtr="0">
            <a:spAutoFit/>
          </a:bodyPr>
          <a:lstStyle/>
          <a:p>
            <a:pPr marL="0" indent="0">
              <a:spcBef>
                <a:spcPts val="0"/>
              </a:spcBef>
              <a:buSzPts val="2800"/>
            </a:pPr>
            <a:r>
              <a:rPr lang="pl-PL" sz="3733" dirty="0"/>
              <a:t>Zadanie</a:t>
            </a:r>
            <a:endParaRPr dirty="0"/>
          </a:p>
        </p:txBody>
      </p:sp>
      <p:sp>
        <p:nvSpPr>
          <p:cNvPr id="267" name="Google Shape;267;g2111f19fff4_0_40"/>
          <p:cNvSpPr txBox="1">
            <a:spLocks noGrp="1"/>
          </p:cNvSpPr>
          <p:nvPr>
            <p:ph type="body" idx="2"/>
          </p:nvPr>
        </p:nvSpPr>
        <p:spPr>
          <a:xfrm>
            <a:off x="1120777" y="1183690"/>
            <a:ext cx="8818739" cy="3817815"/>
          </a:xfrm>
          <a:prstGeom prst="rect">
            <a:avLst/>
          </a:prstGeom>
          <a:noFill/>
          <a:ln>
            <a:noFill/>
          </a:ln>
        </p:spPr>
        <p:txBody>
          <a:bodyPr spcFirstLastPara="1" wrap="square" lIns="0" tIns="0" rIns="0" bIns="0" anchor="t" anchorCtr="0">
            <a:noAutofit/>
          </a:bodyPr>
          <a:lstStyle/>
          <a:p>
            <a:pPr marL="0" indent="0">
              <a:lnSpc>
                <a:spcPct val="100000"/>
              </a:lnSpc>
              <a:buSzPts val="1800"/>
            </a:pPr>
            <a:r>
              <a:rPr lang="fi-FI" sz="2400" dirty="0"/>
              <a:t>Zobacz film </a:t>
            </a:r>
            <a:r>
              <a:rPr lang="fi-FI" sz="2400" u="sng" dirty="0">
                <a:solidFill>
                  <a:srgbClr val="1386F9"/>
                </a:solidFill>
                <a:hlinkClick r:id="rId3">
                  <a:extLst>
                    <a:ext uri="{A12FA001-AC4F-418D-AE19-62706E023703}">
                      <ahyp:hlinkClr xmlns:ahyp="http://schemas.microsoft.com/office/drawing/2018/hyperlinkcolor" val="tx"/>
                    </a:ext>
                  </a:extLst>
                </a:hlinkClick>
              </a:rPr>
              <a:t>Jak stworzyć cyfrowy lejek </a:t>
            </a:r>
            <a:r>
              <a:rPr lang="fi-FI" sz="2400" u="sng" dirty="0">
                <a:solidFill>
                  <a:srgbClr val="0070C0"/>
                </a:solidFill>
              </a:rPr>
              <a:t>marketingowy</a:t>
            </a:r>
            <a:r>
              <a:rPr lang="fi-FI" sz="2400" dirty="0">
                <a:solidFill>
                  <a:srgbClr val="DAF000"/>
                </a:solidFill>
              </a:rPr>
              <a:t>. </a:t>
            </a:r>
            <a:endParaRPr dirty="0"/>
          </a:p>
          <a:p>
            <a:pPr marL="0" indent="0">
              <a:lnSpc>
                <a:spcPct val="100000"/>
              </a:lnSpc>
              <a:buSzPts val="1800"/>
            </a:pPr>
            <a:r>
              <a:rPr lang="fi-FI" sz="2400" dirty="0"/>
              <a:t>Użyj słów wyszukiwania, aby znaleźć dodatkowe źródła.</a:t>
            </a:r>
            <a:endParaRPr dirty="0"/>
          </a:p>
          <a:p>
            <a:pPr marL="0" indent="0">
              <a:lnSpc>
                <a:spcPct val="100000"/>
              </a:lnSpc>
              <a:buSzPts val="1800"/>
            </a:pPr>
            <a:endParaRPr sz="2400" dirty="0"/>
          </a:p>
          <a:p>
            <a:pPr marL="609585" indent="-457189">
              <a:lnSpc>
                <a:spcPct val="100000"/>
              </a:lnSpc>
              <a:buClr>
                <a:srgbClr val="11AA81"/>
              </a:buClr>
              <a:buSzPts val="1800"/>
              <a:buAutoNum type="arabicPeriod"/>
            </a:pPr>
            <a:r>
              <a:rPr lang="fi-FI" sz="2400" dirty="0"/>
              <a:t>Jaka jest różnica między "strategiami" a "taktykami"?</a:t>
            </a:r>
            <a:endParaRPr dirty="0"/>
          </a:p>
          <a:p>
            <a:pPr marL="609585" indent="-457189">
              <a:lnSpc>
                <a:spcPct val="100000"/>
              </a:lnSpc>
              <a:buClr>
                <a:srgbClr val="11AA81"/>
              </a:buClr>
              <a:buSzPts val="1800"/>
              <a:buAutoNum type="arabicPeriod"/>
            </a:pPr>
            <a:r>
              <a:rPr lang="fi-FI" sz="2400" dirty="0"/>
              <a:t>Wyjaśnij rolę i znaczenie cyfrowego lejka marketingowego (co on oznacza, czym się różni, dlaczego jest ważny).</a:t>
            </a:r>
            <a:endParaRPr dirty="0"/>
          </a:p>
          <a:p>
            <a:pPr marL="609585" indent="-457189">
              <a:lnSpc>
                <a:spcPct val="100000"/>
              </a:lnSpc>
              <a:buClr>
                <a:srgbClr val="11AA81"/>
              </a:buClr>
              <a:buSzPts val="1800"/>
              <a:buAutoNum type="arabicPeriod"/>
            </a:pPr>
            <a:r>
              <a:rPr lang="fi-FI" sz="2400" dirty="0"/>
              <a:t>Autor wymienia sześć kroków - czym one są (jak można zauważyć, odpowiadają one lejkowi widocznemu na naszym slajdzie)?</a:t>
            </a:r>
            <a:endParaRPr dirty="0"/>
          </a:p>
          <a:p>
            <a:pPr marL="609585" indent="-457189">
              <a:lnSpc>
                <a:spcPct val="100000"/>
              </a:lnSpc>
              <a:buClr>
                <a:srgbClr val="11AA81"/>
              </a:buClr>
              <a:buSzPts val="1800"/>
              <a:buAutoNum type="arabicPeriod"/>
            </a:pPr>
            <a:r>
              <a:rPr lang="fi-FI" sz="2400" dirty="0"/>
              <a:t>Co oznacza "pielęgnowanie" w kontekście marketingu </a:t>
            </a:r>
            <a:br>
              <a:rPr lang="pl-PL" sz="2400" dirty="0"/>
            </a:br>
            <a:r>
              <a:rPr lang="fi-FI" sz="2400" dirty="0"/>
              <a:t>i reklamy?</a:t>
            </a:r>
            <a:endParaRPr dirty="0"/>
          </a:p>
          <a:p>
            <a:pPr marL="0" indent="0">
              <a:lnSpc>
                <a:spcPct val="100000"/>
              </a:lnSpc>
              <a:buSzPts val="1800"/>
            </a:pPr>
            <a:endParaRPr sz="2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p10"/>
          <p:cNvSpPr txBox="1">
            <a:spLocks noGrp="1"/>
          </p:cNvSpPr>
          <p:nvPr>
            <p:ph type="title" idx="4294967295"/>
          </p:nvPr>
        </p:nvSpPr>
        <p:spPr>
          <a:xfrm>
            <a:off x="414867" y="2563285"/>
            <a:ext cx="11362267" cy="1121833"/>
          </a:xfrm>
          <a:prstGeom prst="rect">
            <a:avLst/>
          </a:prstGeom>
          <a:noFill/>
          <a:ln>
            <a:noFill/>
          </a:ln>
        </p:spPr>
        <p:txBody>
          <a:bodyPr spcFirstLastPara="1" wrap="square" lIns="121900" tIns="121900" rIns="121900" bIns="121900" anchor="ctr" anchorCtr="0">
            <a:noAutofit/>
          </a:bodyPr>
          <a:lstStyle/>
          <a:p>
            <a:pPr algn="ctr">
              <a:lnSpc>
                <a:spcPct val="100000"/>
              </a:lnSpc>
              <a:buSzPts val="3600"/>
            </a:pPr>
            <a:r>
              <a:rPr lang="fi-FI" sz="6000" dirty="0"/>
              <a:t>Definiowanie odbiorców docelowych</a:t>
            </a:r>
            <a:endParaRPr sz="6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p11"/>
          <p:cNvSpPr txBox="1">
            <a:spLocks noGrp="1"/>
          </p:cNvSpPr>
          <p:nvPr>
            <p:ph type="title"/>
          </p:nvPr>
        </p:nvSpPr>
        <p:spPr>
          <a:xfrm>
            <a:off x="604300" y="241573"/>
            <a:ext cx="5721600" cy="598400"/>
          </a:xfrm>
          <a:prstGeom prst="rect">
            <a:avLst/>
          </a:prstGeom>
          <a:noFill/>
          <a:ln>
            <a:noFill/>
          </a:ln>
        </p:spPr>
        <p:txBody>
          <a:bodyPr spcFirstLastPara="1" wrap="square" lIns="0" tIns="0" rIns="0" bIns="0" anchor="t" anchorCtr="0">
            <a:noAutofit/>
          </a:bodyPr>
          <a:lstStyle/>
          <a:p>
            <a:pPr>
              <a:lnSpc>
                <a:spcPct val="100000"/>
              </a:lnSpc>
              <a:buSzPts val="2400"/>
            </a:pPr>
            <a:r>
              <a:rPr lang="fi-FI" sz="4267"/>
              <a:t>Grupa docelowa  </a:t>
            </a:r>
            <a:endParaRPr sz="4267"/>
          </a:p>
        </p:txBody>
      </p:sp>
      <p:sp>
        <p:nvSpPr>
          <p:cNvPr id="278" name="Google Shape;278;p11"/>
          <p:cNvSpPr txBox="1">
            <a:spLocks noGrp="1"/>
          </p:cNvSpPr>
          <p:nvPr>
            <p:ph type="body" idx="1"/>
          </p:nvPr>
        </p:nvSpPr>
        <p:spPr>
          <a:xfrm>
            <a:off x="457200" y="966828"/>
            <a:ext cx="9285889" cy="5257200"/>
          </a:xfrm>
          <a:prstGeom prst="rect">
            <a:avLst/>
          </a:prstGeom>
          <a:noFill/>
          <a:ln>
            <a:noFill/>
          </a:ln>
        </p:spPr>
        <p:txBody>
          <a:bodyPr spcFirstLastPara="1" wrap="square" lIns="0" tIns="0" rIns="0" bIns="0" anchor="t" anchorCtr="0">
            <a:noAutofit/>
          </a:bodyPr>
          <a:lstStyle/>
          <a:p>
            <a:pPr marL="457189" lvl="1" indent="-427556">
              <a:lnSpc>
                <a:spcPct val="100000"/>
              </a:lnSpc>
              <a:spcBef>
                <a:spcPts val="0"/>
              </a:spcBef>
              <a:buClr>
                <a:srgbClr val="11AA81"/>
              </a:buClr>
              <a:buSzPts val="1450"/>
              <a:buChar char="●"/>
            </a:pPr>
            <a:r>
              <a:rPr lang="fi-FI" sz="2000" dirty="0"/>
              <a:t>Dla firmy ważne jest, aby znać swoich klientów </a:t>
            </a:r>
            <a:br>
              <a:rPr lang="pl-PL" sz="2000" dirty="0"/>
            </a:br>
            <a:r>
              <a:rPr lang="fi-FI" sz="2000" dirty="0"/>
              <a:t>i wiedzieć, na jakim etapie lejka marketingowego </a:t>
            </a:r>
            <a:br>
              <a:rPr lang="pl-PL" sz="2000" dirty="0"/>
            </a:br>
            <a:r>
              <a:rPr lang="fi-FI" sz="2000" dirty="0"/>
              <a:t>się znajdują.</a:t>
            </a:r>
            <a:br>
              <a:rPr lang="fi-FI" sz="2000" dirty="0"/>
            </a:br>
            <a:endParaRPr sz="2000" dirty="0"/>
          </a:p>
          <a:p>
            <a:pPr marL="457189" lvl="1" indent="-427556">
              <a:lnSpc>
                <a:spcPct val="100000"/>
              </a:lnSpc>
              <a:spcBef>
                <a:spcPts val="0"/>
              </a:spcBef>
              <a:buClr>
                <a:srgbClr val="11AA81"/>
              </a:buClr>
              <a:buSzPts val="1450"/>
              <a:buChar char="●"/>
            </a:pPr>
            <a:r>
              <a:rPr lang="fi-FI" sz="2000" dirty="0"/>
              <a:t>Docelowi odbiorcy muszą być zdefiniowani </a:t>
            </a:r>
            <a:br>
              <a:rPr lang="pl-PL" sz="2000" dirty="0"/>
            </a:br>
            <a:r>
              <a:rPr lang="fi-FI" sz="2000" dirty="0"/>
              <a:t>z dwóch ważnych powodów</a:t>
            </a:r>
            <a:r>
              <a:rPr lang="pl-PL" sz="2000" dirty="0"/>
              <a:t>:</a:t>
            </a:r>
            <a:r>
              <a:rPr lang="fi-FI" sz="2000" dirty="0"/>
              <a:t> </a:t>
            </a:r>
            <a:endParaRPr sz="2000" dirty="0"/>
          </a:p>
          <a:p>
            <a:pPr marL="1219170" lvl="1" indent="-427556">
              <a:lnSpc>
                <a:spcPct val="100000"/>
              </a:lnSpc>
              <a:spcBef>
                <a:spcPts val="0"/>
              </a:spcBef>
              <a:buClr>
                <a:srgbClr val="11AA81"/>
              </a:buClr>
              <a:buSzPts val="1400"/>
              <a:buChar char="●"/>
            </a:pPr>
            <a:r>
              <a:rPr lang="fi-FI" sz="1867" dirty="0"/>
              <a:t>Możliwość zwrócenia się do nich za pomocą </a:t>
            </a:r>
            <a:br>
              <a:rPr lang="pl-PL" sz="1867" dirty="0"/>
            </a:br>
            <a:r>
              <a:rPr lang="fi-FI" sz="1867" dirty="0"/>
              <a:t>wiadomości</a:t>
            </a:r>
            <a:r>
              <a:rPr lang="pl-PL" sz="1867" dirty="0"/>
              <a:t>.</a:t>
            </a:r>
            <a:endParaRPr sz="1867" dirty="0"/>
          </a:p>
          <a:p>
            <a:pPr marL="1219170" lvl="1" indent="-427556">
              <a:lnSpc>
                <a:spcPct val="100000"/>
              </a:lnSpc>
              <a:spcBef>
                <a:spcPts val="0"/>
              </a:spcBef>
              <a:buClr>
                <a:srgbClr val="11AA81"/>
              </a:buClr>
              <a:buSzPts val="1400"/>
              <a:buChar char="●"/>
            </a:pPr>
            <a:r>
              <a:rPr lang="fi-FI" sz="1867" dirty="0"/>
              <a:t>Aby znaleźć je na platformach i w mediach, </a:t>
            </a:r>
            <a:br>
              <a:rPr lang="pl-PL" sz="1867" dirty="0"/>
            </a:br>
            <a:r>
              <a:rPr lang="fi-FI" sz="1867" dirty="0"/>
              <a:t>w których mogą się pojawić</a:t>
            </a:r>
            <a:r>
              <a:rPr lang="pl-PL" sz="1867" dirty="0"/>
              <a:t>.</a:t>
            </a:r>
            <a:br>
              <a:rPr lang="fi-FI" sz="2000" dirty="0"/>
            </a:br>
            <a:endParaRPr sz="2000" dirty="0"/>
          </a:p>
          <a:p>
            <a:pPr marL="457189" lvl="1" indent="-427556">
              <a:lnSpc>
                <a:spcPct val="100000"/>
              </a:lnSpc>
              <a:spcBef>
                <a:spcPts val="0"/>
              </a:spcBef>
              <a:buClr>
                <a:srgbClr val="11AA81"/>
              </a:buClr>
              <a:buSzPts val="1450"/>
              <a:buFont typeface="Arial"/>
              <a:buChar char="●"/>
            </a:pPr>
            <a:r>
              <a:rPr lang="fi-FI" sz="2000" dirty="0"/>
              <a:t>Kryteria stosowane przy definiowaniu grupy docelowej</a:t>
            </a:r>
            <a:r>
              <a:rPr lang="pl-PL" sz="2000" dirty="0"/>
              <a:t>:</a:t>
            </a:r>
            <a:r>
              <a:rPr lang="fi-FI" sz="2000" dirty="0"/>
              <a:t> </a:t>
            </a:r>
            <a:endParaRPr sz="2000" dirty="0"/>
          </a:p>
          <a:p>
            <a:pPr marL="1303834" indent="-393690">
              <a:lnSpc>
                <a:spcPct val="100000"/>
              </a:lnSpc>
              <a:spcBef>
                <a:spcPts val="0"/>
              </a:spcBef>
              <a:buClr>
                <a:srgbClr val="11AA81"/>
              </a:buClr>
              <a:buSzPts val="1400"/>
              <a:buChar char="●"/>
            </a:pPr>
            <a:r>
              <a:rPr lang="fi-FI" sz="1867" dirty="0"/>
              <a:t>Wiek, poziom dochodów, hobby, lokalizacja, budżet (dane demograficzne)</a:t>
            </a:r>
            <a:r>
              <a:rPr lang="pl-PL" sz="1867" dirty="0"/>
              <a:t>.</a:t>
            </a:r>
            <a:endParaRPr sz="1867" dirty="0"/>
          </a:p>
          <a:p>
            <a:pPr marL="1303834" indent="-393690">
              <a:lnSpc>
                <a:spcPct val="100000"/>
              </a:lnSpc>
              <a:spcBef>
                <a:spcPts val="0"/>
              </a:spcBef>
              <a:buClr>
                <a:srgbClr val="11AA81"/>
              </a:buClr>
              <a:buSzPts val="1400"/>
              <a:buChar char="●"/>
            </a:pPr>
            <a:r>
              <a:rPr lang="fi-FI" sz="1867" dirty="0"/>
              <a:t>Używane urządzenie internetowe</a:t>
            </a:r>
            <a:r>
              <a:rPr lang="pl-PL" sz="1867" dirty="0"/>
              <a:t>.</a:t>
            </a:r>
            <a:r>
              <a:rPr lang="fi-FI" sz="1867" dirty="0"/>
              <a:t> </a:t>
            </a:r>
            <a:endParaRPr dirty="0"/>
          </a:p>
          <a:p>
            <a:pPr marL="910144" indent="0">
              <a:lnSpc>
                <a:spcPct val="100000"/>
              </a:lnSpc>
              <a:spcBef>
                <a:spcPts val="0"/>
              </a:spcBef>
              <a:buClr>
                <a:srgbClr val="11AA81"/>
              </a:buClr>
              <a:buSzPts val="1400"/>
            </a:pPr>
            <a:br>
              <a:rPr lang="fi-FI" sz="1867" dirty="0"/>
            </a:br>
            <a:br>
              <a:rPr lang="fi-FI" sz="1867" dirty="0"/>
            </a:br>
            <a:br>
              <a:rPr lang="fi-FI" sz="1867" dirty="0"/>
            </a:br>
            <a:br>
              <a:rPr lang="fi-FI" sz="1867" dirty="0"/>
            </a:br>
            <a:br>
              <a:rPr lang="fi-FI" sz="1867" dirty="0"/>
            </a:br>
            <a:br>
              <a:rPr lang="fi-FI" sz="1867" dirty="0"/>
            </a:br>
            <a:br>
              <a:rPr lang="fi-FI" sz="1867" dirty="0"/>
            </a:br>
            <a:br>
              <a:rPr lang="fi-FI" sz="1867" dirty="0"/>
            </a:br>
            <a:br>
              <a:rPr lang="fi-FI" sz="1867" dirty="0"/>
            </a:br>
            <a:br>
              <a:rPr lang="fi-FI" sz="1867" dirty="0"/>
            </a:br>
            <a:endParaRPr sz="1867" dirty="0"/>
          </a:p>
          <a:p>
            <a:pPr marL="1303834" indent="-393690">
              <a:lnSpc>
                <a:spcPct val="100000"/>
              </a:lnSpc>
              <a:spcBef>
                <a:spcPts val="0"/>
              </a:spcBef>
              <a:buClr>
                <a:srgbClr val="11AA81"/>
              </a:buClr>
              <a:buSzPts val="1400"/>
              <a:buChar char="●"/>
            </a:pPr>
            <a:r>
              <a:rPr lang="fi-FI" sz="1867" dirty="0"/>
              <a:t>Historia wyszukiwania w Internecie, wcześniejsze zakupy, wcześniejsze kontakty z firmą (zachowanie).</a:t>
            </a:r>
            <a:br>
              <a:rPr lang="fi-FI" sz="1867" dirty="0"/>
            </a:br>
            <a:r>
              <a:rPr lang="fi-FI" sz="1867" dirty="0"/>
              <a:t>Twoją firmą (zachowanie)</a:t>
            </a:r>
            <a:endParaRPr dirty="0"/>
          </a:p>
          <a:p>
            <a:pPr marL="1303834" indent="-393690">
              <a:lnSpc>
                <a:spcPct val="100000"/>
              </a:lnSpc>
              <a:spcBef>
                <a:spcPts val="0"/>
              </a:spcBef>
              <a:buClr>
                <a:srgbClr val="11AA81"/>
              </a:buClr>
              <a:buSzPts val="1400"/>
              <a:buChar char="●"/>
            </a:pPr>
            <a:r>
              <a:rPr lang="fi-FI" sz="1867" dirty="0"/>
              <a:t>Ich potrzeby i pytania (etap lejka marketingowego)</a:t>
            </a:r>
            <a:endParaRPr sz="1867" dirty="0"/>
          </a:p>
          <a:p>
            <a:pPr marL="1303834" indent="-393690">
              <a:lnSpc>
                <a:spcPct val="100000"/>
              </a:lnSpc>
              <a:spcBef>
                <a:spcPts val="0"/>
              </a:spcBef>
              <a:buClr>
                <a:srgbClr val="11AA81"/>
              </a:buClr>
              <a:buSzPts val="1400"/>
              <a:buChar char="●"/>
            </a:pPr>
            <a:r>
              <a:rPr lang="fi-FI" sz="1867" dirty="0"/>
              <a:t>Ich zainteresowania; ich intencje zakupowe</a:t>
            </a:r>
            <a:endParaRPr dirty="0"/>
          </a:p>
          <a:p>
            <a:pPr marL="910144" indent="0">
              <a:lnSpc>
                <a:spcPct val="100000"/>
              </a:lnSpc>
              <a:spcBef>
                <a:spcPts val="0"/>
              </a:spcBef>
              <a:buClr>
                <a:srgbClr val="11AA81"/>
              </a:buClr>
              <a:buSzPts val="1200"/>
            </a:pPr>
            <a:endParaRPr sz="1600" dirty="0"/>
          </a:p>
        </p:txBody>
      </p:sp>
      <p:pic>
        <p:nvPicPr>
          <p:cNvPr id="279" name="Google Shape;279;p1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870701" y="887491"/>
            <a:ext cx="4864100" cy="2541509"/>
          </a:xfrm>
          <a:prstGeom prst="rect">
            <a:avLst/>
          </a:prstGeom>
          <a:noFill/>
          <a:ln>
            <a:noFill/>
          </a:ln>
        </p:spPr>
      </p:pic>
      <p:sp>
        <p:nvSpPr>
          <p:cNvPr id="280" name="Google Shape;280;p11"/>
          <p:cNvSpPr txBox="1"/>
          <p:nvPr/>
        </p:nvSpPr>
        <p:spPr>
          <a:xfrm>
            <a:off x="9626500" y="6191563"/>
            <a:ext cx="3111600" cy="492402"/>
          </a:xfrm>
          <a:prstGeom prst="rect">
            <a:avLst/>
          </a:prstGeom>
          <a:noFill/>
          <a:ln>
            <a:noFill/>
          </a:ln>
        </p:spPr>
        <p:txBody>
          <a:bodyPr spcFirstLastPara="1" wrap="square" lIns="121900" tIns="121900" rIns="121900" bIns="121900" anchor="t" anchorCtr="0">
            <a:spAutoFit/>
          </a:bodyPr>
          <a:lstStyle/>
          <a:p>
            <a:pPr>
              <a:buSzPts val="1400"/>
            </a:pPr>
            <a:r>
              <a:rPr lang="fi-FI" sz="1600"/>
              <a:t>źródło: </a:t>
            </a:r>
            <a:r>
              <a:rPr lang="fi-FI" sz="1600" u="sng">
                <a:solidFill>
                  <a:schemeClr val="hlink"/>
                </a:solidFill>
                <a:hlinkClick r:id="rId4"/>
              </a:rPr>
              <a:t>Digital Floats</a:t>
            </a:r>
            <a:endParaRPr sz="1600"/>
          </a:p>
        </p:txBody>
      </p:sp>
      <p:sp>
        <p:nvSpPr>
          <p:cNvPr id="281" name="Google Shape;281;p11"/>
          <p:cNvSpPr txBox="1"/>
          <p:nvPr/>
        </p:nvSpPr>
        <p:spPr>
          <a:xfrm>
            <a:off x="2125265" y="5389554"/>
            <a:ext cx="8036500" cy="492388"/>
          </a:xfrm>
          <a:prstGeom prst="rect">
            <a:avLst/>
          </a:prstGeom>
          <a:solidFill>
            <a:srgbClr val="11AA81"/>
          </a:solidFill>
          <a:ln>
            <a:noFill/>
          </a:ln>
        </p:spPr>
        <p:txBody>
          <a:bodyPr spcFirstLastPara="1" wrap="square" lIns="121900" tIns="60933" rIns="121900" bIns="60933" anchor="t" anchorCtr="0">
            <a:spAutoFit/>
          </a:bodyPr>
          <a:lstStyle/>
          <a:p>
            <a:pPr>
              <a:buClr>
                <a:schemeClr val="lt1"/>
              </a:buClr>
              <a:buSzPts val="1800"/>
            </a:pPr>
            <a:r>
              <a:rPr lang="fi-FI" sz="2400" b="1" dirty="0">
                <a:solidFill>
                  <a:schemeClr val="lt1"/>
                </a:solidFill>
              </a:rPr>
              <a:t>Wyzwanie: Gdzie można znaleźć tego rodzaju dane?</a:t>
            </a:r>
            <a:endParaRPr sz="1867"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p12"/>
          <p:cNvSpPr txBox="1">
            <a:spLocks noGrp="1"/>
          </p:cNvSpPr>
          <p:nvPr>
            <p:ph type="title"/>
          </p:nvPr>
        </p:nvSpPr>
        <p:spPr>
          <a:xfrm>
            <a:off x="601132" y="253482"/>
            <a:ext cx="9762067" cy="723764"/>
          </a:xfrm>
          <a:prstGeom prst="rect">
            <a:avLst/>
          </a:prstGeom>
          <a:noFill/>
          <a:ln>
            <a:noFill/>
          </a:ln>
        </p:spPr>
        <p:txBody>
          <a:bodyPr spcFirstLastPara="1" wrap="square" lIns="0" tIns="0" rIns="0" bIns="0" anchor="t" anchorCtr="0">
            <a:noAutofit/>
          </a:bodyPr>
          <a:lstStyle/>
          <a:p>
            <a:pPr>
              <a:lnSpc>
                <a:spcPct val="100000"/>
              </a:lnSpc>
              <a:buClr>
                <a:schemeClr val="dk1"/>
              </a:buClr>
              <a:buSzPts val="2400"/>
            </a:pPr>
            <a:r>
              <a:rPr lang="fi-FI" sz="3733"/>
              <a:t> Jak odkryć odbiorców docelowych?</a:t>
            </a:r>
            <a:endParaRPr sz="3733"/>
          </a:p>
        </p:txBody>
      </p:sp>
      <p:sp>
        <p:nvSpPr>
          <p:cNvPr id="287" name="Google Shape;287;p12"/>
          <p:cNvSpPr txBox="1">
            <a:spLocks noGrp="1"/>
          </p:cNvSpPr>
          <p:nvPr>
            <p:ph type="body" idx="1"/>
          </p:nvPr>
        </p:nvSpPr>
        <p:spPr>
          <a:xfrm>
            <a:off x="362578" y="965200"/>
            <a:ext cx="3648397" cy="2363640"/>
          </a:xfrm>
          <a:prstGeom prst="rect">
            <a:avLst/>
          </a:prstGeom>
          <a:solidFill>
            <a:srgbClr val="14A98E"/>
          </a:solidFill>
          <a:ln>
            <a:noFill/>
          </a:ln>
        </p:spPr>
        <p:txBody>
          <a:bodyPr spcFirstLastPara="1" wrap="square" lIns="48000" tIns="48000" rIns="0" bIns="0" anchor="t" anchorCtr="0">
            <a:noAutofit/>
          </a:bodyPr>
          <a:lstStyle/>
          <a:p>
            <a:pPr marL="177796" indent="0">
              <a:lnSpc>
                <a:spcPct val="100000"/>
              </a:lnSpc>
              <a:spcBef>
                <a:spcPts val="0"/>
              </a:spcBef>
              <a:buClr>
                <a:schemeClr val="lt1"/>
              </a:buClr>
              <a:buSzPts val="1500"/>
            </a:pPr>
            <a:r>
              <a:rPr lang="fi-FI" sz="1600" b="1" dirty="0">
                <a:solidFill>
                  <a:schemeClr val="lt1"/>
                </a:solidFill>
              </a:rPr>
              <a:t>1. Przeanalizuj swoją bazę klientów </a:t>
            </a:r>
            <a:endParaRPr sz="1600" dirty="0">
              <a:solidFill>
                <a:schemeClr val="lt1"/>
              </a:solidFill>
            </a:endParaRPr>
          </a:p>
          <a:p>
            <a:pPr marL="228594" indent="-228594">
              <a:lnSpc>
                <a:spcPct val="100000"/>
              </a:lnSpc>
              <a:spcBef>
                <a:spcPts val="800"/>
              </a:spcBef>
              <a:buClr>
                <a:schemeClr val="lt1"/>
              </a:buClr>
              <a:buSzPts val="1050"/>
              <a:buFont typeface="Arial"/>
              <a:buChar char="●"/>
            </a:pPr>
            <a:r>
              <a:rPr lang="fi-FI" sz="1400" dirty="0">
                <a:solidFill>
                  <a:schemeClr val="lt1"/>
                </a:solidFill>
              </a:rPr>
              <a:t>Sprawdź, kto już kupuje Twój produkt lub usługę. Ile mają lat, gdzie mieszkają, jakie są ich zainteresowania? </a:t>
            </a:r>
            <a:endParaRPr sz="1400" dirty="0">
              <a:solidFill>
                <a:schemeClr val="lt1"/>
              </a:solidFill>
            </a:endParaRPr>
          </a:p>
          <a:p>
            <a:pPr marL="228594" indent="-228594">
              <a:lnSpc>
                <a:spcPct val="100000"/>
              </a:lnSpc>
              <a:spcBef>
                <a:spcPts val="0"/>
              </a:spcBef>
              <a:buClr>
                <a:schemeClr val="lt1"/>
              </a:buClr>
              <a:buSzPts val="1050"/>
              <a:buFont typeface="Arial"/>
              <a:buChar char="●"/>
            </a:pPr>
            <a:r>
              <a:rPr lang="fi-FI" sz="1400" dirty="0">
                <a:solidFill>
                  <a:schemeClr val="lt1"/>
                </a:solidFill>
              </a:rPr>
              <a:t>Można to przeprowadzić np. poprzez zaangażowanie w serwis</a:t>
            </a:r>
            <a:r>
              <a:rPr lang="pl-PL" sz="1400" dirty="0">
                <a:solidFill>
                  <a:schemeClr val="lt1"/>
                </a:solidFill>
              </a:rPr>
              <a:t>ach</a:t>
            </a:r>
            <a:r>
              <a:rPr lang="fi-FI" sz="1400" dirty="0">
                <a:solidFill>
                  <a:schemeClr val="lt1"/>
                </a:solidFill>
              </a:rPr>
              <a:t> społecznościow</a:t>
            </a:r>
            <a:r>
              <a:rPr lang="pl-PL" sz="1400" dirty="0" err="1">
                <a:solidFill>
                  <a:schemeClr val="lt1"/>
                </a:solidFill>
              </a:rPr>
              <a:t>ych</a:t>
            </a:r>
            <a:r>
              <a:rPr lang="fi-FI" sz="1400" dirty="0">
                <a:solidFill>
                  <a:schemeClr val="lt1"/>
                </a:solidFill>
              </a:rPr>
              <a:t> lub dystrybucję ankiet wśród klientów.</a:t>
            </a:r>
            <a:endParaRPr sz="1400" dirty="0">
              <a:solidFill>
                <a:schemeClr val="lt1"/>
              </a:solidFill>
            </a:endParaRPr>
          </a:p>
          <a:p>
            <a:pPr marL="177796" indent="0">
              <a:lnSpc>
                <a:spcPct val="100000"/>
              </a:lnSpc>
              <a:spcBef>
                <a:spcPts val="0"/>
              </a:spcBef>
              <a:buSzPts val="1500"/>
            </a:pPr>
            <a:endParaRPr sz="1067" dirty="0">
              <a:solidFill>
                <a:schemeClr val="lt1"/>
              </a:solidFill>
            </a:endParaRPr>
          </a:p>
        </p:txBody>
      </p:sp>
      <p:sp>
        <p:nvSpPr>
          <p:cNvPr id="288" name="Google Shape;288;p12"/>
          <p:cNvSpPr txBox="1"/>
          <p:nvPr/>
        </p:nvSpPr>
        <p:spPr>
          <a:xfrm>
            <a:off x="4118850" y="965201"/>
            <a:ext cx="3648397" cy="2363640"/>
          </a:xfrm>
          <a:prstGeom prst="rect">
            <a:avLst/>
          </a:prstGeom>
          <a:solidFill>
            <a:srgbClr val="5072A9"/>
          </a:solidFill>
          <a:ln>
            <a:noFill/>
          </a:ln>
        </p:spPr>
        <p:txBody>
          <a:bodyPr spcFirstLastPara="1" wrap="square" lIns="48000" tIns="48000" rIns="0" bIns="0" anchor="t" anchorCtr="0">
            <a:noAutofit/>
          </a:bodyPr>
          <a:lstStyle/>
          <a:p>
            <a:pPr marL="177796">
              <a:buClr>
                <a:schemeClr val="dk1"/>
              </a:buClr>
              <a:buSzPts val="1500"/>
            </a:pPr>
            <a:r>
              <a:rPr lang="fi-FI" sz="1600" b="1" dirty="0">
                <a:solidFill>
                  <a:schemeClr val="lt1"/>
                </a:solidFill>
              </a:rPr>
              <a:t>2. Prowadzenie badań rynkowych i identyfikacja trendów branżowych</a:t>
            </a:r>
            <a:endParaRPr sz="1600" b="1" dirty="0">
              <a:solidFill>
                <a:schemeClr val="lt1"/>
              </a:solidFill>
            </a:endParaRPr>
          </a:p>
          <a:p>
            <a:pPr marL="228594" indent="-228594">
              <a:spcBef>
                <a:spcPts val="800"/>
              </a:spcBef>
              <a:buClr>
                <a:schemeClr val="lt1"/>
              </a:buClr>
              <a:buSzPts val="1050"/>
              <a:buFont typeface="Arial"/>
              <a:buChar char="●"/>
            </a:pPr>
            <a:r>
              <a:rPr lang="fi-FI" dirty="0">
                <a:solidFill>
                  <a:schemeClr val="lt1"/>
                </a:solidFill>
              </a:rPr>
              <a:t>Zapoznaj się z </a:t>
            </a:r>
            <a:r>
              <a:rPr lang="fi-FI" u="sng" dirty="0">
                <a:solidFill>
                  <a:srgbClr val="C00000"/>
                </a:solidFill>
                <a:hlinkClick r:id="rId3">
                  <a:extLst>
                    <a:ext uri="{A12FA001-AC4F-418D-AE19-62706E023703}">
                      <ahyp:hlinkClr xmlns:ahyp="http://schemas.microsoft.com/office/drawing/2018/hyperlinkcolor" val="tx"/>
                    </a:ext>
                  </a:extLst>
                </a:hlinkClick>
              </a:rPr>
              <a:t>badaniami rynku dla swojej branży</a:t>
            </a:r>
            <a:r>
              <a:rPr lang="fi-FI" dirty="0">
                <a:solidFill>
                  <a:schemeClr val="lt1"/>
                </a:solidFill>
              </a:rPr>
              <a:t>, aby określić, gdzie istnieją luki w usługach, które Twój produkt może wypełnić. </a:t>
            </a:r>
            <a:endParaRPr dirty="0">
              <a:solidFill>
                <a:schemeClr val="lt1"/>
              </a:solidFill>
            </a:endParaRPr>
          </a:p>
          <a:p>
            <a:pPr marL="228594" indent="-228594">
              <a:buClr>
                <a:schemeClr val="lt1"/>
              </a:buClr>
              <a:buSzPts val="1050"/>
              <a:buFont typeface="Arial"/>
              <a:buChar char="●"/>
            </a:pPr>
            <a:r>
              <a:rPr lang="fi-FI" dirty="0">
                <a:solidFill>
                  <a:schemeClr val="lt1"/>
                </a:solidFill>
              </a:rPr>
              <a:t>Przejrzyj trendy dla podobnych produktów (trendy Google, badanie słów kluczowych), zoba</a:t>
            </a:r>
            <a:r>
              <a:rPr lang="pl-PL" dirty="0" err="1">
                <a:solidFill>
                  <a:schemeClr val="lt1"/>
                </a:solidFill>
              </a:rPr>
              <a:t>cz</a:t>
            </a:r>
            <a:r>
              <a:rPr lang="fi-FI" dirty="0">
                <a:solidFill>
                  <a:schemeClr val="lt1"/>
                </a:solidFill>
              </a:rPr>
              <a:t>, gdzie </a:t>
            </a:r>
            <a:r>
              <a:rPr lang="pl-PL" dirty="0">
                <a:solidFill>
                  <a:schemeClr val="lt1"/>
                </a:solidFill>
              </a:rPr>
              <a:t>i na co się </a:t>
            </a:r>
            <a:r>
              <a:rPr lang="fi-FI" dirty="0">
                <a:solidFill>
                  <a:schemeClr val="lt1"/>
                </a:solidFill>
              </a:rPr>
              <a:t>koncentruj</a:t>
            </a:r>
            <a:r>
              <a:rPr lang="pl-PL" dirty="0">
                <a:solidFill>
                  <a:schemeClr val="lt1"/>
                </a:solidFill>
              </a:rPr>
              <a:t>e</a:t>
            </a:r>
            <a:r>
              <a:rPr lang="fi-FI" dirty="0">
                <a:solidFill>
                  <a:schemeClr val="lt1"/>
                </a:solidFill>
              </a:rPr>
              <a:t>, a następnie </a:t>
            </a:r>
            <a:r>
              <a:rPr lang="pl-PL" dirty="0">
                <a:solidFill>
                  <a:schemeClr val="lt1"/>
                </a:solidFill>
              </a:rPr>
              <a:t>dopracuj </a:t>
            </a:r>
            <a:r>
              <a:rPr lang="fi-FI" dirty="0">
                <a:solidFill>
                  <a:schemeClr val="lt1"/>
                </a:solidFill>
              </a:rPr>
              <a:t>unikalną wartoś</a:t>
            </a:r>
            <a:r>
              <a:rPr lang="pl-PL" dirty="0">
                <a:solidFill>
                  <a:schemeClr val="lt1"/>
                </a:solidFill>
              </a:rPr>
              <a:t>ć.</a:t>
            </a:r>
            <a:endParaRPr dirty="0">
              <a:solidFill>
                <a:schemeClr val="lt1"/>
              </a:solidFill>
            </a:endParaRPr>
          </a:p>
        </p:txBody>
      </p:sp>
      <p:sp>
        <p:nvSpPr>
          <p:cNvPr id="289" name="Google Shape;289;p12"/>
          <p:cNvSpPr txBox="1"/>
          <p:nvPr/>
        </p:nvSpPr>
        <p:spPr>
          <a:xfrm>
            <a:off x="9366524" y="6296919"/>
            <a:ext cx="3648400" cy="307722"/>
          </a:xfrm>
          <a:prstGeom prst="rect">
            <a:avLst/>
          </a:prstGeom>
          <a:noFill/>
          <a:ln>
            <a:noFill/>
          </a:ln>
        </p:spPr>
        <p:txBody>
          <a:bodyPr spcFirstLastPara="1" wrap="square" lIns="121900" tIns="60933" rIns="121900" bIns="60933" anchor="t" anchorCtr="0">
            <a:spAutoFit/>
          </a:bodyPr>
          <a:lstStyle/>
          <a:p>
            <a:pPr>
              <a:buSzPts val="900"/>
            </a:pPr>
            <a:r>
              <a:rPr lang="fi-FI" sz="1200"/>
              <a:t>Zmodyfikowano z </a:t>
            </a:r>
            <a:r>
              <a:rPr lang="fi-FI" sz="1200" u="sng">
                <a:hlinkClick r:id="rId4">
                  <a:extLst>
                    <a:ext uri="{A12FA001-AC4F-418D-AE19-62706E023703}">
                      <ahyp:hlinkClr xmlns:ahyp="http://schemas.microsoft.com/office/drawing/2018/hyperlinkcolor" val="tx"/>
                    </a:ext>
                  </a:extLst>
                </a:hlinkClick>
              </a:rPr>
              <a:t>Marketingevolution</a:t>
            </a:r>
            <a:endParaRPr sz="1200"/>
          </a:p>
        </p:txBody>
      </p:sp>
      <p:sp>
        <p:nvSpPr>
          <p:cNvPr id="290" name="Google Shape;290;p12"/>
          <p:cNvSpPr txBox="1"/>
          <p:nvPr/>
        </p:nvSpPr>
        <p:spPr>
          <a:xfrm>
            <a:off x="7871076" y="965203"/>
            <a:ext cx="3954857" cy="2363640"/>
          </a:xfrm>
          <a:prstGeom prst="rect">
            <a:avLst/>
          </a:prstGeom>
          <a:solidFill>
            <a:srgbClr val="9831A5"/>
          </a:solidFill>
          <a:ln>
            <a:noFill/>
          </a:ln>
        </p:spPr>
        <p:txBody>
          <a:bodyPr spcFirstLastPara="1" wrap="square" lIns="48000" tIns="48000" rIns="0" bIns="0" anchor="t" anchorCtr="0">
            <a:noAutofit/>
          </a:bodyPr>
          <a:lstStyle/>
          <a:p>
            <a:pPr marL="177796">
              <a:buClr>
                <a:schemeClr val="dk1"/>
              </a:buClr>
              <a:buSzPts val="1500"/>
            </a:pPr>
            <a:r>
              <a:rPr lang="fi-FI" sz="1600" b="1">
                <a:solidFill>
                  <a:schemeClr val="lt1"/>
                </a:solidFill>
              </a:rPr>
              <a:t>3. Analiza konkurencji</a:t>
            </a:r>
            <a:endParaRPr sz="1600" b="1">
              <a:solidFill>
                <a:schemeClr val="lt1"/>
              </a:solidFill>
            </a:endParaRPr>
          </a:p>
          <a:p>
            <a:pPr marL="228594" indent="-228594">
              <a:spcBef>
                <a:spcPts val="800"/>
              </a:spcBef>
              <a:buClr>
                <a:schemeClr val="lt1"/>
              </a:buClr>
              <a:buSzPts val="1050"/>
              <a:buFont typeface="Arial"/>
              <a:buChar char="●"/>
            </a:pPr>
            <a:r>
              <a:rPr lang="fi-FI">
                <a:solidFill>
                  <a:schemeClr val="lt1"/>
                </a:solidFill>
              </a:rPr>
              <a:t>Przejrzyj ich strony internetowe - jakich słów kluczowych używają? Czego można się od nich dowiedzieć? Kto wydaje się być ich docelowymi odbiorcami? Jak to widać? </a:t>
            </a:r>
            <a:endParaRPr>
              <a:solidFill>
                <a:schemeClr val="lt1"/>
              </a:solidFill>
            </a:endParaRPr>
          </a:p>
          <a:p>
            <a:pPr marL="228594" indent="-228594">
              <a:buClr>
                <a:schemeClr val="lt1"/>
              </a:buClr>
              <a:buSzPts val="1050"/>
              <a:buFont typeface="Arial"/>
              <a:buChar char="●"/>
            </a:pPr>
            <a:r>
              <a:rPr lang="fi-FI">
                <a:solidFill>
                  <a:schemeClr val="lt1"/>
                </a:solidFill>
              </a:rPr>
              <a:t>Marketerzy mogą się wiele nauczyć, patrząc na konkurentów, aby zobaczyć, komu zwykle sprzedają. Czy korzystają z kanałów online czy offline? Czy koncentrują się na decydentach, czy na osobach wspierających?</a:t>
            </a:r>
            <a:endParaRPr>
              <a:solidFill>
                <a:schemeClr val="lt1"/>
              </a:solidFill>
            </a:endParaRPr>
          </a:p>
        </p:txBody>
      </p:sp>
      <p:sp>
        <p:nvSpPr>
          <p:cNvPr id="291" name="Google Shape;291;p12"/>
          <p:cNvSpPr txBox="1"/>
          <p:nvPr/>
        </p:nvSpPr>
        <p:spPr>
          <a:xfrm>
            <a:off x="362578" y="3412853"/>
            <a:ext cx="3648397" cy="2551740"/>
          </a:xfrm>
          <a:prstGeom prst="rect">
            <a:avLst/>
          </a:prstGeom>
          <a:solidFill>
            <a:srgbClr val="D0296C"/>
          </a:solidFill>
          <a:ln>
            <a:noFill/>
          </a:ln>
        </p:spPr>
        <p:txBody>
          <a:bodyPr spcFirstLastPara="1" wrap="square" lIns="48000" tIns="48000" rIns="0" bIns="0" anchor="t" anchorCtr="0">
            <a:noAutofit/>
          </a:bodyPr>
          <a:lstStyle/>
          <a:p>
            <a:pPr marL="177796">
              <a:buClr>
                <a:schemeClr val="dk1"/>
              </a:buClr>
              <a:buSzPts val="1500"/>
            </a:pPr>
            <a:r>
              <a:rPr lang="fi-FI" sz="1600" b="1" dirty="0">
                <a:solidFill>
                  <a:schemeClr val="lt1"/>
                </a:solidFill>
              </a:rPr>
              <a:t>4. Tworzenie Person.</a:t>
            </a:r>
            <a:endParaRPr sz="1600" b="1" dirty="0">
              <a:solidFill>
                <a:schemeClr val="lt1"/>
              </a:solidFill>
            </a:endParaRPr>
          </a:p>
          <a:p>
            <a:pPr marL="228594" indent="-228594">
              <a:spcBef>
                <a:spcPts val="800"/>
              </a:spcBef>
              <a:buClr>
                <a:schemeClr val="lt1"/>
              </a:buClr>
              <a:buSzPts val="1050"/>
              <a:buFont typeface="Arial"/>
              <a:buChar char="●"/>
            </a:pPr>
            <a:r>
              <a:rPr lang="fi-FI" dirty="0">
                <a:solidFill>
                  <a:schemeClr val="lt1"/>
                </a:solidFill>
              </a:rPr>
              <a:t>Jest to szczególnie pomocne, jeśli Twoja firma przemawia do szerokiego grona konsumentów. </a:t>
            </a:r>
            <a:endParaRPr dirty="0">
              <a:solidFill>
                <a:schemeClr val="lt1"/>
              </a:solidFill>
            </a:endParaRPr>
          </a:p>
          <a:p>
            <a:pPr marL="228594" indent="-228594">
              <a:buClr>
                <a:schemeClr val="lt1"/>
              </a:buClr>
              <a:buSzPts val="1050"/>
              <a:buFont typeface="Arial"/>
              <a:buChar char="●"/>
            </a:pPr>
            <a:r>
              <a:rPr lang="fi-FI" dirty="0">
                <a:solidFill>
                  <a:schemeClr val="lt1"/>
                </a:solidFill>
              </a:rPr>
              <a:t>Person</a:t>
            </a:r>
            <a:r>
              <a:rPr lang="pl-PL" dirty="0">
                <a:solidFill>
                  <a:schemeClr val="lt1"/>
                </a:solidFill>
              </a:rPr>
              <a:t>y</a:t>
            </a:r>
            <a:r>
              <a:rPr lang="fi-FI" dirty="0">
                <a:solidFill>
                  <a:schemeClr val="lt1"/>
                </a:solidFill>
              </a:rPr>
              <a:t> pozwalają określić ogólne dane demograficzne, osobowości i potrzeby docelowych konsumentów.</a:t>
            </a:r>
            <a:endParaRPr dirty="0">
              <a:solidFill>
                <a:schemeClr val="lt1"/>
              </a:solidFill>
            </a:endParaRPr>
          </a:p>
          <a:p>
            <a:pPr marL="228594" indent="-228594">
              <a:buClr>
                <a:schemeClr val="lt1"/>
              </a:buClr>
              <a:buSzPts val="1050"/>
              <a:buFont typeface="Arial"/>
              <a:buChar char="●"/>
            </a:pPr>
            <a:r>
              <a:rPr lang="fi-FI" dirty="0">
                <a:solidFill>
                  <a:schemeClr val="lt1"/>
                </a:solidFill>
              </a:rPr>
              <a:t>Person</a:t>
            </a:r>
            <a:r>
              <a:rPr lang="pl-PL" dirty="0">
                <a:solidFill>
                  <a:schemeClr val="lt1"/>
                </a:solidFill>
              </a:rPr>
              <a:t>y</a:t>
            </a:r>
            <a:r>
              <a:rPr lang="fi-FI" dirty="0">
                <a:solidFill>
                  <a:schemeClr val="lt1"/>
                </a:solidFill>
              </a:rPr>
              <a:t> są tworzone w oparciu o naszą wiedzę o klientach i ich potrzebach, uzupełnione o inne dostępne dane.</a:t>
            </a:r>
            <a:endParaRPr dirty="0">
              <a:solidFill>
                <a:schemeClr val="lt1"/>
              </a:solidFill>
            </a:endParaRPr>
          </a:p>
        </p:txBody>
      </p:sp>
      <p:sp>
        <p:nvSpPr>
          <p:cNvPr id="293" name="Google Shape;293;p12"/>
          <p:cNvSpPr txBox="1"/>
          <p:nvPr/>
        </p:nvSpPr>
        <p:spPr>
          <a:xfrm>
            <a:off x="4116824" y="3417261"/>
            <a:ext cx="3648397" cy="2551740"/>
          </a:xfrm>
          <a:prstGeom prst="rect">
            <a:avLst/>
          </a:prstGeom>
          <a:solidFill>
            <a:srgbClr val="EA8007"/>
          </a:solidFill>
          <a:ln>
            <a:noFill/>
          </a:ln>
        </p:spPr>
        <p:txBody>
          <a:bodyPr spcFirstLastPara="1" wrap="square" lIns="48000" tIns="48000" rIns="0" bIns="0" anchor="t" anchorCtr="0">
            <a:noAutofit/>
          </a:bodyPr>
          <a:lstStyle/>
          <a:p>
            <a:pPr marL="177796">
              <a:buClr>
                <a:schemeClr val="dk1"/>
              </a:buClr>
              <a:buSzPts val="1500"/>
            </a:pPr>
            <a:r>
              <a:rPr lang="fi-FI" sz="1600" b="1" dirty="0">
                <a:solidFill>
                  <a:srgbClr val="161249"/>
                </a:solidFill>
              </a:rPr>
              <a:t>5. Wykluczenie: Zdefiniuj, kim </a:t>
            </a:r>
            <a:r>
              <a:rPr lang="fi-FI" sz="1600" b="1" u="sng" dirty="0">
                <a:solidFill>
                  <a:srgbClr val="161249"/>
                </a:solidFill>
              </a:rPr>
              <a:t>nie</a:t>
            </a:r>
            <a:r>
              <a:rPr lang="fi-FI" sz="1600" b="1" dirty="0">
                <a:solidFill>
                  <a:srgbClr val="161249"/>
                </a:solidFill>
              </a:rPr>
              <a:t> są Twoi docelowi odbiorcy</a:t>
            </a:r>
            <a:endParaRPr sz="1600" b="1" dirty="0">
              <a:solidFill>
                <a:srgbClr val="161249"/>
              </a:solidFill>
            </a:endParaRPr>
          </a:p>
          <a:p>
            <a:pPr marL="228594" indent="-228594">
              <a:spcBef>
                <a:spcPts val="800"/>
              </a:spcBef>
              <a:buClr>
                <a:srgbClr val="161249"/>
              </a:buClr>
              <a:buSzPts val="1050"/>
              <a:buFont typeface="Arial"/>
              <a:buChar char="●"/>
            </a:pPr>
            <a:r>
              <a:rPr lang="fi-FI" dirty="0">
                <a:solidFill>
                  <a:srgbClr val="161249"/>
                </a:solidFill>
              </a:rPr>
              <a:t>Staraj się być konkretny w określaniu, kim są Twoi odbiorcy, a kim nie. </a:t>
            </a:r>
            <a:endParaRPr dirty="0">
              <a:solidFill>
                <a:srgbClr val="161249"/>
              </a:solidFill>
            </a:endParaRPr>
          </a:p>
          <a:p>
            <a:pPr marL="228594" indent="-228594">
              <a:buClr>
                <a:srgbClr val="161249"/>
              </a:buClr>
              <a:buSzPts val="1050"/>
              <a:buFont typeface="Arial"/>
              <a:buChar char="●"/>
            </a:pPr>
            <a:r>
              <a:rPr lang="fi-FI" dirty="0">
                <a:solidFill>
                  <a:srgbClr val="161249"/>
                </a:solidFill>
              </a:rPr>
              <a:t>Czy Twoją grupą demograficzną są kobiety lub kobiety w wieku 20</a:t>
            </a:r>
            <a:r>
              <a:rPr lang="pl-PL" dirty="0">
                <a:solidFill>
                  <a:srgbClr val="161249"/>
                </a:solidFill>
              </a:rPr>
              <a:t>-</a:t>
            </a:r>
            <a:r>
              <a:rPr lang="fi-FI" dirty="0">
                <a:solidFill>
                  <a:srgbClr val="161249"/>
                </a:solidFill>
              </a:rPr>
              <a:t>40 lat? </a:t>
            </a:r>
            <a:endParaRPr dirty="0">
              <a:solidFill>
                <a:srgbClr val="161249"/>
              </a:solidFill>
            </a:endParaRPr>
          </a:p>
          <a:p>
            <a:pPr marL="228594" indent="-228594">
              <a:buClr>
                <a:srgbClr val="161249"/>
              </a:buClr>
              <a:buSzPts val="1050"/>
              <a:buFont typeface="Arial"/>
              <a:buChar char="●"/>
            </a:pPr>
            <a:r>
              <a:rPr lang="fi-FI" dirty="0">
                <a:solidFill>
                  <a:srgbClr val="161249"/>
                </a:solidFill>
              </a:rPr>
              <a:t>Wiedza na ten temat uchroni zespoły przed przeznaczaniem środków na reklamę w segmentach, które nie przyniosą zysków</a:t>
            </a:r>
            <a:r>
              <a:rPr lang="pl-PL" dirty="0">
                <a:solidFill>
                  <a:srgbClr val="161249"/>
                </a:solidFill>
              </a:rPr>
              <a:t>.</a:t>
            </a:r>
            <a:endParaRPr dirty="0">
              <a:solidFill>
                <a:srgbClr val="161249"/>
              </a:solidFill>
            </a:endParaRPr>
          </a:p>
        </p:txBody>
      </p:sp>
      <p:sp>
        <p:nvSpPr>
          <p:cNvPr id="294" name="Google Shape;294;p12"/>
          <p:cNvSpPr txBox="1"/>
          <p:nvPr/>
        </p:nvSpPr>
        <p:spPr>
          <a:xfrm>
            <a:off x="7871072" y="3412955"/>
            <a:ext cx="3954861" cy="2551627"/>
          </a:xfrm>
          <a:prstGeom prst="rect">
            <a:avLst/>
          </a:prstGeom>
          <a:solidFill>
            <a:srgbClr val="F1B300"/>
          </a:solidFill>
          <a:ln>
            <a:noFill/>
          </a:ln>
        </p:spPr>
        <p:txBody>
          <a:bodyPr spcFirstLastPara="1" wrap="square" lIns="48000" tIns="48000" rIns="0" bIns="0" anchor="t" anchorCtr="0">
            <a:noAutofit/>
          </a:bodyPr>
          <a:lstStyle/>
          <a:p>
            <a:pPr marL="177796">
              <a:buClr>
                <a:schemeClr val="dk1"/>
              </a:buClr>
              <a:buSzPts val="1500"/>
            </a:pPr>
            <a:r>
              <a:rPr lang="fi-FI" sz="1600" b="1" dirty="0">
                <a:solidFill>
                  <a:srgbClr val="161249"/>
                </a:solidFill>
              </a:rPr>
              <a:t>6. Wykorzystanie istniejących danych i kryteriów targetowania platform</a:t>
            </a:r>
            <a:endParaRPr sz="1600" b="1" dirty="0">
              <a:solidFill>
                <a:srgbClr val="161249"/>
              </a:solidFill>
            </a:endParaRPr>
          </a:p>
          <a:p>
            <a:pPr marL="228594" indent="-228594">
              <a:spcBef>
                <a:spcPts val="800"/>
              </a:spcBef>
              <a:buClr>
                <a:srgbClr val="161249"/>
              </a:buClr>
              <a:buSzPts val="1050"/>
              <a:buFont typeface="Arial"/>
              <a:buChar char="●"/>
            </a:pPr>
            <a:r>
              <a:rPr lang="fi-FI" dirty="0">
                <a:solidFill>
                  <a:srgbClr val="161249"/>
                </a:solidFill>
              </a:rPr>
              <a:t>Google Ads, Display, Meta i inne platformy reklamowe korzystają z rozbudowanych baz danych, wykorzystujących </a:t>
            </a:r>
            <a:r>
              <a:rPr lang="pl-PL" dirty="0">
                <a:solidFill>
                  <a:srgbClr val="161249"/>
                </a:solidFill>
              </a:rPr>
              <a:t>AI</a:t>
            </a:r>
            <a:r>
              <a:rPr lang="fi-FI" dirty="0">
                <a:solidFill>
                  <a:srgbClr val="161249"/>
                </a:solidFill>
              </a:rPr>
              <a:t>.</a:t>
            </a:r>
            <a:endParaRPr dirty="0">
              <a:solidFill>
                <a:srgbClr val="161249"/>
              </a:solidFill>
            </a:endParaRPr>
          </a:p>
          <a:p>
            <a:pPr marL="228594" indent="-228594">
              <a:buClr>
                <a:srgbClr val="161249"/>
              </a:buClr>
              <a:buSzPts val="1050"/>
              <a:buFont typeface="Arial"/>
              <a:buChar char="●"/>
            </a:pPr>
            <a:r>
              <a:rPr lang="fi-FI" dirty="0">
                <a:solidFill>
                  <a:srgbClr val="161249"/>
                </a:solidFill>
              </a:rPr>
              <a:t>Dane te są organizowane w celu kierowania do odbiorców zgodnie z ich profilem, zachowaniem i zainteresowaniami</a:t>
            </a:r>
            <a:r>
              <a:rPr lang="pl-PL" dirty="0">
                <a:solidFill>
                  <a:srgbClr val="161249"/>
                </a:solidFill>
              </a:rPr>
              <a:t>.</a:t>
            </a:r>
            <a:endParaRPr dirty="0">
              <a:solidFill>
                <a:srgbClr val="161249"/>
              </a:solidFill>
            </a:endParaRPr>
          </a:p>
          <a:p>
            <a:pPr marL="228594" indent="-228594">
              <a:buClr>
                <a:srgbClr val="161249"/>
              </a:buClr>
              <a:buSzPts val="1050"/>
              <a:buFont typeface="Arial"/>
              <a:buChar char="●"/>
            </a:pPr>
            <a:r>
              <a:rPr lang="fi-FI" dirty="0">
                <a:solidFill>
                  <a:srgbClr val="161249"/>
                </a:solidFill>
              </a:rPr>
              <a:t>Uruchamiając kampanię na tych platformach, uzyskujesz dostęp do tych odbiorców</a:t>
            </a:r>
            <a:r>
              <a:rPr lang="pl-PL" dirty="0">
                <a:solidFill>
                  <a:srgbClr val="161249"/>
                </a:solidFill>
              </a:rPr>
              <a:t>.</a:t>
            </a:r>
            <a:endParaRPr dirty="0">
              <a:solidFill>
                <a:srgbClr val="161249"/>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g18945a69ccf_0_2"/>
          <p:cNvSpPr txBox="1">
            <a:spLocks noGrp="1"/>
          </p:cNvSpPr>
          <p:nvPr>
            <p:ph type="body" idx="1"/>
          </p:nvPr>
        </p:nvSpPr>
        <p:spPr>
          <a:xfrm>
            <a:off x="1120777" y="433106"/>
            <a:ext cx="8818739" cy="517001"/>
          </a:xfrm>
          <a:prstGeom prst="rect">
            <a:avLst/>
          </a:prstGeom>
          <a:noFill/>
          <a:ln>
            <a:noFill/>
          </a:ln>
        </p:spPr>
        <p:txBody>
          <a:bodyPr spcFirstLastPara="1" wrap="square" lIns="0" tIns="0" rIns="0" bIns="0" anchor="t" anchorCtr="0">
            <a:spAutoFit/>
          </a:bodyPr>
          <a:lstStyle/>
          <a:p>
            <a:pPr marL="0" indent="0">
              <a:spcBef>
                <a:spcPts val="0"/>
              </a:spcBef>
              <a:buSzPts val="2800"/>
            </a:pPr>
            <a:r>
              <a:rPr lang="fi-FI" sz="3733" dirty="0"/>
              <a:t>Aktywność w </a:t>
            </a:r>
            <a:r>
              <a:rPr lang="pl-PL" sz="3733" dirty="0"/>
              <a:t>sali</a:t>
            </a:r>
            <a:endParaRPr dirty="0"/>
          </a:p>
        </p:txBody>
      </p:sp>
      <p:sp>
        <p:nvSpPr>
          <p:cNvPr id="300" name="Google Shape;300;g18945a69ccf_0_2"/>
          <p:cNvSpPr txBox="1">
            <a:spLocks noGrp="1"/>
          </p:cNvSpPr>
          <p:nvPr>
            <p:ph type="body" idx="2"/>
          </p:nvPr>
        </p:nvSpPr>
        <p:spPr>
          <a:xfrm>
            <a:off x="847822" y="950107"/>
            <a:ext cx="11012082" cy="3817815"/>
          </a:xfrm>
          <a:prstGeom prst="rect">
            <a:avLst/>
          </a:prstGeom>
          <a:noFill/>
          <a:ln>
            <a:noFill/>
          </a:ln>
        </p:spPr>
        <p:txBody>
          <a:bodyPr spcFirstLastPara="1" wrap="square" lIns="0" tIns="0" rIns="0" bIns="0" anchor="t" anchorCtr="0">
            <a:noAutofit/>
          </a:bodyPr>
          <a:lstStyle/>
          <a:p>
            <a:pPr marL="0" indent="0">
              <a:lnSpc>
                <a:spcPct val="100000"/>
              </a:lnSpc>
              <a:buClr>
                <a:srgbClr val="11AA81"/>
              </a:buClr>
            </a:pPr>
            <a:r>
              <a:rPr lang="fi-FI" sz="2667" b="1" dirty="0">
                <a:solidFill>
                  <a:srgbClr val="11AA81"/>
                </a:solidFill>
              </a:rPr>
              <a:t>Odkrywanie docelowych odbiorców za pomocą środków cyfrowych.</a:t>
            </a:r>
            <a:endParaRPr dirty="0"/>
          </a:p>
          <a:p>
            <a:pPr marL="0" indent="0">
              <a:lnSpc>
                <a:spcPct val="100000"/>
              </a:lnSpc>
              <a:spcBef>
                <a:spcPts val="800"/>
              </a:spcBef>
              <a:buSzPts val="1600"/>
            </a:pPr>
            <a:r>
              <a:rPr lang="fi-FI" sz="2133" dirty="0"/>
              <a:t>Kroki 2 (specjalny punktor 2) i 3 można przeprowadzić przez Internet dla każdej firmy, postępując zgodnie ze wskazówkami i </a:t>
            </a:r>
            <a:r>
              <a:rPr lang="pl-PL" sz="2133" dirty="0"/>
              <a:t>powiązaniami </a:t>
            </a:r>
            <a:r>
              <a:rPr lang="fi-FI" sz="2133" dirty="0"/>
              <a:t>podanymi na poprzedni</a:t>
            </a:r>
            <a:r>
              <a:rPr lang="pl-PL" sz="2133" dirty="0" err="1"/>
              <a:t>ch</a:t>
            </a:r>
            <a:r>
              <a:rPr lang="fi-FI" sz="2133" dirty="0"/>
              <a:t> slajd</a:t>
            </a:r>
            <a:r>
              <a:rPr lang="pl-PL" sz="2133" dirty="0"/>
              <a:t>ach</a:t>
            </a:r>
            <a:r>
              <a:rPr lang="fi-FI" sz="2133" dirty="0"/>
              <a:t>.</a:t>
            </a:r>
            <a:endParaRPr dirty="0"/>
          </a:p>
          <a:p>
            <a:pPr marL="0" indent="0">
              <a:lnSpc>
                <a:spcPct val="100000"/>
              </a:lnSpc>
              <a:buSzPts val="1600"/>
            </a:pPr>
            <a:endParaRPr sz="2133" dirty="0"/>
          </a:p>
          <a:p>
            <a:pPr marL="609585" indent="-457189">
              <a:lnSpc>
                <a:spcPct val="100000"/>
              </a:lnSpc>
              <a:buClr>
                <a:srgbClr val="11AA81"/>
              </a:buClr>
              <a:buSzPts val="1800"/>
              <a:buAutoNum type="arabicPeriod"/>
            </a:pPr>
            <a:r>
              <a:rPr lang="fi-FI" sz="2133" dirty="0"/>
              <a:t>Wybierz firmę. Zdefiniuj 5-8 najważniejszych słów kluczowych, których używają klienci</a:t>
            </a:r>
            <a:r>
              <a:rPr lang="pl-PL" sz="2133" dirty="0"/>
              <a:t> „</a:t>
            </a:r>
            <a:r>
              <a:rPr lang="fi-FI" sz="2133" dirty="0"/>
              <a:t>idealni</a:t>
            </a:r>
            <a:r>
              <a:rPr lang="pl-PL" sz="2133" dirty="0"/>
              <a:t>”</a:t>
            </a:r>
            <a:r>
              <a:rPr lang="fi-FI" sz="2133" dirty="0"/>
              <a:t>. </a:t>
            </a:r>
            <a:endParaRPr dirty="0"/>
          </a:p>
          <a:p>
            <a:pPr marL="609585" indent="-457189">
              <a:lnSpc>
                <a:spcPct val="100000"/>
              </a:lnSpc>
              <a:buClr>
                <a:srgbClr val="11AA81"/>
              </a:buClr>
              <a:buSzPts val="1800"/>
              <a:buAutoNum type="arabicPeriod"/>
            </a:pPr>
            <a:r>
              <a:rPr lang="fi-FI" sz="2133" dirty="0"/>
              <a:t>Przeprowadź wyszukiwanie w trendach Google z tymi słowami - otrzymasz trendy, alternatywne wyszukiwane słowa, żądania i obszary geograficzne związane z wyszukiwanymi słowami</a:t>
            </a:r>
            <a:r>
              <a:rPr lang="pl-PL" sz="2133" dirty="0"/>
              <a:t>.</a:t>
            </a:r>
            <a:endParaRPr dirty="0"/>
          </a:p>
          <a:p>
            <a:pPr marL="609585" indent="-457189">
              <a:lnSpc>
                <a:spcPct val="100000"/>
              </a:lnSpc>
              <a:buClr>
                <a:srgbClr val="11AA81"/>
              </a:buClr>
              <a:buSzPts val="1800"/>
              <a:buAutoNum type="arabicPeriod"/>
            </a:pPr>
            <a:r>
              <a:rPr lang="fi-FI" sz="2133" dirty="0"/>
              <a:t>Wykonaj krok 3 (zdefiniuj konkurentów i przejrzyj ich strony internetowe, używane słowa kluczowe itp.)</a:t>
            </a:r>
            <a:endParaRPr dirty="0"/>
          </a:p>
          <a:p>
            <a:pPr marL="609585" indent="-457189">
              <a:lnSpc>
                <a:spcPct val="100000"/>
              </a:lnSpc>
              <a:buClr>
                <a:srgbClr val="11AA81"/>
              </a:buClr>
              <a:buSzPts val="1800"/>
              <a:buAutoNum type="arabicPeriod"/>
            </a:pPr>
            <a:r>
              <a:rPr lang="fi-FI" sz="2133" dirty="0"/>
              <a:t>W prezentacji PPT wymień wszystkie dane, które można uzyskać za ich pomocą (słowa kluczowe, potencjalni użytkownicy, wysokie/niskie okresy, obszary geograficzne).</a:t>
            </a:r>
            <a:endParaRPr dirty="0"/>
          </a:p>
          <a:p>
            <a:pPr marL="609585" indent="0">
              <a:lnSpc>
                <a:spcPct val="101250"/>
              </a:lnSpc>
              <a:buSzPts val="1600"/>
            </a:pPr>
            <a:r>
              <a:rPr lang="fi-FI" sz="2133" dirty="0"/>
              <a:t> </a:t>
            </a:r>
            <a:endParaRPr dirty="0"/>
          </a:p>
          <a:p>
            <a:pPr marL="0" indent="0">
              <a:buSzPts val="1500"/>
            </a:pPr>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sp>
        <p:nvSpPr>
          <p:cNvPr id="305" name="Google Shape;305;g20e72ffa6ac_0_212"/>
          <p:cNvSpPr txBox="1">
            <a:spLocks noGrp="1"/>
          </p:cNvSpPr>
          <p:nvPr>
            <p:ph type="title"/>
          </p:nvPr>
        </p:nvSpPr>
        <p:spPr>
          <a:xfrm>
            <a:off x="492125" y="313429"/>
            <a:ext cx="11239500" cy="1325563"/>
          </a:xfrm>
          <a:prstGeom prst="rect">
            <a:avLst/>
          </a:prstGeom>
          <a:noFill/>
          <a:ln>
            <a:noFill/>
          </a:ln>
        </p:spPr>
        <p:txBody>
          <a:bodyPr spcFirstLastPara="1" wrap="square" lIns="0" tIns="0" rIns="0" bIns="0" anchor="t" anchorCtr="0">
            <a:noAutofit/>
          </a:bodyPr>
          <a:lstStyle/>
          <a:p>
            <a:pPr algn="ctr">
              <a:buSzPts val="2800"/>
            </a:pPr>
            <a:r>
              <a:rPr lang="fi-FI" sz="3733"/>
              <a:t>Sieci reklamowe - Google Display Network </a:t>
            </a:r>
            <a:r>
              <a:rPr lang="fi-FI" sz="3733">
                <a:solidFill>
                  <a:srgbClr val="11AA81"/>
                </a:solidFill>
              </a:rPr>
              <a:t>(GDN) </a:t>
            </a:r>
            <a:endParaRPr sz="3733">
              <a:solidFill>
                <a:srgbClr val="11AA81"/>
              </a:solidFill>
            </a:endParaRPr>
          </a:p>
        </p:txBody>
      </p:sp>
      <p:sp>
        <p:nvSpPr>
          <p:cNvPr id="306" name="Google Shape;306;g20e72ffa6ac_0_212"/>
          <p:cNvSpPr txBox="1">
            <a:spLocks noGrp="1"/>
          </p:cNvSpPr>
          <p:nvPr>
            <p:ph type="body" idx="1"/>
          </p:nvPr>
        </p:nvSpPr>
        <p:spPr>
          <a:xfrm>
            <a:off x="362743" y="1232284"/>
            <a:ext cx="11498264" cy="4634808"/>
          </a:xfrm>
          <a:prstGeom prst="rect">
            <a:avLst/>
          </a:prstGeom>
          <a:noFill/>
          <a:ln>
            <a:noFill/>
          </a:ln>
        </p:spPr>
        <p:txBody>
          <a:bodyPr spcFirstLastPara="1" wrap="square" lIns="0" tIns="0" rIns="0" bIns="0" anchor="t" anchorCtr="0">
            <a:noAutofit/>
          </a:bodyPr>
          <a:lstStyle/>
          <a:p>
            <a:pPr marL="609585" indent="-431789">
              <a:lnSpc>
                <a:spcPct val="100000"/>
              </a:lnSpc>
              <a:spcBef>
                <a:spcPts val="0"/>
              </a:spcBef>
              <a:buClr>
                <a:srgbClr val="11AA81"/>
              </a:buClr>
              <a:buSzPts val="1500"/>
              <a:buFont typeface="Arial"/>
              <a:buChar char="●"/>
            </a:pPr>
            <a:r>
              <a:rPr lang="fi-FI" sz="2000" dirty="0"/>
              <a:t>Reklamodawcy i producenci treści (np. gazety, strony medialne) stworzyli sieci, które są korzystne dla obu stron (producenci treści otrzymują pieniądze za publikowanie reklam na swoich stronach).</a:t>
            </a:r>
            <a:br>
              <a:rPr lang="fi-FI" sz="2000" dirty="0"/>
            </a:br>
            <a:endParaRPr sz="2000" dirty="0"/>
          </a:p>
          <a:p>
            <a:pPr marL="609585" indent="-431789">
              <a:lnSpc>
                <a:spcPct val="100000"/>
              </a:lnSpc>
              <a:spcBef>
                <a:spcPts val="0"/>
              </a:spcBef>
              <a:buClr>
                <a:srgbClr val="11AA81"/>
              </a:buClr>
              <a:buSzPts val="1500"/>
              <a:buFont typeface="Arial"/>
              <a:buChar char="●"/>
            </a:pPr>
            <a:r>
              <a:rPr lang="fi-FI" sz="2000" dirty="0"/>
              <a:t>Reklamodawca może dotrzeć do tych sieci za pośrednictwem Google lub lokalnych domów mediowych (ich stron internetowych)</a:t>
            </a:r>
            <a:r>
              <a:rPr lang="pl-PL" sz="2000" dirty="0"/>
              <a:t>.</a:t>
            </a:r>
            <a:br>
              <a:rPr lang="fi-FI" sz="2000" dirty="0"/>
            </a:br>
            <a:endParaRPr sz="2000" dirty="0"/>
          </a:p>
          <a:p>
            <a:pPr marL="609585" indent="-431789">
              <a:lnSpc>
                <a:spcPct val="100000"/>
              </a:lnSpc>
              <a:spcBef>
                <a:spcPts val="0"/>
              </a:spcBef>
              <a:buClr>
                <a:srgbClr val="11AA81"/>
              </a:buClr>
              <a:buSzPts val="1500"/>
              <a:buFont typeface="Arial"/>
              <a:buChar char="●"/>
            </a:pPr>
            <a:r>
              <a:rPr lang="fi-FI" sz="2000" dirty="0"/>
              <a:t>Na przykład Google posiada rozległą sieć witryn do publikowania reklam, od New York Timesa po najmniejsze blogi w sieci.</a:t>
            </a:r>
            <a:br>
              <a:rPr lang="fi-FI" sz="2000" dirty="0"/>
            </a:br>
            <a:endParaRPr sz="2000" dirty="0"/>
          </a:p>
        </p:txBody>
      </p:sp>
      <p:sp>
        <p:nvSpPr>
          <p:cNvPr id="5" name="Google Shape;307;g20e72ffa6ac_0_212"/>
          <p:cNvSpPr txBox="1"/>
          <p:nvPr/>
        </p:nvSpPr>
        <p:spPr>
          <a:xfrm>
            <a:off x="7031772" y="4911749"/>
            <a:ext cx="4699853" cy="430833"/>
          </a:xfrm>
          <a:prstGeom prst="rect">
            <a:avLst/>
          </a:prstGeom>
          <a:noFill/>
          <a:ln>
            <a:noFill/>
          </a:ln>
        </p:spPr>
        <p:txBody>
          <a:bodyPr spcFirstLastPara="1" wrap="square" lIns="121900" tIns="60933" rIns="121900" bIns="60933" anchor="t" anchorCtr="0">
            <a:spAutoFit/>
          </a:bodyPr>
          <a:lstStyle/>
          <a:p>
            <a:pPr algn="r"/>
            <a:r>
              <a:rPr lang="fi-FI" sz="2000" b="1" dirty="0">
                <a:solidFill>
                  <a:srgbClr val="11AA81"/>
                </a:solidFill>
              </a:rPr>
              <a:t>Więcej informacji: </a:t>
            </a:r>
            <a:r>
              <a:rPr lang="fi-FI" sz="2000" u="sng" dirty="0">
                <a:solidFill>
                  <a:schemeClr val="hlink"/>
                </a:solidFill>
                <a:hlinkClick r:id="rId3"/>
              </a:rPr>
              <a:t>Bigcommerce</a:t>
            </a:r>
            <a:endParaRPr sz="2000" dirty="0">
              <a:solidFill>
                <a:schemeClr val="dk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sp>
        <p:nvSpPr>
          <p:cNvPr id="305" name="Google Shape;305;g20e72ffa6ac_0_212"/>
          <p:cNvSpPr txBox="1">
            <a:spLocks noGrp="1"/>
          </p:cNvSpPr>
          <p:nvPr>
            <p:ph type="title"/>
          </p:nvPr>
        </p:nvSpPr>
        <p:spPr>
          <a:xfrm>
            <a:off x="492125" y="313429"/>
            <a:ext cx="11239500" cy="1325563"/>
          </a:xfrm>
          <a:prstGeom prst="rect">
            <a:avLst/>
          </a:prstGeom>
          <a:noFill/>
          <a:ln>
            <a:noFill/>
          </a:ln>
        </p:spPr>
        <p:txBody>
          <a:bodyPr spcFirstLastPara="1" wrap="square" lIns="0" tIns="0" rIns="0" bIns="0" anchor="t" anchorCtr="0">
            <a:noAutofit/>
          </a:bodyPr>
          <a:lstStyle/>
          <a:p>
            <a:pPr algn="ctr">
              <a:buSzPts val="2800"/>
            </a:pPr>
            <a:r>
              <a:rPr lang="fi-FI" sz="3733"/>
              <a:t>Sieci reklamowe - Google Display Network </a:t>
            </a:r>
            <a:r>
              <a:rPr lang="fi-FI" sz="3733">
                <a:solidFill>
                  <a:srgbClr val="11AA81"/>
                </a:solidFill>
              </a:rPr>
              <a:t>(GDN) </a:t>
            </a:r>
            <a:endParaRPr sz="3733">
              <a:solidFill>
                <a:srgbClr val="11AA81"/>
              </a:solidFill>
            </a:endParaRPr>
          </a:p>
        </p:txBody>
      </p:sp>
      <p:sp>
        <p:nvSpPr>
          <p:cNvPr id="306" name="Google Shape;306;g20e72ffa6ac_0_212"/>
          <p:cNvSpPr txBox="1">
            <a:spLocks noGrp="1"/>
          </p:cNvSpPr>
          <p:nvPr>
            <p:ph type="body" idx="1"/>
          </p:nvPr>
        </p:nvSpPr>
        <p:spPr>
          <a:xfrm>
            <a:off x="362743" y="932034"/>
            <a:ext cx="11498264" cy="4634808"/>
          </a:xfrm>
          <a:prstGeom prst="rect">
            <a:avLst/>
          </a:prstGeom>
          <a:noFill/>
          <a:ln>
            <a:noFill/>
          </a:ln>
        </p:spPr>
        <p:txBody>
          <a:bodyPr spcFirstLastPara="1" wrap="square" lIns="0" tIns="0" rIns="0" bIns="0" anchor="t" anchorCtr="0">
            <a:noAutofit/>
          </a:bodyPr>
          <a:lstStyle/>
          <a:p>
            <a:pPr marL="177796" indent="0">
              <a:lnSpc>
                <a:spcPct val="100000"/>
              </a:lnSpc>
              <a:spcBef>
                <a:spcPts val="0"/>
              </a:spcBef>
              <a:buClr>
                <a:srgbClr val="11AA81"/>
              </a:buClr>
              <a:buSzPts val="1500"/>
            </a:pPr>
            <a:br>
              <a:rPr lang="fi-FI" sz="2400" dirty="0"/>
            </a:br>
            <a:r>
              <a:rPr lang="pl-PL" sz="2400" dirty="0"/>
              <a:t>Sieci te oferują reklamodawcom różne opcje </a:t>
            </a:r>
            <a:r>
              <a:rPr lang="pl-PL" sz="2400" dirty="0" err="1"/>
              <a:t>targetowania</a:t>
            </a:r>
            <a:r>
              <a:rPr lang="pl-PL" sz="2400" dirty="0"/>
              <a:t>: </a:t>
            </a:r>
            <a:br>
              <a:rPr lang="pl-PL" sz="2400" dirty="0"/>
            </a:br>
            <a:endParaRPr lang="pl-PL" sz="2400" dirty="0"/>
          </a:p>
          <a:p>
            <a:pPr marL="177796" indent="0">
              <a:lnSpc>
                <a:spcPct val="100000"/>
              </a:lnSpc>
              <a:spcBef>
                <a:spcPts val="0"/>
              </a:spcBef>
              <a:buClr>
                <a:srgbClr val="11AA81"/>
              </a:buClr>
              <a:buSzPts val="1500"/>
            </a:pPr>
            <a:endParaRPr sz="1867" dirty="0"/>
          </a:p>
          <a:p>
            <a:pPr marL="761981" indent="-414856">
              <a:lnSpc>
                <a:spcPct val="100000"/>
              </a:lnSpc>
              <a:spcBef>
                <a:spcPts val="0"/>
              </a:spcBef>
              <a:buClr>
                <a:srgbClr val="11AA81"/>
              </a:buClr>
              <a:buSzPts val="1400"/>
              <a:buFont typeface="Arial"/>
              <a:buChar char="●"/>
            </a:pPr>
            <a:r>
              <a:rPr lang="fi-FI" sz="1867" b="1" dirty="0">
                <a:solidFill>
                  <a:srgbClr val="11AA81"/>
                </a:solidFill>
              </a:rPr>
              <a:t>Targetowanie kontekstowe </a:t>
            </a:r>
            <a:r>
              <a:rPr lang="fi-FI" sz="1867" dirty="0"/>
              <a:t>- w oparciu o treści konsumowane w mediach</a:t>
            </a:r>
            <a:endParaRPr sz="1867" dirty="0"/>
          </a:p>
          <a:p>
            <a:pPr marL="761981" indent="-414856">
              <a:lnSpc>
                <a:spcPct val="100000"/>
              </a:lnSpc>
              <a:spcBef>
                <a:spcPts val="0"/>
              </a:spcBef>
              <a:buClr>
                <a:srgbClr val="11AA81"/>
              </a:buClr>
              <a:buSzPts val="1400"/>
              <a:buFont typeface="Arial"/>
              <a:buChar char="●"/>
            </a:pPr>
            <a:r>
              <a:rPr lang="fi-FI" sz="1867" b="1" dirty="0">
                <a:solidFill>
                  <a:srgbClr val="11AA81"/>
                </a:solidFill>
              </a:rPr>
              <a:t>Placement Targeting - </a:t>
            </a:r>
            <a:r>
              <a:rPr lang="fi-FI" sz="1867" dirty="0"/>
              <a:t>reklamodawca wybiera strony internetowe, na których wyświetlana jest reklama</a:t>
            </a:r>
            <a:endParaRPr sz="1867" dirty="0"/>
          </a:p>
          <a:p>
            <a:pPr marL="761981" indent="-414856">
              <a:lnSpc>
                <a:spcPct val="100000"/>
              </a:lnSpc>
              <a:spcBef>
                <a:spcPts val="0"/>
              </a:spcBef>
              <a:buClr>
                <a:srgbClr val="11AA81"/>
              </a:buClr>
              <a:buSzPts val="1400"/>
              <a:buFont typeface="Arial"/>
              <a:buChar char="●"/>
            </a:pPr>
            <a:r>
              <a:rPr lang="fi-FI" sz="1867" b="1" dirty="0">
                <a:solidFill>
                  <a:srgbClr val="11AA81"/>
                </a:solidFill>
              </a:rPr>
              <a:t>Remarketing </a:t>
            </a:r>
            <a:r>
              <a:rPr lang="fi-FI" sz="1867" dirty="0"/>
              <a:t>- użytkownikom, którzy odwiedzili witrynę, wyświetlane są reklamy tej witryny podczas przeglądania innych obszarów sieci reklamowej</a:t>
            </a:r>
            <a:endParaRPr sz="1867" dirty="0"/>
          </a:p>
          <a:p>
            <a:pPr marL="761981" indent="-414856">
              <a:lnSpc>
                <a:spcPct val="100000"/>
              </a:lnSpc>
              <a:spcBef>
                <a:spcPts val="0"/>
              </a:spcBef>
              <a:buClr>
                <a:srgbClr val="11AA81"/>
              </a:buClr>
              <a:buSzPts val="1400"/>
              <a:buFont typeface="Arial"/>
              <a:buChar char="●"/>
            </a:pPr>
            <a:r>
              <a:rPr lang="fi-FI" sz="1867" b="1" dirty="0">
                <a:solidFill>
                  <a:srgbClr val="11AA81"/>
                </a:solidFill>
              </a:rPr>
              <a:t>Kategorie zainteresowań </a:t>
            </a:r>
            <a:r>
              <a:rPr lang="fi-FI" sz="1867" dirty="0"/>
              <a:t>- oparte na zainteresowaniach ujawnionych przez użytkowników sieci</a:t>
            </a:r>
            <a:endParaRPr sz="1867" dirty="0"/>
          </a:p>
          <a:p>
            <a:pPr marL="761981" indent="-414856">
              <a:lnSpc>
                <a:spcPct val="100000"/>
              </a:lnSpc>
              <a:spcBef>
                <a:spcPts val="0"/>
              </a:spcBef>
              <a:buClr>
                <a:srgbClr val="11AA81"/>
              </a:buClr>
              <a:buSzPts val="1400"/>
              <a:buFont typeface="Arial"/>
              <a:buChar char="●"/>
            </a:pPr>
            <a:r>
              <a:rPr lang="fi-FI" sz="1867" b="1" dirty="0">
                <a:solidFill>
                  <a:srgbClr val="11AA81"/>
                </a:solidFill>
              </a:rPr>
              <a:t>Kierowanie tematyczne </a:t>
            </a:r>
            <a:r>
              <a:rPr lang="fi-FI" sz="1867" dirty="0"/>
              <a:t>- reklamy publikowane zgodnie z określonym tematem </a:t>
            </a:r>
            <a:endParaRPr sz="1867" dirty="0"/>
          </a:p>
          <a:p>
            <a:pPr marL="761981" indent="-414856">
              <a:lnSpc>
                <a:spcPct val="100000"/>
              </a:lnSpc>
              <a:spcBef>
                <a:spcPts val="0"/>
              </a:spcBef>
              <a:buClr>
                <a:srgbClr val="11AA81"/>
              </a:buClr>
              <a:buSzPts val="1400"/>
              <a:buFont typeface="Arial"/>
              <a:buChar char="●"/>
            </a:pPr>
            <a:r>
              <a:rPr lang="fi-FI" sz="1867" b="1" dirty="0">
                <a:solidFill>
                  <a:srgbClr val="11AA81"/>
                </a:solidFill>
              </a:rPr>
              <a:t>Geograficzne i językowe </a:t>
            </a:r>
            <a:r>
              <a:rPr lang="fi-FI" sz="1867" dirty="0"/>
              <a:t>- w ramach określonego regionu lub języka odbiorców</a:t>
            </a:r>
            <a:endParaRPr sz="1867" dirty="0"/>
          </a:p>
          <a:p>
            <a:pPr marL="761981" indent="-414856">
              <a:lnSpc>
                <a:spcPct val="100000"/>
              </a:lnSpc>
              <a:spcBef>
                <a:spcPts val="0"/>
              </a:spcBef>
              <a:buClr>
                <a:srgbClr val="11AA81"/>
              </a:buClr>
              <a:buSzPts val="1400"/>
              <a:buFont typeface="Arial"/>
              <a:buChar char="●"/>
            </a:pPr>
            <a:r>
              <a:rPr lang="fi-FI" sz="1867" b="1" dirty="0">
                <a:solidFill>
                  <a:srgbClr val="11AA81"/>
                </a:solidFill>
              </a:rPr>
              <a:t>Kierowanie demograficzne </a:t>
            </a:r>
            <a:r>
              <a:rPr lang="fi-FI" sz="1867" dirty="0"/>
              <a:t>- wiek, płeć itp.</a:t>
            </a:r>
            <a:br>
              <a:rPr lang="fi-FI" sz="1867" dirty="0"/>
            </a:br>
            <a:endParaRPr sz="1867" dirty="0"/>
          </a:p>
        </p:txBody>
      </p:sp>
      <p:sp>
        <p:nvSpPr>
          <p:cNvPr id="307" name="Google Shape;307;g20e72ffa6ac_0_212"/>
          <p:cNvSpPr txBox="1"/>
          <p:nvPr/>
        </p:nvSpPr>
        <p:spPr>
          <a:xfrm>
            <a:off x="7031772" y="4911749"/>
            <a:ext cx="4699853" cy="430833"/>
          </a:xfrm>
          <a:prstGeom prst="rect">
            <a:avLst/>
          </a:prstGeom>
          <a:noFill/>
          <a:ln>
            <a:noFill/>
          </a:ln>
        </p:spPr>
        <p:txBody>
          <a:bodyPr spcFirstLastPara="1" wrap="square" lIns="121900" tIns="60933" rIns="121900" bIns="60933" anchor="t" anchorCtr="0">
            <a:spAutoFit/>
          </a:bodyPr>
          <a:lstStyle/>
          <a:p>
            <a:pPr algn="r"/>
            <a:r>
              <a:rPr lang="fi-FI" sz="2000" b="1" dirty="0">
                <a:solidFill>
                  <a:srgbClr val="11AA81"/>
                </a:solidFill>
              </a:rPr>
              <a:t>Więcej informacji: </a:t>
            </a:r>
            <a:r>
              <a:rPr lang="fi-FI" sz="2000" u="sng" dirty="0">
                <a:solidFill>
                  <a:schemeClr val="hlink"/>
                </a:solidFill>
                <a:hlinkClick r:id="rId3"/>
              </a:rPr>
              <a:t>Bigcommerce</a:t>
            </a:r>
            <a:endParaRPr sz="2000" dirty="0">
              <a:solidFill>
                <a:schemeClr val="dk1"/>
              </a:solidFill>
            </a:endParaRPr>
          </a:p>
        </p:txBody>
      </p:sp>
    </p:spTree>
    <p:extLst>
      <p:ext uri="{BB962C8B-B14F-4D97-AF65-F5344CB8AC3E}">
        <p14:creationId xmlns:p14="http://schemas.microsoft.com/office/powerpoint/2010/main" val="2917956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13"/>
          <p:cNvSpPr txBox="1"/>
          <p:nvPr/>
        </p:nvSpPr>
        <p:spPr>
          <a:xfrm>
            <a:off x="334385" y="46008"/>
            <a:ext cx="10676800" cy="1107941"/>
          </a:xfrm>
          <a:prstGeom prst="rect">
            <a:avLst/>
          </a:prstGeom>
          <a:noFill/>
          <a:ln>
            <a:noFill/>
          </a:ln>
        </p:spPr>
        <p:txBody>
          <a:bodyPr spcFirstLastPara="1" wrap="square" lIns="121900" tIns="60933" rIns="121900" bIns="60933" anchor="t" anchorCtr="0">
            <a:spAutoFit/>
          </a:bodyPr>
          <a:lstStyle/>
          <a:p>
            <a:pPr algn="ctr">
              <a:buClr>
                <a:srgbClr val="161249"/>
              </a:buClr>
              <a:buSzPts val="2400"/>
            </a:pPr>
            <a:r>
              <a:rPr lang="fi-FI" sz="3200" b="1">
                <a:solidFill>
                  <a:srgbClr val="161249"/>
                </a:solidFill>
              </a:rPr>
              <a:t>Podstawy profilowania użytkowników - </a:t>
            </a:r>
            <a:br>
              <a:rPr lang="fi-FI" sz="3200" b="1">
                <a:solidFill>
                  <a:srgbClr val="161249"/>
                </a:solidFill>
              </a:rPr>
            </a:br>
            <a:r>
              <a:rPr lang="fi-FI" sz="3200" b="1">
                <a:solidFill>
                  <a:srgbClr val="161249"/>
                </a:solidFill>
              </a:rPr>
              <a:t>przykłady Google i Meta </a:t>
            </a:r>
            <a:endParaRPr sz="3200" b="1">
              <a:solidFill>
                <a:srgbClr val="161249"/>
              </a:solidFill>
            </a:endParaRPr>
          </a:p>
        </p:txBody>
      </p:sp>
      <p:sp>
        <p:nvSpPr>
          <p:cNvPr id="313" name="Google Shape;313;p13"/>
          <p:cNvSpPr txBox="1">
            <a:spLocks noGrp="1"/>
          </p:cNvSpPr>
          <p:nvPr>
            <p:ph type="body" idx="4294967295"/>
          </p:nvPr>
        </p:nvSpPr>
        <p:spPr>
          <a:xfrm>
            <a:off x="481651" y="1940540"/>
            <a:ext cx="5447300" cy="4035979"/>
          </a:xfrm>
          <a:prstGeom prst="rect">
            <a:avLst/>
          </a:prstGeom>
          <a:solidFill>
            <a:srgbClr val="FAB466"/>
          </a:solidFill>
          <a:ln>
            <a:noFill/>
          </a:ln>
        </p:spPr>
        <p:txBody>
          <a:bodyPr spcFirstLastPara="1" wrap="square" lIns="48000" tIns="0" rIns="0" bIns="0" anchor="t" anchorCtr="0">
            <a:noAutofit/>
          </a:bodyPr>
          <a:lstStyle/>
          <a:p>
            <a:pPr marL="177796" indent="0">
              <a:lnSpc>
                <a:spcPct val="100000"/>
              </a:lnSpc>
              <a:spcBef>
                <a:spcPts val="0"/>
              </a:spcBef>
              <a:buSzPts val="1500"/>
              <a:buNone/>
            </a:pPr>
            <a:endParaRPr sz="1467" dirty="0">
              <a:solidFill>
                <a:srgbClr val="1F1F1F"/>
              </a:solidFill>
            </a:endParaRPr>
          </a:p>
          <a:p>
            <a:pPr marL="177796" indent="0">
              <a:lnSpc>
                <a:spcPct val="100000"/>
              </a:lnSpc>
              <a:spcBef>
                <a:spcPts val="0"/>
              </a:spcBef>
              <a:buClr>
                <a:srgbClr val="1F1F1F"/>
              </a:buClr>
              <a:buSzPts val="1500"/>
              <a:buNone/>
            </a:pPr>
            <a:r>
              <a:rPr lang="fi-FI" sz="1467" b="1" dirty="0">
                <a:solidFill>
                  <a:srgbClr val="1F1F1F"/>
                </a:solidFill>
              </a:rPr>
              <a:t>Profil demograficzny użytkownika</a:t>
            </a:r>
            <a:endParaRPr sz="3200" b="1" dirty="0"/>
          </a:p>
          <a:p>
            <a:pPr marL="609585" indent="-431789">
              <a:lnSpc>
                <a:spcPct val="100000"/>
              </a:lnSpc>
              <a:spcBef>
                <a:spcPts val="0"/>
              </a:spcBef>
              <a:buClr>
                <a:schemeClr val="dk1"/>
              </a:buClr>
              <a:buSzPts val="1500"/>
            </a:pPr>
            <a:r>
              <a:rPr lang="fi-FI" sz="1467" dirty="0">
                <a:solidFill>
                  <a:srgbClr val="1F1F1F"/>
                </a:solidFill>
              </a:rPr>
              <a:t>Płeć </a:t>
            </a:r>
            <a:endParaRPr sz="3200" dirty="0"/>
          </a:p>
          <a:p>
            <a:pPr marL="609585" indent="-431789">
              <a:lnSpc>
                <a:spcPct val="100000"/>
              </a:lnSpc>
              <a:spcBef>
                <a:spcPts val="0"/>
              </a:spcBef>
              <a:buClr>
                <a:schemeClr val="dk1"/>
              </a:buClr>
              <a:buSzPts val="1500"/>
            </a:pPr>
            <a:r>
              <a:rPr lang="fi-FI" sz="1467" dirty="0">
                <a:solidFill>
                  <a:srgbClr val="1F1F1F"/>
                </a:solidFill>
              </a:rPr>
              <a:t>Wiek</a:t>
            </a:r>
            <a:endParaRPr sz="3200" dirty="0"/>
          </a:p>
          <a:p>
            <a:pPr marL="609585" indent="-431789">
              <a:lnSpc>
                <a:spcPct val="100000"/>
              </a:lnSpc>
              <a:spcBef>
                <a:spcPts val="0"/>
              </a:spcBef>
              <a:buClr>
                <a:schemeClr val="dk1"/>
              </a:buClr>
              <a:buSzPts val="1500"/>
            </a:pPr>
            <a:r>
              <a:rPr lang="fi-FI" sz="1467" dirty="0">
                <a:solidFill>
                  <a:srgbClr val="1F1F1F"/>
                </a:solidFill>
              </a:rPr>
              <a:t>Lokalizacja </a:t>
            </a:r>
            <a:endParaRPr sz="3200" dirty="0"/>
          </a:p>
          <a:p>
            <a:pPr marL="380990" indent="-253994">
              <a:lnSpc>
                <a:spcPct val="100000"/>
              </a:lnSpc>
              <a:spcBef>
                <a:spcPts val="0"/>
              </a:spcBef>
              <a:buSzPts val="1500"/>
              <a:buNone/>
            </a:pPr>
            <a:endParaRPr sz="1467" dirty="0">
              <a:solidFill>
                <a:srgbClr val="1F1F1F"/>
              </a:solidFill>
            </a:endParaRPr>
          </a:p>
          <a:p>
            <a:pPr marL="177796" indent="0">
              <a:lnSpc>
                <a:spcPct val="100000"/>
              </a:lnSpc>
              <a:spcBef>
                <a:spcPts val="0"/>
              </a:spcBef>
              <a:buClr>
                <a:srgbClr val="1F1F1F"/>
              </a:buClr>
              <a:buSzPts val="1500"/>
              <a:buNone/>
            </a:pPr>
            <a:r>
              <a:rPr lang="fi-FI" sz="1467" b="1" dirty="0">
                <a:solidFill>
                  <a:srgbClr val="1F1F1F"/>
                </a:solidFill>
              </a:rPr>
              <a:t>Bieżące wyszukiwanie</a:t>
            </a:r>
            <a:endParaRPr sz="3200" b="1" dirty="0"/>
          </a:p>
          <a:p>
            <a:pPr marL="609585" indent="-431789">
              <a:lnSpc>
                <a:spcPct val="100000"/>
              </a:lnSpc>
              <a:spcBef>
                <a:spcPts val="0"/>
              </a:spcBef>
              <a:buClr>
                <a:srgbClr val="1F1F1F"/>
              </a:buClr>
              <a:buSzPts val="1500"/>
            </a:pPr>
            <a:r>
              <a:rPr lang="fi-FI" sz="1467" dirty="0">
                <a:solidFill>
                  <a:srgbClr val="1F1F1F"/>
                </a:solidFill>
              </a:rPr>
              <a:t>Słowa kluczowe</a:t>
            </a:r>
            <a:endParaRPr sz="3200" dirty="0"/>
          </a:p>
          <a:p>
            <a:pPr marL="609585" indent="-304792">
              <a:lnSpc>
                <a:spcPct val="100000"/>
              </a:lnSpc>
              <a:spcBef>
                <a:spcPts val="0"/>
              </a:spcBef>
              <a:buSzPts val="1500"/>
              <a:buNone/>
            </a:pPr>
            <a:endParaRPr sz="1467" dirty="0">
              <a:solidFill>
                <a:srgbClr val="1F1F1F"/>
              </a:solidFill>
            </a:endParaRPr>
          </a:p>
          <a:p>
            <a:pPr marL="177796" indent="0">
              <a:lnSpc>
                <a:spcPct val="100000"/>
              </a:lnSpc>
              <a:spcBef>
                <a:spcPts val="0"/>
              </a:spcBef>
              <a:buClr>
                <a:srgbClr val="1F1F1F"/>
              </a:buClr>
              <a:buSzPts val="1500"/>
              <a:buNone/>
            </a:pPr>
            <a:r>
              <a:rPr lang="fi-FI" sz="1467" b="1" dirty="0">
                <a:solidFill>
                  <a:srgbClr val="1F1F1F"/>
                </a:solidFill>
              </a:rPr>
              <a:t>Twoja poprzednia aktywność w witrynach i aplikacjach Google </a:t>
            </a:r>
            <a:endParaRPr sz="1467" b="1" dirty="0">
              <a:solidFill>
                <a:srgbClr val="1F1F1F"/>
              </a:solidFill>
            </a:endParaRPr>
          </a:p>
          <a:p>
            <a:pPr marL="228594" indent="-228594">
              <a:lnSpc>
                <a:spcPct val="100000"/>
              </a:lnSpc>
              <a:spcBef>
                <a:spcPts val="0"/>
              </a:spcBef>
              <a:buClr>
                <a:srgbClr val="1F1F1F"/>
              </a:buClr>
              <a:buSzPts val="1500"/>
            </a:pPr>
            <a:r>
              <a:rPr lang="fi-FI" sz="1467" dirty="0">
                <a:solidFill>
                  <a:srgbClr val="1F1F1F"/>
                </a:solidFill>
              </a:rPr>
              <a:t>Wyszukiwania</a:t>
            </a:r>
            <a:endParaRPr sz="3200" dirty="0"/>
          </a:p>
          <a:p>
            <a:pPr marL="228594" indent="-228594">
              <a:lnSpc>
                <a:spcPct val="100000"/>
              </a:lnSpc>
              <a:spcBef>
                <a:spcPts val="0"/>
              </a:spcBef>
              <a:buClr>
                <a:srgbClr val="1F1F1F"/>
              </a:buClr>
              <a:buSzPts val="1500"/>
            </a:pPr>
            <a:r>
              <a:rPr lang="fi-FI" sz="1467" dirty="0">
                <a:solidFill>
                  <a:srgbClr val="1F1F1F"/>
                </a:solidFill>
              </a:rPr>
              <a:t>Twoje działania podczas rejestracji w Google</a:t>
            </a:r>
            <a:endParaRPr sz="3200" dirty="0"/>
          </a:p>
          <a:p>
            <a:pPr marL="228594" indent="-228594">
              <a:lnSpc>
                <a:spcPct val="100000"/>
              </a:lnSpc>
              <a:spcBef>
                <a:spcPts val="0"/>
              </a:spcBef>
              <a:buClr>
                <a:srgbClr val="1F1F1F"/>
              </a:buClr>
              <a:buSzPts val="1500"/>
            </a:pPr>
            <a:r>
              <a:rPr lang="fi-FI" sz="1467" dirty="0">
                <a:solidFill>
                  <a:srgbClr val="1F1F1F"/>
                </a:solidFill>
              </a:rPr>
              <a:t>Twoje reakcje na reklamy</a:t>
            </a:r>
            <a:endParaRPr sz="3200" dirty="0"/>
          </a:p>
          <a:p>
            <a:pPr marL="228594" indent="-228594">
              <a:lnSpc>
                <a:spcPct val="100000"/>
              </a:lnSpc>
              <a:spcBef>
                <a:spcPts val="0"/>
              </a:spcBef>
              <a:buClr>
                <a:srgbClr val="1F1F1F"/>
              </a:buClr>
              <a:buSzPts val="1500"/>
            </a:pPr>
            <a:r>
              <a:rPr lang="fi-FI" sz="1467" dirty="0">
                <a:solidFill>
                  <a:srgbClr val="1F1F1F"/>
                </a:solidFill>
              </a:rPr>
              <a:t>Aktywność użytkownika na innych urządzeniach </a:t>
            </a:r>
            <a:endParaRPr sz="3200" dirty="0"/>
          </a:p>
          <a:p>
            <a:pPr marL="177796" indent="0">
              <a:lnSpc>
                <a:spcPct val="100000"/>
              </a:lnSpc>
              <a:spcBef>
                <a:spcPts val="0"/>
              </a:spcBef>
              <a:buSzPts val="1500"/>
              <a:buNone/>
            </a:pPr>
            <a:endParaRPr dirty="0"/>
          </a:p>
          <a:p>
            <a:pPr marL="177796" indent="0">
              <a:lnSpc>
                <a:spcPct val="100000"/>
              </a:lnSpc>
              <a:spcBef>
                <a:spcPts val="0"/>
              </a:spcBef>
              <a:buSzPts val="1500"/>
              <a:buNone/>
            </a:pPr>
            <a:endParaRPr sz="1467" dirty="0">
              <a:solidFill>
                <a:srgbClr val="1F1F1F"/>
              </a:solidFill>
            </a:endParaRPr>
          </a:p>
        </p:txBody>
      </p:sp>
      <p:sp>
        <p:nvSpPr>
          <p:cNvPr id="314" name="Google Shape;314;p13"/>
          <p:cNvSpPr txBox="1">
            <a:spLocks noGrp="1"/>
          </p:cNvSpPr>
          <p:nvPr>
            <p:ph type="body" idx="4294967295"/>
          </p:nvPr>
        </p:nvSpPr>
        <p:spPr>
          <a:xfrm>
            <a:off x="6162735" y="2058570"/>
            <a:ext cx="5779056" cy="3917949"/>
          </a:xfrm>
          <a:prstGeom prst="rect">
            <a:avLst/>
          </a:prstGeom>
          <a:solidFill>
            <a:srgbClr val="96B0DE"/>
          </a:solidFill>
          <a:ln>
            <a:noFill/>
          </a:ln>
        </p:spPr>
        <p:txBody>
          <a:bodyPr spcFirstLastPara="1" wrap="square" lIns="0" tIns="96000" rIns="0" bIns="0" anchor="t" anchorCtr="0">
            <a:noAutofit/>
          </a:bodyPr>
          <a:lstStyle/>
          <a:p>
            <a:pPr marL="177796" indent="0">
              <a:lnSpc>
                <a:spcPct val="100000"/>
              </a:lnSpc>
              <a:spcBef>
                <a:spcPts val="0"/>
              </a:spcBef>
              <a:buSzPts val="1500"/>
              <a:buNone/>
            </a:pPr>
            <a:r>
              <a:rPr lang="fi-FI" sz="1600" b="1" dirty="0"/>
              <a:t>Zawartość utworzona przez użytkownika</a:t>
            </a:r>
            <a:endParaRPr sz="3733" b="1" dirty="0"/>
          </a:p>
          <a:p>
            <a:pPr marL="609585" indent="-431789">
              <a:lnSpc>
                <a:spcPct val="100000"/>
              </a:lnSpc>
              <a:spcBef>
                <a:spcPts val="0"/>
              </a:spcBef>
              <a:buSzPts val="1500"/>
            </a:pPr>
            <a:r>
              <a:rPr lang="fi-FI" sz="1467" dirty="0"/>
              <a:t>Treść i zdjęcia opublikowane</a:t>
            </a:r>
            <a:endParaRPr sz="3200" dirty="0"/>
          </a:p>
          <a:p>
            <a:pPr marL="609585" indent="-431789">
              <a:lnSpc>
                <a:spcPct val="100000"/>
              </a:lnSpc>
              <a:spcBef>
                <a:spcPts val="0"/>
              </a:spcBef>
              <a:buSzPts val="1500"/>
            </a:pPr>
            <a:r>
              <a:rPr lang="pl-PL" sz="1467" dirty="0"/>
              <a:t>Obserwowane </a:t>
            </a:r>
            <a:r>
              <a:rPr lang="fi-FI" sz="1467" dirty="0"/>
              <a:t>treści (od innych)</a:t>
            </a:r>
            <a:endParaRPr sz="3200" dirty="0"/>
          </a:p>
          <a:p>
            <a:pPr marL="609585" indent="-431789">
              <a:lnSpc>
                <a:spcPct val="100000"/>
              </a:lnSpc>
              <a:spcBef>
                <a:spcPts val="0"/>
              </a:spcBef>
              <a:buSzPts val="1500"/>
            </a:pPr>
            <a:r>
              <a:rPr lang="fi-FI" sz="1467" dirty="0"/>
              <a:t>Dokonane zakupy</a:t>
            </a:r>
            <a:endParaRPr sz="3200" dirty="0"/>
          </a:p>
          <a:p>
            <a:pPr marL="609585" indent="-431789">
              <a:lnSpc>
                <a:spcPct val="100000"/>
              </a:lnSpc>
              <a:spcBef>
                <a:spcPts val="0"/>
              </a:spcBef>
              <a:buSzPts val="1500"/>
            </a:pPr>
            <a:r>
              <a:rPr lang="fi-FI" sz="1467" dirty="0"/>
              <a:t>Użyte słowa kluczowe</a:t>
            </a:r>
            <a:endParaRPr sz="1467" dirty="0"/>
          </a:p>
          <a:p>
            <a:pPr marL="609585" indent="-431789">
              <a:lnSpc>
                <a:spcPct val="100000"/>
              </a:lnSpc>
              <a:spcBef>
                <a:spcPts val="0"/>
              </a:spcBef>
              <a:buSzPts val="1500"/>
            </a:pPr>
            <a:r>
              <a:rPr lang="fi-FI" sz="1467" dirty="0"/>
              <a:t>Czas spędzony na platformach Meta</a:t>
            </a:r>
            <a:endParaRPr sz="1467" dirty="0"/>
          </a:p>
          <a:p>
            <a:pPr marL="177796" indent="0">
              <a:lnSpc>
                <a:spcPct val="100000"/>
              </a:lnSpc>
              <a:spcBef>
                <a:spcPts val="0"/>
              </a:spcBef>
              <a:buSzPts val="1500"/>
              <a:buNone/>
            </a:pPr>
            <a:r>
              <a:rPr lang="fi-FI" sz="1467" b="1" dirty="0"/>
              <a:t>Kontakty i komunikacja na platformach Meta</a:t>
            </a:r>
            <a:endParaRPr sz="1467" b="1" dirty="0"/>
          </a:p>
          <a:p>
            <a:pPr marL="609585" indent="-431789">
              <a:lnSpc>
                <a:spcPct val="100000"/>
              </a:lnSpc>
              <a:spcBef>
                <a:spcPts val="0"/>
              </a:spcBef>
              <a:buSzPts val="1500"/>
            </a:pPr>
            <a:r>
              <a:rPr lang="fi-FI" sz="1467" dirty="0"/>
              <a:t>Z kim </a:t>
            </a:r>
            <a:endParaRPr sz="3200" dirty="0"/>
          </a:p>
          <a:p>
            <a:pPr marL="609585" indent="-431789">
              <a:lnSpc>
                <a:spcPct val="100000"/>
              </a:lnSpc>
              <a:spcBef>
                <a:spcPts val="0"/>
              </a:spcBef>
              <a:buSzPts val="1500"/>
            </a:pPr>
            <a:r>
              <a:rPr lang="fi-FI" sz="1467" dirty="0"/>
              <a:t>Rodzaj komunikacji </a:t>
            </a:r>
            <a:endParaRPr sz="3200" dirty="0"/>
          </a:p>
          <a:p>
            <a:pPr marL="609585" indent="-431789">
              <a:lnSpc>
                <a:spcPct val="100000"/>
              </a:lnSpc>
              <a:spcBef>
                <a:spcPts val="0"/>
              </a:spcBef>
              <a:buSzPts val="1500"/>
            </a:pPr>
            <a:r>
              <a:rPr lang="fi-FI" sz="1467" dirty="0"/>
              <a:t>Częstotliwość komunikacji </a:t>
            </a:r>
            <a:endParaRPr sz="3200" dirty="0"/>
          </a:p>
          <a:p>
            <a:pPr marL="177796" indent="0">
              <a:lnSpc>
                <a:spcPct val="100000"/>
              </a:lnSpc>
              <a:spcBef>
                <a:spcPts val="0"/>
              </a:spcBef>
              <a:buSzPts val="1500"/>
              <a:buNone/>
            </a:pPr>
            <a:r>
              <a:rPr lang="fi-FI" sz="1467" b="1" dirty="0"/>
              <a:t>Używane urządzenia</a:t>
            </a:r>
            <a:endParaRPr sz="1467" b="1" dirty="0"/>
          </a:p>
          <a:p>
            <a:pPr marL="609585" indent="-431789">
              <a:lnSpc>
                <a:spcPct val="100000"/>
              </a:lnSpc>
              <a:spcBef>
                <a:spcPts val="0"/>
              </a:spcBef>
              <a:buSzPts val="1500"/>
            </a:pPr>
            <a:r>
              <a:rPr lang="fi-FI" sz="1467" dirty="0"/>
              <a:t>telefon komórkowy; laptop</a:t>
            </a:r>
            <a:endParaRPr sz="1467" dirty="0"/>
          </a:p>
          <a:p>
            <a:pPr marL="177796" indent="0">
              <a:lnSpc>
                <a:spcPct val="100000"/>
              </a:lnSpc>
              <a:spcBef>
                <a:spcPts val="0"/>
              </a:spcBef>
              <a:buSzPts val="1500"/>
              <a:buNone/>
            </a:pPr>
            <a:r>
              <a:rPr lang="fi-FI" sz="1467" b="1" dirty="0"/>
              <a:t>Informacje zebrane od partnerów zewnętrznych </a:t>
            </a:r>
            <a:endParaRPr sz="3200" dirty="0"/>
          </a:p>
          <a:p>
            <a:pPr marL="609585" indent="-431789">
              <a:lnSpc>
                <a:spcPct val="100000"/>
              </a:lnSpc>
              <a:spcBef>
                <a:spcPts val="0"/>
              </a:spcBef>
              <a:buSzPts val="1500"/>
            </a:pPr>
            <a:r>
              <a:rPr lang="fi-FI" sz="1467" dirty="0"/>
              <a:t>Rodzaje śledzonych stron (zainteresowania)</a:t>
            </a:r>
            <a:endParaRPr sz="3200" dirty="0"/>
          </a:p>
          <a:p>
            <a:pPr marL="609585" indent="-431789">
              <a:lnSpc>
                <a:spcPct val="100000"/>
              </a:lnSpc>
              <a:spcBef>
                <a:spcPts val="0"/>
              </a:spcBef>
              <a:buSzPts val="1500"/>
            </a:pPr>
            <a:r>
              <a:rPr lang="fi-FI" sz="1467" dirty="0"/>
              <a:t>Dokonane zakupy </a:t>
            </a:r>
            <a:endParaRPr sz="3200" dirty="0"/>
          </a:p>
          <a:p>
            <a:pPr marL="609585" indent="-304792">
              <a:lnSpc>
                <a:spcPct val="100000"/>
              </a:lnSpc>
              <a:spcBef>
                <a:spcPts val="0"/>
              </a:spcBef>
              <a:buSzPts val="1500"/>
              <a:buNone/>
            </a:pPr>
            <a:endParaRPr sz="1400" dirty="0"/>
          </a:p>
        </p:txBody>
      </p:sp>
      <p:sp>
        <p:nvSpPr>
          <p:cNvPr id="315" name="Google Shape;315;p13"/>
          <p:cNvSpPr txBox="1"/>
          <p:nvPr/>
        </p:nvSpPr>
        <p:spPr>
          <a:xfrm>
            <a:off x="486616" y="1281071"/>
            <a:ext cx="5442335" cy="779518"/>
          </a:xfrm>
          <a:prstGeom prst="rect">
            <a:avLst/>
          </a:prstGeom>
          <a:solidFill>
            <a:srgbClr val="EA8007"/>
          </a:solidFill>
          <a:ln>
            <a:noFill/>
          </a:ln>
        </p:spPr>
        <p:txBody>
          <a:bodyPr spcFirstLastPara="1" wrap="square" lIns="121900" tIns="60933" rIns="121900" bIns="60933" anchor="t" anchorCtr="0">
            <a:spAutoFit/>
          </a:bodyPr>
          <a:lstStyle/>
          <a:p>
            <a:pPr algn="ctr">
              <a:buClr>
                <a:schemeClr val="lt1"/>
              </a:buClr>
              <a:buSzPts val="1600"/>
            </a:pPr>
            <a:r>
              <a:rPr lang="fi-FI" sz="2133" b="1" dirty="0">
                <a:solidFill>
                  <a:schemeClr val="lt1"/>
                </a:solidFill>
              </a:rPr>
              <a:t>Dane użytkownika gromadzone przez Google (</a:t>
            </a:r>
            <a:r>
              <a:rPr lang="pl-PL" sz="2133" b="1" dirty="0" err="1">
                <a:solidFill>
                  <a:schemeClr val="lt1"/>
                </a:solidFill>
              </a:rPr>
              <a:t>Ads</a:t>
            </a:r>
            <a:r>
              <a:rPr lang="fi-FI" sz="2133" b="1" dirty="0">
                <a:solidFill>
                  <a:schemeClr val="lt1"/>
                </a:solidFill>
              </a:rPr>
              <a:t>, Reklamy displayowe)</a:t>
            </a:r>
            <a:endParaRPr sz="2133" b="1" dirty="0">
              <a:solidFill>
                <a:schemeClr val="lt1"/>
              </a:solidFill>
            </a:endParaRPr>
          </a:p>
        </p:txBody>
      </p:sp>
      <p:sp>
        <p:nvSpPr>
          <p:cNvPr id="316" name="Google Shape;316;p13"/>
          <p:cNvSpPr txBox="1"/>
          <p:nvPr/>
        </p:nvSpPr>
        <p:spPr>
          <a:xfrm>
            <a:off x="6157885" y="1281071"/>
            <a:ext cx="5783906" cy="779518"/>
          </a:xfrm>
          <a:prstGeom prst="rect">
            <a:avLst/>
          </a:prstGeom>
          <a:solidFill>
            <a:schemeClr val="accent1"/>
          </a:solidFill>
          <a:ln>
            <a:noFill/>
          </a:ln>
        </p:spPr>
        <p:txBody>
          <a:bodyPr spcFirstLastPara="1" wrap="square" lIns="121900" tIns="60933" rIns="121900" bIns="60933" anchor="t" anchorCtr="0">
            <a:spAutoFit/>
          </a:bodyPr>
          <a:lstStyle/>
          <a:p>
            <a:pPr algn="ctr">
              <a:buClr>
                <a:schemeClr val="lt1"/>
              </a:buClr>
              <a:buSzPts val="1600"/>
            </a:pPr>
            <a:r>
              <a:rPr lang="fi-FI" sz="2133" b="1" dirty="0">
                <a:solidFill>
                  <a:schemeClr val="lt1"/>
                </a:solidFill>
              </a:rPr>
              <a:t>Dane użytkownika gromadzone przez Meta </a:t>
            </a:r>
            <a:endParaRPr sz="1867" dirty="0"/>
          </a:p>
          <a:p>
            <a:pPr algn="ctr">
              <a:buClr>
                <a:schemeClr val="lt1"/>
              </a:buClr>
              <a:buSzPts val="1600"/>
            </a:pPr>
            <a:r>
              <a:rPr lang="fi-FI" sz="2133" b="1" dirty="0">
                <a:solidFill>
                  <a:schemeClr val="lt1"/>
                </a:solidFill>
              </a:rPr>
              <a:t>(Facebook, Instagram)</a:t>
            </a:r>
            <a:endParaRPr sz="2133" b="1" dirty="0">
              <a:solidFill>
                <a:schemeClr val="lt1"/>
              </a:solidFill>
            </a:endParaRPr>
          </a:p>
        </p:txBody>
      </p:sp>
      <p:sp>
        <p:nvSpPr>
          <p:cNvPr id="317" name="Google Shape;317;p13"/>
          <p:cNvSpPr txBox="1"/>
          <p:nvPr/>
        </p:nvSpPr>
        <p:spPr>
          <a:xfrm>
            <a:off x="438387" y="5645341"/>
            <a:ext cx="5234399" cy="369277"/>
          </a:xfrm>
          <a:prstGeom prst="rect">
            <a:avLst/>
          </a:prstGeom>
          <a:noFill/>
          <a:ln>
            <a:noFill/>
          </a:ln>
        </p:spPr>
        <p:txBody>
          <a:bodyPr spcFirstLastPara="1" wrap="square" lIns="121900" tIns="60933" rIns="121900" bIns="60933" anchor="t" anchorCtr="0">
            <a:spAutoFit/>
          </a:bodyPr>
          <a:lstStyle/>
          <a:p>
            <a:pPr>
              <a:buSzPts val="1200"/>
            </a:pPr>
            <a:r>
              <a:rPr lang="fi-FI" sz="1600"/>
              <a:t>Źródło: </a:t>
            </a:r>
            <a:r>
              <a:rPr lang="fi-FI" sz="1600" u="sng">
                <a:solidFill>
                  <a:schemeClr val="hlink"/>
                </a:solidFill>
                <a:hlinkClick r:id="rId3"/>
              </a:rPr>
              <a:t>Wsparcie Google i Moje centrum reklam</a:t>
            </a:r>
            <a:endParaRPr sz="1600" u="sng">
              <a:solidFill>
                <a:schemeClr val="hlink"/>
              </a:solidFill>
            </a:endParaRPr>
          </a:p>
        </p:txBody>
      </p:sp>
      <p:sp>
        <p:nvSpPr>
          <p:cNvPr id="318" name="Google Shape;318;p13"/>
          <p:cNvSpPr txBox="1"/>
          <p:nvPr/>
        </p:nvSpPr>
        <p:spPr>
          <a:xfrm>
            <a:off x="5949951" y="5647155"/>
            <a:ext cx="6203949" cy="369277"/>
          </a:xfrm>
          <a:prstGeom prst="rect">
            <a:avLst/>
          </a:prstGeom>
          <a:noFill/>
          <a:ln>
            <a:noFill/>
          </a:ln>
        </p:spPr>
        <p:txBody>
          <a:bodyPr spcFirstLastPara="1" wrap="square" lIns="121900" tIns="60933" rIns="121900" bIns="60933" anchor="t" anchorCtr="0">
            <a:spAutoFit/>
          </a:bodyPr>
          <a:lstStyle/>
          <a:p>
            <a:pPr marL="177796">
              <a:buClr>
                <a:schemeClr val="dk1"/>
              </a:buClr>
              <a:buSzPts val="1500"/>
            </a:pPr>
            <a:r>
              <a:rPr lang="fi-FI" sz="1600">
                <a:solidFill>
                  <a:schemeClr val="dk1"/>
                </a:solidFill>
              </a:rPr>
              <a:t>Źródło: </a:t>
            </a:r>
            <a:r>
              <a:rPr lang="fi-FI" sz="1600" u="sng">
                <a:solidFill>
                  <a:schemeClr val="hlink"/>
                </a:solidFill>
                <a:hlinkClick r:id="rId4"/>
              </a:rPr>
              <a:t>Polityka prywatności Facebooka</a:t>
            </a:r>
            <a:endParaRPr sz="1600">
              <a:solidFill>
                <a:schemeClr val="dk1"/>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Google Shape;323;p14"/>
          <p:cNvSpPr txBox="1">
            <a:spLocks noGrp="1"/>
          </p:cNvSpPr>
          <p:nvPr>
            <p:ph type="title" idx="4294967295"/>
          </p:nvPr>
        </p:nvSpPr>
        <p:spPr>
          <a:xfrm>
            <a:off x="1847850" y="2667000"/>
            <a:ext cx="8496300" cy="762000"/>
          </a:xfrm>
          <a:prstGeom prst="rect">
            <a:avLst/>
          </a:prstGeom>
          <a:noFill/>
          <a:ln>
            <a:noFill/>
          </a:ln>
        </p:spPr>
        <p:txBody>
          <a:bodyPr spcFirstLastPara="1" wrap="square" lIns="121900" tIns="121900" rIns="121900" bIns="121900" anchor="t" anchorCtr="0">
            <a:noAutofit/>
          </a:bodyPr>
          <a:lstStyle/>
          <a:p>
            <a:pPr>
              <a:lnSpc>
                <a:spcPct val="100000"/>
              </a:lnSpc>
              <a:buSzPts val="4444"/>
            </a:pPr>
            <a:r>
              <a:rPr lang="fi-FI" sz="6000" dirty="0"/>
              <a:t>Reklama cyfrowa, PPC </a:t>
            </a:r>
            <a:endParaRPr sz="60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g20e72ffa6ac_0_19"/>
          <p:cNvSpPr txBox="1">
            <a:spLocks noGrp="1"/>
          </p:cNvSpPr>
          <p:nvPr>
            <p:ph type="title"/>
          </p:nvPr>
        </p:nvSpPr>
        <p:spPr>
          <a:xfrm>
            <a:off x="838200" y="263525"/>
            <a:ext cx="10515600" cy="1325563"/>
          </a:xfrm>
          <a:prstGeom prst="rect">
            <a:avLst/>
          </a:prstGeom>
          <a:noFill/>
          <a:ln>
            <a:noFill/>
          </a:ln>
        </p:spPr>
        <p:txBody>
          <a:bodyPr spcFirstLastPara="1" wrap="square" lIns="121900" tIns="121900" rIns="121900" bIns="121900" anchor="t" anchorCtr="0">
            <a:normAutofit/>
          </a:bodyPr>
          <a:lstStyle/>
          <a:p>
            <a:pPr>
              <a:buSzPts val="3300"/>
            </a:pPr>
            <a:r>
              <a:rPr lang="fi-FI"/>
              <a:t>Czym są "media cyfrowe"?</a:t>
            </a:r>
            <a:endParaRPr/>
          </a:p>
        </p:txBody>
      </p:sp>
      <p:sp>
        <p:nvSpPr>
          <p:cNvPr id="329" name="Google Shape;329;g20e72ffa6ac_0_19"/>
          <p:cNvSpPr txBox="1">
            <a:spLocks noGrp="1"/>
          </p:cNvSpPr>
          <p:nvPr>
            <p:ph type="body" idx="1"/>
          </p:nvPr>
        </p:nvSpPr>
        <p:spPr>
          <a:xfrm>
            <a:off x="838200" y="1142999"/>
            <a:ext cx="10515600" cy="4914900"/>
          </a:xfrm>
          <a:prstGeom prst="rect">
            <a:avLst/>
          </a:prstGeom>
          <a:noFill/>
          <a:ln>
            <a:noFill/>
          </a:ln>
        </p:spPr>
        <p:txBody>
          <a:bodyPr spcFirstLastPara="1" wrap="square" lIns="121900" tIns="121900" rIns="121900" bIns="121900" anchor="t" anchorCtr="0">
            <a:normAutofit lnSpcReduction="10000"/>
          </a:bodyPr>
          <a:lstStyle/>
          <a:p>
            <a:pPr marL="609585" indent="-431789">
              <a:lnSpc>
                <a:spcPct val="100000"/>
              </a:lnSpc>
              <a:spcBef>
                <a:spcPts val="0"/>
              </a:spcBef>
              <a:buClr>
                <a:srgbClr val="14A98E"/>
              </a:buClr>
              <a:buSzPts val="1500"/>
              <a:buFont typeface="Arial"/>
              <a:buChar char="●"/>
            </a:pPr>
            <a:r>
              <a:rPr lang="fi-FI" sz="2000" dirty="0"/>
              <a:t>Zasadniczo takie same jak tradycyjne reklamy prasowe, ale publikowane na platformach cyfrowych.</a:t>
            </a:r>
            <a:endParaRPr sz="2000" dirty="0"/>
          </a:p>
          <a:p>
            <a:pPr marL="990575" indent="-253994">
              <a:lnSpc>
                <a:spcPct val="100000"/>
              </a:lnSpc>
              <a:spcBef>
                <a:spcPts val="0"/>
              </a:spcBef>
              <a:buClr>
                <a:srgbClr val="14A98E"/>
              </a:buClr>
              <a:buSzPts val="1500"/>
            </a:pPr>
            <a:endParaRPr sz="2000" dirty="0"/>
          </a:p>
          <a:p>
            <a:pPr marL="609585" indent="-431789">
              <a:lnSpc>
                <a:spcPct val="100000"/>
              </a:lnSpc>
              <a:spcBef>
                <a:spcPts val="0"/>
              </a:spcBef>
              <a:buClr>
                <a:srgbClr val="14A98E"/>
              </a:buClr>
              <a:buSzPts val="1500"/>
              <a:buFont typeface="Arial"/>
              <a:buChar char="●"/>
            </a:pPr>
            <a:r>
              <a:rPr lang="fi-FI" sz="2000" dirty="0"/>
              <a:t>Obejmują one szeroki zakres platform cyfrowych o dużej liczbie odwiedzających: cyfrowe gazety, czasopisma, inne gęsto odwiedzane platformy, wyszukiwarki, platformy mediów społecznościowych, platformy do publikacji wideo, blogi itp.</a:t>
            </a:r>
            <a:endParaRPr sz="2000" dirty="0"/>
          </a:p>
          <a:p>
            <a:pPr marL="990575" indent="-253994">
              <a:lnSpc>
                <a:spcPct val="100000"/>
              </a:lnSpc>
              <a:spcBef>
                <a:spcPts val="0"/>
              </a:spcBef>
              <a:buClr>
                <a:srgbClr val="14A98E"/>
              </a:buClr>
              <a:buSzPts val="1500"/>
            </a:pPr>
            <a:endParaRPr sz="2000" dirty="0"/>
          </a:p>
          <a:p>
            <a:pPr marL="609585" indent="-431789">
              <a:lnSpc>
                <a:spcPct val="100000"/>
              </a:lnSpc>
              <a:spcBef>
                <a:spcPts val="0"/>
              </a:spcBef>
              <a:buClr>
                <a:srgbClr val="14A98E"/>
              </a:buClr>
              <a:buSzPts val="1500"/>
              <a:buFont typeface="Arial"/>
              <a:buChar char="●"/>
            </a:pPr>
            <a:r>
              <a:rPr lang="fi-FI" sz="2000" dirty="0"/>
              <a:t>Biznes medialny i reklamowy jest prowadzony przez dużą liczbę </a:t>
            </a:r>
            <a:r>
              <a:rPr lang="fi-FI" sz="2000" u="sng" dirty="0">
                <a:solidFill>
                  <a:schemeClr val="accent5"/>
                </a:solidFill>
                <a:hlinkClick r:id="rId3">
                  <a:extLst>
                    <a:ext uri="{A12FA001-AC4F-418D-AE19-62706E023703}">
                      <ahyp:hlinkClr xmlns:ahyp="http://schemas.microsoft.com/office/drawing/2018/hyperlinkcolor" val="tx"/>
                    </a:ext>
                  </a:extLst>
                </a:hlinkClick>
              </a:rPr>
              <a:t>domów mediowych </a:t>
            </a:r>
            <a:r>
              <a:rPr lang="fi-FI" sz="2000" dirty="0"/>
              <a:t>i kilku międzynarodowych gigantów, takich jak </a:t>
            </a:r>
            <a:r>
              <a:rPr lang="fi-FI" sz="2000" u="sng" dirty="0">
                <a:solidFill>
                  <a:schemeClr val="accent5"/>
                </a:solidFill>
                <a:hlinkClick r:id="rId4">
                  <a:extLst>
                    <a:ext uri="{A12FA001-AC4F-418D-AE19-62706E023703}">
                      <ahyp:hlinkClr xmlns:ahyp="http://schemas.microsoft.com/office/drawing/2018/hyperlinkcolor" val="tx"/>
                    </a:ext>
                  </a:extLst>
                </a:hlinkClick>
              </a:rPr>
              <a:t>Alphabet (</a:t>
            </a:r>
            <a:r>
              <a:rPr lang="fi-FI" sz="2000" dirty="0"/>
              <a:t>Google, Youtube itp.) i </a:t>
            </a:r>
            <a:r>
              <a:rPr lang="fi-FI" sz="2000" u="sng" dirty="0">
                <a:solidFill>
                  <a:schemeClr val="accent5"/>
                </a:solidFill>
                <a:hlinkClick r:id="rId5">
                  <a:extLst>
                    <a:ext uri="{A12FA001-AC4F-418D-AE19-62706E023703}">
                      <ahyp:hlinkClr xmlns:ahyp="http://schemas.microsoft.com/office/drawing/2018/hyperlinkcolor" val="tx"/>
                    </a:ext>
                  </a:extLst>
                </a:hlinkClick>
              </a:rPr>
              <a:t>Meta </a:t>
            </a:r>
            <a:r>
              <a:rPr lang="fi-FI" sz="2000" dirty="0"/>
              <a:t>(Facebook, Instagram itp.).</a:t>
            </a:r>
            <a:endParaRPr sz="2000" dirty="0"/>
          </a:p>
          <a:p>
            <a:pPr marL="609585" indent="-304792">
              <a:lnSpc>
                <a:spcPct val="100000"/>
              </a:lnSpc>
              <a:spcBef>
                <a:spcPts val="0"/>
              </a:spcBef>
              <a:buClr>
                <a:srgbClr val="14A98E"/>
              </a:buClr>
              <a:buSzPts val="1500"/>
            </a:pPr>
            <a:endParaRPr sz="2000" dirty="0"/>
          </a:p>
          <a:p>
            <a:pPr marL="609585" indent="-431789">
              <a:lnSpc>
                <a:spcPct val="100000"/>
              </a:lnSpc>
              <a:spcBef>
                <a:spcPts val="0"/>
              </a:spcBef>
              <a:buClr>
                <a:srgbClr val="14A98E"/>
              </a:buClr>
              <a:buSzPts val="1500"/>
              <a:buFont typeface="Arial"/>
              <a:buChar char="●"/>
            </a:pPr>
            <a:r>
              <a:rPr lang="fi-FI" sz="2000" dirty="0"/>
              <a:t>Ich działalność polega na publikowaniu treści (wiadomości, rozrywka, życie, umieszczanie, specjalne zainteresowania i hobby itp.), atrakcyjnych dla większych </a:t>
            </a:r>
            <a:br>
              <a:rPr lang="pl-PL" sz="2000" dirty="0"/>
            </a:br>
            <a:r>
              <a:rPr lang="fi-FI" sz="2000" dirty="0"/>
              <a:t>i mniejszych, ogólnych i konkretnych odbiorców, a za pomocą tego...</a:t>
            </a:r>
            <a:endParaRPr sz="2000" dirty="0"/>
          </a:p>
          <a:p>
            <a:pPr marL="609585" indent="-304792">
              <a:lnSpc>
                <a:spcPct val="100000"/>
              </a:lnSpc>
              <a:spcBef>
                <a:spcPts val="0"/>
              </a:spcBef>
              <a:buClr>
                <a:srgbClr val="14A98E"/>
              </a:buClr>
              <a:buSzPts val="1500"/>
            </a:pPr>
            <a:endParaRPr sz="2000" dirty="0"/>
          </a:p>
          <a:p>
            <a:pPr marL="609585" indent="-406390">
              <a:lnSpc>
                <a:spcPct val="100000"/>
              </a:lnSpc>
              <a:spcBef>
                <a:spcPts val="0"/>
              </a:spcBef>
              <a:buClr>
                <a:srgbClr val="14A98E"/>
              </a:buClr>
              <a:buSzPts val="1200"/>
              <a:buFont typeface="Arial"/>
              <a:buChar char="●"/>
            </a:pPr>
            <a:r>
              <a:rPr lang="pl-PL" sz="2000" dirty="0"/>
              <a:t>…</a:t>
            </a:r>
            <a:r>
              <a:rPr lang="fi-FI" sz="2000" dirty="0"/>
              <a:t>oferować posortowane media do celów reklamowych</a:t>
            </a:r>
            <a:r>
              <a:rPr lang="pl-PL" sz="2000" dirty="0"/>
              <a:t>.</a:t>
            </a:r>
            <a:endParaRPr sz="20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33"/>
        <p:cNvGrpSpPr/>
        <p:nvPr/>
      </p:nvGrpSpPr>
      <p:grpSpPr>
        <a:xfrm>
          <a:off x="0" y="0"/>
          <a:ext cx="0" cy="0"/>
          <a:chOff x="0" y="0"/>
          <a:chExt cx="0" cy="0"/>
        </a:xfrm>
      </p:grpSpPr>
      <p:sp>
        <p:nvSpPr>
          <p:cNvPr id="334" name="Google Shape;334;g20e72ffa6ac_0_24"/>
          <p:cNvSpPr txBox="1">
            <a:spLocks noGrp="1"/>
          </p:cNvSpPr>
          <p:nvPr>
            <p:ph type="body" idx="1"/>
          </p:nvPr>
        </p:nvSpPr>
        <p:spPr>
          <a:xfrm>
            <a:off x="1120777" y="433106"/>
            <a:ext cx="8818739" cy="517001"/>
          </a:xfrm>
          <a:prstGeom prst="rect">
            <a:avLst/>
          </a:prstGeom>
          <a:noFill/>
          <a:ln>
            <a:noFill/>
          </a:ln>
        </p:spPr>
        <p:txBody>
          <a:bodyPr spcFirstLastPara="1" wrap="square" lIns="0" tIns="0" rIns="0" bIns="0" anchor="t" anchorCtr="0">
            <a:spAutoFit/>
          </a:bodyPr>
          <a:lstStyle/>
          <a:p>
            <a:pPr marL="0" indent="0">
              <a:spcBef>
                <a:spcPts val="0"/>
              </a:spcBef>
              <a:buSzPts val="2800"/>
            </a:pPr>
            <a:r>
              <a:rPr lang="fi-FI" sz="3733" dirty="0"/>
              <a:t>Aktywność w </a:t>
            </a:r>
            <a:r>
              <a:rPr lang="pl-PL" sz="3733" dirty="0"/>
              <a:t>sali</a:t>
            </a:r>
            <a:endParaRPr dirty="0"/>
          </a:p>
        </p:txBody>
      </p:sp>
      <p:sp>
        <p:nvSpPr>
          <p:cNvPr id="335" name="Google Shape;335;g20e72ffa6ac_0_24"/>
          <p:cNvSpPr txBox="1">
            <a:spLocks noGrp="1"/>
          </p:cNvSpPr>
          <p:nvPr>
            <p:ph type="body" idx="2"/>
          </p:nvPr>
        </p:nvSpPr>
        <p:spPr>
          <a:xfrm>
            <a:off x="1120777" y="1060860"/>
            <a:ext cx="9838375" cy="4505911"/>
          </a:xfrm>
          <a:prstGeom prst="rect">
            <a:avLst/>
          </a:prstGeom>
          <a:noFill/>
          <a:ln>
            <a:noFill/>
          </a:ln>
        </p:spPr>
        <p:txBody>
          <a:bodyPr spcFirstLastPara="1" wrap="square" lIns="0" tIns="0" rIns="0" bIns="0" anchor="t" anchorCtr="0">
            <a:noAutofit/>
          </a:bodyPr>
          <a:lstStyle/>
          <a:p>
            <a:pPr marL="0" indent="0">
              <a:lnSpc>
                <a:spcPct val="100000"/>
              </a:lnSpc>
              <a:buClr>
                <a:srgbClr val="11AA81"/>
              </a:buClr>
              <a:buSzPts val="1800"/>
            </a:pPr>
            <a:r>
              <a:rPr lang="fi-FI" sz="2400" b="1" dirty="0">
                <a:solidFill>
                  <a:srgbClr val="11AA81"/>
                </a:solidFill>
              </a:rPr>
              <a:t>Poznaj ofertę krajowych domów mediowych </a:t>
            </a:r>
            <a:endParaRPr dirty="0"/>
          </a:p>
          <a:p>
            <a:pPr marL="0" indent="0">
              <a:lnSpc>
                <a:spcPct val="100000"/>
              </a:lnSpc>
              <a:buSzPts val="1600"/>
            </a:pPr>
            <a:endParaRPr sz="2133" dirty="0"/>
          </a:p>
          <a:p>
            <a:pPr marL="609585" indent="-457189">
              <a:lnSpc>
                <a:spcPct val="100000"/>
              </a:lnSpc>
              <a:buClr>
                <a:srgbClr val="11AA81"/>
              </a:buClr>
              <a:buSzPts val="1800"/>
              <a:buAutoNum type="arabicPeriod"/>
            </a:pPr>
            <a:r>
              <a:rPr lang="fi-FI" sz="2133" dirty="0"/>
              <a:t>Można je znaleźć w Internecie, wyszukując na przykład "domy mediowe" </a:t>
            </a:r>
            <a:br>
              <a:rPr lang="pl-PL" sz="2133" dirty="0"/>
            </a:br>
            <a:r>
              <a:rPr lang="fi-FI" sz="2133" dirty="0"/>
              <a:t>lub "zakup reklamy cyfrowej</a:t>
            </a:r>
            <a:r>
              <a:rPr lang="fi-FI" dirty="0"/>
              <a:t>"</a:t>
            </a:r>
            <a:r>
              <a:rPr lang="pl-PL" dirty="0"/>
              <a:t>.</a:t>
            </a:r>
            <a:endParaRPr dirty="0"/>
          </a:p>
          <a:p>
            <a:pPr marL="609585" indent="-457189">
              <a:lnSpc>
                <a:spcPct val="100000"/>
              </a:lnSpc>
              <a:buClr>
                <a:srgbClr val="11AA81"/>
              </a:buClr>
              <a:buSzPts val="1800"/>
              <a:buAutoNum type="arabicPeriod"/>
            </a:pPr>
            <a:r>
              <a:rPr lang="fi-FI" sz="2133" dirty="0"/>
              <a:t>W większości krajów istnieje 3-5 większych domów mediowych </a:t>
            </a:r>
            <a:br>
              <a:rPr lang="pl-PL" sz="2133" dirty="0"/>
            </a:br>
            <a:r>
              <a:rPr lang="fi-FI" sz="2133" dirty="0"/>
              <a:t>i kilka mniejszych</a:t>
            </a:r>
            <a:r>
              <a:rPr lang="pl-PL" sz="2133" dirty="0"/>
              <a:t>.</a:t>
            </a:r>
            <a:endParaRPr dirty="0"/>
          </a:p>
          <a:p>
            <a:pPr marL="609585" indent="-457189">
              <a:lnSpc>
                <a:spcPct val="100000"/>
              </a:lnSpc>
              <a:buClr>
                <a:srgbClr val="11AA81"/>
              </a:buClr>
              <a:buSzPts val="1800"/>
              <a:buAutoNum type="arabicPeriod"/>
            </a:pPr>
            <a:r>
              <a:rPr lang="pl-PL" sz="2133" dirty="0"/>
              <a:t>Przygotuj listę </a:t>
            </a:r>
            <a:r>
              <a:rPr lang="fi-FI" sz="2133" dirty="0"/>
              <a:t>3-5 krajowych domów mediowych</a:t>
            </a:r>
            <a:r>
              <a:rPr lang="pl-PL" sz="2133" dirty="0"/>
              <a:t>.</a:t>
            </a:r>
            <a:endParaRPr dirty="0"/>
          </a:p>
          <a:p>
            <a:pPr marL="609585" indent="-457189">
              <a:lnSpc>
                <a:spcPct val="100000"/>
              </a:lnSpc>
              <a:buClr>
                <a:srgbClr val="11AA81"/>
              </a:buClr>
              <a:buSzPts val="1800"/>
              <a:buAutoNum type="arabicPeriod"/>
            </a:pPr>
            <a:r>
              <a:rPr lang="fi-FI" sz="2133" dirty="0"/>
              <a:t>Przejrzyj ich strony internetowe i wymień poszczególne media (gazety, magazyny, media specjalne, inne platformy) będące ich własnością (przekonasz się, że sektor mediów jest zadziwiająco scentralizowany).</a:t>
            </a:r>
            <a:endParaRPr dirty="0"/>
          </a:p>
          <a:p>
            <a:pPr marL="609585" indent="-457189">
              <a:lnSpc>
                <a:spcPct val="100000"/>
              </a:lnSpc>
              <a:buClr>
                <a:srgbClr val="11AA81"/>
              </a:buClr>
              <a:buSzPts val="1800"/>
              <a:buAutoNum type="arabicPeriod"/>
            </a:pPr>
            <a:r>
              <a:rPr lang="fi-FI" sz="2133" dirty="0"/>
              <a:t>Wybierz 2-3 z poszczególnych mediów. Wymień rodzaje grup docelowych, do których możesz dotrzeć za ich pośrednictwem.</a:t>
            </a:r>
            <a:endParaRPr dirty="0"/>
          </a:p>
          <a:p>
            <a:pPr marL="609585" indent="-304792">
              <a:lnSpc>
                <a:spcPct val="100000"/>
              </a:lnSpc>
              <a:buClr>
                <a:srgbClr val="11AA81"/>
              </a:buClr>
              <a:buSzPts val="1800"/>
            </a:pPr>
            <a:endParaRPr sz="2133" dirty="0"/>
          </a:p>
          <a:p>
            <a:pPr marL="0" indent="0">
              <a:lnSpc>
                <a:spcPct val="100000"/>
              </a:lnSpc>
              <a:buClr>
                <a:srgbClr val="11AA81"/>
              </a:buClr>
              <a:buSzPts val="1600"/>
            </a:pPr>
            <a:r>
              <a:rPr lang="fi-FI" sz="2133" b="1" dirty="0">
                <a:solidFill>
                  <a:srgbClr val="11AA81"/>
                </a:solidFill>
              </a:rPr>
              <a:t>Potrzebny czas: 20-30 minut. Można wykonywać w parach.</a:t>
            </a:r>
            <a:endParaRPr dirty="0"/>
          </a:p>
          <a:p>
            <a:pPr marL="0" indent="0">
              <a:buSzPts val="1500"/>
            </a:pPr>
            <a:endParaRP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39"/>
        <p:cNvGrpSpPr/>
        <p:nvPr/>
      </p:nvGrpSpPr>
      <p:grpSpPr>
        <a:xfrm>
          <a:off x="0" y="0"/>
          <a:ext cx="0" cy="0"/>
          <a:chOff x="0" y="0"/>
          <a:chExt cx="0" cy="0"/>
        </a:xfrm>
      </p:grpSpPr>
      <p:sp>
        <p:nvSpPr>
          <p:cNvPr id="340" name="Google Shape;340;g20e72ffa6ac_0_13"/>
          <p:cNvSpPr txBox="1">
            <a:spLocks noGrp="1"/>
          </p:cNvSpPr>
          <p:nvPr>
            <p:ph type="title" idx="4294967295"/>
          </p:nvPr>
        </p:nvSpPr>
        <p:spPr>
          <a:xfrm>
            <a:off x="713335" y="330200"/>
            <a:ext cx="9463200" cy="855200"/>
          </a:xfrm>
          <a:prstGeom prst="rect">
            <a:avLst/>
          </a:prstGeom>
          <a:noFill/>
          <a:ln>
            <a:noFill/>
          </a:ln>
        </p:spPr>
        <p:txBody>
          <a:bodyPr spcFirstLastPara="1" wrap="square" lIns="121900" tIns="121900" rIns="121900" bIns="121900" anchor="t" anchorCtr="0">
            <a:normAutofit/>
          </a:bodyPr>
          <a:lstStyle/>
          <a:p>
            <a:pPr>
              <a:buSzPct val="100000"/>
            </a:pPr>
            <a:r>
              <a:rPr lang="fi-FI"/>
              <a:t>Plusy i minusy reklamy cyfrowej </a:t>
            </a:r>
            <a:endParaRPr/>
          </a:p>
        </p:txBody>
      </p:sp>
      <p:sp>
        <p:nvSpPr>
          <p:cNvPr id="341" name="Google Shape;341;g20e72ffa6ac_0_13"/>
          <p:cNvSpPr txBox="1">
            <a:spLocks noGrp="1"/>
          </p:cNvSpPr>
          <p:nvPr>
            <p:ph type="body" idx="4294967295"/>
          </p:nvPr>
        </p:nvSpPr>
        <p:spPr>
          <a:xfrm>
            <a:off x="713318" y="1238250"/>
            <a:ext cx="5234517" cy="4199599"/>
          </a:xfrm>
          <a:prstGeom prst="rect">
            <a:avLst/>
          </a:prstGeom>
          <a:noFill/>
          <a:ln w="38100" cap="flat" cmpd="sng">
            <a:solidFill>
              <a:srgbClr val="11AA81"/>
            </a:solidFill>
            <a:prstDash val="solid"/>
            <a:round/>
            <a:headEnd type="none" w="sm" len="sm"/>
            <a:tailEnd type="none" w="sm" len="sm"/>
          </a:ln>
        </p:spPr>
        <p:txBody>
          <a:bodyPr spcFirstLastPara="1" wrap="square" lIns="121900" tIns="121900" rIns="121900" bIns="121900" anchor="t" anchorCtr="0">
            <a:noAutofit/>
          </a:bodyPr>
          <a:lstStyle/>
          <a:p>
            <a:pPr marL="143930" indent="0" algn="ctr">
              <a:lnSpc>
                <a:spcPct val="100000"/>
              </a:lnSpc>
              <a:spcBef>
                <a:spcPts val="0"/>
              </a:spcBef>
              <a:buClr>
                <a:srgbClr val="11AA81"/>
              </a:buClr>
              <a:buSzPts val="1900"/>
              <a:buNone/>
            </a:pPr>
            <a:r>
              <a:rPr lang="fi-FI" sz="3733" b="1" dirty="0">
                <a:solidFill>
                  <a:srgbClr val="11AA81"/>
                </a:solidFill>
              </a:rPr>
              <a:t>PLUSY</a:t>
            </a:r>
            <a:br>
              <a:rPr lang="fi-FI" sz="3733" b="1" dirty="0">
                <a:solidFill>
                  <a:srgbClr val="11AA81"/>
                </a:solidFill>
              </a:rPr>
            </a:br>
            <a:endParaRPr sz="1867" dirty="0"/>
          </a:p>
          <a:p>
            <a:pPr marL="634984" indent="-457189">
              <a:lnSpc>
                <a:spcPct val="100000"/>
              </a:lnSpc>
              <a:spcBef>
                <a:spcPts val="0"/>
              </a:spcBef>
              <a:buClr>
                <a:srgbClr val="11AA81"/>
              </a:buClr>
              <a:buSzPts val="1500"/>
              <a:buFont typeface="Arial"/>
              <a:buChar char="●"/>
            </a:pPr>
            <a:r>
              <a:rPr lang="fi-FI" sz="1867" dirty="0"/>
              <a:t>Oferuje doskonałe możliwości dla każdej wielkości firmy w zakresie zwiększania świadomości i kierowania ruchu do witryny.</a:t>
            </a:r>
            <a:br>
              <a:rPr lang="fi-FI" sz="1867" dirty="0"/>
            </a:br>
            <a:endParaRPr sz="400" dirty="0"/>
          </a:p>
          <a:p>
            <a:pPr marL="634984" indent="-457189">
              <a:lnSpc>
                <a:spcPct val="100000"/>
              </a:lnSpc>
              <a:spcBef>
                <a:spcPts val="0"/>
              </a:spcBef>
              <a:buClr>
                <a:srgbClr val="11AA81"/>
              </a:buClr>
              <a:buSzPts val="1500"/>
              <a:buFont typeface="Arial"/>
              <a:buChar char="●"/>
            </a:pPr>
            <a:r>
              <a:rPr lang="fi-FI" sz="1867" dirty="0"/>
              <a:t>Elastyczność - łatwe uruchamianie </a:t>
            </a:r>
            <a:br>
              <a:rPr lang="pl-PL" sz="1867" dirty="0"/>
            </a:br>
            <a:r>
              <a:rPr lang="fi-FI" sz="1867" dirty="0"/>
              <a:t>i zmienianie</a:t>
            </a:r>
            <a:r>
              <a:rPr lang="pl-PL" sz="1867" dirty="0"/>
              <a:t>.</a:t>
            </a:r>
            <a:br>
              <a:rPr lang="fi-FI" sz="1867" dirty="0"/>
            </a:br>
            <a:endParaRPr sz="400" dirty="0"/>
          </a:p>
          <a:p>
            <a:pPr marL="634984" indent="-457189">
              <a:lnSpc>
                <a:spcPct val="100000"/>
              </a:lnSpc>
              <a:spcBef>
                <a:spcPts val="0"/>
              </a:spcBef>
              <a:buClr>
                <a:srgbClr val="11AA81"/>
              </a:buClr>
              <a:buSzPts val="1500"/>
              <a:buFont typeface="Arial"/>
              <a:buChar char="●"/>
            </a:pPr>
            <a:r>
              <a:rPr lang="fi-FI" sz="1867" dirty="0"/>
              <a:t>Zaawansowane opcje definiowania odbiorców docelowych</a:t>
            </a:r>
            <a:r>
              <a:rPr lang="pl-PL" sz="1867" dirty="0"/>
              <a:t>.</a:t>
            </a:r>
            <a:br>
              <a:rPr lang="fi-FI" sz="1867" dirty="0"/>
            </a:br>
            <a:endParaRPr sz="400" dirty="0"/>
          </a:p>
          <a:p>
            <a:pPr marL="609585" indent="-457189">
              <a:lnSpc>
                <a:spcPct val="100000"/>
              </a:lnSpc>
              <a:spcBef>
                <a:spcPts val="0"/>
              </a:spcBef>
              <a:buClr>
                <a:srgbClr val="11AA81"/>
              </a:buClr>
              <a:buSzPts val="1800"/>
              <a:buFont typeface="Arial"/>
              <a:buChar char="●"/>
            </a:pPr>
            <a:r>
              <a:rPr lang="fi-FI" sz="1867" dirty="0"/>
              <a:t>Niskie koszty (szczególnie w przypadku prowadzenia we własnym zakresie)</a:t>
            </a:r>
            <a:r>
              <a:rPr lang="pl-PL" sz="1867" dirty="0"/>
              <a:t>.</a:t>
            </a:r>
            <a:endParaRPr sz="1867" dirty="0"/>
          </a:p>
          <a:p>
            <a:pPr marL="0" indent="0">
              <a:lnSpc>
                <a:spcPct val="100000"/>
              </a:lnSpc>
              <a:spcBef>
                <a:spcPts val="0"/>
              </a:spcBef>
              <a:buSzPts val="1500"/>
              <a:buNone/>
            </a:pPr>
            <a:endParaRPr sz="2000" dirty="0"/>
          </a:p>
          <a:p>
            <a:pPr marL="0" indent="0">
              <a:lnSpc>
                <a:spcPct val="100000"/>
              </a:lnSpc>
              <a:spcBef>
                <a:spcPts val="0"/>
              </a:spcBef>
              <a:buSzPts val="1500"/>
              <a:buNone/>
            </a:pPr>
            <a:endParaRPr sz="2000" dirty="0"/>
          </a:p>
        </p:txBody>
      </p:sp>
      <p:sp>
        <p:nvSpPr>
          <p:cNvPr id="342" name="Google Shape;342;g20e72ffa6ac_0_13"/>
          <p:cNvSpPr txBox="1">
            <a:spLocks noGrp="1"/>
          </p:cNvSpPr>
          <p:nvPr>
            <p:ph type="body" idx="4294967295"/>
          </p:nvPr>
        </p:nvSpPr>
        <p:spPr>
          <a:xfrm>
            <a:off x="6244169" y="1238250"/>
            <a:ext cx="5211233" cy="4199599"/>
          </a:xfrm>
          <a:prstGeom prst="rect">
            <a:avLst/>
          </a:prstGeom>
          <a:noFill/>
          <a:ln w="38100" cap="flat" cmpd="sng">
            <a:solidFill>
              <a:srgbClr val="D12477"/>
            </a:solidFill>
            <a:prstDash val="solid"/>
            <a:round/>
            <a:headEnd type="none" w="sm" len="sm"/>
            <a:tailEnd type="none" w="sm" len="sm"/>
          </a:ln>
        </p:spPr>
        <p:txBody>
          <a:bodyPr spcFirstLastPara="1" wrap="square" lIns="121900" tIns="121900" rIns="121900" bIns="121900" anchor="t" anchorCtr="0">
            <a:noAutofit/>
          </a:bodyPr>
          <a:lstStyle/>
          <a:p>
            <a:pPr marL="0" indent="0" algn="ctr">
              <a:lnSpc>
                <a:spcPct val="100000"/>
              </a:lnSpc>
              <a:spcBef>
                <a:spcPts val="0"/>
              </a:spcBef>
              <a:buClr>
                <a:srgbClr val="D12477"/>
              </a:buClr>
              <a:buNone/>
            </a:pPr>
            <a:r>
              <a:rPr lang="pl-PL" sz="3733" b="1" dirty="0">
                <a:solidFill>
                  <a:srgbClr val="D12477"/>
                </a:solidFill>
              </a:rPr>
              <a:t>MINUSY</a:t>
            </a:r>
            <a:br>
              <a:rPr lang="fi-FI" sz="3733" b="1" dirty="0">
                <a:solidFill>
                  <a:srgbClr val="D12477"/>
                </a:solidFill>
              </a:rPr>
            </a:br>
            <a:endParaRPr sz="1867" dirty="0"/>
          </a:p>
          <a:p>
            <a:pPr marL="609585" indent="-457189">
              <a:lnSpc>
                <a:spcPct val="100000"/>
              </a:lnSpc>
              <a:spcBef>
                <a:spcPts val="0"/>
              </a:spcBef>
              <a:buClr>
                <a:srgbClr val="D12477"/>
              </a:buClr>
              <a:buSzPts val="1800"/>
              <a:buFont typeface="Arial"/>
              <a:buChar char="●"/>
            </a:pPr>
            <a:r>
              <a:rPr lang="fi-FI" sz="1867" dirty="0"/>
              <a:t>Współczynniki klikalności i konwersji pozostają dość niskie </a:t>
            </a:r>
            <a:br>
              <a:rPr lang="fi-FI" sz="1867" dirty="0"/>
            </a:br>
            <a:r>
              <a:rPr lang="fi-FI" sz="1867" dirty="0"/>
              <a:t>-&gt; zazwyczaj wymagany duży wolumen</a:t>
            </a:r>
            <a:r>
              <a:rPr lang="pl-PL" sz="1867" dirty="0"/>
              <a:t>.</a:t>
            </a:r>
            <a:r>
              <a:rPr lang="fi-FI" sz="1867" dirty="0"/>
              <a:t> </a:t>
            </a:r>
            <a:br>
              <a:rPr lang="fi-FI" sz="1867" dirty="0"/>
            </a:br>
            <a:endParaRPr sz="400" dirty="0"/>
          </a:p>
          <a:p>
            <a:pPr marL="609585" indent="-457189">
              <a:lnSpc>
                <a:spcPct val="100000"/>
              </a:lnSpc>
              <a:spcBef>
                <a:spcPts val="0"/>
              </a:spcBef>
              <a:buClr>
                <a:srgbClr val="D12477"/>
              </a:buClr>
              <a:buSzPts val="1800"/>
              <a:buFont typeface="Arial"/>
              <a:buChar char="●"/>
            </a:pPr>
            <a:r>
              <a:rPr lang="fi-FI" sz="1867" dirty="0"/>
              <a:t>Konkurencja może być ostra </a:t>
            </a:r>
            <a:br>
              <a:rPr lang="pl-PL" sz="1867" dirty="0"/>
            </a:br>
            <a:r>
              <a:rPr lang="fi-FI" sz="1867" dirty="0"/>
              <a:t>(w zależności od branży).</a:t>
            </a:r>
            <a:br>
              <a:rPr lang="fi-FI" sz="1867" dirty="0"/>
            </a:br>
            <a:endParaRPr sz="400" dirty="0"/>
          </a:p>
          <a:p>
            <a:pPr marL="609585" indent="-457189">
              <a:lnSpc>
                <a:spcPct val="100000"/>
              </a:lnSpc>
              <a:spcBef>
                <a:spcPts val="0"/>
              </a:spcBef>
              <a:buClr>
                <a:srgbClr val="D12477"/>
              </a:buClr>
              <a:buSzPts val="1800"/>
              <a:buFont typeface="Arial"/>
              <a:buChar char="●"/>
            </a:pPr>
            <a:r>
              <a:rPr lang="fi-FI" sz="1867" dirty="0"/>
              <a:t>Może to prowadzić do wysokich cen CPC</a:t>
            </a:r>
            <a:r>
              <a:rPr lang="pl-PL" sz="1867" dirty="0"/>
              <a:t>.</a:t>
            </a:r>
            <a:br>
              <a:rPr lang="fi-FI" sz="1867" dirty="0"/>
            </a:br>
            <a:endParaRPr lang="pl-PL" sz="400" dirty="0"/>
          </a:p>
          <a:p>
            <a:pPr marL="609585" indent="-457189">
              <a:lnSpc>
                <a:spcPct val="100000"/>
              </a:lnSpc>
              <a:spcBef>
                <a:spcPts val="0"/>
              </a:spcBef>
              <a:buClr>
                <a:srgbClr val="D12477"/>
              </a:buClr>
              <a:buSzPts val="1800"/>
              <a:buFont typeface="Arial"/>
              <a:buChar char="●"/>
            </a:pPr>
            <a:r>
              <a:rPr lang="fi-FI" sz="1867" dirty="0"/>
              <a:t>Użytkownicy sieci mogą czuć się przytłoczeni reklamami</a:t>
            </a:r>
            <a:r>
              <a:rPr lang="pl-PL" sz="1867" dirty="0"/>
              <a:t>.</a:t>
            </a:r>
            <a:endParaRPr sz="1867" dirty="0"/>
          </a:p>
          <a:p>
            <a:pPr marL="609585" indent="0">
              <a:spcBef>
                <a:spcPts val="0"/>
              </a:spcBef>
              <a:buSzPts val="2100"/>
              <a:buNone/>
            </a:pPr>
            <a:endParaRPr dirty="0"/>
          </a:p>
        </p:txBody>
      </p:sp>
      <p:sp>
        <p:nvSpPr>
          <p:cNvPr id="343" name="Google Shape;343;g20e72ffa6ac_0_13"/>
          <p:cNvSpPr txBox="1"/>
          <p:nvPr/>
        </p:nvSpPr>
        <p:spPr>
          <a:xfrm>
            <a:off x="6556378" y="6192958"/>
            <a:ext cx="4899024" cy="369277"/>
          </a:xfrm>
          <a:prstGeom prst="rect">
            <a:avLst/>
          </a:prstGeom>
          <a:noFill/>
          <a:ln>
            <a:noFill/>
          </a:ln>
        </p:spPr>
        <p:txBody>
          <a:bodyPr spcFirstLastPara="1" wrap="square" lIns="121900" tIns="60933" rIns="121900" bIns="60933" anchor="t" anchorCtr="0">
            <a:spAutoFit/>
          </a:bodyPr>
          <a:lstStyle/>
          <a:p>
            <a:pPr>
              <a:buClr>
                <a:srgbClr val="161249"/>
              </a:buClr>
              <a:buSzPts val="1800"/>
            </a:pPr>
            <a:r>
              <a:rPr lang="fi-FI" sz="1600" dirty="0">
                <a:solidFill>
                  <a:srgbClr val="161249"/>
                </a:solidFill>
              </a:rPr>
              <a:t>Więcej informacji: </a:t>
            </a:r>
            <a:r>
              <a:rPr lang="fi-FI" sz="1600" u="sng" dirty="0">
                <a:solidFill>
                  <a:schemeClr val="hlink"/>
                </a:solidFill>
                <a:hlinkClick r:id="rId3"/>
              </a:rPr>
              <a:t>https:</a:t>
            </a:r>
            <a:r>
              <a:rPr lang="fi-FI" sz="1600" dirty="0">
                <a:solidFill>
                  <a:schemeClr val="dk1"/>
                </a:solidFill>
                <a:hlinkClick r:id="rId3"/>
              </a:rPr>
              <a:t>//www.wordstream.com/ppc</a:t>
            </a:r>
            <a:r>
              <a:rPr lang="pl-PL" sz="1600" dirty="0">
                <a:solidFill>
                  <a:schemeClr val="dk1"/>
                </a:solidFill>
              </a:rPr>
              <a:t> </a:t>
            </a:r>
            <a:r>
              <a:rPr lang="fi-FI" sz="1600" dirty="0">
                <a:solidFill>
                  <a:schemeClr val="dk1"/>
                </a:solidFill>
              </a:rPr>
              <a:t> </a:t>
            </a:r>
            <a:endParaRP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sp>
        <p:nvSpPr>
          <p:cNvPr id="348" name="Google Shape;348;g20e72ffa6ac_0_31"/>
          <p:cNvSpPr txBox="1">
            <a:spLocks noGrp="1"/>
          </p:cNvSpPr>
          <p:nvPr>
            <p:ph type="title" idx="4294967295"/>
          </p:nvPr>
        </p:nvSpPr>
        <p:spPr>
          <a:xfrm>
            <a:off x="414119" y="136735"/>
            <a:ext cx="11362267" cy="764117"/>
          </a:xfrm>
          <a:prstGeom prst="rect">
            <a:avLst/>
          </a:prstGeom>
          <a:noFill/>
          <a:ln>
            <a:noFill/>
          </a:ln>
        </p:spPr>
        <p:txBody>
          <a:bodyPr spcFirstLastPara="1" wrap="square" lIns="121900" tIns="121900" rIns="121900" bIns="121900" anchor="t" anchorCtr="0">
            <a:normAutofit fontScale="90000"/>
          </a:bodyPr>
          <a:lstStyle/>
          <a:p>
            <a:pPr algn="ctr">
              <a:buSzPct val="100000"/>
            </a:pPr>
            <a:r>
              <a:rPr lang="fi-FI"/>
              <a:t>Przykłady reklam cyfrowych</a:t>
            </a:r>
            <a:endParaRPr/>
          </a:p>
        </p:txBody>
      </p:sp>
      <p:pic>
        <p:nvPicPr>
          <p:cNvPr id="349" name="Google Shape;349;g20e72ffa6ac_0_31"/>
          <p:cNvPicPr preferRelativeResize="0"/>
          <p:nvPr/>
        </p:nvPicPr>
        <p:blipFill rotWithShape="1">
          <a:blip r:embed="rId3">
            <a:alphaModFix/>
          </a:blip>
          <a:srcRect/>
          <a:stretch/>
        </p:blipFill>
        <p:spPr>
          <a:xfrm>
            <a:off x="499873" y="891300"/>
            <a:ext cx="7868379" cy="5094633"/>
          </a:xfrm>
          <a:prstGeom prst="rect">
            <a:avLst/>
          </a:prstGeom>
          <a:noFill/>
          <a:ln>
            <a:noFill/>
          </a:ln>
        </p:spPr>
      </p:pic>
      <p:sp>
        <p:nvSpPr>
          <p:cNvPr id="350" name="Google Shape;350;g20e72ffa6ac_0_31"/>
          <p:cNvSpPr txBox="1"/>
          <p:nvPr/>
        </p:nvSpPr>
        <p:spPr>
          <a:xfrm>
            <a:off x="10072319" y="6246823"/>
            <a:ext cx="2567101" cy="492402"/>
          </a:xfrm>
          <a:prstGeom prst="rect">
            <a:avLst/>
          </a:prstGeom>
          <a:noFill/>
          <a:ln>
            <a:noFill/>
          </a:ln>
        </p:spPr>
        <p:txBody>
          <a:bodyPr spcFirstLastPara="1" wrap="square" lIns="121900" tIns="121900" rIns="121900" bIns="121900" anchor="t" anchorCtr="0">
            <a:spAutoFit/>
          </a:bodyPr>
          <a:lstStyle/>
          <a:p>
            <a:pPr>
              <a:buClr>
                <a:schemeClr val="dk1"/>
              </a:buClr>
              <a:buSzPts val="1200"/>
            </a:pPr>
            <a:r>
              <a:rPr lang="fi-FI" sz="1600">
                <a:solidFill>
                  <a:schemeClr val="dk1"/>
                </a:solidFill>
              </a:rPr>
              <a:t>Źródło: </a:t>
            </a:r>
            <a:r>
              <a:rPr lang="fi-FI" sz="1600" u="sng">
                <a:solidFill>
                  <a:schemeClr val="hlink"/>
                </a:solidFill>
              </a:rPr>
              <a:t>Wordstream</a:t>
            </a:r>
            <a:endParaRPr sz="2133">
              <a:solidFill>
                <a:schemeClr val="dk1"/>
              </a:solidFill>
              <a:latin typeface="Calibri"/>
              <a:ea typeface="Calibri"/>
              <a:cs typeface="Calibri"/>
              <a:sym typeface="Calibri"/>
            </a:endParaRPr>
          </a:p>
        </p:txBody>
      </p:sp>
      <p:pic>
        <p:nvPicPr>
          <p:cNvPr id="351" name="Google Shape;351;g20e72ffa6ac_0_3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368252" y="2097167"/>
            <a:ext cx="3408133" cy="2682899"/>
          </a:xfrm>
          <a:prstGeom prst="rect">
            <a:avLst/>
          </a:prstGeom>
          <a:noFill/>
          <a:ln w="38100" cap="rnd" cmpd="sng">
            <a:solidFill>
              <a:srgbClr val="161249"/>
            </a:solidFill>
            <a:prstDash val="solid"/>
            <a:round/>
            <a:headEnd type="none" w="sm" len="sm"/>
            <a:tailEnd type="none" w="sm" len="sm"/>
          </a:ln>
        </p:spPr>
      </p:pic>
      <p:sp>
        <p:nvSpPr>
          <p:cNvPr id="352" name="Google Shape;352;g20e72ffa6ac_0_31"/>
          <p:cNvSpPr txBox="1"/>
          <p:nvPr/>
        </p:nvSpPr>
        <p:spPr>
          <a:xfrm>
            <a:off x="9424967" y="1939701"/>
            <a:ext cx="842800" cy="363614"/>
          </a:xfrm>
          <a:prstGeom prst="rect">
            <a:avLst/>
          </a:prstGeom>
          <a:solidFill>
            <a:srgbClr val="019AFF"/>
          </a:solidFill>
          <a:ln>
            <a:noFill/>
          </a:ln>
        </p:spPr>
        <p:txBody>
          <a:bodyPr spcFirstLastPara="1" wrap="square" lIns="48000" tIns="48000" rIns="48000" bIns="48000" anchor="t" anchorCtr="0">
            <a:spAutoFit/>
          </a:bodyPr>
          <a:lstStyle/>
          <a:p>
            <a:pPr algn="ctr">
              <a:buClr>
                <a:schemeClr val="lt1"/>
              </a:buClr>
              <a:buSzPts val="1300"/>
            </a:pPr>
            <a:r>
              <a:rPr lang="fi-FI" sz="1733" b="1">
                <a:solidFill>
                  <a:schemeClr val="lt1"/>
                </a:solidFill>
                <a:latin typeface="Calibri"/>
                <a:ea typeface="Calibri"/>
                <a:cs typeface="Calibri"/>
                <a:sym typeface="Calibri"/>
              </a:rPr>
              <a:t>Lokalny</a:t>
            </a:r>
            <a:endParaRPr sz="1733" b="1">
              <a:solidFill>
                <a:schemeClr val="lt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grpSp>
        <p:nvGrpSpPr>
          <p:cNvPr id="357" name="Google Shape;357;p15"/>
          <p:cNvGrpSpPr/>
          <p:nvPr/>
        </p:nvGrpSpPr>
        <p:grpSpPr>
          <a:xfrm>
            <a:off x="4209141" y="2406543"/>
            <a:ext cx="2992011" cy="2764259"/>
            <a:chOff x="4447194" y="1815766"/>
            <a:chExt cx="2440200" cy="2440200"/>
          </a:xfrm>
        </p:grpSpPr>
        <p:sp>
          <p:nvSpPr>
            <p:cNvPr id="358" name="Google Shape;358;p15"/>
            <p:cNvSpPr/>
            <p:nvPr/>
          </p:nvSpPr>
          <p:spPr>
            <a:xfrm>
              <a:off x="4447194" y="1815766"/>
              <a:ext cx="2440200" cy="2440200"/>
            </a:xfrm>
            <a:prstGeom prst="ellipse">
              <a:avLst/>
            </a:prstGeom>
            <a:solidFill>
              <a:srgbClr val="F1B300"/>
            </a:solidFill>
            <a:ln>
              <a:noFill/>
            </a:ln>
            <a:effectLst>
              <a:outerShdw blurRad="228600" dist="50800" dir="5400000" algn="tl" rotWithShape="0">
                <a:srgbClr val="000000">
                  <a:alpha val="54117"/>
                </a:srgbClr>
              </a:outerShdw>
            </a:effectLst>
          </p:spPr>
          <p:txBody>
            <a:bodyPr spcFirstLastPara="1" wrap="square" lIns="121900" tIns="121900" rIns="121900" bIns="121900" anchor="ctr" anchorCtr="0">
              <a:noAutofit/>
            </a:bodyPr>
            <a:lstStyle/>
            <a:p>
              <a:pPr>
                <a:buSzPts val="1400"/>
              </a:pPr>
              <a:endParaRPr sz="1867"/>
            </a:p>
          </p:txBody>
        </p:sp>
        <p:sp>
          <p:nvSpPr>
            <p:cNvPr id="359" name="Google Shape;359;p15"/>
            <p:cNvSpPr txBox="1"/>
            <p:nvPr/>
          </p:nvSpPr>
          <p:spPr>
            <a:xfrm>
              <a:off x="4735950" y="2504275"/>
              <a:ext cx="1862700" cy="1163400"/>
            </a:xfrm>
            <a:prstGeom prst="rect">
              <a:avLst/>
            </a:prstGeom>
            <a:solidFill>
              <a:srgbClr val="F1B300"/>
            </a:solidFill>
            <a:ln>
              <a:noFill/>
            </a:ln>
          </p:spPr>
          <p:txBody>
            <a:bodyPr spcFirstLastPara="1" wrap="square" lIns="121900" tIns="121900" rIns="121900" bIns="121900" anchor="ctr" anchorCtr="0">
              <a:noAutofit/>
            </a:bodyPr>
            <a:lstStyle/>
            <a:p>
              <a:pPr algn="ctr">
                <a:buSzPts val="1500"/>
              </a:pPr>
              <a:r>
                <a:rPr lang="fi-FI" sz="2000" b="1">
                  <a:solidFill>
                    <a:schemeClr val="lt1"/>
                  </a:solidFill>
                </a:rPr>
                <a:t>STRONA</a:t>
              </a:r>
              <a:endParaRPr sz="2000" b="1">
                <a:solidFill>
                  <a:schemeClr val="lt1"/>
                </a:solidFill>
              </a:endParaRPr>
            </a:p>
            <a:p>
              <a:pPr algn="ctr">
                <a:buSzPts val="1200"/>
              </a:pPr>
              <a:r>
                <a:rPr lang="fi-FI" sz="1867" b="1">
                  <a:solidFill>
                    <a:schemeClr val="lt1"/>
                  </a:solidFill>
                </a:rPr>
                <a:t>(strona docelowa, </a:t>
              </a:r>
              <a:endParaRPr sz="1867" b="1">
                <a:solidFill>
                  <a:schemeClr val="lt1"/>
                </a:solidFill>
              </a:endParaRPr>
            </a:p>
            <a:p>
              <a:pPr algn="ctr">
                <a:buSzPts val="1200"/>
              </a:pPr>
              <a:r>
                <a:rPr lang="fi-FI" sz="1867" b="1">
                  <a:solidFill>
                    <a:schemeClr val="lt1"/>
                  </a:solidFill>
                </a:rPr>
                <a:t>zawartość,</a:t>
              </a:r>
              <a:endParaRPr sz="1867" b="1">
                <a:solidFill>
                  <a:schemeClr val="lt1"/>
                </a:solidFill>
              </a:endParaRPr>
            </a:p>
            <a:p>
              <a:pPr algn="ctr">
                <a:buSzPts val="1200"/>
              </a:pPr>
              <a:r>
                <a:rPr lang="fi-FI" sz="1867" b="1">
                  <a:solidFill>
                    <a:schemeClr val="lt1"/>
                  </a:solidFill>
                </a:rPr>
                <a:t>konwersja)</a:t>
              </a:r>
              <a:endParaRPr sz="1867" b="1">
                <a:solidFill>
                  <a:schemeClr val="lt1"/>
                </a:solidFill>
              </a:endParaRPr>
            </a:p>
          </p:txBody>
        </p:sp>
      </p:grpSp>
      <p:grpSp>
        <p:nvGrpSpPr>
          <p:cNvPr id="360" name="Google Shape;360;p15"/>
          <p:cNvGrpSpPr/>
          <p:nvPr/>
        </p:nvGrpSpPr>
        <p:grpSpPr>
          <a:xfrm>
            <a:off x="1555791" y="948086"/>
            <a:ext cx="3889632" cy="2052049"/>
            <a:chOff x="3490737" y="1374053"/>
            <a:chExt cx="1423800" cy="1423800"/>
          </a:xfrm>
        </p:grpSpPr>
        <p:sp>
          <p:nvSpPr>
            <p:cNvPr id="361" name="Google Shape;361;p15"/>
            <p:cNvSpPr/>
            <p:nvPr/>
          </p:nvSpPr>
          <p:spPr>
            <a:xfrm>
              <a:off x="3490737" y="1374053"/>
              <a:ext cx="1423800" cy="1423800"/>
            </a:xfrm>
            <a:prstGeom prst="ellipse">
              <a:avLst/>
            </a:prstGeom>
            <a:solidFill>
              <a:srgbClr val="11AA81"/>
            </a:solidFill>
            <a:ln>
              <a:noFill/>
            </a:ln>
            <a:effectLst>
              <a:outerShdw blurRad="228600" dist="50800" dir="5400000" algn="tl" rotWithShape="0">
                <a:srgbClr val="000000">
                  <a:alpha val="54117"/>
                </a:srgbClr>
              </a:outerShdw>
            </a:effectLst>
          </p:spPr>
          <p:txBody>
            <a:bodyPr spcFirstLastPara="1" wrap="square" lIns="121900" tIns="121900" rIns="121900" bIns="121900" anchor="ctr" anchorCtr="0">
              <a:noAutofit/>
            </a:bodyPr>
            <a:lstStyle/>
            <a:p>
              <a:pPr>
                <a:buSzPts val="1400"/>
              </a:pPr>
              <a:endParaRPr sz="1867"/>
            </a:p>
          </p:txBody>
        </p:sp>
        <p:sp>
          <p:nvSpPr>
            <p:cNvPr id="362" name="Google Shape;362;p15"/>
            <p:cNvSpPr txBox="1"/>
            <p:nvPr/>
          </p:nvSpPr>
          <p:spPr>
            <a:xfrm>
              <a:off x="3665608" y="1613603"/>
              <a:ext cx="1061100" cy="944700"/>
            </a:xfrm>
            <a:prstGeom prst="rect">
              <a:avLst/>
            </a:prstGeom>
            <a:solidFill>
              <a:srgbClr val="11AA81"/>
            </a:solidFill>
            <a:ln>
              <a:noFill/>
            </a:ln>
          </p:spPr>
          <p:txBody>
            <a:bodyPr spcFirstLastPara="1" wrap="square" lIns="121900" tIns="121900" rIns="121900" bIns="121900" anchor="ctr" anchorCtr="0">
              <a:noAutofit/>
            </a:bodyPr>
            <a:lstStyle/>
            <a:p>
              <a:pPr algn="ctr">
                <a:buSzPts val="1300"/>
              </a:pPr>
              <a:r>
                <a:rPr lang="fi-FI" sz="2000" b="1" dirty="0">
                  <a:solidFill>
                    <a:schemeClr val="lt1"/>
                  </a:solidFill>
                </a:rPr>
                <a:t>REKLAMA W WYSZUKIWARKACH </a:t>
              </a:r>
              <a:endParaRPr sz="2000" b="1" dirty="0">
                <a:solidFill>
                  <a:schemeClr val="lt1"/>
                </a:solidFill>
              </a:endParaRPr>
            </a:p>
            <a:p>
              <a:pPr algn="ctr">
                <a:buSzPts val="1000"/>
              </a:pPr>
              <a:r>
                <a:rPr lang="fi-FI" sz="1867" b="1" dirty="0">
                  <a:solidFill>
                    <a:schemeClr val="lt1"/>
                  </a:solidFill>
                </a:rPr>
                <a:t>Google, Bing, DuckDuckGo itp</a:t>
              </a:r>
              <a:r>
                <a:rPr lang="fi-FI" sz="2000" b="1" dirty="0">
                  <a:solidFill>
                    <a:schemeClr val="lt1"/>
                  </a:solidFill>
                </a:rPr>
                <a:t>.</a:t>
              </a:r>
              <a:endParaRPr sz="2000" b="1" dirty="0">
                <a:solidFill>
                  <a:schemeClr val="lt1"/>
                </a:solidFill>
              </a:endParaRPr>
            </a:p>
          </p:txBody>
        </p:sp>
      </p:grpSp>
      <p:grpSp>
        <p:nvGrpSpPr>
          <p:cNvPr id="363" name="Google Shape;363;p15"/>
          <p:cNvGrpSpPr/>
          <p:nvPr/>
        </p:nvGrpSpPr>
        <p:grpSpPr>
          <a:xfrm>
            <a:off x="702582" y="1287751"/>
            <a:ext cx="11324767" cy="4161478"/>
            <a:chOff x="2040623" y="978657"/>
            <a:chExt cx="8493575" cy="3121109"/>
          </a:xfrm>
        </p:grpSpPr>
        <p:sp>
          <p:nvSpPr>
            <p:cNvPr id="364" name="Google Shape;364;p15"/>
            <p:cNvSpPr/>
            <p:nvPr/>
          </p:nvSpPr>
          <p:spPr>
            <a:xfrm>
              <a:off x="2040623" y="2560730"/>
              <a:ext cx="2804527" cy="1539036"/>
            </a:xfrm>
            <a:prstGeom prst="ellipse">
              <a:avLst/>
            </a:prstGeom>
            <a:solidFill>
              <a:srgbClr val="873EAB"/>
            </a:solidFill>
            <a:ln>
              <a:noFill/>
            </a:ln>
          </p:spPr>
          <p:txBody>
            <a:bodyPr spcFirstLastPara="1" wrap="square" lIns="121900" tIns="121900" rIns="121900" bIns="121900" anchor="ctr" anchorCtr="0">
              <a:noAutofit/>
            </a:bodyPr>
            <a:lstStyle/>
            <a:p>
              <a:pPr algn="ctr"/>
              <a:r>
                <a:rPr lang="fi-FI" sz="2000" b="1" dirty="0">
                  <a:solidFill>
                    <a:schemeClr val="lt1"/>
                  </a:solidFill>
                </a:rPr>
                <a:t>REKLAMA DISPLAYOWA</a:t>
              </a:r>
              <a:endParaRPr sz="2000" b="1" dirty="0">
                <a:solidFill>
                  <a:schemeClr val="lt1"/>
                </a:solidFill>
              </a:endParaRPr>
            </a:p>
            <a:p>
              <a:pPr algn="ctr"/>
              <a:r>
                <a:rPr lang="fi-FI" sz="1867" b="1" dirty="0">
                  <a:solidFill>
                    <a:schemeClr val="lt1"/>
                  </a:solidFill>
                </a:rPr>
                <a:t>w sieciach reklamowych</a:t>
              </a:r>
              <a:endParaRPr sz="1867" b="1" dirty="0">
                <a:solidFill>
                  <a:schemeClr val="lt1"/>
                </a:solidFill>
              </a:endParaRPr>
            </a:p>
          </p:txBody>
        </p:sp>
        <p:sp>
          <p:nvSpPr>
            <p:cNvPr id="365" name="Google Shape;365;p15"/>
            <p:cNvSpPr/>
            <p:nvPr/>
          </p:nvSpPr>
          <p:spPr>
            <a:xfrm>
              <a:off x="6622924" y="978657"/>
              <a:ext cx="3911274" cy="2073300"/>
            </a:xfrm>
            <a:prstGeom prst="ellipse">
              <a:avLst/>
            </a:prstGeom>
            <a:solidFill>
              <a:srgbClr val="FF9900"/>
            </a:solidFill>
            <a:ln>
              <a:noFill/>
            </a:ln>
          </p:spPr>
          <p:txBody>
            <a:bodyPr spcFirstLastPara="1" wrap="square" lIns="121900" tIns="121900" rIns="121900" bIns="121900" anchor="ctr" anchorCtr="0">
              <a:noAutofit/>
            </a:bodyPr>
            <a:lstStyle/>
            <a:p>
              <a:pPr algn="ctr">
                <a:buSzPts val="1400"/>
              </a:pPr>
              <a:r>
                <a:rPr lang="fi-FI" sz="2000" b="1" dirty="0">
                  <a:solidFill>
                    <a:schemeClr val="lt1"/>
                  </a:solidFill>
                </a:rPr>
                <a:t>REKLAMA W MEDIACH SPOŁECZNOŚCIOWYCH </a:t>
              </a:r>
              <a:endParaRPr sz="2000" b="1" dirty="0">
                <a:solidFill>
                  <a:schemeClr val="lt1"/>
                </a:solidFill>
              </a:endParaRPr>
            </a:p>
            <a:p>
              <a:pPr marL="609585" indent="-423323">
                <a:buClr>
                  <a:schemeClr val="lt1"/>
                </a:buClr>
                <a:buSzPts val="1400"/>
                <a:buFont typeface="Arial"/>
                <a:buChar char="●"/>
              </a:pPr>
              <a:r>
                <a:rPr lang="fi-FI" sz="1867" b="1" dirty="0">
                  <a:solidFill>
                    <a:schemeClr val="lt1"/>
                  </a:solidFill>
                </a:rPr>
                <a:t>Facebook, Instagram (Meta)</a:t>
              </a:r>
              <a:endParaRPr sz="1867" b="1" dirty="0">
                <a:solidFill>
                  <a:schemeClr val="lt1"/>
                </a:solidFill>
              </a:endParaRPr>
            </a:p>
            <a:p>
              <a:pPr marL="609585" indent="-423323">
                <a:buClr>
                  <a:schemeClr val="lt1"/>
                </a:buClr>
                <a:buSzPts val="1400"/>
                <a:buFont typeface="Arial"/>
                <a:buChar char="●"/>
              </a:pPr>
              <a:r>
                <a:rPr lang="fi-FI" sz="1867" b="1" dirty="0">
                  <a:solidFill>
                    <a:schemeClr val="lt1"/>
                  </a:solidFill>
                </a:rPr>
                <a:t>Youtube, LinkedIn, blogi, TikTok itp.</a:t>
              </a:r>
              <a:endParaRPr sz="1867" b="1" dirty="0">
                <a:solidFill>
                  <a:schemeClr val="lt1"/>
                </a:solidFill>
              </a:endParaRPr>
            </a:p>
          </p:txBody>
        </p:sp>
      </p:grpSp>
      <p:sp>
        <p:nvSpPr>
          <p:cNvPr id="366" name="Google Shape;366;p15"/>
          <p:cNvSpPr/>
          <p:nvPr/>
        </p:nvSpPr>
        <p:spPr>
          <a:xfrm rot="-2122206">
            <a:off x="4923434" y="2388329"/>
            <a:ext cx="398847" cy="552704"/>
          </a:xfrm>
          <a:prstGeom prst="downArrow">
            <a:avLst>
              <a:gd name="adj1" fmla="val 50000"/>
              <a:gd name="adj2" fmla="val 50000"/>
            </a:avLst>
          </a:prstGeom>
          <a:solidFill>
            <a:schemeClr val="lt1"/>
          </a:solidFill>
          <a:ln>
            <a:noFill/>
          </a:ln>
          <a:effectLst>
            <a:outerShdw blurRad="63500" sx="102000" sy="102000" algn="ctr" rotWithShape="0">
              <a:srgbClr val="000000">
                <a:alpha val="40000"/>
              </a:srgbClr>
            </a:outerShdw>
          </a:effectLst>
        </p:spPr>
        <p:txBody>
          <a:bodyPr spcFirstLastPara="1" wrap="square" lIns="121900" tIns="121900" rIns="121900" bIns="121900" anchor="ctr" anchorCtr="0">
            <a:noAutofit/>
          </a:bodyPr>
          <a:lstStyle/>
          <a:p>
            <a:pPr>
              <a:buSzPts val="1400"/>
            </a:pPr>
            <a:endParaRPr sz="1867"/>
          </a:p>
        </p:txBody>
      </p:sp>
      <p:sp>
        <p:nvSpPr>
          <p:cNvPr id="367" name="Google Shape;367;p15"/>
          <p:cNvSpPr/>
          <p:nvPr/>
        </p:nvSpPr>
        <p:spPr>
          <a:xfrm rot="-5961244">
            <a:off x="4386947" y="4022013"/>
            <a:ext cx="410148" cy="539559"/>
          </a:xfrm>
          <a:prstGeom prst="downArrow">
            <a:avLst>
              <a:gd name="adj1" fmla="val 50000"/>
              <a:gd name="adj2" fmla="val 50000"/>
            </a:avLst>
          </a:prstGeom>
          <a:solidFill>
            <a:schemeClr val="lt1"/>
          </a:solidFill>
          <a:ln>
            <a:noFill/>
          </a:ln>
          <a:effectLst>
            <a:outerShdw blurRad="63500" sx="102000" sy="102000" algn="ctr" rotWithShape="0">
              <a:srgbClr val="000000">
                <a:alpha val="40000"/>
              </a:srgbClr>
            </a:outerShdw>
          </a:effectLst>
        </p:spPr>
        <p:txBody>
          <a:bodyPr spcFirstLastPara="1" wrap="square" lIns="121900" tIns="121900" rIns="121900" bIns="121900" anchor="ctr" anchorCtr="0">
            <a:noAutofit/>
          </a:bodyPr>
          <a:lstStyle/>
          <a:p>
            <a:pPr>
              <a:buSzPts val="1400"/>
            </a:pPr>
            <a:endParaRPr sz="1867"/>
          </a:p>
        </p:txBody>
      </p:sp>
      <p:sp>
        <p:nvSpPr>
          <p:cNvPr id="368" name="Google Shape;368;p15"/>
          <p:cNvSpPr/>
          <p:nvPr/>
        </p:nvSpPr>
        <p:spPr>
          <a:xfrm rot="3812425">
            <a:off x="6769425" y="2882648"/>
            <a:ext cx="388719" cy="607675"/>
          </a:xfrm>
          <a:prstGeom prst="downArrow">
            <a:avLst>
              <a:gd name="adj1" fmla="val 50000"/>
              <a:gd name="adj2" fmla="val 50000"/>
            </a:avLst>
          </a:prstGeom>
          <a:solidFill>
            <a:schemeClr val="lt1"/>
          </a:solidFill>
          <a:ln>
            <a:noFill/>
          </a:ln>
          <a:effectLst>
            <a:outerShdw blurRad="63500" sx="102000" sy="102000" algn="ctr" rotWithShape="0">
              <a:srgbClr val="000000">
                <a:alpha val="40000"/>
              </a:srgbClr>
            </a:outerShdw>
          </a:effectLst>
        </p:spPr>
        <p:txBody>
          <a:bodyPr spcFirstLastPara="1" wrap="square" lIns="121900" tIns="121900" rIns="121900" bIns="121900" anchor="ctr" anchorCtr="0">
            <a:noAutofit/>
          </a:bodyPr>
          <a:lstStyle/>
          <a:p>
            <a:pPr>
              <a:buSzPts val="1400"/>
            </a:pPr>
            <a:endParaRPr sz="1867"/>
          </a:p>
        </p:txBody>
      </p:sp>
      <p:sp>
        <p:nvSpPr>
          <p:cNvPr id="369" name="Google Shape;369;p15"/>
          <p:cNvSpPr txBox="1"/>
          <p:nvPr/>
        </p:nvSpPr>
        <p:spPr>
          <a:xfrm>
            <a:off x="-715965" y="711768"/>
            <a:ext cx="3889600" cy="533504"/>
          </a:xfrm>
          <a:prstGeom prst="rect">
            <a:avLst/>
          </a:prstGeom>
          <a:noFill/>
          <a:ln>
            <a:noFill/>
          </a:ln>
        </p:spPr>
        <p:txBody>
          <a:bodyPr spcFirstLastPara="1" wrap="square" lIns="121900" tIns="121900" rIns="121900" bIns="121900" anchor="t" anchorCtr="0">
            <a:spAutoFit/>
          </a:bodyPr>
          <a:lstStyle/>
          <a:p>
            <a:pPr>
              <a:buSzPts val="1400"/>
            </a:pPr>
            <a:endParaRPr sz="1867"/>
          </a:p>
        </p:txBody>
      </p:sp>
      <p:sp>
        <p:nvSpPr>
          <p:cNvPr id="370" name="Google Shape;370;p15"/>
          <p:cNvSpPr txBox="1"/>
          <p:nvPr/>
        </p:nvSpPr>
        <p:spPr>
          <a:xfrm>
            <a:off x="702581" y="163537"/>
            <a:ext cx="8632067" cy="779711"/>
          </a:xfrm>
          <a:prstGeom prst="rect">
            <a:avLst/>
          </a:prstGeom>
          <a:noFill/>
          <a:ln>
            <a:noFill/>
          </a:ln>
        </p:spPr>
        <p:txBody>
          <a:bodyPr spcFirstLastPara="1" wrap="square" lIns="121900" tIns="60933" rIns="121900" bIns="60933" anchor="t" anchorCtr="0">
            <a:spAutoFit/>
          </a:bodyPr>
          <a:lstStyle/>
          <a:p>
            <a:pPr>
              <a:buSzPts val="3200"/>
            </a:pPr>
            <a:r>
              <a:rPr lang="fi-FI" sz="4267" b="1"/>
              <a:t>Platformy dla reklamy cyfrowej </a:t>
            </a:r>
            <a:endParaRPr sz="4267" b="1"/>
          </a:p>
        </p:txBody>
      </p:sp>
      <p:sp>
        <p:nvSpPr>
          <p:cNvPr id="371" name="Google Shape;371;p15"/>
          <p:cNvSpPr txBox="1"/>
          <p:nvPr/>
        </p:nvSpPr>
        <p:spPr>
          <a:xfrm>
            <a:off x="7684046" y="5781191"/>
            <a:ext cx="8798800" cy="861720"/>
          </a:xfrm>
          <a:prstGeom prst="rect">
            <a:avLst/>
          </a:prstGeom>
          <a:noFill/>
          <a:ln>
            <a:noFill/>
          </a:ln>
        </p:spPr>
        <p:txBody>
          <a:bodyPr spcFirstLastPara="1" wrap="square" lIns="121900" tIns="60933" rIns="121900" bIns="60933" anchor="t" anchorCtr="0">
            <a:spAutoFit/>
          </a:bodyPr>
          <a:lstStyle/>
          <a:p>
            <a:pPr>
              <a:buClr>
                <a:srgbClr val="161249"/>
              </a:buClr>
              <a:buSzPts val="1600"/>
            </a:pPr>
            <a:r>
              <a:rPr lang="fi-FI" sz="1600" dirty="0">
                <a:solidFill>
                  <a:srgbClr val="161249"/>
                </a:solidFill>
              </a:rPr>
              <a:t>Więcej informacji: </a:t>
            </a:r>
            <a:endParaRPr sz="1600" dirty="0">
              <a:solidFill>
                <a:srgbClr val="161249"/>
              </a:solidFill>
            </a:endParaRPr>
          </a:p>
          <a:p>
            <a:pPr>
              <a:buClr>
                <a:srgbClr val="161249"/>
              </a:buClr>
              <a:buSzPts val="1600"/>
            </a:pPr>
            <a:r>
              <a:rPr lang="fi-FI" sz="1600" u="sng" dirty="0">
                <a:solidFill>
                  <a:schemeClr val="hlink"/>
                </a:solidFill>
                <a:hlinkClick r:id="rId3"/>
              </a:rPr>
              <a:t>12 najlepszych platform </a:t>
            </a:r>
            <a:r>
              <a:rPr lang="fi-FI" sz="1600" u="sng" dirty="0">
                <a:solidFill>
                  <a:schemeClr val="hlink"/>
                </a:solidFill>
              </a:rPr>
              <a:t>reklamowych </a:t>
            </a:r>
            <a:r>
              <a:rPr lang="fi-FI" sz="1600" dirty="0">
                <a:solidFill>
                  <a:srgbClr val="161249"/>
                </a:solidFill>
              </a:rPr>
              <a:t>(2023)</a:t>
            </a:r>
            <a:endParaRPr sz="1600" dirty="0">
              <a:solidFill>
                <a:srgbClr val="161249"/>
              </a:solidFill>
            </a:endParaRPr>
          </a:p>
          <a:p>
            <a:pPr>
              <a:buClr>
                <a:srgbClr val="161249"/>
              </a:buClr>
              <a:buSzPts val="1600"/>
            </a:pPr>
            <a:r>
              <a:rPr lang="fi-FI" sz="1600" u="sng" dirty="0">
                <a:solidFill>
                  <a:schemeClr val="hlink"/>
                </a:solidFill>
                <a:hlinkClick r:id="rId4"/>
              </a:rPr>
              <a:t>Obszerniejsze wprowadzenie </a:t>
            </a:r>
            <a:endParaRPr dirty="0">
              <a:solidFill>
                <a:srgbClr val="161249"/>
              </a:solidFill>
            </a:endParaRPr>
          </a:p>
        </p:txBody>
      </p:sp>
      <p:sp>
        <p:nvSpPr>
          <p:cNvPr id="372" name="Google Shape;372;p15"/>
          <p:cNvSpPr/>
          <p:nvPr/>
        </p:nvSpPr>
        <p:spPr>
          <a:xfrm>
            <a:off x="6775552" y="4463292"/>
            <a:ext cx="2801553" cy="1164821"/>
          </a:xfrm>
          <a:prstGeom prst="ellipse">
            <a:avLst/>
          </a:prstGeom>
          <a:solidFill>
            <a:srgbClr val="D12477"/>
          </a:solidFill>
          <a:ln>
            <a:noFill/>
          </a:ln>
        </p:spPr>
        <p:txBody>
          <a:bodyPr spcFirstLastPara="1" wrap="square" lIns="121900" tIns="121900" rIns="121900" bIns="121900" anchor="ctr" anchorCtr="0">
            <a:noAutofit/>
          </a:bodyPr>
          <a:lstStyle/>
          <a:p>
            <a:pPr algn="ctr">
              <a:buClr>
                <a:schemeClr val="lt1"/>
              </a:buClr>
              <a:buSzPts val="1500"/>
            </a:pPr>
            <a:r>
              <a:rPr lang="fi-FI" sz="2000" b="1">
                <a:solidFill>
                  <a:schemeClr val="lt1"/>
                </a:solidFill>
              </a:rPr>
              <a:t>REKLAMA NATYWNA</a:t>
            </a:r>
            <a:endParaRPr sz="2000" b="1">
              <a:solidFill>
                <a:schemeClr val="lt1"/>
              </a:solidFill>
            </a:endParaRPr>
          </a:p>
        </p:txBody>
      </p:sp>
      <p:sp>
        <p:nvSpPr>
          <p:cNvPr id="373" name="Google Shape;373;p15"/>
          <p:cNvSpPr/>
          <p:nvPr/>
        </p:nvSpPr>
        <p:spPr>
          <a:xfrm rot="7788334">
            <a:off x="6607693" y="4362738"/>
            <a:ext cx="389355" cy="539343"/>
          </a:xfrm>
          <a:prstGeom prst="downArrow">
            <a:avLst>
              <a:gd name="adj1" fmla="val 50000"/>
              <a:gd name="adj2" fmla="val 50000"/>
            </a:avLst>
          </a:prstGeom>
          <a:solidFill>
            <a:schemeClr val="lt1"/>
          </a:solidFill>
          <a:ln>
            <a:noFill/>
          </a:ln>
          <a:effectLst>
            <a:outerShdw blurRad="63500" sx="102000" sy="102000" algn="ctr" rotWithShape="0">
              <a:srgbClr val="000000">
                <a:alpha val="40000"/>
              </a:srgbClr>
            </a:outerShdw>
          </a:effectLst>
        </p:spPr>
        <p:txBody>
          <a:bodyPr spcFirstLastPara="1" wrap="square" lIns="121900" tIns="121900" rIns="121900" bIns="121900" anchor="ctr" anchorCtr="0">
            <a:noAutofit/>
          </a:bodyPr>
          <a:lstStyle/>
          <a:p>
            <a:pPr>
              <a:buSzPts val="1400"/>
            </a:pPr>
            <a:endParaRPr sz="1867"/>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77"/>
        <p:cNvGrpSpPr/>
        <p:nvPr/>
      </p:nvGrpSpPr>
      <p:grpSpPr>
        <a:xfrm>
          <a:off x="0" y="0"/>
          <a:ext cx="0" cy="0"/>
          <a:chOff x="0" y="0"/>
          <a:chExt cx="0" cy="0"/>
        </a:xfrm>
      </p:grpSpPr>
      <p:sp>
        <p:nvSpPr>
          <p:cNvPr id="378" name="Google Shape;378;p16"/>
          <p:cNvSpPr txBox="1">
            <a:spLocks noGrp="1"/>
          </p:cNvSpPr>
          <p:nvPr>
            <p:ph type="title"/>
          </p:nvPr>
        </p:nvSpPr>
        <p:spPr>
          <a:xfrm>
            <a:off x="838200" y="268021"/>
            <a:ext cx="10515600" cy="1325563"/>
          </a:xfrm>
          <a:prstGeom prst="rect">
            <a:avLst/>
          </a:prstGeom>
          <a:noFill/>
          <a:ln>
            <a:noFill/>
          </a:ln>
        </p:spPr>
        <p:txBody>
          <a:bodyPr spcFirstLastPara="1" wrap="square" lIns="0" tIns="0" rIns="0" bIns="0" anchor="t" anchorCtr="0">
            <a:noAutofit/>
          </a:bodyPr>
          <a:lstStyle/>
          <a:p>
            <a:pPr>
              <a:lnSpc>
                <a:spcPct val="100000"/>
              </a:lnSpc>
              <a:buClr>
                <a:schemeClr val="dk1"/>
              </a:buClr>
              <a:buSzPts val="2400"/>
            </a:pPr>
            <a:r>
              <a:rPr lang="fi-FI" sz="4267"/>
              <a:t>Zalety reklamy cyfrowej</a:t>
            </a:r>
            <a:endParaRPr sz="4267"/>
          </a:p>
        </p:txBody>
      </p:sp>
      <p:sp>
        <p:nvSpPr>
          <p:cNvPr id="379" name="Google Shape;379;p16"/>
          <p:cNvSpPr txBox="1">
            <a:spLocks noGrp="1"/>
          </p:cNvSpPr>
          <p:nvPr>
            <p:ph type="body" idx="1"/>
          </p:nvPr>
        </p:nvSpPr>
        <p:spPr>
          <a:xfrm>
            <a:off x="838200" y="1035196"/>
            <a:ext cx="10515600" cy="4737123"/>
          </a:xfrm>
          <a:prstGeom prst="rect">
            <a:avLst/>
          </a:prstGeom>
          <a:noFill/>
          <a:ln>
            <a:noFill/>
          </a:ln>
        </p:spPr>
        <p:txBody>
          <a:bodyPr spcFirstLastPara="1" wrap="square" lIns="0" tIns="0" rIns="0" bIns="0" anchor="t" anchorCtr="0">
            <a:noAutofit/>
          </a:bodyPr>
          <a:lstStyle/>
          <a:p>
            <a:pPr marL="609585" indent="-431789">
              <a:lnSpc>
                <a:spcPct val="100000"/>
              </a:lnSpc>
              <a:spcBef>
                <a:spcPts val="400"/>
              </a:spcBef>
              <a:buClr>
                <a:srgbClr val="11AA81"/>
              </a:buClr>
              <a:buSzPts val="1500"/>
              <a:buFont typeface="Arial"/>
              <a:buChar char="●"/>
            </a:pPr>
            <a:r>
              <a:rPr lang="fi-FI" sz="1867" b="1" dirty="0"/>
              <a:t>Szybkość </a:t>
            </a:r>
            <a:r>
              <a:rPr lang="fi-FI" sz="1867" dirty="0"/>
              <a:t>- reklamy są natychmiast publikowane i zaczynają generować ruch.</a:t>
            </a:r>
            <a:endParaRPr sz="1867" dirty="0"/>
          </a:p>
          <a:p>
            <a:pPr marL="609585" indent="-431789">
              <a:lnSpc>
                <a:spcPct val="100000"/>
              </a:lnSpc>
              <a:spcBef>
                <a:spcPts val="400"/>
              </a:spcBef>
              <a:buClr>
                <a:srgbClr val="11AA81"/>
              </a:buClr>
              <a:buSzPts val="1500"/>
              <a:buFont typeface="Arial"/>
              <a:buChar char="●"/>
            </a:pPr>
            <a:r>
              <a:rPr lang="fi-FI" sz="1867" b="1" dirty="0"/>
              <a:t> Zasięg i targetowanie: </a:t>
            </a:r>
            <a:endParaRPr sz="1867" b="1" dirty="0"/>
          </a:p>
          <a:p>
            <a:pPr marL="1219170" lvl="1" indent="-431789">
              <a:lnSpc>
                <a:spcPct val="100000"/>
              </a:lnSpc>
              <a:spcBef>
                <a:spcPts val="400"/>
              </a:spcBef>
              <a:buClr>
                <a:srgbClr val="11AA81"/>
              </a:buClr>
              <a:buSzPts val="1500"/>
              <a:buFont typeface="Arial"/>
              <a:buChar char="●"/>
            </a:pPr>
            <a:r>
              <a:rPr lang="fi-FI" sz="1867" dirty="0"/>
              <a:t>docierasz do dużej liczby nowych, nieznanych odbiorców</a:t>
            </a:r>
            <a:endParaRPr sz="1867" dirty="0"/>
          </a:p>
          <a:p>
            <a:pPr marL="1219170" lvl="1" indent="-431789">
              <a:lnSpc>
                <a:spcPct val="100000"/>
              </a:lnSpc>
              <a:spcBef>
                <a:spcPts val="400"/>
              </a:spcBef>
              <a:buClr>
                <a:srgbClr val="11AA81"/>
              </a:buClr>
              <a:buSzPts val="1500"/>
              <a:buFont typeface="Arial"/>
              <a:buChar char="●"/>
            </a:pPr>
            <a:r>
              <a:rPr lang="fi-FI" sz="1867" dirty="0"/>
              <a:t>opcje kierowania pozwalają skupić się na odbiorcach wysokiej jakości</a:t>
            </a:r>
            <a:endParaRPr sz="1867" dirty="0"/>
          </a:p>
          <a:p>
            <a:pPr marL="609585" indent="-431789">
              <a:lnSpc>
                <a:spcPct val="100000"/>
              </a:lnSpc>
              <a:spcBef>
                <a:spcPts val="400"/>
              </a:spcBef>
              <a:buClr>
                <a:srgbClr val="11AA81"/>
              </a:buClr>
              <a:buSzPts val="1500"/>
              <a:buFont typeface="Arial"/>
              <a:buChar char="●"/>
            </a:pPr>
            <a:r>
              <a:rPr lang="fi-FI" sz="1867" b="1" dirty="0"/>
              <a:t>  Elastyczność</a:t>
            </a:r>
            <a:endParaRPr sz="1867" b="1" dirty="0"/>
          </a:p>
          <a:p>
            <a:pPr marL="1219170" lvl="1" indent="-431789">
              <a:lnSpc>
                <a:spcPct val="100000"/>
              </a:lnSpc>
              <a:spcBef>
                <a:spcPts val="400"/>
              </a:spcBef>
              <a:buClr>
                <a:srgbClr val="11AA81"/>
              </a:buClr>
              <a:buSzPts val="1500"/>
              <a:buFont typeface="Arial"/>
              <a:buChar char="●"/>
            </a:pPr>
            <a:r>
              <a:rPr lang="fi-FI" sz="1867" dirty="0"/>
              <a:t>Elementy reklamy (np. tekst, grupa docelowa, budżet) mogą być </a:t>
            </a:r>
            <a:br>
              <a:rPr lang="fi-FI" sz="1867" dirty="0"/>
            </a:br>
            <a:r>
              <a:rPr lang="fi-FI" sz="1867" dirty="0"/>
              <a:t>zmieniane/dostosowywane jednocześnie</a:t>
            </a:r>
            <a:endParaRPr sz="1867" dirty="0"/>
          </a:p>
          <a:p>
            <a:pPr marL="609585" indent="-431789">
              <a:lnSpc>
                <a:spcPct val="100000"/>
              </a:lnSpc>
              <a:spcBef>
                <a:spcPts val="400"/>
              </a:spcBef>
              <a:buClr>
                <a:srgbClr val="11AA81"/>
              </a:buClr>
              <a:buSzPts val="1500"/>
              <a:buFont typeface="Arial"/>
              <a:buChar char="●"/>
            </a:pPr>
            <a:r>
              <a:rPr lang="fi-FI" sz="1867" b="1" dirty="0"/>
              <a:t>Mierzalność </a:t>
            </a:r>
            <a:endParaRPr sz="1867" b="1" dirty="0"/>
          </a:p>
          <a:p>
            <a:pPr marL="1219170" lvl="1" indent="-431789">
              <a:lnSpc>
                <a:spcPct val="100000"/>
              </a:lnSpc>
              <a:spcBef>
                <a:spcPts val="400"/>
              </a:spcBef>
              <a:buClr>
                <a:srgbClr val="11AA81"/>
              </a:buClr>
              <a:buSzPts val="1500"/>
              <a:buFont typeface="Arial"/>
              <a:buChar char="●"/>
            </a:pPr>
            <a:r>
              <a:rPr lang="fi-FI" sz="1867" dirty="0"/>
              <a:t>Wszystkie platformy reklamowe oferują analitykę</a:t>
            </a:r>
            <a:endParaRPr sz="1867" dirty="0"/>
          </a:p>
          <a:p>
            <a:pPr marL="1219170" lvl="1" indent="-431789">
              <a:lnSpc>
                <a:spcPct val="100000"/>
              </a:lnSpc>
              <a:spcBef>
                <a:spcPts val="400"/>
              </a:spcBef>
              <a:buClr>
                <a:srgbClr val="11AA81"/>
              </a:buClr>
              <a:buSzPts val="1500"/>
              <a:buFont typeface="Arial"/>
              <a:buChar char="●"/>
            </a:pPr>
            <a:r>
              <a:rPr lang="fi-FI" sz="1867" dirty="0"/>
              <a:t>Wpływ ten można łatwo zauważyć</a:t>
            </a:r>
            <a:endParaRPr sz="1867" dirty="0"/>
          </a:p>
          <a:p>
            <a:pPr marL="609585" indent="-440256">
              <a:lnSpc>
                <a:spcPct val="100000"/>
              </a:lnSpc>
              <a:spcBef>
                <a:spcPts val="400"/>
              </a:spcBef>
              <a:buClr>
                <a:srgbClr val="11AA81"/>
              </a:buClr>
              <a:buSzPts val="1600"/>
              <a:buFont typeface="Arial"/>
              <a:buChar char="●"/>
            </a:pPr>
            <a:r>
              <a:rPr lang="fi-FI" sz="1867" b="1" dirty="0"/>
              <a:t>Łatwa konfiguracja</a:t>
            </a:r>
            <a:br>
              <a:rPr lang="fi-FI" sz="1867" dirty="0"/>
            </a:br>
            <a:endParaRPr lang="pl-PL" sz="1867" dirty="0"/>
          </a:p>
          <a:p>
            <a:pPr marL="609585" indent="-440256">
              <a:lnSpc>
                <a:spcPct val="100000"/>
              </a:lnSpc>
              <a:spcBef>
                <a:spcPts val="400"/>
              </a:spcBef>
              <a:buClr>
                <a:srgbClr val="11AA81"/>
              </a:buClr>
              <a:buSzPts val="1600"/>
              <a:buFont typeface="Arial"/>
              <a:buChar char="●"/>
            </a:pPr>
            <a:endParaRPr sz="1867" dirty="0"/>
          </a:p>
          <a:p>
            <a:pPr marL="0" lvl="1" indent="0" algn="r">
              <a:lnSpc>
                <a:spcPct val="100000"/>
              </a:lnSpc>
              <a:spcBef>
                <a:spcPts val="400"/>
              </a:spcBef>
              <a:buSzPts val="1500"/>
            </a:pPr>
            <a:r>
              <a:rPr lang="fi-FI" sz="1800" b="1" dirty="0"/>
              <a:t>Więcej informacji: </a:t>
            </a:r>
            <a:r>
              <a:rPr lang="fi-FI" sz="1800" u="sng" dirty="0">
                <a:solidFill>
                  <a:schemeClr val="hlink"/>
                </a:solidFill>
                <a:hlinkClick r:id="rId3"/>
              </a:rPr>
              <a:t>https://metricswatch.com/advantages-and-disadvantages-of-pay-per-click</a:t>
            </a:r>
            <a:endParaRPr sz="1800" dirty="0"/>
          </a:p>
          <a:p>
            <a:pPr marL="0" lvl="1" indent="0" algn="r">
              <a:lnSpc>
                <a:spcPct val="100000"/>
              </a:lnSpc>
              <a:spcBef>
                <a:spcPts val="400"/>
              </a:spcBef>
              <a:buSzPts val="1500"/>
            </a:pPr>
            <a:r>
              <a:rPr lang="fi-FI" sz="1800" b="1" dirty="0"/>
              <a:t>Film wprowadzający (5.26): </a:t>
            </a:r>
            <a:r>
              <a:rPr lang="fi-FI" sz="1800" u="sng" dirty="0">
                <a:solidFill>
                  <a:schemeClr val="hlink"/>
                </a:solidFill>
                <a:hlinkClick r:id="rId4"/>
              </a:rPr>
              <a:t>https:</a:t>
            </a:r>
            <a:r>
              <a:rPr lang="fi-FI" sz="1800" dirty="0">
                <a:hlinkClick r:id="rId4"/>
              </a:rPr>
              <a:t>//www.youtube.com/watch?v=A37YIpTU9Z0</a:t>
            </a:r>
            <a:r>
              <a:rPr lang="pl-PL" sz="1800" dirty="0"/>
              <a:t> </a:t>
            </a:r>
            <a:r>
              <a:rPr lang="fi-FI" sz="1800" dirty="0"/>
              <a:t> </a:t>
            </a:r>
            <a:endParaRPr sz="1800" dirty="0"/>
          </a:p>
          <a:p>
            <a:pPr marL="1219170" lvl="1" indent="-304792">
              <a:lnSpc>
                <a:spcPct val="100000"/>
              </a:lnSpc>
              <a:spcBef>
                <a:spcPts val="0"/>
              </a:spcBef>
              <a:buSzPts val="1500"/>
            </a:pPr>
            <a:endParaRPr sz="1867"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83"/>
        <p:cNvGrpSpPr/>
        <p:nvPr/>
      </p:nvGrpSpPr>
      <p:grpSpPr>
        <a:xfrm>
          <a:off x="0" y="0"/>
          <a:ext cx="0" cy="0"/>
          <a:chOff x="0" y="0"/>
          <a:chExt cx="0" cy="0"/>
        </a:xfrm>
      </p:grpSpPr>
      <p:sp>
        <p:nvSpPr>
          <p:cNvPr id="384" name="Google Shape;384;g2111f19fff4_0_46"/>
          <p:cNvSpPr txBox="1">
            <a:spLocks noGrp="1"/>
          </p:cNvSpPr>
          <p:nvPr>
            <p:ph type="body" idx="1"/>
          </p:nvPr>
        </p:nvSpPr>
        <p:spPr>
          <a:xfrm>
            <a:off x="1120777" y="433106"/>
            <a:ext cx="8818739" cy="517001"/>
          </a:xfrm>
          <a:prstGeom prst="rect">
            <a:avLst/>
          </a:prstGeom>
          <a:noFill/>
          <a:ln>
            <a:noFill/>
          </a:ln>
        </p:spPr>
        <p:txBody>
          <a:bodyPr spcFirstLastPara="1" wrap="square" lIns="0" tIns="0" rIns="0" bIns="0" anchor="t" anchorCtr="0">
            <a:spAutoFit/>
          </a:bodyPr>
          <a:lstStyle/>
          <a:p>
            <a:pPr marL="0" indent="0">
              <a:spcBef>
                <a:spcPts val="0"/>
              </a:spcBef>
              <a:buSzPts val="2800"/>
            </a:pPr>
            <a:r>
              <a:rPr lang="pl-PL" sz="3733" dirty="0"/>
              <a:t>Zadanie</a:t>
            </a:r>
            <a:endParaRPr dirty="0"/>
          </a:p>
        </p:txBody>
      </p:sp>
      <p:sp>
        <p:nvSpPr>
          <p:cNvPr id="385" name="Google Shape;385;g2111f19fff4_0_46"/>
          <p:cNvSpPr txBox="1">
            <a:spLocks noGrp="1"/>
          </p:cNvSpPr>
          <p:nvPr>
            <p:ph type="body" idx="2"/>
          </p:nvPr>
        </p:nvSpPr>
        <p:spPr>
          <a:xfrm>
            <a:off x="1120777" y="1183690"/>
            <a:ext cx="9237874" cy="3817815"/>
          </a:xfrm>
          <a:prstGeom prst="rect">
            <a:avLst/>
          </a:prstGeom>
          <a:noFill/>
          <a:ln>
            <a:noFill/>
          </a:ln>
        </p:spPr>
        <p:txBody>
          <a:bodyPr spcFirstLastPara="1" wrap="square" lIns="0" tIns="0" rIns="0" bIns="0" anchor="t" anchorCtr="0">
            <a:noAutofit/>
          </a:bodyPr>
          <a:lstStyle/>
          <a:p>
            <a:pPr marL="0" indent="0">
              <a:lnSpc>
                <a:spcPct val="100000"/>
              </a:lnSpc>
              <a:buSzPts val="1600"/>
            </a:pPr>
            <a:r>
              <a:rPr lang="fi-FI" sz="2133" b="1" dirty="0"/>
              <a:t>Przeczytaj trzy źródła związane z reklamą cyfrową i odpowiedz: </a:t>
            </a:r>
            <a:br>
              <a:rPr lang="fi-FI" sz="2133" dirty="0"/>
            </a:br>
            <a:endParaRPr sz="2133" dirty="0"/>
          </a:p>
          <a:p>
            <a:pPr marL="609585" indent="-457189">
              <a:lnSpc>
                <a:spcPct val="100000"/>
              </a:lnSpc>
              <a:buClr>
                <a:srgbClr val="11AA81"/>
              </a:buClr>
              <a:buSzPts val="1600"/>
              <a:buFont typeface="Arial"/>
              <a:buChar char="●"/>
            </a:pPr>
            <a:r>
              <a:rPr lang="fi-FI" sz="2133" dirty="0"/>
              <a:t>Na jakich platformach można wyświetlać reklamy?</a:t>
            </a:r>
            <a:br>
              <a:rPr lang="fi-FI" sz="2133" dirty="0"/>
            </a:br>
            <a:endParaRPr sz="2133" dirty="0"/>
          </a:p>
          <a:p>
            <a:pPr marL="609585" indent="-457189">
              <a:lnSpc>
                <a:spcPct val="100000"/>
              </a:lnSpc>
              <a:buClr>
                <a:srgbClr val="11AA81"/>
              </a:buClr>
              <a:buSzPts val="1600"/>
              <a:buFont typeface="Arial"/>
              <a:buChar char="●"/>
            </a:pPr>
            <a:r>
              <a:rPr lang="fi-FI" sz="2133" dirty="0"/>
              <a:t>Analiz</a:t>
            </a:r>
            <a:r>
              <a:rPr lang="pl-PL" sz="2133" dirty="0"/>
              <a:t>a</a:t>
            </a:r>
            <a:r>
              <a:rPr lang="fi-FI" sz="2133" dirty="0"/>
              <a:t> według celu i odbiorców</a:t>
            </a:r>
            <a:r>
              <a:rPr lang="pl-PL" sz="2133" dirty="0"/>
              <a:t> -</a:t>
            </a:r>
            <a:r>
              <a:rPr lang="fi-FI" sz="2133" dirty="0"/>
              <a:t> jakie są między nimi różnice?</a:t>
            </a:r>
            <a:br>
              <a:rPr lang="fi-FI" sz="2133" dirty="0"/>
            </a:br>
            <a:endParaRPr sz="2133" dirty="0"/>
          </a:p>
          <a:p>
            <a:pPr marL="609585" indent="-457189">
              <a:lnSpc>
                <a:spcPct val="100000"/>
              </a:lnSpc>
              <a:buClr>
                <a:srgbClr val="11AA81"/>
              </a:buClr>
              <a:buSzPts val="1600"/>
              <a:buFont typeface="Arial"/>
              <a:buChar char="●"/>
            </a:pPr>
            <a:r>
              <a:rPr lang="pl-PL" sz="2133" dirty="0"/>
              <a:t>Jakie </a:t>
            </a:r>
            <a:r>
              <a:rPr lang="fi-FI" sz="2133" dirty="0"/>
              <a:t>kroki, które należy podjąć podczas uruchamiania kampanii PPC</a:t>
            </a:r>
            <a:r>
              <a:rPr lang="pl-PL" sz="2133" dirty="0"/>
              <a:t>?</a:t>
            </a:r>
            <a:r>
              <a:rPr lang="fi-FI" sz="2133" dirty="0"/>
              <a:t> </a:t>
            </a:r>
            <a:br>
              <a:rPr lang="fi-FI" sz="2133" dirty="0"/>
            </a:br>
            <a:endParaRPr sz="2133" dirty="0"/>
          </a:p>
          <a:p>
            <a:pPr marL="0" indent="0">
              <a:lnSpc>
                <a:spcPct val="100000"/>
              </a:lnSpc>
              <a:buClr>
                <a:srgbClr val="11AA81"/>
              </a:buClr>
              <a:buSzPts val="1600"/>
            </a:pPr>
            <a:r>
              <a:rPr lang="fi-FI" sz="2133" b="1" dirty="0">
                <a:solidFill>
                  <a:srgbClr val="11AA81"/>
                </a:solidFill>
              </a:rPr>
              <a:t>Zidentyfikuj różne rodzaje reklam cyfrowych i dowiedz się, jak działają. Zrób listę.</a:t>
            </a:r>
            <a:endParaRP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sp>
        <p:nvSpPr>
          <p:cNvPr id="390" name="Google Shape;390;g21175094797_0_0"/>
          <p:cNvSpPr txBox="1">
            <a:spLocks noGrp="1"/>
          </p:cNvSpPr>
          <p:nvPr>
            <p:ph type="body" idx="1"/>
          </p:nvPr>
        </p:nvSpPr>
        <p:spPr>
          <a:xfrm>
            <a:off x="1120777" y="433106"/>
            <a:ext cx="8818739" cy="517001"/>
          </a:xfrm>
          <a:prstGeom prst="rect">
            <a:avLst/>
          </a:prstGeom>
          <a:noFill/>
          <a:ln>
            <a:noFill/>
          </a:ln>
        </p:spPr>
        <p:txBody>
          <a:bodyPr spcFirstLastPara="1" wrap="square" lIns="0" tIns="0" rIns="0" bIns="0" anchor="t" anchorCtr="0">
            <a:spAutoFit/>
          </a:bodyPr>
          <a:lstStyle/>
          <a:p>
            <a:pPr marL="0" indent="0">
              <a:spcBef>
                <a:spcPts val="0"/>
              </a:spcBef>
              <a:buSzPts val="2800"/>
            </a:pPr>
            <a:r>
              <a:rPr lang="pl-PL" sz="3733" dirty="0"/>
              <a:t>Zadanie</a:t>
            </a:r>
            <a:endParaRPr dirty="0"/>
          </a:p>
        </p:txBody>
      </p:sp>
      <p:sp>
        <p:nvSpPr>
          <p:cNvPr id="391" name="Google Shape;391;g21175094797_0_0"/>
          <p:cNvSpPr txBox="1">
            <a:spLocks noGrp="1"/>
          </p:cNvSpPr>
          <p:nvPr>
            <p:ph type="body" idx="2"/>
          </p:nvPr>
        </p:nvSpPr>
        <p:spPr>
          <a:xfrm>
            <a:off x="1120777" y="1183690"/>
            <a:ext cx="8818739" cy="3817815"/>
          </a:xfrm>
          <a:prstGeom prst="rect">
            <a:avLst/>
          </a:prstGeom>
          <a:noFill/>
          <a:ln>
            <a:noFill/>
          </a:ln>
        </p:spPr>
        <p:txBody>
          <a:bodyPr spcFirstLastPara="1" wrap="square" lIns="0" tIns="0" rIns="0" bIns="0" anchor="t" anchorCtr="0">
            <a:noAutofit/>
          </a:bodyPr>
          <a:lstStyle/>
          <a:p>
            <a:pPr marL="380990" indent="-380990">
              <a:lnSpc>
                <a:spcPct val="100000"/>
              </a:lnSpc>
              <a:buClr>
                <a:srgbClr val="11AA81"/>
              </a:buClr>
              <a:buSzPts val="1600"/>
              <a:buFont typeface="Arial"/>
              <a:buChar char="●"/>
            </a:pPr>
            <a:r>
              <a:rPr lang="fi-FI" sz="2133"/>
              <a:t>Utwórz kampanię reklamową Google i eksperymentuj przez kilka tygodni, monitorując wyniki i dostosowując kampanię na podstawie tych wyników. Umieść różne reklamy w swoim portfolio i opisz wyniki, dostosowania i efekty. Zwróć szczególną uwagę na cele, targetowanie i wymagania dotyczące kanału. Zobacz instrukcje i kryteria oceny w slajdach z wykładów / zadaniach.</a:t>
            </a:r>
            <a:endParaRPr/>
          </a:p>
          <a:p>
            <a:pPr marL="380990" indent="-245527">
              <a:lnSpc>
                <a:spcPct val="100000"/>
              </a:lnSpc>
              <a:buClr>
                <a:srgbClr val="11AA81"/>
              </a:buClr>
              <a:buSzPts val="1600"/>
            </a:pPr>
            <a:endParaRPr sz="2133"/>
          </a:p>
          <a:p>
            <a:pPr marL="380990" indent="-380990">
              <a:lnSpc>
                <a:spcPct val="100000"/>
              </a:lnSpc>
              <a:buClr>
                <a:srgbClr val="11AA81"/>
              </a:buClr>
              <a:buSzPts val="1600"/>
              <a:buFont typeface="Arial"/>
              <a:buChar char="●"/>
            </a:pPr>
            <a:r>
              <a:rPr lang="fi-FI" sz="2133"/>
              <a:t>Wybierz platformę społecznościową, na której możesz dotrzeć do określonych grup docelowych i rozpocznij kampanię. Umieść różne reklamy w swoim portfolio i opisz wyniki, dostosowania i efekty. Zwróć szczególną uwagę na cele, targetowanie i wymagania dotyczące kanału. Zobacz instrukcje i kryteria oceny w slajdach z wykładów / zadaniach.</a:t>
            </a:r>
            <a:endParaRPr/>
          </a:p>
          <a:p>
            <a:pPr marL="0" indent="0">
              <a:lnSpc>
                <a:spcPct val="90000"/>
              </a:lnSpc>
              <a:buSzPts val="1800"/>
            </a:pPr>
            <a:endParaRPr sz="2400"/>
          </a:p>
          <a:p>
            <a:pPr marL="0" indent="0">
              <a:lnSpc>
                <a:spcPct val="90000"/>
              </a:lnSpc>
              <a:buSzPts val="1800"/>
            </a:pPr>
            <a:endParaRPr sz="240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95"/>
        <p:cNvGrpSpPr/>
        <p:nvPr/>
      </p:nvGrpSpPr>
      <p:grpSpPr>
        <a:xfrm>
          <a:off x="0" y="0"/>
          <a:ext cx="0" cy="0"/>
          <a:chOff x="0" y="0"/>
          <a:chExt cx="0" cy="0"/>
        </a:xfrm>
      </p:grpSpPr>
      <p:sp>
        <p:nvSpPr>
          <p:cNvPr id="396" name="Google Shape;396;g20e72ffa6ac_0_38"/>
          <p:cNvSpPr txBox="1">
            <a:spLocks noGrp="1"/>
          </p:cNvSpPr>
          <p:nvPr>
            <p:ph type="title" idx="4294967295"/>
          </p:nvPr>
        </p:nvSpPr>
        <p:spPr>
          <a:xfrm>
            <a:off x="780333" y="165867"/>
            <a:ext cx="9567200" cy="764000"/>
          </a:xfrm>
          <a:prstGeom prst="rect">
            <a:avLst/>
          </a:prstGeom>
          <a:noFill/>
          <a:ln>
            <a:noFill/>
          </a:ln>
        </p:spPr>
        <p:txBody>
          <a:bodyPr spcFirstLastPara="1" wrap="square" lIns="121900" tIns="121900" rIns="121900" bIns="121900" anchor="t" anchorCtr="0">
            <a:noAutofit/>
          </a:bodyPr>
          <a:lstStyle/>
          <a:p>
            <a:pPr>
              <a:lnSpc>
                <a:spcPct val="100000"/>
              </a:lnSpc>
              <a:buSzPts val="2800"/>
            </a:pPr>
            <a:r>
              <a:rPr lang="fi-FI" sz="4267"/>
              <a:t>Jak zacząć?</a:t>
            </a:r>
            <a:endParaRPr sz="4267"/>
          </a:p>
        </p:txBody>
      </p:sp>
      <p:sp>
        <p:nvSpPr>
          <p:cNvPr id="397" name="Google Shape;397;g20e72ffa6ac_0_38"/>
          <p:cNvSpPr txBox="1"/>
          <p:nvPr/>
        </p:nvSpPr>
        <p:spPr>
          <a:xfrm>
            <a:off x="285966" y="5373101"/>
            <a:ext cx="5011620" cy="738623"/>
          </a:xfrm>
          <a:prstGeom prst="rect">
            <a:avLst/>
          </a:prstGeom>
          <a:noFill/>
          <a:ln>
            <a:noFill/>
          </a:ln>
        </p:spPr>
        <p:txBody>
          <a:bodyPr spcFirstLastPara="1" wrap="square" lIns="121900" tIns="121900" rIns="121900" bIns="121900" anchor="ctr" anchorCtr="0">
            <a:spAutoFit/>
          </a:bodyPr>
          <a:lstStyle/>
          <a:p>
            <a:pPr>
              <a:buClr>
                <a:srgbClr val="161249"/>
              </a:buClr>
              <a:buSzPts val="1200"/>
            </a:pPr>
            <a:r>
              <a:rPr lang="fi-FI" sz="1600" dirty="0">
                <a:solidFill>
                  <a:srgbClr val="161249"/>
                </a:solidFill>
              </a:rPr>
              <a:t>*Na przykład wyszukiwarka, </a:t>
            </a:r>
            <a:br>
              <a:rPr lang="pl-PL" sz="1600" dirty="0">
                <a:solidFill>
                  <a:srgbClr val="161249"/>
                </a:solidFill>
              </a:rPr>
            </a:br>
            <a:r>
              <a:rPr lang="fi-FI" sz="1600" dirty="0">
                <a:solidFill>
                  <a:srgbClr val="161249"/>
                </a:solidFill>
              </a:rPr>
              <a:t>Facebook/Instagram, reklama displayowa</a:t>
            </a:r>
            <a:r>
              <a:rPr lang="pl-PL" sz="1600" dirty="0">
                <a:solidFill>
                  <a:srgbClr val="161249"/>
                </a:solidFill>
              </a:rPr>
              <a:t>.</a:t>
            </a:r>
            <a:endParaRPr sz="1600" dirty="0">
              <a:solidFill>
                <a:srgbClr val="161249"/>
              </a:solidFill>
            </a:endParaRPr>
          </a:p>
        </p:txBody>
      </p:sp>
      <p:sp>
        <p:nvSpPr>
          <p:cNvPr id="398" name="Google Shape;398;g20e72ffa6ac_0_38"/>
          <p:cNvSpPr/>
          <p:nvPr/>
        </p:nvSpPr>
        <p:spPr>
          <a:xfrm>
            <a:off x="8473878" y="1822749"/>
            <a:ext cx="3174356" cy="3636848"/>
          </a:xfrm>
          <a:prstGeom prst="roundRect">
            <a:avLst>
              <a:gd name="adj" fmla="val 10000"/>
            </a:avLst>
          </a:prstGeom>
          <a:solidFill>
            <a:srgbClr val="D12477"/>
          </a:solidFill>
          <a:ln w="25400" cap="flat" cmpd="sng">
            <a:solidFill>
              <a:schemeClr val="lt1"/>
            </a:solidFill>
            <a:prstDash val="solid"/>
            <a:round/>
            <a:headEnd type="none" w="sm" len="sm"/>
            <a:tailEnd type="none" w="sm" len="sm"/>
          </a:ln>
        </p:spPr>
        <p:txBody>
          <a:bodyPr spcFirstLastPara="1" wrap="square" lIns="121900" tIns="0" rIns="121900" bIns="121900" anchor="t" anchorCtr="0">
            <a:noAutofit/>
          </a:bodyPr>
          <a:lstStyle/>
          <a:p>
            <a:pPr marL="609585" indent="-431789">
              <a:spcBef>
                <a:spcPts val="800"/>
              </a:spcBef>
              <a:buClr>
                <a:schemeClr val="lt1"/>
              </a:buClr>
              <a:buSzPts val="1500"/>
              <a:buFont typeface="Arial"/>
              <a:buChar char="★"/>
            </a:pPr>
            <a:r>
              <a:rPr lang="fi-FI" sz="2133" dirty="0">
                <a:solidFill>
                  <a:schemeClr val="lt1"/>
                </a:solidFill>
              </a:rPr>
              <a:t>Śledź wpływ za pomocą analiz </a:t>
            </a:r>
            <a:br>
              <a:rPr lang="pl-PL" sz="2133" dirty="0">
                <a:solidFill>
                  <a:schemeClr val="lt1"/>
                </a:solidFill>
              </a:rPr>
            </a:br>
            <a:r>
              <a:rPr lang="fi-FI" sz="2133" dirty="0">
                <a:solidFill>
                  <a:schemeClr val="lt1"/>
                </a:solidFill>
              </a:rPr>
              <a:t>z platformy</a:t>
            </a:r>
            <a:r>
              <a:rPr lang="pl-PL" sz="2133" dirty="0">
                <a:solidFill>
                  <a:schemeClr val="lt1"/>
                </a:solidFill>
              </a:rPr>
              <a:t>.</a:t>
            </a:r>
            <a:endParaRPr sz="2133" dirty="0">
              <a:solidFill>
                <a:schemeClr val="lt1"/>
              </a:solidFill>
            </a:endParaRPr>
          </a:p>
          <a:p>
            <a:pPr marL="609585" indent="-431789">
              <a:spcBef>
                <a:spcPts val="800"/>
              </a:spcBef>
              <a:buClr>
                <a:schemeClr val="lt1"/>
              </a:buClr>
              <a:buSzPts val="1500"/>
              <a:buFont typeface="Arial"/>
              <a:buChar char="★"/>
            </a:pPr>
            <a:r>
              <a:rPr lang="fi-FI" sz="2133" dirty="0">
                <a:solidFill>
                  <a:schemeClr val="lt1"/>
                </a:solidFill>
              </a:rPr>
              <a:t>Zastosowanie testów A/B</a:t>
            </a:r>
            <a:r>
              <a:rPr lang="pl-PL" sz="2133" dirty="0">
                <a:solidFill>
                  <a:schemeClr val="lt1"/>
                </a:solidFill>
              </a:rPr>
              <a:t>.</a:t>
            </a:r>
            <a:endParaRPr sz="2133" dirty="0">
              <a:solidFill>
                <a:schemeClr val="lt1"/>
              </a:solidFill>
            </a:endParaRPr>
          </a:p>
          <a:p>
            <a:pPr marL="609585" indent="-431789">
              <a:spcBef>
                <a:spcPts val="800"/>
              </a:spcBef>
              <a:buClr>
                <a:schemeClr val="lt1"/>
              </a:buClr>
              <a:buSzPts val="1500"/>
              <a:buFont typeface="Arial"/>
              <a:buChar char="★"/>
            </a:pPr>
            <a:r>
              <a:rPr lang="fi-FI" sz="2133" dirty="0">
                <a:solidFill>
                  <a:schemeClr val="lt1"/>
                </a:solidFill>
              </a:rPr>
              <a:t>Dostosuj i dostrój swoje reklamy, aby uzyskać lepsze wyniki</a:t>
            </a:r>
            <a:r>
              <a:rPr lang="pl-PL" sz="2133" dirty="0">
                <a:solidFill>
                  <a:schemeClr val="lt1"/>
                </a:solidFill>
              </a:rPr>
              <a:t>.</a:t>
            </a:r>
            <a:endParaRPr sz="2133" dirty="0">
              <a:solidFill>
                <a:schemeClr val="lt1"/>
              </a:solidFill>
            </a:endParaRPr>
          </a:p>
        </p:txBody>
      </p:sp>
      <p:grpSp>
        <p:nvGrpSpPr>
          <p:cNvPr id="399" name="Google Shape;399;g20e72ffa6ac_0_38"/>
          <p:cNvGrpSpPr/>
          <p:nvPr/>
        </p:nvGrpSpPr>
        <p:grpSpPr>
          <a:xfrm>
            <a:off x="285967" y="1822748"/>
            <a:ext cx="7282411" cy="3655859"/>
            <a:chOff x="2206733" y="817977"/>
            <a:chExt cx="4839024" cy="1909530"/>
          </a:xfrm>
        </p:grpSpPr>
        <p:sp>
          <p:nvSpPr>
            <p:cNvPr id="400" name="Google Shape;400;g20e72ffa6ac_0_38"/>
            <p:cNvSpPr txBox="1"/>
            <p:nvPr/>
          </p:nvSpPr>
          <p:spPr>
            <a:xfrm>
              <a:off x="3563185" y="1347176"/>
              <a:ext cx="312900" cy="313800"/>
            </a:xfrm>
            <a:prstGeom prst="rect">
              <a:avLst/>
            </a:prstGeom>
            <a:noFill/>
            <a:ln>
              <a:noFill/>
            </a:ln>
          </p:spPr>
          <p:txBody>
            <a:bodyPr spcFirstLastPara="1" wrap="square" lIns="0" tIns="0" rIns="0" bIns="0" anchor="ctr" anchorCtr="1">
              <a:noAutofit/>
            </a:bodyPr>
            <a:lstStyle/>
            <a:p>
              <a:pPr>
                <a:spcBef>
                  <a:spcPts val="800"/>
                </a:spcBef>
                <a:buSzPts val="1400"/>
              </a:pPr>
              <a:endParaRPr sz="2133">
                <a:solidFill>
                  <a:schemeClr val="lt1"/>
                </a:solidFill>
              </a:endParaRPr>
            </a:p>
          </p:txBody>
        </p:sp>
        <p:sp>
          <p:nvSpPr>
            <p:cNvPr id="401" name="Google Shape;401;g20e72ffa6ac_0_38"/>
            <p:cNvSpPr/>
            <p:nvPr/>
          </p:nvSpPr>
          <p:spPr>
            <a:xfrm>
              <a:off x="2206733" y="817977"/>
              <a:ext cx="2109300" cy="1899600"/>
            </a:xfrm>
            <a:prstGeom prst="roundRect">
              <a:avLst>
                <a:gd name="adj" fmla="val 10000"/>
              </a:avLst>
            </a:prstGeom>
            <a:solidFill>
              <a:srgbClr val="11AA81"/>
            </a:solidFill>
            <a:ln w="25400" cap="flat" cmpd="sng">
              <a:solidFill>
                <a:schemeClr val="lt1"/>
              </a:solidFill>
              <a:prstDash val="solid"/>
              <a:round/>
              <a:headEnd type="none" w="sm" len="sm"/>
              <a:tailEnd type="none" w="sm" len="sm"/>
            </a:ln>
          </p:spPr>
          <p:txBody>
            <a:bodyPr spcFirstLastPara="1" wrap="square" lIns="121900" tIns="121900" rIns="121900" bIns="121900" anchor="ctr" anchorCtr="1">
              <a:noAutofit/>
            </a:bodyPr>
            <a:lstStyle/>
            <a:p>
              <a:pPr marL="609585" indent="-431789">
                <a:spcBef>
                  <a:spcPts val="800"/>
                </a:spcBef>
                <a:buClr>
                  <a:schemeClr val="lt1"/>
                </a:buClr>
                <a:buSzPts val="1500"/>
                <a:buFont typeface="Arial"/>
                <a:buChar char="❏"/>
              </a:pPr>
              <a:r>
                <a:rPr lang="fi-FI" sz="2133" dirty="0">
                  <a:solidFill>
                    <a:schemeClr val="lt1"/>
                  </a:solidFill>
                </a:rPr>
                <a:t>Zdefiniuj grupę docelową</a:t>
              </a:r>
              <a:r>
                <a:rPr lang="pl-PL" sz="2133" dirty="0">
                  <a:solidFill>
                    <a:schemeClr val="lt1"/>
                  </a:solidFill>
                </a:rPr>
                <a:t>.</a:t>
              </a:r>
              <a:endParaRPr sz="2133" dirty="0">
                <a:solidFill>
                  <a:schemeClr val="lt1"/>
                </a:solidFill>
              </a:endParaRPr>
            </a:p>
            <a:p>
              <a:pPr marL="609585" indent="-431789">
                <a:spcBef>
                  <a:spcPts val="800"/>
                </a:spcBef>
                <a:buClr>
                  <a:schemeClr val="lt1"/>
                </a:buClr>
                <a:buSzPts val="1500"/>
                <a:buFont typeface="Arial"/>
                <a:buChar char="❏"/>
              </a:pPr>
              <a:r>
                <a:rPr lang="fi-FI" sz="2133" dirty="0">
                  <a:solidFill>
                    <a:schemeClr val="lt1"/>
                  </a:solidFill>
                </a:rPr>
                <a:t>Identyfikacja etapu procesu zakupowego</a:t>
              </a:r>
              <a:r>
                <a:rPr lang="pl-PL" sz="2133" dirty="0">
                  <a:solidFill>
                    <a:schemeClr val="lt1"/>
                  </a:solidFill>
                </a:rPr>
                <a:t>.</a:t>
              </a:r>
              <a:endParaRPr sz="2133" dirty="0">
                <a:solidFill>
                  <a:schemeClr val="lt1"/>
                </a:solidFill>
              </a:endParaRPr>
            </a:p>
            <a:p>
              <a:pPr marL="609585" indent="-431789">
                <a:spcBef>
                  <a:spcPts val="800"/>
                </a:spcBef>
                <a:buClr>
                  <a:schemeClr val="lt1"/>
                </a:buClr>
                <a:buSzPts val="1500"/>
                <a:buFont typeface="Arial"/>
                <a:buChar char="❏"/>
              </a:pPr>
              <a:r>
                <a:rPr lang="fi-FI" sz="2133" dirty="0">
                  <a:solidFill>
                    <a:schemeClr val="lt1"/>
                  </a:solidFill>
                </a:rPr>
                <a:t>Wybierz platformę cyfrową*, na której możesz się z nimi spotkać</a:t>
              </a:r>
              <a:r>
                <a:rPr lang="pl-PL" sz="2133" dirty="0">
                  <a:solidFill>
                    <a:schemeClr val="lt1"/>
                  </a:solidFill>
                </a:rPr>
                <a:t>.</a:t>
              </a:r>
              <a:r>
                <a:rPr lang="fi-FI" sz="2133" dirty="0">
                  <a:solidFill>
                    <a:schemeClr val="lt1"/>
                  </a:solidFill>
                </a:rPr>
                <a:t> </a:t>
              </a:r>
              <a:endParaRPr sz="2133" dirty="0">
                <a:solidFill>
                  <a:schemeClr val="lt1"/>
                </a:solidFill>
              </a:endParaRPr>
            </a:p>
          </p:txBody>
        </p:sp>
        <p:sp>
          <p:nvSpPr>
            <p:cNvPr id="402" name="Google Shape;402;g20e72ffa6ac_0_38"/>
            <p:cNvSpPr/>
            <p:nvPr/>
          </p:nvSpPr>
          <p:spPr>
            <a:xfrm>
              <a:off x="4917720" y="817978"/>
              <a:ext cx="2128037" cy="1909529"/>
            </a:xfrm>
            <a:prstGeom prst="roundRect">
              <a:avLst>
                <a:gd name="adj" fmla="val 10000"/>
              </a:avLst>
            </a:prstGeom>
            <a:solidFill>
              <a:srgbClr val="873EAB"/>
            </a:solidFill>
            <a:ln w="25400" cap="flat" cmpd="sng">
              <a:solidFill>
                <a:schemeClr val="lt1"/>
              </a:solidFill>
              <a:prstDash val="solid"/>
              <a:round/>
              <a:headEnd type="none" w="sm" len="sm"/>
              <a:tailEnd type="none" w="sm" len="sm"/>
            </a:ln>
          </p:spPr>
          <p:txBody>
            <a:bodyPr spcFirstLastPara="1" wrap="square" lIns="121900" tIns="0" rIns="121900" bIns="121900" anchor="t" anchorCtr="0">
              <a:noAutofit/>
            </a:bodyPr>
            <a:lstStyle/>
            <a:p>
              <a:pPr marL="609585" indent="-431789">
                <a:spcBef>
                  <a:spcPts val="800"/>
                </a:spcBef>
                <a:buClr>
                  <a:schemeClr val="lt1"/>
                </a:buClr>
                <a:buSzPts val="1500"/>
                <a:buFont typeface="Arial"/>
                <a:buChar char="➢"/>
              </a:pPr>
              <a:r>
                <a:rPr lang="fi-FI" sz="2133" dirty="0">
                  <a:solidFill>
                    <a:schemeClr val="lt1"/>
                  </a:solidFill>
                </a:rPr>
                <a:t>Wybierz cel</a:t>
              </a:r>
              <a:r>
                <a:rPr lang="pl-PL" sz="2133" dirty="0">
                  <a:solidFill>
                    <a:schemeClr val="lt1"/>
                  </a:solidFill>
                </a:rPr>
                <a:t>.</a:t>
              </a:r>
              <a:endParaRPr sz="2133" dirty="0">
                <a:solidFill>
                  <a:schemeClr val="lt1"/>
                </a:solidFill>
              </a:endParaRPr>
            </a:p>
            <a:p>
              <a:pPr marL="609585" indent="-431789">
                <a:spcBef>
                  <a:spcPts val="800"/>
                </a:spcBef>
                <a:buClr>
                  <a:schemeClr val="lt1"/>
                </a:buClr>
                <a:buSzPts val="1500"/>
                <a:buFont typeface="Arial"/>
                <a:buChar char="➢"/>
              </a:pPr>
              <a:r>
                <a:rPr lang="fi-FI" sz="2133" dirty="0">
                  <a:solidFill>
                    <a:schemeClr val="lt1"/>
                  </a:solidFill>
                </a:rPr>
                <a:t>Zastosuj narzędzia targetowania</a:t>
              </a:r>
              <a:r>
                <a:rPr lang="pl-PL" sz="2133" dirty="0">
                  <a:solidFill>
                    <a:schemeClr val="lt1"/>
                  </a:solidFill>
                </a:rPr>
                <a:t>.</a:t>
              </a:r>
              <a:endParaRPr sz="2133" dirty="0">
                <a:solidFill>
                  <a:schemeClr val="lt1"/>
                </a:solidFill>
              </a:endParaRPr>
            </a:p>
            <a:p>
              <a:pPr marL="609585" indent="-431789">
                <a:spcBef>
                  <a:spcPts val="800"/>
                </a:spcBef>
                <a:buClr>
                  <a:schemeClr val="lt1"/>
                </a:buClr>
                <a:buSzPts val="1500"/>
                <a:buFont typeface="Arial"/>
                <a:buChar char="➢"/>
              </a:pPr>
              <a:r>
                <a:rPr lang="fi-FI" sz="2133" dirty="0">
                  <a:solidFill>
                    <a:schemeClr val="lt1"/>
                  </a:solidFill>
                </a:rPr>
                <a:t>Tworzenie reklamy</a:t>
              </a:r>
              <a:r>
                <a:rPr lang="pl-PL" sz="2133" dirty="0">
                  <a:solidFill>
                    <a:schemeClr val="lt1"/>
                  </a:solidFill>
                </a:rPr>
                <a:t>.</a:t>
              </a:r>
              <a:r>
                <a:rPr lang="fi-FI" sz="2133" dirty="0">
                  <a:solidFill>
                    <a:schemeClr val="lt1"/>
                  </a:solidFill>
                </a:rPr>
                <a:t> </a:t>
              </a:r>
              <a:endParaRPr sz="2133" dirty="0">
                <a:solidFill>
                  <a:schemeClr val="lt1"/>
                </a:solidFill>
              </a:endParaRPr>
            </a:p>
            <a:p>
              <a:pPr marL="609585" indent="-431789">
                <a:spcBef>
                  <a:spcPts val="800"/>
                </a:spcBef>
                <a:buClr>
                  <a:schemeClr val="lt1"/>
                </a:buClr>
                <a:buSzPts val="1500"/>
                <a:buFont typeface="Arial"/>
                <a:buChar char="➢"/>
              </a:pPr>
              <a:r>
                <a:rPr lang="fi-FI" sz="2133" dirty="0">
                  <a:solidFill>
                    <a:schemeClr val="lt1"/>
                  </a:solidFill>
                </a:rPr>
                <a:t>Określenie budżetu</a:t>
              </a:r>
              <a:r>
                <a:rPr lang="pl-PL" sz="2133" dirty="0">
                  <a:solidFill>
                    <a:schemeClr val="lt1"/>
                  </a:solidFill>
                </a:rPr>
                <a:t>.</a:t>
              </a:r>
              <a:endParaRPr sz="2133" dirty="0">
                <a:solidFill>
                  <a:schemeClr val="lt1"/>
                </a:solidFill>
              </a:endParaRPr>
            </a:p>
            <a:p>
              <a:pPr marL="609585" indent="-431789">
                <a:spcBef>
                  <a:spcPts val="800"/>
                </a:spcBef>
                <a:buClr>
                  <a:schemeClr val="lt1"/>
                </a:buClr>
                <a:buSzPts val="1500"/>
                <a:buFont typeface="Arial"/>
                <a:buChar char="➢"/>
              </a:pPr>
              <a:r>
                <a:rPr lang="fi-FI" sz="2133" dirty="0">
                  <a:solidFill>
                    <a:schemeClr val="lt1"/>
                  </a:solidFill>
                </a:rPr>
                <a:t>Publikacj</a:t>
              </a:r>
              <a:r>
                <a:rPr lang="pl-PL" sz="2133" dirty="0">
                  <a:solidFill>
                    <a:schemeClr val="lt1"/>
                  </a:solidFill>
                </a:rPr>
                <a:t>a.</a:t>
              </a:r>
              <a:endParaRPr sz="2133" dirty="0">
                <a:solidFill>
                  <a:schemeClr val="lt1"/>
                </a:solidFill>
              </a:endParaRPr>
            </a:p>
          </p:txBody>
        </p:sp>
      </p:grpSp>
      <p:sp>
        <p:nvSpPr>
          <p:cNvPr id="403" name="Google Shape;403;g20e72ffa6ac_0_38"/>
          <p:cNvSpPr/>
          <p:nvPr/>
        </p:nvSpPr>
        <p:spPr>
          <a:xfrm>
            <a:off x="7644127" y="3277501"/>
            <a:ext cx="754000" cy="982800"/>
          </a:xfrm>
          <a:prstGeom prst="rightArrow">
            <a:avLst>
              <a:gd name="adj1" fmla="val 50000"/>
              <a:gd name="adj2" fmla="val 50000"/>
            </a:avLst>
          </a:prstGeom>
          <a:gradFill>
            <a:gsLst>
              <a:gs pos="0">
                <a:srgbClr val="873EAB"/>
              </a:gs>
              <a:gs pos="62000">
                <a:srgbClr val="D12477"/>
              </a:gs>
              <a:gs pos="97000">
                <a:srgbClr val="D12477"/>
              </a:gs>
              <a:gs pos="100000">
                <a:srgbClr val="D12477"/>
              </a:gs>
            </a:gsLst>
            <a:lin ang="0" scaled="0"/>
          </a:gradFill>
          <a:ln>
            <a:noFill/>
          </a:ln>
        </p:spPr>
        <p:txBody>
          <a:bodyPr spcFirstLastPara="1" wrap="square" lIns="121900" tIns="121900" rIns="121900" bIns="121900" anchor="ctr" anchorCtr="0">
            <a:noAutofit/>
          </a:bodyPr>
          <a:lstStyle/>
          <a:p>
            <a:pPr>
              <a:buClr>
                <a:schemeClr val="dk1"/>
              </a:buClr>
              <a:buSzPts val="1800"/>
            </a:pPr>
            <a:endParaRPr sz="2400">
              <a:solidFill>
                <a:schemeClr val="dk1"/>
              </a:solidFill>
              <a:latin typeface="Calibri"/>
              <a:ea typeface="Calibri"/>
              <a:cs typeface="Calibri"/>
              <a:sym typeface="Calibri"/>
            </a:endParaRPr>
          </a:p>
        </p:txBody>
      </p:sp>
      <p:sp>
        <p:nvSpPr>
          <p:cNvPr id="404" name="Google Shape;404;g20e72ffa6ac_0_38"/>
          <p:cNvSpPr txBox="1"/>
          <p:nvPr/>
        </p:nvSpPr>
        <p:spPr>
          <a:xfrm>
            <a:off x="4196398" y="1051003"/>
            <a:ext cx="3445878" cy="1230874"/>
          </a:xfrm>
          <a:prstGeom prst="rect">
            <a:avLst/>
          </a:prstGeom>
          <a:noFill/>
          <a:ln>
            <a:noFill/>
          </a:ln>
        </p:spPr>
        <p:txBody>
          <a:bodyPr spcFirstLastPara="1" wrap="square" lIns="121900" tIns="121900" rIns="121900" bIns="121900" anchor="t" anchorCtr="0">
            <a:spAutoFit/>
          </a:bodyPr>
          <a:lstStyle/>
          <a:p>
            <a:pPr algn="ctr">
              <a:buClr>
                <a:srgbClr val="873EAB"/>
              </a:buClr>
              <a:buSzPts val="1600"/>
            </a:pPr>
            <a:r>
              <a:rPr lang="pl-PL" sz="2133" b="1" dirty="0">
                <a:solidFill>
                  <a:srgbClr val="873EAB"/>
                </a:solidFill>
              </a:rPr>
              <a:t>Na</a:t>
            </a:r>
            <a:r>
              <a:rPr lang="fi-FI" sz="2133" b="1" dirty="0">
                <a:solidFill>
                  <a:srgbClr val="873EAB"/>
                </a:solidFill>
              </a:rPr>
              <a:t> platform</a:t>
            </a:r>
            <a:r>
              <a:rPr lang="pl-PL" sz="2133" b="1" dirty="0" err="1">
                <a:solidFill>
                  <a:srgbClr val="873EAB"/>
                </a:solidFill>
              </a:rPr>
              <a:t>ie</a:t>
            </a:r>
            <a:r>
              <a:rPr lang="pl-PL" sz="2133" b="1" dirty="0">
                <a:solidFill>
                  <a:srgbClr val="873EAB"/>
                </a:solidFill>
              </a:rPr>
              <a:t> </a:t>
            </a:r>
            <a:r>
              <a:rPr lang="fi-FI" sz="2133" b="1" dirty="0">
                <a:solidFill>
                  <a:srgbClr val="873EAB"/>
                </a:solidFill>
              </a:rPr>
              <a:t>centrum reklamow</a:t>
            </a:r>
            <a:r>
              <a:rPr lang="pl-PL" sz="2133" b="1" dirty="0">
                <a:solidFill>
                  <a:srgbClr val="873EAB"/>
                </a:solidFill>
              </a:rPr>
              <a:t>ego</a:t>
            </a:r>
            <a:r>
              <a:rPr lang="fi-FI" sz="2133" b="1" dirty="0">
                <a:solidFill>
                  <a:srgbClr val="873EAB"/>
                </a:solidFill>
              </a:rPr>
              <a:t> </a:t>
            </a:r>
            <a:endParaRPr sz="1867" dirty="0"/>
          </a:p>
          <a:p>
            <a:pPr algn="ctr">
              <a:buClr>
                <a:srgbClr val="873EAB"/>
              </a:buClr>
              <a:buSzPts val="1600"/>
            </a:pPr>
            <a:endParaRPr sz="2133" b="1" dirty="0">
              <a:solidFill>
                <a:srgbClr val="873EAB"/>
              </a:solidFill>
            </a:endParaRPr>
          </a:p>
        </p:txBody>
      </p:sp>
      <p:sp>
        <p:nvSpPr>
          <p:cNvPr id="405" name="Google Shape;405;g20e72ffa6ac_0_38"/>
          <p:cNvSpPr txBox="1"/>
          <p:nvPr/>
        </p:nvSpPr>
        <p:spPr>
          <a:xfrm>
            <a:off x="7642276" y="1005505"/>
            <a:ext cx="4549724" cy="1230874"/>
          </a:xfrm>
          <a:prstGeom prst="rect">
            <a:avLst/>
          </a:prstGeom>
          <a:noFill/>
          <a:ln>
            <a:noFill/>
          </a:ln>
        </p:spPr>
        <p:txBody>
          <a:bodyPr spcFirstLastPara="1" wrap="square" lIns="121900" tIns="121900" rIns="121900" bIns="121900" anchor="t" anchorCtr="0">
            <a:spAutoFit/>
          </a:bodyPr>
          <a:lstStyle/>
          <a:p>
            <a:pPr algn="ctr">
              <a:buClr>
                <a:srgbClr val="D12477"/>
              </a:buClr>
              <a:buSzPts val="1600"/>
            </a:pPr>
            <a:r>
              <a:rPr lang="pl-PL" sz="2133" b="1" dirty="0">
                <a:solidFill>
                  <a:srgbClr val="D12477"/>
                </a:solidFill>
              </a:rPr>
              <a:t>Na platformie </a:t>
            </a:r>
            <a:r>
              <a:rPr lang="fi-FI" sz="2133" b="1" dirty="0">
                <a:solidFill>
                  <a:srgbClr val="D12477"/>
                </a:solidFill>
              </a:rPr>
              <a:t>centrum reklamow</a:t>
            </a:r>
            <a:r>
              <a:rPr lang="pl-PL" sz="2133" b="1" dirty="0">
                <a:solidFill>
                  <a:srgbClr val="D12477"/>
                </a:solidFill>
              </a:rPr>
              <a:t>ego</a:t>
            </a:r>
            <a:r>
              <a:rPr lang="fi-FI" sz="2133" b="1" dirty="0">
                <a:solidFill>
                  <a:srgbClr val="D12477"/>
                </a:solidFill>
              </a:rPr>
              <a:t> / na Twojej stronie internetowej</a:t>
            </a:r>
            <a:endParaRPr sz="2133" b="1" dirty="0">
              <a:solidFill>
                <a:srgbClr val="D12477"/>
              </a:solidFill>
            </a:endParaRPr>
          </a:p>
        </p:txBody>
      </p:sp>
      <p:sp>
        <p:nvSpPr>
          <p:cNvPr id="406" name="Google Shape;406;g20e72ffa6ac_0_38"/>
          <p:cNvSpPr txBox="1"/>
          <p:nvPr/>
        </p:nvSpPr>
        <p:spPr>
          <a:xfrm>
            <a:off x="780345" y="1089102"/>
            <a:ext cx="2185600" cy="574412"/>
          </a:xfrm>
          <a:prstGeom prst="rect">
            <a:avLst/>
          </a:prstGeom>
          <a:noFill/>
          <a:ln>
            <a:noFill/>
          </a:ln>
        </p:spPr>
        <p:txBody>
          <a:bodyPr spcFirstLastPara="1" wrap="square" lIns="121900" tIns="121900" rIns="121900" bIns="121900" anchor="t" anchorCtr="0">
            <a:spAutoFit/>
          </a:bodyPr>
          <a:lstStyle/>
          <a:p>
            <a:pPr>
              <a:buClr>
                <a:srgbClr val="11AA81"/>
              </a:buClr>
              <a:buSzPts val="1600"/>
            </a:pPr>
            <a:r>
              <a:rPr lang="fi-FI" sz="2133" b="1" dirty="0">
                <a:solidFill>
                  <a:srgbClr val="11AA81"/>
                </a:solidFill>
              </a:rPr>
              <a:t>Na komputerze</a:t>
            </a:r>
            <a:endParaRPr sz="2133" b="1" dirty="0">
              <a:solidFill>
                <a:srgbClr val="11AA81"/>
              </a:solidFill>
            </a:endParaRPr>
          </a:p>
        </p:txBody>
      </p:sp>
      <p:sp>
        <p:nvSpPr>
          <p:cNvPr id="407" name="Google Shape;407;g20e72ffa6ac_0_38"/>
          <p:cNvSpPr/>
          <p:nvPr/>
        </p:nvSpPr>
        <p:spPr>
          <a:xfrm>
            <a:off x="3536073" y="3235693"/>
            <a:ext cx="754000" cy="982800"/>
          </a:xfrm>
          <a:prstGeom prst="rightArrow">
            <a:avLst>
              <a:gd name="adj1" fmla="val 50000"/>
              <a:gd name="adj2" fmla="val 50000"/>
            </a:avLst>
          </a:prstGeom>
          <a:gradFill>
            <a:gsLst>
              <a:gs pos="0">
                <a:srgbClr val="11AA81"/>
              </a:gs>
              <a:gs pos="71000">
                <a:srgbClr val="873EAB"/>
              </a:gs>
              <a:gs pos="97000">
                <a:srgbClr val="873EAB"/>
              </a:gs>
              <a:gs pos="100000">
                <a:srgbClr val="873EAB"/>
              </a:gs>
            </a:gsLst>
            <a:lin ang="0" scaled="0"/>
          </a:gradFill>
          <a:ln>
            <a:noFill/>
          </a:ln>
        </p:spPr>
        <p:txBody>
          <a:bodyPr spcFirstLastPara="1" wrap="square" lIns="121900" tIns="121900" rIns="121900" bIns="121900" anchor="ctr" anchorCtr="0">
            <a:noAutofit/>
          </a:bodyPr>
          <a:lstStyle/>
          <a:p>
            <a:pPr>
              <a:buClr>
                <a:schemeClr val="dk1"/>
              </a:buClr>
              <a:buSzPts val="1800"/>
            </a:pPr>
            <a:endParaRPr sz="2400">
              <a:solidFill>
                <a:schemeClr val="dk1"/>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11"/>
        <p:cNvGrpSpPr/>
        <p:nvPr/>
      </p:nvGrpSpPr>
      <p:grpSpPr>
        <a:xfrm>
          <a:off x="0" y="0"/>
          <a:ext cx="0" cy="0"/>
          <a:chOff x="0" y="0"/>
          <a:chExt cx="0" cy="0"/>
        </a:xfrm>
      </p:grpSpPr>
      <p:sp>
        <p:nvSpPr>
          <p:cNvPr id="412" name="Google Shape;412;g2111f19fff4_0_3"/>
          <p:cNvSpPr txBox="1">
            <a:spLocks noGrp="1"/>
          </p:cNvSpPr>
          <p:nvPr>
            <p:ph type="title"/>
          </p:nvPr>
        </p:nvSpPr>
        <p:spPr>
          <a:xfrm>
            <a:off x="5166" y="193748"/>
            <a:ext cx="6268631" cy="1325563"/>
          </a:xfrm>
          <a:prstGeom prst="rect">
            <a:avLst/>
          </a:prstGeom>
          <a:noFill/>
          <a:ln>
            <a:noFill/>
          </a:ln>
        </p:spPr>
        <p:txBody>
          <a:bodyPr spcFirstLastPara="1" wrap="square" lIns="121900" tIns="121900" rIns="121900" bIns="121900" anchor="t" anchorCtr="0">
            <a:normAutofit fontScale="90000"/>
          </a:bodyPr>
          <a:lstStyle/>
          <a:p>
            <a:pPr algn="ctr">
              <a:buSzPct val="100000"/>
            </a:pPr>
            <a:r>
              <a:rPr lang="fi-FI" dirty="0"/>
              <a:t>Ustalanie celów w kampaniach PPC </a:t>
            </a:r>
            <a:endParaRPr dirty="0"/>
          </a:p>
        </p:txBody>
      </p:sp>
      <p:sp>
        <p:nvSpPr>
          <p:cNvPr id="413" name="Google Shape;413;g2111f19fff4_0_3"/>
          <p:cNvSpPr txBox="1">
            <a:spLocks noGrp="1"/>
          </p:cNvSpPr>
          <p:nvPr>
            <p:ph type="body" idx="1"/>
          </p:nvPr>
        </p:nvSpPr>
        <p:spPr>
          <a:xfrm>
            <a:off x="420786" y="1381042"/>
            <a:ext cx="6471605" cy="4747327"/>
          </a:xfrm>
          <a:prstGeom prst="rect">
            <a:avLst/>
          </a:prstGeom>
          <a:noFill/>
          <a:ln>
            <a:noFill/>
          </a:ln>
        </p:spPr>
        <p:txBody>
          <a:bodyPr spcFirstLastPara="1" wrap="square" lIns="121900" tIns="121900" rIns="121900" bIns="121900" anchor="t" anchorCtr="0">
            <a:normAutofit fontScale="92500" lnSpcReduction="10000"/>
          </a:bodyPr>
          <a:lstStyle/>
          <a:p>
            <a:pPr marL="609585" indent="-431789">
              <a:lnSpc>
                <a:spcPct val="100000"/>
              </a:lnSpc>
              <a:spcBef>
                <a:spcPts val="800"/>
              </a:spcBef>
              <a:buClr>
                <a:srgbClr val="11AA81"/>
              </a:buClr>
              <a:buSzPct val="110294"/>
              <a:buChar char="●"/>
            </a:pPr>
            <a:r>
              <a:rPr lang="fi-FI" sz="2133" dirty="0"/>
              <a:t>Zasadniczo cele są pobierane ze strategii </a:t>
            </a:r>
            <a:endParaRPr sz="2133" dirty="0"/>
          </a:p>
          <a:p>
            <a:pPr marL="609585" indent="-431789">
              <a:lnSpc>
                <a:spcPct val="100000"/>
              </a:lnSpc>
              <a:spcBef>
                <a:spcPts val="800"/>
              </a:spcBef>
              <a:buClr>
                <a:srgbClr val="11AA81"/>
              </a:buClr>
              <a:buSzPct val="110294"/>
              <a:buChar char="●"/>
            </a:pPr>
            <a:r>
              <a:rPr lang="fi-FI" sz="2133" dirty="0"/>
              <a:t>Platformy reklamowe (Google Ads, Youtube, Facebook, Instagram) pomagają dostosować kampanię do głównych celów, sugerując cele specyficzne dla kampanii </a:t>
            </a:r>
            <a:endParaRPr sz="2133" dirty="0"/>
          </a:p>
          <a:p>
            <a:pPr marL="609585" indent="-431789">
              <a:lnSpc>
                <a:spcPct val="100000"/>
              </a:lnSpc>
              <a:spcBef>
                <a:spcPts val="800"/>
              </a:spcBef>
              <a:buClr>
                <a:srgbClr val="11AA81"/>
              </a:buClr>
              <a:buSzPct val="110294"/>
              <a:buChar char="●"/>
            </a:pPr>
            <a:r>
              <a:rPr lang="fi-FI" sz="2133" dirty="0"/>
              <a:t>Przebieg reklamy zostanie dostosowany do wybranego celu</a:t>
            </a:r>
            <a:endParaRPr sz="2133" dirty="0"/>
          </a:p>
          <a:p>
            <a:pPr marL="609585" indent="-431789">
              <a:lnSpc>
                <a:spcPct val="100000"/>
              </a:lnSpc>
              <a:spcBef>
                <a:spcPts val="800"/>
              </a:spcBef>
              <a:buClr>
                <a:srgbClr val="11AA81"/>
              </a:buClr>
              <a:buSzPct val="110294"/>
              <a:buChar char="●"/>
            </a:pPr>
            <a:r>
              <a:rPr lang="fi-FI" sz="2133" dirty="0"/>
              <a:t>Po prawej stronie znajdują się cele sugerowane przez Facebooka (styczeń 2023 r.)</a:t>
            </a:r>
            <a:endParaRPr sz="2133" dirty="0"/>
          </a:p>
          <a:p>
            <a:pPr marL="609585" indent="-431789">
              <a:lnSpc>
                <a:spcPct val="100000"/>
              </a:lnSpc>
              <a:spcBef>
                <a:spcPts val="800"/>
              </a:spcBef>
              <a:buClr>
                <a:srgbClr val="11AA81"/>
              </a:buClr>
              <a:buSzPct val="110294"/>
              <a:buChar char="●"/>
            </a:pPr>
            <a:r>
              <a:rPr lang="fi-FI" sz="2133" dirty="0"/>
              <a:t>Inne platformy sugerują podobne rodzaje celów</a:t>
            </a:r>
            <a:endParaRPr sz="2133" dirty="0"/>
          </a:p>
          <a:p>
            <a:pPr marL="609585" indent="-431789">
              <a:lnSpc>
                <a:spcPct val="100000"/>
              </a:lnSpc>
              <a:spcBef>
                <a:spcPts val="800"/>
              </a:spcBef>
              <a:buClr>
                <a:srgbClr val="11AA81"/>
              </a:buClr>
              <a:buSzPct val="110294"/>
              <a:buChar char="●"/>
            </a:pPr>
            <a:r>
              <a:rPr lang="fi-FI" sz="1500" dirty="0"/>
              <a:t>Więcej informacji: </a:t>
            </a:r>
            <a:r>
              <a:rPr lang="pl-PL" sz="1500" dirty="0"/>
              <a:t>I</a:t>
            </a:r>
            <a:r>
              <a:rPr lang="fi-FI" sz="1500" dirty="0"/>
              <a:t>nstrukcje dostarczone przez te platformy można łatwo znaleźć w lokalnych językach za pomocą wyszukiwarki Google (reklamy na Facebooku/Instagramie, reklamy Google, reklamy na Youtube itp.) </a:t>
            </a:r>
            <a:endParaRPr sz="1500" dirty="0"/>
          </a:p>
        </p:txBody>
      </p:sp>
      <p:pic>
        <p:nvPicPr>
          <p:cNvPr id="414" name="Google Shape;414;g2111f19fff4_0_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308011" y="193748"/>
            <a:ext cx="4696395" cy="6247051"/>
          </a:xfrm>
          <a:prstGeom prst="rect">
            <a:avLst/>
          </a:prstGeom>
          <a:noFill/>
          <a:ln w="38100" cap="flat" cmpd="sng">
            <a:solidFill>
              <a:srgbClr val="11AA81"/>
            </a:solidFill>
            <a:prstDash val="solid"/>
            <a:round/>
            <a:headEnd type="none" w="sm" len="sm"/>
            <a:tailEnd type="none" w="sm" len="sm"/>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18"/>
        <p:cNvGrpSpPr/>
        <p:nvPr/>
      </p:nvGrpSpPr>
      <p:grpSpPr>
        <a:xfrm>
          <a:off x="0" y="0"/>
          <a:ext cx="0" cy="0"/>
          <a:chOff x="0" y="0"/>
          <a:chExt cx="0" cy="0"/>
        </a:xfrm>
      </p:grpSpPr>
      <p:sp>
        <p:nvSpPr>
          <p:cNvPr id="419" name="Google Shape;419;g20e72ffa6ac_0_186"/>
          <p:cNvSpPr txBox="1">
            <a:spLocks noGrp="1"/>
          </p:cNvSpPr>
          <p:nvPr>
            <p:ph type="title"/>
          </p:nvPr>
        </p:nvSpPr>
        <p:spPr>
          <a:xfrm>
            <a:off x="838200" y="113503"/>
            <a:ext cx="10515600" cy="707239"/>
          </a:xfrm>
          <a:prstGeom prst="rect">
            <a:avLst/>
          </a:prstGeom>
          <a:noFill/>
          <a:ln>
            <a:noFill/>
          </a:ln>
        </p:spPr>
        <p:txBody>
          <a:bodyPr spcFirstLastPara="1" wrap="square" lIns="121900" tIns="121900" rIns="121900" bIns="121900" anchor="t" anchorCtr="0">
            <a:noAutofit/>
          </a:bodyPr>
          <a:lstStyle/>
          <a:p>
            <a:pPr algn="ctr">
              <a:buSzPts val="990"/>
            </a:pPr>
            <a:r>
              <a:rPr lang="fi-FI" sz="4267" dirty="0"/>
              <a:t>Testy </a:t>
            </a:r>
            <a:r>
              <a:rPr lang="fi-FI" sz="4293" dirty="0"/>
              <a:t>A/B reklam</a:t>
            </a:r>
            <a:endParaRPr sz="4293" dirty="0"/>
          </a:p>
        </p:txBody>
      </p:sp>
      <p:sp>
        <p:nvSpPr>
          <p:cNvPr id="420" name="Google Shape;420;g20e72ffa6ac_0_186"/>
          <p:cNvSpPr txBox="1">
            <a:spLocks noGrp="1"/>
          </p:cNvSpPr>
          <p:nvPr>
            <p:ph type="body" idx="1"/>
          </p:nvPr>
        </p:nvSpPr>
        <p:spPr>
          <a:xfrm>
            <a:off x="177421" y="820742"/>
            <a:ext cx="6932781" cy="4972215"/>
          </a:xfrm>
          <a:prstGeom prst="rect">
            <a:avLst/>
          </a:prstGeom>
          <a:noFill/>
          <a:ln>
            <a:noFill/>
          </a:ln>
        </p:spPr>
        <p:txBody>
          <a:bodyPr spcFirstLastPara="1" wrap="square" lIns="121900" tIns="121900" rIns="121900" bIns="121900" anchor="t" anchorCtr="0">
            <a:noAutofit/>
          </a:bodyPr>
          <a:lstStyle/>
          <a:p>
            <a:pPr marL="609585" indent="-422264">
              <a:spcBef>
                <a:spcPts val="0"/>
              </a:spcBef>
              <a:buClr>
                <a:srgbClr val="11AA81"/>
              </a:buClr>
              <a:buSzPts val="1600"/>
              <a:buFont typeface="Arial"/>
              <a:buChar char="●"/>
            </a:pPr>
            <a:r>
              <a:rPr lang="fi-FI" sz="2133" b="1" dirty="0">
                <a:solidFill>
                  <a:srgbClr val="11AA81"/>
                </a:solidFill>
              </a:rPr>
              <a:t>Cel: </a:t>
            </a:r>
            <a:r>
              <a:rPr lang="fi-FI" sz="1867" dirty="0"/>
              <a:t>określenie najlepszej reklamy, ulepszanie reklam</a:t>
            </a:r>
            <a:endParaRPr sz="1867" dirty="0"/>
          </a:p>
          <a:p>
            <a:pPr marL="990575" indent="-262460">
              <a:spcBef>
                <a:spcPts val="0"/>
              </a:spcBef>
              <a:buClr>
                <a:srgbClr val="11AA81"/>
              </a:buClr>
              <a:buSzPts val="1400"/>
            </a:pPr>
            <a:endParaRPr sz="1200" dirty="0"/>
          </a:p>
          <a:p>
            <a:pPr marL="609585" indent="-422264">
              <a:spcBef>
                <a:spcPts val="0"/>
              </a:spcBef>
              <a:buClr>
                <a:srgbClr val="11AA81"/>
              </a:buClr>
              <a:buSzPts val="1600"/>
              <a:buFont typeface="Arial"/>
              <a:buChar char="●"/>
            </a:pPr>
            <a:r>
              <a:rPr lang="fi-FI" sz="2133" b="1" dirty="0">
                <a:solidFill>
                  <a:srgbClr val="11AA81"/>
                </a:solidFill>
              </a:rPr>
              <a:t>Jak</a:t>
            </a:r>
            <a:r>
              <a:rPr lang="fi-FI" sz="2133" dirty="0">
                <a:solidFill>
                  <a:srgbClr val="11AA81"/>
                </a:solidFill>
              </a:rPr>
              <a:t>: </a:t>
            </a:r>
            <a:endParaRPr sz="2133" dirty="0">
              <a:solidFill>
                <a:srgbClr val="11AA81"/>
              </a:solidFill>
            </a:endParaRPr>
          </a:p>
          <a:p>
            <a:pPr marL="609585" indent="-422264">
              <a:spcBef>
                <a:spcPts val="0"/>
              </a:spcBef>
              <a:buClr>
                <a:srgbClr val="11AA81"/>
              </a:buClr>
              <a:buSzPts val="1400"/>
              <a:buFont typeface="Arial"/>
              <a:buChar char="●"/>
            </a:pPr>
            <a:r>
              <a:rPr lang="fi-FI" sz="1867" dirty="0"/>
              <a:t>Dwie lub więcej wersji reklamy są wyświetlane odwiedzającym w tym samym czasie, aby określić, </a:t>
            </a:r>
            <a:br>
              <a:rPr lang="pl-PL" sz="1867" dirty="0"/>
            </a:br>
            <a:r>
              <a:rPr lang="fi-FI" sz="1867" dirty="0"/>
              <a:t>która wersja jest najczęściej klikana i/lub prowadzi do najwyższej konwersji (zdjęcie).</a:t>
            </a:r>
            <a:endParaRPr sz="1867" dirty="0"/>
          </a:p>
          <a:p>
            <a:pPr marL="609585" indent="-422264">
              <a:spcBef>
                <a:spcPts val="0"/>
              </a:spcBef>
              <a:buClr>
                <a:srgbClr val="11AA81"/>
              </a:buClr>
              <a:buSzPts val="1400"/>
              <a:buFont typeface="Arial"/>
              <a:buChar char="●"/>
            </a:pPr>
            <a:r>
              <a:rPr lang="fi-FI" sz="1867" dirty="0"/>
              <a:t>"A" odnosi się do "kontroli"/oryginalnej zmiennej, </a:t>
            </a:r>
            <a:br>
              <a:rPr lang="pl-PL" sz="1867" dirty="0"/>
            </a:br>
            <a:r>
              <a:rPr lang="fi-FI" sz="1867" dirty="0"/>
              <a:t>"B" odnosi się do "</a:t>
            </a:r>
            <a:r>
              <a:rPr lang="pl-PL" sz="1867" dirty="0"/>
              <a:t>z</a:t>
            </a:r>
            <a:r>
              <a:rPr lang="fi-FI" sz="1867" dirty="0"/>
              <a:t>miany" lub nowej wersji.</a:t>
            </a:r>
            <a:endParaRPr sz="1867" dirty="0"/>
          </a:p>
          <a:p>
            <a:pPr marL="609585" indent="-422264">
              <a:spcBef>
                <a:spcPts val="0"/>
              </a:spcBef>
              <a:buClr>
                <a:srgbClr val="11AA81"/>
              </a:buClr>
              <a:buSzPts val="1400"/>
              <a:buFont typeface="Arial"/>
              <a:buChar char="●"/>
            </a:pPr>
            <a:r>
              <a:rPr lang="fi-FI" sz="1867" dirty="0"/>
              <a:t>Można zmieniać: zdjęcia/kolory/nagłówki/tekst główny (jedna lub kilka zmiennych).</a:t>
            </a:r>
            <a:endParaRPr sz="1867" dirty="0"/>
          </a:p>
          <a:p>
            <a:pPr marL="609585" indent="-303734">
              <a:spcBef>
                <a:spcPts val="0"/>
              </a:spcBef>
              <a:buClr>
                <a:srgbClr val="11AA81"/>
              </a:buClr>
              <a:buSzPts val="1400"/>
            </a:pPr>
            <a:endParaRPr sz="1100" dirty="0"/>
          </a:p>
          <a:p>
            <a:pPr marL="609585" indent="-422264">
              <a:spcBef>
                <a:spcPts val="0"/>
              </a:spcBef>
              <a:buClr>
                <a:srgbClr val="11AA81"/>
              </a:buClr>
              <a:buSzPts val="1600"/>
              <a:buFont typeface="Arial"/>
              <a:buChar char="●"/>
            </a:pPr>
            <a:r>
              <a:rPr lang="fi-FI" sz="2133" b="1" dirty="0">
                <a:solidFill>
                  <a:srgbClr val="11AA81"/>
                </a:solidFill>
              </a:rPr>
              <a:t>Zalety:</a:t>
            </a:r>
            <a:endParaRPr sz="2133" dirty="0">
              <a:solidFill>
                <a:srgbClr val="11AA81"/>
              </a:solidFill>
            </a:endParaRPr>
          </a:p>
          <a:p>
            <a:pPr marL="609585" indent="-422264">
              <a:spcBef>
                <a:spcPts val="0"/>
              </a:spcBef>
              <a:buClr>
                <a:srgbClr val="11AA81"/>
              </a:buClr>
              <a:buSzPts val="1400"/>
              <a:buFont typeface="Arial"/>
              <a:buChar char="●"/>
            </a:pPr>
            <a:r>
              <a:rPr lang="fi-FI" sz="1867" dirty="0"/>
              <a:t>Daje szybkie i wiarygodne wskazanie, która reklama </a:t>
            </a:r>
            <a:br>
              <a:rPr lang="pl-PL" sz="1867" dirty="0"/>
            </a:br>
            <a:r>
              <a:rPr lang="fi-FI" sz="1867" dirty="0"/>
              <a:t>jest najlepsza</a:t>
            </a:r>
            <a:r>
              <a:rPr lang="pl-PL" sz="1867" dirty="0"/>
              <a:t>.</a:t>
            </a:r>
            <a:endParaRPr sz="1867" dirty="0"/>
          </a:p>
          <a:p>
            <a:pPr marL="609585" indent="-422264">
              <a:spcBef>
                <a:spcPts val="0"/>
              </a:spcBef>
              <a:buClr>
                <a:srgbClr val="11AA81"/>
              </a:buClr>
              <a:buSzPts val="1400"/>
              <a:buFont typeface="Arial"/>
              <a:buChar char="●"/>
            </a:pPr>
            <a:r>
              <a:rPr lang="fi-FI" sz="1867" dirty="0"/>
              <a:t>Umożliwia reklamodawcy wykrycie elementów, które zazwyczaj działają</a:t>
            </a:r>
            <a:r>
              <a:rPr lang="pl-PL" sz="1867" dirty="0"/>
              <a:t>.</a:t>
            </a:r>
            <a:endParaRPr sz="1867" dirty="0"/>
          </a:p>
          <a:p>
            <a:pPr marL="609585" indent="-422264">
              <a:spcBef>
                <a:spcPts val="0"/>
              </a:spcBef>
              <a:buClr>
                <a:srgbClr val="11AA81"/>
              </a:buClr>
              <a:buSzPts val="1400"/>
              <a:buFont typeface="Arial"/>
              <a:buChar char="●"/>
            </a:pPr>
            <a:r>
              <a:rPr lang="fi-FI" sz="1867" dirty="0"/>
              <a:t>Poprawia konwersję</a:t>
            </a:r>
            <a:r>
              <a:rPr lang="pl-PL" sz="1867" dirty="0"/>
              <a:t>.</a:t>
            </a:r>
            <a:endParaRPr sz="1867" dirty="0"/>
          </a:p>
          <a:p>
            <a:pPr marL="609585" indent="-422264">
              <a:spcBef>
                <a:spcPts val="0"/>
              </a:spcBef>
              <a:buClr>
                <a:srgbClr val="11AA81"/>
              </a:buClr>
              <a:buSzPts val="1400"/>
              <a:buFont typeface="Arial"/>
              <a:buChar char="●"/>
            </a:pPr>
            <a:r>
              <a:rPr lang="fi-FI" sz="1867" dirty="0"/>
              <a:t>Więcej informacji: </a:t>
            </a:r>
            <a:r>
              <a:rPr lang="fi-FI" sz="1867" u="sng" dirty="0">
                <a:solidFill>
                  <a:schemeClr val="hlink"/>
                </a:solidFill>
                <a:hlinkClick r:id="rId3"/>
              </a:rPr>
              <a:t>vwo.com</a:t>
            </a:r>
            <a:endParaRPr sz="1867" dirty="0"/>
          </a:p>
        </p:txBody>
      </p:sp>
      <p:pic>
        <p:nvPicPr>
          <p:cNvPr id="421" name="Google Shape;421;g20e72ffa6ac_0_186"/>
          <p:cNvPicPr preferRelativeResize="0"/>
          <p:nvPr/>
        </p:nvPicPr>
        <p:blipFill rotWithShape="1">
          <a:blip r:embed="rId4">
            <a:alphaModFix/>
          </a:blip>
          <a:srcRect/>
          <a:stretch/>
        </p:blipFill>
        <p:spPr>
          <a:xfrm>
            <a:off x="7110201" y="1563231"/>
            <a:ext cx="4878699" cy="3487236"/>
          </a:xfrm>
          <a:prstGeom prst="rect">
            <a:avLst/>
          </a:prstGeom>
          <a:noFill/>
          <a:ln w="38100" cap="flat" cmpd="sng">
            <a:solidFill>
              <a:srgbClr val="11AA81"/>
            </a:solidFill>
            <a:prstDash val="solid"/>
            <a:round/>
            <a:headEnd type="none" w="sm" len="sm"/>
            <a:tailEnd type="none" w="sm" len="sm"/>
          </a:ln>
        </p:spPr>
      </p:pic>
      <p:sp>
        <p:nvSpPr>
          <p:cNvPr id="422" name="Google Shape;422;g20e72ffa6ac_0_186"/>
          <p:cNvSpPr txBox="1"/>
          <p:nvPr/>
        </p:nvSpPr>
        <p:spPr>
          <a:xfrm>
            <a:off x="8678124" y="5050467"/>
            <a:ext cx="4690400" cy="533504"/>
          </a:xfrm>
          <a:prstGeom prst="rect">
            <a:avLst/>
          </a:prstGeom>
          <a:noFill/>
          <a:ln>
            <a:noFill/>
          </a:ln>
        </p:spPr>
        <p:txBody>
          <a:bodyPr spcFirstLastPara="1" wrap="square" lIns="121900" tIns="121900" rIns="121900" bIns="121900" anchor="t" anchorCtr="0">
            <a:spAutoFit/>
          </a:bodyPr>
          <a:lstStyle/>
          <a:p>
            <a:pPr>
              <a:buClr>
                <a:srgbClr val="161249"/>
              </a:buClr>
              <a:buSzPts val="1400"/>
            </a:pPr>
            <a:r>
              <a:rPr lang="fi-FI" sz="1867" dirty="0">
                <a:solidFill>
                  <a:srgbClr val="161249"/>
                </a:solidFill>
              </a:rPr>
              <a:t>Źródło i </a:t>
            </a:r>
            <a:r>
              <a:rPr lang="pl-PL" sz="1867" u="sng" dirty="0">
                <a:solidFill>
                  <a:schemeClr val="hlink"/>
                </a:solidFill>
                <a:hlinkClick r:id="rId5"/>
              </a:rPr>
              <a:t>więcej </a:t>
            </a:r>
            <a:r>
              <a:rPr lang="fi-FI" sz="1867" u="sng" dirty="0">
                <a:solidFill>
                  <a:schemeClr val="hlink"/>
                </a:solidFill>
                <a:hlinkClick r:id="rId5"/>
              </a:rPr>
              <a:t>informacj</a:t>
            </a:r>
            <a:r>
              <a:rPr lang="pl-PL" sz="1867" u="sng" dirty="0">
                <a:solidFill>
                  <a:schemeClr val="hlink"/>
                </a:solidFill>
                <a:hlinkClick r:id="rId5"/>
              </a:rPr>
              <a:t>i</a:t>
            </a:r>
            <a:r>
              <a:rPr lang="fi-FI" sz="1867" u="sng" dirty="0">
                <a:solidFill>
                  <a:schemeClr val="hlink"/>
                </a:solidFill>
                <a:hlinkClick r:id="rId5"/>
              </a:rPr>
              <a:t>: </a:t>
            </a:r>
            <a:r>
              <a:rPr lang="fi-FI" sz="1867" dirty="0">
                <a:solidFill>
                  <a:srgbClr val="161249"/>
                </a:solidFill>
              </a:rPr>
              <a:t>CXL</a:t>
            </a:r>
            <a:endParaRPr sz="1867" dirty="0">
              <a:solidFill>
                <a:srgbClr val="161249"/>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7" name="Google Shape;427;g20e72ffa6ac_0_191"/>
          <p:cNvSpPr txBox="1">
            <a:spLocks noGrp="1"/>
          </p:cNvSpPr>
          <p:nvPr>
            <p:ph type="title" idx="4294967295"/>
          </p:nvPr>
        </p:nvSpPr>
        <p:spPr>
          <a:xfrm>
            <a:off x="414867" y="245064"/>
            <a:ext cx="11362267" cy="764117"/>
          </a:xfrm>
          <a:prstGeom prst="rect">
            <a:avLst/>
          </a:prstGeom>
          <a:noFill/>
          <a:ln>
            <a:noFill/>
          </a:ln>
        </p:spPr>
        <p:txBody>
          <a:bodyPr spcFirstLastPara="1" wrap="square" lIns="121900" tIns="121900" rIns="121900" bIns="121900" anchor="t" anchorCtr="0">
            <a:noAutofit/>
          </a:bodyPr>
          <a:lstStyle/>
          <a:p>
            <a:pPr algn="ctr">
              <a:buSzPts val="990"/>
            </a:pPr>
            <a:r>
              <a:rPr lang="pl-PL" sz="4293" dirty="0"/>
              <a:t>R</a:t>
            </a:r>
            <a:r>
              <a:rPr lang="fi-FI" sz="4293" dirty="0"/>
              <a:t>etargeting</a:t>
            </a:r>
            <a:endParaRPr sz="4293" dirty="0"/>
          </a:p>
        </p:txBody>
      </p:sp>
      <p:sp>
        <p:nvSpPr>
          <p:cNvPr id="428" name="Google Shape;428;g20e72ffa6ac_0_191"/>
          <p:cNvSpPr txBox="1">
            <a:spLocks noGrp="1"/>
          </p:cNvSpPr>
          <p:nvPr>
            <p:ph type="body" idx="4294967295"/>
          </p:nvPr>
        </p:nvSpPr>
        <p:spPr>
          <a:xfrm>
            <a:off x="414868" y="1313307"/>
            <a:ext cx="6555073" cy="4555067"/>
          </a:xfrm>
          <a:prstGeom prst="rect">
            <a:avLst/>
          </a:prstGeom>
          <a:noFill/>
          <a:ln>
            <a:noFill/>
          </a:ln>
        </p:spPr>
        <p:txBody>
          <a:bodyPr spcFirstLastPara="1" wrap="square" lIns="121900" tIns="121900" rIns="121900" bIns="121900" anchor="t" anchorCtr="0">
            <a:normAutofit/>
          </a:bodyPr>
          <a:lstStyle/>
          <a:p>
            <a:pPr marL="609585" indent="-431789">
              <a:spcBef>
                <a:spcPts val="0"/>
              </a:spcBef>
              <a:buClr>
                <a:srgbClr val="11AA81"/>
              </a:buClr>
              <a:buSzPts val="1500"/>
              <a:buFont typeface="Arial"/>
              <a:buChar char="●"/>
            </a:pPr>
            <a:r>
              <a:rPr lang="fi-FI" sz="2133" dirty="0"/>
              <a:t>umożliwia firmie wyświetlanie ukierunkowanych reklam użytkownikom, którzy odwiedzili witrynę i nie dokonali konwersji - zakupu produktu, wypełnienia formularza kontaktowego, pobrania pliku itp.</a:t>
            </a:r>
            <a:endParaRPr sz="2133" dirty="0"/>
          </a:p>
          <a:p>
            <a:pPr marL="990575" indent="-245527">
              <a:spcBef>
                <a:spcPts val="0"/>
              </a:spcBef>
              <a:buClr>
                <a:srgbClr val="11AA81"/>
              </a:buClr>
              <a:buSzPts val="1600"/>
              <a:buNone/>
            </a:pPr>
            <a:endParaRPr sz="2133" dirty="0"/>
          </a:p>
          <a:p>
            <a:pPr marL="609585" indent="-431789">
              <a:spcBef>
                <a:spcPts val="0"/>
              </a:spcBef>
              <a:buClr>
                <a:srgbClr val="11AA81"/>
              </a:buClr>
              <a:buSzPts val="1500"/>
              <a:buFont typeface="Arial"/>
              <a:buChar char="●"/>
            </a:pPr>
            <a:r>
              <a:rPr lang="pl-PL" sz="2133" dirty="0"/>
              <a:t>r</a:t>
            </a:r>
            <a:r>
              <a:rPr lang="fi-FI" sz="2133" dirty="0"/>
              <a:t>etargeting jest skuteczny, ponieważ skupia się na osobach, które już znają Twoją markę </a:t>
            </a:r>
            <a:br>
              <a:rPr lang="pl-PL" sz="2133" dirty="0"/>
            </a:br>
            <a:r>
              <a:rPr lang="fi-FI" sz="2133" dirty="0"/>
              <a:t>i niedawno wykazały zainteresowanie</a:t>
            </a:r>
            <a:endParaRPr sz="2133" dirty="0"/>
          </a:p>
          <a:p>
            <a:pPr marL="990575" indent="-245527">
              <a:spcBef>
                <a:spcPts val="0"/>
              </a:spcBef>
              <a:buClr>
                <a:srgbClr val="11AA81"/>
              </a:buClr>
              <a:buSzPts val="1600"/>
              <a:buNone/>
            </a:pPr>
            <a:endParaRPr sz="2133" dirty="0"/>
          </a:p>
          <a:p>
            <a:pPr marL="609585" indent="-431789">
              <a:spcBef>
                <a:spcPts val="0"/>
              </a:spcBef>
              <a:buClr>
                <a:srgbClr val="11AA81"/>
              </a:buClr>
              <a:buSzPts val="1500"/>
              <a:buFont typeface="Arial"/>
              <a:buChar char="●"/>
            </a:pPr>
            <a:r>
              <a:rPr lang="fi-FI" sz="2133" dirty="0"/>
              <a:t>można połączyć z reklamami na większości platform (na przykład z reklamami Google)</a:t>
            </a:r>
            <a:endParaRPr sz="2133" dirty="0"/>
          </a:p>
        </p:txBody>
      </p:sp>
      <p:pic>
        <p:nvPicPr>
          <p:cNvPr id="429" name="Google Shape;429;g20e72ffa6ac_0_19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509331" y="1420367"/>
            <a:ext cx="4410403" cy="3425412"/>
          </a:xfrm>
          <a:prstGeom prst="rect">
            <a:avLst/>
          </a:prstGeom>
          <a:noFill/>
          <a:ln w="38100" cap="flat" cmpd="sng">
            <a:solidFill>
              <a:srgbClr val="11AA81"/>
            </a:solidFill>
            <a:prstDash val="solid"/>
            <a:round/>
            <a:headEnd type="none" w="sm" len="sm"/>
            <a:tailEnd type="none" w="sm" len="sm"/>
          </a:ln>
        </p:spPr>
      </p:pic>
      <p:sp>
        <p:nvSpPr>
          <p:cNvPr id="430" name="Google Shape;430;g20e72ffa6ac_0_191"/>
          <p:cNvSpPr txBox="1"/>
          <p:nvPr/>
        </p:nvSpPr>
        <p:spPr>
          <a:xfrm>
            <a:off x="7509333" y="4904034"/>
            <a:ext cx="4410400" cy="533504"/>
          </a:xfrm>
          <a:prstGeom prst="rect">
            <a:avLst/>
          </a:prstGeom>
          <a:noFill/>
          <a:ln>
            <a:noFill/>
          </a:ln>
        </p:spPr>
        <p:txBody>
          <a:bodyPr spcFirstLastPara="1" wrap="square" lIns="121900" tIns="121900" rIns="121900" bIns="121900" anchor="t" anchorCtr="0">
            <a:spAutoFit/>
          </a:bodyPr>
          <a:lstStyle/>
          <a:p>
            <a:pPr>
              <a:buClr>
                <a:srgbClr val="161249"/>
              </a:buClr>
              <a:buSzPts val="1400"/>
            </a:pPr>
            <a:r>
              <a:rPr lang="fi-FI" sz="1867" dirty="0">
                <a:solidFill>
                  <a:srgbClr val="161249"/>
                </a:solidFill>
              </a:rPr>
              <a:t>Źródło i </a:t>
            </a:r>
            <a:r>
              <a:rPr lang="pl-PL" sz="1867" u="sng" dirty="0">
                <a:solidFill>
                  <a:schemeClr val="hlink"/>
                </a:solidFill>
                <a:hlinkClick r:id="rId4"/>
              </a:rPr>
              <a:t>więcej </a:t>
            </a:r>
            <a:r>
              <a:rPr lang="pl-PL" sz="1867" u="sng" dirty="0">
                <a:solidFill>
                  <a:schemeClr val="hlink"/>
                </a:solidFill>
              </a:rPr>
              <a:t>informacji</a:t>
            </a:r>
            <a:r>
              <a:rPr lang="fi-FI" sz="1867" dirty="0">
                <a:solidFill>
                  <a:srgbClr val="161249"/>
                </a:solidFill>
              </a:rPr>
              <a:t>: Unbounce</a:t>
            </a:r>
            <a:endParaRPr sz="1867" dirty="0">
              <a:solidFill>
                <a:srgbClr val="161249"/>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34"/>
        <p:cNvGrpSpPr/>
        <p:nvPr/>
      </p:nvGrpSpPr>
      <p:grpSpPr>
        <a:xfrm>
          <a:off x="0" y="0"/>
          <a:ext cx="0" cy="0"/>
          <a:chOff x="0" y="0"/>
          <a:chExt cx="0" cy="0"/>
        </a:xfrm>
      </p:grpSpPr>
      <p:sp>
        <p:nvSpPr>
          <p:cNvPr id="435" name="Google Shape;435;g20e72ffa6ac_0_201"/>
          <p:cNvSpPr txBox="1">
            <a:spLocks noGrp="1"/>
          </p:cNvSpPr>
          <p:nvPr>
            <p:ph type="title" idx="4294967295"/>
          </p:nvPr>
        </p:nvSpPr>
        <p:spPr>
          <a:xfrm>
            <a:off x="414867" y="312392"/>
            <a:ext cx="11362267" cy="764117"/>
          </a:xfrm>
          <a:prstGeom prst="rect">
            <a:avLst/>
          </a:prstGeom>
          <a:noFill/>
          <a:ln>
            <a:noFill/>
          </a:ln>
        </p:spPr>
        <p:txBody>
          <a:bodyPr spcFirstLastPara="1" wrap="square" lIns="121900" tIns="121900" rIns="121900" bIns="121900" anchor="t" anchorCtr="0">
            <a:noAutofit/>
          </a:bodyPr>
          <a:lstStyle/>
          <a:p>
            <a:pPr algn="ctr">
              <a:buSzPts val="3200"/>
            </a:pPr>
            <a:r>
              <a:rPr lang="fi-FI" sz="4267" dirty="0"/>
              <a:t>Reklama zautomatyzowana</a:t>
            </a:r>
            <a:endParaRPr sz="4267" dirty="0"/>
          </a:p>
        </p:txBody>
      </p:sp>
      <p:sp>
        <p:nvSpPr>
          <p:cNvPr id="436" name="Google Shape;436;g20e72ffa6ac_0_201"/>
          <p:cNvSpPr txBox="1">
            <a:spLocks noGrp="1"/>
          </p:cNvSpPr>
          <p:nvPr>
            <p:ph type="body" idx="4294967295"/>
          </p:nvPr>
        </p:nvSpPr>
        <p:spPr>
          <a:xfrm>
            <a:off x="387200" y="1374859"/>
            <a:ext cx="5562600" cy="5052484"/>
          </a:xfrm>
          <a:prstGeom prst="rect">
            <a:avLst/>
          </a:prstGeom>
          <a:noFill/>
          <a:ln>
            <a:noFill/>
          </a:ln>
        </p:spPr>
        <p:txBody>
          <a:bodyPr spcFirstLastPara="1" wrap="square" lIns="121900" tIns="121900" rIns="121900" bIns="121900" anchor="t" anchorCtr="0">
            <a:normAutofit/>
          </a:bodyPr>
          <a:lstStyle/>
          <a:p>
            <a:pPr marL="609585" indent="-431789">
              <a:spcBef>
                <a:spcPts val="0"/>
              </a:spcBef>
              <a:buClr>
                <a:srgbClr val="11AA81"/>
              </a:buClr>
              <a:buSzPts val="1500"/>
              <a:buFont typeface="Arial"/>
              <a:buChar char="●"/>
            </a:pPr>
            <a:r>
              <a:rPr lang="fi-FI" sz="2000" dirty="0"/>
              <a:t>wykorzystuje zautomatyzowaną technologię i narzędzia algorytmiczne </a:t>
            </a:r>
            <a:br>
              <a:rPr lang="pl-PL" sz="2000" dirty="0"/>
            </a:br>
            <a:r>
              <a:rPr lang="fi-FI" sz="2000" dirty="0"/>
              <a:t>do optymalizacji mediów i budżetów reklamowych</a:t>
            </a:r>
            <a:endParaRPr sz="2000" dirty="0"/>
          </a:p>
          <a:p>
            <a:pPr marL="990575" indent="-253994">
              <a:spcBef>
                <a:spcPts val="0"/>
              </a:spcBef>
              <a:buClr>
                <a:srgbClr val="11AA81"/>
              </a:buClr>
              <a:buSzPts val="1500"/>
              <a:buNone/>
            </a:pPr>
            <a:endParaRPr sz="2000" dirty="0"/>
          </a:p>
          <a:p>
            <a:pPr marL="609585" indent="-431789">
              <a:spcBef>
                <a:spcPts val="0"/>
              </a:spcBef>
              <a:buClr>
                <a:srgbClr val="11AA81"/>
              </a:buClr>
              <a:buSzPts val="1500"/>
              <a:buFont typeface="Arial"/>
              <a:buChar char="●"/>
            </a:pPr>
            <a:r>
              <a:rPr lang="fi-FI" sz="2000" dirty="0"/>
              <a:t>... wyświetlanie reklam odwiedzającym we właściwym miejscu i czasie</a:t>
            </a:r>
            <a:endParaRPr sz="2000" dirty="0"/>
          </a:p>
          <a:p>
            <a:pPr marL="990575" indent="-253994">
              <a:spcBef>
                <a:spcPts val="0"/>
              </a:spcBef>
              <a:buClr>
                <a:srgbClr val="11AA81"/>
              </a:buClr>
              <a:buSzPts val="1500"/>
              <a:buNone/>
            </a:pPr>
            <a:endParaRPr sz="2000" dirty="0"/>
          </a:p>
          <a:p>
            <a:pPr marL="609585" indent="-431789">
              <a:spcBef>
                <a:spcPts val="0"/>
              </a:spcBef>
              <a:buClr>
                <a:srgbClr val="11AA81"/>
              </a:buClr>
              <a:buSzPts val="1500"/>
              <a:buFont typeface="Arial"/>
              <a:buChar char="●"/>
            </a:pPr>
            <a:r>
              <a:rPr lang="fi-FI" sz="2000" dirty="0"/>
              <a:t>udostępnia rozległą przestrzeń medialną za pomocą platform SSP (platformy po stronie sprzedaży) i DSP (platformy po stronie popytu)</a:t>
            </a:r>
            <a:endParaRPr sz="2000" dirty="0"/>
          </a:p>
          <a:p>
            <a:pPr marL="990575" indent="-253994">
              <a:spcBef>
                <a:spcPts val="0"/>
              </a:spcBef>
              <a:buClr>
                <a:srgbClr val="11AA81"/>
              </a:buClr>
              <a:buSzPts val="1500"/>
              <a:buNone/>
            </a:pPr>
            <a:endParaRPr sz="2000" dirty="0"/>
          </a:p>
          <a:p>
            <a:pPr marL="609585" indent="-431789">
              <a:spcBef>
                <a:spcPts val="0"/>
              </a:spcBef>
              <a:buClr>
                <a:srgbClr val="11AA81"/>
              </a:buClr>
              <a:buSzPts val="1500"/>
              <a:buFont typeface="Arial"/>
              <a:buChar char="●"/>
            </a:pPr>
            <a:r>
              <a:rPr lang="fi-FI" sz="2000" dirty="0"/>
              <a:t>jest coraz częściej wykorzystywany przez marketerów</a:t>
            </a:r>
            <a:endParaRPr sz="2000" dirty="0"/>
          </a:p>
          <a:p>
            <a:pPr marL="609585" indent="0">
              <a:spcBef>
                <a:spcPts val="0"/>
              </a:spcBef>
              <a:buSzPts val="1500"/>
              <a:buNone/>
            </a:pPr>
            <a:endParaRPr sz="2000" dirty="0"/>
          </a:p>
        </p:txBody>
      </p:sp>
      <p:pic>
        <p:nvPicPr>
          <p:cNvPr id="437" name="Google Shape;437;g20e72ffa6ac_0_20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096000" y="1506252"/>
            <a:ext cx="5808797" cy="3190635"/>
          </a:xfrm>
          <a:prstGeom prst="rect">
            <a:avLst/>
          </a:prstGeom>
          <a:noFill/>
          <a:ln w="38100" cap="flat" cmpd="sng">
            <a:solidFill>
              <a:srgbClr val="11AA81"/>
            </a:solidFill>
            <a:prstDash val="solid"/>
            <a:round/>
            <a:headEnd type="none" w="sm" len="sm"/>
            <a:tailEnd type="none" w="sm" len="sm"/>
          </a:ln>
        </p:spPr>
      </p:pic>
      <p:sp>
        <p:nvSpPr>
          <p:cNvPr id="438" name="Google Shape;438;g20e72ffa6ac_0_201"/>
          <p:cNvSpPr txBox="1"/>
          <p:nvPr/>
        </p:nvSpPr>
        <p:spPr>
          <a:xfrm>
            <a:off x="8515579" y="4696887"/>
            <a:ext cx="5708800" cy="574412"/>
          </a:xfrm>
          <a:prstGeom prst="rect">
            <a:avLst/>
          </a:prstGeom>
          <a:noFill/>
          <a:ln>
            <a:noFill/>
          </a:ln>
        </p:spPr>
        <p:txBody>
          <a:bodyPr spcFirstLastPara="1" wrap="square" lIns="121900" tIns="121900" rIns="121900" bIns="121900" anchor="t" anchorCtr="0">
            <a:spAutoFit/>
          </a:bodyPr>
          <a:lstStyle/>
          <a:p>
            <a:pPr>
              <a:buClr>
                <a:srgbClr val="161249"/>
              </a:buClr>
              <a:buSzPts val="1600"/>
            </a:pPr>
            <a:r>
              <a:rPr lang="fi-FI" sz="2133" dirty="0">
                <a:solidFill>
                  <a:srgbClr val="161249"/>
                </a:solidFill>
              </a:rPr>
              <a:t>Źródło: </a:t>
            </a:r>
            <a:r>
              <a:rPr lang="fi-FI" sz="2133" u="sng" dirty="0">
                <a:solidFill>
                  <a:schemeClr val="hlink"/>
                </a:solidFill>
                <a:hlinkClick r:id="rId4"/>
              </a:rPr>
              <a:t>Insiderintelligence</a:t>
            </a:r>
            <a:endParaRPr sz="2133" dirty="0">
              <a:solidFill>
                <a:schemeClr val="dk1"/>
              </a:solidFill>
            </a:endParaRPr>
          </a:p>
        </p:txBody>
      </p:sp>
      <p:sp>
        <p:nvSpPr>
          <p:cNvPr id="2" name="Prostokąt 1"/>
          <p:cNvSpPr/>
          <p:nvPr/>
        </p:nvSpPr>
        <p:spPr>
          <a:xfrm>
            <a:off x="7986737" y="5963721"/>
            <a:ext cx="3918060" cy="307777"/>
          </a:xfrm>
          <a:prstGeom prst="rect">
            <a:avLst/>
          </a:prstGeom>
        </p:spPr>
        <p:txBody>
          <a:bodyPr wrap="none">
            <a:spAutoFit/>
          </a:bodyPr>
          <a:lstStyle/>
          <a:p>
            <a:pPr>
              <a:buSzPts val="1500"/>
            </a:pPr>
            <a:r>
              <a:rPr lang="fi-FI" dirty="0"/>
              <a:t>Więcej informacji: </a:t>
            </a:r>
            <a:r>
              <a:rPr lang="fi-FI" u="sng" dirty="0">
                <a:solidFill>
                  <a:schemeClr val="hlink"/>
                </a:solidFill>
                <a:hlinkClick r:id="rId5"/>
              </a:rPr>
              <a:t>DMI Digitalmarketinginstitute</a:t>
            </a:r>
            <a:endParaRPr lang="fi-FI"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42"/>
        <p:cNvGrpSpPr/>
        <p:nvPr/>
      </p:nvGrpSpPr>
      <p:grpSpPr>
        <a:xfrm>
          <a:off x="0" y="0"/>
          <a:ext cx="0" cy="0"/>
          <a:chOff x="0" y="0"/>
          <a:chExt cx="0" cy="0"/>
        </a:xfrm>
      </p:grpSpPr>
      <p:sp>
        <p:nvSpPr>
          <p:cNvPr id="443" name="Google Shape;443;g20e72ffa6ac_0_153"/>
          <p:cNvSpPr txBox="1">
            <a:spLocks noGrp="1"/>
          </p:cNvSpPr>
          <p:nvPr>
            <p:ph type="title"/>
          </p:nvPr>
        </p:nvSpPr>
        <p:spPr>
          <a:xfrm>
            <a:off x="838200" y="246443"/>
            <a:ext cx="10515600" cy="1325563"/>
          </a:xfrm>
          <a:prstGeom prst="rect">
            <a:avLst/>
          </a:prstGeom>
          <a:noFill/>
          <a:ln>
            <a:noFill/>
          </a:ln>
        </p:spPr>
        <p:txBody>
          <a:bodyPr spcFirstLastPara="1" wrap="square" lIns="121900" tIns="121900" rIns="121900" bIns="121900" anchor="t" anchorCtr="0">
            <a:noAutofit/>
          </a:bodyPr>
          <a:lstStyle/>
          <a:p>
            <a:pPr>
              <a:buSzPts val="990"/>
            </a:pPr>
            <a:r>
              <a:rPr lang="fi-FI" sz="4267" dirty="0"/>
              <a:t>Reklama cyfrowa - koszt</a:t>
            </a:r>
            <a:r>
              <a:rPr lang="pl-PL" sz="4267" dirty="0"/>
              <a:t>y</a:t>
            </a:r>
            <a:endParaRPr sz="4267" dirty="0"/>
          </a:p>
        </p:txBody>
      </p:sp>
      <p:sp>
        <p:nvSpPr>
          <p:cNvPr id="444" name="Google Shape;444;g20e72ffa6ac_0_153"/>
          <p:cNvSpPr txBox="1">
            <a:spLocks noGrp="1"/>
          </p:cNvSpPr>
          <p:nvPr>
            <p:ph type="body" idx="1"/>
          </p:nvPr>
        </p:nvSpPr>
        <p:spPr>
          <a:xfrm>
            <a:off x="838200" y="1059578"/>
            <a:ext cx="10515600" cy="1892484"/>
          </a:xfrm>
          <a:prstGeom prst="rect">
            <a:avLst/>
          </a:prstGeom>
          <a:noFill/>
          <a:ln>
            <a:noFill/>
          </a:ln>
        </p:spPr>
        <p:txBody>
          <a:bodyPr spcFirstLastPara="1" wrap="square" lIns="121900" tIns="121900" rIns="121900" bIns="121900" anchor="t" anchorCtr="0">
            <a:noAutofit/>
          </a:bodyPr>
          <a:lstStyle/>
          <a:p>
            <a:pPr marL="609585" indent="-433080">
              <a:lnSpc>
                <a:spcPct val="100000"/>
              </a:lnSpc>
              <a:spcBef>
                <a:spcPts val="0"/>
              </a:spcBef>
              <a:buClr>
                <a:srgbClr val="11AA81"/>
              </a:buClr>
              <a:buSzPts val="1400"/>
              <a:buChar char="●"/>
            </a:pPr>
            <a:r>
              <a:rPr lang="fi-FI" sz="1867" dirty="0"/>
              <a:t>Ceny reklam cyfrowych zależą od tego, czy zdecydujesz się zarządzać kampaniami </a:t>
            </a:r>
            <a:br>
              <a:rPr lang="pl-PL" sz="1867" dirty="0"/>
            </a:br>
            <a:r>
              <a:rPr lang="fi-FI" sz="1867" dirty="0"/>
              <a:t>we własnym zakresie (tańsze, ale wymagające wiedzy), czy też zatrudnisz agencję.</a:t>
            </a:r>
            <a:endParaRPr sz="1867" dirty="0"/>
          </a:p>
          <a:p>
            <a:pPr marL="609585" indent="-433080">
              <a:lnSpc>
                <a:spcPct val="100000"/>
              </a:lnSpc>
              <a:spcBef>
                <a:spcPts val="0"/>
              </a:spcBef>
              <a:buClr>
                <a:srgbClr val="11AA81"/>
              </a:buClr>
              <a:buSzPts val="1400"/>
              <a:buChar char="●"/>
            </a:pPr>
            <a:r>
              <a:rPr lang="fi-FI" sz="1867" dirty="0"/>
              <a:t>Każda z platform ma swój model cenowy </a:t>
            </a:r>
            <a:endParaRPr sz="1867" dirty="0"/>
          </a:p>
          <a:p>
            <a:pPr marL="609585" indent="-433080">
              <a:lnSpc>
                <a:spcPct val="100000"/>
              </a:lnSpc>
              <a:spcBef>
                <a:spcPts val="0"/>
              </a:spcBef>
              <a:buClr>
                <a:srgbClr val="11AA81"/>
              </a:buClr>
              <a:buSzPts val="1400"/>
              <a:buChar char="●"/>
            </a:pPr>
            <a:r>
              <a:rPr lang="fi-FI" sz="1867" dirty="0"/>
              <a:t>Sama reklama i strona internetowa są klasyfikowane według ich jakości (wyższa jakość zazwyczaj przyczynia się do niższej ceny).</a:t>
            </a:r>
            <a:endParaRPr sz="1867" dirty="0"/>
          </a:p>
          <a:p>
            <a:pPr marL="0" indent="0">
              <a:lnSpc>
                <a:spcPct val="100000"/>
              </a:lnSpc>
              <a:spcBef>
                <a:spcPts val="0"/>
              </a:spcBef>
              <a:buSzPts val="1400"/>
            </a:pPr>
            <a:endParaRPr sz="1867" dirty="0"/>
          </a:p>
          <a:p>
            <a:pPr marL="0" indent="0">
              <a:lnSpc>
                <a:spcPct val="100000"/>
              </a:lnSpc>
              <a:spcBef>
                <a:spcPts val="0"/>
              </a:spcBef>
              <a:buClr>
                <a:srgbClr val="11AA81"/>
              </a:buClr>
              <a:buSzPts val="1400"/>
            </a:pPr>
            <a:r>
              <a:rPr lang="fi-FI" sz="1867" dirty="0"/>
              <a:t>Ceny </a:t>
            </a:r>
            <a:r>
              <a:rPr lang="fi-FI" sz="1867" b="1" dirty="0">
                <a:solidFill>
                  <a:srgbClr val="11AA81"/>
                </a:solidFill>
              </a:rPr>
              <a:t>CPC (Cost per Click) </a:t>
            </a:r>
            <a:r>
              <a:rPr lang="fi-FI" sz="1867" dirty="0"/>
              <a:t>lub </a:t>
            </a:r>
            <a:r>
              <a:rPr lang="fi-FI" sz="1867" b="1" dirty="0">
                <a:solidFill>
                  <a:srgbClr val="11AA81"/>
                </a:solidFill>
              </a:rPr>
              <a:t>PPC (Pay per Click) opierają się na </a:t>
            </a:r>
            <a:r>
              <a:rPr lang="fi-FI" sz="1867" dirty="0"/>
              <a:t>liczbie kliknięć reklam. Cena za kliknięcie może wahać się od 0,01 USD do ponad 10 USD.</a:t>
            </a:r>
            <a:endParaRPr sz="1867" dirty="0"/>
          </a:p>
          <a:p>
            <a:pPr marL="0" indent="0">
              <a:lnSpc>
                <a:spcPct val="100000"/>
              </a:lnSpc>
              <a:spcBef>
                <a:spcPts val="0"/>
              </a:spcBef>
              <a:buSzPts val="1400"/>
            </a:pPr>
            <a:endParaRPr sz="1867" dirty="0"/>
          </a:p>
          <a:p>
            <a:pPr marL="0" indent="0">
              <a:lnSpc>
                <a:spcPct val="100000"/>
              </a:lnSpc>
              <a:spcBef>
                <a:spcPts val="0"/>
              </a:spcBef>
              <a:buClr>
                <a:srgbClr val="11AA81"/>
              </a:buClr>
              <a:buSzPts val="1400"/>
            </a:pPr>
            <a:r>
              <a:rPr lang="fi-FI" sz="1867" dirty="0"/>
              <a:t>Ceny </a:t>
            </a:r>
            <a:r>
              <a:rPr lang="fi-FI" sz="1867" b="1" dirty="0">
                <a:solidFill>
                  <a:srgbClr val="11AA81"/>
                </a:solidFill>
              </a:rPr>
              <a:t>CPM (Cost per Mille) opierają się na </a:t>
            </a:r>
            <a:r>
              <a:rPr lang="fi-FI" sz="1867" dirty="0"/>
              <a:t>liczbie wyświetleń. Za każdym razem, gdy użytkownik zobaczy reklamę, reklamodawca jest obciążany z góry określoną kwotą. </a:t>
            </a:r>
            <a:br>
              <a:rPr lang="pl-PL" sz="1867" dirty="0"/>
            </a:br>
            <a:r>
              <a:rPr lang="fi-FI" sz="1867" dirty="0"/>
              <a:t>Przykładowo, średnia cena za 1000 wyświetleń na Facebooku wynosi 10 euro.</a:t>
            </a:r>
            <a:endParaRPr sz="1867" dirty="0"/>
          </a:p>
          <a:p>
            <a:pPr marL="0" indent="0">
              <a:lnSpc>
                <a:spcPct val="100000"/>
              </a:lnSpc>
              <a:spcBef>
                <a:spcPts val="0"/>
              </a:spcBef>
              <a:buSzPts val="1400"/>
            </a:pPr>
            <a:endParaRPr sz="1867" dirty="0"/>
          </a:p>
          <a:p>
            <a:pPr marL="0" indent="0">
              <a:lnSpc>
                <a:spcPct val="100000"/>
              </a:lnSpc>
              <a:spcBef>
                <a:spcPts val="0"/>
              </a:spcBef>
              <a:buClr>
                <a:srgbClr val="11AA81"/>
              </a:buClr>
              <a:buSzPts val="1400"/>
            </a:pPr>
            <a:r>
              <a:rPr lang="fi-FI" sz="1867" b="1" dirty="0">
                <a:solidFill>
                  <a:srgbClr val="11AA81"/>
                </a:solidFill>
              </a:rPr>
              <a:t>PPA (Pay per Action) </a:t>
            </a:r>
            <a:r>
              <a:rPr lang="fi-FI" sz="1867" dirty="0">
                <a:solidFill>
                  <a:srgbClr val="11AA81"/>
                </a:solidFill>
              </a:rPr>
              <a:t>- </a:t>
            </a:r>
            <a:r>
              <a:rPr lang="fi-FI" sz="1867" b="1" dirty="0">
                <a:solidFill>
                  <a:srgbClr val="11AA81"/>
                </a:solidFill>
              </a:rPr>
              <a:t>płacisz</a:t>
            </a:r>
            <a:r>
              <a:rPr lang="fi-FI" sz="1867" dirty="0">
                <a:solidFill>
                  <a:srgbClr val="11AA81"/>
                </a:solidFill>
              </a:rPr>
              <a:t> </a:t>
            </a:r>
            <a:r>
              <a:rPr lang="fi-FI" sz="1867" dirty="0"/>
              <a:t>za pożądane działanie odwiedzającego (zakup, telefon, pozostawienie danych kontaktowych).</a:t>
            </a:r>
            <a:endParaRPr sz="1867" dirty="0"/>
          </a:p>
          <a:p>
            <a:pPr marL="0" indent="0">
              <a:lnSpc>
                <a:spcPct val="100000"/>
              </a:lnSpc>
              <a:spcBef>
                <a:spcPts val="0"/>
              </a:spcBef>
              <a:buSzPts val="1400"/>
            </a:pPr>
            <a:endParaRPr sz="1867" dirty="0"/>
          </a:p>
          <a:p>
            <a:pPr marL="0" indent="0" algn="r">
              <a:lnSpc>
                <a:spcPct val="100000"/>
              </a:lnSpc>
              <a:spcBef>
                <a:spcPts val="0"/>
              </a:spcBef>
              <a:buSzPts val="1400"/>
            </a:pPr>
            <a:r>
              <a:rPr lang="fi-FI" sz="1867" b="1" dirty="0">
                <a:solidFill>
                  <a:srgbClr val="11AA81"/>
                </a:solidFill>
              </a:rPr>
              <a:t>			Więcej informacji:  </a:t>
            </a:r>
            <a:r>
              <a:rPr lang="fi-FI" sz="1867" u="sng" dirty="0">
                <a:solidFill>
                  <a:schemeClr val="hlink"/>
                </a:solidFill>
                <a:hlinkClick r:id="rId3"/>
              </a:rPr>
              <a:t>WebFX </a:t>
            </a:r>
            <a:r>
              <a:rPr lang="fi-FI" sz="1867" dirty="0"/>
              <a:t>1 </a:t>
            </a:r>
            <a:r>
              <a:rPr lang="fi-FI" sz="1867" u="sng" dirty="0">
                <a:solidFill>
                  <a:schemeClr val="hlink"/>
                </a:solidFill>
                <a:hlinkClick r:id="rId3"/>
              </a:rPr>
              <a:t>WebFX </a:t>
            </a:r>
            <a:r>
              <a:rPr lang="fi-FI" sz="1867" dirty="0"/>
              <a:t>2</a:t>
            </a:r>
            <a:endParaRPr sz="1867"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g20e72ffa6ac_0_149"/>
          <p:cNvSpPr txBox="1">
            <a:spLocks noGrp="1"/>
          </p:cNvSpPr>
          <p:nvPr>
            <p:ph type="title" idx="4294967295"/>
          </p:nvPr>
        </p:nvSpPr>
        <p:spPr>
          <a:xfrm>
            <a:off x="1" y="2408055"/>
            <a:ext cx="12192000" cy="762000"/>
          </a:xfrm>
          <a:prstGeom prst="rect">
            <a:avLst/>
          </a:prstGeom>
          <a:noFill/>
          <a:ln>
            <a:noFill/>
          </a:ln>
        </p:spPr>
        <p:txBody>
          <a:bodyPr spcFirstLastPara="1" wrap="square" lIns="121900" tIns="121900" rIns="121900" bIns="121900" anchor="t" anchorCtr="0">
            <a:noAutofit/>
          </a:bodyPr>
          <a:lstStyle/>
          <a:p>
            <a:pPr algn="ctr">
              <a:lnSpc>
                <a:spcPct val="100000"/>
              </a:lnSpc>
              <a:buSzPts val="4444"/>
            </a:pPr>
            <a:r>
              <a:rPr lang="fi-FI" sz="6000" dirty="0"/>
              <a:t>Cyfrowe platformy reklamowe </a:t>
            </a:r>
            <a:endParaRPr sz="60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53"/>
        <p:cNvGrpSpPr/>
        <p:nvPr/>
      </p:nvGrpSpPr>
      <p:grpSpPr>
        <a:xfrm>
          <a:off x="0" y="0"/>
          <a:ext cx="0" cy="0"/>
          <a:chOff x="0" y="0"/>
          <a:chExt cx="0" cy="0"/>
        </a:xfrm>
      </p:grpSpPr>
      <p:sp>
        <p:nvSpPr>
          <p:cNvPr id="454" name="Google Shape;454;p17"/>
          <p:cNvSpPr txBox="1">
            <a:spLocks noGrp="1"/>
          </p:cNvSpPr>
          <p:nvPr>
            <p:ph type="title" idx="4294967295"/>
          </p:nvPr>
        </p:nvSpPr>
        <p:spPr>
          <a:xfrm>
            <a:off x="-392695" y="792719"/>
            <a:ext cx="7322133" cy="850627"/>
          </a:xfrm>
          <a:prstGeom prst="rect">
            <a:avLst/>
          </a:prstGeom>
          <a:noFill/>
          <a:ln>
            <a:noFill/>
          </a:ln>
        </p:spPr>
        <p:txBody>
          <a:bodyPr spcFirstLastPara="1" wrap="square" lIns="121900" tIns="121900" rIns="121900" bIns="121900" anchor="b" anchorCtr="0">
            <a:normAutofit fontScale="90000"/>
          </a:bodyPr>
          <a:lstStyle/>
          <a:p>
            <a:pPr algn="ctr">
              <a:lnSpc>
                <a:spcPct val="100000"/>
              </a:lnSpc>
              <a:buSzPct val="128047"/>
            </a:pPr>
            <a:r>
              <a:rPr lang="fi-FI" sz="4800" dirty="0"/>
              <a:t>Reklama w wyszukiwarkach</a:t>
            </a:r>
            <a:endParaRPr sz="4267" dirty="0"/>
          </a:p>
        </p:txBody>
      </p:sp>
      <p:sp>
        <p:nvSpPr>
          <p:cNvPr id="455" name="Google Shape;455;p17"/>
          <p:cNvSpPr txBox="1">
            <a:spLocks noGrp="1"/>
          </p:cNvSpPr>
          <p:nvPr>
            <p:ph type="body" idx="4294967295"/>
          </p:nvPr>
        </p:nvSpPr>
        <p:spPr>
          <a:xfrm>
            <a:off x="6458044" y="876942"/>
            <a:ext cx="5518169" cy="4303217"/>
          </a:xfrm>
          <a:prstGeom prst="rect">
            <a:avLst/>
          </a:prstGeom>
          <a:noFill/>
          <a:ln>
            <a:noFill/>
          </a:ln>
        </p:spPr>
        <p:txBody>
          <a:bodyPr spcFirstLastPara="1" wrap="square" lIns="121900" tIns="48000" rIns="121900" bIns="96000" anchor="t" anchorCtr="0">
            <a:noAutofit/>
          </a:bodyPr>
          <a:lstStyle/>
          <a:p>
            <a:pPr marL="177796" indent="0">
              <a:lnSpc>
                <a:spcPct val="110000"/>
              </a:lnSpc>
              <a:spcBef>
                <a:spcPts val="800"/>
              </a:spcBef>
              <a:buClr>
                <a:srgbClr val="11AA81"/>
              </a:buClr>
              <a:buSzPts val="1946"/>
              <a:buNone/>
            </a:pPr>
            <a:r>
              <a:rPr lang="fi-FI" sz="2667" b="1" dirty="0">
                <a:solidFill>
                  <a:srgbClr val="11AA81"/>
                </a:solidFill>
              </a:rPr>
              <a:t>Co</a:t>
            </a:r>
            <a:r>
              <a:rPr lang="pl-PL" sz="2667" b="1" dirty="0">
                <a:solidFill>
                  <a:srgbClr val="11AA81"/>
                </a:solidFill>
              </a:rPr>
              <a:t> to</a:t>
            </a:r>
            <a:r>
              <a:rPr lang="fi-FI" sz="2667" b="1" dirty="0">
                <a:solidFill>
                  <a:srgbClr val="11AA81"/>
                </a:solidFill>
              </a:rPr>
              <a:t>?</a:t>
            </a:r>
            <a:endParaRPr sz="2667" b="1" dirty="0">
              <a:solidFill>
                <a:srgbClr val="11AA81"/>
              </a:solidFill>
            </a:endParaRPr>
          </a:p>
          <a:p>
            <a:pPr marL="609585" indent="-400505">
              <a:lnSpc>
                <a:spcPct val="110000"/>
              </a:lnSpc>
              <a:spcBef>
                <a:spcPts val="800"/>
              </a:spcBef>
              <a:buClr>
                <a:srgbClr val="11AA81"/>
              </a:buClr>
              <a:buSzPts val="1500"/>
              <a:buChar char="●"/>
            </a:pPr>
            <a:r>
              <a:rPr lang="fi-FI" sz="1867" dirty="0"/>
              <a:t>Najważniejsza przestrzeń reklamowa</a:t>
            </a:r>
            <a:endParaRPr sz="1867" dirty="0"/>
          </a:p>
          <a:p>
            <a:pPr marL="609585" indent="-400505">
              <a:lnSpc>
                <a:spcPct val="110000"/>
              </a:lnSpc>
              <a:spcBef>
                <a:spcPts val="800"/>
              </a:spcBef>
              <a:buClr>
                <a:srgbClr val="11AA81"/>
              </a:buClr>
              <a:buSzPts val="1500"/>
              <a:buChar char="●"/>
            </a:pPr>
            <a:r>
              <a:rPr lang="fi-FI" sz="1867" dirty="0"/>
              <a:t>Reklamy są wyzwalane przez słowa wyszukiwania zdefiniowane przez reklamodawcę</a:t>
            </a:r>
            <a:r>
              <a:rPr lang="pl-PL" sz="1867" dirty="0"/>
              <a:t>.</a:t>
            </a:r>
            <a:endParaRPr sz="1867" dirty="0"/>
          </a:p>
          <a:p>
            <a:pPr marL="609585" indent="-400505">
              <a:lnSpc>
                <a:spcPct val="110000"/>
              </a:lnSpc>
              <a:spcBef>
                <a:spcPts val="800"/>
              </a:spcBef>
              <a:buClr>
                <a:srgbClr val="11AA81"/>
              </a:buClr>
              <a:buSzPts val="1500"/>
              <a:buChar char="●"/>
            </a:pPr>
            <a:r>
              <a:rPr lang="fi-FI" sz="1867" dirty="0"/>
              <a:t>Umieszcza reklamę na górze wyników wyszukiwania w wyszukiwarce jako "Reklama".</a:t>
            </a:r>
            <a:endParaRPr sz="1867" dirty="0"/>
          </a:p>
          <a:p>
            <a:pPr marL="609585" indent="-431789">
              <a:lnSpc>
                <a:spcPct val="110000"/>
              </a:lnSpc>
              <a:spcBef>
                <a:spcPts val="800"/>
              </a:spcBef>
              <a:buClr>
                <a:srgbClr val="11AA81"/>
              </a:buClr>
              <a:buSzPts val="1500"/>
              <a:buChar char="●"/>
            </a:pPr>
            <a:r>
              <a:rPr lang="fi-FI" sz="1867" dirty="0"/>
              <a:t>Sprawia, że Twoja firma jest dostępna </a:t>
            </a:r>
            <a:br>
              <a:rPr lang="pl-PL" sz="1867" dirty="0"/>
            </a:br>
            <a:r>
              <a:rPr lang="fi-FI" sz="1867" dirty="0"/>
              <a:t>dla użytkowników, którzy mają konkretne </a:t>
            </a:r>
            <a:br>
              <a:rPr lang="pl-PL" sz="1867" dirty="0"/>
            </a:br>
            <a:r>
              <a:rPr lang="fi-FI" sz="1867" dirty="0"/>
              <a:t>i natychmiastowe potrzeby.  </a:t>
            </a:r>
            <a:endParaRPr sz="1867" dirty="0"/>
          </a:p>
          <a:p>
            <a:pPr marL="609585" indent="-431789">
              <a:lnSpc>
                <a:spcPct val="110000"/>
              </a:lnSpc>
              <a:spcBef>
                <a:spcPts val="800"/>
              </a:spcBef>
              <a:buClr>
                <a:srgbClr val="11AA81"/>
              </a:buClr>
              <a:buSzPts val="1500"/>
              <a:buChar char="●"/>
            </a:pPr>
            <a:r>
              <a:rPr lang="fi-FI" sz="1867" dirty="0"/>
              <a:t>Odpowiedni do generowania ruchu dla nowych firm lub niedawno uruchomionych witryn.</a:t>
            </a:r>
            <a:endParaRPr dirty="0"/>
          </a:p>
        </p:txBody>
      </p:sp>
      <p:pic>
        <p:nvPicPr>
          <p:cNvPr id="456" name="Google Shape;456;p17" descr="Kuvahaun tulos haulle google ads"/>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325083" y="1982467"/>
            <a:ext cx="1675711" cy="1675732"/>
          </a:xfrm>
          <a:prstGeom prst="rect">
            <a:avLst/>
          </a:prstGeom>
          <a:noFill/>
          <a:ln>
            <a:noFill/>
          </a:ln>
        </p:spPr>
      </p:pic>
      <p:pic>
        <p:nvPicPr>
          <p:cNvPr id="457" name="Google Shape;457;p1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6929438" y="5057299"/>
            <a:ext cx="4777933" cy="1479367"/>
          </a:xfrm>
          <a:prstGeom prst="rect">
            <a:avLst/>
          </a:prstGeom>
          <a:noFill/>
          <a:ln>
            <a:noFill/>
          </a:ln>
        </p:spPr>
      </p:pic>
      <p:sp>
        <p:nvSpPr>
          <p:cNvPr id="458" name="Google Shape;458;p17"/>
          <p:cNvSpPr/>
          <p:nvPr/>
        </p:nvSpPr>
        <p:spPr>
          <a:xfrm>
            <a:off x="6294271" y="5043524"/>
            <a:ext cx="4778000" cy="814888"/>
          </a:xfrm>
          <a:prstGeom prst="ellipse">
            <a:avLst/>
          </a:prstGeom>
          <a:noFill/>
          <a:ln w="25400" cap="flat" cmpd="sng">
            <a:solidFill>
              <a:srgbClr val="FF0000"/>
            </a:solidFill>
            <a:prstDash val="solid"/>
            <a:round/>
            <a:headEnd type="none" w="sm" len="sm"/>
            <a:tailEnd type="none" w="sm" len="sm"/>
          </a:ln>
        </p:spPr>
        <p:txBody>
          <a:bodyPr spcFirstLastPara="1" wrap="square" lIns="121900" tIns="60933" rIns="121900" bIns="60933" anchor="ctr" anchorCtr="0">
            <a:noAutofit/>
          </a:bodyPr>
          <a:lstStyle/>
          <a:p>
            <a:pPr algn="ctr">
              <a:buClr>
                <a:schemeClr val="dk1"/>
              </a:buClr>
              <a:buSzPts val="1400"/>
            </a:pPr>
            <a:endParaRPr sz="1867">
              <a:solidFill>
                <a:schemeClr val="lt1"/>
              </a:solidFill>
            </a:endParaRPr>
          </a:p>
        </p:txBody>
      </p:sp>
      <p:pic>
        <p:nvPicPr>
          <p:cNvPr id="459" name="Google Shape;459;p17"/>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4058259" y="2435267"/>
            <a:ext cx="1675700" cy="678824"/>
          </a:xfrm>
          <a:prstGeom prst="rect">
            <a:avLst/>
          </a:prstGeom>
          <a:noFill/>
          <a:ln>
            <a:noFill/>
          </a:ln>
        </p:spPr>
      </p:pic>
      <p:pic>
        <p:nvPicPr>
          <p:cNvPr id="460" name="Google Shape;460;p17"/>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3000775" y="3792333"/>
            <a:ext cx="1456983" cy="1146000"/>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64"/>
        <p:cNvGrpSpPr/>
        <p:nvPr/>
      </p:nvGrpSpPr>
      <p:grpSpPr>
        <a:xfrm>
          <a:off x="0" y="0"/>
          <a:ext cx="0" cy="0"/>
          <a:chOff x="0" y="0"/>
          <a:chExt cx="0" cy="0"/>
        </a:xfrm>
      </p:grpSpPr>
      <p:sp>
        <p:nvSpPr>
          <p:cNvPr id="465" name="Google Shape;465;p18"/>
          <p:cNvSpPr txBox="1">
            <a:spLocks noGrp="1"/>
          </p:cNvSpPr>
          <p:nvPr>
            <p:ph type="body" idx="4294967295"/>
          </p:nvPr>
        </p:nvSpPr>
        <p:spPr>
          <a:xfrm>
            <a:off x="6300998" y="1384779"/>
            <a:ext cx="5510529" cy="4531783"/>
          </a:xfrm>
          <a:prstGeom prst="rect">
            <a:avLst/>
          </a:prstGeom>
          <a:noFill/>
          <a:ln>
            <a:noFill/>
          </a:ln>
        </p:spPr>
        <p:txBody>
          <a:bodyPr spcFirstLastPara="1" wrap="square" lIns="0" tIns="0" rIns="0" bIns="0" anchor="t" anchorCtr="0">
            <a:noAutofit/>
          </a:bodyPr>
          <a:lstStyle/>
          <a:p>
            <a:pPr marL="609585" indent="-431789">
              <a:lnSpc>
                <a:spcPct val="100000"/>
              </a:lnSpc>
              <a:spcBef>
                <a:spcPts val="0"/>
              </a:spcBef>
              <a:buClr>
                <a:srgbClr val="11AA81"/>
              </a:buClr>
              <a:buSzPts val="1600"/>
              <a:buFont typeface="Arial"/>
              <a:buChar char="●"/>
            </a:pPr>
            <a:r>
              <a:rPr lang="fi-FI" sz="2133" dirty="0"/>
              <a:t>Przyspiesza ruch do witryn/biznesów/produktów/usług</a:t>
            </a:r>
            <a:r>
              <a:rPr lang="pl-PL" sz="2133" dirty="0"/>
              <a:t> </a:t>
            </a:r>
            <a:br>
              <a:rPr lang="pl-PL" sz="2133" dirty="0"/>
            </a:br>
            <a:r>
              <a:rPr lang="fi-FI" sz="2133" dirty="0"/>
              <a:t>które są nadal nieznane, lub</a:t>
            </a:r>
            <a:endParaRPr sz="2133" dirty="0"/>
          </a:p>
          <a:p>
            <a:pPr marL="558786" indent="-245527">
              <a:lnSpc>
                <a:spcPct val="100000"/>
              </a:lnSpc>
              <a:spcBef>
                <a:spcPts val="0"/>
              </a:spcBef>
              <a:buClr>
                <a:srgbClr val="11AA81"/>
              </a:buClr>
              <a:buSzPts val="1600"/>
              <a:buNone/>
            </a:pPr>
            <a:endParaRPr sz="2133" dirty="0"/>
          </a:p>
          <a:p>
            <a:pPr marL="609585" indent="-431789">
              <a:lnSpc>
                <a:spcPct val="100000"/>
              </a:lnSpc>
              <a:spcBef>
                <a:spcPts val="0"/>
              </a:spcBef>
              <a:buClr>
                <a:srgbClr val="11AA81"/>
              </a:buClr>
              <a:buSzPts val="1600"/>
              <a:buFont typeface="Arial"/>
              <a:buChar char="●"/>
            </a:pPr>
            <a:r>
              <a:rPr lang="fi-FI" sz="2133" dirty="0"/>
              <a:t>Wyszukiwarka jest "gorącym rynkiem" </a:t>
            </a:r>
            <a:br>
              <a:rPr lang="pl-PL" sz="2133" dirty="0"/>
            </a:br>
            <a:r>
              <a:rPr lang="fi-FI" sz="2133" dirty="0"/>
              <a:t>z użytkownikami, którzy mają oczywiste potrzeby</a:t>
            </a:r>
            <a:r>
              <a:rPr lang="pl-PL" sz="2133" dirty="0"/>
              <a:t>.</a:t>
            </a:r>
            <a:endParaRPr sz="2133" dirty="0"/>
          </a:p>
          <a:p>
            <a:pPr marL="685783" indent="-245527">
              <a:lnSpc>
                <a:spcPct val="100000"/>
              </a:lnSpc>
              <a:spcBef>
                <a:spcPts val="0"/>
              </a:spcBef>
              <a:buClr>
                <a:srgbClr val="11AA81"/>
              </a:buClr>
              <a:buSzPts val="1600"/>
              <a:buNone/>
            </a:pPr>
            <a:endParaRPr sz="2133" dirty="0"/>
          </a:p>
          <a:p>
            <a:pPr marL="609585" indent="-431789">
              <a:lnSpc>
                <a:spcPct val="100000"/>
              </a:lnSpc>
              <a:spcBef>
                <a:spcPts val="0"/>
              </a:spcBef>
              <a:buClr>
                <a:srgbClr val="11AA81"/>
              </a:buClr>
              <a:buSzPts val="1600"/>
              <a:buFont typeface="Arial"/>
              <a:buChar char="●"/>
            </a:pPr>
            <a:r>
              <a:rPr lang="fi-FI" sz="2133" dirty="0"/>
              <a:t>Nawet jeśli reklamy nie są klikane, uzyskują wyświetlenia w wynikach wyszukiwania i zwiększają świadomość</a:t>
            </a:r>
            <a:r>
              <a:rPr lang="pl-PL" sz="2133" dirty="0"/>
              <a:t>.</a:t>
            </a:r>
            <a:endParaRPr sz="2133" dirty="0"/>
          </a:p>
          <a:p>
            <a:pPr marL="609585" indent="-304792">
              <a:lnSpc>
                <a:spcPct val="100000"/>
              </a:lnSpc>
              <a:spcBef>
                <a:spcPts val="0"/>
              </a:spcBef>
              <a:buSzPts val="1500"/>
              <a:buNone/>
            </a:pPr>
            <a:endParaRPr sz="2133" dirty="0"/>
          </a:p>
          <a:p>
            <a:pPr marL="609585" indent="-304792">
              <a:lnSpc>
                <a:spcPct val="100000"/>
              </a:lnSpc>
              <a:spcBef>
                <a:spcPts val="0"/>
              </a:spcBef>
              <a:buSzPts val="1500"/>
              <a:buNone/>
            </a:pPr>
            <a:endParaRPr sz="2133" dirty="0"/>
          </a:p>
        </p:txBody>
      </p:sp>
      <p:sp>
        <p:nvSpPr>
          <p:cNvPr id="466" name="Google Shape;466;p18"/>
          <p:cNvSpPr txBox="1">
            <a:spLocks noGrp="1"/>
          </p:cNvSpPr>
          <p:nvPr>
            <p:ph type="body" idx="4294967295"/>
          </p:nvPr>
        </p:nvSpPr>
        <p:spPr>
          <a:xfrm>
            <a:off x="467661" y="1384778"/>
            <a:ext cx="5211233" cy="4531783"/>
          </a:xfrm>
          <a:prstGeom prst="rect">
            <a:avLst/>
          </a:prstGeom>
          <a:noFill/>
          <a:ln>
            <a:noFill/>
          </a:ln>
        </p:spPr>
        <p:txBody>
          <a:bodyPr spcFirstLastPara="1" wrap="square" lIns="0" tIns="0" rIns="0" bIns="0" anchor="t" anchorCtr="0">
            <a:noAutofit/>
          </a:bodyPr>
          <a:lstStyle/>
          <a:p>
            <a:pPr marL="609585" indent="-431789">
              <a:lnSpc>
                <a:spcPct val="100000"/>
              </a:lnSpc>
              <a:spcBef>
                <a:spcPts val="0"/>
              </a:spcBef>
              <a:buClr>
                <a:srgbClr val="11AA81"/>
              </a:buClr>
              <a:buSzPts val="1600"/>
              <a:buFont typeface="Arial"/>
              <a:buChar char="●"/>
            </a:pPr>
            <a:r>
              <a:rPr lang="fi-FI" sz="2133" dirty="0"/>
              <a:t>Twoje produkty/usługi są wyszukiwane w wyszukiwarce </a:t>
            </a:r>
            <a:br>
              <a:rPr lang="pl-PL" sz="2133" dirty="0"/>
            </a:br>
            <a:r>
              <a:rPr lang="fi-FI" sz="2133" dirty="0"/>
              <a:t>= Twoi potencjalni klienci mogą być tam znalezieni.</a:t>
            </a:r>
            <a:endParaRPr dirty="0"/>
          </a:p>
          <a:p>
            <a:pPr marL="685783" indent="-245527">
              <a:lnSpc>
                <a:spcPct val="100000"/>
              </a:lnSpc>
              <a:spcBef>
                <a:spcPts val="0"/>
              </a:spcBef>
              <a:buClr>
                <a:srgbClr val="11AA81"/>
              </a:buClr>
              <a:buSzPts val="1600"/>
              <a:buNone/>
            </a:pPr>
            <a:endParaRPr sz="2133" dirty="0"/>
          </a:p>
          <a:p>
            <a:pPr marL="609585" indent="-431789">
              <a:lnSpc>
                <a:spcPct val="100000"/>
              </a:lnSpc>
              <a:spcBef>
                <a:spcPts val="0"/>
              </a:spcBef>
              <a:buClr>
                <a:srgbClr val="11AA81"/>
              </a:buClr>
              <a:buSzPts val="1600"/>
              <a:buFont typeface="Arial"/>
              <a:buChar char="●"/>
            </a:pPr>
            <a:r>
              <a:rPr lang="fi-FI" sz="2133" dirty="0"/>
              <a:t>Możesz wymienić najważniejsze słowa kluczowe</a:t>
            </a:r>
            <a:r>
              <a:rPr lang="pl-PL" sz="2133" dirty="0"/>
              <a:t>.</a:t>
            </a:r>
            <a:endParaRPr dirty="0"/>
          </a:p>
          <a:p>
            <a:pPr marL="685783" indent="-245527">
              <a:lnSpc>
                <a:spcPct val="100000"/>
              </a:lnSpc>
              <a:spcBef>
                <a:spcPts val="0"/>
              </a:spcBef>
              <a:buClr>
                <a:srgbClr val="11AA81"/>
              </a:buClr>
              <a:buSzPts val="1600"/>
              <a:buNone/>
            </a:pPr>
            <a:endParaRPr sz="2133" dirty="0"/>
          </a:p>
          <a:p>
            <a:pPr marL="609585" indent="-431789">
              <a:lnSpc>
                <a:spcPct val="100000"/>
              </a:lnSpc>
              <a:spcBef>
                <a:spcPts val="0"/>
              </a:spcBef>
              <a:buClr>
                <a:srgbClr val="11AA81"/>
              </a:buClr>
              <a:buSzPts val="1600"/>
              <a:buFont typeface="Arial"/>
              <a:buChar char="●"/>
            </a:pPr>
            <a:r>
              <a:rPr lang="fi-FI" sz="2133" dirty="0"/>
              <a:t>Reklama prowadzi do strony docelowej, na której można dopasować i odpowiedzieć na reklamę.</a:t>
            </a:r>
            <a:endParaRPr sz="2133" dirty="0"/>
          </a:p>
          <a:p>
            <a:pPr marL="609585" indent="-304792">
              <a:lnSpc>
                <a:spcPct val="100000"/>
              </a:lnSpc>
              <a:spcBef>
                <a:spcPts val="0"/>
              </a:spcBef>
              <a:buClr>
                <a:schemeClr val="dk1"/>
              </a:buClr>
              <a:buSzPts val="1500"/>
              <a:buNone/>
            </a:pPr>
            <a:endParaRPr sz="2133" dirty="0"/>
          </a:p>
        </p:txBody>
      </p:sp>
      <p:sp>
        <p:nvSpPr>
          <p:cNvPr id="467" name="Google Shape;467;p18"/>
          <p:cNvSpPr txBox="1"/>
          <p:nvPr/>
        </p:nvSpPr>
        <p:spPr>
          <a:xfrm>
            <a:off x="6300997" y="616306"/>
            <a:ext cx="3814595" cy="615499"/>
          </a:xfrm>
          <a:prstGeom prst="rect">
            <a:avLst/>
          </a:prstGeom>
          <a:noFill/>
          <a:ln>
            <a:noFill/>
          </a:ln>
        </p:spPr>
        <p:txBody>
          <a:bodyPr spcFirstLastPara="1" wrap="square" lIns="121900" tIns="60933" rIns="121900" bIns="60933" anchor="t" anchorCtr="0">
            <a:spAutoFit/>
          </a:bodyPr>
          <a:lstStyle/>
          <a:p>
            <a:pPr>
              <a:buClr>
                <a:srgbClr val="11AA81"/>
              </a:buClr>
              <a:buSzPts val="2400"/>
            </a:pPr>
            <a:r>
              <a:rPr lang="fi-FI" sz="3200" b="1" dirty="0">
                <a:solidFill>
                  <a:srgbClr val="11AA81"/>
                </a:solidFill>
              </a:rPr>
              <a:t>Korzyści</a:t>
            </a:r>
            <a:r>
              <a:rPr lang="pl-PL" sz="3200" b="1" dirty="0">
                <a:solidFill>
                  <a:srgbClr val="11AA81"/>
                </a:solidFill>
              </a:rPr>
              <a:t>:</a:t>
            </a:r>
            <a:r>
              <a:rPr lang="fi-FI" sz="3200" b="1" dirty="0">
                <a:solidFill>
                  <a:srgbClr val="11AA81"/>
                </a:solidFill>
              </a:rPr>
              <a:t>  </a:t>
            </a:r>
            <a:endParaRPr sz="3200" b="1" dirty="0">
              <a:solidFill>
                <a:srgbClr val="11AA81"/>
              </a:solidFill>
            </a:endParaRPr>
          </a:p>
        </p:txBody>
      </p:sp>
      <p:sp>
        <p:nvSpPr>
          <p:cNvPr id="468" name="Google Shape;468;p18"/>
          <p:cNvSpPr txBox="1"/>
          <p:nvPr/>
        </p:nvSpPr>
        <p:spPr>
          <a:xfrm>
            <a:off x="468495" y="616306"/>
            <a:ext cx="5210399" cy="615499"/>
          </a:xfrm>
          <a:prstGeom prst="rect">
            <a:avLst/>
          </a:prstGeom>
          <a:noFill/>
          <a:ln>
            <a:noFill/>
          </a:ln>
        </p:spPr>
        <p:txBody>
          <a:bodyPr spcFirstLastPara="1" wrap="square" lIns="121900" tIns="60933" rIns="121900" bIns="60933" anchor="t" anchorCtr="0">
            <a:spAutoFit/>
          </a:bodyPr>
          <a:lstStyle/>
          <a:p>
            <a:pPr>
              <a:buClr>
                <a:srgbClr val="11AA81"/>
              </a:buClr>
              <a:buSzPts val="2400"/>
            </a:pPr>
            <a:r>
              <a:rPr lang="fi-FI" sz="3200" b="1" dirty="0">
                <a:solidFill>
                  <a:srgbClr val="11AA81"/>
                </a:solidFill>
              </a:rPr>
              <a:t>Warunki - działa, gdy</a:t>
            </a:r>
            <a:r>
              <a:rPr lang="pl-PL" sz="3200" b="1" dirty="0">
                <a:solidFill>
                  <a:srgbClr val="11AA81"/>
                </a:solidFill>
              </a:rPr>
              <a:t>:</a:t>
            </a:r>
            <a:r>
              <a:rPr lang="fi-FI" sz="3200" b="1" dirty="0">
                <a:solidFill>
                  <a:srgbClr val="11AA81"/>
                </a:solidFill>
              </a:rPr>
              <a:t>  </a:t>
            </a:r>
            <a:endParaRPr sz="3200" b="1" dirty="0">
              <a:solidFill>
                <a:srgbClr val="11AA81"/>
              </a:solidFill>
            </a:endParaRPr>
          </a:p>
        </p:txBody>
      </p:sp>
      <p:sp>
        <p:nvSpPr>
          <p:cNvPr id="469" name="Google Shape;469;p18"/>
          <p:cNvSpPr txBox="1"/>
          <p:nvPr/>
        </p:nvSpPr>
        <p:spPr>
          <a:xfrm>
            <a:off x="5880250" y="5607898"/>
            <a:ext cx="5931277" cy="923275"/>
          </a:xfrm>
          <a:prstGeom prst="rect">
            <a:avLst/>
          </a:prstGeom>
          <a:noFill/>
          <a:ln>
            <a:noFill/>
          </a:ln>
        </p:spPr>
        <p:txBody>
          <a:bodyPr spcFirstLastPara="1" wrap="square" lIns="121900" tIns="60933" rIns="121900" bIns="60933" anchor="t" anchorCtr="0">
            <a:spAutoFit/>
          </a:bodyPr>
          <a:lstStyle/>
          <a:p>
            <a:pPr algn="r">
              <a:buClr>
                <a:srgbClr val="11AA81"/>
              </a:buClr>
              <a:buSzPts val="1600"/>
            </a:pPr>
            <a:r>
              <a:rPr lang="fi-FI" b="1" dirty="0">
                <a:solidFill>
                  <a:srgbClr val="11AA81"/>
                </a:solidFill>
              </a:rPr>
              <a:t>Więcej informacji: </a:t>
            </a:r>
            <a:endParaRPr b="1" dirty="0">
              <a:solidFill>
                <a:srgbClr val="11AA81"/>
              </a:solidFill>
            </a:endParaRPr>
          </a:p>
          <a:p>
            <a:pPr algn="r">
              <a:buClr>
                <a:srgbClr val="161249"/>
              </a:buClr>
              <a:buSzPts val="1400"/>
            </a:pPr>
            <a:r>
              <a:rPr lang="fi-FI" sz="1200" u="sng" dirty="0">
                <a:solidFill>
                  <a:srgbClr val="161249"/>
                </a:solidFill>
                <a:hlinkClick r:id="rId3">
                  <a:extLst>
                    <a:ext uri="{A12FA001-AC4F-418D-AE19-62706E023703}">
                      <ahyp:hlinkClr xmlns:ahyp="http://schemas.microsoft.com/office/drawing/2018/hyperlinkcolor" val="tx"/>
                    </a:ext>
                  </a:extLst>
                </a:hlinkClick>
              </a:rPr>
              <a:t>https://instapage.com/blog/search-engine-advertising</a:t>
            </a:r>
            <a:endParaRPr sz="1200" dirty="0">
              <a:solidFill>
                <a:srgbClr val="161249"/>
              </a:solidFill>
            </a:endParaRPr>
          </a:p>
          <a:p>
            <a:pPr algn="r">
              <a:buClr>
                <a:srgbClr val="161249"/>
              </a:buClr>
              <a:buSzPts val="1400"/>
            </a:pPr>
            <a:r>
              <a:rPr lang="fi-FI" sz="1200" u="sng" dirty="0">
                <a:solidFill>
                  <a:srgbClr val="161249"/>
                </a:solidFill>
                <a:hlinkClick r:id="rId4">
                  <a:extLst>
                    <a:ext uri="{A12FA001-AC4F-418D-AE19-62706E023703}">
                      <ahyp:hlinkClr xmlns:ahyp="http://schemas.microsoft.com/office/drawing/2018/hyperlinkcolor" val="tx"/>
                    </a:ext>
                  </a:extLst>
                </a:hlinkClick>
              </a:rPr>
              <a:t>https://support.google.com/google-ads/answer/10560737?hl=en&amp;ref_topic=3121941 </a:t>
            </a:r>
            <a:endParaRPr dirty="0">
              <a:solidFill>
                <a:srgbClr val="161249"/>
              </a:solidFill>
            </a:endParaRPr>
          </a:p>
          <a:p>
            <a:pPr algn="r">
              <a:buClr>
                <a:srgbClr val="161249"/>
              </a:buClr>
              <a:buSzPts val="1400"/>
            </a:pPr>
            <a:r>
              <a:rPr lang="fi-FI" sz="1200" dirty="0">
                <a:solidFill>
                  <a:srgbClr val="161249"/>
                </a:solidFill>
              </a:rPr>
              <a:t>  </a:t>
            </a:r>
            <a:endParaRPr sz="1200" dirty="0">
              <a:solidFill>
                <a:srgbClr val="161249"/>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74"/>
        <p:cNvGrpSpPr/>
        <p:nvPr/>
      </p:nvGrpSpPr>
      <p:grpSpPr>
        <a:xfrm>
          <a:off x="0" y="0"/>
          <a:ext cx="0" cy="0"/>
          <a:chOff x="0" y="0"/>
          <a:chExt cx="0" cy="0"/>
        </a:xfrm>
      </p:grpSpPr>
      <p:sp>
        <p:nvSpPr>
          <p:cNvPr id="475" name="Google Shape;475;p19"/>
          <p:cNvSpPr txBox="1">
            <a:spLocks noGrp="1"/>
          </p:cNvSpPr>
          <p:nvPr>
            <p:ph type="title"/>
          </p:nvPr>
        </p:nvSpPr>
        <p:spPr>
          <a:xfrm>
            <a:off x="271355" y="415288"/>
            <a:ext cx="10515600" cy="1325563"/>
          </a:xfrm>
          <a:prstGeom prst="rect">
            <a:avLst/>
          </a:prstGeom>
          <a:noFill/>
          <a:ln>
            <a:noFill/>
          </a:ln>
        </p:spPr>
        <p:txBody>
          <a:bodyPr spcFirstLastPara="1" wrap="square" lIns="121900" tIns="121900" rIns="121900" bIns="121900" anchor="t" anchorCtr="0">
            <a:normAutofit/>
          </a:bodyPr>
          <a:lstStyle/>
          <a:p>
            <a:pPr>
              <a:lnSpc>
                <a:spcPct val="100000"/>
              </a:lnSpc>
              <a:buSzPts val="2800"/>
            </a:pPr>
            <a:r>
              <a:rPr lang="fi-FI" dirty="0"/>
              <a:t>Umieszczanie i wycena Google</a:t>
            </a:r>
            <a:r>
              <a:rPr lang="pl-PL" dirty="0"/>
              <a:t> </a:t>
            </a:r>
            <a:r>
              <a:rPr lang="pl-PL" dirty="0" err="1"/>
              <a:t>Ads</a:t>
            </a:r>
            <a:endParaRPr dirty="0"/>
          </a:p>
        </p:txBody>
      </p:sp>
      <p:sp>
        <p:nvSpPr>
          <p:cNvPr id="476" name="Google Shape;476;p19"/>
          <p:cNvSpPr txBox="1">
            <a:spLocks noGrp="1"/>
          </p:cNvSpPr>
          <p:nvPr>
            <p:ph type="body" idx="1"/>
          </p:nvPr>
        </p:nvSpPr>
        <p:spPr>
          <a:xfrm>
            <a:off x="838200" y="1273147"/>
            <a:ext cx="10515600" cy="4704171"/>
          </a:xfrm>
          <a:prstGeom prst="rect">
            <a:avLst/>
          </a:prstGeom>
          <a:noFill/>
          <a:ln>
            <a:noFill/>
          </a:ln>
        </p:spPr>
        <p:txBody>
          <a:bodyPr spcFirstLastPara="1" wrap="square" lIns="121900" tIns="121900" rIns="121900" bIns="121900" anchor="t" anchorCtr="0">
            <a:normAutofit fontScale="92500" lnSpcReduction="10000"/>
          </a:bodyPr>
          <a:lstStyle/>
          <a:p>
            <a:pPr marL="0" indent="0">
              <a:lnSpc>
                <a:spcPct val="120000"/>
              </a:lnSpc>
              <a:spcBef>
                <a:spcPts val="0"/>
              </a:spcBef>
              <a:buSzPct val="100000"/>
            </a:pPr>
            <a:r>
              <a:rPr lang="fi-FI" sz="2400" dirty="0"/>
              <a:t>Platforma Google Ads nadaje każdej reklamie wynik jakości, na który wpływają:</a:t>
            </a:r>
            <a:endParaRPr dirty="0"/>
          </a:p>
          <a:p>
            <a:pPr marL="0" indent="0">
              <a:lnSpc>
                <a:spcPct val="120000"/>
              </a:lnSpc>
              <a:spcBef>
                <a:spcPts val="0"/>
              </a:spcBef>
              <a:buSzPct val="100000"/>
            </a:pPr>
            <a:endParaRPr sz="2667" dirty="0"/>
          </a:p>
          <a:p>
            <a:pPr marL="838179" lvl="1" indent="-380990">
              <a:lnSpc>
                <a:spcPct val="120000"/>
              </a:lnSpc>
              <a:spcBef>
                <a:spcPts val="0"/>
              </a:spcBef>
              <a:buClr>
                <a:srgbClr val="11AA81"/>
              </a:buClr>
              <a:buSzPct val="94594"/>
              <a:buFont typeface="Arial"/>
              <a:buChar char="●"/>
            </a:pPr>
            <a:r>
              <a:rPr lang="fi-FI" sz="2133" dirty="0"/>
              <a:t>Jakość witryny - wyższy </a:t>
            </a:r>
            <a:r>
              <a:rPr lang="fi-FI" sz="2133" u="sng" dirty="0">
                <a:solidFill>
                  <a:schemeClr val="hlink"/>
                </a:solidFill>
                <a:hlinkClick r:id="rId3"/>
              </a:rPr>
              <a:t>wynik jakości dla </a:t>
            </a:r>
            <a:r>
              <a:rPr lang="fi-FI" sz="2133" dirty="0"/>
              <a:t>słów kluczowych i reklam</a:t>
            </a:r>
            <a:endParaRPr sz="2133" dirty="0"/>
          </a:p>
          <a:p>
            <a:pPr marL="838179" lvl="1" indent="-380990">
              <a:lnSpc>
                <a:spcPct val="120000"/>
              </a:lnSpc>
              <a:spcBef>
                <a:spcPts val="0"/>
              </a:spcBef>
              <a:buClr>
                <a:srgbClr val="11AA81"/>
              </a:buClr>
              <a:buSzPct val="94594"/>
              <a:buFont typeface="Arial"/>
              <a:buChar char="●"/>
            </a:pPr>
            <a:r>
              <a:rPr lang="fi-FI" sz="2133" dirty="0"/>
              <a:t>Prowadzi to do lepszego pozycjonowania i niższej ceny CPC reklam</a:t>
            </a:r>
            <a:endParaRPr sz="2133" dirty="0"/>
          </a:p>
          <a:p>
            <a:pPr marL="828569" lvl="1" indent="-380990">
              <a:lnSpc>
                <a:spcPct val="120000"/>
              </a:lnSpc>
              <a:spcBef>
                <a:spcPts val="0"/>
              </a:spcBef>
              <a:buClr>
                <a:srgbClr val="11AA81"/>
              </a:buClr>
              <a:buSzPct val="102297"/>
              <a:buFont typeface="Arial"/>
              <a:buChar char="●"/>
            </a:pPr>
            <a:r>
              <a:rPr lang="fi-FI" sz="2133" dirty="0"/>
              <a:t>Słowa kluczowe - wysoka konkurencja -&gt; wyższa cena</a:t>
            </a:r>
            <a:endParaRPr sz="2133" dirty="0"/>
          </a:p>
          <a:p>
            <a:pPr marL="828569" lvl="1" indent="-380990">
              <a:lnSpc>
                <a:spcPct val="120000"/>
              </a:lnSpc>
              <a:spcBef>
                <a:spcPts val="0"/>
              </a:spcBef>
              <a:buClr>
                <a:srgbClr val="11AA81"/>
              </a:buClr>
              <a:buSzPct val="102297"/>
              <a:buFont typeface="Arial"/>
              <a:buChar char="●"/>
            </a:pPr>
            <a:r>
              <a:rPr lang="fi-FI" sz="2133" dirty="0"/>
              <a:t>Dopasowanie reklamy do treści witryny  </a:t>
            </a:r>
            <a:endParaRPr sz="2133" dirty="0"/>
          </a:p>
          <a:p>
            <a:pPr marL="828569" lvl="1" indent="-380990">
              <a:lnSpc>
                <a:spcPct val="120000"/>
              </a:lnSpc>
              <a:spcBef>
                <a:spcPts val="0"/>
              </a:spcBef>
              <a:buClr>
                <a:srgbClr val="11AA81"/>
              </a:buClr>
              <a:buSzPct val="102297"/>
              <a:buFont typeface="Arial"/>
              <a:buChar char="●"/>
            </a:pPr>
            <a:r>
              <a:rPr lang="fi-FI" sz="2133" dirty="0"/>
              <a:t>Doświadczenie użytkownika strony docelowej</a:t>
            </a:r>
            <a:endParaRPr sz="2133" dirty="0"/>
          </a:p>
          <a:p>
            <a:pPr marL="828569" lvl="1" indent="-380990">
              <a:lnSpc>
                <a:spcPct val="120000"/>
              </a:lnSpc>
              <a:spcBef>
                <a:spcPts val="0"/>
              </a:spcBef>
              <a:buClr>
                <a:srgbClr val="11AA81"/>
              </a:buClr>
              <a:buSzPct val="102297"/>
              <a:buFont typeface="Arial"/>
              <a:buChar char="●"/>
            </a:pPr>
            <a:r>
              <a:rPr lang="fi-FI" sz="2133" dirty="0"/>
              <a:t>Oczekiwany CTR reklamy</a:t>
            </a:r>
            <a:endParaRPr sz="2133" dirty="0"/>
          </a:p>
          <a:p>
            <a:pPr marL="838179" lvl="1" indent="-380990">
              <a:lnSpc>
                <a:spcPct val="120000"/>
              </a:lnSpc>
              <a:spcBef>
                <a:spcPts val="0"/>
              </a:spcBef>
              <a:buClr>
                <a:srgbClr val="11AA81"/>
              </a:buClr>
              <a:buSzPct val="94594"/>
              <a:buFont typeface="Arial"/>
              <a:buChar char="●"/>
            </a:pPr>
            <a:r>
              <a:rPr lang="fi-FI" sz="2133" dirty="0"/>
              <a:t>Cena, którą jesteś skłonny zapłacić</a:t>
            </a:r>
            <a:br>
              <a:rPr lang="fi-FI" sz="2133" dirty="0"/>
            </a:br>
            <a:endParaRPr sz="2667" b="1" dirty="0"/>
          </a:p>
          <a:p>
            <a:pPr marL="57149" indent="0" algn="r">
              <a:lnSpc>
                <a:spcPct val="120000"/>
              </a:lnSpc>
              <a:spcBef>
                <a:spcPts val="0"/>
              </a:spcBef>
              <a:buClr>
                <a:srgbClr val="11AA81"/>
              </a:buClr>
              <a:buSzPct val="116876"/>
            </a:pPr>
            <a:endParaRPr lang="pl-PL" sz="1900" b="1" dirty="0">
              <a:solidFill>
                <a:srgbClr val="11AA81"/>
              </a:solidFill>
            </a:endParaRPr>
          </a:p>
          <a:p>
            <a:pPr marL="57149" indent="0" algn="r">
              <a:lnSpc>
                <a:spcPct val="120000"/>
              </a:lnSpc>
              <a:spcBef>
                <a:spcPts val="0"/>
              </a:spcBef>
              <a:buClr>
                <a:srgbClr val="11AA81"/>
              </a:buClr>
              <a:buSzPct val="116876"/>
            </a:pPr>
            <a:r>
              <a:rPr lang="fi-FI" sz="1900" b="1" dirty="0">
                <a:solidFill>
                  <a:srgbClr val="11AA81"/>
                </a:solidFill>
              </a:rPr>
              <a:t>Dalsza lektura, blog Neila Patela:</a:t>
            </a:r>
            <a:endParaRPr sz="1900" b="1" dirty="0">
              <a:solidFill>
                <a:srgbClr val="11AA81"/>
              </a:solidFill>
            </a:endParaRPr>
          </a:p>
          <a:p>
            <a:pPr marL="57148" indent="0" algn="r">
              <a:lnSpc>
                <a:spcPct val="120000"/>
              </a:lnSpc>
              <a:spcBef>
                <a:spcPts val="0"/>
              </a:spcBef>
              <a:buClr>
                <a:schemeClr val="hlink"/>
              </a:buClr>
              <a:buSzPct val="131486"/>
            </a:pPr>
            <a:r>
              <a:rPr lang="fi-FI" sz="1700" u="sng" dirty="0">
                <a:solidFill>
                  <a:schemeClr val="hlink"/>
                </a:solidFill>
                <a:hlinkClick r:id="rId4"/>
              </a:rPr>
              <a:t>https://neilpatel.com/blog/profitable-google-adwords-campaign/</a:t>
            </a:r>
            <a:endParaRPr sz="17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80"/>
        <p:cNvGrpSpPr/>
        <p:nvPr/>
      </p:nvGrpSpPr>
      <p:grpSpPr>
        <a:xfrm>
          <a:off x="0" y="0"/>
          <a:ext cx="0" cy="0"/>
          <a:chOff x="0" y="0"/>
          <a:chExt cx="0" cy="0"/>
        </a:xfrm>
      </p:grpSpPr>
      <p:sp>
        <p:nvSpPr>
          <p:cNvPr id="481" name="Google Shape;481;p20"/>
          <p:cNvSpPr txBox="1">
            <a:spLocks noGrp="1"/>
          </p:cNvSpPr>
          <p:nvPr>
            <p:ph type="title" idx="4294967295"/>
          </p:nvPr>
        </p:nvSpPr>
        <p:spPr>
          <a:xfrm>
            <a:off x="0" y="300250"/>
            <a:ext cx="5950423" cy="1528549"/>
          </a:xfrm>
          <a:prstGeom prst="rect">
            <a:avLst/>
          </a:prstGeom>
          <a:noFill/>
          <a:ln>
            <a:noFill/>
          </a:ln>
        </p:spPr>
        <p:txBody>
          <a:bodyPr spcFirstLastPara="1" wrap="square" lIns="121900" tIns="121900" rIns="121900" bIns="121900" anchor="b" anchorCtr="0">
            <a:noAutofit/>
          </a:bodyPr>
          <a:lstStyle/>
          <a:p>
            <a:pPr algn="ctr">
              <a:lnSpc>
                <a:spcPct val="100000"/>
              </a:lnSpc>
              <a:buSzPts val="4200"/>
            </a:pPr>
            <a:r>
              <a:rPr lang="fi-FI" sz="4000" dirty="0"/>
              <a:t>Reklamy wyświetlane</a:t>
            </a:r>
            <a:r>
              <a:rPr lang="pl-PL" sz="4000" dirty="0"/>
              <a:t> </a:t>
            </a:r>
            <a:r>
              <a:rPr lang="fi-FI" sz="4000" dirty="0"/>
              <a:t>(banery)</a:t>
            </a:r>
            <a:endParaRPr sz="4000" dirty="0"/>
          </a:p>
        </p:txBody>
      </p:sp>
      <p:sp>
        <p:nvSpPr>
          <p:cNvPr id="482" name="Google Shape;482;p20"/>
          <p:cNvSpPr txBox="1">
            <a:spLocks noGrp="1"/>
          </p:cNvSpPr>
          <p:nvPr>
            <p:ph type="body" idx="4294967295"/>
          </p:nvPr>
        </p:nvSpPr>
        <p:spPr>
          <a:xfrm>
            <a:off x="5745707" y="775113"/>
            <a:ext cx="6014598" cy="5770679"/>
          </a:xfrm>
          <a:prstGeom prst="rect">
            <a:avLst/>
          </a:prstGeom>
          <a:noFill/>
          <a:ln>
            <a:noFill/>
          </a:ln>
        </p:spPr>
        <p:txBody>
          <a:bodyPr spcFirstLastPara="1" wrap="square" lIns="121900" tIns="121900" rIns="121900" bIns="121900" anchor="t" anchorCtr="0">
            <a:noAutofit/>
          </a:bodyPr>
          <a:lstStyle/>
          <a:p>
            <a:pPr marL="0" indent="0">
              <a:lnSpc>
                <a:spcPct val="115000"/>
              </a:lnSpc>
              <a:spcBef>
                <a:spcPts val="800"/>
              </a:spcBef>
              <a:buClr>
                <a:srgbClr val="11AA81"/>
              </a:buClr>
              <a:buSzPts val="1325"/>
              <a:buNone/>
            </a:pPr>
            <a:r>
              <a:rPr lang="fi-FI" sz="2667" b="1" dirty="0">
                <a:solidFill>
                  <a:srgbClr val="11AA81"/>
                </a:solidFill>
              </a:rPr>
              <a:t>Reklamy displayowe można kupować we wszystkich mediach</a:t>
            </a:r>
            <a:endParaRPr sz="2133" b="1" dirty="0"/>
          </a:p>
          <a:p>
            <a:pPr marL="0" indent="0">
              <a:lnSpc>
                <a:spcPct val="115000"/>
              </a:lnSpc>
              <a:spcBef>
                <a:spcPts val="800"/>
              </a:spcBef>
              <a:buSzPts val="928"/>
              <a:buNone/>
            </a:pPr>
            <a:r>
              <a:rPr lang="fi-FI" sz="1867" b="1" dirty="0"/>
              <a:t>Na przykład w Google można kupić następujące formy reklam: </a:t>
            </a:r>
            <a:endParaRPr sz="1867" b="1" dirty="0"/>
          </a:p>
          <a:p>
            <a:pPr marL="635483" indent="-609585">
              <a:lnSpc>
                <a:spcPct val="115000"/>
              </a:lnSpc>
              <a:spcBef>
                <a:spcPts val="800"/>
              </a:spcBef>
              <a:buClr>
                <a:srgbClr val="11AA81"/>
              </a:buClr>
              <a:buSzPts val="1400"/>
              <a:buFont typeface="Arial"/>
              <a:buChar char="●"/>
            </a:pPr>
            <a:r>
              <a:rPr lang="pl-PL" sz="1867" dirty="0"/>
              <a:t>S</a:t>
            </a:r>
            <a:r>
              <a:rPr lang="fi-FI" sz="1867" dirty="0"/>
              <a:t>ieć (obejmująca tysiące komercyjnych stron internetowych o wysokim wskaźniku odwiedzin)</a:t>
            </a:r>
            <a:endParaRPr sz="1867" dirty="0"/>
          </a:p>
          <a:p>
            <a:pPr marL="635483" indent="-609585">
              <a:lnSpc>
                <a:spcPct val="115000"/>
              </a:lnSpc>
              <a:spcBef>
                <a:spcPts val="800"/>
              </a:spcBef>
              <a:buClr>
                <a:srgbClr val="11AA81"/>
              </a:buClr>
              <a:buSzPts val="1400"/>
              <a:buFont typeface="Arial"/>
              <a:buChar char="●"/>
            </a:pPr>
            <a:r>
              <a:rPr lang="fi-FI" sz="1867" dirty="0"/>
              <a:t>Wideo (Youtube)</a:t>
            </a:r>
            <a:endParaRPr sz="1867" dirty="0"/>
          </a:p>
          <a:p>
            <a:pPr marL="635483" indent="-609585">
              <a:lnSpc>
                <a:spcPct val="115000"/>
              </a:lnSpc>
              <a:spcBef>
                <a:spcPts val="800"/>
              </a:spcBef>
              <a:buClr>
                <a:srgbClr val="11AA81"/>
              </a:buClr>
              <a:buSzPts val="1400"/>
              <a:buFont typeface="Arial"/>
              <a:buChar char="●"/>
            </a:pPr>
            <a:r>
              <a:rPr lang="fi-FI" sz="1867" dirty="0"/>
              <a:t>Reklamy oparte na lokalizacji (dla lokalnie wyszukiwanych usług, takich jak kawiarnie, sklepy itp.)</a:t>
            </a:r>
            <a:endParaRPr sz="1867" dirty="0"/>
          </a:p>
          <a:p>
            <a:pPr marL="635483" indent="-609585">
              <a:lnSpc>
                <a:spcPct val="115000"/>
              </a:lnSpc>
              <a:spcBef>
                <a:spcPts val="800"/>
              </a:spcBef>
              <a:buClr>
                <a:srgbClr val="11AA81"/>
              </a:buClr>
              <a:buSzPts val="1400"/>
              <a:buFont typeface="Arial"/>
              <a:buChar char="●"/>
            </a:pPr>
            <a:r>
              <a:rPr lang="fi-FI" sz="1867" dirty="0"/>
              <a:t>Reklamy sklepowe (zdjęcia produktów </a:t>
            </a:r>
            <a:br>
              <a:rPr lang="pl-PL" sz="1867" dirty="0"/>
            </a:br>
            <a:r>
              <a:rPr lang="fi-FI" sz="1867" dirty="0"/>
              <a:t>w wynikach wyszukiwania Google) </a:t>
            </a:r>
            <a:endParaRPr sz="1867" dirty="0"/>
          </a:p>
          <a:p>
            <a:pPr marL="635483" indent="-609585">
              <a:lnSpc>
                <a:spcPct val="115000"/>
              </a:lnSpc>
              <a:spcBef>
                <a:spcPts val="800"/>
              </a:spcBef>
              <a:buClr>
                <a:srgbClr val="11AA81"/>
              </a:buClr>
              <a:buSzPts val="1400"/>
              <a:buFont typeface="Arial"/>
              <a:buChar char="●"/>
            </a:pPr>
            <a:r>
              <a:rPr lang="fi-FI" sz="1867" dirty="0"/>
              <a:t>Aplikacje (Spotify, Match-apps, gry itp.) </a:t>
            </a:r>
            <a:endParaRPr sz="1867" dirty="0"/>
          </a:p>
          <a:p>
            <a:pPr marL="380990" indent="-228594">
              <a:lnSpc>
                <a:spcPct val="115000"/>
              </a:lnSpc>
              <a:spcBef>
                <a:spcPts val="800"/>
              </a:spcBef>
              <a:buSzPts val="1100"/>
              <a:buNone/>
            </a:pPr>
            <a:endParaRPr sz="1467" dirty="0"/>
          </a:p>
          <a:p>
            <a:pPr marL="0" indent="0">
              <a:lnSpc>
                <a:spcPct val="115000"/>
              </a:lnSpc>
              <a:spcBef>
                <a:spcPts val="800"/>
              </a:spcBef>
              <a:buClr>
                <a:schemeClr val="hlink"/>
              </a:buClr>
              <a:buSzPts val="1123"/>
              <a:buNone/>
            </a:pPr>
            <a:r>
              <a:rPr lang="fi-FI" sz="1867" u="sng" dirty="0">
                <a:solidFill>
                  <a:schemeClr val="hlink"/>
                </a:solidFill>
                <a:hlinkClick r:id="rId3"/>
              </a:rPr>
              <a:t>Zobacz wszystkie opcje w Google Ads</a:t>
            </a:r>
            <a:endParaRPr sz="2133" b="1" dirty="0"/>
          </a:p>
        </p:txBody>
      </p:sp>
      <p:pic>
        <p:nvPicPr>
          <p:cNvPr id="483" name="Google Shape;483;p20"/>
          <p:cNvPicPr preferRelativeResize="0"/>
          <p:nvPr/>
        </p:nvPicPr>
        <p:blipFill rotWithShape="1">
          <a:blip r:embed="rId4">
            <a:alphaModFix/>
          </a:blip>
          <a:srcRect/>
          <a:stretch/>
        </p:blipFill>
        <p:spPr>
          <a:xfrm>
            <a:off x="597948" y="3266033"/>
            <a:ext cx="4199488" cy="1679779"/>
          </a:xfrm>
          <a:prstGeom prst="rect">
            <a:avLst/>
          </a:prstGeom>
          <a:noFill/>
          <a:ln>
            <a:noFill/>
          </a:ln>
        </p:spPr>
      </p:pic>
      <p:sp>
        <p:nvSpPr>
          <p:cNvPr id="484" name="Google Shape;484;p20"/>
          <p:cNvSpPr/>
          <p:nvPr/>
        </p:nvSpPr>
        <p:spPr>
          <a:xfrm>
            <a:off x="1041523" y="2881328"/>
            <a:ext cx="3312339" cy="2449189"/>
          </a:xfrm>
          <a:prstGeom prst="roundRect">
            <a:avLst>
              <a:gd name="adj" fmla="val 16667"/>
            </a:avLst>
          </a:prstGeom>
          <a:noFill/>
          <a:ln w="38100" cap="flat" cmpd="sng">
            <a:solidFill>
              <a:srgbClr val="11AA81"/>
            </a:solidFill>
            <a:prstDash val="solid"/>
            <a:miter lim="800000"/>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Calibri"/>
              <a:ea typeface="Calibri"/>
              <a:cs typeface="Calibri"/>
              <a:sym typeface="Calibri"/>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88"/>
        <p:cNvGrpSpPr/>
        <p:nvPr/>
      </p:nvGrpSpPr>
      <p:grpSpPr>
        <a:xfrm>
          <a:off x="0" y="0"/>
          <a:ext cx="0" cy="0"/>
          <a:chOff x="0" y="0"/>
          <a:chExt cx="0" cy="0"/>
        </a:xfrm>
      </p:grpSpPr>
      <p:sp>
        <p:nvSpPr>
          <p:cNvPr id="489" name="Google Shape;489;p21"/>
          <p:cNvSpPr txBox="1">
            <a:spLocks noGrp="1"/>
          </p:cNvSpPr>
          <p:nvPr>
            <p:ph type="title" idx="4294967295"/>
          </p:nvPr>
        </p:nvSpPr>
        <p:spPr>
          <a:xfrm>
            <a:off x="414868" y="75356"/>
            <a:ext cx="9670828" cy="764117"/>
          </a:xfrm>
          <a:prstGeom prst="rect">
            <a:avLst/>
          </a:prstGeom>
          <a:noFill/>
          <a:ln>
            <a:noFill/>
          </a:ln>
        </p:spPr>
        <p:txBody>
          <a:bodyPr spcFirstLastPara="1" wrap="square" lIns="121900" tIns="121900" rIns="121900" bIns="121900" anchor="t" anchorCtr="0">
            <a:noAutofit/>
          </a:bodyPr>
          <a:lstStyle/>
          <a:p>
            <a:pPr algn="ctr">
              <a:lnSpc>
                <a:spcPct val="100000"/>
              </a:lnSpc>
              <a:buSzPts val="3556"/>
            </a:pPr>
            <a:r>
              <a:rPr lang="fi-FI" sz="4267" dirty="0"/>
              <a:t>Cele i zadania </a:t>
            </a:r>
            <a:endParaRPr sz="4267" dirty="0"/>
          </a:p>
        </p:txBody>
      </p:sp>
      <p:sp>
        <p:nvSpPr>
          <p:cNvPr id="490" name="Google Shape;490;p21"/>
          <p:cNvSpPr txBox="1">
            <a:spLocks noGrp="1"/>
          </p:cNvSpPr>
          <p:nvPr>
            <p:ph type="body" idx="4294967295"/>
          </p:nvPr>
        </p:nvSpPr>
        <p:spPr>
          <a:xfrm>
            <a:off x="532263" y="839473"/>
            <a:ext cx="11659737" cy="5317067"/>
          </a:xfrm>
          <a:prstGeom prst="rect">
            <a:avLst/>
          </a:prstGeom>
          <a:noFill/>
          <a:ln>
            <a:noFill/>
          </a:ln>
        </p:spPr>
        <p:txBody>
          <a:bodyPr spcFirstLastPara="1" wrap="square" lIns="121900" tIns="121900" rIns="121900" bIns="121900" anchor="t" anchorCtr="0">
            <a:noAutofit/>
          </a:bodyPr>
          <a:lstStyle/>
          <a:p>
            <a:pPr marL="0" indent="0">
              <a:lnSpc>
                <a:spcPct val="100000"/>
              </a:lnSpc>
              <a:spcBef>
                <a:spcPts val="0"/>
              </a:spcBef>
              <a:buClr>
                <a:srgbClr val="11AA81"/>
              </a:buClr>
              <a:buSzPts val="1806"/>
              <a:buNone/>
            </a:pPr>
            <a:r>
              <a:rPr lang="fi-FI" sz="1867" b="1" dirty="0">
                <a:solidFill>
                  <a:srgbClr val="11AA81"/>
                </a:solidFill>
              </a:rPr>
              <a:t>Reklama displayowa: </a:t>
            </a:r>
            <a:endParaRPr sz="1867" b="1" dirty="0">
              <a:solidFill>
                <a:srgbClr val="11AA81"/>
              </a:solidFill>
            </a:endParaRPr>
          </a:p>
          <a:p>
            <a:pPr marL="0" indent="0">
              <a:lnSpc>
                <a:spcPct val="100000"/>
              </a:lnSpc>
              <a:spcBef>
                <a:spcPts val="0"/>
              </a:spcBef>
              <a:buSzPts val="1548"/>
              <a:buNone/>
            </a:pPr>
            <a:r>
              <a:rPr lang="fi-FI" sz="1600" dirty="0"/>
              <a:t>Docieranie do osób w określonych publikacjach </a:t>
            </a:r>
            <a:endParaRPr sz="1600" dirty="0"/>
          </a:p>
          <a:p>
            <a:pPr marL="0" indent="0">
              <a:lnSpc>
                <a:spcPct val="100000"/>
              </a:lnSpc>
              <a:spcBef>
                <a:spcPts val="0"/>
              </a:spcBef>
              <a:buSzPts val="1548"/>
              <a:buNone/>
            </a:pPr>
            <a:r>
              <a:rPr lang="fi-FI" sz="1600" dirty="0"/>
              <a:t>Sieć reklamowa obejmuje 35 milionów stron internetowych na całym świecie</a:t>
            </a:r>
            <a:br>
              <a:rPr lang="fi-FI" sz="1600" dirty="0"/>
            </a:br>
            <a:endParaRPr sz="1200" dirty="0"/>
          </a:p>
          <a:p>
            <a:pPr marL="0" indent="0">
              <a:lnSpc>
                <a:spcPct val="100000"/>
              </a:lnSpc>
              <a:spcBef>
                <a:spcPts val="0"/>
              </a:spcBef>
              <a:buClr>
                <a:srgbClr val="11AA81"/>
              </a:buClr>
              <a:buSzPts val="1806"/>
              <a:buNone/>
            </a:pPr>
            <a:r>
              <a:rPr lang="fi-FI" sz="1867" b="1" dirty="0">
                <a:solidFill>
                  <a:srgbClr val="11AA81"/>
                </a:solidFill>
              </a:rPr>
              <a:t>Reklama sklepu:</a:t>
            </a:r>
            <a:endParaRPr sz="1867" b="1" dirty="0">
              <a:solidFill>
                <a:srgbClr val="11AA81"/>
              </a:solidFill>
            </a:endParaRPr>
          </a:p>
          <a:p>
            <a:pPr marL="0" indent="0">
              <a:lnSpc>
                <a:spcPct val="100000"/>
              </a:lnSpc>
              <a:spcBef>
                <a:spcPts val="0"/>
              </a:spcBef>
              <a:buSzPts val="1548"/>
              <a:buNone/>
            </a:pPr>
            <a:r>
              <a:rPr lang="fi-FI" sz="1600" dirty="0"/>
              <a:t>Docieranie do osób z wysokim zamiarem zakupu </a:t>
            </a:r>
            <a:endParaRPr sz="1600" dirty="0"/>
          </a:p>
          <a:p>
            <a:pPr marL="0" indent="0">
              <a:lnSpc>
                <a:spcPct val="100000"/>
              </a:lnSpc>
              <a:spcBef>
                <a:spcPts val="0"/>
              </a:spcBef>
              <a:buSzPts val="1548"/>
              <a:buNone/>
            </a:pPr>
            <a:r>
              <a:rPr lang="fi-FI" sz="1600" dirty="0"/>
              <a:t>Związane z wyszukiwaniem i wyszukiwanymi słowami</a:t>
            </a:r>
            <a:br>
              <a:rPr lang="fi-FI" sz="1600" dirty="0"/>
            </a:br>
            <a:endParaRPr sz="1200" dirty="0"/>
          </a:p>
          <a:p>
            <a:pPr marL="0" indent="0">
              <a:lnSpc>
                <a:spcPct val="100000"/>
              </a:lnSpc>
              <a:spcBef>
                <a:spcPts val="0"/>
              </a:spcBef>
              <a:buClr>
                <a:srgbClr val="11AA81"/>
              </a:buClr>
              <a:buSzPts val="1806"/>
              <a:buNone/>
            </a:pPr>
            <a:r>
              <a:rPr lang="fi-FI" sz="1867" b="1" dirty="0">
                <a:solidFill>
                  <a:srgbClr val="11AA81"/>
                </a:solidFill>
              </a:rPr>
              <a:t>Reklama wideo:</a:t>
            </a:r>
            <a:br>
              <a:rPr lang="fi-FI" sz="1600" dirty="0"/>
            </a:br>
            <a:r>
              <a:rPr lang="fi-FI" sz="1600" dirty="0"/>
              <a:t>Szeroki zasięg w wybranej grupie odbiorców</a:t>
            </a:r>
            <a:br>
              <a:rPr lang="fi-FI" sz="1600" dirty="0"/>
            </a:br>
            <a:r>
              <a:rPr lang="fi-FI" sz="1600" dirty="0"/>
              <a:t>Udowodniono, że wideo bardzo dobrze przyciąga wzrok.</a:t>
            </a:r>
            <a:br>
              <a:rPr lang="fi-FI" sz="1600" dirty="0"/>
            </a:br>
            <a:r>
              <a:rPr lang="fi-FI" sz="1600" dirty="0"/>
              <a:t>Youtube, sieć Google i aplikacje</a:t>
            </a:r>
            <a:br>
              <a:rPr lang="fi-FI" sz="1600" dirty="0"/>
            </a:br>
            <a:br>
              <a:rPr lang="fi-FI" sz="1200" dirty="0"/>
            </a:br>
            <a:r>
              <a:rPr lang="fi-FI" sz="1867" b="1" dirty="0">
                <a:solidFill>
                  <a:srgbClr val="11AA81"/>
                </a:solidFill>
              </a:rPr>
              <a:t>Reklamy lokalne: </a:t>
            </a:r>
            <a:endParaRPr sz="1867" b="1" dirty="0">
              <a:solidFill>
                <a:srgbClr val="11AA81"/>
              </a:solidFill>
            </a:endParaRPr>
          </a:p>
          <a:p>
            <a:pPr marL="0" indent="0">
              <a:lnSpc>
                <a:spcPct val="100000"/>
              </a:lnSpc>
              <a:spcBef>
                <a:spcPts val="0"/>
              </a:spcBef>
              <a:buSzPts val="1548"/>
              <a:buNone/>
            </a:pPr>
            <a:r>
              <a:rPr lang="fi-FI" sz="1600" dirty="0"/>
              <a:t>Promuje Twoje lokalizacje w sieciach Google</a:t>
            </a:r>
            <a:endParaRPr sz="1600" dirty="0"/>
          </a:p>
          <a:p>
            <a:pPr marL="0" indent="0">
              <a:lnSpc>
                <a:spcPct val="100000"/>
              </a:lnSpc>
              <a:spcBef>
                <a:spcPts val="0"/>
              </a:spcBef>
              <a:buSzPts val="1548"/>
              <a:buNone/>
            </a:pPr>
            <a:r>
              <a:rPr lang="fi-FI" sz="1600" dirty="0"/>
              <a:t>Reklamy nawigacyjne zwiększają przepływ klientów w witrynie</a:t>
            </a:r>
            <a:br>
              <a:rPr lang="fi-FI" sz="1600" dirty="0"/>
            </a:br>
            <a:endParaRPr lang="pl-PL" sz="1200" dirty="0"/>
          </a:p>
          <a:p>
            <a:pPr marL="0" indent="0">
              <a:lnSpc>
                <a:spcPct val="100000"/>
              </a:lnSpc>
              <a:spcBef>
                <a:spcPts val="0"/>
              </a:spcBef>
              <a:buSzPts val="1548"/>
              <a:buNone/>
            </a:pPr>
            <a:r>
              <a:rPr lang="fi-FI" sz="1867" b="1" dirty="0">
                <a:solidFill>
                  <a:srgbClr val="11AA81"/>
                </a:solidFill>
              </a:rPr>
              <a:t>Reklama aplikacji:</a:t>
            </a:r>
            <a:br>
              <a:rPr lang="fi-FI" sz="1600" dirty="0"/>
            </a:br>
            <a:r>
              <a:rPr lang="fi-FI" sz="1600" dirty="0"/>
              <a:t>Gdy chcesz zwiększyć liczbę pobrań aplikacji</a:t>
            </a:r>
            <a:br>
              <a:rPr lang="fi-FI" sz="1600" dirty="0"/>
            </a:br>
            <a:r>
              <a:rPr lang="fi-FI" sz="1600" dirty="0"/>
              <a:t>W wynikach wyszukiwania, Youtube, sklepach z aplikacjami</a:t>
            </a:r>
            <a:endParaRPr sz="1600" dirty="0"/>
          </a:p>
        </p:txBody>
      </p:sp>
      <p:pic>
        <p:nvPicPr>
          <p:cNvPr id="491" name="Google Shape;491;p2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79233" y="1209656"/>
            <a:ext cx="3486019" cy="1318147"/>
          </a:xfrm>
          <a:prstGeom prst="rect">
            <a:avLst/>
          </a:prstGeom>
          <a:noFill/>
          <a:ln w="38100" cap="flat" cmpd="sng">
            <a:solidFill>
              <a:srgbClr val="11AA81"/>
            </a:solidFill>
            <a:prstDash val="solid"/>
            <a:round/>
            <a:headEnd type="none" w="sm" len="sm"/>
            <a:tailEnd type="none" w="sm" len="sm"/>
          </a:ln>
        </p:spPr>
      </p:pic>
      <p:pic>
        <p:nvPicPr>
          <p:cNvPr id="492" name="Google Shape;492;p2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779234" y="3244692"/>
            <a:ext cx="3408133" cy="2682899"/>
          </a:xfrm>
          <a:prstGeom prst="rect">
            <a:avLst/>
          </a:prstGeom>
          <a:noFill/>
          <a:ln w="38100" cap="flat" cmpd="sng">
            <a:solidFill>
              <a:srgbClr val="11AA81"/>
            </a:solidFill>
            <a:prstDash val="solid"/>
            <a:round/>
            <a:headEnd type="none" w="sm" len="sm"/>
            <a:tailEnd type="none" w="sm" len="sm"/>
          </a:ln>
        </p:spPr>
      </p:pic>
      <p:sp>
        <p:nvSpPr>
          <p:cNvPr id="493" name="Google Shape;493;p21"/>
          <p:cNvSpPr txBox="1"/>
          <p:nvPr/>
        </p:nvSpPr>
        <p:spPr>
          <a:xfrm>
            <a:off x="7714397" y="2504978"/>
            <a:ext cx="2252000" cy="533504"/>
          </a:xfrm>
          <a:prstGeom prst="rect">
            <a:avLst/>
          </a:prstGeom>
          <a:noFill/>
          <a:ln>
            <a:noFill/>
          </a:ln>
        </p:spPr>
        <p:txBody>
          <a:bodyPr spcFirstLastPara="1" wrap="square" lIns="121900" tIns="121900" rIns="121900" bIns="121900" anchor="t" anchorCtr="0">
            <a:spAutoFit/>
          </a:bodyPr>
          <a:lstStyle/>
          <a:p>
            <a:pPr>
              <a:buClr>
                <a:srgbClr val="161249"/>
              </a:buClr>
              <a:buSzPts val="1400"/>
            </a:pPr>
            <a:r>
              <a:rPr lang="fi-FI" sz="1867">
                <a:solidFill>
                  <a:srgbClr val="161249"/>
                </a:solidFill>
              </a:rPr>
              <a:t>reklama zakupów</a:t>
            </a:r>
            <a:endParaRPr sz="1867">
              <a:solidFill>
                <a:srgbClr val="161249"/>
              </a:solidFill>
            </a:endParaRPr>
          </a:p>
        </p:txBody>
      </p:sp>
      <p:sp>
        <p:nvSpPr>
          <p:cNvPr id="494" name="Google Shape;494;p21"/>
          <p:cNvSpPr txBox="1"/>
          <p:nvPr/>
        </p:nvSpPr>
        <p:spPr>
          <a:xfrm>
            <a:off x="7714396" y="5872990"/>
            <a:ext cx="2371299" cy="533504"/>
          </a:xfrm>
          <a:prstGeom prst="rect">
            <a:avLst/>
          </a:prstGeom>
          <a:noFill/>
          <a:ln>
            <a:noFill/>
          </a:ln>
        </p:spPr>
        <p:txBody>
          <a:bodyPr spcFirstLastPara="1" wrap="square" lIns="121900" tIns="121900" rIns="121900" bIns="121900" anchor="t" anchorCtr="0">
            <a:spAutoFit/>
          </a:bodyPr>
          <a:lstStyle/>
          <a:p>
            <a:pPr>
              <a:buClr>
                <a:srgbClr val="161249"/>
              </a:buClr>
              <a:buSzPts val="1400"/>
            </a:pPr>
            <a:r>
              <a:rPr lang="fi-FI" sz="1867">
                <a:solidFill>
                  <a:srgbClr val="161249"/>
                </a:solidFill>
              </a:rPr>
              <a:t>reklama lokalna</a:t>
            </a:r>
            <a:endParaRPr sz="1867">
              <a:solidFill>
                <a:srgbClr val="161249"/>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98"/>
        <p:cNvGrpSpPr/>
        <p:nvPr/>
      </p:nvGrpSpPr>
      <p:grpSpPr>
        <a:xfrm>
          <a:off x="0" y="0"/>
          <a:ext cx="0" cy="0"/>
          <a:chOff x="0" y="0"/>
          <a:chExt cx="0" cy="0"/>
        </a:xfrm>
      </p:grpSpPr>
      <p:sp>
        <p:nvSpPr>
          <p:cNvPr id="499" name="Google Shape;499;p22"/>
          <p:cNvSpPr txBox="1">
            <a:spLocks noGrp="1"/>
          </p:cNvSpPr>
          <p:nvPr>
            <p:ph type="body" idx="4294967295"/>
          </p:nvPr>
        </p:nvSpPr>
        <p:spPr>
          <a:xfrm>
            <a:off x="6471840" y="1779032"/>
            <a:ext cx="5516033" cy="4417483"/>
          </a:xfrm>
          <a:prstGeom prst="rect">
            <a:avLst/>
          </a:prstGeom>
          <a:noFill/>
          <a:ln>
            <a:noFill/>
          </a:ln>
        </p:spPr>
        <p:txBody>
          <a:bodyPr spcFirstLastPara="1" wrap="square" lIns="0" tIns="0" rIns="0" bIns="0" anchor="t" anchorCtr="0">
            <a:noAutofit/>
          </a:bodyPr>
          <a:lstStyle/>
          <a:p>
            <a:pPr marL="634984" indent="-457189">
              <a:lnSpc>
                <a:spcPct val="100000"/>
              </a:lnSpc>
              <a:spcBef>
                <a:spcPts val="0"/>
              </a:spcBef>
              <a:buClr>
                <a:srgbClr val="11AA81"/>
              </a:buClr>
              <a:buSzPts val="1600"/>
              <a:buFont typeface="Arial"/>
              <a:buChar char="●"/>
            </a:pPr>
            <a:r>
              <a:rPr lang="fi-FI" sz="2133" dirty="0"/>
              <a:t>są łatwe i szybkie w konfiguracji </a:t>
            </a:r>
            <a:br>
              <a:rPr lang="pl-PL" sz="2133" dirty="0"/>
            </a:br>
            <a:r>
              <a:rPr lang="fi-FI" sz="2133" dirty="0"/>
              <a:t>i uruchomieniu</a:t>
            </a:r>
            <a:r>
              <a:rPr lang="pl-PL" sz="2133" dirty="0"/>
              <a:t>.</a:t>
            </a:r>
            <a:endParaRPr sz="2133" dirty="0"/>
          </a:p>
          <a:p>
            <a:pPr marL="1066773" indent="-321725">
              <a:lnSpc>
                <a:spcPct val="100000"/>
              </a:lnSpc>
              <a:spcBef>
                <a:spcPts val="0"/>
              </a:spcBef>
              <a:buClr>
                <a:srgbClr val="11AA81"/>
              </a:buClr>
              <a:buSzPts val="1600"/>
              <a:buNone/>
            </a:pPr>
            <a:endParaRPr sz="2133" dirty="0"/>
          </a:p>
          <a:p>
            <a:pPr marL="634984" indent="-457189">
              <a:lnSpc>
                <a:spcPct val="100000"/>
              </a:lnSpc>
              <a:spcBef>
                <a:spcPts val="0"/>
              </a:spcBef>
              <a:buClr>
                <a:srgbClr val="11AA81"/>
              </a:buClr>
              <a:buSzPts val="1600"/>
              <a:buFont typeface="Arial"/>
              <a:buChar char="●"/>
            </a:pPr>
            <a:r>
              <a:rPr lang="fi-FI" sz="2133" dirty="0"/>
              <a:t>mogą szybko stworzyć niezwykłą liczbę odwiedzających Twoją witrynę</a:t>
            </a:r>
            <a:r>
              <a:rPr lang="pl-PL" sz="2133" dirty="0"/>
              <a:t>.</a:t>
            </a:r>
            <a:r>
              <a:rPr lang="fi-FI" sz="2133" dirty="0"/>
              <a:t> </a:t>
            </a:r>
            <a:endParaRPr sz="2133" dirty="0"/>
          </a:p>
          <a:p>
            <a:pPr marL="1066773" indent="-321725">
              <a:lnSpc>
                <a:spcPct val="100000"/>
              </a:lnSpc>
              <a:spcBef>
                <a:spcPts val="0"/>
              </a:spcBef>
              <a:buClr>
                <a:srgbClr val="11AA81"/>
              </a:buClr>
              <a:buSzPts val="1600"/>
              <a:buNone/>
            </a:pPr>
            <a:endParaRPr sz="2133" dirty="0"/>
          </a:p>
          <a:p>
            <a:pPr marL="634984" indent="-457189">
              <a:lnSpc>
                <a:spcPct val="100000"/>
              </a:lnSpc>
              <a:spcBef>
                <a:spcPts val="0"/>
              </a:spcBef>
              <a:buClr>
                <a:srgbClr val="11AA81"/>
              </a:buClr>
              <a:buSzPts val="1600"/>
              <a:buFont typeface="Arial"/>
              <a:buChar char="●"/>
            </a:pPr>
            <a:r>
              <a:rPr lang="fi-FI" sz="2133" dirty="0"/>
              <a:t>mogą być ukierunkowane na wiele konkretnych kryteriów</a:t>
            </a:r>
            <a:r>
              <a:rPr lang="pl-PL" sz="2133" dirty="0"/>
              <a:t>.</a:t>
            </a:r>
            <a:endParaRPr sz="2133" dirty="0"/>
          </a:p>
          <a:p>
            <a:pPr marL="1066773" indent="-321725">
              <a:lnSpc>
                <a:spcPct val="100000"/>
              </a:lnSpc>
              <a:spcBef>
                <a:spcPts val="0"/>
              </a:spcBef>
              <a:buClr>
                <a:srgbClr val="11AA81"/>
              </a:buClr>
              <a:buSzPts val="1600"/>
              <a:buNone/>
            </a:pPr>
            <a:endParaRPr sz="2133" dirty="0"/>
          </a:p>
          <a:p>
            <a:pPr marL="634984" indent="-457189">
              <a:lnSpc>
                <a:spcPct val="100000"/>
              </a:lnSpc>
              <a:spcBef>
                <a:spcPts val="0"/>
              </a:spcBef>
              <a:buClr>
                <a:srgbClr val="11AA81"/>
              </a:buClr>
              <a:buSzPts val="1600"/>
              <a:buFont typeface="Arial"/>
              <a:buChar char="●"/>
            </a:pPr>
            <a:r>
              <a:rPr lang="fi-FI" sz="2133" dirty="0"/>
              <a:t> prawdopodobnie poszerzą grupę docelową odbiorców</a:t>
            </a:r>
            <a:r>
              <a:rPr lang="pl-PL" sz="2133" dirty="0"/>
              <a:t>.</a:t>
            </a:r>
            <a:endParaRPr sz="2133" dirty="0"/>
          </a:p>
          <a:p>
            <a:pPr marL="609585" indent="-304792">
              <a:lnSpc>
                <a:spcPct val="100000"/>
              </a:lnSpc>
              <a:spcBef>
                <a:spcPts val="0"/>
              </a:spcBef>
              <a:buSzPts val="1500"/>
              <a:buNone/>
            </a:pPr>
            <a:endParaRPr dirty="0"/>
          </a:p>
          <a:p>
            <a:pPr marL="609585" indent="0">
              <a:lnSpc>
                <a:spcPct val="100000"/>
              </a:lnSpc>
              <a:spcBef>
                <a:spcPts val="0"/>
              </a:spcBef>
              <a:buSzPts val="2100"/>
              <a:buNone/>
            </a:pPr>
            <a:endParaRPr dirty="0"/>
          </a:p>
        </p:txBody>
      </p:sp>
      <p:sp>
        <p:nvSpPr>
          <p:cNvPr id="500" name="Google Shape;500;p22"/>
          <p:cNvSpPr txBox="1">
            <a:spLocks noGrp="1"/>
          </p:cNvSpPr>
          <p:nvPr>
            <p:ph type="body" idx="4294967295"/>
          </p:nvPr>
        </p:nvSpPr>
        <p:spPr>
          <a:xfrm>
            <a:off x="508930" y="1779032"/>
            <a:ext cx="5700801" cy="4417483"/>
          </a:xfrm>
          <a:prstGeom prst="rect">
            <a:avLst/>
          </a:prstGeom>
          <a:noFill/>
          <a:ln>
            <a:noFill/>
          </a:ln>
        </p:spPr>
        <p:txBody>
          <a:bodyPr spcFirstLastPara="1" wrap="square" lIns="0" tIns="0" rIns="0" bIns="0" anchor="t" anchorCtr="0">
            <a:noAutofit/>
          </a:bodyPr>
          <a:lstStyle/>
          <a:p>
            <a:pPr marL="609585" indent="-431789">
              <a:lnSpc>
                <a:spcPct val="100000"/>
              </a:lnSpc>
              <a:spcBef>
                <a:spcPts val="0"/>
              </a:spcBef>
              <a:buClr>
                <a:srgbClr val="11AA81"/>
              </a:buClr>
              <a:buSzPts val="1600"/>
              <a:buFont typeface="Arial"/>
              <a:buChar char="●"/>
            </a:pPr>
            <a:r>
              <a:rPr lang="fi-FI" sz="2133" dirty="0"/>
              <a:t>Znasz swoją grupę docelową i wiesz, gdzie można ją znaleźć.</a:t>
            </a:r>
            <a:endParaRPr sz="2133" dirty="0"/>
          </a:p>
          <a:p>
            <a:pPr marL="685783" indent="-245527">
              <a:lnSpc>
                <a:spcPct val="100000"/>
              </a:lnSpc>
              <a:spcBef>
                <a:spcPts val="0"/>
              </a:spcBef>
              <a:buClr>
                <a:srgbClr val="11AA81"/>
              </a:buClr>
              <a:buSzPts val="1600"/>
              <a:buNone/>
            </a:pPr>
            <a:endParaRPr sz="1800" dirty="0"/>
          </a:p>
          <a:p>
            <a:pPr marL="609585" indent="-431789">
              <a:lnSpc>
                <a:spcPct val="100000"/>
              </a:lnSpc>
              <a:spcBef>
                <a:spcPts val="0"/>
              </a:spcBef>
              <a:buClr>
                <a:srgbClr val="11AA81"/>
              </a:buClr>
              <a:buSzPts val="1600"/>
              <a:buFont typeface="Arial"/>
              <a:buChar char="●"/>
            </a:pPr>
            <a:r>
              <a:rPr lang="fi-FI" sz="2133" dirty="0"/>
              <a:t>Twoim celem jest zwiększenie świadomości wśród większej liczby odbiorców</a:t>
            </a:r>
            <a:r>
              <a:rPr lang="pl-PL" sz="2133" dirty="0"/>
              <a:t>.</a:t>
            </a:r>
            <a:endParaRPr sz="2133" dirty="0"/>
          </a:p>
          <a:p>
            <a:pPr marL="990575" indent="-245527">
              <a:lnSpc>
                <a:spcPct val="100000"/>
              </a:lnSpc>
              <a:spcBef>
                <a:spcPts val="0"/>
              </a:spcBef>
              <a:buClr>
                <a:srgbClr val="11AA81"/>
              </a:buClr>
              <a:buSzPts val="1600"/>
              <a:buNone/>
            </a:pPr>
            <a:endParaRPr sz="1800" dirty="0"/>
          </a:p>
          <a:p>
            <a:pPr marL="609585" indent="-431789">
              <a:lnSpc>
                <a:spcPct val="100000"/>
              </a:lnSpc>
              <a:spcBef>
                <a:spcPts val="0"/>
              </a:spcBef>
              <a:buClr>
                <a:srgbClr val="11AA81"/>
              </a:buClr>
              <a:buSzPts val="1600"/>
              <a:buFont typeface="Arial"/>
              <a:buChar char="●"/>
            </a:pPr>
            <a:r>
              <a:rPr lang="fi-FI" sz="2133" dirty="0"/>
              <a:t>.... i kierowanie ruchu do witryny </a:t>
            </a:r>
            <a:br>
              <a:rPr lang="pl-PL" sz="2133" dirty="0"/>
            </a:br>
            <a:r>
              <a:rPr lang="fi-FI" sz="2133" dirty="0"/>
              <a:t>(= górna część lejka marketingowego)</a:t>
            </a:r>
            <a:r>
              <a:rPr lang="pl-PL" sz="2133" dirty="0"/>
              <a:t>.</a:t>
            </a:r>
            <a:endParaRPr sz="2133" dirty="0"/>
          </a:p>
          <a:p>
            <a:pPr marL="685783" indent="-245527">
              <a:lnSpc>
                <a:spcPct val="100000"/>
              </a:lnSpc>
              <a:spcBef>
                <a:spcPts val="0"/>
              </a:spcBef>
              <a:buClr>
                <a:srgbClr val="11AA81"/>
              </a:buClr>
              <a:buSzPts val="1600"/>
              <a:buNone/>
            </a:pPr>
            <a:endParaRPr sz="1800" dirty="0"/>
          </a:p>
          <a:p>
            <a:pPr marL="609585" indent="-431789">
              <a:lnSpc>
                <a:spcPct val="100000"/>
              </a:lnSpc>
              <a:spcBef>
                <a:spcPts val="0"/>
              </a:spcBef>
              <a:buClr>
                <a:srgbClr val="11AA81"/>
              </a:buClr>
              <a:buSzPts val="1600"/>
              <a:buFont typeface="Arial"/>
              <a:buChar char="●"/>
            </a:pPr>
            <a:r>
              <a:rPr lang="fi-FI" sz="2133" dirty="0"/>
              <a:t>Kliknięcia mogą być kierowane na odpowiednią stronę internetową (landing page), która poprowadzi ich dalej</a:t>
            </a:r>
            <a:r>
              <a:rPr lang="pl-PL" sz="2133" dirty="0"/>
              <a:t>.</a:t>
            </a:r>
            <a:r>
              <a:rPr lang="fi-FI" sz="2133" dirty="0"/>
              <a:t> </a:t>
            </a:r>
            <a:endParaRPr sz="2133" dirty="0"/>
          </a:p>
          <a:p>
            <a:pPr marL="609585" indent="-304792">
              <a:lnSpc>
                <a:spcPct val="100000"/>
              </a:lnSpc>
              <a:spcBef>
                <a:spcPts val="0"/>
              </a:spcBef>
              <a:buClr>
                <a:schemeClr val="dk1"/>
              </a:buClr>
              <a:buSzPts val="1500"/>
              <a:buNone/>
            </a:pPr>
            <a:endParaRPr sz="2133" dirty="0"/>
          </a:p>
          <a:p>
            <a:pPr marL="609585" indent="-304792">
              <a:lnSpc>
                <a:spcPct val="100000"/>
              </a:lnSpc>
              <a:spcBef>
                <a:spcPts val="0"/>
              </a:spcBef>
              <a:buClr>
                <a:schemeClr val="dk1"/>
              </a:buClr>
              <a:buSzPts val="1500"/>
              <a:buNone/>
            </a:pPr>
            <a:endParaRPr sz="2133" dirty="0"/>
          </a:p>
        </p:txBody>
      </p:sp>
      <p:sp>
        <p:nvSpPr>
          <p:cNvPr id="501" name="Google Shape;501;p22"/>
          <p:cNvSpPr txBox="1"/>
          <p:nvPr/>
        </p:nvSpPr>
        <p:spPr>
          <a:xfrm>
            <a:off x="6941146" y="795842"/>
            <a:ext cx="4280185" cy="697509"/>
          </a:xfrm>
          <a:prstGeom prst="rect">
            <a:avLst/>
          </a:prstGeom>
          <a:noFill/>
          <a:ln>
            <a:noFill/>
          </a:ln>
        </p:spPr>
        <p:txBody>
          <a:bodyPr spcFirstLastPara="1" wrap="square" lIns="121900" tIns="60933" rIns="121900" bIns="60933" anchor="t" anchorCtr="0">
            <a:spAutoFit/>
          </a:bodyPr>
          <a:lstStyle/>
          <a:p>
            <a:r>
              <a:rPr lang="fi-FI" sz="3733" b="1" dirty="0">
                <a:solidFill>
                  <a:srgbClr val="11AA81"/>
                </a:solidFill>
              </a:rPr>
              <a:t>Możliwe korzyści</a:t>
            </a:r>
            <a:r>
              <a:rPr lang="pl-PL" sz="3733" b="1" dirty="0">
                <a:solidFill>
                  <a:srgbClr val="11AA81"/>
                </a:solidFill>
              </a:rPr>
              <a:t>:</a:t>
            </a:r>
            <a:r>
              <a:rPr lang="fi-FI" sz="3733" b="1" dirty="0">
                <a:solidFill>
                  <a:srgbClr val="11AA81"/>
                </a:solidFill>
              </a:rPr>
              <a:t>  </a:t>
            </a:r>
            <a:endParaRPr sz="3733" b="1" dirty="0">
              <a:solidFill>
                <a:srgbClr val="11AA81"/>
              </a:solidFill>
            </a:endParaRPr>
          </a:p>
        </p:txBody>
      </p:sp>
      <p:sp>
        <p:nvSpPr>
          <p:cNvPr id="502" name="Google Shape;502;p22"/>
          <p:cNvSpPr txBox="1"/>
          <p:nvPr/>
        </p:nvSpPr>
        <p:spPr>
          <a:xfrm>
            <a:off x="869980" y="798572"/>
            <a:ext cx="3374473" cy="697509"/>
          </a:xfrm>
          <a:prstGeom prst="rect">
            <a:avLst/>
          </a:prstGeom>
          <a:noFill/>
          <a:ln>
            <a:noFill/>
          </a:ln>
        </p:spPr>
        <p:txBody>
          <a:bodyPr spcFirstLastPara="1" wrap="square" lIns="121900" tIns="60933" rIns="121900" bIns="60933" anchor="t" anchorCtr="0">
            <a:spAutoFit/>
          </a:bodyPr>
          <a:lstStyle/>
          <a:p>
            <a:pPr algn="ctr">
              <a:buClr>
                <a:srgbClr val="11AA81"/>
              </a:buClr>
              <a:buSzPts val="2800"/>
            </a:pPr>
            <a:r>
              <a:rPr lang="pl-PL" sz="3733" b="1" dirty="0">
                <a:solidFill>
                  <a:srgbClr val="11AA81"/>
                </a:solidFill>
              </a:rPr>
              <a:t>Wymagania:</a:t>
            </a:r>
            <a:r>
              <a:rPr lang="fi-FI" sz="3733" b="1" dirty="0">
                <a:solidFill>
                  <a:srgbClr val="11AA81"/>
                </a:solidFill>
              </a:rPr>
              <a:t> </a:t>
            </a:r>
            <a:endParaRPr sz="3733" b="1" dirty="0">
              <a:solidFill>
                <a:srgbClr val="11AA81"/>
              </a:solidFil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06"/>
        <p:cNvGrpSpPr/>
        <p:nvPr/>
      </p:nvGrpSpPr>
      <p:grpSpPr>
        <a:xfrm>
          <a:off x="0" y="0"/>
          <a:ext cx="0" cy="0"/>
          <a:chOff x="0" y="0"/>
          <a:chExt cx="0" cy="0"/>
        </a:xfrm>
      </p:grpSpPr>
      <p:sp>
        <p:nvSpPr>
          <p:cNvPr id="507" name="Google Shape;507;g20e72ffa6ac_0_227"/>
          <p:cNvSpPr txBox="1">
            <a:spLocks noGrp="1"/>
          </p:cNvSpPr>
          <p:nvPr>
            <p:ph type="title"/>
          </p:nvPr>
        </p:nvSpPr>
        <p:spPr>
          <a:xfrm>
            <a:off x="270106" y="509176"/>
            <a:ext cx="5422900" cy="1325563"/>
          </a:xfrm>
          <a:prstGeom prst="rect">
            <a:avLst/>
          </a:prstGeom>
          <a:noFill/>
          <a:ln>
            <a:noFill/>
          </a:ln>
        </p:spPr>
        <p:txBody>
          <a:bodyPr spcFirstLastPara="1" wrap="square" lIns="121900" tIns="121900" rIns="121900" bIns="121900" anchor="b" anchorCtr="0">
            <a:noAutofit/>
          </a:bodyPr>
          <a:lstStyle/>
          <a:p>
            <a:pPr algn="ctr">
              <a:buSzPts val="3200"/>
            </a:pPr>
            <a:r>
              <a:rPr lang="fi-FI" sz="4267"/>
              <a:t>Reklama w mediach społecznościowych</a:t>
            </a:r>
            <a:endParaRPr sz="4267"/>
          </a:p>
        </p:txBody>
      </p:sp>
      <p:sp>
        <p:nvSpPr>
          <p:cNvPr id="508" name="Google Shape;508;g20e72ffa6ac_0_227"/>
          <p:cNvSpPr txBox="1">
            <a:spLocks noGrp="1"/>
          </p:cNvSpPr>
          <p:nvPr>
            <p:ph type="body" idx="1"/>
          </p:nvPr>
        </p:nvSpPr>
        <p:spPr>
          <a:xfrm>
            <a:off x="6261102" y="683266"/>
            <a:ext cx="5735279" cy="5410628"/>
          </a:xfrm>
          <a:prstGeom prst="rect">
            <a:avLst/>
          </a:prstGeom>
          <a:noFill/>
          <a:ln>
            <a:noFill/>
          </a:ln>
        </p:spPr>
        <p:txBody>
          <a:bodyPr spcFirstLastPara="1" wrap="square" lIns="121900" tIns="121900" rIns="121900" bIns="121900" anchor="ctr" anchorCtr="0">
            <a:noAutofit/>
          </a:bodyPr>
          <a:lstStyle/>
          <a:p>
            <a:pPr marL="609585" indent="-431789">
              <a:spcBef>
                <a:spcPts val="0"/>
              </a:spcBef>
              <a:buClr>
                <a:srgbClr val="11AA81"/>
              </a:buClr>
              <a:buSzPts val="1500"/>
              <a:buFont typeface="Arial"/>
              <a:buChar char="●"/>
            </a:pPr>
            <a:r>
              <a:rPr lang="fi-FI" sz="2133" dirty="0"/>
              <a:t>Druga największa przestrzeń reklamowa po wyszukiwarkach</a:t>
            </a:r>
            <a:endParaRPr sz="2133" dirty="0"/>
          </a:p>
          <a:p>
            <a:pPr marL="990575" indent="-245527">
              <a:spcBef>
                <a:spcPts val="0"/>
              </a:spcBef>
              <a:buClr>
                <a:srgbClr val="11AA81"/>
              </a:buClr>
              <a:buSzPts val="1600"/>
            </a:pPr>
            <a:endParaRPr sz="2133" dirty="0"/>
          </a:p>
          <a:p>
            <a:pPr marL="609585" indent="-431789">
              <a:spcBef>
                <a:spcPts val="0"/>
              </a:spcBef>
              <a:buClr>
                <a:srgbClr val="11AA81"/>
              </a:buClr>
              <a:buSzPts val="1500"/>
              <a:buFont typeface="Arial"/>
              <a:buChar char="●"/>
            </a:pPr>
            <a:r>
              <a:rPr lang="fi-FI" sz="2133" dirty="0"/>
              <a:t>Reklamy w mediach społecznościowych umożliwiają dotarcie do szerokiego grona użytkowników mediów społecznościowych </a:t>
            </a:r>
            <a:endParaRPr sz="2133" dirty="0"/>
          </a:p>
          <a:p>
            <a:pPr marL="990575" indent="-245527">
              <a:spcBef>
                <a:spcPts val="0"/>
              </a:spcBef>
              <a:buClr>
                <a:srgbClr val="11AA81"/>
              </a:buClr>
              <a:buSzPts val="1600"/>
            </a:pPr>
            <a:endParaRPr sz="2133" dirty="0"/>
          </a:p>
          <a:p>
            <a:pPr marL="609585" indent="-431789">
              <a:spcBef>
                <a:spcPts val="0"/>
              </a:spcBef>
              <a:buClr>
                <a:srgbClr val="11AA81"/>
              </a:buClr>
              <a:buSzPts val="1500"/>
              <a:buFont typeface="Arial"/>
              <a:buChar char="●"/>
            </a:pPr>
            <a:r>
              <a:rPr lang="fi-FI" sz="2133" dirty="0"/>
              <a:t>Dobry sposób na skupienie się na określonych odbiorcach docelowych</a:t>
            </a:r>
            <a:endParaRPr sz="2133" dirty="0"/>
          </a:p>
          <a:p>
            <a:pPr marL="990575" indent="-245527">
              <a:spcBef>
                <a:spcPts val="0"/>
              </a:spcBef>
              <a:buClr>
                <a:srgbClr val="11AA81"/>
              </a:buClr>
              <a:buSzPts val="1600"/>
            </a:pPr>
            <a:endParaRPr sz="2133" dirty="0"/>
          </a:p>
          <a:p>
            <a:pPr marL="609585" indent="-431789">
              <a:spcBef>
                <a:spcPts val="0"/>
              </a:spcBef>
              <a:buClr>
                <a:srgbClr val="11AA81"/>
              </a:buClr>
              <a:buSzPts val="1500"/>
              <a:buFont typeface="Arial"/>
              <a:buChar char="●"/>
            </a:pPr>
            <a:r>
              <a:rPr lang="fi-FI" sz="2133" dirty="0"/>
              <a:t>Odpowiednie do promowania marki (reklamy wizualne)</a:t>
            </a:r>
            <a:endParaRPr sz="2133" dirty="0"/>
          </a:p>
          <a:p>
            <a:pPr marL="990575" indent="-245527">
              <a:spcBef>
                <a:spcPts val="0"/>
              </a:spcBef>
              <a:buClr>
                <a:srgbClr val="11AA81"/>
              </a:buClr>
              <a:buSzPts val="1600"/>
            </a:pPr>
            <a:endParaRPr sz="2133" dirty="0"/>
          </a:p>
          <a:p>
            <a:pPr marL="609585" indent="-431789">
              <a:spcBef>
                <a:spcPts val="0"/>
              </a:spcBef>
              <a:buClr>
                <a:srgbClr val="11AA81"/>
              </a:buClr>
              <a:buSzPts val="1500"/>
              <a:buFont typeface="Arial"/>
              <a:buChar char="●"/>
            </a:pPr>
            <a:r>
              <a:rPr lang="fi-FI" sz="2133" dirty="0"/>
              <a:t>Oprócz kierowania </a:t>
            </a:r>
            <a:r>
              <a:rPr lang="pl-PL" sz="2133" dirty="0"/>
              <a:t>szczegółowego </a:t>
            </a:r>
            <a:r>
              <a:rPr lang="fi-FI" sz="2133" dirty="0"/>
              <a:t>można tworzyć </a:t>
            </a:r>
            <a:r>
              <a:rPr lang="fi-FI" sz="2133" i="1" dirty="0"/>
              <a:t>retargeting </a:t>
            </a:r>
            <a:r>
              <a:rPr lang="fi-FI" sz="2133" dirty="0"/>
              <a:t>i odbiorców </a:t>
            </a:r>
            <a:r>
              <a:rPr lang="fi-FI" sz="2133" i="1" dirty="0"/>
              <a:t>podobnych do siebie.</a:t>
            </a:r>
            <a:endParaRPr sz="2133" dirty="0"/>
          </a:p>
          <a:p>
            <a:pPr marL="990575" indent="-245527">
              <a:spcBef>
                <a:spcPts val="0"/>
              </a:spcBef>
              <a:buClr>
                <a:srgbClr val="11AA81"/>
              </a:buClr>
              <a:buSzPts val="1600"/>
            </a:pPr>
            <a:endParaRPr sz="2133" dirty="0"/>
          </a:p>
          <a:p>
            <a:pPr marL="609585" indent="-431789">
              <a:spcBef>
                <a:spcPts val="0"/>
              </a:spcBef>
              <a:buClr>
                <a:srgbClr val="11AA81"/>
              </a:buClr>
              <a:buSzPts val="1500"/>
              <a:buFont typeface="Arial"/>
              <a:buChar char="●"/>
            </a:pPr>
            <a:r>
              <a:rPr lang="fi-FI" sz="2133" dirty="0"/>
              <a:t>Niskie koszty, łatwość przeprowadzenia</a:t>
            </a:r>
            <a:endParaRPr sz="2133" dirty="0"/>
          </a:p>
          <a:p>
            <a:pPr marL="609585" indent="0">
              <a:spcBef>
                <a:spcPts val="0"/>
              </a:spcBef>
              <a:buSzPts val="2400"/>
            </a:pPr>
            <a:endParaRPr sz="3200" dirty="0"/>
          </a:p>
        </p:txBody>
      </p:sp>
      <p:pic>
        <p:nvPicPr>
          <p:cNvPr id="509" name="Google Shape;509;g20e72ffa6ac_0_22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132208" y="2464071"/>
            <a:ext cx="967667" cy="967667"/>
          </a:xfrm>
          <a:prstGeom prst="rect">
            <a:avLst/>
          </a:prstGeom>
          <a:noFill/>
          <a:ln>
            <a:noFill/>
          </a:ln>
        </p:spPr>
      </p:pic>
      <p:pic>
        <p:nvPicPr>
          <p:cNvPr id="510" name="Google Shape;510;g20e72ffa6ac_0_227"/>
          <p:cNvPicPr preferRelativeResize="0"/>
          <p:nvPr/>
        </p:nvPicPr>
        <p:blipFill rotWithShape="1">
          <a:blip r:embed="rId4" cstate="screen">
            <a:alphaModFix/>
            <a:extLst>
              <a:ext uri="{28A0092B-C50C-407E-A947-70E740481C1C}">
                <a14:useLocalDpi xmlns:a14="http://schemas.microsoft.com/office/drawing/2010/main"/>
              </a:ext>
            </a:extLst>
          </a:blip>
          <a:srcRect l="21319" t="-8766" r="26477"/>
          <a:stretch/>
        </p:blipFill>
        <p:spPr>
          <a:xfrm>
            <a:off x="901759" y="3741299"/>
            <a:ext cx="1428567" cy="1532500"/>
          </a:xfrm>
          <a:prstGeom prst="rect">
            <a:avLst/>
          </a:prstGeom>
          <a:noFill/>
          <a:ln>
            <a:noFill/>
          </a:ln>
        </p:spPr>
      </p:pic>
      <p:pic>
        <p:nvPicPr>
          <p:cNvPr id="511" name="Google Shape;511;g20e72ffa6ac_0_227"/>
          <p:cNvPicPr preferRelativeResize="0"/>
          <p:nvPr/>
        </p:nvPicPr>
        <p:blipFill rotWithShape="1">
          <a:blip r:embed="rId5">
            <a:alphaModFix/>
          </a:blip>
          <a:srcRect/>
          <a:stretch/>
        </p:blipFill>
        <p:spPr>
          <a:xfrm>
            <a:off x="2981558" y="2359504"/>
            <a:ext cx="2101433" cy="1176800"/>
          </a:xfrm>
          <a:prstGeom prst="rect">
            <a:avLst/>
          </a:prstGeom>
          <a:noFill/>
          <a:ln>
            <a:noFill/>
          </a:ln>
        </p:spPr>
      </p:pic>
      <p:pic>
        <p:nvPicPr>
          <p:cNvPr id="512" name="Google Shape;512;g20e72ffa6ac_0_227"/>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981556" y="4196148"/>
            <a:ext cx="2366667" cy="622800"/>
          </a:xfrm>
          <a:prstGeom prst="rect">
            <a:avLst/>
          </a:prstGeom>
          <a:noFill/>
          <a:ln>
            <a:noFill/>
          </a:ln>
        </p:spPr>
      </p:pic>
      <p:sp>
        <p:nvSpPr>
          <p:cNvPr id="513" name="Google Shape;513;g20e72ffa6ac_0_227"/>
          <p:cNvSpPr/>
          <p:nvPr/>
        </p:nvSpPr>
        <p:spPr>
          <a:xfrm>
            <a:off x="679732" y="2028405"/>
            <a:ext cx="5056960" cy="3585535"/>
          </a:xfrm>
          <a:prstGeom prst="roundRect">
            <a:avLst>
              <a:gd name="adj" fmla="val 16667"/>
            </a:avLst>
          </a:prstGeom>
          <a:noFill/>
          <a:ln w="38100" cap="flat" cmpd="sng">
            <a:solidFill>
              <a:srgbClr val="11AA81"/>
            </a:solidFill>
            <a:prstDash val="solid"/>
            <a:miter lim="800000"/>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Calibri"/>
              <a:ea typeface="Calibri"/>
              <a:cs typeface="Calibri"/>
              <a:sym typeface="Calibri"/>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sp>
        <p:nvSpPr>
          <p:cNvPr id="518" name="Google Shape;518;g20e72ffa6ac_0_247"/>
          <p:cNvSpPr txBox="1">
            <a:spLocks noGrp="1"/>
          </p:cNvSpPr>
          <p:nvPr>
            <p:ph type="body" idx="1"/>
          </p:nvPr>
        </p:nvSpPr>
        <p:spPr>
          <a:xfrm>
            <a:off x="5854890" y="1443247"/>
            <a:ext cx="5937904" cy="2987675"/>
          </a:xfrm>
          <a:prstGeom prst="rect">
            <a:avLst/>
          </a:prstGeom>
          <a:noFill/>
          <a:ln>
            <a:noFill/>
          </a:ln>
        </p:spPr>
        <p:txBody>
          <a:bodyPr spcFirstLastPara="1" wrap="square" lIns="0" tIns="0" rIns="0" bIns="0" anchor="t" anchorCtr="0">
            <a:noAutofit/>
          </a:bodyPr>
          <a:lstStyle/>
          <a:p>
            <a:pPr marL="634984" indent="-457189">
              <a:lnSpc>
                <a:spcPct val="100000"/>
              </a:lnSpc>
              <a:spcBef>
                <a:spcPts val="0"/>
              </a:spcBef>
              <a:buClr>
                <a:srgbClr val="11AA81"/>
              </a:buClr>
              <a:buSzPts val="1600"/>
              <a:buFont typeface="Arial"/>
              <a:buChar char="●"/>
            </a:pPr>
            <a:r>
              <a:rPr lang="fi-FI" sz="2133" dirty="0"/>
              <a:t>Natychmiast można dotrzeć do nowych, dużych odbiorców - także na poziomie regionalnym i lokalnym.</a:t>
            </a:r>
            <a:endParaRPr sz="2133" dirty="0"/>
          </a:p>
          <a:p>
            <a:pPr marL="634984" indent="-321725">
              <a:lnSpc>
                <a:spcPct val="100000"/>
              </a:lnSpc>
              <a:spcBef>
                <a:spcPts val="0"/>
              </a:spcBef>
              <a:buClr>
                <a:srgbClr val="11AA81"/>
              </a:buClr>
              <a:buSzPts val="1600"/>
            </a:pPr>
            <a:endParaRPr sz="400" dirty="0"/>
          </a:p>
          <a:p>
            <a:pPr marL="634984" indent="-457189">
              <a:lnSpc>
                <a:spcPct val="100000"/>
              </a:lnSpc>
              <a:spcBef>
                <a:spcPts val="0"/>
              </a:spcBef>
              <a:buClr>
                <a:srgbClr val="11AA81"/>
              </a:buClr>
              <a:buSzPts val="1600"/>
              <a:buFont typeface="Arial"/>
              <a:buChar char="●"/>
            </a:pPr>
            <a:r>
              <a:rPr lang="fi-FI" sz="2133" dirty="0"/>
              <a:t>Opłacalność: konkretne opcje targetowania pozwalają skupić się na dokładnie określonych odbiorcach.</a:t>
            </a:r>
            <a:endParaRPr sz="2133" dirty="0"/>
          </a:p>
          <a:p>
            <a:pPr marL="634984" indent="-321725">
              <a:lnSpc>
                <a:spcPct val="100000"/>
              </a:lnSpc>
              <a:spcBef>
                <a:spcPts val="0"/>
              </a:spcBef>
              <a:buClr>
                <a:srgbClr val="11AA81"/>
              </a:buClr>
              <a:buSzPts val="1600"/>
            </a:pPr>
            <a:endParaRPr sz="400" dirty="0"/>
          </a:p>
          <a:p>
            <a:pPr marL="634984" indent="-457189">
              <a:lnSpc>
                <a:spcPct val="100000"/>
              </a:lnSpc>
              <a:spcBef>
                <a:spcPts val="0"/>
              </a:spcBef>
              <a:buClr>
                <a:srgbClr val="11AA81"/>
              </a:buClr>
              <a:buSzPts val="1600"/>
              <a:buFont typeface="Arial"/>
              <a:buChar char="●"/>
            </a:pPr>
            <a:r>
              <a:rPr lang="fi-FI" sz="2133" dirty="0"/>
              <a:t>Zaangażowanie: Oprócz kliknięć reklam użytkownicy mogą wchodzić w interakcje </a:t>
            </a:r>
            <a:br>
              <a:rPr lang="pl-PL" sz="2133" dirty="0"/>
            </a:br>
            <a:r>
              <a:rPr lang="fi-FI" sz="2133" dirty="0"/>
              <a:t>z reklamami w mediach społecznościowych poprzez polubienia, udostępnianie </a:t>
            </a:r>
            <a:br>
              <a:rPr lang="pl-PL" sz="2133" dirty="0"/>
            </a:br>
            <a:r>
              <a:rPr lang="fi-FI" sz="2133" dirty="0"/>
              <a:t>i komentowanie.</a:t>
            </a:r>
            <a:endParaRPr sz="2133" dirty="0"/>
          </a:p>
          <a:p>
            <a:pPr marL="634984" indent="-321725">
              <a:lnSpc>
                <a:spcPct val="100000"/>
              </a:lnSpc>
              <a:spcBef>
                <a:spcPts val="0"/>
              </a:spcBef>
              <a:buClr>
                <a:srgbClr val="11AA81"/>
              </a:buClr>
              <a:buSzPts val="1600"/>
            </a:pPr>
            <a:endParaRPr sz="400" dirty="0"/>
          </a:p>
          <a:p>
            <a:pPr marL="634984" indent="-457189">
              <a:lnSpc>
                <a:spcPct val="100000"/>
              </a:lnSpc>
              <a:spcBef>
                <a:spcPts val="0"/>
              </a:spcBef>
              <a:buClr>
                <a:srgbClr val="11AA81"/>
              </a:buClr>
              <a:buSzPts val="1600"/>
              <a:buFont typeface="Arial"/>
              <a:buChar char="●"/>
            </a:pPr>
            <a:r>
              <a:rPr lang="fi-FI" sz="2133" dirty="0"/>
              <a:t>Media społecznościowe wyglądają podobnie do postów -&gt; mniej "zakłóceń" </a:t>
            </a:r>
            <a:br>
              <a:rPr lang="pl-PL" sz="2133" dirty="0"/>
            </a:br>
            <a:r>
              <a:rPr lang="fi-FI" sz="2133" dirty="0"/>
              <a:t>dla widzów</a:t>
            </a:r>
            <a:r>
              <a:rPr lang="pl-PL" sz="2133" dirty="0"/>
              <a:t>.</a:t>
            </a:r>
            <a:endParaRPr sz="2133" dirty="0"/>
          </a:p>
          <a:p>
            <a:pPr marL="609585" indent="-304792">
              <a:lnSpc>
                <a:spcPct val="100000"/>
              </a:lnSpc>
              <a:spcBef>
                <a:spcPts val="0"/>
              </a:spcBef>
              <a:buSzPts val="1500"/>
            </a:pPr>
            <a:endParaRPr dirty="0"/>
          </a:p>
          <a:p>
            <a:pPr marL="609585" indent="-304792">
              <a:lnSpc>
                <a:spcPct val="100000"/>
              </a:lnSpc>
              <a:spcBef>
                <a:spcPts val="0"/>
              </a:spcBef>
              <a:buSzPts val="1500"/>
            </a:pPr>
            <a:endParaRPr dirty="0"/>
          </a:p>
          <a:p>
            <a:pPr marL="609585" indent="0">
              <a:lnSpc>
                <a:spcPct val="100000"/>
              </a:lnSpc>
              <a:spcBef>
                <a:spcPts val="0"/>
              </a:spcBef>
              <a:buSzPts val="2100"/>
            </a:pPr>
            <a:endParaRPr dirty="0"/>
          </a:p>
        </p:txBody>
      </p:sp>
      <p:sp>
        <p:nvSpPr>
          <p:cNvPr id="519" name="Google Shape;519;g20e72ffa6ac_0_247"/>
          <p:cNvSpPr txBox="1">
            <a:spLocks noGrp="1"/>
          </p:cNvSpPr>
          <p:nvPr>
            <p:ph type="body" idx="4294967295"/>
          </p:nvPr>
        </p:nvSpPr>
        <p:spPr>
          <a:xfrm>
            <a:off x="399208" y="1443247"/>
            <a:ext cx="5687693" cy="4000500"/>
          </a:xfrm>
          <a:prstGeom prst="rect">
            <a:avLst/>
          </a:prstGeom>
          <a:noFill/>
          <a:ln>
            <a:noFill/>
          </a:ln>
        </p:spPr>
        <p:txBody>
          <a:bodyPr spcFirstLastPara="1" wrap="square" lIns="0" tIns="0" rIns="0" bIns="0" anchor="t" anchorCtr="0">
            <a:noAutofit/>
          </a:bodyPr>
          <a:lstStyle/>
          <a:p>
            <a:pPr marL="634984" indent="-457189">
              <a:lnSpc>
                <a:spcPct val="100000"/>
              </a:lnSpc>
              <a:spcBef>
                <a:spcPts val="0"/>
              </a:spcBef>
              <a:buClr>
                <a:srgbClr val="11AA81"/>
              </a:buClr>
              <a:buSzPts val="1600"/>
              <a:buFont typeface="Arial"/>
              <a:buChar char="●"/>
            </a:pPr>
            <a:r>
              <a:rPr lang="fi-FI" sz="2133" dirty="0"/>
              <a:t>Twoi docelowi odbiorcy są aktywnymi użytkownikami </a:t>
            </a:r>
            <a:r>
              <a:rPr lang="pl-PL" sz="2133" dirty="0" err="1"/>
              <a:t>social</a:t>
            </a:r>
            <a:r>
              <a:rPr lang="pl-PL" sz="2133" dirty="0"/>
              <a:t> media.</a:t>
            </a:r>
            <a:endParaRPr sz="2133" dirty="0"/>
          </a:p>
          <a:p>
            <a:pPr marL="1066773" indent="-321725">
              <a:lnSpc>
                <a:spcPct val="100000"/>
              </a:lnSpc>
              <a:spcBef>
                <a:spcPts val="0"/>
              </a:spcBef>
              <a:buClr>
                <a:srgbClr val="11AA81"/>
              </a:buClr>
              <a:buSzPts val="1600"/>
              <a:buNone/>
            </a:pPr>
            <a:endParaRPr sz="400" dirty="0"/>
          </a:p>
          <a:p>
            <a:pPr marL="634984" indent="-457189">
              <a:lnSpc>
                <a:spcPct val="100000"/>
              </a:lnSpc>
              <a:spcBef>
                <a:spcPts val="0"/>
              </a:spcBef>
              <a:buClr>
                <a:srgbClr val="11AA81"/>
              </a:buClr>
              <a:buSzPts val="1600"/>
              <a:buFont typeface="Arial"/>
              <a:buChar char="●"/>
            </a:pPr>
            <a:r>
              <a:rPr lang="fi-FI" sz="2133" dirty="0"/>
              <a:t>Możesz zdefiniować cechy profili docelowych</a:t>
            </a:r>
            <a:r>
              <a:rPr lang="pl-PL" sz="2133" dirty="0"/>
              <a:t>.</a:t>
            </a:r>
            <a:r>
              <a:rPr lang="fi-FI" sz="2133" dirty="0"/>
              <a:t>  </a:t>
            </a:r>
            <a:endParaRPr sz="2133" dirty="0"/>
          </a:p>
          <a:p>
            <a:pPr marL="1066773" indent="-321725">
              <a:lnSpc>
                <a:spcPct val="100000"/>
              </a:lnSpc>
              <a:spcBef>
                <a:spcPts val="0"/>
              </a:spcBef>
              <a:buClr>
                <a:srgbClr val="11AA81"/>
              </a:buClr>
              <a:buSzPts val="1600"/>
              <a:buNone/>
            </a:pPr>
            <a:endParaRPr sz="400" dirty="0"/>
          </a:p>
          <a:p>
            <a:pPr marL="634984" indent="-457189">
              <a:lnSpc>
                <a:spcPct val="100000"/>
              </a:lnSpc>
              <a:spcBef>
                <a:spcPts val="0"/>
              </a:spcBef>
              <a:buClr>
                <a:srgbClr val="11AA81"/>
              </a:buClr>
              <a:buSzPts val="1600"/>
              <a:buFont typeface="Arial"/>
              <a:buChar char="●"/>
            </a:pPr>
            <a:r>
              <a:rPr lang="fi-FI" sz="2133" dirty="0"/>
              <a:t>Konto biznesowe na Facebooku/Instagramie/Youtube</a:t>
            </a:r>
            <a:br>
              <a:rPr lang="pl-PL" sz="2133" dirty="0"/>
            </a:br>
            <a:r>
              <a:rPr lang="fi-FI" sz="2133" dirty="0"/>
              <a:t>/LinkedIn</a:t>
            </a:r>
            <a:endParaRPr sz="2133" dirty="0"/>
          </a:p>
          <a:p>
            <a:pPr marL="634984" indent="-321725">
              <a:lnSpc>
                <a:spcPct val="100000"/>
              </a:lnSpc>
              <a:spcBef>
                <a:spcPts val="0"/>
              </a:spcBef>
              <a:buClr>
                <a:srgbClr val="11AA81"/>
              </a:buClr>
              <a:buSzPts val="1600"/>
              <a:buNone/>
            </a:pPr>
            <a:endParaRPr sz="400" dirty="0"/>
          </a:p>
          <a:p>
            <a:pPr marL="634984" indent="-457189">
              <a:lnSpc>
                <a:spcPct val="100000"/>
              </a:lnSpc>
              <a:spcBef>
                <a:spcPts val="0"/>
              </a:spcBef>
              <a:buClr>
                <a:srgbClr val="11AA81"/>
              </a:buClr>
              <a:buSzPts val="1600"/>
              <a:buFont typeface="Arial"/>
              <a:buChar char="●"/>
            </a:pPr>
            <a:r>
              <a:rPr lang="fi-FI" sz="2133" dirty="0"/>
              <a:t>Możliwość samodzielnego zarządzania pakietem biznesowym Facebooka (Meta) zapewni lepsze wyniki</a:t>
            </a:r>
            <a:endParaRPr sz="2133" dirty="0"/>
          </a:p>
          <a:p>
            <a:pPr marL="609585" indent="-304792">
              <a:lnSpc>
                <a:spcPct val="100000"/>
              </a:lnSpc>
              <a:spcBef>
                <a:spcPts val="0"/>
              </a:spcBef>
              <a:buSzPts val="1600"/>
              <a:buNone/>
            </a:pPr>
            <a:endParaRPr sz="2133" dirty="0"/>
          </a:p>
          <a:p>
            <a:pPr marL="634984" indent="-321725">
              <a:lnSpc>
                <a:spcPct val="100000"/>
              </a:lnSpc>
              <a:spcBef>
                <a:spcPts val="0"/>
              </a:spcBef>
              <a:buClr>
                <a:srgbClr val="11AA81"/>
              </a:buClr>
              <a:buSzPts val="1600"/>
              <a:buNone/>
            </a:pPr>
            <a:endParaRPr sz="2133" dirty="0"/>
          </a:p>
          <a:p>
            <a:pPr marL="609585" indent="-304792">
              <a:lnSpc>
                <a:spcPct val="100000"/>
              </a:lnSpc>
              <a:spcBef>
                <a:spcPts val="0"/>
              </a:spcBef>
              <a:buClr>
                <a:schemeClr val="dk1"/>
              </a:buClr>
              <a:buSzPts val="1500"/>
              <a:buNone/>
            </a:pPr>
            <a:endParaRPr sz="2133" dirty="0"/>
          </a:p>
          <a:p>
            <a:pPr marL="609585" indent="-304792">
              <a:lnSpc>
                <a:spcPct val="100000"/>
              </a:lnSpc>
              <a:spcBef>
                <a:spcPts val="0"/>
              </a:spcBef>
              <a:buClr>
                <a:schemeClr val="dk1"/>
              </a:buClr>
              <a:buSzPts val="1500"/>
              <a:buNone/>
            </a:pPr>
            <a:endParaRPr sz="2133" dirty="0"/>
          </a:p>
          <a:p>
            <a:pPr marL="609585" indent="-304792">
              <a:lnSpc>
                <a:spcPct val="100000"/>
              </a:lnSpc>
              <a:spcBef>
                <a:spcPts val="0"/>
              </a:spcBef>
              <a:buClr>
                <a:schemeClr val="dk1"/>
              </a:buClr>
              <a:buSzPts val="1500"/>
              <a:buNone/>
            </a:pPr>
            <a:endParaRPr sz="2133" dirty="0"/>
          </a:p>
          <a:p>
            <a:pPr marL="609585" indent="-304792">
              <a:lnSpc>
                <a:spcPct val="100000"/>
              </a:lnSpc>
              <a:spcBef>
                <a:spcPts val="0"/>
              </a:spcBef>
              <a:buClr>
                <a:schemeClr val="dk1"/>
              </a:buClr>
              <a:buSzPts val="1500"/>
              <a:buNone/>
            </a:pPr>
            <a:endParaRPr sz="2133" dirty="0"/>
          </a:p>
          <a:p>
            <a:pPr marL="609585" indent="-304792">
              <a:lnSpc>
                <a:spcPct val="100000"/>
              </a:lnSpc>
              <a:spcBef>
                <a:spcPts val="0"/>
              </a:spcBef>
              <a:buClr>
                <a:schemeClr val="dk1"/>
              </a:buClr>
              <a:buSzPts val="1500"/>
              <a:buNone/>
            </a:pPr>
            <a:endParaRPr sz="2133" dirty="0"/>
          </a:p>
        </p:txBody>
      </p:sp>
      <p:sp>
        <p:nvSpPr>
          <p:cNvPr id="522" name="Google Shape;522;g20e72ffa6ac_0_247"/>
          <p:cNvSpPr txBox="1"/>
          <p:nvPr/>
        </p:nvSpPr>
        <p:spPr>
          <a:xfrm>
            <a:off x="-111598" y="5337261"/>
            <a:ext cx="6198499" cy="338500"/>
          </a:xfrm>
          <a:prstGeom prst="rect">
            <a:avLst/>
          </a:prstGeom>
          <a:noFill/>
          <a:ln>
            <a:noFill/>
          </a:ln>
        </p:spPr>
        <p:txBody>
          <a:bodyPr spcFirstLastPara="1" wrap="square" lIns="121900" tIns="60933" rIns="121900" bIns="60933" anchor="t" anchorCtr="0">
            <a:spAutoFit/>
          </a:bodyPr>
          <a:lstStyle/>
          <a:p>
            <a:pPr marL="609585" indent="-304792">
              <a:buClr>
                <a:schemeClr val="dk1"/>
              </a:buClr>
              <a:buSzPts val="1500"/>
            </a:pPr>
            <a:r>
              <a:rPr lang="fi-FI" b="1" dirty="0">
                <a:solidFill>
                  <a:srgbClr val="11AA81"/>
                </a:solidFill>
              </a:rPr>
              <a:t>Więcej informacji: </a:t>
            </a:r>
            <a:r>
              <a:rPr lang="fi-FI" u="sng" dirty="0">
                <a:solidFill>
                  <a:schemeClr val="hlink"/>
                </a:solidFill>
                <a:hlinkClick r:id="rId3"/>
              </a:rPr>
              <a:t>Wordstream</a:t>
            </a:r>
            <a:endParaRPr dirty="0">
              <a:solidFill>
                <a:schemeClr val="dk1"/>
              </a:solidFill>
            </a:endParaRPr>
          </a:p>
        </p:txBody>
      </p:sp>
      <p:sp>
        <p:nvSpPr>
          <p:cNvPr id="7" name="Google Shape;502;p22"/>
          <p:cNvSpPr txBox="1"/>
          <p:nvPr/>
        </p:nvSpPr>
        <p:spPr>
          <a:xfrm>
            <a:off x="869980" y="798572"/>
            <a:ext cx="3074223" cy="697509"/>
          </a:xfrm>
          <a:prstGeom prst="rect">
            <a:avLst/>
          </a:prstGeom>
          <a:noFill/>
          <a:ln>
            <a:noFill/>
          </a:ln>
        </p:spPr>
        <p:txBody>
          <a:bodyPr spcFirstLastPara="1" wrap="square" lIns="121900" tIns="60933" rIns="121900" bIns="60933" anchor="t" anchorCtr="0">
            <a:spAutoFit/>
          </a:bodyPr>
          <a:lstStyle/>
          <a:p>
            <a:pPr algn="ctr">
              <a:buClr>
                <a:srgbClr val="11AA81"/>
              </a:buClr>
              <a:buSzPts val="2800"/>
            </a:pPr>
            <a:r>
              <a:rPr lang="pl-PL" sz="3733" b="1" dirty="0">
                <a:solidFill>
                  <a:srgbClr val="11AA81"/>
                </a:solidFill>
              </a:rPr>
              <a:t>Wymagania:</a:t>
            </a:r>
            <a:r>
              <a:rPr lang="fi-FI" sz="3733" b="1" dirty="0">
                <a:solidFill>
                  <a:srgbClr val="11AA81"/>
                </a:solidFill>
              </a:rPr>
              <a:t> </a:t>
            </a:r>
            <a:endParaRPr sz="3733" b="1" dirty="0">
              <a:solidFill>
                <a:srgbClr val="11AA81"/>
              </a:solidFill>
            </a:endParaRPr>
          </a:p>
        </p:txBody>
      </p:sp>
      <p:sp>
        <p:nvSpPr>
          <p:cNvPr id="8" name="Google Shape;501;p22"/>
          <p:cNvSpPr txBox="1"/>
          <p:nvPr/>
        </p:nvSpPr>
        <p:spPr>
          <a:xfrm>
            <a:off x="6557674" y="795842"/>
            <a:ext cx="4663658" cy="697509"/>
          </a:xfrm>
          <a:prstGeom prst="rect">
            <a:avLst/>
          </a:prstGeom>
          <a:noFill/>
          <a:ln>
            <a:noFill/>
          </a:ln>
        </p:spPr>
        <p:txBody>
          <a:bodyPr spcFirstLastPara="1" wrap="square" lIns="121900" tIns="60933" rIns="121900" bIns="60933" anchor="t" anchorCtr="0">
            <a:spAutoFit/>
          </a:bodyPr>
          <a:lstStyle/>
          <a:p>
            <a:r>
              <a:rPr lang="fi-FI" sz="3733" b="1" dirty="0">
                <a:solidFill>
                  <a:srgbClr val="11AA81"/>
                </a:solidFill>
              </a:rPr>
              <a:t>Możliwe korzyści</a:t>
            </a:r>
            <a:r>
              <a:rPr lang="pl-PL" sz="3733" b="1" dirty="0">
                <a:solidFill>
                  <a:srgbClr val="11AA81"/>
                </a:solidFill>
              </a:rPr>
              <a:t>:</a:t>
            </a:r>
            <a:r>
              <a:rPr lang="fi-FI" sz="3733" b="1" dirty="0">
                <a:solidFill>
                  <a:srgbClr val="11AA81"/>
                </a:solidFill>
              </a:rPr>
              <a:t>  </a:t>
            </a:r>
            <a:endParaRPr sz="3733" b="1" dirty="0">
              <a:solidFill>
                <a:srgbClr val="11AA81"/>
              </a:solidFil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26"/>
        <p:cNvGrpSpPr/>
        <p:nvPr/>
      </p:nvGrpSpPr>
      <p:grpSpPr>
        <a:xfrm>
          <a:off x="0" y="0"/>
          <a:ext cx="0" cy="0"/>
          <a:chOff x="0" y="0"/>
          <a:chExt cx="0" cy="0"/>
        </a:xfrm>
      </p:grpSpPr>
      <p:sp>
        <p:nvSpPr>
          <p:cNvPr id="527" name="Google Shape;527;g20e72ffa6ac_0_241"/>
          <p:cNvSpPr txBox="1">
            <a:spLocks noGrp="1"/>
          </p:cNvSpPr>
          <p:nvPr>
            <p:ph type="title" idx="4294967295"/>
          </p:nvPr>
        </p:nvSpPr>
        <p:spPr>
          <a:xfrm>
            <a:off x="478900" y="181423"/>
            <a:ext cx="11362267" cy="764117"/>
          </a:xfrm>
          <a:prstGeom prst="rect">
            <a:avLst/>
          </a:prstGeom>
          <a:noFill/>
          <a:ln>
            <a:noFill/>
          </a:ln>
        </p:spPr>
        <p:txBody>
          <a:bodyPr spcFirstLastPara="1" wrap="square" lIns="121900" tIns="121900" rIns="121900" bIns="121900" anchor="t" anchorCtr="0">
            <a:normAutofit fontScale="90000"/>
          </a:bodyPr>
          <a:lstStyle/>
          <a:p>
            <a:pPr>
              <a:buSzPct val="100000"/>
            </a:pPr>
            <a:r>
              <a:rPr lang="fi-FI" dirty="0"/>
              <a:t>Cechy </a:t>
            </a:r>
            <a:r>
              <a:rPr lang="pl-PL" dirty="0" err="1"/>
              <a:t>social</a:t>
            </a:r>
            <a:r>
              <a:rPr lang="pl-PL" dirty="0"/>
              <a:t> </a:t>
            </a:r>
            <a:r>
              <a:rPr lang="fi-FI" dirty="0"/>
              <a:t>mediów</a:t>
            </a:r>
            <a:endParaRPr dirty="0"/>
          </a:p>
        </p:txBody>
      </p:sp>
      <p:pic>
        <p:nvPicPr>
          <p:cNvPr id="528" name="Google Shape;528;g20e72ffa6ac_0_24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78900" y="1005001"/>
            <a:ext cx="10422368" cy="4677267"/>
          </a:xfrm>
          <a:prstGeom prst="rect">
            <a:avLst/>
          </a:prstGeom>
          <a:noFill/>
          <a:ln>
            <a:noFill/>
          </a:ln>
        </p:spPr>
      </p:pic>
      <p:sp>
        <p:nvSpPr>
          <p:cNvPr id="529" name="Google Shape;529;g20e72ffa6ac_0_241"/>
          <p:cNvSpPr txBox="1"/>
          <p:nvPr/>
        </p:nvSpPr>
        <p:spPr>
          <a:xfrm>
            <a:off x="9182249" y="6028988"/>
            <a:ext cx="2777600" cy="615513"/>
          </a:xfrm>
          <a:prstGeom prst="rect">
            <a:avLst/>
          </a:prstGeom>
          <a:noFill/>
          <a:ln>
            <a:noFill/>
          </a:ln>
        </p:spPr>
        <p:txBody>
          <a:bodyPr spcFirstLastPara="1" wrap="square" lIns="121900" tIns="121900" rIns="121900" bIns="121900" anchor="t" anchorCtr="0">
            <a:spAutoFit/>
          </a:bodyPr>
          <a:lstStyle/>
          <a:p>
            <a:pPr>
              <a:buClr>
                <a:srgbClr val="161249"/>
              </a:buClr>
              <a:buSzPts val="1600"/>
            </a:pPr>
            <a:r>
              <a:rPr lang="fi-FI" sz="2133">
                <a:solidFill>
                  <a:srgbClr val="161249"/>
                </a:solidFill>
              </a:rPr>
              <a:t>Źródło</a:t>
            </a:r>
            <a:r>
              <a:rPr lang="fi-FI" sz="2400">
                <a:solidFill>
                  <a:srgbClr val="161249"/>
                </a:solidFill>
                <a:latin typeface="Calibri"/>
                <a:ea typeface="Calibri"/>
                <a:cs typeface="Calibri"/>
                <a:sym typeface="Calibri"/>
              </a:rPr>
              <a:t>: </a:t>
            </a:r>
            <a:r>
              <a:rPr lang="fi-FI" sz="2133" u="sng">
                <a:solidFill>
                  <a:schemeClr val="hlink"/>
                </a:solidFill>
                <a:hlinkClick r:id="rId4"/>
              </a:rPr>
              <a:t>Wordstream</a:t>
            </a:r>
            <a:endParaRPr sz="2400">
              <a:solidFill>
                <a:schemeClr val="dk1"/>
              </a:solidFill>
            </a:endParaRPr>
          </a:p>
        </p:txBody>
      </p:sp>
      <p:sp>
        <p:nvSpPr>
          <p:cNvPr id="530" name="Google Shape;530;g20e72ffa6ac_0_241"/>
          <p:cNvSpPr txBox="1"/>
          <p:nvPr/>
        </p:nvSpPr>
        <p:spPr>
          <a:xfrm>
            <a:off x="478900" y="6110900"/>
            <a:ext cx="5440400" cy="615513"/>
          </a:xfrm>
          <a:prstGeom prst="rect">
            <a:avLst/>
          </a:prstGeom>
          <a:noFill/>
          <a:ln>
            <a:noFill/>
          </a:ln>
        </p:spPr>
        <p:txBody>
          <a:bodyPr spcFirstLastPara="1" wrap="square" lIns="121900" tIns="121900" rIns="121900" bIns="121900" anchor="t" anchorCtr="0">
            <a:spAutoFit/>
          </a:bodyPr>
          <a:lstStyle/>
          <a:p>
            <a:pPr>
              <a:buClr>
                <a:schemeClr val="dk1"/>
              </a:buClr>
              <a:buSzPts val="1800"/>
            </a:pPr>
            <a:endParaRPr sz="2400">
              <a:solidFill>
                <a:schemeClr val="dk1"/>
              </a:solidFill>
              <a:latin typeface="Calibri"/>
              <a:ea typeface="Calibri"/>
              <a:cs typeface="Calibri"/>
              <a:sym typeface="Calibri"/>
            </a:endParaRPr>
          </a:p>
        </p:txBody>
      </p:sp>
      <p:sp>
        <p:nvSpPr>
          <p:cNvPr id="531" name="Google Shape;531;g20e72ffa6ac_0_241"/>
          <p:cNvSpPr txBox="1"/>
          <p:nvPr/>
        </p:nvSpPr>
        <p:spPr>
          <a:xfrm>
            <a:off x="2705400" y="5741730"/>
            <a:ext cx="6781200" cy="902643"/>
          </a:xfrm>
          <a:prstGeom prst="rect">
            <a:avLst/>
          </a:prstGeom>
          <a:noFill/>
          <a:ln>
            <a:noFill/>
          </a:ln>
        </p:spPr>
        <p:txBody>
          <a:bodyPr spcFirstLastPara="1" wrap="square" lIns="121900" tIns="121900" rIns="121900" bIns="121900" anchor="t" anchorCtr="0">
            <a:spAutoFit/>
          </a:bodyPr>
          <a:lstStyle/>
          <a:p>
            <a:pPr>
              <a:buClr>
                <a:srgbClr val="161249"/>
              </a:buClr>
              <a:buSzPts val="1600"/>
            </a:pPr>
            <a:r>
              <a:rPr lang="fi-FI" sz="2133">
                <a:solidFill>
                  <a:srgbClr val="161249"/>
                </a:solidFill>
              </a:rPr>
              <a:t>CPC= koszt reklamy za kliknięcie </a:t>
            </a:r>
            <a:endParaRPr sz="2133">
              <a:solidFill>
                <a:srgbClr val="161249"/>
              </a:solidFill>
            </a:endParaRPr>
          </a:p>
          <a:p>
            <a:pPr>
              <a:buClr>
                <a:srgbClr val="161249"/>
              </a:buClr>
              <a:buSzPts val="1600"/>
            </a:pPr>
            <a:r>
              <a:rPr lang="fi-FI" sz="2133">
                <a:solidFill>
                  <a:srgbClr val="161249"/>
                </a:solidFill>
              </a:rPr>
              <a:t>CPM= koszt reklamy za 1000 wyświetleń</a:t>
            </a:r>
            <a:endParaRPr sz="2133">
              <a:solidFill>
                <a:srgbClr val="161249"/>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5"/>
        <p:cNvGrpSpPr/>
        <p:nvPr/>
      </p:nvGrpSpPr>
      <p:grpSpPr>
        <a:xfrm>
          <a:off x="0" y="0"/>
          <a:ext cx="0" cy="0"/>
          <a:chOff x="0" y="0"/>
          <a:chExt cx="0" cy="0"/>
        </a:xfrm>
      </p:grpSpPr>
      <p:sp>
        <p:nvSpPr>
          <p:cNvPr id="536" name="Google Shape;536;g2111f19fff4_0_10"/>
          <p:cNvSpPr txBox="1">
            <a:spLocks noGrp="1"/>
          </p:cNvSpPr>
          <p:nvPr>
            <p:ph type="title" idx="4294967295"/>
          </p:nvPr>
        </p:nvSpPr>
        <p:spPr>
          <a:xfrm>
            <a:off x="702733" y="0"/>
            <a:ext cx="5393267" cy="1016000"/>
          </a:xfrm>
          <a:prstGeom prst="rect">
            <a:avLst/>
          </a:prstGeom>
          <a:noFill/>
          <a:ln>
            <a:noFill/>
          </a:ln>
        </p:spPr>
        <p:txBody>
          <a:bodyPr spcFirstLastPara="1" wrap="square" lIns="121900" tIns="121900" rIns="121900" bIns="121900" anchor="b" anchorCtr="0">
            <a:normAutofit/>
          </a:bodyPr>
          <a:lstStyle/>
          <a:p>
            <a:pPr algn="ctr">
              <a:buSzPts val="3200"/>
            </a:pPr>
            <a:r>
              <a:rPr lang="fi-FI" sz="4267"/>
              <a:t>Reklama natywna</a:t>
            </a:r>
            <a:endParaRPr sz="4267"/>
          </a:p>
        </p:txBody>
      </p:sp>
      <p:sp>
        <p:nvSpPr>
          <p:cNvPr id="537" name="Google Shape;537;g2111f19fff4_0_10"/>
          <p:cNvSpPr txBox="1">
            <a:spLocks noGrp="1"/>
          </p:cNvSpPr>
          <p:nvPr>
            <p:ph type="body" idx="4294967295"/>
          </p:nvPr>
        </p:nvSpPr>
        <p:spPr>
          <a:xfrm>
            <a:off x="5675153" y="725141"/>
            <a:ext cx="6171104" cy="6286500"/>
          </a:xfrm>
          <a:prstGeom prst="rect">
            <a:avLst/>
          </a:prstGeom>
          <a:noFill/>
          <a:ln>
            <a:noFill/>
          </a:ln>
        </p:spPr>
        <p:txBody>
          <a:bodyPr spcFirstLastPara="1" wrap="square" lIns="121900" tIns="121900" rIns="121900" bIns="121900" anchor="ctr" anchorCtr="0">
            <a:normAutofit/>
          </a:bodyPr>
          <a:lstStyle/>
          <a:p>
            <a:pPr marL="609585" indent="-431789">
              <a:spcBef>
                <a:spcPts val="0"/>
              </a:spcBef>
              <a:buClr>
                <a:srgbClr val="11AA81"/>
              </a:buClr>
              <a:buSzPts val="1500"/>
              <a:buFont typeface="Arial"/>
              <a:buChar char="●"/>
            </a:pPr>
            <a:r>
              <a:rPr lang="fi-FI" sz="2000" dirty="0"/>
              <a:t>Rozwijająca się forma reklamy</a:t>
            </a:r>
            <a:endParaRPr sz="2000" dirty="0"/>
          </a:p>
          <a:p>
            <a:pPr marL="609585" indent="-304792">
              <a:spcBef>
                <a:spcPts val="0"/>
              </a:spcBef>
              <a:buClr>
                <a:srgbClr val="11AA81"/>
              </a:buClr>
              <a:buSzPts val="1500"/>
              <a:buNone/>
            </a:pPr>
            <a:endParaRPr sz="1600" dirty="0"/>
          </a:p>
          <a:p>
            <a:pPr marL="609585" indent="-431789">
              <a:spcBef>
                <a:spcPts val="0"/>
              </a:spcBef>
              <a:buClr>
                <a:srgbClr val="11AA81"/>
              </a:buClr>
              <a:buSzPts val="1500"/>
              <a:buFont typeface="Arial"/>
              <a:buChar char="●"/>
            </a:pPr>
            <a:r>
              <a:rPr lang="fi-FI" sz="2000" dirty="0"/>
              <a:t>W przeciwieństwie do reklam displayowych, reklamy natywne zawierają treści informacyjne dopasowane do kontekstu i formatu mediów </a:t>
            </a:r>
            <a:br>
              <a:rPr lang="fi-FI" sz="2000" dirty="0"/>
            </a:br>
            <a:endParaRPr sz="1600" dirty="0"/>
          </a:p>
          <a:p>
            <a:pPr marL="609585" indent="-431789">
              <a:spcBef>
                <a:spcPts val="0"/>
              </a:spcBef>
              <a:buClr>
                <a:srgbClr val="11AA81"/>
              </a:buClr>
              <a:buSzPts val="1500"/>
              <a:buFont typeface="Arial"/>
              <a:buChar char="●"/>
            </a:pPr>
            <a:r>
              <a:rPr lang="fi-FI" sz="2000" dirty="0"/>
              <a:t>Oferuje reklamodawcom opcję dotarcia do odbiorców zorientowanych na treść</a:t>
            </a:r>
            <a:endParaRPr sz="2000" dirty="0"/>
          </a:p>
          <a:p>
            <a:pPr marL="990575" indent="-253994">
              <a:spcBef>
                <a:spcPts val="0"/>
              </a:spcBef>
              <a:buClr>
                <a:srgbClr val="11AA81"/>
              </a:buClr>
              <a:buSzPts val="1500"/>
              <a:buNone/>
            </a:pPr>
            <a:endParaRPr sz="1600" dirty="0"/>
          </a:p>
          <a:p>
            <a:pPr marL="609585" indent="-431789">
              <a:spcBef>
                <a:spcPts val="0"/>
              </a:spcBef>
              <a:buClr>
                <a:srgbClr val="11AA81"/>
              </a:buClr>
              <a:buSzPts val="1500"/>
              <a:buFont typeface="Arial"/>
              <a:buChar char="●"/>
            </a:pPr>
            <a:r>
              <a:rPr lang="fi-FI" sz="2000" dirty="0"/>
              <a:t>Ponieważ nie wyglądają jak reklamy, nie zakłócają interakcji użytkownika ze stroną. </a:t>
            </a:r>
            <a:endParaRPr sz="2000" dirty="0"/>
          </a:p>
          <a:p>
            <a:pPr marL="990575" indent="-380990">
              <a:spcBef>
                <a:spcPts val="0"/>
              </a:spcBef>
              <a:buClr>
                <a:srgbClr val="11AA81"/>
              </a:buClr>
              <a:buSzPts val="1500"/>
              <a:buFont typeface="Arial"/>
              <a:buChar char="●"/>
            </a:pPr>
            <a:r>
              <a:rPr lang="fi-FI" sz="2000" dirty="0"/>
              <a:t>-&gt; ich CTR są zazwyczaj wyższe niż w przypadku innych PPC</a:t>
            </a:r>
            <a:endParaRPr sz="2000" dirty="0"/>
          </a:p>
          <a:p>
            <a:pPr marL="990575" indent="-253994">
              <a:spcBef>
                <a:spcPts val="0"/>
              </a:spcBef>
              <a:buClr>
                <a:srgbClr val="11AA81"/>
              </a:buClr>
              <a:buSzPts val="1500"/>
              <a:buNone/>
            </a:pPr>
            <a:endParaRPr sz="1600" dirty="0"/>
          </a:p>
          <a:p>
            <a:pPr marL="609585" indent="-431789">
              <a:spcBef>
                <a:spcPts val="0"/>
              </a:spcBef>
              <a:buClr>
                <a:srgbClr val="11AA81"/>
              </a:buClr>
              <a:buSzPts val="1500"/>
              <a:buFont typeface="Arial"/>
              <a:buChar char="●"/>
            </a:pPr>
            <a:r>
              <a:rPr lang="fi-FI" sz="2000" dirty="0"/>
              <a:t>Reklamy natywne można kupować od domów mediowych, Read Peak lub za pośrednictwem zakupów programatycznych </a:t>
            </a:r>
            <a:br>
              <a:rPr lang="fi-FI" sz="2000" dirty="0"/>
            </a:br>
            <a:endParaRPr sz="1600" dirty="0"/>
          </a:p>
          <a:p>
            <a:pPr marL="609585" indent="-431789">
              <a:spcBef>
                <a:spcPts val="0"/>
              </a:spcBef>
              <a:buClr>
                <a:srgbClr val="11AA81"/>
              </a:buClr>
              <a:buSzPts val="1500"/>
              <a:buFont typeface="Arial"/>
              <a:buChar char="●"/>
            </a:pPr>
            <a:r>
              <a:rPr lang="fi-FI" sz="2000" dirty="0"/>
              <a:t>Możliwe są zarówno ceny CPM, jak i CPC </a:t>
            </a:r>
            <a:endParaRPr dirty="0"/>
          </a:p>
          <a:p>
            <a:pPr marL="609585" indent="-304792">
              <a:spcBef>
                <a:spcPts val="0"/>
              </a:spcBef>
              <a:buClr>
                <a:srgbClr val="11AA81"/>
              </a:buClr>
              <a:buSzPts val="1500"/>
              <a:buNone/>
            </a:pPr>
            <a:endParaRPr sz="2000" dirty="0"/>
          </a:p>
          <a:p>
            <a:pPr marL="177796" indent="0" algn="r">
              <a:spcBef>
                <a:spcPts val="0"/>
              </a:spcBef>
              <a:buClr>
                <a:srgbClr val="11AA81"/>
              </a:buClr>
              <a:buSzPts val="1500"/>
              <a:buNone/>
            </a:pPr>
            <a:r>
              <a:rPr lang="fi-FI" sz="1800" b="1" dirty="0">
                <a:solidFill>
                  <a:srgbClr val="11AA81"/>
                </a:solidFill>
              </a:rPr>
              <a:t>Więcej informacji: </a:t>
            </a:r>
            <a:r>
              <a:rPr lang="fi-FI" sz="1600" u="sng" dirty="0">
                <a:solidFill>
                  <a:schemeClr val="hlink"/>
                </a:solidFill>
                <a:hlinkClick r:id="rId3"/>
              </a:rPr>
              <a:t>ReadPeak </a:t>
            </a:r>
            <a:r>
              <a:rPr lang="fi-FI" sz="1600" u="sng" dirty="0">
                <a:solidFill>
                  <a:schemeClr val="hlink"/>
                </a:solidFill>
                <a:hlinkClick r:id="rId4"/>
              </a:rPr>
              <a:t>Outbrain </a:t>
            </a:r>
            <a:endParaRPr sz="1600" dirty="0"/>
          </a:p>
        </p:txBody>
      </p:sp>
      <p:pic>
        <p:nvPicPr>
          <p:cNvPr id="538" name="Google Shape;538;g2111f19fff4_0_10"/>
          <p:cNvPicPr preferRelativeResize="0"/>
          <p:nvPr/>
        </p:nvPicPr>
        <p:blipFill rotWithShape="1">
          <a:blip r:embed="rId5">
            <a:alphaModFix/>
          </a:blip>
          <a:srcRect/>
          <a:stretch/>
        </p:blipFill>
        <p:spPr>
          <a:xfrm>
            <a:off x="2055537" y="1016001"/>
            <a:ext cx="2443255" cy="4995100"/>
          </a:xfrm>
          <a:prstGeom prst="rect">
            <a:avLst/>
          </a:prstGeom>
          <a:noFill/>
          <a:ln>
            <a:noFill/>
          </a:ln>
        </p:spPr>
      </p:pic>
      <p:sp>
        <p:nvSpPr>
          <p:cNvPr id="539" name="Google Shape;539;g2111f19fff4_0_10"/>
          <p:cNvSpPr/>
          <p:nvPr/>
        </p:nvSpPr>
        <p:spPr>
          <a:xfrm>
            <a:off x="1346169" y="3288367"/>
            <a:ext cx="3746400" cy="2088000"/>
          </a:xfrm>
          <a:prstGeom prst="ellipse">
            <a:avLst/>
          </a:prstGeom>
          <a:noFill/>
          <a:ln w="9525" cap="flat" cmpd="sng">
            <a:solidFill>
              <a:srgbClr val="FF0000"/>
            </a:solidFill>
            <a:prstDash val="solid"/>
            <a:round/>
            <a:headEnd type="none" w="sm" len="sm"/>
            <a:tailEnd type="none" w="sm" len="sm"/>
          </a:ln>
        </p:spPr>
        <p:txBody>
          <a:bodyPr spcFirstLastPara="1" wrap="square" lIns="121900" tIns="121900" rIns="121900" bIns="121900" anchor="ctr" anchorCtr="0">
            <a:noAutofit/>
          </a:bodyPr>
          <a:lstStyle/>
          <a:p>
            <a:pPr>
              <a:buClr>
                <a:schemeClr val="dk1"/>
              </a:buClr>
              <a:buSzPts val="1800"/>
            </a:pPr>
            <a:endParaRPr sz="2400">
              <a:solidFill>
                <a:schemeClr val="dk1"/>
              </a:solidFill>
              <a:latin typeface="Calibri"/>
              <a:ea typeface="Calibri"/>
              <a:cs typeface="Calibri"/>
              <a:sym typeface="Calibri"/>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43"/>
        <p:cNvGrpSpPr/>
        <p:nvPr/>
      </p:nvGrpSpPr>
      <p:grpSpPr>
        <a:xfrm>
          <a:off x="0" y="0"/>
          <a:ext cx="0" cy="0"/>
          <a:chOff x="0" y="0"/>
          <a:chExt cx="0" cy="0"/>
        </a:xfrm>
      </p:grpSpPr>
      <p:sp>
        <p:nvSpPr>
          <p:cNvPr id="544" name="Google Shape;544;p23"/>
          <p:cNvSpPr txBox="1">
            <a:spLocks noGrp="1"/>
          </p:cNvSpPr>
          <p:nvPr>
            <p:ph type="title" idx="4294967295"/>
          </p:nvPr>
        </p:nvSpPr>
        <p:spPr>
          <a:xfrm>
            <a:off x="0" y="485522"/>
            <a:ext cx="6465147" cy="733677"/>
          </a:xfrm>
          <a:prstGeom prst="rect">
            <a:avLst/>
          </a:prstGeom>
          <a:noFill/>
          <a:ln>
            <a:noFill/>
          </a:ln>
        </p:spPr>
        <p:txBody>
          <a:bodyPr spcFirstLastPara="1" wrap="square" lIns="121900" tIns="121900" rIns="121900" bIns="121900" anchor="b" anchorCtr="0">
            <a:noAutofit/>
          </a:bodyPr>
          <a:lstStyle/>
          <a:p>
            <a:pPr algn="ctr">
              <a:lnSpc>
                <a:spcPct val="100000"/>
              </a:lnSpc>
              <a:buSzPts val="4200"/>
            </a:pPr>
            <a:r>
              <a:rPr lang="fi-FI" sz="4800" dirty="0"/>
              <a:t>Marketing e-mailowy</a:t>
            </a:r>
            <a:endParaRPr sz="4800" dirty="0"/>
          </a:p>
        </p:txBody>
      </p:sp>
      <p:sp>
        <p:nvSpPr>
          <p:cNvPr id="545" name="Google Shape;545;p23"/>
          <p:cNvSpPr txBox="1">
            <a:spLocks noGrp="1"/>
          </p:cNvSpPr>
          <p:nvPr>
            <p:ph type="body" idx="4294967295"/>
          </p:nvPr>
        </p:nvSpPr>
        <p:spPr>
          <a:xfrm>
            <a:off x="6465147" y="90277"/>
            <a:ext cx="5413963" cy="6267449"/>
          </a:xfrm>
          <a:prstGeom prst="rect">
            <a:avLst/>
          </a:prstGeom>
          <a:noFill/>
          <a:ln>
            <a:noFill/>
          </a:ln>
        </p:spPr>
        <p:txBody>
          <a:bodyPr spcFirstLastPara="1" wrap="square" lIns="121900" tIns="121900" rIns="121900" bIns="121900" anchor="ctr" anchorCtr="0">
            <a:noAutofit/>
          </a:bodyPr>
          <a:lstStyle/>
          <a:p>
            <a:pPr marL="152396" indent="0">
              <a:lnSpc>
                <a:spcPct val="100000"/>
              </a:lnSpc>
              <a:spcBef>
                <a:spcPts val="0"/>
              </a:spcBef>
              <a:buSzPts val="1882"/>
              <a:buNone/>
            </a:pPr>
            <a:endParaRPr sz="2133" b="1" dirty="0"/>
          </a:p>
          <a:p>
            <a:pPr marL="152396" indent="0">
              <a:lnSpc>
                <a:spcPct val="100000"/>
              </a:lnSpc>
              <a:spcBef>
                <a:spcPts val="0"/>
              </a:spcBef>
              <a:buClr>
                <a:srgbClr val="11AA81"/>
              </a:buClr>
              <a:buSzPts val="1600"/>
              <a:buNone/>
            </a:pPr>
            <a:endParaRPr lang="pl-PL" sz="2133" dirty="0">
              <a:solidFill>
                <a:srgbClr val="11AA81"/>
              </a:solidFill>
            </a:endParaRPr>
          </a:p>
          <a:p>
            <a:pPr marL="152396" indent="0">
              <a:lnSpc>
                <a:spcPct val="100000"/>
              </a:lnSpc>
              <a:spcBef>
                <a:spcPts val="0"/>
              </a:spcBef>
              <a:buClr>
                <a:srgbClr val="11AA81"/>
              </a:buClr>
              <a:buSzPts val="1600"/>
              <a:buNone/>
            </a:pPr>
            <a:endParaRPr lang="pl-PL" sz="2133" dirty="0">
              <a:solidFill>
                <a:srgbClr val="11AA81"/>
              </a:solidFill>
            </a:endParaRPr>
          </a:p>
          <a:p>
            <a:pPr marL="152396" indent="0">
              <a:lnSpc>
                <a:spcPct val="100000"/>
              </a:lnSpc>
              <a:spcBef>
                <a:spcPts val="0"/>
              </a:spcBef>
              <a:buClr>
                <a:srgbClr val="11AA81"/>
              </a:buClr>
              <a:buSzPts val="1600"/>
              <a:buNone/>
            </a:pPr>
            <a:endParaRPr sz="2133" dirty="0">
              <a:solidFill>
                <a:srgbClr val="11AA81"/>
              </a:solidFill>
            </a:endParaRPr>
          </a:p>
          <a:p>
            <a:pPr marL="623032" indent="-457189">
              <a:lnSpc>
                <a:spcPct val="100000"/>
              </a:lnSpc>
              <a:spcBef>
                <a:spcPts val="0"/>
              </a:spcBef>
              <a:buClr>
                <a:srgbClr val="11AA81"/>
              </a:buClr>
              <a:buSzPts val="1600"/>
              <a:buFont typeface="Arial"/>
              <a:buChar char="●"/>
            </a:pPr>
            <a:r>
              <a:rPr lang="fi-FI" sz="2133" dirty="0"/>
              <a:t>Biuletyny cyfrowe wysyłane pocztą elektroniczną </a:t>
            </a:r>
            <a:endParaRPr sz="2133" dirty="0"/>
          </a:p>
          <a:p>
            <a:pPr marL="761981" indent="-321725">
              <a:lnSpc>
                <a:spcPct val="100000"/>
              </a:lnSpc>
              <a:spcBef>
                <a:spcPts val="0"/>
              </a:spcBef>
              <a:buClr>
                <a:srgbClr val="11AA81"/>
              </a:buClr>
              <a:buSzPts val="1600"/>
              <a:buNone/>
            </a:pPr>
            <a:endParaRPr sz="2133" dirty="0"/>
          </a:p>
          <a:p>
            <a:pPr marL="623032" indent="-457189">
              <a:lnSpc>
                <a:spcPct val="100000"/>
              </a:lnSpc>
              <a:spcBef>
                <a:spcPts val="0"/>
              </a:spcBef>
              <a:buClr>
                <a:srgbClr val="11AA81"/>
              </a:buClr>
              <a:buSzPts val="1600"/>
              <a:buFont typeface="Arial"/>
              <a:buChar char="●"/>
            </a:pPr>
            <a:r>
              <a:rPr lang="fi-FI" sz="2133" dirty="0"/>
              <a:t>Adresowane do bazy danych e-mail klientów </a:t>
            </a:r>
            <a:endParaRPr dirty="0"/>
          </a:p>
          <a:p>
            <a:pPr marL="623032" indent="-321725">
              <a:lnSpc>
                <a:spcPct val="100000"/>
              </a:lnSpc>
              <a:spcBef>
                <a:spcPts val="0"/>
              </a:spcBef>
              <a:buClr>
                <a:srgbClr val="11AA81"/>
              </a:buClr>
              <a:buSzPts val="1600"/>
              <a:buNone/>
            </a:pPr>
            <a:endParaRPr sz="2133" dirty="0"/>
          </a:p>
          <a:p>
            <a:pPr marL="623032" indent="-457189">
              <a:lnSpc>
                <a:spcPct val="100000"/>
              </a:lnSpc>
              <a:spcBef>
                <a:spcPts val="0"/>
              </a:spcBef>
              <a:buClr>
                <a:srgbClr val="11AA81"/>
              </a:buClr>
              <a:buSzPts val="1600"/>
              <a:buFont typeface="Arial"/>
              <a:buChar char="●"/>
            </a:pPr>
            <a:r>
              <a:rPr lang="fi-FI" sz="2133" dirty="0"/>
              <a:t>Dobry sposób na utrzymanie świadomości klientów na temat firmy</a:t>
            </a:r>
            <a:endParaRPr dirty="0"/>
          </a:p>
          <a:p>
            <a:pPr marL="623032" indent="-321725">
              <a:lnSpc>
                <a:spcPct val="100000"/>
              </a:lnSpc>
              <a:spcBef>
                <a:spcPts val="0"/>
              </a:spcBef>
              <a:buClr>
                <a:srgbClr val="11AA81"/>
              </a:buClr>
              <a:buSzPts val="1600"/>
              <a:buNone/>
            </a:pPr>
            <a:endParaRPr sz="2133" dirty="0"/>
          </a:p>
          <a:p>
            <a:pPr marL="623032" indent="-457189">
              <a:lnSpc>
                <a:spcPct val="100000"/>
              </a:lnSpc>
              <a:spcBef>
                <a:spcPts val="0"/>
              </a:spcBef>
              <a:buClr>
                <a:srgbClr val="11AA81"/>
              </a:buClr>
              <a:buSzPts val="1600"/>
              <a:buFont typeface="Arial"/>
              <a:buChar char="●"/>
            </a:pPr>
            <a:r>
              <a:rPr lang="fi-FI" sz="2133" dirty="0"/>
              <a:t>Uwaga: newsletter powinien być użyteczny dla odbiorcy</a:t>
            </a:r>
            <a:endParaRPr sz="2133" dirty="0"/>
          </a:p>
          <a:p>
            <a:pPr marL="761981" indent="-321725">
              <a:lnSpc>
                <a:spcPct val="100000"/>
              </a:lnSpc>
              <a:spcBef>
                <a:spcPts val="0"/>
              </a:spcBef>
              <a:buClr>
                <a:srgbClr val="11AA81"/>
              </a:buClr>
              <a:buSzPts val="1600"/>
              <a:buNone/>
            </a:pPr>
            <a:endParaRPr sz="2133" dirty="0"/>
          </a:p>
          <a:p>
            <a:pPr marL="623032" indent="-457189">
              <a:lnSpc>
                <a:spcPct val="100000"/>
              </a:lnSpc>
              <a:spcBef>
                <a:spcPts val="0"/>
              </a:spcBef>
              <a:buClr>
                <a:srgbClr val="11AA81"/>
              </a:buClr>
              <a:buSzPts val="1600"/>
              <a:buFont typeface="Arial"/>
              <a:buChar char="●"/>
            </a:pPr>
            <a:r>
              <a:rPr lang="fi-FI" sz="2133" dirty="0"/>
              <a:t>Trafny sposób na udostępnianie dobrych treści i kierowanie ruchu do witryny</a:t>
            </a:r>
            <a:endParaRPr sz="2133" dirty="0"/>
          </a:p>
          <a:p>
            <a:pPr marL="152396" indent="0">
              <a:lnSpc>
                <a:spcPct val="100000"/>
              </a:lnSpc>
              <a:spcBef>
                <a:spcPts val="0"/>
              </a:spcBef>
              <a:buClr>
                <a:srgbClr val="000000"/>
              </a:buClr>
              <a:buSzPts val="1473"/>
              <a:buNone/>
            </a:pPr>
            <a:endParaRPr sz="2133" dirty="0"/>
          </a:p>
        </p:txBody>
      </p:sp>
      <p:pic>
        <p:nvPicPr>
          <p:cNvPr id="546" name="Google Shape;546;p23" descr="Email Marketing: Still The Most Powerful Tool To Take Your Business To The  Next Level"/>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82037" y="1407431"/>
            <a:ext cx="5413963" cy="3048000"/>
          </a:xfrm>
          <a:prstGeom prst="rect">
            <a:avLst/>
          </a:prstGeom>
          <a:noFill/>
          <a:ln>
            <a:noFill/>
          </a:ln>
        </p:spPr>
      </p:pic>
      <p:sp>
        <p:nvSpPr>
          <p:cNvPr id="547" name="Google Shape;547;p23"/>
          <p:cNvSpPr txBox="1"/>
          <p:nvPr/>
        </p:nvSpPr>
        <p:spPr>
          <a:xfrm>
            <a:off x="558877" y="4458996"/>
            <a:ext cx="3289540" cy="369277"/>
          </a:xfrm>
          <a:prstGeom prst="rect">
            <a:avLst/>
          </a:prstGeom>
          <a:noFill/>
          <a:ln>
            <a:noFill/>
          </a:ln>
        </p:spPr>
        <p:txBody>
          <a:bodyPr spcFirstLastPara="1" wrap="square" lIns="121900" tIns="60933" rIns="121900" bIns="60933" anchor="t" anchorCtr="0">
            <a:spAutoFit/>
          </a:bodyPr>
          <a:lstStyle/>
          <a:p>
            <a:pPr>
              <a:buClr>
                <a:srgbClr val="161249"/>
              </a:buClr>
              <a:buSzPts val="1200"/>
            </a:pPr>
            <a:r>
              <a:rPr lang="fi-FI" sz="1600">
                <a:solidFill>
                  <a:srgbClr val="161249"/>
                </a:solidFill>
              </a:rPr>
              <a:t>Zdjęcie: </a:t>
            </a:r>
            <a:r>
              <a:rPr lang="fi-FI" sz="1600" u="sng">
                <a:solidFill>
                  <a:srgbClr val="161249"/>
                </a:solidFill>
                <a:hlinkClick r:id="rId4">
                  <a:extLst>
                    <a:ext uri="{A12FA001-AC4F-418D-AE19-62706E023703}">
                      <ahyp:hlinkClr xmlns:ahyp="http://schemas.microsoft.com/office/drawing/2018/hyperlinkcolor" val="tx"/>
                    </a:ext>
                  </a:extLst>
                </a:hlinkClick>
              </a:rPr>
              <a:t>Forbes</a:t>
            </a:r>
            <a:endParaRPr sz="1600">
              <a:solidFill>
                <a:srgbClr val="161249"/>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51"/>
        <p:cNvGrpSpPr/>
        <p:nvPr/>
      </p:nvGrpSpPr>
      <p:grpSpPr>
        <a:xfrm>
          <a:off x="0" y="0"/>
          <a:ext cx="0" cy="0"/>
          <a:chOff x="0" y="0"/>
          <a:chExt cx="0" cy="0"/>
        </a:xfrm>
      </p:grpSpPr>
      <p:sp>
        <p:nvSpPr>
          <p:cNvPr id="552" name="Google Shape;552;p24"/>
          <p:cNvSpPr txBox="1">
            <a:spLocks noGrp="1"/>
          </p:cNvSpPr>
          <p:nvPr>
            <p:ph type="body" idx="1"/>
          </p:nvPr>
        </p:nvSpPr>
        <p:spPr>
          <a:xfrm>
            <a:off x="6300998" y="1343984"/>
            <a:ext cx="5422900" cy="2987675"/>
          </a:xfrm>
          <a:prstGeom prst="rect">
            <a:avLst/>
          </a:prstGeom>
          <a:noFill/>
          <a:ln>
            <a:noFill/>
          </a:ln>
        </p:spPr>
        <p:txBody>
          <a:bodyPr spcFirstLastPara="1" wrap="square" lIns="0" tIns="0" rIns="0" bIns="0" anchor="t" anchorCtr="0">
            <a:noAutofit/>
          </a:bodyPr>
          <a:lstStyle/>
          <a:p>
            <a:pPr marL="609585" indent="-457189">
              <a:lnSpc>
                <a:spcPct val="100000"/>
              </a:lnSpc>
              <a:spcBef>
                <a:spcPts val="0"/>
              </a:spcBef>
              <a:buClr>
                <a:srgbClr val="11AA81"/>
              </a:buClr>
              <a:buSzPts val="1600"/>
              <a:buFont typeface="Arial"/>
              <a:buChar char="●"/>
            </a:pPr>
            <a:r>
              <a:rPr lang="fi-FI" sz="2133" dirty="0"/>
              <a:t>Bardzo tani sposób na dotarcie do docelowych klientów, których znasz</a:t>
            </a:r>
            <a:endParaRPr sz="2133" dirty="0"/>
          </a:p>
          <a:p>
            <a:pPr marL="609585" indent="-321725">
              <a:lnSpc>
                <a:spcPct val="100000"/>
              </a:lnSpc>
              <a:spcBef>
                <a:spcPts val="0"/>
              </a:spcBef>
              <a:buClr>
                <a:srgbClr val="11AA81"/>
              </a:buClr>
              <a:buSzPts val="1600"/>
            </a:pPr>
            <a:endParaRPr sz="1800" dirty="0"/>
          </a:p>
          <a:p>
            <a:pPr marL="609585" indent="-457189">
              <a:lnSpc>
                <a:spcPct val="100000"/>
              </a:lnSpc>
              <a:spcBef>
                <a:spcPts val="0"/>
              </a:spcBef>
              <a:buClr>
                <a:srgbClr val="11AA81"/>
              </a:buClr>
              <a:buSzPts val="1600"/>
              <a:buFont typeface="Arial"/>
              <a:buChar char="●"/>
            </a:pPr>
            <a:r>
              <a:rPr lang="fi-FI" sz="2133" dirty="0"/>
              <a:t>Możesz wysyłać określone informacje do określonych odbiorców</a:t>
            </a:r>
            <a:endParaRPr sz="2133" dirty="0"/>
          </a:p>
          <a:p>
            <a:pPr marL="609585" indent="-321725">
              <a:lnSpc>
                <a:spcPct val="100000"/>
              </a:lnSpc>
              <a:spcBef>
                <a:spcPts val="0"/>
              </a:spcBef>
              <a:buClr>
                <a:srgbClr val="11AA81"/>
              </a:buClr>
              <a:buSzPts val="1600"/>
            </a:pPr>
            <a:endParaRPr sz="1800" dirty="0"/>
          </a:p>
          <a:p>
            <a:pPr marL="609585" indent="-457189">
              <a:lnSpc>
                <a:spcPct val="100000"/>
              </a:lnSpc>
              <a:spcBef>
                <a:spcPts val="0"/>
              </a:spcBef>
              <a:buClr>
                <a:srgbClr val="11AA81"/>
              </a:buClr>
              <a:buSzPts val="1600"/>
              <a:buFont typeface="Arial"/>
              <a:buChar char="●"/>
            </a:pPr>
            <a:r>
              <a:rPr lang="fi-FI" sz="2133" dirty="0"/>
              <a:t>Pomaga zwiększyć ruch</a:t>
            </a:r>
            <a:br>
              <a:rPr lang="fi-FI" sz="2133" dirty="0"/>
            </a:br>
            <a:endParaRPr sz="1800" dirty="0"/>
          </a:p>
          <a:p>
            <a:pPr marL="609585" indent="-457189">
              <a:lnSpc>
                <a:spcPct val="100000"/>
              </a:lnSpc>
              <a:spcBef>
                <a:spcPts val="0"/>
              </a:spcBef>
              <a:buClr>
                <a:srgbClr val="11AA81"/>
              </a:buClr>
              <a:buSzPts val="1600"/>
              <a:buFont typeface="Arial"/>
              <a:buChar char="●"/>
            </a:pPr>
            <a:r>
              <a:rPr lang="fi-FI" sz="2133" dirty="0"/>
              <a:t>E-mail to potężny kanał marketingowy dla treści </a:t>
            </a:r>
            <a:br>
              <a:rPr lang="fi-FI" sz="2133" dirty="0"/>
            </a:br>
            <a:endParaRPr sz="1800" dirty="0"/>
          </a:p>
          <a:p>
            <a:pPr marL="609585" indent="-457189">
              <a:lnSpc>
                <a:spcPct val="100000"/>
              </a:lnSpc>
              <a:spcBef>
                <a:spcPts val="0"/>
              </a:spcBef>
              <a:buClr>
                <a:srgbClr val="11AA81"/>
              </a:buClr>
              <a:buSzPts val="1600"/>
              <a:buFont typeface="Arial"/>
              <a:buChar char="●"/>
            </a:pPr>
            <a:r>
              <a:rPr lang="fi-FI" sz="2133" dirty="0"/>
              <a:t>Marketing e-mailowy jest łatwy do testowania i rozwijania</a:t>
            </a:r>
            <a:endParaRPr dirty="0"/>
          </a:p>
          <a:p>
            <a:pPr marL="609585" indent="-321725">
              <a:lnSpc>
                <a:spcPct val="100000"/>
              </a:lnSpc>
              <a:spcBef>
                <a:spcPts val="0"/>
              </a:spcBef>
              <a:buClr>
                <a:srgbClr val="11AA81"/>
              </a:buClr>
              <a:buSzPts val="1600"/>
            </a:pPr>
            <a:endParaRPr sz="2133" dirty="0"/>
          </a:p>
        </p:txBody>
      </p:sp>
      <p:sp>
        <p:nvSpPr>
          <p:cNvPr id="553" name="Google Shape;553;p24"/>
          <p:cNvSpPr txBox="1">
            <a:spLocks noGrp="1"/>
          </p:cNvSpPr>
          <p:nvPr>
            <p:ph type="body" idx="4294967295"/>
          </p:nvPr>
        </p:nvSpPr>
        <p:spPr>
          <a:xfrm>
            <a:off x="554418" y="1343985"/>
            <a:ext cx="5211233" cy="4531783"/>
          </a:xfrm>
          <a:prstGeom prst="rect">
            <a:avLst/>
          </a:prstGeom>
          <a:noFill/>
          <a:ln>
            <a:noFill/>
          </a:ln>
        </p:spPr>
        <p:txBody>
          <a:bodyPr spcFirstLastPara="1" wrap="square" lIns="0" tIns="0" rIns="0" bIns="0" anchor="t" anchorCtr="0">
            <a:noAutofit/>
          </a:bodyPr>
          <a:lstStyle/>
          <a:p>
            <a:pPr marL="609585" indent="-457189">
              <a:lnSpc>
                <a:spcPct val="100000"/>
              </a:lnSpc>
              <a:spcBef>
                <a:spcPts val="0"/>
              </a:spcBef>
              <a:buClr>
                <a:srgbClr val="11AA81"/>
              </a:buClr>
              <a:buSzPts val="1600"/>
              <a:buFont typeface="Arial"/>
              <a:buChar char="●"/>
            </a:pPr>
            <a:r>
              <a:rPr lang="fi-FI" sz="2133" dirty="0"/>
              <a:t>Potrzebne są adresy e-mail (baza danych klientów) i uprawnienia odbiorców </a:t>
            </a:r>
            <a:endParaRPr sz="2133" dirty="0"/>
          </a:p>
          <a:p>
            <a:pPr marL="609585" indent="-321725">
              <a:lnSpc>
                <a:spcPct val="100000"/>
              </a:lnSpc>
              <a:spcBef>
                <a:spcPts val="0"/>
              </a:spcBef>
              <a:buClr>
                <a:srgbClr val="11AA81"/>
              </a:buClr>
              <a:buSzPts val="1600"/>
              <a:buNone/>
            </a:pPr>
            <a:endParaRPr sz="1800" dirty="0"/>
          </a:p>
          <a:p>
            <a:pPr marL="609585" indent="-457189">
              <a:lnSpc>
                <a:spcPct val="100000"/>
              </a:lnSpc>
              <a:spcBef>
                <a:spcPts val="0"/>
              </a:spcBef>
              <a:buClr>
                <a:srgbClr val="11AA81"/>
              </a:buClr>
              <a:buSzPts val="1600"/>
              <a:buFont typeface="Arial"/>
              <a:buChar char="●"/>
            </a:pPr>
            <a:r>
              <a:rPr lang="fi-FI" sz="2133" dirty="0"/>
              <a:t>Musisz mieć coś do opowiedzenia </a:t>
            </a:r>
            <a:endParaRPr sz="2133" dirty="0"/>
          </a:p>
          <a:p>
            <a:pPr marL="609585" indent="-321725">
              <a:lnSpc>
                <a:spcPct val="100000"/>
              </a:lnSpc>
              <a:spcBef>
                <a:spcPts val="0"/>
              </a:spcBef>
              <a:buClr>
                <a:srgbClr val="11AA81"/>
              </a:buClr>
              <a:buSzPts val="1600"/>
              <a:buNone/>
            </a:pPr>
            <a:endParaRPr sz="1800" dirty="0"/>
          </a:p>
          <a:p>
            <a:pPr marL="609585" indent="-457189">
              <a:lnSpc>
                <a:spcPct val="100000"/>
              </a:lnSpc>
              <a:spcBef>
                <a:spcPts val="0"/>
              </a:spcBef>
              <a:buClr>
                <a:srgbClr val="11AA81"/>
              </a:buClr>
              <a:buSzPts val="1600"/>
              <a:buFont typeface="Arial"/>
              <a:buChar char="●"/>
            </a:pPr>
            <a:r>
              <a:rPr lang="fi-FI" sz="2133" dirty="0"/>
              <a:t>Ktoś w Twojej firmie musi posiadać umiejętność pisania atrakcyjnych tekstów</a:t>
            </a:r>
            <a:endParaRPr lang="pl-PL" sz="2133" dirty="0"/>
          </a:p>
          <a:p>
            <a:pPr marL="609585" indent="-457189">
              <a:lnSpc>
                <a:spcPct val="100000"/>
              </a:lnSpc>
              <a:spcBef>
                <a:spcPts val="0"/>
              </a:spcBef>
              <a:buClr>
                <a:srgbClr val="11AA81"/>
              </a:buClr>
              <a:buSzPts val="1600"/>
              <a:buFont typeface="Arial"/>
              <a:buChar char="●"/>
            </a:pPr>
            <a:endParaRPr sz="1800" dirty="0"/>
          </a:p>
          <a:p>
            <a:pPr marL="609585" indent="-457189">
              <a:lnSpc>
                <a:spcPct val="100000"/>
              </a:lnSpc>
              <a:spcBef>
                <a:spcPts val="0"/>
              </a:spcBef>
              <a:buClr>
                <a:srgbClr val="11AA81"/>
              </a:buClr>
              <a:buSzPts val="1600"/>
              <a:buFont typeface="Arial"/>
              <a:buChar char="●"/>
            </a:pPr>
            <a:r>
              <a:rPr lang="fi-FI" sz="2133" dirty="0"/>
              <a:t>Oprogramowanie (np. Mailchimp) </a:t>
            </a:r>
            <a:br>
              <a:rPr lang="pl-PL" sz="2133" dirty="0"/>
            </a:br>
            <a:r>
              <a:rPr lang="fi-FI" sz="2133" dirty="0"/>
              <a:t>jest godne polecenia, ponieważ oszczędza pracę i pieniądze w procesie tworzenia i wysyłania.</a:t>
            </a:r>
            <a:endParaRPr sz="2133" dirty="0"/>
          </a:p>
          <a:p>
            <a:pPr marL="609585" indent="-321725">
              <a:lnSpc>
                <a:spcPct val="100000"/>
              </a:lnSpc>
              <a:spcBef>
                <a:spcPts val="0"/>
              </a:spcBef>
              <a:buClr>
                <a:srgbClr val="11AA81"/>
              </a:buClr>
              <a:buSzPts val="1600"/>
              <a:buNone/>
            </a:pPr>
            <a:endParaRPr sz="2133" dirty="0"/>
          </a:p>
          <a:p>
            <a:pPr marL="609585" indent="-304792">
              <a:lnSpc>
                <a:spcPct val="100000"/>
              </a:lnSpc>
              <a:spcBef>
                <a:spcPts val="0"/>
              </a:spcBef>
              <a:buClr>
                <a:schemeClr val="dk1"/>
              </a:buClr>
              <a:buSzPts val="1500"/>
              <a:buNone/>
            </a:pPr>
            <a:endParaRPr sz="2133" dirty="0"/>
          </a:p>
        </p:txBody>
      </p:sp>
      <p:sp>
        <p:nvSpPr>
          <p:cNvPr id="556" name="Google Shape;556;p24"/>
          <p:cNvSpPr txBox="1"/>
          <p:nvPr/>
        </p:nvSpPr>
        <p:spPr>
          <a:xfrm>
            <a:off x="3301797" y="6018667"/>
            <a:ext cx="5998400" cy="574412"/>
          </a:xfrm>
          <a:prstGeom prst="rect">
            <a:avLst/>
          </a:prstGeom>
          <a:noFill/>
          <a:ln>
            <a:noFill/>
          </a:ln>
        </p:spPr>
        <p:txBody>
          <a:bodyPr spcFirstLastPara="1" wrap="square" lIns="121900" tIns="121900" rIns="121900" bIns="121900" anchor="t" anchorCtr="0">
            <a:spAutoFit/>
          </a:bodyPr>
          <a:lstStyle/>
          <a:p>
            <a:pPr marL="609585" indent="-304792">
              <a:buClr>
                <a:schemeClr val="dk1"/>
              </a:buClr>
              <a:buSzPts val="1500"/>
            </a:pPr>
            <a:r>
              <a:rPr lang="fi-FI" sz="2133" b="1">
                <a:solidFill>
                  <a:srgbClr val="11AA81"/>
                </a:solidFill>
              </a:rPr>
              <a:t>Więcej informacji: </a:t>
            </a:r>
            <a:r>
              <a:rPr lang="fi-FI" sz="1867" u="sng">
                <a:solidFill>
                  <a:schemeClr val="accent5"/>
                </a:solidFill>
                <a:hlinkClick r:id="rId3">
                  <a:extLst>
                    <a:ext uri="{A12FA001-AC4F-418D-AE19-62706E023703}">
                      <ahyp:hlinkClr xmlns:ahyp="http://schemas.microsoft.com/office/drawing/2018/hyperlinkcolor" val="tx"/>
                    </a:ext>
                  </a:extLst>
                </a:hlinkClick>
              </a:rPr>
              <a:t>Mailchimp </a:t>
            </a:r>
            <a:r>
              <a:rPr lang="fi-FI" sz="1867" u="sng">
                <a:solidFill>
                  <a:schemeClr val="hlink"/>
                </a:solidFill>
                <a:hlinkClick r:id="rId4"/>
              </a:rPr>
              <a:t>Sendinblue</a:t>
            </a:r>
            <a:endParaRPr sz="1867">
              <a:solidFill>
                <a:schemeClr val="dk1"/>
              </a:solidFill>
            </a:endParaRPr>
          </a:p>
        </p:txBody>
      </p:sp>
      <p:sp>
        <p:nvSpPr>
          <p:cNvPr id="7" name="Google Shape;502;p22"/>
          <p:cNvSpPr txBox="1"/>
          <p:nvPr/>
        </p:nvSpPr>
        <p:spPr>
          <a:xfrm>
            <a:off x="869980" y="457373"/>
            <a:ext cx="3074223" cy="697509"/>
          </a:xfrm>
          <a:prstGeom prst="rect">
            <a:avLst/>
          </a:prstGeom>
          <a:noFill/>
          <a:ln>
            <a:noFill/>
          </a:ln>
        </p:spPr>
        <p:txBody>
          <a:bodyPr spcFirstLastPara="1" wrap="square" lIns="121900" tIns="60933" rIns="121900" bIns="60933" anchor="t" anchorCtr="0">
            <a:spAutoFit/>
          </a:bodyPr>
          <a:lstStyle/>
          <a:p>
            <a:pPr algn="ctr">
              <a:buClr>
                <a:srgbClr val="11AA81"/>
              </a:buClr>
              <a:buSzPts val="2800"/>
            </a:pPr>
            <a:r>
              <a:rPr lang="pl-PL" sz="3733" b="1" dirty="0">
                <a:solidFill>
                  <a:srgbClr val="11AA81"/>
                </a:solidFill>
              </a:rPr>
              <a:t>Wymagania:</a:t>
            </a:r>
            <a:r>
              <a:rPr lang="fi-FI" sz="3733" b="1" dirty="0">
                <a:solidFill>
                  <a:srgbClr val="11AA81"/>
                </a:solidFill>
              </a:rPr>
              <a:t> </a:t>
            </a:r>
            <a:endParaRPr sz="3733" b="1" dirty="0">
              <a:solidFill>
                <a:srgbClr val="11AA81"/>
              </a:solidFill>
            </a:endParaRPr>
          </a:p>
        </p:txBody>
      </p:sp>
      <p:sp>
        <p:nvSpPr>
          <p:cNvPr id="8" name="Google Shape;501;p22"/>
          <p:cNvSpPr txBox="1"/>
          <p:nvPr/>
        </p:nvSpPr>
        <p:spPr>
          <a:xfrm>
            <a:off x="6557674" y="454643"/>
            <a:ext cx="4663658" cy="697509"/>
          </a:xfrm>
          <a:prstGeom prst="rect">
            <a:avLst/>
          </a:prstGeom>
          <a:noFill/>
          <a:ln>
            <a:noFill/>
          </a:ln>
        </p:spPr>
        <p:txBody>
          <a:bodyPr spcFirstLastPara="1" wrap="square" lIns="121900" tIns="60933" rIns="121900" bIns="60933" anchor="t" anchorCtr="0">
            <a:spAutoFit/>
          </a:bodyPr>
          <a:lstStyle/>
          <a:p>
            <a:r>
              <a:rPr lang="fi-FI" sz="3733" b="1" dirty="0">
                <a:solidFill>
                  <a:srgbClr val="11AA81"/>
                </a:solidFill>
              </a:rPr>
              <a:t>Możliwe korzyści</a:t>
            </a:r>
            <a:r>
              <a:rPr lang="pl-PL" sz="3733" b="1" dirty="0">
                <a:solidFill>
                  <a:srgbClr val="11AA81"/>
                </a:solidFill>
              </a:rPr>
              <a:t>:</a:t>
            </a:r>
            <a:r>
              <a:rPr lang="fi-FI" sz="3733" b="1" dirty="0">
                <a:solidFill>
                  <a:srgbClr val="11AA81"/>
                </a:solidFill>
              </a:rPr>
              <a:t>  </a:t>
            </a:r>
            <a:endParaRPr sz="3733" b="1" dirty="0">
              <a:solidFill>
                <a:srgbClr val="11AA81"/>
              </a:solidFil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60"/>
        <p:cNvGrpSpPr/>
        <p:nvPr/>
      </p:nvGrpSpPr>
      <p:grpSpPr>
        <a:xfrm>
          <a:off x="0" y="0"/>
          <a:ext cx="0" cy="0"/>
          <a:chOff x="0" y="0"/>
          <a:chExt cx="0" cy="0"/>
        </a:xfrm>
      </p:grpSpPr>
      <p:sp>
        <p:nvSpPr>
          <p:cNvPr id="561" name="Google Shape;561;p25"/>
          <p:cNvSpPr txBox="1">
            <a:spLocks noGrp="1"/>
          </p:cNvSpPr>
          <p:nvPr>
            <p:ph type="body" idx="4294967295"/>
          </p:nvPr>
        </p:nvSpPr>
        <p:spPr>
          <a:xfrm>
            <a:off x="2303533" y="2620434"/>
            <a:ext cx="7584935" cy="808567"/>
          </a:xfrm>
          <a:prstGeom prst="rect">
            <a:avLst/>
          </a:prstGeom>
          <a:noFill/>
          <a:ln>
            <a:noFill/>
          </a:ln>
        </p:spPr>
        <p:txBody>
          <a:bodyPr spcFirstLastPara="1" wrap="square" lIns="121900" tIns="121900" rIns="121900" bIns="121900" anchor="ctr" anchorCtr="0">
            <a:noAutofit/>
          </a:bodyPr>
          <a:lstStyle/>
          <a:p>
            <a:pPr marL="0" indent="0" algn="ctr">
              <a:lnSpc>
                <a:spcPct val="100000"/>
              </a:lnSpc>
              <a:spcBef>
                <a:spcPts val="0"/>
              </a:spcBef>
              <a:buSzPts val="1800"/>
              <a:buNone/>
            </a:pPr>
            <a:r>
              <a:rPr lang="fi-FI" sz="6000" b="1" dirty="0"/>
              <a:t>Słowa kluczowe </a:t>
            </a:r>
            <a:br>
              <a:rPr lang="pl-PL" sz="6000" b="1" dirty="0"/>
            </a:br>
            <a:r>
              <a:rPr lang="pl-PL" sz="6000" b="1" dirty="0"/>
              <a:t>- </a:t>
            </a:r>
            <a:r>
              <a:rPr lang="fi-FI" sz="6000" b="1" dirty="0"/>
              <a:t>badania   </a:t>
            </a:r>
            <a:endParaRPr sz="6000" b="1"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65"/>
        <p:cNvGrpSpPr/>
        <p:nvPr/>
      </p:nvGrpSpPr>
      <p:grpSpPr>
        <a:xfrm>
          <a:off x="0" y="0"/>
          <a:ext cx="0" cy="0"/>
          <a:chOff x="0" y="0"/>
          <a:chExt cx="0" cy="0"/>
        </a:xfrm>
      </p:grpSpPr>
      <p:sp>
        <p:nvSpPr>
          <p:cNvPr id="566" name="Google Shape;566;p26"/>
          <p:cNvSpPr txBox="1">
            <a:spLocks noGrp="1"/>
          </p:cNvSpPr>
          <p:nvPr>
            <p:ph type="title"/>
          </p:nvPr>
        </p:nvSpPr>
        <p:spPr>
          <a:xfrm>
            <a:off x="816530" y="1060889"/>
            <a:ext cx="5422900" cy="1325563"/>
          </a:xfrm>
          <a:prstGeom prst="rect">
            <a:avLst/>
          </a:prstGeom>
          <a:noFill/>
          <a:ln>
            <a:noFill/>
          </a:ln>
        </p:spPr>
        <p:txBody>
          <a:bodyPr spcFirstLastPara="1" wrap="square" lIns="91433" tIns="45700" rIns="91433" bIns="45700" anchor="ctr" anchorCtr="0">
            <a:normAutofit fontScale="90000"/>
          </a:bodyPr>
          <a:lstStyle/>
          <a:p>
            <a:pPr>
              <a:buClr>
                <a:schemeClr val="dk1"/>
              </a:buClr>
              <a:buSzPct val="74074"/>
            </a:pPr>
            <a:r>
              <a:rPr lang="fi-FI" sz="4800" dirty="0"/>
              <a:t>Dlaczego słowa kluczowe są</a:t>
            </a:r>
            <a:br>
              <a:rPr lang="fi-FI" sz="4800" dirty="0"/>
            </a:br>
            <a:r>
              <a:rPr lang="fi-FI" sz="4800" dirty="0"/>
              <a:t>niezbędne?</a:t>
            </a:r>
            <a:br>
              <a:rPr lang="fi-FI" dirty="0"/>
            </a:br>
            <a:endParaRPr dirty="0"/>
          </a:p>
        </p:txBody>
      </p:sp>
      <p:sp>
        <p:nvSpPr>
          <p:cNvPr id="567" name="Google Shape;567;p26"/>
          <p:cNvSpPr txBox="1">
            <a:spLocks noGrp="1"/>
          </p:cNvSpPr>
          <p:nvPr>
            <p:ph type="body" idx="1"/>
          </p:nvPr>
        </p:nvSpPr>
        <p:spPr>
          <a:xfrm>
            <a:off x="5952571" y="1723671"/>
            <a:ext cx="5866390" cy="2987675"/>
          </a:xfrm>
          <a:prstGeom prst="rect">
            <a:avLst/>
          </a:prstGeom>
          <a:noFill/>
          <a:ln>
            <a:noFill/>
          </a:ln>
        </p:spPr>
        <p:txBody>
          <a:bodyPr spcFirstLastPara="1" wrap="square" lIns="121900" tIns="121900" rIns="121900" bIns="121900" anchor="ctr" anchorCtr="0">
            <a:noAutofit/>
          </a:bodyPr>
          <a:lstStyle/>
          <a:p>
            <a:pPr marL="457189" indent="-431789">
              <a:lnSpc>
                <a:spcPct val="100000"/>
              </a:lnSpc>
              <a:spcBef>
                <a:spcPts val="0"/>
              </a:spcBef>
              <a:buClr>
                <a:srgbClr val="11AA81"/>
              </a:buClr>
              <a:buSzPts val="1500"/>
              <a:buFont typeface="Arial"/>
              <a:buChar char="●"/>
            </a:pPr>
            <a:r>
              <a:rPr lang="fi-FI" sz="2000" dirty="0"/>
              <a:t>Słowa kluczowe są prawdziwymi odźwiernymi dla wszystkich informacji online </a:t>
            </a:r>
            <a:endParaRPr sz="2000" dirty="0"/>
          </a:p>
          <a:p>
            <a:pPr marL="533387" indent="-228594">
              <a:lnSpc>
                <a:spcPct val="100000"/>
              </a:lnSpc>
              <a:spcBef>
                <a:spcPts val="0"/>
              </a:spcBef>
              <a:buClr>
                <a:srgbClr val="11AA81"/>
              </a:buClr>
              <a:buSzPts val="1800"/>
            </a:pPr>
            <a:endParaRPr sz="2000" dirty="0"/>
          </a:p>
          <a:p>
            <a:pPr marL="457189" indent="-431789">
              <a:lnSpc>
                <a:spcPct val="100000"/>
              </a:lnSpc>
              <a:spcBef>
                <a:spcPts val="0"/>
              </a:spcBef>
              <a:buClr>
                <a:srgbClr val="11AA81"/>
              </a:buClr>
              <a:buSzPts val="1500"/>
              <a:buFont typeface="Arial"/>
              <a:buChar char="●"/>
            </a:pPr>
            <a:r>
              <a:rPr lang="fi-FI" sz="2000" dirty="0"/>
              <a:t>Jeśli nie wiesz, na jakie słowa kluczowe powinieneś znaleźć swoją firmę, ryzykujesz, że nie znajdziesz się w wynikach wyszukiwania!</a:t>
            </a:r>
            <a:endParaRPr sz="2000" dirty="0"/>
          </a:p>
          <a:p>
            <a:pPr marL="533387" indent="-228594">
              <a:lnSpc>
                <a:spcPct val="100000"/>
              </a:lnSpc>
              <a:spcBef>
                <a:spcPts val="0"/>
              </a:spcBef>
              <a:buClr>
                <a:srgbClr val="11AA81"/>
              </a:buClr>
              <a:buSzPts val="1800"/>
            </a:pPr>
            <a:endParaRPr sz="2000" dirty="0"/>
          </a:p>
          <a:p>
            <a:pPr marL="457189" indent="-431789">
              <a:lnSpc>
                <a:spcPct val="100000"/>
              </a:lnSpc>
              <a:spcBef>
                <a:spcPts val="0"/>
              </a:spcBef>
              <a:buClr>
                <a:srgbClr val="11AA81"/>
              </a:buClr>
              <a:buSzPts val="1500"/>
              <a:buFont typeface="Arial"/>
              <a:buChar char="●"/>
            </a:pPr>
            <a:r>
              <a:rPr lang="fi-FI" sz="2000" dirty="0"/>
              <a:t>Słowa kluczowe są niezbędne w większości platform reklamowych, zwłaszcza w Google Ads i reklamach displayowych</a:t>
            </a:r>
            <a:endParaRPr sz="2000" dirty="0"/>
          </a:p>
          <a:p>
            <a:pPr marL="533387" indent="-228594">
              <a:lnSpc>
                <a:spcPct val="100000"/>
              </a:lnSpc>
              <a:spcBef>
                <a:spcPts val="0"/>
              </a:spcBef>
              <a:buClr>
                <a:srgbClr val="11AA81"/>
              </a:buClr>
              <a:buSzPts val="1800"/>
            </a:pPr>
            <a:endParaRPr sz="2000" dirty="0"/>
          </a:p>
          <a:p>
            <a:pPr marL="457189" indent="-431789">
              <a:lnSpc>
                <a:spcPct val="100000"/>
              </a:lnSpc>
              <a:spcBef>
                <a:spcPts val="0"/>
              </a:spcBef>
              <a:buClr>
                <a:srgbClr val="11AA81"/>
              </a:buClr>
              <a:buSzPts val="1500"/>
              <a:buFont typeface="Arial"/>
              <a:buChar char="●"/>
            </a:pPr>
            <a:r>
              <a:rPr lang="fi-FI" sz="2000" dirty="0"/>
              <a:t>Ponadto, badanie słów kluczowych może dostarczyć nowych informacji na temat firmy lub jej docelowych odbiorców</a:t>
            </a:r>
            <a:endParaRPr sz="2000" dirty="0"/>
          </a:p>
          <a:p>
            <a:pPr marL="0" indent="0">
              <a:lnSpc>
                <a:spcPct val="100000"/>
              </a:lnSpc>
              <a:spcBef>
                <a:spcPts val="0"/>
              </a:spcBef>
              <a:buSzPts val="1500"/>
            </a:pPr>
            <a:endParaRPr sz="2000" dirty="0">
              <a:solidFill>
                <a:schemeClr val="dk1"/>
              </a:solidFill>
            </a:endParaRPr>
          </a:p>
          <a:p>
            <a:pPr marL="0" indent="0">
              <a:lnSpc>
                <a:spcPct val="100000"/>
              </a:lnSpc>
              <a:spcBef>
                <a:spcPts val="0"/>
              </a:spcBef>
              <a:buClr>
                <a:srgbClr val="11AA81"/>
              </a:buClr>
              <a:buSzPts val="1600"/>
            </a:pPr>
            <a:r>
              <a:rPr lang="fi-FI" sz="2133" b="1" dirty="0">
                <a:solidFill>
                  <a:srgbClr val="11AA81"/>
                </a:solidFill>
              </a:rPr>
              <a:t>      </a:t>
            </a:r>
            <a:r>
              <a:rPr lang="fi-FI" sz="1600" b="1" dirty="0">
                <a:solidFill>
                  <a:srgbClr val="11AA81"/>
                </a:solidFill>
              </a:rPr>
              <a:t>Więcej informacji: </a:t>
            </a:r>
            <a:r>
              <a:rPr lang="fi-FI" sz="1400" u="sng" dirty="0">
                <a:solidFill>
                  <a:schemeClr val="hlink"/>
                </a:solidFill>
                <a:hlinkClick r:id="rId3"/>
              </a:rPr>
              <a:t>Moz</a:t>
            </a:r>
            <a:endParaRPr sz="1400" dirty="0">
              <a:solidFill>
                <a:schemeClr val="dk1"/>
              </a:solidFill>
            </a:endParaRPr>
          </a:p>
        </p:txBody>
      </p:sp>
      <p:pic>
        <p:nvPicPr>
          <p:cNvPr id="568" name="Google Shape;568;p26" descr="Image result for key word"/>
          <p:cNvPicPr preferRelativeResize="0"/>
          <p:nvPr/>
        </p:nvPicPr>
        <p:blipFill rotWithShape="1">
          <a:blip r:embed="rId4">
            <a:alphaModFix/>
          </a:blip>
          <a:srcRect/>
          <a:stretch/>
        </p:blipFill>
        <p:spPr>
          <a:xfrm>
            <a:off x="816530" y="2760785"/>
            <a:ext cx="3851004" cy="2441880"/>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27"/>
          <p:cNvSpPr txBox="1">
            <a:spLocks noGrp="1"/>
          </p:cNvSpPr>
          <p:nvPr>
            <p:ph type="title"/>
          </p:nvPr>
        </p:nvSpPr>
        <p:spPr>
          <a:xfrm>
            <a:off x="607141" y="178920"/>
            <a:ext cx="9710583" cy="1325563"/>
          </a:xfrm>
          <a:prstGeom prst="rect">
            <a:avLst/>
          </a:prstGeom>
          <a:noFill/>
          <a:ln>
            <a:noFill/>
          </a:ln>
        </p:spPr>
        <p:txBody>
          <a:bodyPr spcFirstLastPara="1" wrap="square" lIns="0" tIns="0" rIns="0" bIns="0" anchor="t" anchorCtr="0">
            <a:noAutofit/>
          </a:bodyPr>
          <a:lstStyle/>
          <a:p>
            <a:pPr>
              <a:lnSpc>
                <a:spcPct val="100000"/>
              </a:lnSpc>
              <a:buClr>
                <a:srgbClr val="3C4043"/>
              </a:buClr>
              <a:buSzPts val="2400"/>
            </a:pPr>
            <a:r>
              <a:rPr lang="fi-FI" dirty="0"/>
              <a:t>Wyszukiwanie słów kluczowych</a:t>
            </a:r>
            <a:endParaRPr dirty="0"/>
          </a:p>
        </p:txBody>
      </p:sp>
      <p:sp>
        <p:nvSpPr>
          <p:cNvPr id="574" name="Google Shape;574;p27"/>
          <p:cNvSpPr txBox="1">
            <a:spLocks noGrp="1"/>
          </p:cNvSpPr>
          <p:nvPr>
            <p:ph type="body" idx="1"/>
          </p:nvPr>
        </p:nvSpPr>
        <p:spPr>
          <a:xfrm>
            <a:off x="177421" y="925081"/>
            <a:ext cx="5152533" cy="2987675"/>
          </a:xfrm>
          <a:prstGeom prst="rect">
            <a:avLst/>
          </a:prstGeom>
          <a:noFill/>
          <a:ln>
            <a:noFill/>
          </a:ln>
        </p:spPr>
        <p:txBody>
          <a:bodyPr spcFirstLastPara="1" wrap="square" lIns="0" tIns="0" rIns="0" bIns="0" anchor="t" anchorCtr="0">
            <a:noAutofit/>
          </a:bodyPr>
          <a:lstStyle/>
          <a:p>
            <a:pPr marL="465655" indent="-457189">
              <a:lnSpc>
                <a:spcPct val="100000"/>
              </a:lnSpc>
              <a:spcBef>
                <a:spcPts val="800"/>
              </a:spcBef>
              <a:buClr>
                <a:srgbClr val="11AA81"/>
              </a:buClr>
              <a:buSzPts val="1700"/>
              <a:buFont typeface="Arial"/>
              <a:buChar char="●"/>
            </a:pPr>
            <a:r>
              <a:rPr lang="fi-FI" sz="2133" dirty="0"/>
              <a:t>Cel: wykrycie słów kluczowych opisujących produkt lub usługę,</a:t>
            </a:r>
            <a:endParaRPr sz="2133" dirty="0"/>
          </a:p>
          <a:p>
            <a:pPr marL="465655" indent="-457189">
              <a:lnSpc>
                <a:spcPct val="100000"/>
              </a:lnSpc>
              <a:spcBef>
                <a:spcPts val="800"/>
              </a:spcBef>
              <a:buClr>
                <a:srgbClr val="11AA81"/>
              </a:buClr>
              <a:buSzPts val="1700"/>
              <a:buFont typeface="Arial"/>
              <a:buChar char="●"/>
            </a:pPr>
            <a:r>
              <a:rPr lang="fi-FI" sz="2133" dirty="0"/>
              <a:t>Przydatne w: treści witryny, reklamach </a:t>
            </a:r>
            <a:endParaRPr sz="2133" dirty="0"/>
          </a:p>
          <a:p>
            <a:pPr marL="465655" indent="-457189">
              <a:lnSpc>
                <a:spcPct val="100000"/>
              </a:lnSpc>
              <a:spcBef>
                <a:spcPts val="800"/>
              </a:spcBef>
              <a:buClr>
                <a:srgbClr val="11AA81"/>
              </a:buClr>
              <a:buSzPts val="1700"/>
              <a:buFont typeface="Arial"/>
              <a:buChar char="●"/>
            </a:pPr>
            <a:r>
              <a:rPr lang="fi-FI" sz="2133" dirty="0"/>
              <a:t>Pozwala znaleźć nawet nowe, nieoczekiwane słowa kluczowe dla Twojej firmy.</a:t>
            </a:r>
            <a:endParaRPr sz="2133" dirty="0"/>
          </a:p>
          <a:p>
            <a:pPr marL="465655" indent="-457189">
              <a:lnSpc>
                <a:spcPct val="100000"/>
              </a:lnSpc>
              <a:spcBef>
                <a:spcPts val="800"/>
              </a:spcBef>
              <a:buClr>
                <a:srgbClr val="11AA81"/>
              </a:buClr>
              <a:buSzPts val="1700"/>
              <a:buFont typeface="Arial"/>
              <a:buChar char="●"/>
            </a:pPr>
            <a:r>
              <a:rPr lang="fi-FI" sz="2133" dirty="0"/>
              <a:t>Zapewnia </a:t>
            </a:r>
            <a:endParaRPr sz="2133" dirty="0"/>
          </a:p>
          <a:p>
            <a:pPr marL="761981" indent="-423323">
              <a:lnSpc>
                <a:spcPct val="100000"/>
              </a:lnSpc>
              <a:spcBef>
                <a:spcPts val="800"/>
              </a:spcBef>
              <a:buClr>
                <a:srgbClr val="11AA81"/>
              </a:buClr>
              <a:buSzPts val="1400"/>
              <a:buFont typeface="Arial"/>
              <a:buChar char="●"/>
            </a:pPr>
            <a:r>
              <a:rPr lang="fi-FI" sz="1600" dirty="0"/>
              <a:t>Statystyki historyczne - liczba wyszukiwań danego słowa kluczowego przez użytkowników lub konkurencyjność tego słowa kluczowego.</a:t>
            </a:r>
            <a:endParaRPr sz="1600" dirty="0"/>
          </a:p>
          <a:p>
            <a:pPr marL="761981" indent="-406390">
              <a:lnSpc>
                <a:spcPct val="100000"/>
              </a:lnSpc>
              <a:spcBef>
                <a:spcPts val="800"/>
              </a:spcBef>
              <a:buClr>
                <a:srgbClr val="11AA81"/>
              </a:buClr>
              <a:buSzPts val="1200"/>
              <a:buFont typeface="Arial"/>
              <a:buChar char="●"/>
            </a:pPr>
            <a:r>
              <a:rPr lang="fi-FI" sz="1600" dirty="0"/>
              <a:t>Użyte alternatywne słowa kluczowe </a:t>
            </a:r>
            <a:endParaRPr sz="1600" dirty="0"/>
          </a:p>
          <a:p>
            <a:pPr marL="761981" indent="-423323">
              <a:lnSpc>
                <a:spcPct val="100000"/>
              </a:lnSpc>
              <a:spcBef>
                <a:spcPts val="800"/>
              </a:spcBef>
              <a:buClr>
                <a:srgbClr val="11AA81"/>
              </a:buClr>
              <a:buSzPts val="1400"/>
              <a:buFont typeface="Arial"/>
              <a:buChar char="●"/>
            </a:pPr>
            <a:r>
              <a:rPr lang="fi-FI" sz="1600" dirty="0"/>
              <a:t>Szacunki ruchu, takie jak liczba kliknięć i wyświetleń słowa kluczowego przy określonej stawce lub budżecie.</a:t>
            </a:r>
            <a:endParaRPr sz="1600" dirty="0"/>
          </a:p>
        </p:txBody>
      </p:sp>
      <p:pic>
        <p:nvPicPr>
          <p:cNvPr id="575" name="Google Shape;575;p2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591975" y="1078256"/>
            <a:ext cx="6395167" cy="3755597"/>
          </a:xfrm>
          <a:prstGeom prst="rect">
            <a:avLst/>
          </a:prstGeom>
          <a:noFill/>
          <a:ln w="38100" cap="flat" cmpd="sng">
            <a:solidFill>
              <a:srgbClr val="11AA81"/>
            </a:solidFill>
            <a:prstDash val="solid"/>
            <a:round/>
            <a:headEnd type="none" w="sm" len="sm"/>
            <a:tailEnd type="none" w="sm" len="sm"/>
          </a:ln>
        </p:spPr>
      </p:pic>
      <p:sp>
        <p:nvSpPr>
          <p:cNvPr id="576" name="Google Shape;576;p27"/>
          <p:cNvSpPr txBox="1"/>
          <p:nvPr/>
        </p:nvSpPr>
        <p:spPr>
          <a:xfrm>
            <a:off x="10317725" y="4759221"/>
            <a:ext cx="1874276" cy="492402"/>
          </a:xfrm>
          <a:prstGeom prst="rect">
            <a:avLst/>
          </a:prstGeom>
          <a:noFill/>
          <a:ln>
            <a:noFill/>
          </a:ln>
        </p:spPr>
        <p:txBody>
          <a:bodyPr spcFirstLastPara="1" wrap="square" lIns="121900" tIns="121900" rIns="121900" bIns="121900" anchor="t" anchorCtr="0">
            <a:spAutoFit/>
          </a:bodyPr>
          <a:lstStyle/>
          <a:p>
            <a:pPr>
              <a:buClr>
                <a:srgbClr val="161249"/>
              </a:buClr>
              <a:buSzPts val="1200"/>
            </a:pPr>
            <a:r>
              <a:rPr lang="fi-FI" sz="1600">
                <a:solidFill>
                  <a:srgbClr val="161249"/>
                </a:solidFill>
              </a:rPr>
              <a:t>Źródło: </a:t>
            </a:r>
            <a:r>
              <a:rPr lang="fi-FI" sz="1600" u="sng">
                <a:solidFill>
                  <a:schemeClr val="hlink"/>
                </a:solidFill>
                <a:hlinkClick r:id="rId4"/>
              </a:rPr>
              <a:t>Semrush</a:t>
            </a:r>
            <a:endParaRPr sz="1600">
              <a:solidFill>
                <a:schemeClr val="dk1"/>
              </a:solidFill>
            </a:endParaRPr>
          </a:p>
        </p:txBody>
      </p:sp>
      <p:sp>
        <p:nvSpPr>
          <p:cNvPr id="577" name="Google Shape;577;p27"/>
          <p:cNvSpPr txBox="1"/>
          <p:nvPr/>
        </p:nvSpPr>
        <p:spPr>
          <a:xfrm>
            <a:off x="4486598" y="5440828"/>
            <a:ext cx="4916726" cy="584721"/>
          </a:xfrm>
          <a:prstGeom prst="rect">
            <a:avLst/>
          </a:prstGeom>
          <a:noFill/>
          <a:ln>
            <a:noFill/>
          </a:ln>
        </p:spPr>
        <p:txBody>
          <a:bodyPr spcFirstLastPara="1" wrap="square" lIns="121900" tIns="60933" rIns="121900" bIns="60933" anchor="t" anchorCtr="0">
            <a:spAutoFit/>
          </a:bodyPr>
          <a:lstStyle/>
          <a:p>
            <a:pPr algn="r"/>
            <a:r>
              <a:rPr lang="fi-FI" sz="1600" b="1" dirty="0">
                <a:solidFill>
                  <a:srgbClr val="11AA81"/>
                </a:solidFill>
              </a:rPr>
              <a:t>Więcej informacji: </a:t>
            </a:r>
            <a:r>
              <a:rPr lang="fi-FI" u="sng" dirty="0">
                <a:solidFill>
                  <a:schemeClr val="hlink"/>
                </a:solidFill>
                <a:hlinkClick r:id="rId5"/>
              </a:rPr>
              <a:t>Hubspot</a:t>
            </a:r>
            <a:br>
              <a:rPr lang="pl-PL" u="sng" dirty="0">
                <a:solidFill>
                  <a:schemeClr val="hlink"/>
                </a:solidFill>
              </a:rPr>
            </a:br>
            <a:r>
              <a:rPr lang="fi-FI" u="sng" dirty="0">
                <a:solidFill>
                  <a:schemeClr val="hlink"/>
                </a:solidFill>
                <a:hlinkClick r:id="rId6"/>
              </a:rPr>
              <a:t>Darmowe narzędzia słów kluczowych</a:t>
            </a:r>
            <a:r>
              <a:rPr lang="pl-PL" u="sng" dirty="0">
                <a:solidFill>
                  <a:schemeClr val="hlink"/>
                </a:solidFill>
              </a:rPr>
              <a:t> </a:t>
            </a:r>
            <a:endParaRPr u="sng" dirty="0">
              <a:solidFill>
                <a:schemeClr val="hlink"/>
              </a:solidFil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81"/>
        <p:cNvGrpSpPr/>
        <p:nvPr/>
      </p:nvGrpSpPr>
      <p:grpSpPr>
        <a:xfrm>
          <a:off x="0" y="0"/>
          <a:ext cx="0" cy="0"/>
          <a:chOff x="0" y="0"/>
          <a:chExt cx="0" cy="0"/>
        </a:xfrm>
      </p:grpSpPr>
      <p:sp>
        <p:nvSpPr>
          <p:cNvPr id="582" name="Google Shape;582;p28"/>
          <p:cNvSpPr txBox="1">
            <a:spLocks noGrp="1"/>
          </p:cNvSpPr>
          <p:nvPr>
            <p:ph type="body" idx="1"/>
          </p:nvPr>
        </p:nvSpPr>
        <p:spPr>
          <a:xfrm>
            <a:off x="1120777" y="433106"/>
            <a:ext cx="8818739" cy="517001"/>
          </a:xfrm>
          <a:prstGeom prst="rect">
            <a:avLst/>
          </a:prstGeom>
          <a:noFill/>
          <a:ln>
            <a:noFill/>
          </a:ln>
        </p:spPr>
        <p:txBody>
          <a:bodyPr spcFirstLastPara="1" wrap="square" lIns="0" tIns="0" rIns="0" bIns="0" anchor="t" anchorCtr="0">
            <a:spAutoFit/>
          </a:bodyPr>
          <a:lstStyle/>
          <a:p>
            <a:pPr marL="0" indent="0">
              <a:spcBef>
                <a:spcPts val="0"/>
              </a:spcBef>
              <a:buSzPts val="2800"/>
            </a:pPr>
            <a:r>
              <a:rPr lang="pl-PL" sz="3733" dirty="0"/>
              <a:t>Zadanie</a:t>
            </a:r>
            <a:endParaRPr dirty="0"/>
          </a:p>
        </p:txBody>
      </p:sp>
      <p:sp>
        <p:nvSpPr>
          <p:cNvPr id="583" name="Google Shape;583;p28"/>
          <p:cNvSpPr txBox="1">
            <a:spLocks noGrp="1"/>
          </p:cNvSpPr>
          <p:nvPr>
            <p:ph type="body" idx="2"/>
          </p:nvPr>
        </p:nvSpPr>
        <p:spPr>
          <a:xfrm>
            <a:off x="1120777" y="1054218"/>
            <a:ext cx="9674602" cy="3817815"/>
          </a:xfrm>
          <a:prstGeom prst="rect">
            <a:avLst/>
          </a:prstGeom>
          <a:noFill/>
          <a:ln>
            <a:noFill/>
          </a:ln>
        </p:spPr>
        <p:txBody>
          <a:bodyPr spcFirstLastPara="1" wrap="square" lIns="0" tIns="0" rIns="0" bIns="0" anchor="t" anchorCtr="0">
            <a:noAutofit/>
          </a:bodyPr>
          <a:lstStyle/>
          <a:p>
            <a:pPr marL="380990" indent="-380990">
              <a:lnSpc>
                <a:spcPct val="100000"/>
              </a:lnSpc>
              <a:spcBef>
                <a:spcPts val="800"/>
              </a:spcBef>
              <a:buClr>
                <a:srgbClr val="11AA81"/>
              </a:buClr>
              <a:buSzPts val="1800"/>
              <a:buFont typeface="Arial"/>
              <a:buChar char="●"/>
            </a:pPr>
            <a:r>
              <a:rPr lang="fi-FI" sz="2133" b="1" dirty="0">
                <a:solidFill>
                  <a:srgbClr val="11AA81"/>
                </a:solidFill>
              </a:rPr>
              <a:t>Dowiedz się, jakich słów kluczowych używają docelowi odbiorc</a:t>
            </a:r>
            <a:r>
              <a:rPr lang="pl-PL" sz="2133" b="1" dirty="0">
                <a:solidFill>
                  <a:srgbClr val="11AA81"/>
                </a:solidFill>
              </a:rPr>
              <a:t>y?</a:t>
            </a:r>
            <a:r>
              <a:rPr lang="fi-FI" sz="2133" b="1" dirty="0"/>
              <a:t> </a:t>
            </a:r>
            <a:br>
              <a:rPr lang="fi-FI" sz="2133" b="1" dirty="0"/>
            </a:br>
            <a:r>
              <a:rPr lang="fi-FI" sz="2133" dirty="0"/>
              <a:t>(oficjalne, codzienne wyrażenia, wyrażenia wielowyrazowe &lt;-&gt; wyszukiwanie semantyczne Google...).</a:t>
            </a:r>
            <a:endParaRPr sz="2133" dirty="0"/>
          </a:p>
          <a:p>
            <a:pPr marL="380990" indent="-380990">
              <a:lnSpc>
                <a:spcPct val="100000"/>
              </a:lnSpc>
              <a:spcBef>
                <a:spcPts val="800"/>
              </a:spcBef>
              <a:buClr>
                <a:srgbClr val="11AA81"/>
              </a:buClr>
              <a:buSzPts val="1800"/>
              <a:buFont typeface="Arial"/>
              <a:buChar char="●"/>
            </a:pPr>
            <a:r>
              <a:rPr lang="fi-FI" sz="2133" b="1" dirty="0">
                <a:solidFill>
                  <a:srgbClr val="11AA81"/>
                </a:solidFill>
              </a:rPr>
              <a:t>Zarys 3-4 person kupujących </a:t>
            </a:r>
            <a:r>
              <a:rPr lang="fi-FI" sz="2133" b="1" dirty="0"/>
              <a:t>-&gt; jakich słów/wyrażeń używają</a:t>
            </a:r>
            <a:br>
              <a:rPr lang="fi-FI" sz="2133" b="1" dirty="0"/>
            </a:br>
            <a:r>
              <a:rPr lang="fi-FI" sz="2133" b="1" dirty="0"/>
              <a:t>Zbadaj strony internetowe swoje i konkurencji - </a:t>
            </a:r>
            <a:r>
              <a:rPr lang="fi-FI" sz="2133" dirty="0"/>
              <a:t>jakie słowa są na nich używane?</a:t>
            </a:r>
            <a:endParaRPr sz="2133" dirty="0"/>
          </a:p>
          <a:p>
            <a:pPr marL="380990" indent="-380990">
              <a:lnSpc>
                <a:spcPct val="100000"/>
              </a:lnSpc>
              <a:spcBef>
                <a:spcPts val="800"/>
              </a:spcBef>
              <a:buClr>
                <a:srgbClr val="11AA81"/>
              </a:buClr>
              <a:buSzPts val="1800"/>
              <a:buFont typeface="Arial"/>
              <a:buChar char="●"/>
            </a:pPr>
            <a:r>
              <a:rPr lang="fi-FI" sz="2133" b="1" dirty="0">
                <a:solidFill>
                  <a:srgbClr val="11AA81"/>
                </a:solidFill>
              </a:rPr>
              <a:t>Przeprowadź burzę mózgów ze swoim zespołem - więcej osób znajdzie więcej słów kluczowych.</a:t>
            </a:r>
            <a:br>
              <a:rPr lang="fi-FI" sz="2133" b="1" dirty="0">
                <a:solidFill>
                  <a:srgbClr val="11AA81"/>
                </a:solidFill>
              </a:rPr>
            </a:br>
            <a:r>
              <a:rPr lang="fi-FI" sz="2133" b="1" dirty="0"/>
              <a:t>Następnie przeprowadź badanie słów kluczowych </a:t>
            </a:r>
            <a:r>
              <a:rPr lang="fi-FI" sz="2133" dirty="0"/>
              <a:t>(najpierw wyszukaj odpowiednie słowa tytułu slajdu lub "badanie słów kluczowych</a:t>
            </a:r>
            <a:r>
              <a:rPr lang="pl-PL" sz="2133" dirty="0"/>
              <a:t>”)</a:t>
            </a:r>
            <a:r>
              <a:rPr lang="fi-FI" sz="2133" dirty="0"/>
              <a:t> GoogleAdsin't, Semrush, ubersuggest -&gt; Neil Patel, keywordtool.io, ...</a:t>
            </a:r>
            <a:endParaRPr dirty="0"/>
          </a:p>
          <a:p>
            <a:pPr marL="0" indent="0">
              <a:lnSpc>
                <a:spcPct val="100000"/>
              </a:lnSpc>
              <a:spcBef>
                <a:spcPts val="800"/>
              </a:spcBef>
              <a:buClr>
                <a:srgbClr val="11AA81"/>
              </a:buClr>
              <a:buSzPts val="1800"/>
            </a:pPr>
            <a:br>
              <a:rPr lang="fi-FI" sz="2133" b="1" dirty="0"/>
            </a:br>
            <a:r>
              <a:rPr lang="fi-FI" sz="2133" u="sng" dirty="0">
                <a:solidFill>
                  <a:schemeClr val="hlink"/>
                </a:solidFill>
                <a:hlinkClick r:id="rId3"/>
              </a:rPr>
              <a:t>https://ahrefs.com/blog/free-keyword-research-tools/ </a:t>
            </a:r>
            <a:endParaRPr sz="2133"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87"/>
        <p:cNvGrpSpPr/>
        <p:nvPr/>
      </p:nvGrpSpPr>
      <p:grpSpPr>
        <a:xfrm>
          <a:off x="0" y="0"/>
          <a:ext cx="0" cy="0"/>
          <a:chOff x="0" y="0"/>
          <a:chExt cx="0" cy="0"/>
        </a:xfrm>
      </p:grpSpPr>
      <p:sp>
        <p:nvSpPr>
          <p:cNvPr id="588" name="Google Shape;588;p29"/>
          <p:cNvSpPr txBox="1">
            <a:spLocks noGrp="1"/>
          </p:cNvSpPr>
          <p:nvPr>
            <p:ph type="title" idx="4294967295"/>
          </p:nvPr>
        </p:nvSpPr>
        <p:spPr>
          <a:xfrm>
            <a:off x="1323833" y="2307168"/>
            <a:ext cx="10044751" cy="1121833"/>
          </a:xfrm>
          <a:prstGeom prst="rect">
            <a:avLst/>
          </a:prstGeom>
          <a:noFill/>
          <a:ln>
            <a:noFill/>
          </a:ln>
        </p:spPr>
        <p:txBody>
          <a:bodyPr spcFirstLastPara="1" wrap="square" lIns="121900" tIns="121900" rIns="121900" bIns="121900" anchor="ctr" anchorCtr="0">
            <a:noAutofit/>
          </a:bodyPr>
          <a:lstStyle/>
          <a:p>
            <a:pPr algn="ctr">
              <a:lnSpc>
                <a:spcPct val="100000"/>
              </a:lnSpc>
              <a:buSzPts val="3600"/>
            </a:pPr>
            <a:r>
              <a:rPr lang="fi-FI" sz="6000" dirty="0"/>
              <a:t>Strona docelowa</a:t>
            </a:r>
            <a:br>
              <a:rPr lang="pl-PL" sz="6000" dirty="0"/>
            </a:br>
            <a:r>
              <a:rPr lang="pl-PL" sz="6000" dirty="0"/>
              <a:t>(L</a:t>
            </a:r>
            <a:r>
              <a:rPr lang="fi-FI" sz="6000" dirty="0"/>
              <a:t>anding page</a:t>
            </a:r>
            <a:r>
              <a:rPr lang="pl-PL" sz="6000" dirty="0"/>
              <a:t>)</a:t>
            </a:r>
            <a:endParaRPr sz="6000"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92"/>
        <p:cNvGrpSpPr/>
        <p:nvPr/>
      </p:nvGrpSpPr>
      <p:grpSpPr>
        <a:xfrm>
          <a:off x="0" y="0"/>
          <a:ext cx="0" cy="0"/>
          <a:chOff x="0" y="0"/>
          <a:chExt cx="0" cy="0"/>
        </a:xfrm>
      </p:grpSpPr>
      <p:pic>
        <p:nvPicPr>
          <p:cNvPr id="593" name="Google Shape;593;p30"/>
          <p:cNvPicPr preferRelativeResize="0"/>
          <p:nvPr/>
        </p:nvPicPr>
        <p:blipFill rotWithShape="1">
          <a:blip r:embed="rId3">
            <a:alphaModFix/>
          </a:blip>
          <a:srcRect/>
          <a:stretch/>
        </p:blipFill>
        <p:spPr>
          <a:xfrm>
            <a:off x="1472585" y="1995307"/>
            <a:ext cx="2513240" cy="1070956"/>
          </a:xfrm>
          <a:prstGeom prst="rect">
            <a:avLst/>
          </a:prstGeom>
          <a:noFill/>
          <a:ln w="28575" cap="flat" cmpd="sng">
            <a:solidFill>
              <a:srgbClr val="11AA81"/>
            </a:solidFill>
            <a:prstDash val="solid"/>
            <a:round/>
            <a:headEnd type="none" w="sm" len="sm"/>
            <a:tailEnd type="none" w="sm" len="sm"/>
          </a:ln>
        </p:spPr>
      </p:pic>
      <p:pic>
        <p:nvPicPr>
          <p:cNvPr id="594" name="Google Shape;594;p3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336924" y="433467"/>
            <a:ext cx="3646515" cy="1070956"/>
          </a:xfrm>
          <a:prstGeom prst="rect">
            <a:avLst/>
          </a:prstGeom>
          <a:noFill/>
          <a:ln w="28575" cap="flat" cmpd="sng">
            <a:solidFill>
              <a:srgbClr val="11AA81"/>
            </a:solidFill>
            <a:prstDash val="solid"/>
            <a:round/>
            <a:headEnd type="none" w="sm" len="sm"/>
            <a:tailEnd type="none" w="sm" len="sm"/>
          </a:ln>
        </p:spPr>
      </p:pic>
      <p:pic>
        <p:nvPicPr>
          <p:cNvPr id="595" name="Google Shape;595;p30" descr="Website Design Services | Flexible Custom Website Design | Web.com"/>
          <p:cNvPicPr preferRelativeResize="0"/>
          <p:nvPr/>
        </p:nvPicPr>
        <p:blipFill rotWithShape="1">
          <a:blip r:embed="rId5">
            <a:alphaModFix/>
          </a:blip>
          <a:srcRect/>
          <a:stretch/>
        </p:blipFill>
        <p:spPr>
          <a:xfrm>
            <a:off x="5027177" y="2010228"/>
            <a:ext cx="3225800" cy="2514600"/>
          </a:xfrm>
          <a:prstGeom prst="rect">
            <a:avLst/>
          </a:prstGeom>
          <a:noFill/>
          <a:ln>
            <a:noFill/>
          </a:ln>
        </p:spPr>
      </p:pic>
      <p:pic>
        <p:nvPicPr>
          <p:cNvPr id="596" name="Google Shape;596;p30" descr="Travel and Holiday Newsletter Templates - email marketing - GR"/>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961605" y="3552886"/>
            <a:ext cx="1035592" cy="2344695"/>
          </a:xfrm>
          <a:prstGeom prst="rect">
            <a:avLst/>
          </a:prstGeom>
          <a:noFill/>
          <a:ln>
            <a:noFill/>
          </a:ln>
        </p:spPr>
      </p:pic>
      <p:sp>
        <p:nvSpPr>
          <p:cNvPr id="597" name="Google Shape;597;p30"/>
          <p:cNvSpPr txBox="1"/>
          <p:nvPr/>
        </p:nvSpPr>
        <p:spPr>
          <a:xfrm>
            <a:off x="149508" y="1477412"/>
            <a:ext cx="3302755" cy="410379"/>
          </a:xfrm>
          <a:prstGeom prst="rect">
            <a:avLst/>
          </a:prstGeom>
          <a:noFill/>
          <a:ln>
            <a:noFill/>
          </a:ln>
        </p:spPr>
        <p:txBody>
          <a:bodyPr spcFirstLastPara="1" wrap="square" lIns="121900" tIns="60933" rIns="121900" bIns="60933" anchor="t" anchorCtr="0">
            <a:spAutoFit/>
          </a:bodyPr>
          <a:lstStyle/>
          <a:p>
            <a:pPr>
              <a:buClr>
                <a:srgbClr val="161249"/>
              </a:buClr>
              <a:buSzPts val="1400"/>
            </a:pPr>
            <a:r>
              <a:rPr lang="fi-FI" sz="1867" b="1" dirty="0">
                <a:solidFill>
                  <a:srgbClr val="161249"/>
                </a:solidFill>
              </a:rPr>
              <a:t>Reklama w wyszukiwarce</a:t>
            </a:r>
            <a:endParaRPr sz="1867" b="1" dirty="0">
              <a:solidFill>
                <a:srgbClr val="161249"/>
              </a:solidFill>
            </a:endParaRPr>
          </a:p>
        </p:txBody>
      </p:sp>
      <p:sp>
        <p:nvSpPr>
          <p:cNvPr id="598" name="Google Shape;598;p30"/>
          <p:cNvSpPr txBox="1"/>
          <p:nvPr/>
        </p:nvSpPr>
        <p:spPr>
          <a:xfrm>
            <a:off x="1324469" y="3014882"/>
            <a:ext cx="1751009" cy="410379"/>
          </a:xfrm>
          <a:prstGeom prst="rect">
            <a:avLst/>
          </a:prstGeom>
          <a:noFill/>
          <a:ln>
            <a:noFill/>
          </a:ln>
        </p:spPr>
        <p:txBody>
          <a:bodyPr spcFirstLastPara="1" wrap="square" lIns="121900" tIns="60933" rIns="121900" bIns="60933" anchor="t" anchorCtr="0">
            <a:spAutoFit/>
          </a:bodyPr>
          <a:lstStyle/>
          <a:p>
            <a:pPr>
              <a:buClr>
                <a:srgbClr val="161249"/>
              </a:buClr>
              <a:buSzPts val="1400"/>
            </a:pPr>
            <a:r>
              <a:rPr lang="fi-FI" sz="1867" b="1">
                <a:solidFill>
                  <a:srgbClr val="161249"/>
                </a:solidFill>
              </a:rPr>
              <a:t>Reklama displayowa</a:t>
            </a:r>
            <a:endParaRPr sz="1867" b="1">
              <a:solidFill>
                <a:srgbClr val="161249"/>
              </a:solidFill>
            </a:endParaRPr>
          </a:p>
        </p:txBody>
      </p:sp>
      <p:sp>
        <p:nvSpPr>
          <p:cNvPr id="599" name="Google Shape;599;p30"/>
          <p:cNvSpPr txBox="1"/>
          <p:nvPr/>
        </p:nvSpPr>
        <p:spPr>
          <a:xfrm>
            <a:off x="2729205" y="5916412"/>
            <a:ext cx="1715912" cy="410379"/>
          </a:xfrm>
          <a:prstGeom prst="rect">
            <a:avLst/>
          </a:prstGeom>
          <a:noFill/>
          <a:ln>
            <a:noFill/>
          </a:ln>
        </p:spPr>
        <p:txBody>
          <a:bodyPr spcFirstLastPara="1" wrap="square" lIns="121900" tIns="60933" rIns="121900" bIns="60933" anchor="t" anchorCtr="0">
            <a:spAutoFit/>
          </a:bodyPr>
          <a:lstStyle/>
          <a:p>
            <a:pPr>
              <a:buClr>
                <a:srgbClr val="161249"/>
              </a:buClr>
              <a:buSzPts val="1400"/>
            </a:pPr>
            <a:r>
              <a:rPr lang="fi-FI" sz="1867" b="1">
                <a:solidFill>
                  <a:srgbClr val="161249"/>
                </a:solidFill>
              </a:rPr>
              <a:t>Newsletter</a:t>
            </a:r>
            <a:endParaRPr sz="1867" b="1">
              <a:solidFill>
                <a:srgbClr val="161249"/>
              </a:solidFill>
            </a:endParaRPr>
          </a:p>
        </p:txBody>
      </p:sp>
      <p:sp>
        <p:nvSpPr>
          <p:cNvPr id="600" name="Google Shape;600;p30"/>
          <p:cNvSpPr txBox="1"/>
          <p:nvPr/>
        </p:nvSpPr>
        <p:spPr>
          <a:xfrm>
            <a:off x="4787651" y="4568792"/>
            <a:ext cx="4109155" cy="697701"/>
          </a:xfrm>
          <a:prstGeom prst="rect">
            <a:avLst/>
          </a:prstGeom>
          <a:noFill/>
          <a:ln>
            <a:noFill/>
          </a:ln>
        </p:spPr>
        <p:txBody>
          <a:bodyPr spcFirstLastPara="1" wrap="square" lIns="121900" tIns="60933" rIns="121900" bIns="60933" anchor="t" anchorCtr="0">
            <a:spAutoFit/>
          </a:bodyPr>
          <a:lstStyle/>
          <a:p>
            <a:pPr>
              <a:buClr>
                <a:srgbClr val="161249"/>
              </a:buClr>
              <a:buSzPts val="1400"/>
            </a:pPr>
            <a:r>
              <a:rPr lang="fi-FI" sz="1867" b="1">
                <a:solidFill>
                  <a:srgbClr val="161249"/>
                </a:solidFill>
              </a:rPr>
              <a:t>Strona docelowa w witrynie biznesowej</a:t>
            </a:r>
            <a:endParaRPr sz="1867" b="1">
              <a:solidFill>
                <a:srgbClr val="161249"/>
              </a:solidFill>
            </a:endParaRPr>
          </a:p>
        </p:txBody>
      </p:sp>
      <p:sp>
        <p:nvSpPr>
          <p:cNvPr id="601" name="Google Shape;601;p30"/>
          <p:cNvSpPr/>
          <p:nvPr/>
        </p:nvSpPr>
        <p:spPr>
          <a:xfrm>
            <a:off x="8484762" y="3017277"/>
            <a:ext cx="824089" cy="411723"/>
          </a:xfrm>
          <a:prstGeom prst="homePlate">
            <a:avLst>
              <a:gd name="adj" fmla="val 50000"/>
            </a:avLst>
          </a:prstGeom>
          <a:solidFill>
            <a:srgbClr val="11AA81"/>
          </a:solidFill>
          <a:ln w="25400" cap="flat" cmpd="sng">
            <a:solidFill>
              <a:srgbClr val="3061B2"/>
            </a:solidFill>
            <a:prstDash val="solid"/>
            <a:round/>
            <a:headEnd type="none" w="sm" len="sm"/>
            <a:tailEnd type="none" w="sm" len="sm"/>
          </a:ln>
        </p:spPr>
        <p:txBody>
          <a:bodyPr spcFirstLastPara="1" wrap="square" lIns="121900" tIns="60933" rIns="121900" bIns="60933" anchor="ctr" anchorCtr="0">
            <a:noAutofit/>
          </a:bodyPr>
          <a:lstStyle/>
          <a:p>
            <a:pPr algn="ctr">
              <a:buClr>
                <a:schemeClr val="dk1"/>
              </a:buClr>
              <a:buSzPts val="1400"/>
            </a:pPr>
            <a:endParaRPr sz="1867">
              <a:solidFill>
                <a:schemeClr val="lt1"/>
              </a:solidFill>
            </a:endParaRPr>
          </a:p>
        </p:txBody>
      </p:sp>
      <p:sp>
        <p:nvSpPr>
          <p:cNvPr id="602" name="Google Shape;602;p30"/>
          <p:cNvSpPr/>
          <p:nvPr/>
        </p:nvSpPr>
        <p:spPr>
          <a:xfrm>
            <a:off x="9616024" y="3013528"/>
            <a:ext cx="824089" cy="411723"/>
          </a:xfrm>
          <a:prstGeom prst="homePlate">
            <a:avLst>
              <a:gd name="adj" fmla="val 50000"/>
            </a:avLst>
          </a:prstGeom>
          <a:solidFill>
            <a:srgbClr val="11AA81"/>
          </a:solidFill>
          <a:ln w="25400" cap="flat" cmpd="sng">
            <a:solidFill>
              <a:srgbClr val="3061B2"/>
            </a:solidFill>
            <a:prstDash val="solid"/>
            <a:round/>
            <a:headEnd type="none" w="sm" len="sm"/>
            <a:tailEnd type="none" w="sm" len="sm"/>
          </a:ln>
        </p:spPr>
        <p:txBody>
          <a:bodyPr spcFirstLastPara="1" wrap="square" lIns="121900" tIns="60933" rIns="121900" bIns="60933" anchor="ctr" anchorCtr="0">
            <a:noAutofit/>
          </a:bodyPr>
          <a:lstStyle/>
          <a:p>
            <a:pPr algn="ctr">
              <a:buClr>
                <a:schemeClr val="dk1"/>
              </a:buClr>
              <a:buSzPts val="1400"/>
            </a:pPr>
            <a:endParaRPr sz="1867">
              <a:solidFill>
                <a:schemeClr val="lt1"/>
              </a:solidFill>
            </a:endParaRPr>
          </a:p>
        </p:txBody>
      </p:sp>
      <p:sp>
        <p:nvSpPr>
          <p:cNvPr id="603" name="Google Shape;603;p30"/>
          <p:cNvSpPr/>
          <p:nvPr/>
        </p:nvSpPr>
        <p:spPr>
          <a:xfrm>
            <a:off x="10747286" y="3017277"/>
            <a:ext cx="824089" cy="411723"/>
          </a:xfrm>
          <a:prstGeom prst="homePlate">
            <a:avLst>
              <a:gd name="adj" fmla="val 50000"/>
            </a:avLst>
          </a:prstGeom>
          <a:solidFill>
            <a:srgbClr val="11AA81"/>
          </a:solidFill>
          <a:ln w="25400" cap="flat" cmpd="sng">
            <a:solidFill>
              <a:srgbClr val="3061B2"/>
            </a:solidFill>
            <a:prstDash val="solid"/>
            <a:round/>
            <a:headEnd type="none" w="sm" len="sm"/>
            <a:tailEnd type="none" w="sm" len="sm"/>
          </a:ln>
        </p:spPr>
        <p:txBody>
          <a:bodyPr spcFirstLastPara="1" wrap="square" lIns="121900" tIns="60933" rIns="121900" bIns="60933" anchor="ctr" anchorCtr="0">
            <a:noAutofit/>
          </a:bodyPr>
          <a:lstStyle/>
          <a:p>
            <a:pPr algn="ctr">
              <a:buClr>
                <a:schemeClr val="dk1"/>
              </a:buClr>
              <a:buSzPts val="1400"/>
            </a:pPr>
            <a:endParaRPr sz="1867">
              <a:solidFill>
                <a:schemeClr val="lt1"/>
              </a:solidFill>
            </a:endParaRPr>
          </a:p>
        </p:txBody>
      </p:sp>
      <p:sp>
        <p:nvSpPr>
          <p:cNvPr id="604" name="Google Shape;604;p30"/>
          <p:cNvSpPr txBox="1"/>
          <p:nvPr/>
        </p:nvSpPr>
        <p:spPr>
          <a:xfrm>
            <a:off x="8493531" y="3523543"/>
            <a:ext cx="3361669" cy="697701"/>
          </a:xfrm>
          <a:prstGeom prst="rect">
            <a:avLst/>
          </a:prstGeom>
          <a:noFill/>
          <a:ln>
            <a:noFill/>
          </a:ln>
        </p:spPr>
        <p:txBody>
          <a:bodyPr spcFirstLastPara="1" wrap="square" lIns="121900" tIns="60933" rIns="121900" bIns="60933" anchor="t" anchorCtr="0">
            <a:spAutoFit/>
          </a:bodyPr>
          <a:lstStyle/>
          <a:p>
            <a:pPr>
              <a:buClr>
                <a:srgbClr val="161249"/>
              </a:buClr>
              <a:buSzPts val="1400"/>
            </a:pPr>
            <a:r>
              <a:rPr lang="fi-FI" sz="1867" b="1">
                <a:solidFill>
                  <a:srgbClr val="161249"/>
                </a:solidFill>
              </a:rPr>
              <a:t>Konwersja na stronie internetowej, w odniesieniu do ustalonych wskaźników KPI</a:t>
            </a:r>
            <a:endParaRPr sz="1867" b="1">
              <a:solidFill>
                <a:srgbClr val="161249"/>
              </a:solidFill>
            </a:endParaRPr>
          </a:p>
        </p:txBody>
      </p:sp>
      <p:sp>
        <p:nvSpPr>
          <p:cNvPr id="605" name="Google Shape;605;p30"/>
          <p:cNvSpPr txBox="1"/>
          <p:nvPr/>
        </p:nvSpPr>
        <p:spPr>
          <a:xfrm>
            <a:off x="4608473" y="131165"/>
            <a:ext cx="7334849" cy="1600384"/>
          </a:xfrm>
          <a:prstGeom prst="rect">
            <a:avLst/>
          </a:prstGeom>
          <a:noFill/>
          <a:ln>
            <a:noFill/>
          </a:ln>
        </p:spPr>
        <p:txBody>
          <a:bodyPr spcFirstLastPara="1" wrap="square" lIns="121900" tIns="60933" rIns="121900" bIns="60933" anchor="t" anchorCtr="0">
            <a:spAutoFit/>
          </a:bodyPr>
          <a:lstStyle/>
          <a:p>
            <a:pPr algn="ctr">
              <a:buClr>
                <a:srgbClr val="161249"/>
              </a:buClr>
              <a:buSzPts val="3600"/>
            </a:pPr>
            <a:r>
              <a:rPr lang="fi-FI" sz="4800" b="1" dirty="0">
                <a:solidFill>
                  <a:srgbClr val="161249"/>
                </a:solidFill>
              </a:rPr>
              <a:t>Ruch internetowy </a:t>
            </a:r>
            <a:br>
              <a:rPr lang="pl-PL" sz="4800" b="1" dirty="0">
                <a:solidFill>
                  <a:srgbClr val="161249"/>
                </a:solidFill>
              </a:rPr>
            </a:br>
            <a:r>
              <a:rPr lang="fi-FI" sz="4800" b="1" dirty="0">
                <a:solidFill>
                  <a:srgbClr val="161249"/>
                </a:solidFill>
              </a:rPr>
              <a:t>i konwersja</a:t>
            </a:r>
            <a:endParaRPr sz="4800" b="1" dirty="0">
              <a:solidFill>
                <a:srgbClr val="161249"/>
              </a:solidFill>
            </a:endParaRPr>
          </a:p>
        </p:txBody>
      </p:sp>
      <p:sp>
        <p:nvSpPr>
          <p:cNvPr id="606" name="Google Shape;606;p30"/>
          <p:cNvSpPr/>
          <p:nvPr/>
        </p:nvSpPr>
        <p:spPr>
          <a:xfrm>
            <a:off x="2850558" y="3467932"/>
            <a:ext cx="1165597" cy="2514600"/>
          </a:xfrm>
          <a:prstGeom prst="rect">
            <a:avLst/>
          </a:prstGeom>
          <a:noFill/>
          <a:ln w="28575" cap="flat" cmpd="sng">
            <a:solidFill>
              <a:srgbClr val="11AA81"/>
            </a:solidFill>
            <a:prstDash val="solid"/>
            <a:miter lim="800000"/>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Calibri"/>
              <a:ea typeface="Calibri"/>
              <a:cs typeface="Calibri"/>
              <a:sym typeface="Calibri"/>
            </a:endParaRPr>
          </a:p>
        </p:txBody>
      </p:sp>
      <p:sp>
        <p:nvSpPr>
          <p:cNvPr id="607" name="Google Shape;607;p30"/>
          <p:cNvSpPr/>
          <p:nvPr/>
        </p:nvSpPr>
        <p:spPr>
          <a:xfrm>
            <a:off x="4916553" y="1908268"/>
            <a:ext cx="3447052" cy="2718520"/>
          </a:xfrm>
          <a:prstGeom prst="rect">
            <a:avLst/>
          </a:prstGeom>
          <a:noFill/>
          <a:ln w="28575" cap="flat" cmpd="sng">
            <a:solidFill>
              <a:srgbClr val="11AA81"/>
            </a:solidFill>
            <a:prstDash val="solid"/>
            <a:miter lim="800000"/>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Calibri"/>
              <a:ea typeface="Calibri"/>
              <a:cs typeface="Calibri"/>
              <a:sym typeface="Calibri"/>
            </a:endParaRPr>
          </a:p>
        </p:txBody>
      </p:sp>
      <p:sp>
        <p:nvSpPr>
          <p:cNvPr id="608" name="Google Shape;608;p30"/>
          <p:cNvSpPr/>
          <p:nvPr/>
        </p:nvSpPr>
        <p:spPr>
          <a:xfrm rot="2742694">
            <a:off x="4039185" y="1472509"/>
            <a:ext cx="1023551" cy="591193"/>
          </a:xfrm>
          <a:prstGeom prst="rightArrow">
            <a:avLst>
              <a:gd name="adj1" fmla="val 50000"/>
              <a:gd name="adj2" fmla="val 50000"/>
            </a:avLst>
          </a:prstGeom>
          <a:solidFill>
            <a:srgbClr val="11AA81"/>
          </a:solidFill>
          <a:ln w="12700" cap="flat" cmpd="sng">
            <a:solidFill>
              <a:srgbClr val="31538F"/>
            </a:solidFill>
            <a:prstDash val="solid"/>
            <a:miter lim="800000"/>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Calibri"/>
              <a:ea typeface="Calibri"/>
              <a:cs typeface="Calibri"/>
              <a:sym typeface="Calibri"/>
            </a:endParaRPr>
          </a:p>
        </p:txBody>
      </p:sp>
      <p:sp>
        <p:nvSpPr>
          <p:cNvPr id="609" name="Google Shape;609;p30"/>
          <p:cNvSpPr/>
          <p:nvPr/>
        </p:nvSpPr>
        <p:spPr>
          <a:xfrm rot="1017723">
            <a:off x="4160427" y="2419228"/>
            <a:ext cx="1023551" cy="591193"/>
          </a:xfrm>
          <a:prstGeom prst="rightArrow">
            <a:avLst>
              <a:gd name="adj1" fmla="val 50000"/>
              <a:gd name="adj2" fmla="val 50000"/>
            </a:avLst>
          </a:prstGeom>
          <a:solidFill>
            <a:srgbClr val="11AA81"/>
          </a:solidFill>
          <a:ln w="12700" cap="flat" cmpd="sng">
            <a:solidFill>
              <a:srgbClr val="31538F"/>
            </a:solidFill>
            <a:prstDash val="solid"/>
            <a:miter lim="800000"/>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Calibri"/>
              <a:ea typeface="Calibri"/>
              <a:cs typeface="Calibri"/>
              <a:sym typeface="Calibri"/>
            </a:endParaRPr>
          </a:p>
        </p:txBody>
      </p:sp>
      <p:sp>
        <p:nvSpPr>
          <p:cNvPr id="610" name="Google Shape;610;p30"/>
          <p:cNvSpPr/>
          <p:nvPr/>
        </p:nvSpPr>
        <p:spPr>
          <a:xfrm rot="-1282714">
            <a:off x="4082279" y="3667850"/>
            <a:ext cx="1023551" cy="591193"/>
          </a:xfrm>
          <a:prstGeom prst="rightArrow">
            <a:avLst>
              <a:gd name="adj1" fmla="val 50000"/>
              <a:gd name="adj2" fmla="val 50000"/>
            </a:avLst>
          </a:prstGeom>
          <a:solidFill>
            <a:srgbClr val="11AA81"/>
          </a:solidFill>
          <a:ln w="12700" cap="flat" cmpd="sng">
            <a:solidFill>
              <a:srgbClr val="31538F"/>
            </a:solidFill>
            <a:prstDash val="solid"/>
            <a:miter lim="800000"/>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Calibri"/>
              <a:ea typeface="Calibri"/>
              <a:cs typeface="Calibri"/>
              <a:sym typeface="Calibri"/>
            </a:endParaRPr>
          </a:p>
        </p:txBody>
      </p:sp>
      <p:sp>
        <p:nvSpPr>
          <p:cNvPr id="611" name="Google Shape;611;p30"/>
          <p:cNvSpPr/>
          <p:nvPr/>
        </p:nvSpPr>
        <p:spPr>
          <a:xfrm>
            <a:off x="3363049" y="3937161"/>
            <a:ext cx="1275644" cy="530577"/>
          </a:xfrm>
          <a:prstGeom prst="star7">
            <a:avLst>
              <a:gd name="adj" fmla="val 34601"/>
              <a:gd name="hf" fmla="val 102572"/>
              <a:gd name="vf" fmla="val 105210"/>
            </a:avLst>
          </a:prstGeom>
          <a:solidFill>
            <a:srgbClr val="FFC000"/>
          </a:solidFill>
          <a:ln w="25400" cap="flat" cmpd="sng">
            <a:solidFill>
              <a:srgbClr val="3061B2"/>
            </a:solidFill>
            <a:prstDash val="solid"/>
            <a:round/>
            <a:headEnd type="none" w="sm" len="sm"/>
            <a:tailEnd type="none" w="sm" len="sm"/>
          </a:ln>
        </p:spPr>
        <p:txBody>
          <a:bodyPr spcFirstLastPara="1" wrap="square" lIns="121900" tIns="60933" rIns="121900" bIns="60933" anchor="ctr" anchorCtr="0">
            <a:noAutofit/>
          </a:bodyPr>
          <a:lstStyle/>
          <a:p>
            <a:pPr algn="ctr">
              <a:buClr>
                <a:schemeClr val="dk1"/>
              </a:buClr>
              <a:buSzPts val="1400"/>
            </a:pPr>
            <a:r>
              <a:rPr lang="fi-FI" sz="1867" dirty="0">
                <a:solidFill>
                  <a:schemeClr val="dk1"/>
                </a:solidFill>
              </a:rPr>
              <a:t>klik</a:t>
            </a:r>
            <a:endParaRPr sz="1867" dirty="0">
              <a:solidFill>
                <a:schemeClr val="dk1"/>
              </a:solidFill>
            </a:endParaRPr>
          </a:p>
        </p:txBody>
      </p:sp>
      <p:sp>
        <p:nvSpPr>
          <p:cNvPr id="612" name="Google Shape;612;p30"/>
          <p:cNvSpPr/>
          <p:nvPr/>
        </p:nvSpPr>
        <p:spPr>
          <a:xfrm>
            <a:off x="3394653" y="1058142"/>
            <a:ext cx="1392998" cy="530577"/>
          </a:xfrm>
          <a:prstGeom prst="star7">
            <a:avLst>
              <a:gd name="adj" fmla="val 34601"/>
              <a:gd name="hf" fmla="val 102572"/>
              <a:gd name="vf" fmla="val 105210"/>
            </a:avLst>
          </a:prstGeom>
          <a:solidFill>
            <a:srgbClr val="FFC000"/>
          </a:solidFill>
          <a:ln w="25400" cap="flat" cmpd="sng">
            <a:solidFill>
              <a:srgbClr val="3061B2"/>
            </a:solidFill>
            <a:prstDash val="solid"/>
            <a:round/>
            <a:headEnd type="none" w="sm" len="sm"/>
            <a:tailEnd type="none" w="sm" len="sm"/>
          </a:ln>
        </p:spPr>
        <p:txBody>
          <a:bodyPr spcFirstLastPara="1" wrap="square" lIns="121900" tIns="60933" rIns="121900" bIns="60933" anchor="ctr" anchorCtr="0">
            <a:noAutofit/>
          </a:bodyPr>
          <a:lstStyle/>
          <a:p>
            <a:pPr algn="ctr">
              <a:buClr>
                <a:schemeClr val="dk1"/>
              </a:buClr>
              <a:buSzPts val="1400"/>
            </a:pPr>
            <a:r>
              <a:rPr lang="fi-FI" sz="1867" dirty="0">
                <a:solidFill>
                  <a:schemeClr val="dk1"/>
                </a:solidFill>
              </a:rPr>
              <a:t>klik</a:t>
            </a:r>
            <a:endParaRPr sz="1867" dirty="0">
              <a:solidFill>
                <a:schemeClr val="dk1"/>
              </a:solidFill>
            </a:endParaRPr>
          </a:p>
        </p:txBody>
      </p:sp>
      <p:sp>
        <p:nvSpPr>
          <p:cNvPr id="613" name="Google Shape;613;p30"/>
          <p:cNvSpPr/>
          <p:nvPr/>
        </p:nvSpPr>
        <p:spPr>
          <a:xfrm>
            <a:off x="3332829" y="2170750"/>
            <a:ext cx="1553394" cy="530577"/>
          </a:xfrm>
          <a:prstGeom prst="star7">
            <a:avLst>
              <a:gd name="adj" fmla="val 34601"/>
              <a:gd name="hf" fmla="val 102572"/>
              <a:gd name="vf" fmla="val 105210"/>
            </a:avLst>
          </a:prstGeom>
          <a:solidFill>
            <a:srgbClr val="FFC000"/>
          </a:solidFill>
          <a:ln w="25400" cap="flat" cmpd="sng">
            <a:solidFill>
              <a:srgbClr val="3061B2"/>
            </a:solidFill>
            <a:prstDash val="solid"/>
            <a:round/>
            <a:headEnd type="none" w="sm" len="sm"/>
            <a:tailEnd type="none" w="sm" len="sm"/>
          </a:ln>
        </p:spPr>
        <p:txBody>
          <a:bodyPr spcFirstLastPara="1" wrap="square" lIns="121900" tIns="60933" rIns="121900" bIns="60933" anchor="ctr" anchorCtr="0">
            <a:noAutofit/>
          </a:bodyPr>
          <a:lstStyle/>
          <a:p>
            <a:pPr algn="ctr">
              <a:buClr>
                <a:schemeClr val="dk1"/>
              </a:buClr>
              <a:buSzPts val="1400"/>
            </a:pPr>
            <a:r>
              <a:rPr lang="fi-FI" sz="1867" dirty="0">
                <a:solidFill>
                  <a:schemeClr val="dk1"/>
                </a:solidFill>
              </a:rPr>
              <a:t>klik</a:t>
            </a:r>
            <a:endParaRPr sz="1867" dirty="0">
              <a:solidFill>
                <a:schemeClr val="dk1"/>
              </a:solidFil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617"/>
        <p:cNvGrpSpPr/>
        <p:nvPr/>
      </p:nvGrpSpPr>
      <p:grpSpPr>
        <a:xfrm>
          <a:off x="0" y="0"/>
          <a:ext cx="0" cy="0"/>
          <a:chOff x="0" y="0"/>
          <a:chExt cx="0" cy="0"/>
        </a:xfrm>
      </p:grpSpPr>
      <p:sp>
        <p:nvSpPr>
          <p:cNvPr id="618" name="Google Shape;618;p31"/>
          <p:cNvSpPr txBox="1">
            <a:spLocks noGrp="1"/>
          </p:cNvSpPr>
          <p:nvPr>
            <p:ph type="title" idx="4294967295"/>
          </p:nvPr>
        </p:nvSpPr>
        <p:spPr>
          <a:xfrm>
            <a:off x="414867" y="165100"/>
            <a:ext cx="11362267" cy="762000"/>
          </a:xfrm>
          <a:prstGeom prst="rect">
            <a:avLst/>
          </a:prstGeom>
          <a:noFill/>
          <a:ln>
            <a:noFill/>
          </a:ln>
        </p:spPr>
        <p:txBody>
          <a:bodyPr spcFirstLastPara="1" wrap="square" lIns="121900" tIns="121900" rIns="121900" bIns="121900" anchor="t" anchorCtr="0">
            <a:normAutofit fontScale="90000"/>
          </a:bodyPr>
          <a:lstStyle/>
          <a:p>
            <a:pPr>
              <a:lnSpc>
                <a:spcPct val="100000"/>
              </a:lnSpc>
              <a:buSzPct val="111111"/>
            </a:pPr>
            <a:r>
              <a:rPr lang="fi-FI"/>
              <a:t>Niezbędne na stronie docelowej</a:t>
            </a:r>
            <a:endParaRPr/>
          </a:p>
        </p:txBody>
      </p:sp>
      <p:sp>
        <p:nvSpPr>
          <p:cNvPr id="619" name="Google Shape;619;p31"/>
          <p:cNvSpPr txBox="1">
            <a:spLocks noGrp="1"/>
          </p:cNvSpPr>
          <p:nvPr>
            <p:ph type="body" idx="4294967295"/>
          </p:nvPr>
        </p:nvSpPr>
        <p:spPr>
          <a:xfrm>
            <a:off x="414867" y="972036"/>
            <a:ext cx="11362267" cy="5218707"/>
          </a:xfrm>
          <a:prstGeom prst="rect">
            <a:avLst/>
          </a:prstGeom>
          <a:noFill/>
          <a:ln>
            <a:noFill/>
          </a:ln>
        </p:spPr>
        <p:txBody>
          <a:bodyPr spcFirstLastPara="1" wrap="square" lIns="121900" tIns="121900" rIns="121900" bIns="121900" anchor="t" anchorCtr="0">
            <a:normAutofit/>
          </a:bodyPr>
          <a:lstStyle/>
          <a:p>
            <a:pPr marL="393347" indent="-380990">
              <a:lnSpc>
                <a:spcPct val="110000"/>
              </a:lnSpc>
              <a:spcBef>
                <a:spcPts val="0"/>
              </a:spcBef>
              <a:buClr>
                <a:srgbClr val="11AA81"/>
              </a:buClr>
              <a:buSzPts val="1946"/>
              <a:buFont typeface="Arial"/>
              <a:buChar char="●"/>
            </a:pPr>
            <a:r>
              <a:rPr lang="fi-FI" sz="2133" dirty="0"/>
              <a:t>Jego cel: </a:t>
            </a:r>
            <a:endParaRPr sz="2667" dirty="0"/>
          </a:p>
          <a:p>
            <a:pPr marL="990575" lvl="1" indent="-371377">
              <a:lnSpc>
                <a:spcPct val="110000"/>
              </a:lnSpc>
              <a:spcBef>
                <a:spcPts val="0"/>
              </a:spcBef>
              <a:buClr>
                <a:srgbClr val="11AA81"/>
              </a:buClr>
              <a:buSzPts val="1514"/>
              <a:buFont typeface="Arial"/>
              <a:buChar char="●"/>
            </a:pPr>
            <a:r>
              <a:rPr lang="fi-FI" sz="1600" dirty="0"/>
              <a:t>Musi odpowiadać reklamie* </a:t>
            </a:r>
            <a:endParaRPr dirty="0"/>
          </a:p>
          <a:p>
            <a:pPr marL="990575" lvl="1" indent="-371377">
              <a:lnSpc>
                <a:spcPct val="110000"/>
              </a:lnSpc>
              <a:spcBef>
                <a:spcPts val="0"/>
              </a:spcBef>
              <a:buClr>
                <a:srgbClr val="11AA81"/>
              </a:buClr>
              <a:buSzPts val="1514"/>
              <a:buFont typeface="Arial"/>
              <a:buChar char="●"/>
            </a:pPr>
            <a:r>
              <a:rPr lang="fi-FI" sz="1600" dirty="0"/>
              <a:t>Prowadzi odwiedzającego dalej do spełnienia pożądanych działań</a:t>
            </a:r>
            <a:endParaRPr dirty="0"/>
          </a:p>
          <a:p>
            <a:pPr marL="393347" indent="-380990">
              <a:lnSpc>
                <a:spcPct val="110000"/>
              </a:lnSpc>
              <a:spcBef>
                <a:spcPts val="0"/>
              </a:spcBef>
              <a:buClr>
                <a:srgbClr val="11AA81"/>
              </a:buClr>
              <a:buSzPts val="1946"/>
              <a:buFont typeface="Arial"/>
              <a:buChar char="●"/>
            </a:pPr>
            <a:r>
              <a:rPr lang="fi-FI" sz="2133" dirty="0"/>
              <a:t>Co powinna zawierać strona docelowa:</a:t>
            </a:r>
            <a:endParaRPr sz="2667" dirty="0"/>
          </a:p>
          <a:p>
            <a:pPr marL="990575" lvl="1" indent="-371377">
              <a:lnSpc>
                <a:spcPct val="110000"/>
              </a:lnSpc>
              <a:spcBef>
                <a:spcPts val="0"/>
              </a:spcBef>
              <a:buClr>
                <a:srgbClr val="11AA81"/>
              </a:buClr>
              <a:buSzPts val="1514"/>
              <a:buFont typeface="Arial"/>
              <a:buChar char="●"/>
            </a:pPr>
            <a:r>
              <a:rPr lang="fi-FI" sz="1600" dirty="0"/>
              <a:t>Jego ogólna perspektywa powinna wzbudzać zaufanie i być zgodna z biznesem</a:t>
            </a:r>
            <a:endParaRPr dirty="0"/>
          </a:p>
          <a:p>
            <a:pPr marL="990575" lvl="1" indent="-371377">
              <a:lnSpc>
                <a:spcPct val="110000"/>
              </a:lnSpc>
              <a:spcBef>
                <a:spcPts val="0"/>
              </a:spcBef>
              <a:buClr>
                <a:srgbClr val="11AA81"/>
              </a:buClr>
              <a:buSzPts val="1514"/>
              <a:buFont typeface="Arial"/>
              <a:buChar char="●"/>
            </a:pPr>
            <a:r>
              <a:rPr lang="fi-FI" sz="1600" dirty="0"/>
              <a:t>Prawidłowa treść w odniesieniu do reklamy.  (Jeśli reklama dotyczyła ofert specjalnych do Hiszpanii, strona docelowa powinna zawierać więcej informacji na ten temat).</a:t>
            </a:r>
            <a:endParaRPr sz="1600" dirty="0"/>
          </a:p>
          <a:p>
            <a:pPr marL="393347" indent="-380990">
              <a:lnSpc>
                <a:spcPct val="110000"/>
              </a:lnSpc>
              <a:spcBef>
                <a:spcPts val="0"/>
              </a:spcBef>
              <a:buClr>
                <a:srgbClr val="11AA81"/>
              </a:buClr>
              <a:buSzPts val="1946"/>
              <a:buFont typeface="Arial"/>
              <a:buChar char="●"/>
            </a:pPr>
            <a:r>
              <a:rPr lang="fi-FI" sz="2133" dirty="0"/>
              <a:t>  Jak ocenić stronę docelową: </a:t>
            </a:r>
            <a:endParaRPr sz="2667" dirty="0"/>
          </a:p>
          <a:p>
            <a:pPr marL="990575" lvl="1" indent="-371377">
              <a:lnSpc>
                <a:spcPct val="110000"/>
              </a:lnSpc>
              <a:spcBef>
                <a:spcPts val="0"/>
              </a:spcBef>
              <a:buClr>
                <a:srgbClr val="11AA81"/>
              </a:buClr>
              <a:buSzPts val="1514"/>
              <a:buFont typeface="Arial"/>
              <a:buChar char="●"/>
            </a:pPr>
            <a:r>
              <a:rPr lang="fi-FI" sz="1600" dirty="0"/>
              <a:t>Analityka pokazuje natychmiastowy (&lt;5 sek.) współczynnik wyjść "współczynnik odrzuceń".</a:t>
            </a:r>
            <a:endParaRPr dirty="0"/>
          </a:p>
          <a:p>
            <a:pPr marL="990575" lvl="1" indent="-371377">
              <a:lnSpc>
                <a:spcPct val="110000"/>
              </a:lnSpc>
              <a:spcBef>
                <a:spcPts val="0"/>
              </a:spcBef>
              <a:buClr>
                <a:srgbClr val="11AA81"/>
              </a:buClr>
              <a:buSzPts val="1514"/>
              <a:buFont typeface="Arial"/>
              <a:buChar char="●"/>
            </a:pPr>
            <a:r>
              <a:rPr lang="fi-FI" sz="1600" dirty="0"/>
              <a:t>Współczynnik odrzuceń powinien być niski (&lt;50%).</a:t>
            </a:r>
            <a:endParaRPr dirty="0"/>
          </a:p>
          <a:p>
            <a:pPr marL="990575" lvl="1" indent="-371377">
              <a:lnSpc>
                <a:spcPct val="110000"/>
              </a:lnSpc>
              <a:spcBef>
                <a:spcPts val="0"/>
              </a:spcBef>
              <a:buClr>
                <a:srgbClr val="11AA81"/>
              </a:buClr>
              <a:buSzPts val="1514"/>
              <a:buFont typeface="Arial"/>
              <a:buChar char="●"/>
            </a:pPr>
            <a:r>
              <a:rPr lang="fi-FI" sz="1600" dirty="0"/>
              <a:t>Jak długo odwiedzający pozostali na stronie? Czy zrobili kolejny krok?</a:t>
            </a:r>
            <a:endParaRPr sz="2133" dirty="0"/>
          </a:p>
          <a:p>
            <a:pPr marL="393347" indent="-380990">
              <a:lnSpc>
                <a:spcPct val="110000"/>
              </a:lnSpc>
              <a:spcBef>
                <a:spcPts val="0"/>
              </a:spcBef>
              <a:buClr>
                <a:srgbClr val="11AA81"/>
              </a:buClr>
              <a:buSzPts val="1946"/>
              <a:buFont typeface="Arial"/>
              <a:buChar char="●"/>
            </a:pPr>
            <a:r>
              <a:rPr lang="fi-FI" sz="2133" dirty="0"/>
              <a:t>Ulepszenie strony docelowej</a:t>
            </a:r>
            <a:endParaRPr sz="2667" dirty="0"/>
          </a:p>
          <a:p>
            <a:pPr marL="990575" lvl="1" indent="-371377">
              <a:lnSpc>
                <a:spcPct val="100000"/>
              </a:lnSpc>
              <a:spcBef>
                <a:spcPts val="0"/>
              </a:spcBef>
              <a:buClr>
                <a:srgbClr val="11AA81"/>
              </a:buClr>
              <a:buSzPts val="1514"/>
              <a:buFont typeface="Arial"/>
              <a:buChar char="●"/>
            </a:pPr>
            <a:r>
              <a:rPr lang="fi-FI" sz="1600" dirty="0"/>
              <a:t>Jak poprawić konwersję? (zostanie to przedstawione w następnej sekcji) </a:t>
            </a:r>
            <a:br>
              <a:rPr lang="fi-FI" sz="1600" dirty="0"/>
            </a:br>
            <a:endParaRPr sz="1600" dirty="0"/>
          </a:p>
          <a:p>
            <a:pPr marL="152396" indent="0" algn="r">
              <a:lnSpc>
                <a:spcPct val="100000"/>
              </a:lnSpc>
              <a:spcBef>
                <a:spcPts val="0"/>
              </a:spcBef>
              <a:buClr>
                <a:srgbClr val="11AA81"/>
              </a:buClr>
              <a:buSzPts val="2396"/>
              <a:buNone/>
            </a:pPr>
            <a:r>
              <a:rPr lang="fi-FI" sz="1800" b="1" dirty="0">
                <a:solidFill>
                  <a:srgbClr val="11AA81"/>
                </a:solidFill>
              </a:rPr>
              <a:t>Więcej informacji: </a:t>
            </a:r>
            <a:r>
              <a:rPr lang="fi-FI" sz="1400" u="sng" dirty="0">
                <a:solidFill>
                  <a:schemeClr val="hlink"/>
                </a:solidFill>
                <a:hlinkClick r:id="rId3"/>
              </a:rPr>
              <a:t>Struktura dobrej strony docelowej (wideo 5 </a:t>
            </a:r>
            <a:r>
              <a:rPr lang="fi-FI" sz="1400" u="sng" dirty="0">
                <a:solidFill>
                  <a:schemeClr val="hlink"/>
                </a:solidFill>
                <a:hlinkClick r:id="rId4"/>
              </a:rPr>
              <a:t>minut</a:t>
            </a:r>
            <a:r>
              <a:rPr lang="fi-FI" sz="1400" u="sng" dirty="0">
                <a:solidFill>
                  <a:schemeClr val="hlink"/>
                </a:solidFill>
                <a:hlinkClick r:id="rId3"/>
              </a:rPr>
              <a:t>);</a:t>
            </a:r>
            <a:r>
              <a:rPr lang="fi-FI" sz="1400" u="sng" dirty="0">
                <a:solidFill>
                  <a:schemeClr val="hlink"/>
                </a:solidFill>
                <a:hlinkClick r:id="rId4"/>
              </a:rPr>
              <a:t> Ocena strony docelowej (wideo 8 minut) </a:t>
            </a:r>
            <a:endParaRPr sz="1400" dirty="0"/>
          </a:p>
        </p:txBody>
      </p:sp>
      <p:sp>
        <p:nvSpPr>
          <p:cNvPr id="620" name="Google Shape;620;p31"/>
          <p:cNvSpPr txBox="1"/>
          <p:nvPr/>
        </p:nvSpPr>
        <p:spPr>
          <a:xfrm>
            <a:off x="2401682" y="5572943"/>
            <a:ext cx="9007846" cy="369277"/>
          </a:xfrm>
          <a:prstGeom prst="rect">
            <a:avLst/>
          </a:prstGeom>
          <a:noFill/>
          <a:ln>
            <a:noFill/>
          </a:ln>
        </p:spPr>
        <p:txBody>
          <a:bodyPr spcFirstLastPara="1" wrap="square" lIns="121900" tIns="60933" rIns="121900" bIns="60933" anchor="t" anchorCtr="0">
            <a:spAutoFit/>
          </a:bodyPr>
          <a:lstStyle/>
          <a:p>
            <a:pPr>
              <a:buClr>
                <a:srgbClr val="161249"/>
              </a:buClr>
              <a:buSzPts val="1200"/>
            </a:pPr>
            <a:r>
              <a:rPr lang="fi-FI" sz="1600" dirty="0">
                <a:solidFill>
                  <a:srgbClr val="161249"/>
                </a:solidFill>
              </a:rPr>
              <a:t>*W niektórych przypadkach </a:t>
            </a:r>
            <a:r>
              <a:rPr lang="fi-FI" sz="1600" b="1" dirty="0">
                <a:solidFill>
                  <a:srgbClr val="161249"/>
                </a:solidFill>
              </a:rPr>
              <a:t>strona docelowa </a:t>
            </a:r>
            <a:r>
              <a:rPr lang="fi-FI" sz="1600" dirty="0">
                <a:solidFill>
                  <a:srgbClr val="161249"/>
                </a:solidFill>
              </a:rPr>
              <a:t>może być również stroną główną.</a:t>
            </a:r>
            <a:endParaRPr sz="1600" dirty="0">
              <a:solidFill>
                <a:srgbClr val="161249"/>
              </a:solidFil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624"/>
        <p:cNvGrpSpPr/>
        <p:nvPr/>
      </p:nvGrpSpPr>
      <p:grpSpPr>
        <a:xfrm>
          <a:off x="0" y="0"/>
          <a:ext cx="0" cy="0"/>
          <a:chOff x="0" y="0"/>
          <a:chExt cx="0" cy="0"/>
        </a:xfrm>
      </p:grpSpPr>
      <p:sp>
        <p:nvSpPr>
          <p:cNvPr id="625" name="Google Shape;625;p32"/>
          <p:cNvSpPr txBox="1">
            <a:spLocks noGrp="1"/>
          </p:cNvSpPr>
          <p:nvPr>
            <p:ph type="body" idx="1"/>
          </p:nvPr>
        </p:nvSpPr>
        <p:spPr>
          <a:xfrm>
            <a:off x="1120777" y="433106"/>
            <a:ext cx="8818739" cy="517001"/>
          </a:xfrm>
          <a:prstGeom prst="rect">
            <a:avLst/>
          </a:prstGeom>
          <a:noFill/>
          <a:ln>
            <a:noFill/>
          </a:ln>
        </p:spPr>
        <p:txBody>
          <a:bodyPr spcFirstLastPara="1" wrap="square" lIns="0" tIns="0" rIns="0" bIns="0" anchor="t" anchorCtr="0">
            <a:spAutoFit/>
          </a:bodyPr>
          <a:lstStyle/>
          <a:p>
            <a:pPr marL="0" indent="0">
              <a:spcBef>
                <a:spcPts val="0"/>
              </a:spcBef>
              <a:buSzPts val="2800"/>
            </a:pPr>
            <a:r>
              <a:rPr lang="fi-FI" sz="3733" dirty="0"/>
              <a:t>Aktywność w </a:t>
            </a:r>
            <a:r>
              <a:rPr lang="pl-PL" sz="3733" dirty="0"/>
              <a:t>sali</a:t>
            </a:r>
            <a:endParaRPr dirty="0"/>
          </a:p>
        </p:txBody>
      </p:sp>
      <p:sp>
        <p:nvSpPr>
          <p:cNvPr id="626" name="Google Shape;626;p32"/>
          <p:cNvSpPr txBox="1">
            <a:spLocks noGrp="1"/>
          </p:cNvSpPr>
          <p:nvPr>
            <p:ph type="body" idx="2"/>
          </p:nvPr>
        </p:nvSpPr>
        <p:spPr>
          <a:xfrm>
            <a:off x="1120778" y="1043427"/>
            <a:ext cx="10643592" cy="3817815"/>
          </a:xfrm>
          <a:prstGeom prst="rect">
            <a:avLst/>
          </a:prstGeom>
          <a:noFill/>
          <a:ln>
            <a:noFill/>
          </a:ln>
        </p:spPr>
        <p:txBody>
          <a:bodyPr spcFirstLastPara="1" wrap="square" lIns="0" tIns="0" rIns="0" bIns="0" anchor="t" anchorCtr="0">
            <a:noAutofit/>
          </a:bodyPr>
          <a:lstStyle/>
          <a:p>
            <a:pPr marL="0" indent="0">
              <a:lnSpc>
                <a:spcPct val="100000"/>
              </a:lnSpc>
              <a:buClr>
                <a:srgbClr val="11AA81"/>
              </a:buClr>
              <a:buSzPts val="4320"/>
            </a:pPr>
            <a:r>
              <a:rPr lang="fi-FI" sz="2400" b="1" dirty="0">
                <a:solidFill>
                  <a:srgbClr val="11AA81"/>
                </a:solidFill>
              </a:rPr>
              <a:t>Strony docelowe</a:t>
            </a:r>
            <a:endParaRPr sz="2400" dirty="0"/>
          </a:p>
          <a:p>
            <a:pPr marL="0" indent="0">
              <a:lnSpc>
                <a:spcPct val="100000"/>
              </a:lnSpc>
              <a:spcBef>
                <a:spcPts val="800"/>
              </a:spcBef>
              <a:buSzPts val="4019"/>
            </a:pPr>
            <a:r>
              <a:rPr lang="fi-FI" sz="2133" dirty="0"/>
              <a:t>Internet jest pełen reklam i stron docelowych, więc łatwo jest je obserwować </a:t>
            </a:r>
            <a:br>
              <a:rPr lang="pl-PL" sz="2133" dirty="0"/>
            </a:br>
            <a:r>
              <a:rPr lang="fi-FI" sz="2133" dirty="0"/>
              <a:t>i oceniać. </a:t>
            </a:r>
            <a:endParaRPr dirty="0"/>
          </a:p>
          <a:p>
            <a:pPr marL="609585" indent="-457189">
              <a:lnSpc>
                <a:spcPct val="100000"/>
              </a:lnSpc>
              <a:spcBef>
                <a:spcPts val="800"/>
              </a:spcBef>
              <a:buClr>
                <a:srgbClr val="11AA81"/>
              </a:buClr>
              <a:buSzPts val="1600"/>
              <a:buFont typeface="Calibri"/>
              <a:buAutoNum type="arabicPeriod"/>
            </a:pPr>
            <a:r>
              <a:rPr lang="fi-FI" sz="2133" dirty="0"/>
              <a:t>Przejrzyj trzy różne typy reklam (w wyszukiwarce, w mediach społecznościowych, reklamy displayowe) i kliknij je, aby przejść do odpowiednich stron docelowych.</a:t>
            </a:r>
            <a:endParaRPr sz="2133" dirty="0"/>
          </a:p>
          <a:p>
            <a:pPr marL="609585" indent="-457189">
              <a:lnSpc>
                <a:spcPct val="100000"/>
              </a:lnSpc>
              <a:spcBef>
                <a:spcPts val="800"/>
              </a:spcBef>
              <a:buClr>
                <a:srgbClr val="11AA81"/>
              </a:buClr>
              <a:buSzPts val="1600"/>
              <a:buFont typeface="Calibri"/>
              <a:buAutoNum type="arabicPeriod"/>
            </a:pPr>
            <a:r>
              <a:rPr lang="fi-FI" sz="2133" dirty="0"/>
              <a:t>Oceń każdą z tych stron docelowych pod kątem</a:t>
            </a:r>
            <a:r>
              <a:rPr lang="pl-PL" sz="2133" dirty="0"/>
              <a:t>:</a:t>
            </a:r>
            <a:endParaRPr dirty="0"/>
          </a:p>
          <a:p>
            <a:pPr marL="990575" lvl="1" indent="-380990">
              <a:lnSpc>
                <a:spcPct val="100000"/>
              </a:lnSpc>
              <a:spcBef>
                <a:spcPts val="0"/>
              </a:spcBef>
              <a:buClr>
                <a:srgbClr val="11AA81"/>
              </a:buClr>
              <a:buSzPts val="1600"/>
              <a:buFont typeface="Noto Sans Symbols"/>
              <a:buChar char="⮚"/>
            </a:pPr>
            <a:r>
              <a:rPr lang="pl-PL" sz="2133" dirty="0"/>
              <a:t>j</a:t>
            </a:r>
            <a:r>
              <a:rPr lang="fi-FI" sz="2133" dirty="0"/>
              <a:t>asność</a:t>
            </a:r>
            <a:r>
              <a:rPr lang="pl-PL" sz="2133" dirty="0"/>
              <a:t>, przejrzystość</a:t>
            </a:r>
            <a:r>
              <a:rPr lang="fi-FI" sz="2133" dirty="0"/>
              <a:t> i skupienie (1-3)</a:t>
            </a:r>
            <a:endParaRPr sz="2133" dirty="0"/>
          </a:p>
          <a:p>
            <a:pPr marL="990575" lvl="1" indent="-380990">
              <a:lnSpc>
                <a:spcPct val="100000"/>
              </a:lnSpc>
              <a:spcBef>
                <a:spcPts val="0"/>
              </a:spcBef>
              <a:buClr>
                <a:srgbClr val="11AA81"/>
              </a:buClr>
              <a:buSzPts val="1600"/>
              <a:buFont typeface="Noto Sans Symbols"/>
              <a:buChar char="⮚"/>
            </a:pPr>
            <a:r>
              <a:rPr lang="fi-FI" sz="2133" dirty="0"/>
              <a:t>responsywność na klikniętą reklamę (1-3)</a:t>
            </a:r>
            <a:endParaRPr sz="2133" dirty="0"/>
          </a:p>
          <a:p>
            <a:pPr marL="990575" lvl="1" indent="-380990">
              <a:lnSpc>
                <a:spcPct val="100000"/>
              </a:lnSpc>
              <a:spcBef>
                <a:spcPts val="0"/>
              </a:spcBef>
              <a:buClr>
                <a:srgbClr val="11AA81"/>
              </a:buClr>
              <a:buSzPts val="1600"/>
              <a:buFont typeface="Noto Sans Symbols"/>
              <a:buChar char="⮚"/>
            </a:pPr>
            <a:r>
              <a:rPr lang="pl-PL" sz="2133" dirty="0"/>
              <a:t>k</a:t>
            </a:r>
            <a:r>
              <a:rPr lang="fi-FI" sz="2133" dirty="0"/>
              <a:t>onwersja: czy strona docelowa sugeruje jasne kroki naprzód? (1-3)</a:t>
            </a:r>
            <a:endParaRPr dirty="0"/>
          </a:p>
          <a:p>
            <a:pPr marL="609585" indent="-457189">
              <a:lnSpc>
                <a:spcPct val="100000"/>
              </a:lnSpc>
              <a:spcBef>
                <a:spcPts val="800"/>
              </a:spcBef>
              <a:buClr>
                <a:srgbClr val="11AA81"/>
              </a:buClr>
              <a:buSzPts val="1600"/>
              <a:buFont typeface="Calibri"/>
              <a:buAutoNum type="arabicPeriod"/>
            </a:pPr>
            <a:r>
              <a:rPr lang="fi-FI" sz="2133" dirty="0"/>
              <a:t>Utwórz raport w PPT</a:t>
            </a:r>
            <a:endParaRPr dirty="0"/>
          </a:p>
          <a:p>
            <a:pPr marL="609585" indent="-321725">
              <a:lnSpc>
                <a:spcPct val="100000"/>
              </a:lnSpc>
              <a:spcBef>
                <a:spcPts val="800"/>
              </a:spcBef>
              <a:buClr>
                <a:srgbClr val="11AA81"/>
              </a:buClr>
              <a:buSzPts val="1600"/>
            </a:pPr>
            <a:endParaRPr sz="2133" dirty="0"/>
          </a:p>
          <a:p>
            <a:pPr marL="152396" indent="0">
              <a:lnSpc>
                <a:spcPct val="100000"/>
              </a:lnSpc>
              <a:spcBef>
                <a:spcPts val="800"/>
              </a:spcBef>
              <a:buClr>
                <a:srgbClr val="11AA81"/>
              </a:buClr>
              <a:buSzPts val="4521"/>
            </a:pPr>
            <a:r>
              <a:rPr lang="fi-FI" sz="2400" b="1" dirty="0">
                <a:solidFill>
                  <a:srgbClr val="11AA81"/>
                </a:solidFill>
              </a:rPr>
              <a:t>Potrzebny czas: 30 minut. Można wykonywać indywidualnie lub w parach.</a:t>
            </a:r>
            <a:endParaRPr sz="2133" b="1" dirty="0">
              <a:solidFill>
                <a:srgbClr val="11AA81"/>
              </a:solidFil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630"/>
        <p:cNvGrpSpPr/>
        <p:nvPr/>
      </p:nvGrpSpPr>
      <p:grpSpPr>
        <a:xfrm>
          <a:off x="0" y="0"/>
          <a:ext cx="0" cy="0"/>
          <a:chOff x="0" y="0"/>
          <a:chExt cx="0" cy="0"/>
        </a:xfrm>
      </p:grpSpPr>
      <p:sp>
        <p:nvSpPr>
          <p:cNvPr id="631" name="Google Shape;631;p33"/>
          <p:cNvSpPr txBox="1">
            <a:spLocks noGrp="1"/>
          </p:cNvSpPr>
          <p:nvPr>
            <p:ph type="title" idx="4294967295"/>
          </p:nvPr>
        </p:nvSpPr>
        <p:spPr>
          <a:xfrm>
            <a:off x="3686256" y="3863568"/>
            <a:ext cx="4819488" cy="984845"/>
          </a:xfrm>
          <a:prstGeom prst="rect">
            <a:avLst/>
          </a:prstGeom>
          <a:solidFill>
            <a:schemeClr val="lt1"/>
          </a:solidFill>
          <a:ln>
            <a:noFill/>
          </a:ln>
        </p:spPr>
        <p:txBody>
          <a:bodyPr spcFirstLastPara="1" wrap="square" lIns="121900" tIns="121900" rIns="121900" bIns="121900" anchor="t" anchorCtr="0">
            <a:spAutoFit/>
          </a:bodyPr>
          <a:lstStyle/>
          <a:p>
            <a:pPr>
              <a:lnSpc>
                <a:spcPct val="100000"/>
              </a:lnSpc>
              <a:buSzPts val="4000"/>
            </a:pPr>
            <a:r>
              <a:rPr lang="fi-FI" sz="4800"/>
              <a:t>Pomiar wpływu </a:t>
            </a:r>
            <a:endParaRPr sz="4800"/>
          </a:p>
        </p:txBody>
      </p:sp>
      <p:sp>
        <p:nvSpPr>
          <p:cNvPr id="632" name="Google Shape;632;p33"/>
          <p:cNvSpPr txBox="1"/>
          <p:nvPr/>
        </p:nvSpPr>
        <p:spPr>
          <a:xfrm>
            <a:off x="830783" y="661212"/>
            <a:ext cx="10530435" cy="2543989"/>
          </a:xfrm>
          <a:prstGeom prst="rect">
            <a:avLst/>
          </a:prstGeom>
          <a:noFill/>
          <a:ln>
            <a:noFill/>
          </a:ln>
        </p:spPr>
        <p:txBody>
          <a:bodyPr spcFirstLastPara="1" wrap="square" lIns="121900" tIns="121900" rIns="121900" bIns="121900" anchor="t" anchorCtr="0">
            <a:spAutoFit/>
          </a:bodyPr>
          <a:lstStyle/>
          <a:p>
            <a:pPr algn="ctr">
              <a:buClr>
                <a:schemeClr val="lt1"/>
              </a:buClr>
              <a:buSzPts val="2800"/>
            </a:pPr>
            <a:r>
              <a:rPr lang="fi-FI" sz="3733" b="1">
                <a:solidFill>
                  <a:schemeClr val="lt1"/>
                </a:solidFill>
              </a:rPr>
              <a:t>"Większość organizacji ponosi porażkę nie dlatego, że brakuje im wykwalifikowanego personelu, ale dlatego, że nie monitorują sukcesu i wydajności swoich cyfrowych kampanii marketingowych".</a:t>
            </a:r>
            <a:endParaRPr sz="3733" b="1">
              <a:solidFill>
                <a:schemeClr val="lt1"/>
              </a:solidFil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636"/>
        <p:cNvGrpSpPr/>
        <p:nvPr/>
      </p:nvGrpSpPr>
      <p:grpSpPr>
        <a:xfrm>
          <a:off x="0" y="0"/>
          <a:ext cx="0" cy="0"/>
          <a:chOff x="0" y="0"/>
          <a:chExt cx="0" cy="0"/>
        </a:xfrm>
      </p:grpSpPr>
      <p:sp>
        <p:nvSpPr>
          <p:cNvPr id="637" name="Google Shape;637;g20e72ffa6ac_0_176"/>
          <p:cNvSpPr txBox="1">
            <a:spLocks noGrp="1"/>
          </p:cNvSpPr>
          <p:nvPr>
            <p:ph type="title" idx="4294967295"/>
          </p:nvPr>
        </p:nvSpPr>
        <p:spPr>
          <a:xfrm>
            <a:off x="829733" y="306916"/>
            <a:ext cx="11362267" cy="764117"/>
          </a:xfrm>
          <a:prstGeom prst="rect">
            <a:avLst/>
          </a:prstGeom>
          <a:noFill/>
          <a:ln>
            <a:noFill/>
          </a:ln>
        </p:spPr>
        <p:txBody>
          <a:bodyPr spcFirstLastPara="1" wrap="square" lIns="121900" tIns="121900" rIns="121900" bIns="121900" anchor="t" anchorCtr="0">
            <a:normAutofit fontScale="90000"/>
          </a:bodyPr>
          <a:lstStyle/>
          <a:p>
            <a:pPr>
              <a:buSzPct val="100000"/>
            </a:pPr>
            <a:r>
              <a:rPr lang="fi-FI"/>
              <a:t>Mierzenie wpływu reklam cyfrowych:</a:t>
            </a:r>
            <a:endParaRPr/>
          </a:p>
        </p:txBody>
      </p:sp>
      <p:sp>
        <p:nvSpPr>
          <p:cNvPr id="638" name="Google Shape;638;g20e72ffa6ac_0_176"/>
          <p:cNvSpPr txBox="1">
            <a:spLocks noGrp="1"/>
          </p:cNvSpPr>
          <p:nvPr>
            <p:ph type="body" idx="4294967295"/>
          </p:nvPr>
        </p:nvSpPr>
        <p:spPr>
          <a:xfrm>
            <a:off x="414867" y="1071033"/>
            <a:ext cx="11362267" cy="5014384"/>
          </a:xfrm>
          <a:prstGeom prst="rect">
            <a:avLst/>
          </a:prstGeom>
          <a:noFill/>
          <a:ln>
            <a:noFill/>
          </a:ln>
        </p:spPr>
        <p:txBody>
          <a:bodyPr spcFirstLastPara="1" wrap="square" lIns="121900" tIns="121900" rIns="121900" bIns="121900" anchor="t" anchorCtr="0">
            <a:normAutofit lnSpcReduction="10000"/>
          </a:bodyPr>
          <a:lstStyle/>
          <a:p>
            <a:pPr marL="609585" indent="-422264">
              <a:spcBef>
                <a:spcPts val="0"/>
              </a:spcBef>
              <a:buClr>
                <a:srgbClr val="11AA81"/>
              </a:buClr>
              <a:buSzPts val="1600"/>
              <a:buFont typeface="Arial"/>
              <a:buChar char="●"/>
            </a:pPr>
            <a:r>
              <a:rPr lang="fi-FI" sz="2133" b="1"/>
              <a:t>Co jest potrzebne : </a:t>
            </a:r>
            <a:endParaRPr sz="2133" b="1"/>
          </a:p>
          <a:p>
            <a:pPr marL="1219170" lvl="1" indent="-422264">
              <a:spcBef>
                <a:spcPts val="0"/>
              </a:spcBef>
              <a:buClr>
                <a:srgbClr val="11AA81"/>
              </a:buClr>
              <a:buSzPts val="1500"/>
              <a:buFont typeface="Arial"/>
              <a:buChar char="●"/>
            </a:pPr>
            <a:r>
              <a:rPr lang="fi-FI" sz="2000"/>
              <a:t>oprogramowanie "analityczne" lub "metryczne" (uwaga: większość platform reklamowych zawiera bezpłatne narzędzia analityczne)</a:t>
            </a:r>
            <a:endParaRPr sz="2000"/>
          </a:p>
          <a:p>
            <a:pPr marL="1219170" lvl="1" indent="-422264">
              <a:spcBef>
                <a:spcPts val="0"/>
              </a:spcBef>
              <a:buClr>
                <a:srgbClr val="11AA81"/>
              </a:buClr>
              <a:buSzPts val="1500"/>
              <a:buFont typeface="Arial"/>
              <a:buChar char="●"/>
            </a:pPr>
            <a:r>
              <a:rPr lang="fi-FI" sz="2000"/>
              <a:t>pliki cookie zainstalowane na stronach internetowych, które chcesz śledzić</a:t>
            </a:r>
            <a:endParaRPr sz="2000"/>
          </a:p>
          <a:p>
            <a:pPr marL="1600160" indent="-253994">
              <a:spcBef>
                <a:spcPts val="0"/>
              </a:spcBef>
              <a:buClr>
                <a:srgbClr val="11AA81"/>
              </a:buClr>
              <a:buSzPts val="1500"/>
              <a:buNone/>
            </a:pPr>
            <a:endParaRPr sz="2000"/>
          </a:p>
          <a:p>
            <a:pPr marL="609585" indent="-422264">
              <a:spcBef>
                <a:spcPts val="0"/>
              </a:spcBef>
              <a:buClr>
                <a:srgbClr val="11AA81"/>
              </a:buClr>
              <a:buSzPts val="1600"/>
              <a:buFont typeface="Arial"/>
              <a:buChar char="●"/>
            </a:pPr>
            <a:r>
              <a:rPr lang="fi-FI" sz="2133" b="1"/>
              <a:t>  Wyniki: </a:t>
            </a:r>
            <a:endParaRPr sz="2133" b="1"/>
          </a:p>
          <a:p>
            <a:pPr marL="1219170" lvl="1" indent="-422264">
              <a:spcBef>
                <a:spcPts val="0"/>
              </a:spcBef>
              <a:buClr>
                <a:srgbClr val="11AA81"/>
              </a:buClr>
              <a:buSzPts val="1500"/>
              <a:buFont typeface="Arial"/>
              <a:buChar char="●"/>
            </a:pPr>
            <a:r>
              <a:rPr lang="fi-FI" sz="2000"/>
              <a:t>Metryki dotyczące zachowania użytkowników w witrynie </a:t>
            </a:r>
            <a:endParaRPr sz="2000"/>
          </a:p>
          <a:p>
            <a:pPr marL="1828754" lvl="2" indent="-422263">
              <a:spcBef>
                <a:spcPts val="0"/>
              </a:spcBef>
              <a:buClr>
                <a:srgbClr val="11AA81"/>
              </a:buClr>
              <a:buSzPts val="1500"/>
              <a:buFont typeface="Noto Sans Symbols"/>
              <a:buChar char="⮚"/>
            </a:pPr>
            <a:r>
              <a:rPr lang="fi-FI"/>
              <a:t>Kim są użytkownicy - dane demograficzne (płeć, przedział wiekowy, zainteresowania itp.).</a:t>
            </a:r>
            <a:endParaRPr/>
          </a:p>
          <a:p>
            <a:pPr marL="1828754" lvl="2" indent="-422263">
              <a:spcBef>
                <a:spcPts val="0"/>
              </a:spcBef>
              <a:buClr>
                <a:srgbClr val="11AA81"/>
              </a:buClr>
              <a:buSzPts val="1500"/>
              <a:buFont typeface="Noto Sans Symbols"/>
              <a:buChar char="⮚"/>
            </a:pPr>
            <a:r>
              <a:rPr lang="fi-FI"/>
              <a:t>Co robią - czas trwania sesji, liczba interakcji z witryną i wyszukiwane hasła.</a:t>
            </a:r>
            <a:endParaRPr/>
          </a:p>
          <a:p>
            <a:pPr marL="1828754" lvl="2" indent="-422263">
              <a:spcBef>
                <a:spcPts val="0"/>
              </a:spcBef>
              <a:buClr>
                <a:srgbClr val="11AA81"/>
              </a:buClr>
              <a:buSzPts val="1500"/>
              <a:buFont typeface="Noto Sans Symbols"/>
              <a:buChar char="⮚"/>
            </a:pPr>
            <a:r>
              <a:rPr lang="fi-FI"/>
              <a:t>Skąd pochodzą - strony internetowe, które odwiedzają, w tym media społecznościowe.</a:t>
            </a:r>
            <a:endParaRPr/>
          </a:p>
          <a:p>
            <a:pPr marL="1828754" lvl="2" indent="-422263">
              <a:spcBef>
                <a:spcPts val="0"/>
              </a:spcBef>
              <a:buClr>
                <a:srgbClr val="11AA81"/>
              </a:buClr>
              <a:buSzPts val="1500"/>
              <a:buFont typeface="Noto Sans Symbols"/>
              <a:buChar char="⮚"/>
            </a:pPr>
            <a:r>
              <a:rPr lang="fi-FI"/>
              <a:t>Dlaczego odchodzą - kolejność stron, które odwiedzili, pierwsza i ostatnia strona, którą zobaczyli oraz współczynnik odrzuceń.</a:t>
            </a:r>
            <a:endParaRPr/>
          </a:p>
          <a:p>
            <a:pPr marL="990575" indent="-253994">
              <a:spcBef>
                <a:spcPts val="0"/>
              </a:spcBef>
              <a:buClr>
                <a:srgbClr val="11AA81"/>
              </a:buClr>
              <a:buSzPts val="1500"/>
              <a:buNone/>
            </a:pPr>
            <a:endParaRPr sz="2000"/>
          </a:p>
          <a:p>
            <a:pPr marL="609585" indent="-422264">
              <a:spcBef>
                <a:spcPts val="0"/>
              </a:spcBef>
              <a:buClr>
                <a:srgbClr val="11AA81"/>
              </a:buClr>
              <a:buSzPts val="1500"/>
              <a:buFont typeface="Arial"/>
              <a:buChar char="●"/>
            </a:pPr>
            <a:r>
              <a:rPr lang="fi-FI" sz="2000"/>
              <a:t>Zrozumienie, w jaki sposób użytkownicy wchodzą w interakcję z Twoją witryną, dostarcza danych i spostrzeżeń, które pomagają poprawić wrażenia użytkownika i zmaksymalizować konwersje oraz zoptymalizować zawartość.    </a:t>
            </a:r>
            <a:endParaRPr sz="2000"/>
          </a:p>
          <a:p>
            <a:pPr marL="0" indent="0">
              <a:spcBef>
                <a:spcPts val="0"/>
              </a:spcBef>
              <a:buSzPts val="1500"/>
              <a:buNone/>
            </a:pPr>
            <a:endParaRPr sz="200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642"/>
        <p:cNvGrpSpPr/>
        <p:nvPr/>
      </p:nvGrpSpPr>
      <p:grpSpPr>
        <a:xfrm>
          <a:off x="0" y="0"/>
          <a:ext cx="0" cy="0"/>
          <a:chOff x="0" y="0"/>
          <a:chExt cx="0" cy="0"/>
        </a:xfrm>
      </p:grpSpPr>
      <p:sp>
        <p:nvSpPr>
          <p:cNvPr id="643" name="Google Shape;643;g2111f19fff4_0_34"/>
          <p:cNvSpPr txBox="1">
            <a:spLocks noGrp="1"/>
          </p:cNvSpPr>
          <p:nvPr>
            <p:ph type="title"/>
          </p:nvPr>
        </p:nvSpPr>
        <p:spPr>
          <a:xfrm>
            <a:off x="688835" y="79751"/>
            <a:ext cx="10814331" cy="1325563"/>
          </a:xfrm>
          <a:prstGeom prst="rect">
            <a:avLst/>
          </a:prstGeom>
          <a:noFill/>
          <a:ln>
            <a:noFill/>
          </a:ln>
        </p:spPr>
        <p:txBody>
          <a:bodyPr spcFirstLastPara="1" wrap="square" lIns="121900" tIns="121900" rIns="121900" bIns="121900" anchor="t" anchorCtr="0">
            <a:normAutofit fontScale="90000"/>
          </a:bodyPr>
          <a:lstStyle/>
          <a:p>
            <a:pPr>
              <a:lnSpc>
                <a:spcPct val="100000"/>
              </a:lnSpc>
              <a:buSzPct val="111111"/>
            </a:pPr>
            <a:r>
              <a:rPr lang="fi-FI" dirty="0"/>
              <a:t>Istotne wskaźniki dla reklam </a:t>
            </a:r>
            <a:r>
              <a:rPr lang="pl-PL" dirty="0"/>
              <a:t>- </a:t>
            </a:r>
            <a:r>
              <a:rPr lang="fi-FI" dirty="0"/>
              <a:t>przykłady</a:t>
            </a:r>
            <a:endParaRPr dirty="0"/>
          </a:p>
        </p:txBody>
      </p:sp>
      <p:sp>
        <p:nvSpPr>
          <p:cNvPr id="644" name="Google Shape;644;g2111f19fff4_0_34"/>
          <p:cNvSpPr txBox="1">
            <a:spLocks noGrp="1"/>
          </p:cNvSpPr>
          <p:nvPr>
            <p:ph type="body" idx="1"/>
          </p:nvPr>
        </p:nvSpPr>
        <p:spPr>
          <a:xfrm>
            <a:off x="805833" y="1011570"/>
            <a:ext cx="10697333" cy="4696013"/>
          </a:xfrm>
          <a:prstGeom prst="rect">
            <a:avLst/>
          </a:prstGeom>
          <a:noFill/>
          <a:ln>
            <a:noFill/>
          </a:ln>
        </p:spPr>
        <p:txBody>
          <a:bodyPr spcFirstLastPara="1" wrap="square" lIns="121900" tIns="60933" rIns="121900" bIns="60933" anchor="t" anchorCtr="0">
            <a:noAutofit/>
          </a:bodyPr>
          <a:lstStyle/>
          <a:p>
            <a:pPr marL="380990" indent="-380990">
              <a:lnSpc>
                <a:spcPct val="100000"/>
              </a:lnSpc>
              <a:spcBef>
                <a:spcPts val="0"/>
              </a:spcBef>
              <a:buClr>
                <a:srgbClr val="11AA81"/>
              </a:buClr>
              <a:buSzPts val="1400"/>
              <a:buFont typeface="Arial"/>
              <a:buChar char="●"/>
            </a:pPr>
            <a:r>
              <a:rPr lang="fi-FI" sz="2133" dirty="0"/>
              <a:t>Ile wyświetleń uzyskała reklama?  </a:t>
            </a:r>
            <a:endParaRPr sz="2133" dirty="0"/>
          </a:p>
          <a:p>
            <a:pPr marL="380990" indent="-380990">
              <a:lnSpc>
                <a:spcPct val="100000"/>
              </a:lnSpc>
              <a:spcBef>
                <a:spcPts val="1333"/>
              </a:spcBef>
              <a:buClr>
                <a:srgbClr val="11AA81"/>
              </a:buClr>
              <a:buSzPts val="1400"/>
              <a:buFont typeface="Arial"/>
              <a:buChar char="●"/>
            </a:pPr>
            <a:r>
              <a:rPr lang="fi-FI" sz="2133" dirty="0"/>
              <a:t>Ilu było unikalnych odwiedzających?</a:t>
            </a:r>
            <a:endParaRPr sz="2133" dirty="0"/>
          </a:p>
          <a:p>
            <a:pPr marL="380990" indent="-380990">
              <a:lnSpc>
                <a:spcPct val="100000"/>
              </a:lnSpc>
              <a:spcBef>
                <a:spcPts val="1333"/>
              </a:spcBef>
              <a:buClr>
                <a:srgbClr val="11AA81"/>
              </a:buClr>
              <a:buSzPts val="1400"/>
              <a:buFont typeface="Arial"/>
              <a:buChar char="●"/>
            </a:pPr>
            <a:r>
              <a:rPr lang="fi-FI" sz="2133" dirty="0"/>
              <a:t>Czy strona docelowa działała dobrze (mierzone współczynnikiem odrzuceń)?</a:t>
            </a:r>
            <a:endParaRPr dirty="0"/>
          </a:p>
          <a:p>
            <a:pPr marL="380990" indent="-380990">
              <a:lnSpc>
                <a:spcPct val="100000"/>
              </a:lnSpc>
              <a:spcBef>
                <a:spcPts val="1333"/>
              </a:spcBef>
              <a:buClr>
                <a:srgbClr val="11AA81"/>
              </a:buClr>
              <a:buSzPts val="1400"/>
              <a:buFont typeface="Arial"/>
              <a:buChar char="●"/>
            </a:pPr>
            <a:r>
              <a:rPr lang="fi-FI" sz="2133" dirty="0"/>
              <a:t>Czy cele zostały osiągnięte (mierzone "konwersją")?</a:t>
            </a:r>
            <a:endParaRPr dirty="0"/>
          </a:p>
          <a:p>
            <a:pPr marL="380990" indent="-380990">
              <a:lnSpc>
                <a:spcPct val="100000"/>
              </a:lnSpc>
              <a:spcBef>
                <a:spcPts val="1333"/>
              </a:spcBef>
              <a:buClr>
                <a:srgbClr val="11AA81"/>
              </a:buClr>
              <a:buSzPts val="1400"/>
              <a:buFont typeface="Arial"/>
              <a:buChar char="●"/>
            </a:pPr>
            <a:r>
              <a:rPr lang="fi-FI" sz="2133" dirty="0"/>
              <a:t>Czy odwiedzający powracają na naszą stronę - czy stali się naszymi "użytkownikami"?</a:t>
            </a:r>
            <a:endParaRPr dirty="0"/>
          </a:p>
          <a:p>
            <a:pPr marL="380990" indent="-380990">
              <a:lnSpc>
                <a:spcPct val="100000"/>
              </a:lnSpc>
              <a:spcBef>
                <a:spcPts val="1333"/>
              </a:spcBef>
              <a:buClr>
                <a:srgbClr val="11AA81"/>
              </a:buClr>
              <a:buSzPts val="1400"/>
              <a:buFont typeface="Arial"/>
              <a:buChar char="●"/>
            </a:pPr>
            <a:r>
              <a:rPr lang="fi-FI" sz="2133" dirty="0"/>
              <a:t>Jakie reakcje wywołała reklama? (reklamy w mediach społecznościowych)</a:t>
            </a:r>
            <a:endParaRPr dirty="0"/>
          </a:p>
          <a:p>
            <a:pPr marL="380990" indent="-380990">
              <a:lnSpc>
                <a:spcPct val="100000"/>
              </a:lnSpc>
              <a:spcBef>
                <a:spcPts val="1333"/>
              </a:spcBef>
              <a:buClr>
                <a:srgbClr val="11AA81"/>
              </a:buClr>
              <a:buSzPts val="1400"/>
              <a:buFont typeface="Arial"/>
              <a:buChar char="●"/>
            </a:pPr>
            <a:r>
              <a:rPr lang="fi-FI" sz="2133" dirty="0"/>
              <a:t>Czy zyskaliśmy nowych obserwujących? (reklamy w mediach społecznościowych)</a:t>
            </a:r>
            <a:endParaRPr dirty="0"/>
          </a:p>
          <a:p>
            <a:pPr marL="380990" indent="-380990">
              <a:lnSpc>
                <a:spcPct val="100000"/>
              </a:lnSpc>
              <a:spcBef>
                <a:spcPts val="1333"/>
              </a:spcBef>
              <a:buClr>
                <a:srgbClr val="11AA81"/>
              </a:buClr>
              <a:buSzPts val="1400"/>
              <a:buFont typeface="Arial"/>
              <a:buChar char="●"/>
            </a:pPr>
            <a:r>
              <a:rPr lang="fi-FI" sz="2133" dirty="0"/>
              <a:t>Czy otrzymaliśmy nowe dane kontaktowe = leady (adresy e-mail lub podobne)?</a:t>
            </a:r>
            <a:br>
              <a:rPr lang="fi-FI" sz="2133" dirty="0"/>
            </a:br>
            <a:endParaRPr sz="1867" dirty="0"/>
          </a:p>
          <a:p>
            <a:pPr marL="0" indent="0" algn="ctr">
              <a:lnSpc>
                <a:spcPct val="100000"/>
              </a:lnSpc>
              <a:spcBef>
                <a:spcPts val="1333"/>
              </a:spcBef>
              <a:buClr>
                <a:srgbClr val="11AA81"/>
              </a:buClr>
              <a:buSzPts val="1800"/>
            </a:pPr>
            <a:r>
              <a:rPr lang="fi-FI" sz="1600" b="1" dirty="0">
                <a:solidFill>
                  <a:srgbClr val="11AA81"/>
                </a:solidFill>
              </a:rPr>
              <a:t>Więcej informacji na temat metryk: </a:t>
            </a:r>
            <a:r>
              <a:rPr lang="fi-FI" sz="1600" u="sng" dirty="0">
                <a:solidFill>
                  <a:schemeClr val="hlink"/>
                </a:solidFill>
                <a:hlinkClick r:id="rId3"/>
              </a:rPr>
              <a:t>Instapage</a:t>
            </a:r>
            <a:endParaRPr sz="1600" u="sng" dirty="0">
              <a:solidFill>
                <a:schemeClr val="hlink"/>
              </a:solidFill>
            </a:endParaRPr>
          </a:p>
          <a:p>
            <a:pPr marL="0" indent="0">
              <a:buSzPts val="1600"/>
            </a:pPr>
            <a:endParaRPr sz="2133"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648"/>
        <p:cNvGrpSpPr/>
        <p:nvPr/>
      </p:nvGrpSpPr>
      <p:grpSpPr>
        <a:xfrm>
          <a:off x="0" y="0"/>
          <a:ext cx="0" cy="0"/>
          <a:chOff x="0" y="0"/>
          <a:chExt cx="0" cy="0"/>
        </a:xfrm>
      </p:grpSpPr>
      <p:sp>
        <p:nvSpPr>
          <p:cNvPr id="649" name="Google Shape;649;p35"/>
          <p:cNvSpPr txBox="1">
            <a:spLocks noGrp="1"/>
          </p:cNvSpPr>
          <p:nvPr>
            <p:ph type="title"/>
          </p:nvPr>
        </p:nvSpPr>
        <p:spPr>
          <a:xfrm>
            <a:off x="580941" y="213162"/>
            <a:ext cx="11030119" cy="745609"/>
          </a:xfrm>
          <a:prstGeom prst="rect">
            <a:avLst/>
          </a:prstGeom>
          <a:noFill/>
          <a:ln>
            <a:noFill/>
          </a:ln>
        </p:spPr>
        <p:txBody>
          <a:bodyPr spcFirstLastPara="1" wrap="square" lIns="91400" tIns="45700" rIns="91400" bIns="45700" anchor="ctr" anchorCtr="0">
            <a:normAutofit/>
          </a:bodyPr>
          <a:lstStyle/>
          <a:p>
            <a:pPr>
              <a:buSzPts val="5500"/>
            </a:pPr>
            <a:r>
              <a:rPr lang="fi-FI" sz="4000"/>
              <a:t>Metryki do śledzenia skuteczności reklam</a:t>
            </a:r>
            <a:endParaRPr sz="4000"/>
          </a:p>
        </p:txBody>
      </p:sp>
      <p:sp>
        <p:nvSpPr>
          <p:cNvPr id="650" name="Google Shape;650;p35"/>
          <p:cNvSpPr txBox="1">
            <a:spLocks noGrp="1"/>
          </p:cNvSpPr>
          <p:nvPr>
            <p:ph type="body" idx="1"/>
          </p:nvPr>
        </p:nvSpPr>
        <p:spPr>
          <a:xfrm>
            <a:off x="300252" y="1219199"/>
            <a:ext cx="12037324" cy="4952327"/>
          </a:xfrm>
          <a:prstGeom prst="rect">
            <a:avLst/>
          </a:prstGeom>
          <a:noFill/>
          <a:ln>
            <a:noFill/>
          </a:ln>
        </p:spPr>
        <p:txBody>
          <a:bodyPr spcFirstLastPara="1" wrap="square" lIns="121900" tIns="60933" rIns="121900" bIns="60933" anchor="t" anchorCtr="0">
            <a:normAutofit/>
          </a:bodyPr>
          <a:lstStyle/>
          <a:p>
            <a:pPr marL="0" indent="0">
              <a:lnSpc>
                <a:spcPct val="100000"/>
              </a:lnSpc>
              <a:spcBef>
                <a:spcPts val="0"/>
              </a:spcBef>
              <a:buClr>
                <a:srgbClr val="11AA81"/>
              </a:buClr>
              <a:buSzPts val="1600"/>
            </a:pPr>
            <a:r>
              <a:rPr lang="fi-FI" sz="2133" b="1" dirty="0">
                <a:solidFill>
                  <a:srgbClr val="11AA81"/>
                </a:solidFill>
              </a:rPr>
              <a:t>1. </a:t>
            </a:r>
            <a:r>
              <a:rPr lang="fi-FI" sz="2133" b="1" dirty="0"/>
              <a:t>Jak dobrze działa tekst reklamy </a:t>
            </a:r>
            <a:r>
              <a:rPr lang="fi-FI" sz="2133" dirty="0"/>
              <a:t>- CTR (współczynnik klikalności) reklamy</a:t>
            </a:r>
            <a:endParaRPr sz="2133" dirty="0"/>
          </a:p>
          <a:p>
            <a:pPr marL="0" lvl="3" indent="0">
              <a:lnSpc>
                <a:spcPct val="100000"/>
              </a:lnSpc>
              <a:spcBef>
                <a:spcPts val="0"/>
              </a:spcBef>
              <a:buSzPts val="1600"/>
            </a:pPr>
            <a:r>
              <a:rPr lang="fi-FI" sz="2133" dirty="0"/>
              <a:t>	Wskazuje liczbę kliknięć wśród osób, które widziały reklamę.</a:t>
            </a:r>
            <a:endParaRPr sz="2133" dirty="0"/>
          </a:p>
          <a:p>
            <a:pPr marL="0" indent="0">
              <a:lnSpc>
                <a:spcPct val="100000"/>
              </a:lnSpc>
              <a:spcBef>
                <a:spcPts val="0"/>
              </a:spcBef>
              <a:buSzPts val="1600"/>
            </a:pPr>
            <a:r>
              <a:rPr lang="fi-FI" sz="2133" dirty="0"/>
              <a:t>	&lt;1% niski; 1-5% normalny; &gt;5% wysoki </a:t>
            </a:r>
            <a:endParaRPr sz="2133" dirty="0"/>
          </a:p>
          <a:p>
            <a:pPr marL="0" indent="0">
              <a:lnSpc>
                <a:spcPct val="100000"/>
              </a:lnSpc>
              <a:spcBef>
                <a:spcPts val="0"/>
              </a:spcBef>
              <a:buSzPts val="1600"/>
            </a:pPr>
            <a:endParaRPr sz="2133" dirty="0"/>
          </a:p>
          <a:p>
            <a:pPr marL="0" indent="0">
              <a:lnSpc>
                <a:spcPct val="100000"/>
              </a:lnSpc>
              <a:spcBef>
                <a:spcPts val="0"/>
              </a:spcBef>
              <a:buClr>
                <a:srgbClr val="11AA81"/>
              </a:buClr>
              <a:buSzPts val="1600"/>
            </a:pPr>
            <a:r>
              <a:rPr lang="fi-FI" sz="2133" b="1" dirty="0">
                <a:solidFill>
                  <a:srgbClr val="11AA81"/>
                </a:solidFill>
              </a:rPr>
              <a:t>2. </a:t>
            </a:r>
            <a:r>
              <a:rPr lang="fi-FI" sz="2133" b="1" dirty="0"/>
              <a:t>Jak dobrze działa strona docelowa?</a:t>
            </a:r>
            <a:endParaRPr sz="2133" dirty="0"/>
          </a:p>
          <a:p>
            <a:pPr marL="0" indent="0">
              <a:lnSpc>
                <a:spcPct val="100000"/>
              </a:lnSpc>
              <a:spcBef>
                <a:spcPts val="0"/>
              </a:spcBef>
              <a:buSzPts val="1600"/>
            </a:pPr>
            <a:r>
              <a:rPr lang="fi-FI" sz="2133" dirty="0"/>
              <a:t>	Ilu odwiedzających pozostaje na stronie docelowej?</a:t>
            </a:r>
            <a:endParaRPr sz="2133" dirty="0"/>
          </a:p>
          <a:p>
            <a:pPr marL="0" indent="0">
              <a:lnSpc>
                <a:spcPct val="100000"/>
              </a:lnSpc>
              <a:spcBef>
                <a:spcPts val="0"/>
              </a:spcBef>
              <a:buSzPts val="1600"/>
            </a:pPr>
            <a:r>
              <a:rPr lang="fi-FI" sz="2133" dirty="0"/>
              <a:t>	"Współczynnik odrzuceń" to odsetek natychmiastowych wyjść (&lt;5 sekund).</a:t>
            </a:r>
            <a:endParaRPr sz="2133" dirty="0"/>
          </a:p>
          <a:p>
            <a:pPr marL="0" indent="0">
              <a:lnSpc>
                <a:spcPct val="100000"/>
              </a:lnSpc>
              <a:spcBef>
                <a:spcPts val="0"/>
              </a:spcBef>
              <a:buSzPts val="1600"/>
            </a:pPr>
            <a:r>
              <a:rPr lang="fi-FI" sz="2133" dirty="0"/>
              <a:t>	&lt;50% w normie; &lt;50% w porządku</a:t>
            </a:r>
            <a:endParaRPr sz="2133" dirty="0"/>
          </a:p>
          <a:p>
            <a:pPr marL="0" indent="0">
              <a:lnSpc>
                <a:spcPct val="100000"/>
              </a:lnSpc>
              <a:spcBef>
                <a:spcPts val="0"/>
              </a:spcBef>
              <a:buSzPts val="1600"/>
            </a:pPr>
            <a:endParaRPr sz="2133" dirty="0"/>
          </a:p>
          <a:p>
            <a:pPr marL="0" indent="0">
              <a:lnSpc>
                <a:spcPct val="100000"/>
              </a:lnSpc>
              <a:spcBef>
                <a:spcPts val="0"/>
              </a:spcBef>
              <a:buClr>
                <a:srgbClr val="11AA81"/>
              </a:buClr>
              <a:buSzPts val="1600"/>
            </a:pPr>
            <a:r>
              <a:rPr lang="fi-FI" sz="2133" b="1" dirty="0">
                <a:solidFill>
                  <a:srgbClr val="11AA81"/>
                </a:solidFill>
              </a:rPr>
              <a:t>3. </a:t>
            </a:r>
            <a:r>
              <a:rPr lang="fi-FI" sz="2133" b="1" dirty="0"/>
              <a:t>Ilu użytkowników wykonało pożądaną akcję - współczynnik konwersji</a:t>
            </a:r>
            <a:endParaRPr sz="2133" dirty="0"/>
          </a:p>
          <a:p>
            <a:pPr marL="0" indent="0">
              <a:lnSpc>
                <a:spcPct val="100000"/>
              </a:lnSpc>
              <a:spcBef>
                <a:spcPts val="0"/>
              </a:spcBef>
              <a:buSzPts val="1600"/>
            </a:pPr>
            <a:r>
              <a:rPr lang="fi-FI" sz="2133" dirty="0"/>
              <a:t>	Ilu odwiedzających wykonało pożądane działania?</a:t>
            </a:r>
            <a:endParaRPr sz="2133" dirty="0"/>
          </a:p>
          <a:p>
            <a:pPr marL="0" indent="0">
              <a:lnSpc>
                <a:spcPct val="100000"/>
              </a:lnSpc>
              <a:spcBef>
                <a:spcPts val="0"/>
              </a:spcBef>
              <a:buSzPts val="1600"/>
            </a:pPr>
            <a:r>
              <a:rPr lang="fi-FI" sz="2133" dirty="0"/>
              <a:t>	</a:t>
            </a:r>
            <a:br>
              <a:rPr lang="fi-FI" sz="2133" dirty="0"/>
            </a:br>
            <a:r>
              <a:rPr lang="fi-FI" sz="2133" b="1" dirty="0">
                <a:solidFill>
                  <a:srgbClr val="11AA81"/>
                </a:solidFill>
              </a:rPr>
              <a:t>Dane te można uzyskać z analiz platform reklamowych (Google Ads, Facebook/Instagram).</a:t>
            </a:r>
            <a:endParaRPr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654"/>
        <p:cNvGrpSpPr/>
        <p:nvPr/>
      </p:nvGrpSpPr>
      <p:grpSpPr>
        <a:xfrm>
          <a:off x="0" y="0"/>
          <a:ext cx="0" cy="0"/>
          <a:chOff x="0" y="0"/>
          <a:chExt cx="0" cy="0"/>
        </a:xfrm>
      </p:grpSpPr>
      <p:sp>
        <p:nvSpPr>
          <p:cNvPr id="655" name="Google Shape;655;g20e72ffa6ac_0_172"/>
          <p:cNvSpPr txBox="1">
            <a:spLocks noGrp="1"/>
          </p:cNvSpPr>
          <p:nvPr>
            <p:ph type="title"/>
          </p:nvPr>
        </p:nvSpPr>
        <p:spPr>
          <a:xfrm>
            <a:off x="1" y="195201"/>
            <a:ext cx="4592751" cy="6041826"/>
          </a:xfrm>
          <a:prstGeom prst="rect">
            <a:avLst/>
          </a:prstGeom>
          <a:noFill/>
          <a:ln>
            <a:noFill/>
          </a:ln>
        </p:spPr>
        <p:txBody>
          <a:bodyPr spcFirstLastPara="1" wrap="square" lIns="432000" tIns="96000" rIns="0" bIns="121900" anchor="t" anchorCtr="0">
            <a:normAutofit/>
          </a:bodyPr>
          <a:lstStyle/>
          <a:p>
            <a:pPr>
              <a:lnSpc>
                <a:spcPct val="100000"/>
              </a:lnSpc>
              <a:buClr>
                <a:srgbClr val="11AA81"/>
              </a:buClr>
              <a:buSzPct val="100000"/>
            </a:pPr>
            <a:br>
              <a:rPr lang="fi-FI" sz="2000" dirty="0">
                <a:solidFill>
                  <a:srgbClr val="11AA81"/>
                </a:solidFill>
              </a:rPr>
            </a:br>
            <a:br>
              <a:rPr lang="fi-FI" sz="2000" dirty="0">
                <a:solidFill>
                  <a:srgbClr val="11AA81"/>
                </a:solidFill>
              </a:rPr>
            </a:br>
            <a:br>
              <a:rPr lang="fi-FI" sz="2000" dirty="0">
                <a:solidFill>
                  <a:srgbClr val="11AA81"/>
                </a:solidFill>
              </a:rPr>
            </a:br>
            <a:br>
              <a:rPr lang="fi-FI" sz="2000" dirty="0">
                <a:solidFill>
                  <a:srgbClr val="11AA81"/>
                </a:solidFill>
              </a:rPr>
            </a:br>
            <a:r>
              <a:rPr lang="fi-FI" sz="2000" dirty="0">
                <a:solidFill>
                  <a:srgbClr val="11AA81"/>
                </a:solidFill>
              </a:rPr>
              <a:t>Kampania prowadzona w dniach 28.12 - 17.</a:t>
            </a:r>
            <a:r>
              <a:rPr lang="pl-PL" sz="2000" dirty="0">
                <a:solidFill>
                  <a:srgbClr val="11AA81"/>
                </a:solidFill>
              </a:rPr>
              <a:t>0</a:t>
            </a:r>
            <a:r>
              <a:rPr lang="fi-FI" sz="2000" dirty="0">
                <a:solidFill>
                  <a:srgbClr val="11AA81"/>
                </a:solidFill>
              </a:rPr>
              <a:t>1:</a:t>
            </a:r>
            <a:endParaRPr sz="1800" b="0" dirty="0"/>
          </a:p>
          <a:p>
            <a:pPr>
              <a:lnSpc>
                <a:spcPct val="100000"/>
              </a:lnSpc>
              <a:buSzPct val="100000"/>
            </a:pPr>
            <a:r>
              <a:rPr lang="fi-FI" sz="1800" b="0" dirty="0"/>
              <a:t>Ponad 37 000 wyświetleń na Fb </a:t>
            </a:r>
            <a:endParaRPr sz="1800" b="0" dirty="0"/>
          </a:p>
          <a:p>
            <a:pPr>
              <a:lnSpc>
                <a:spcPct val="100000"/>
              </a:lnSpc>
              <a:buSzPct val="100000"/>
            </a:pPr>
            <a:r>
              <a:rPr lang="fi-FI" sz="1800" b="0" dirty="0"/>
              <a:t>2000+ wyświetleń na IG</a:t>
            </a:r>
            <a:endParaRPr sz="1800" b="0" dirty="0"/>
          </a:p>
          <a:p>
            <a:pPr>
              <a:lnSpc>
                <a:spcPct val="100000"/>
              </a:lnSpc>
              <a:buSzPct val="100000"/>
            </a:pPr>
            <a:endParaRPr sz="1400" b="0" dirty="0"/>
          </a:p>
          <a:p>
            <a:pPr>
              <a:lnSpc>
                <a:spcPct val="100000"/>
              </a:lnSpc>
              <a:buClr>
                <a:srgbClr val="11AA81"/>
              </a:buClr>
              <a:buSzPct val="100000"/>
            </a:pPr>
            <a:r>
              <a:rPr lang="fi-FI" sz="1800" dirty="0">
                <a:solidFill>
                  <a:srgbClr val="11AA81"/>
                </a:solidFill>
              </a:rPr>
              <a:t>Odwiedziny strony (=CTR)</a:t>
            </a:r>
            <a:endParaRPr sz="1800" dirty="0">
              <a:solidFill>
                <a:srgbClr val="11AA81"/>
              </a:solidFill>
            </a:endParaRPr>
          </a:p>
          <a:p>
            <a:pPr>
              <a:lnSpc>
                <a:spcPct val="100000"/>
              </a:lnSpc>
              <a:buSzPct val="100000"/>
            </a:pPr>
            <a:r>
              <a:rPr lang="fi-FI" sz="1800" b="0" dirty="0"/>
              <a:t>Fb 1000+ (~2,7%)</a:t>
            </a:r>
            <a:endParaRPr sz="1800" b="0" dirty="0"/>
          </a:p>
          <a:p>
            <a:pPr>
              <a:lnSpc>
                <a:spcPct val="100000"/>
              </a:lnSpc>
              <a:buSzPct val="100000"/>
            </a:pPr>
            <a:r>
              <a:rPr lang="fi-FI" sz="1800" b="0" dirty="0"/>
              <a:t>IG 41 (~2%)</a:t>
            </a:r>
            <a:endParaRPr sz="1800" b="0" dirty="0"/>
          </a:p>
          <a:p>
            <a:pPr>
              <a:lnSpc>
                <a:spcPct val="100000"/>
              </a:lnSpc>
              <a:buSzPct val="100000"/>
            </a:pPr>
            <a:endParaRPr sz="1200" b="0" dirty="0"/>
          </a:p>
          <a:p>
            <a:pPr>
              <a:lnSpc>
                <a:spcPct val="100000"/>
              </a:lnSpc>
              <a:buClr>
                <a:srgbClr val="11AA81"/>
              </a:buClr>
              <a:buSzPct val="100000"/>
            </a:pPr>
            <a:r>
              <a:rPr lang="fi-FI" sz="1800" dirty="0">
                <a:solidFill>
                  <a:srgbClr val="11AA81"/>
                </a:solidFill>
              </a:rPr>
              <a:t>Budżet całkowity 100€ (80€ Fb, </a:t>
            </a:r>
            <a:br>
              <a:rPr lang="pl-PL" sz="1800" dirty="0">
                <a:solidFill>
                  <a:srgbClr val="11AA81"/>
                </a:solidFill>
              </a:rPr>
            </a:br>
            <a:r>
              <a:rPr lang="fi-FI" sz="1800" dirty="0">
                <a:solidFill>
                  <a:srgbClr val="11AA81"/>
                </a:solidFill>
              </a:rPr>
              <a:t>20€ IG)</a:t>
            </a:r>
            <a:endParaRPr sz="1800" dirty="0">
              <a:solidFill>
                <a:srgbClr val="11AA81"/>
              </a:solidFill>
            </a:endParaRPr>
          </a:p>
          <a:p>
            <a:pPr>
              <a:lnSpc>
                <a:spcPct val="100000"/>
              </a:lnSpc>
              <a:buClr>
                <a:srgbClr val="11AA81"/>
              </a:buClr>
              <a:buSzPct val="100000"/>
            </a:pPr>
            <a:r>
              <a:rPr lang="fi-FI" sz="1800" dirty="0">
                <a:solidFill>
                  <a:srgbClr val="11AA81"/>
                </a:solidFill>
              </a:rPr>
              <a:t>-&gt; wydatki:</a:t>
            </a:r>
            <a:endParaRPr sz="1800" dirty="0">
              <a:solidFill>
                <a:srgbClr val="11AA81"/>
              </a:solidFill>
            </a:endParaRPr>
          </a:p>
          <a:p>
            <a:pPr>
              <a:lnSpc>
                <a:spcPct val="100000"/>
              </a:lnSpc>
              <a:buSzPct val="100000"/>
            </a:pPr>
            <a:r>
              <a:rPr lang="fi-FI" sz="1800" b="0" dirty="0"/>
              <a:t>CPM Fb: ~2,1€</a:t>
            </a:r>
            <a:endParaRPr sz="1800" b="0" dirty="0"/>
          </a:p>
          <a:p>
            <a:pPr>
              <a:lnSpc>
                <a:spcPct val="100000"/>
              </a:lnSpc>
              <a:buSzPct val="100000"/>
            </a:pPr>
            <a:r>
              <a:rPr lang="fi-FI" sz="1800" b="0" dirty="0"/>
              <a:t>CPM IG: ~10€</a:t>
            </a:r>
            <a:endParaRPr sz="1800" b="0" dirty="0"/>
          </a:p>
          <a:p>
            <a:pPr>
              <a:lnSpc>
                <a:spcPct val="100000"/>
              </a:lnSpc>
              <a:buSzPct val="100000"/>
            </a:pPr>
            <a:r>
              <a:rPr lang="fi-FI" sz="1800" b="0" dirty="0"/>
              <a:t>za kliknięcie Fb: 8 c</a:t>
            </a:r>
            <a:endParaRPr sz="1800" b="0" dirty="0"/>
          </a:p>
          <a:p>
            <a:pPr>
              <a:lnSpc>
                <a:spcPct val="100000"/>
              </a:lnSpc>
              <a:buSzPct val="100000"/>
            </a:pPr>
            <a:r>
              <a:rPr lang="fi-FI" sz="1800" b="0" dirty="0"/>
              <a:t>za kliknięcie IG: 50c</a:t>
            </a:r>
            <a:endParaRPr sz="1800" b="0" dirty="0"/>
          </a:p>
          <a:p>
            <a:pPr>
              <a:buSzPct val="100000"/>
            </a:pPr>
            <a:endParaRPr sz="1600" dirty="0"/>
          </a:p>
          <a:p>
            <a:pPr>
              <a:buSzPct val="100000"/>
            </a:pPr>
            <a:endParaRPr sz="1600" dirty="0"/>
          </a:p>
          <a:p>
            <a:pPr>
              <a:buSzPct val="100000"/>
            </a:pPr>
            <a:endParaRPr sz="1600" dirty="0"/>
          </a:p>
        </p:txBody>
      </p:sp>
      <p:pic>
        <p:nvPicPr>
          <p:cNvPr id="656" name="Google Shape;656;g20e72ffa6ac_0_172"/>
          <p:cNvPicPr preferRelativeResize="0"/>
          <p:nvPr/>
        </p:nvPicPr>
        <p:blipFill rotWithShape="1">
          <a:blip r:embed="rId3">
            <a:alphaModFix/>
          </a:blip>
          <a:srcRect/>
          <a:stretch/>
        </p:blipFill>
        <p:spPr>
          <a:xfrm>
            <a:off x="4836401" y="195201"/>
            <a:ext cx="7242676" cy="6356647"/>
          </a:xfrm>
          <a:prstGeom prst="rect">
            <a:avLst/>
          </a:prstGeom>
          <a:noFill/>
          <a:ln w="28575" cap="flat" cmpd="sng">
            <a:solidFill>
              <a:srgbClr val="11AA81"/>
            </a:solidFill>
            <a:prstDash val="solid"/>
            <a:round/>
            <a:headEnd type="none" w="sm" len="sm"/>
            <a:tailEnd type="none" w="sm" len="sm"/>
          </a:ln>
        </p:spPr>
      </p:pic>
      <p:pic>
        <p:nvPicPr>
          <p:cNvPr id="657" name="Google Shape;657;g20e72ffa6ac_0_17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3072710" y="5956101"/>
            <a:ext cx="1698957" cy="651223"/>
          </a:xfrm>
          <a:prstGeom prst="rect">
            <a:avLst/>
          </a:prstGeom>
          <a:noFill/>
          <a:ln>
            <a:noFill/>
          </a:ln>
        </p:spPr>
      </p:pic>
      <p:sp>
        <p:nvSpPr>
          <p:cNvPr id="658" name="Google Shape;658;g20e72ffa6ac_0_172"/>
          <p:cNvSpPr txBox="1"/>
          <p:nvPr/>
        </p:nvSpPr>
        <p:spPr>
          <a:xfrm>
            <a:off x="284545" y="195201"/>
            <a:ext cx="6198499" cy="1271960"/>
          </a:xfrm>
          <a:prstGeom prst="rect">
            <a:avLst/>
          </a:prstGeom>
          <a:noFill/>
          <a:ln>
            <a:noFill/>
          </a:ln>
        </p:spPr>
        <p:txBody>
          <a:bodyPr spcFirstLastPara="1" wrap="square" lIns="121900" tIns="60933" rIns="121900" bIns="60933" anchor="t" anchorCtr="0">
            <a:spAutoFit/>
          </a:bodyPr>
          <a:lstStyle/>
          <a:p>
            <a:r>
              <a:rPr lang="pl-PL" sz="3733" b="1" dirty="0">
                <a:solidFill>
                  <a:srgbClr val="161249"/>
                </a:solidFill>
              </a:rPr>
              <a:t>W</a:t>
            </a:r>
            <a:r>
              <a:rPr lang="fi-FI" sz="3733" b="1" dirty="0">
                <a:solidFill>
                  <a:srgbClr val="161249"/>
                </a:solidFill>
              </a:rPr>
              <a:t>skaźniki </a:t>
            </a:r>
            <a:endParaRPr sz="1867" dirty="0"/>
          </a:p>
          <a:p>
            <a:r>
              <a:rPr lang="fi-FI" sz="3733" b="1" dirty="0">
                <a:solidFill>
                  <a:srgbClr val="161249"/>
                </a:solidFill>
              </a:rPr>
              <a:t>z Facebook/IG</a:t>
            </a:r>
            <a:endParaRPr sz="2133" dirty="0">
              <a:solidFill>
                <a:schemeClr val="dk1"/>
              </a:solidFill>
              <a:latin typeface="Calibri"/>
              <a:ea typeface="Calibri"/>
              <a:cs typeface="Calibri"/>
              <a:sym typeface="Calibri"/>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662"/>
        <p:cNvGrpSpPr/>
        <p:nvPr/>
      </p:nvGrpSpPr>
      <p:grpSpPr>
        <a:xfrm>
          <a:off x="0" y="0"/>
          <a:ext cx="0" cy="0"/>
          <a:chOff x="0" y="0"/>
          <a:chExt cx="0" cy="0"/>
        </a:xfrm>
      </p:grpSpPr>
      <p:sp>
        <p:nvSpPr>
          <p:cNvPr id="663" name="Google Shape;663;g20e72ffa6ac_0_166"/>
          <p:cNvSpPr txBox="1"/>
          <p:nvPr/>
        </p:nvSpPr>
        <p:spPr>
          <a:xfrm>
            <a:off x="1" y="1417508"/>
            <a:ext cx="4359407" cy="2851574"/>
          </a:xfrm>
          <a:prstGeom prst="rect">
            <a:avLst/>
          </a:prstGeom>
          <a:noFill/>
          <a:ln>
            <a:noFill/>
          </a:ln>
        </p:spPr>
        <p:txBody>
          <a:bodyPr spcFirstLastPara="1" wrap="square" lIns="121900" tIns="121900" rIns="121900" bIns="121900" anchor="t" anchorCtr="0">
            <a:spAutoFit/>
          </a:bodyPr>
          <a:lstStyle/>
          <a:p>
            <a:pPr marL="609585" indent="-423323">
              <a:spcBef>
                <a:spcPts val="800"/>
              </a:spcBef>
              <a:buClr>
                <a:srgbClr val="11AA81"/>
              </a:buClr>
              <a:buSzPts val="1400"/>
              <a:buFont typeface="Arial"/>
              <a:buChar char="●"/>
            </a:pPr>
            <a:r>
              <a:rPr lang="fi-FI" sz="2133" dirty="0">
                <a:solidFill>
                  <a:srgbClr val="161249"/>
                </a:solidFill>
              </a:rPr>
              <a:t>linia czasu 23.12. - 20.</a:t>
            </a:r>
            <a:r>
              <a:rPr lang="pl-PL" sz="2133" dirty="0">
                <a:solidFill>
                  <a:srgbClr val="161249"/>
                </a:solidFill>
              </a:rPr>
              <a:t>0</a:t>
            </a:r>
            <a:r>
              <a:rPr lang="fi-FI" sz="2133" dirty="0">
                <a:solidFill>
                  <a:srgbClr val="161249"/>
                </a:solidFill>
              </a:rPr>
              <a:t>2.</a:t>
            </a:r>
            <a:endParaRPr sz="2133" dirty="0">
              <a:solidFill>
                <a:srgbClr val="161249"/>
              </a:solidFill>
            </a:endParaRPr>
          </a:p>
          <a:p>
            <a:pPr marL="609585" indent="-423323">
              <a:spcBef>
                <a:spcPts val="800"/>
              </a:spcBef>
              <a:buClr>
                <a:srgbClr val="11AA81"/>
              </a:buClr>
              <a:buSzPts val="1400"/>
              <a:buFont typeface="Arial"/>
              <a:buChar char="●"/>
            </a:pPr>
            <a:r>
              <a:rPr lang="fi-FI" sz="2133" dirty="0">
                <a:solidFill>
                  <a:srgbClr val="161249"/>
                </a:solidFill>
              </a:rPr>
              <a:t>Wyświetlanie źródeł </a:t>
            </a:r>
            <a:br>
              <a:rPr lang="pl-PL" sz="2133" dirty="0">
                <a:solidFill>
                  <a:srgbClr val="161249"/>
                </a:solidFill>
              </a:rPr>
            </a:br>
            <a:r>
              <a:rPr lang="fi-FI" sz="2133" dirty="0">
                <a:solidFill>
                  <a:srgbClr val="161249"/>
                </a:solidFill>
              </a:rPr>
              <a:t>i szybkości ruchu</a:t>
            </a:r>
            <a:endParaRPr sz="1867" dirty="0"/>
          </a:p>
          <a:p>
            <a:pPr marL="609585" indent="-423323">
              <a:spcBef>
                <a:spcPts val="800"/>
              </a:spcBef>
              <a:buClr>
                <a:srgbClr val="11AA81"/>
              </a:buClr>
              <a:buSzPts val="1400"/>
              <a:buFont typeface="Arial"/>
              <a:buChar char="●"/>
            </a:pPr>
            <a:r>
              <a:rPr lang="fi-FI" sz="2133" dirty="0">
                <a:solidFill>
                  <a:srgbClr val="161249"/>
                </a:solidFill>
              </a:rPr>
              <a:t>najważniejszym źródłem jest "ruch bezpośredni" (użytkownik zna adres URL)</a:t>
            </a:r>
            <a:endParaRPr sz="2133" dirty="0">
              <a:solidFill>
                <a:srgbClr val="161249"/>
              </a:solidFill>
            </a:endParaRPr>
          </a:p>
          <a:p>
            <a:pPr marL="609585" indent="-304792">
              <a:buClr>
                <a:srgbClr val="11AA81"/>
              </a:buClr>
              <a:buSzPts val="1400"/>
            </a:pPr>
            <a:endParaRPr sz="2133" dirty="0">
              <a:solidFill>
                <a:srgbClr val="161249"/>
              </a:solidFill>
            </a:endParaRPr>
          </a:p>
        </p:txBody>
      </p:sp>
      <p:pic>
        <p:nvPicPr>
          <p:cNvPr id="664" name="Google Shape;664;g20e72ffa6ac_0_166"/>
          <p:cNvPicPr preferRelativeResize="0"/>
          <p:nvPr/>
        </p:nvPicPr>
        <p:blipFill rotWithShape="1">
          <a:blip r:embed="rId3">
            <a:alphaModFix/>
          </a:blip>
          <a:srcRect/>
          <a:stretch/>
        </p:blipFill>
        <p:spPr>
          <a:xfrm>
            <a:off x="4576189" y="181973"/>
            <a:ext cx="7422100" cy="3794300"/>
          </a:xfrm>
          <a:prstGeom prst="rect">
            <a:avLst/>
          </a:prstGeom>
          <a:noFill/>
          <a:ln w="28575" cap="flat" cmpd="sng">
            <a:solidFill>
              <a:srgbClr val="11AA81"/>
            </a:solidFill>
            <a:prstDash val="solid"/>
            <a:round/>
            <a:headEnd type="none" w="sm" len="sm"/>
            <a:tailEnd type="none" w="sm" len="sm"/>
          </a:ln>
        </p:spPr>
      </p:pic>
      <p:pic>
        <p:nvPicPr>
          <p:cNvPr id="665" name="Google Shape;665;g20e72ffa6ac_0_16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9668189" y="4087780"/>
            <a:ext cx="2330100" cy="2456600"/>
          </a:xfrm>
          <a:prstGeom prst="rect">
            <a:avLst/>
          </a:prstGeom>
          <a:noFill/>
          <a:ln w="28575" cap="flat" cmpd="sng">
            <a:solidFill>
              <a:srgbClr val="11AA81"/>
            </a:solidFill>
            <a:prstDash val="solid"/>
            <a:round/>
            <a:headEnd type="none" w="sm" len="sm"/>
            <a:tailEnd type="none" w="sm" len="sm"/>
          </a:ln>
        </p:spPr>
      </p:pic>
      <p:sp>
        <p:nvSpPr>
          <p:cNvPr id="666" name="Google Shape;666;g20e72ffa6ac_0_166"/>
          <p:cNvSpPr txBox="1"/>
          <p:nvPr/>
        </p:nvSpPr>
        <p:spPr>
          <a:xfrm>
            <a:off x="1" y="3976273"/>
            <a:ext cx="8610423" cy="1130555"/>
          </a:xfrm>
          <a:prstGeom prst="rect">
            <a:avLst/>
          </a:prstGeom>
          <a:noFill/>
          <a:ln>
            <a:noFill/>
          </a:ln>
        </p:spPr>
        <p:txBody>
          <a:bodyPr spcFirstLastPara="1" wrap="square" lIns="121900" tIns="60933" rIns="121900" bIns="60933" anchor="t" anchorCtr="0">
            <a:noAutofit/>
          </a:bodyPr>
          <a:lstStyle/>
          <a:p>
            <a:pPr marL="609585" indent="-423323">
              <a:buClr>
                <a:srgbClr val="11AA81"/>
              </a:buClr>
              <a:buSzPts val="1400"/>
              <a:buFont typeface="Arial"/>
              <a:buChar char="●"/>
            </a:pPr>
            <a:r>
              <a:rPr lang="fi-FI" sz="2133" dirty="0">
                <a:solidFill>
                  <a:srgbClr val="161249"/>
                </a:solidFill>
              </a:rPr>
              <a:t>ok. 50 tys. "bezpośrednich" odwiedzających na osi czasu</a:t>
            </a:r>
            <a:endParaRPr sz="1867" dirty="0"/>
          </a:p>
          <a:p>
            <a:pPr marL="609585" indent="-423323">
              <a:spcBef>
                <a:spcPts val="800"/>
              </a:spcBef>
              <a:buClr>
                <a:srgbClr val="11AA81"/>
              </a:buClr>
              <a:buSzPts val="1400"/>
              <a:buFont typeface="Arial"/>
              <a:buChar char="●"/>
            </a:pPr>
            <a:r>
              <a:rPr lang="fi-FI" sz="2133" dirty="0">
                <a:solidFill>
                  <a:srgbClr val="161249"/>
                </a:solidFill>
              </a:rPr>
              <a:t>drugie "wyszukiwanie organiczne" (strona znaleziona przez wyszukiwarkę)</a:t>
            </a:r>
            <a:endParaRPr sz="1867" dirty="0"/>
          </a:p>
          <a:p>
            <a:pPr marL="609585" indent="-423323">
              <a:spcBef>
                <a:spcPts val="800"/>
              </a:spcBef>
              <a:buClr>
                <a:srgbClr val="11AA81"/>
              </a:buClr>
              <a:buSzPts val="1400"/>
              <a:buFont typeface="Arial"/>
              <a:buChar char="●"/>
            </a:pPr>
            <a:r>
              <a:rPr lang="fi-FI" sz="2133" dirty="0">
                <a:solidFill>
                  <a:srgbClr val="161249"/>
                </a:solidFill>
              </a:rPr>
              <a:t>trzeci to reklama ("płatne wyszukiwanie")</a:t>
            </a:r>
            <a:endParaRPr sz="1867" dirty="0"/>
          </a:p>
          <a:p>
            <a:pPr>
              <a:spcBef>
                <a:spcPts val="800"/>
              </a:spcBef>
              <a:buClr>
                <a:srgbClr val="161249"/>
              </a:buClr>
              <a:buSzPts val="1200"/>
            </a:pPr>
            <a:r>
              <a:rPr lang="fi-FI" sz="1600" dirty="0">
                <a:solidFill>
                  <a:srgbClr val="161249"/>
                </a:solidFill>
              </a:rPr>
              <a:t>          *Konto demo Google pokazuje dane odwiedzających ze </a:t>
            </a:r>
            <a:r>
              <a:rPr lang="fi-FI" sz="1600" u="sng" dirty="0">
                <a:solidFill>
                  <a:schemeClr val="hlink"/>
                </a:solidFill>
                <a:hlinkClick r:id="rId5"/>
              </a:rPr>
              <a:t>sklepu Google Merchandise.</a:t>
            </a:r>
            <a:endParaRPr sz="1600" dirty="0">
              <a:solidFill>
                <a:schemeClr val="dk1"/>
              </a:solidFill>
            </a:endParaRPr>
          </a:p>
        </p:txBody>
      </p:sp>
      <p:sp>
        <p:nvSpPr>
          <p:cNvPr id="667" name="Google Shape;667;g20e72ffa6ac_0_166"/>
          <p:cNvSpPr txBox="1"/>
          <p:nvPr/>
        </p:nvSpPr>
        <p:spPr>
          <a:xfrm>
            <a:off x="193713" y="181973"/>
            <a:ext cx="4554609" cy="1354162"/>
          </a:xfrm>
          <a:prstGeom prst="rect">
            <a:avLst/>
          </a:prstGeom>
          <a:noFill/>
          <a:ln>
            <a:noFill/>
          </a:ln>
        </p:spPr>
        <p:txBody>
          <a:bodyPr spcFirstLastPara="1" wrap="square" lIns="121900" tIns="60933" rIns="121900" bIns="60933" anchor="t" anchorCtr="0">
            <a:spAutoFit/>
          </a:bodyPr>
          <a:lstStyle/>
          <a:p>
            <a:r>
              <a:rPr lang="pl-PL" sz="3200" b="1" dirty="0">
                <a:solidFill>
                  <a:srgbClr val="161249"/>
                </a:solidFill>
              </a:rPr>
              <a:t>W</a:t>
            </a:r>
            <a:r>
              <a:rPr lang="fi-FI" sz="3200" b="1" dirty="0">
                <a:solidFill>
                  <a:srgbClr val="161249"/>
                </a:solidFill>
              </a:rPr>
              <a:t>skaźniki </a:t>
            </a:r>
            <a:endParaRPr sz="1867" dirty="0"/>
          </a:p>
          <a:p>
            <a:r>
              <a:rPr lang="fi-FI" sz="3200" b="1" dirty="0">
                <a:solidFill>
                  <a:srgbClr val="161249"/>
                </a:solidFill>
              </a:rPr>
              <a:t>z reklam Google 1/2 </a:t>
            </a:r>
            <a:r>
              <a:rPr lang="fi-FI" sz="1600" dirty="0">
                <a:solidFill>
                  <a:srgbClr val="161249"/>
                </a:solidFill>
              </a:rPr>
              <a:t>(dane z </a:t>
            </a:r>
            <a:r>
              <a:rPr lang="fi-FI" sz="1600" u="sng" dirty="0">
                <a:solidFill>
                  <a:schemeClr val="hlink"/>
                </a:solidFill>
                <a:hlinkClick r:id="rId6"/>
              </a:rPr>
              <a:t>konta demonstracyjnego Google*</a:t>
            </a:r>
            <a:r>
              <a:rPr lang="fi-FI" sz="1600" dirty="0">
                <a:solidFill>
                  <a:schemeClr val="dk1"/>
                </a:solidFill>
              </a:rPr>
              <a:t>) </a:t>
            </a:r>
            <a:endParaRPr sz="1867" b="1" dirty="0">
              <a:solidFill>
                <a:schemeClr val="dk1"/>
              </a:solidFill>
            </a:endParaRPr>
          </a:p>
        </p:txBody>
      </p:sp>
      <p:pic>
        <p:nvPicPr>
          <p:cNvPr id="668" name="Google Shape;668;g20e72ffa6ac_0_166"/>
          <p:cNvPicPr preferRelativeResize="0"/>
          <p:nvPr/>
        </p:nvPicPr>
        <p:blipFill rotWithShape="1">
          <a:blip r:embed="rId7">
            <a:alphaModFix/>
          </a:blip>
          <a:srcRect/>
          <a:stretch/>
        </p:blipFill>
        <p:spPr>
          <a:xfrm>
            <a:off x="7862197" y="5917667"/>
            <a:ext cx="1698899" cy="650296"/>
          </a:xfrm>
          <a:prstGeom prst="rect">
            <a:avLst/>
          </a:prstGeom>
          <a:noFill/>
          <a:ln>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672"/>
        <p:cNvGrpSpPr/>
        <p:nvPr/>
      </p:nvGrpSpPr>
      <p:grpSpPr>
        <a:xfrm>
          <a:off x="0" y="0"/>
          <a:ext cx="0" cy="0"/>
          <a:chOff x="0" y="0"/>
          <a:chExt cx="0" cy="0"/>
        </a:xfrm>
      </p:grpSpPr>
      <p:sp>
        <p:nvSpPr>
          <p:cNvPr id="673" name="Google Shape;673;g20e72ffa6ac_0_219"/>
          <p:cNvSpPr txBox="1">
            <a:spLocks noGrp="1"/>
          </p:cNvSpPr>
          <p:nvPr>
            <p:ph type="title"/>
          </p:nvPr>
        </p:nvSpPr>
        <p:spPr>
          <a:xfrm>
            <a:off x="615869" y="895025"/>
            <a:ext cx="5422900" cy="1325563"/>
          </a:xfrm>
          <a:prstGeom prst="rect">
            <a:avLst/>
          </a:prstGeom>
          <a:noFill/>
          <a:ln>
            <a:noFill/>
          </a:ln>
        </p:spPr>
        <p:txBody>
          <a:bodyPr spcFirstLastPara="1" wrap="square" lIns="121900" tIns="60933" rIns="121900" bIns="60933" anchor="b" anchorCtr="0">
            <a:normAutofit/>
          </a:bodyPr>
          <a:lstStyle/>
          <a:p>
            <a:pPr>
              <a:buSzPts val="3300"/>
            </a:pPr>
            <a:endParaRPr/>
          </a:p>
        </p:txBody>
      </p:sp>
      <p:sp>
        <p:nvSpPr>
          <p:cNvPr id="674" name="Google Shape;674;g20e72ffa6ac_0_219"/>
          <p:cNvSpPr txBox="1">
            <a:spLocks noGrp="1"/>
          </p:cNvSpPr>
          <p:nvPr>
            <p:ph type="body" idx="1"/>
          </p:nvPr>
        </p:nvSpPr>
        <p:spPr>
          <a:xfrm>
            <a:off x="219167" y="4609010"/>
            <a:ext cx="12071407" cy="1202836"/>
          </a:xfrm>
          <a:prstGeom prst="rect">
            <a:avLst/>
          </a:prstGeom>
          <a:noFill/>
          <a:ln>
            <a:noFill/>
          </a:ln>
        </p:spPr>
        <p:txBody>
          <a:bodyPr spcFirstLastPara="1" wrap="square" lIns="121900" tIns="60933" rIns="121900" bIns="60933" anchor="t" anchorCtr="0">
            <a:noAutofit/>
          </a:bodyPr>
          <a:lstStyle/>
          <a:p>
            <a:pPr marL="0" indent="0">
              <a:lnSpc>
                <a:spcPct val="100000"/>
              </a:lnSpc>
              <a:spcBef>
                <a:spcPts val="0"/>
              </a:spcBef>
              <a:buClr>
                <a:schemeClr val="dk1"/>
              </a:buClr>
              <a:buSzPts val="1100"/>
            </a:pPr>
            <a:r>
              <a:rPr lang="fi-FI" sz="2533" b="1" dirty="0"/>
              <a:t>Przykładowe dane z reklam Google 2/2</a:t>
            </a:r>
            <a:endParaRPr dirty="0"/>
          </a:p>
          <a:p>
            <a:pPr marL="609585" indent="-431789">
              <a:lnSpc>
                <a:spcPct val="100000"/>
              </a:lnSpc>
              <a:spcBef>
                <a:spcPts val="400"/>
              </a:spcBef>
              <a:buClr>
                <a:srgbClr val="11AA81"/>
              </a:buClr>
              <a:buSzPts val="1350"/>
              <a:buChar char="●"/>
            </a:pPr>
            <a:r>
              <a:rPr lang="fi-FI" sz="1600" dirty="0"/>
              <a:t>Ta metryka wyświetla aktywne sesje* i różnice w ich długości</a:t>
            </a:r>
            <a:endParaRPr sz="2400" dirty="0"/>
          </a:p>
          <a:p>
            <a:pPr marL="609585" indent="-431789">
              <a:lnSpc>
                <a:spcPct val="100000"/>
              </a:lnSpc>
              <a:spcBef>
                <a:spcPts val="0"/>
              </a:spcBef>
              <a:buClr>
                <a:srgbClr val="11AA81"/>
              </a:buClr>
              <a:buSzPts val="1350"/>
              <a:buChar char="●"/>
            </a:pPr>
            <a:r>
              <a:rPr lang="fi-FI" sz="1600" dirty="0"/>
              <a:t>Reklamy (płatne i displayowe) wydają się mieć krótsze sesje niż wizyty bezpośrednie i organiczne.</a:t>
            </a:r>
            <a:endParaRPr sz="2400" dirty="0"/>
          </a:p>
          <a:p>
            <a:pPr marL="609585" indent="-431789">
              <a:lnSpc>
                <a:spcPct val="100000"/>
              </a:lnSpc>
              <a:spcBef>
                <a:spcPts val="0"/>
              </a:spcBef>
              <a:buClr>
                <a:srgbClr val="11AA81"/>
              </a:buClr>
              <a:buSzPts val="1350"/>
              <a:buChar char="●"/>
            </a:pPr>
            <a:r>
              <a:rPr lang="fi-FI" sz="1600" dirty="0"/>
              <a:t>Najdłuższe sesje według użytkowników poczty e-mail i organicznych użytkowników społecznościowych </a:t>
            </a:r>
            <a:br>
              <a:rPr lang="pl-PL" sz="1600" dirty="0"/>
            </a:br>
            <a:r>
              <a:rPr lang="fi-FI" sz="1600" dirty="0"/>
              <a:t>(obserwujących na własnych kontach Google w mediach społecznościowych). </a:t>
            </a:r>
            <a:endParaRPr sz="2400" dirty="0"/>
          </a:p>
          <a:p>
            <a:pPr marL="0" indent="0">
              <a:buSzPts val="1400"/>
            </a:pPr>
            <a:endParaRPr sz="1867" dirty="0"/>
          </a:p>
        </p:txBody>
      </p:sp>
      <p:pic>
        <p:nvPicPr>
          <p:cNvPr id="675" name="Google Shape;675;g20e72ffa6ac_0_21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378802" y="604024"/>
            <a:ext cx="11434397" cy="4010736"/>
          </a:xfrm>
          <a:prstGeom prst="rect">
            <a:avLst/>
          </a:prstGeom>
          <a:noFill/>
          <a:ln w="28575" cap="flat" cmpd="sng">
            <a:solidFill>
              <a:srgbClr val="11AA81"/>
            </a:solidFill>
            <a:prstDash val="solid"/>
            <a:round/>
            <a:headEnd type="none" w="sm" len="sm"/>
            <a:tailEnd type="none" w="sm" len="sm"/>
          </a:ln>
        </p:spPr>
      </p:pic>
      <p:sp>
        <p:nvSpPr>
          <p:cNvPr id="676" name="Google Shape;676;g20e72ffa6ac_0_219"/>
          <p:cNvSpPr txBox="1"/>
          <p:nvPr/>
        </p:nvSpPr>
        <p:spPr>
          <a:xfrm>
            <a:off x="357214" y="196273"/>
            <a:ext cx="11477572" cy="392396"/>
          </a:xfrm>
          <a:prstGeom prst="rect">
            <a:avLst/>
          </a:prstGeom>
          <a:noFill/>
          <a:ln w="28575" cap="flat" cmpd="sng">
            <a:solidFill>
              <a:srgbClr val="11AA81"/>
            </a:solidFill>
            <a:prstDash val="solid"/>
            <a:round/>
            <a:headEnd type="none" w="sm" len="sm"/>
            <a:tailEnd type="none" w="sm" len="sm"/>
          </a:ln>
        </p:spPr>
        <p:txBody>
          <a:bodyPr spcFirstLastPara="1" wrap="square" lIns="0" tIns="96000" rIns="48000" bIns="96000" anchor="t" anchorCtr="0">
            <a:noAutofit/>
          </a:bodyPr>
          <a:lstStyle/>
          <a:p>
            <a:pPr>
              <a:buClr>
                <a:srgbClr val="11AA81"/>
              </a:buClr>
              <a:buSzPts val="1100"/>
            </a:pPr>
            <a:r>
              <a:rPr lang="fi-FI" sz="1467" b="1" dirty="0">
                <a:solidFill>
                  <a:srgbClr val="11AA81"/>
                </a:solidFill>
              </a:rPr>
              <a:t>    Źródło ruchu</a:t>
            </a:r>
            <a:r>
              <a:rPr lang="pl-PL" sz="1467" b="1" dirty="0">
                <a:solidFill>
                  <a:srgbClr val="11AA81"/>
                </a:solidFill>
              </a:rPr>
              <a:t>                                         </a:t>
            </a:r>
            <a:r>
              <a:rPr lang="fi-FI" sz="1467" b="1" dirty="0">
                <a:solidFill>
                  <a:srgbClr val="11AA81"/>
                </a:solidFill>
              </a:rPr>
              <a:t> </a:t>
            </a:r>
            <a:r>
              <a:rPr lang="pl-PL" sz="1467" b="1" dirty="0">
                <a:solidFill>
                  <a:srgbClr val="11AA81"/>
                </a:solidFill>
              </a:rPr>
              <a:t>        </a:t>
            </a:r>
            <a:r>
              <a:rPr lang="fi-FI" sz="1467" b="1" dirty="0">
                <a:solidFill>
                  <a:srgbClr val="11AA81"/>
                </a:solidFill>
              </a:rPr>
              <a:t>Użytkownicy </a:t>
            </a:r>
            <a:r>
              <a:rPr lang="pl-PL" sz="1467" b="1" dirty="0">
                <a:solidFill>
                  <a:srgbClr val="11AA81"/>
                </a:solidFill>
              </a:rPr>
              <a:t>                     </a:t>
            </a:r>
            <a:r>
              <a:rPr lang="fi-FI" sz="1467" b="1" dirty="0">
                <a:solidFill>
                  <a:srgbClr val="11AA81"/>
                </a:solidFill>
              </a:rPr>
              <a:t>Sesje </a:t>
            </a:r>
            <a:r>
              <a:rPr lang="pl-PL" sz="1467" b="1" dirty="0">
                <a:solidFill>
                  <a:srgbClr val="11AA81"/>
                </a:solidFill>
              </a:rPr>
              <a:t>     </a:t>
            </a:r>
            <a:r>
              <a:rPr lang="fi-FI" sz="1467" b="1" dirty="0">
                <a:solidFill>
                  <a:srgbClr val="11AA81"/>
                </a:solidFill>
              </a:rPr>
              <a:t>Aktywne sesje</a:t>
            </a:r>
            <a:r>
              <a:rPr lang="pl-PL" sz="1467" b="1" dirty="0">
                <a:solidFill>
                  <a:srgbClr val="11AA81"/>
                </a:solidFill>
              </a:rPr>
              <a:t>              </a:t>
            </a:r>
            <a:r>
              <a:rPr lang="fi-FI" sz="1467" b="1" dirty="0">
                <a:solidFill>
                  <a:srgbClr val="11AA81"/>
                </a:solidFill>
              </a:rPr>
              <a:t> </a:t>
            </a:r>
            <a:r>
              <a:rPr lang="pl-PL" sz="1467" b="1" dirty="0">
                <a:solidFill>
                  <a:srgbClr val="11AA81"/>
                </a:solidFill>
              </a:rPr>
              <a:t> </a:t>
            </a:r>
            <a:r>
              <a:rPr lang="fi-FI" sz="1467" b="1" dirty="0">
                <a:solidFill>
                  <a:srgbClr val="11AA81"/>
                </a:solidFill>
              </a:rPr>
              <a:t>Śr</a:t>
            </a:r>
            <a:r>
              <a:rPr lang="pl-PL" sz="1467" b="1" dirty="0">
                <a:solidFill>
                  <a:srgbClr val="11AA81"/>
                </a:solidFill>
              </a:rPr>
              <a:t>.</a:t>
            </a:r>
            <a:r>
              <a:rPr lang="fi-FI" sz="1467" b="1" dirty="0">
                <a:solidFill>
                  <a:srgbClr val="11AA81"/>
                </a:solidFill>
              </a:rPr>
              <a:t> </a:t>
            </a:r>
            <a:r>
              <a:rPr lang="pl-PL" sz="1467" b="1" dirty="0">
                <a:solidFill>
                  <a:srgbClr val="11AA81"/>
                </a:solidFill>
              </a:rPr>
              <a:t>c</a:t>
            </a:r>
            <a:r>
              <a:rPr lang="fi-FI" sz="1467" b="1" dirty="0">
                <a:solidFill>
                  <a:srgbClr val="11AA81"/>
                </a:solidFill>
              </a:rPr>
              <a:t>zas</a:t>
            </a:r>
            <a:r>
              <a:rPr lang="pl-PL" sz="1467" b="1" dirty="0">
                <a:solidFill>
                  <a:srgbClr val="11AA81"/>
                </a:solidFill>
              </a:rPr>
              <a:t>  </a:t>
            </a:r>
            <a:r>
              <a:rPr lang="pl-PL" sz="1467" b="1" dirty="0" err="1">
                <a:solidFill>
                  <a:srgbClr val="11AA81"/>
                </a:solidFill>
              </a:rPr>
              <a:t>Akt.ses.na</a:t>
            </a:r>
            <a:r>
              <a:rPr lang="pl-PL" sz="1467" b="1" dirty="0">
                <a:solidFill>
                  <a:srgbClr val="11AA81"/>
                </a:solidFill>
              </a:rPr>
              <a:t> </a:t>
            </a:r>
            <a:r>
              <a:rPr lang="pl-PL" sz="1467" b="1" dirty="0" err="1">
                <a:solidFill>
                  <a:srgbClr val="11AA81"/>
                </a:solidFill>
              </a:rPr>
              <a:t>użyt</a:t>
            </a:r>
            <a:r>
              <a:rPr lang="pl-PL" sz="1467" b="1" dirty="0">
                <a:solidFill>
                  <a:srgbClr val="11AA81"/>
                </a:solidFill>
              </a:rPr>
              <a:t>.</a:t>
            </a:r>
            <a:endParaRPr sz="1467" b="1" dirty="0">
              <a:solidFill>
                <a:srgbClr val="11AA81"/>
              </a:solidFill>
            </a:endParaRPr>
          </a:p>
        </p:txBody>
      </p:sp>
      <p:cxnSp>
        <p:nvCxnSpPr>
          <p:cNvPr id="677" name="Google Shape;677;g20e72ffa6ac_0_219"/>
          <p:cNvCxnSpPr/>
          <p:nvPr/>
        </p:nvCxnSpPr>
        <p:spPr>
          <a:xfrm>
            <a:off x="3715792" y="196272"/>
            <a:ext cx="0" cy="386173"/>
          </a:xfrm>
          <a:prstGeom prst="straightConnector1">
            <a:avLst/>
          </a:prstGeom>
          <a:noFill/>
          <a:ln w="9525" cap="flat" cmpd="sng">
            <a:solidFill>
              <a:srgbClr val="11AA81"/>
            </a:solidFill>
            <a:prstDash val="solid"/>
            <a:miter lim="800000"/>
            <a:headEnd type="none" w="sm" len="sm"/>
            <a:tailEnd type="none" w="sm" len="sm"/>
          </a:ln>
        </p:spPr>
      </p:cxnSp>
      <p:cxnSp>
        <p:nvCxnSpPr>
          <p:cNvPr id="678" name="Google Shape;678;g20e72ffa6ac_0_219"/>
          <p:cNvCxnSpPr/>
          <p:nvPr/>
        </p:nvCxnSpPr>
        <p:spPr>
          <a:xfrm>
            <a:off x="5526609" y="196272"/>
            <a:ext cx="0" cy="379547"/>
          </a:xfrm>
          <a:prstGeom prst="straightConnector1">
            <a:avLst/>
          </a:prstGeom>
          <a:noFill/>
          <a:ln w="9525" cap="flat" cmpd="sng">
            <a:solidFill>
              <a:srgbClr val="11AA81"/>
            </a:solidFill>
            <a:prstDash val="solid"/>
            <a:miter lim="800000"/>
            <a:headEnd type="none" w="sm" len="sm"/>
            <a:tailEnd type="none" w="sm" len="sm"/>
          </a:ln>
        </p:spPr>
      </p:cxnSp>
      <p:cxnSp>
        <p:nvCxnSpPr>
          <p:cNvPr id="679" name="Google Shape;679;g20e72ffa6ac_0_219"/>
          <p:cNvCxnSpPr/>
          <p:nvPr/>
        </p:nvCxnSpPr>
        <p:spPr>
          <a:xfrm>
            <a:off x="7132428" y="196273"/>
            <a:ext cx="0" cy="379545"/>
          </a:xfrm>
          <a:prstGeom prst="straightConnector1">
            <a:avLst/>
          </a:prstGeom>
          <a:noFill/>
          <a:ln w="9525" cap="flat" cmpd="sng">
            <a:solidFill>
              <a:srgbClr val="11AA81"/>
            </a:solidFill>
            <a:prstDash val="solid"/>
            <a:miter lim="800000"/>
            <a:headEnd type="none" w="sm" len="sm"/>
            <a:tailEnd type="none" w="sm" len="sm"/>
          </a:ln>
        </p:spPr>
      </p:cxnSp>
      <p:cxnSp>
        <p:nvCxnSpPr>
          <p:cNvPr id="680" name="Google Shape;680;g20e72ffa6ac_0_219"/>
          <p:cNvCxnSpPr/>
          <p:nvPr/>
        </p:nvCxnSpPr>
        <p:spPr>
          <a:xfrm>
            <a:off x="8802984" y="196273"/>
            <a:ext cx="0" cy="392836"/>
          </a:xfrm>
          <a:prstGeom prst="straightConnector1">
            <a:avLst/>
          </a:prstGeom>
          <a:noFill/>
          <a:ln w="9525" cap="flat" cmpd="sng">
            <a:solidFill>
              <a:srgbClr val="11AA81"/>
            </a:solidFill>
            <a:prstDash val="solid"/>
            <a:miter lim="800000"/>
            <a:headEnd type="none" w="sm" len="sm"/>
            <a:tailEnd type="none" w="sm" len="sm"/>
          </a:ln>
        </p:spPr>
      </p:cxnSp>
      <p:cxnSp>
        <p:nvCxnSpPr>
          <p:cNvPr id="681" name="Google Shape;681;g20e72ffa6ac_0_219"/>
          <p:cNvCxnSpPr/>
          <p:nvPr/>
        </p:nvCxnSpPr>
        <p:spPr>
          <a:xfrm>
            <a:off x="10300909" y="196272"/>
            <a:ext cx="0" cy="379544"/>
          </a:xfrm>
          <a:prstGeom prst="straightConnector1">
            <a:avLst/>
          </a:prstGeom>
          <a:noFill/>
          <a:ln w="9525" cap="flat" cmpd="sng">
            <a:solidFill>
              <a:srgbClr val="11AA81"/>
            </a:solidFill>
            <a:prstDash val="solid"/>
            <a:miter lim="800000"/>
            <a:headEnd type="none" w="sm" len="sm"/>
            <a:tailEnd type="none" w="sm" len="sm"/>
          </a:ln>
        </p:spPr>
      </p:cxn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685"/>
        <p:cNvGrpSpPr/>
        <p:nvPr/>
      </p:nvGrpSpPr>
      <p:grpSpPr>
        <a:xfrm>
          <a:off x="0" y="0"/>
          <a:ext cx="0" cy="0"/>
          <a:chOff x="0" y="0"/>
          <a:chExt cx="0" cy="0"/>
        </a:xfrm>
      </p:grpSpPr>
      <p:sp>
        <p:nvSpPr>
          <p:cNvPr id="686" name="Google Shape;686;p36"/>
          <p:cNvSpPr txBox="1">
            <a:spLocks noGrp="1"/>
          </p:cNvSpPr>
          <p:nvPr>
            <p:ph type="title" idx="4294967295"/>
          </p:nvPr>
        </p:nvSpPr>
        <p:spPr>
          <a:xfrm>
            <a:off x="3970492" y="2667000"/>
            <a:ext cx="4251016" cy="762000"/>
          </a:xfrm>
          <a:prstGeom prst="rect">
            <a:avLst/>
          </a:prstGeom>
          <a:noFill/>
          <a:ln>
            <a:noFill/>
          </a:ln>
        </p:spPr>
        <p:txBody>
          <a:bodyPr spcFirstLastPara="1" wrap="square" lIns="121900" tIns="121900" rIns="121900" bIns="121900" anchor="t" anchorCtr="0">
            <a:noAutofit/>
          </a:bodyPr>
          <a:lstStyle/>
          <a:p>
            <a:pPr algn="ctr">
              <a:lnSpc>
                <a:spcPct val="100000"/>
              </a:lnSpc>
              <a:buSzPts val="4444"/>
            </a:pPr>
            <a:r>
              <a:rPr lang="fi-FI" sz="6000"/>
              <a:t>Konwersja </a:t>
            </a:r>
            <a:endParaRPr sz="6000"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690"/>
        <p:cNvGrpSpPr/>
        <p:nvPr/>
      </p:nvGrpSpPr>
      <p:grpSpPr>
        <a:xfrm>
          <a:off x="0" y="0"/>
          <a:ext cx="0" cy="0"/>
          <a:chOff x="0" y="0"/>
          <a:chExt cx="0" cy="0"/>
        </a:xfrm>
      </p:grpSpPr>
      <p:pic>
        <p:nvPicPr>
          <p:cNvPr id="691" name="Google Shape;691;p3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82780" y="938625"/>
            <a:ext cx="11226441" cy="4301235"/>
          </a:xfrm>
          <a:prstGeom prst="rect">
            <a:avLst/>
          </a:prstGeom>
          <a:noFill/>
          <a:ln w="28575" cap="flat" cmpd="sng">
            <a:solidFill>
              <a:srgbClr val="11AA81"/>
            </a:solidFill>
            <a:prstDash val="solid"/>
            <a:round/>
            <a:headEnd type="none" w="sm" len="sm"/>
            <a:tailEnd type="none" w="sm" len="sm"/>
          </a:ln>
        </p:spPr>
      </p:pic>
      <p:sp>
        <p:nvSpPr>
          <p:cNvPr id="692" name="Google Shape;692;p37"/>
          <p:cNvSpPr txBox="1"/>
          <p:nvPr/>
        </p:nvSpPr>
        <p:spPr>
          <a:xfrm>
            <a:off x="2424867" y="5301388"/>
            <a:ext cx="9767133" cy="1292800"/>
          </a:xfrm>
          <a:prstGeom prst="rect">
            <a:avLst/>
          </a:prstGeom>
          <a:noFill/>
          <a:ln>
            <a:noFill/>
          </a:ln>
        </p:spPr>
        <p:txBody>
          <a:bodyPr spcFirstLastPara="1" wrap="square" lIns="121900" tIns="60933" rIns="121900" bIns="60933" anchor="t" anchorCtr="0">
            <a:spAutoFit/>
          </a:bodyPr>
          <a:lstStyle/>
          <a:p>
            <a:pPr marL="380990" indent="-380990">
              <a:buClr>
                <a:srgbClr val="11AA81"/>
              </a:buClr>
              <a:buSzPts val="1400"/>
              <a:buFont typeface="Noto Sans Symbols"/>
              <a:buChar char="⮚"/>
            </a:pPr>
            <a:r>
              <a:rPr lang="fi-FI" sz="1867" dirty="0">
                <a:solidFill>
                  <a:srgbClr val="161249"/>
                </a:solidFill>
              </a:rPr>
              <a:t>Rysunek Google Analytics przedstawia dość typowy proces konwersji w sklepie internetowym (</a:t>
            </a:r>
            <a:r>
              <a:rPr lang="fi-FI" sz="1800" dirty="0">
                <a:solidFill>
                  <a:srgbClr val="161249"/>
                </a:solidFill>
              </a:rPr>
              <a:t>Google merchandise</a:t>
            </a:r>
            <a:r>
              <a:rPr lang="fi-FI" sz="1867" dirty="0">
                <a:solidFill>
                  <a:srgbClr val="161249"/>
                </a:solidFill>
              </a:rPr>
              <a:t>).</a:t>
            </a:r>
            <a:endParaRPr sz="1867" dirty="0"/>
          </a:p>
          <a:p>
            <a:pPr marL="380990" indent="-380990">
              <a:buClr>
                <a:srgbClr val="11AA81"/>
              </a:buClr>
              <a:buSzPts val="1400"/>
              <a:buFont typeface="Noto Sans Symbols"/>
              <a:buChar char="⮚"/>
            </a:pPr>
            <a:r>
              <a:rPr lang="fi-FI" sz="1867" dirty="0">
                <a:solidFill>
                  <a:srgbClr val="161249"/>
                </a:solidFill>
              </a:rPr>
              <a:t>Możemy zobaczyć źródła ruchu, liczbę odwiedzających sklep i tak dalej. </a:t>
            </a:r>
            <a:endParaRPr sz="1867" dirty="0"/>
          </a:p>
          <a:p>
            <a:pPr marL="380990" indent="-380990">
              <a:buClr>
                <a:srgbClr val="11AA81"/>
              </a:buClr>
              <a:buSzPts val="1400"/>
              <a:buFont typeface="Noto Sans Symbols"/>
              <a:buChar char="⮚"/>
            </a:pPr>
            <a:r>
              <a:rPr lang="fi-FI" sz="1867" dirty="0">
                <a:solidFill>
                  <a:srgbClr val="161249"/>
                </a:solidFill>
              </a:rPr>
              <a:t>Ostateczny współczynnik konwersji wyniósłby 99/2800 x100 = 3,53%.</a:t>
            </a:r>
            <a:endParaRPr sz="1867" dirty="0">
              <a:solidFill>
                <a:srgbClr val="161249"/>
              </a:solidFill>
            </a:endParaRPr>
          </a:p>
        </p:txBody>
      </p:sp>
      <p:sp>
        <p:nvSpPr>
          <p:cNvPr id="693" name="Google Shape;693;p37"/>
          <p:cNvSpPr txBox="1"/>
          <p:nvPr/>
        </p:nvSpPr>
        <p:spPr>
          <a:xfrm>
            <a:off x="2380493" y="179525"/>
            <a:ext cx="8091055" cy="697509"/>
          </a:xfrm>
          <a:prstGeom prst="rect">
            <a:avLst/>
          </a:prstGeom>
          <a:noFill/>
          <a:ln>
            <a:noFill/>
          </a:ln>
        </p:spPr>
        <p:txBody>
          <a:bodyPr spcFirstLastPara="1" wrap="square" lIns="121900" tIns="60933" rIns="121900" bIns="60933" anchor="t" anchorCtr="0">
            <a:spAutoFit/>
          </a:bodyPr>
          <a:lstStyle/>
          <a:p>
            <a:pPr>
              <a:buClr>
                <a:srgbClr val="161249"/>
              </a:buClr>
              <a:buSzPts val="2800"/>
            </a:pPr>
            <a:r>
              <a:rPr lang="fi-FI" sz="3733" b="1">
                <a:solidFill>
                  <a:srgbClr val="161249"/>
                </a:solidFill>
              </a:rPr>
              <a:t>Konwersja - ilustracja</a:t>
            </a:r>
            <a:endParaRPr sz="3733" b="1">
              <a:solidFill>
                <a:srgbClr val="161249"/>
              </a:solidFil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697"/>
        <p:cNvGrpSpPr/>
        <p:nvPr/>
      </p:nvGrpSpPr>
      <p:grpSpPr>
        <a:xfrm>
          <a:off x="0" y="0"/>
          <a:ext cx="0" cy="0"/>
          <a:chOff x="0" y="0"/>
          <a:chExt cx="0" cy="0"/>
        </a:xfrm>
      </p:grpSpPr>
      <p:sp>
        <p:nvSpPr>
          <p:cNvPr id="698" name="Google Shape;698;p38"/>
          <p:cNvSpPr txBox="1">
            <a:spLocks noGrp="1"/>
          </p:cNvSpPr>
          <p:nvPr>
            <p:ph type="title"/>
          </p:nvPr>
        </p:nvSpPr>
        <p:spPr>
          <a:xfrm>
            <a:off x="442410" y="450205"/>
            <a:ext cx="10515600" cy="600960"/>
          </a:xfrm>
          <a:prstGeom prst="rect">
            <a:avLst/>
          </a:prstGeom>
          <a:noFill/>
          <a:ln>
            <a:noFill/>
          </a:ln>
        </p:spPr>
        <p:txBody>
          <a:bodyPr spcFirstLastPara="1" wrap="square" lIns="121900" tIns="60933" rIns="121900" bIns="60933" anchor="b" anchorCtr="0">
            <a:noAutofit/>
          </a:bodyPr>
          <a:lstStyle/>
          <a:p>
            <a:pPr>
              <a:buSzPts val="3600"/>
            </a:pPr>
            <a:r>
              <a:rPr lang="fi-FI" sz="4800" dirty="0"/>
              <a:t>Dobry współczynnik konwersji?</a:t>
            </a:r>
            <a:endParaRPr dirty="0"/>
          </a:p>
        </p:txBody>
      </p:sp>
      <p:sp>
        <p:nvSpPr>
          <p:cNvPr id="699" name="Google Shape;699;p38"/>
          <p:cNvSpPr txBox="1">
            <a:spLocks noGrp="1"/>
          </p:cNvSpPr>
          <p:nvPr>
            <p:ph type="body" idx="1"/>
          </p:nvPr>
        </p:nvSpPr>
        <p:spPr>
          <a:xfrm>
            <a:off x="382137" y="1202219"/>
            <a:ext cx="10971663" cy="3922739"/>
          </a:xfrm>
          <a:prstGeom prst="rect">
            <a:avLst/>
          </a:prstGeom>
          <a:noFill/>
          <a:ln>
            <a:noFill/>
          </a:ln>
        </p:spPr>
        <p:txBody>
          <a:bodyPr spcFirstLastPara="1" wrap="square" lIns="121900" tIns="121900" rIns="121900" bIns="121900" anchor="t" anchorCtr="0">
            <a:noAutofit/>
          </a:bodyPr>
          <a:lstStyle/>
          <a:p>
            <a:pPr marL="448722" indent="-448722">
              <a:lnSpc>
                <a:spcPct val="100000"/>
              </a:lnSpc>
              <a:spcBef>
                <a:spcPts val="0"/>
              </a:spcBef>
              <a:buClr>
                <a:srgbClr val="11AA81"/>
              </a:buClr>
              <a:buSzPts val="1900"/>
              <a:buFont typeface="Arial"/>
              <a:buChar char="●"/>
            </a:pPr>
            <a:r>
              <a:rPr lang="fi-FI" sz="2133" dirty="0"/>
              <a:t>Współczynnik konwersji jest obliczany jako procent zrealizowanych działań wśród wszystkich odwiedzających. </a:t>
            </a:r>
            <a:br>
              <a:rPr lang="fi-FI" sz="2133" dirty="0"/>
            </a:br>
            <a:endParaRPr sz="2133" dirty="0"/>
          </a:p>
          <a:p>
            <a:pPr marL="448722" indent="-448722">
              <a:lnSpc>
                <a:spcPct val="100000"/>
              </a:lnSpc>
              <a:spcBef>
                <a:spcPts val="0"/>
              </a:spcBef>
              <a:buClr>
                <a:srgbClr val="11AA81"/>
              </a:buClr>
              <a:buSzPts val="1900"/>
              <a:buFont typeface="Arial"/>
              <a:buChar char="●"/>
            </a:pPr>
            <a:r>
              <a:rPr lang="fi-FI" sz="2133" dirty="0"/>
              <a:t>Na przykład, jeśli sklep internetowy miał 2000 odwiedzających dziennie i łącznie 30 zakupów, współczynnik konwersji wyniesie 30/2000 x 100, czyli 1,5%.</a:t>
            </a:r>
            <a:br>
              <a:rPr lang="fi-FI" sz="2133" dirty="0"/>
            </a:br>
            <a:endParaRPr sz="2133" dirty="0"/>
          </a:p>
          <a:p>
            <a:pPr marL="448722" indent="-448722">
              <a:lnSpc>
                <a:spcPct val="100000"/>
              </a:lnSpc>
              <a:spcBef>
                <a:spcPts val="0"/>
              </a:spcBef>
              <a:buClr>
                <a:srgbClr val="11AA81"/>
              </a:buClr>
              <a:buSzPts val="1900"/>
              <a:buFont typeface="Arial"/>
              <a:buChar char="●"/>
            </a:pPr>
            <a:r>
              <a:rPr lang="fi-FI" sz="2133" dirty="0"/>
              <a:t>Ogólnie rzecz biorąc, współczynnik konwersji 1-4% jest uważany za dobry, ale każda witryna jest indywidualna. </a:t>
            </a:r>
            <a:endParaRPr dirty="0"/>
          </a:p>
          <a:p>
            <a:pPr marL="800080" indent="-321725">
              <a:lnSpc>
                <a:spcPct val="100000"/>
              </a:lnSpc>
              <a:spcBef>
                <a:spcPts val="0"/>
              </a:spcBef>
              <a:buClr>
                <a:srgbClr val="11AA81"/>
              </a:buClr>
              <a:buSzPts val="1600"/>
            </a:pPr>
            <a:endParaRPr sz="2133" dirty="0"/>
          </a:p>
          <a:p>
            <a:pPr marL="448722" indent="-448722">
              <a:lnSpc>
                <a:spcPct val="100000"/>
              </a:lnSpc>
              <a:spcBef>
                <a:spcPts val="0"/>
              </a:spcBef>
              <a:buClr>
                <a:srgbClr val="11AA81"/>
              </a:buClr>
              <a:buSzPts val="1900"/>
              <a:buFont typeface="Arial"/>
              <a:buChar char="●"/>
            </a:pPr>
            <a:r>
              <a:rPr lang="fi-FI" sz="2133" dirty="0"/>
              <a:t>W przypadku firmy B2B oferującej produkty o wysokiej cenie, konwersja na poziomie kilku promili może przynieść miesięczny obrót w wysokości setek tysięcy euro.</a:t>
            </a:r>
            <a:endParaRPr dirty="0"/>
          </a:p>
          <a:p>
            <a:pPr marL="800080" indent="-321725">
              <a:lnSpc>
                <a:spcPct val="100000"/>
              </a:lnSpc>
              <a:spcBef>
                <a:spcPts val="0"/>
              </a:spcBef>
              <a:buClr>
                <a:srgbClr val="11AA81"/>
              </a:buClr>
              <a:buSzPts val="1600"/>
            </a:pPr>
            <a:endParaRPr sz="2133" dirty="0"/>
          </a:p>
          <a:p>
            <a:pPr marL="457189" indent="-457189">
              <a:lnSpc>
                <a:spcPct val="100000"/>
              </a:lnSpc>
              <a:spcBef>
                <a:spcPts val="0"/>
              </a:spcBef>
              <a:buClr>
                <a:srgbClr val="11AA81"/>
              </a:buClr>
              <a:buSzPts val="1800"/>
              <a:buFont typeface="Arial"/>
              <a:buChar char="●"/>
            </a:pPr>
            <a:r>
              <a:rPr lang="fi-FI" sz="2133" dirty="0"/>
              <a:t>Z drugiej strony, w handlu elektronicznym B2C nawet współczynnik konwersji &gt; 20% może być nieopłacalny, jeśli produkty mają niską wartość</a:t>
            </a:r>
            <a:endParaRPr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703"/>
        <p:cNvGrpSpPr/>
        <p:nvPr/>
      </p:nvGrpSpPr>
      <p:grpSpPr>
        <a:xfrm>
          <a:off x="0" y="0"/>
          <a:ext cx="0" cy="0"/>
          <a:chOff x="0" y="0"/>
          <a:chExt cx="0" cy="0"/>
        </a:xfrm>
      </p:grpSpPr>
      <p:sp>
        <p:nvSpPr>
          <p:cNvPr id="704" name="Google Shape;704;p39"/>
          <p:cNvSpPr txBox="1">
            <a:spLocks noGrp="1"/>
          </p:cNvSpPr>
          <p:nvPr>
            <p:ph type="title"/>
          </p:nvPr>
        </p:nvSpPr>
        <p:spPr>
          <a:xfrm>
            <a:off x="838200" y="316997"/>
            <a:ext cx="10515600" cy="1325563"/>
          </a:xfrm>
          <a:prstGeom prst="rect">
            <a:avLst/>
          </a:prstGeom>
          <a:noFill/>
          <a:ln>
            <a:noFill/>
          </a:ln>
        </p:spPr>
        <p:txBody>
          <a:bodyPr spcFirstLastPara="1" wrap="square" lIns="121900" tIns="60933" rIns="121900" bIns="60933" anchor="b" anchorCtr="0">
            <a:normAutofit fontScale="90000"/>
          </a:bodyPr>
          <a:lstStyle/>
          <a:p>
            <a:pPr>
              <a:buSzPct val="100000"/>
            </a:pPr>
            <a:r>
              <a:rPr lang="fi-FI" dirty="0"/>
              <a:t>Ogólne wskazówki dotyczące </a:t>
            </a:r>
            <a:br>
              <a:rPr lang="pl-PL" dirty="0"/>
            </a:br>
            <a:r>
              <a:rPr lang="fi-FI" dirty="0"/>
              <a:t>poprawy konwersji</a:t>
            </a:r>
            <a:endParaRPr dirty="0"/>
          </a:p>
        </p:txBody>
      </p:sp>
      <p:sp>
        <p:nvSpPr>
          <p:cNvPr id="705" name="Google Shape;705;p39"/>
          <p:cNvSpPr txBox="1">
            <a:spLocks noGrp="1"/>
          </p:cNvSpPr>
          <p:nvPr>
            <p:ph type="body" idx="1"/>
          </p:nvPr>
        </p:nvSpPr>
        <p:spPr>
          <a:xfrm>
            <a:off x="838200" y="1825625"/>
            <a:ext cx="10515600" cy="1892484"/>
          </a:xfrm>
          <a:prstGeom prst="rect">
            <a:avLst/>
          </a:prstGeom>
          <a:noFill/>
          <a:ln>
            <a:noFill/>
          </a:ln>
        </p:spPr>
        <p:txBody>
          <a:bodyPr spcFirstLastPara="1" wrap="square" lIns="121900" tIns="121900" rIns="121900" bIns="121900" anchor="t" anchorCtr="0">
            <a:noAutofit/>
          </a:bodyPr>
          <a:lstStyle/>
          <a:p>
            <a:pPr marL="380990" indent="-380990">
              <a:lnSpc>
                <a:spcPct val="100000"/>
              </a:lnSpc>
              <a:spcBef>
                <a:spcPts val="0"/>
              </a:spcBef>
              <a:buClr>
                <a:srgbClr val="11AA81"/>
              </a:buClr>
              <a:buSzPts val="1800"/>
              <a:buFont typeface="Arial"/>
              <a:buChar char="●"/>
            </a:pPr>
            <a:r>
              <a:rPr lang="fi-FI" sz="2400" dirty="0"/>
              <a:t>Tworzenie </a:t>
            </a:r>
            <a:r>
              <a:rPr lang="pl-PL" sz="2400" dirty="0"/>
              <a:t>stabilności i </a:t>
            </a:r>
            <a:r>
              <a:rPr lang="pl-PL" sz="2400" dirty="0" err="1"/>
              <a:t>zaufnia</a:t>
            </a:r>
            <a:endParaRPr dirty="0"/>
          </a:p>
          <a:p>
            <a:pPr marL="723882" indent="-228594">
              <a:lnSpc>
                <a:spcPct val="100000"/>
              </a:lnSpc>
              <a:spcBef>
                <a:spcPts val="0"/>
              </a:spcBef>
              <a:buClr>
                <a:srgbClr val="11AA81"/>
              </a:buClr>
              <a:buSzPts val="1800"/>
            </a:pPr>
            <a:endParaRPr sz="2400" dirty="0"/>
          </a:p>
          <a:p>
            <a:pPr marL="380990" indent="-380990">
              <a:lnSpc>
                <a:spcPct val="100000"/>
              </a:lnSpc>
              <a:spcBef>
                <a:spcPts val="0"/>
              </a:spcBef>
              <a:buClr>
                <a:srgbClr val="11AA81"/>
              </a:buClr>
              <a:buSzPts val="1800"/>
              <a:buFont typeface="Arial"/>
              <a:buChar char="●"/>
            </a:pPr>
            <a:r>
              <a:rPr lang="fi-FI" sz="2400" dirty="0"/>
              <a:t> Łatwa nawigacja</a:t>
            </a:r>
            <a:endParaRPr dirty="0"/>
          </a:p>
          <a:p>
            <a:pPr marL="723882" indent="-228594">
              <a:lnSpc>
                <a:spcPct val="100000"/>
              </a:lnSpc>
              <a:spcBef>
                <a:spcPts val="0"/>
              </a:spcBef>
              <a:buClr>
                <a:srgbClr val="11AA81"/>
              </a:buClr>
              <a:buSzPts val="1800"/>
            </a:pPr>
            <a:endParaRPr sz="2400" dirty="0"/>
          </a:p>
          <a:p>
            <a:pPr marL="380990" indent="-380990">
              <a:lnSpc>
                <a:spcPct val="100000"/>
              </a:lnSpc>
              <a:spcBef>
                <a:spcPts val="0"/>
              </a:spcBef>
              <a:buClr>
                <a:srgbClr val="11AA81"/>
              </a:buClr>
              <a:buSzPts val="1800"/>
              <a:buFont typeface="Arial"/>
              <a:buChar char="●"/>
            </a:pPr>
            <a:r>
              <a:rPr lang="fi-FI" sz="2400" dirty="0"/>
              <a:t> Pis</a:t>
            </a:r>
            <a:r>
              <a:rPr lang="pl-PL" sz="2400" dirty="0" err="1"/>
              <a:t>anie</a:t>
            </a:r>
            <a:r>
              <a:rPr lang="fi-FI" sz="2400" dirty="0"/>
              <a:t> atrakcyjn</a:t>
            </a:r>
            <a:r>
              <a:rPr lang="pl-PL" sz="2400" dirty="0" err="1"/>
              <a:t>ych</a:t>
            </a:r>
            <a:r>
              <a:rPr lang="fi-FI" sz="2400" dirty="0"/>
              <a:t> tytuł</a:t>
            </a:r>
            <a:r>
              <a:rPr lang="pl-PL" sz="2400" dirty="0"/>
              <a:t>ów</a:t>
            </a:r>
            <a:r>
              <a:rPr lang="fi-FI" sz="2400" dirty="0"/>
              <a:t> i tekst</a:t>
            </a:r>
            <a:r>
              <a:rPr lang="pl-PL" sz="2400" dirty="0"/>
              <a:t>ów</a:t>
            </a:r>
            <a:endParaRPr dirty="0"/>
          </a:p>
          <a:p>
            <a:pPr marL="723882" indent="-228594">
              <a:lnSpc>
                <a:spcPct val="100000"/>
              </a:lnSpc>
              <a:spcBef>
                <a:spcPts val="0"/>
              </a:spcBef>
              <a:buClr>
                <a:srgbClr val="11AA81"/>
              </a:buClr>
              <a:buSzPts val="1800"/>
            </a:pPr>
            <a:endParaRPr sz="2400" dirty="0"/>
          </a:p>
          <a:p>
            <a:pPr marL="380990" indent="-380990">
              <a:lnSpc>
                <a:spcPct val="100000"/>
              </a:lnSpc>
              <a:spcBef>
                <a:spcPts val="0"/>
              </a:spcBef>
              <a:buClr>
                <a:srgbClr val="11AA81"/>
              </a:buClr>
              <a:buSzPts val="1800"/>
              <a:buFont typeface="Arial"/>
              <a:buChar char="●"/>
            </a:pPr>
            <a:r>
              <a:rPr lang="fi-FI" sz="2400" dirty="0"/>
              <a:t> P</a:t>
            </a:r>
            <a:r>
              <a:rPr lang="pl-PL" sz="2400" dirty="0" err="1"/>
              <a:t>rowadzenie</a:t>
            </a:r>
            <a:r>
              <a:rPr lang="fi-FI" sz="2400" dirty="0"/>
              <a:t> we właściwym kierunku: Wezwanie do działania</a:t>
            </a:r>
            <a:r>
              <a:rPr lang="pl-PL" sz="2400" dirty="0"/>
              <a:t> CTA</a:t>
            </a:r>
            <a:r>
              <a:rPr lang="fi-FI" sz="2400" dirty="0"/>
              <a:t> </a:t>
            </a:r>
            <a:endParaRPr dirty="0"/>
          </a:p>
          <a:p>
            <a:pPr marL="723882" indent="-228594">
              <a:lnSpc>
                <a:spcPct val="100000"/>
              </a:lnSpc>
              <a:spcBef>
                <a:spcPts val="0"/>
              </a:spcBef>
              <a:buClr>
                <a:srgbClr val="11AA81"/>
              </a:buClr>
              <a:buSzPts val="1800"/>
            </a:pPr>
            <a:endParaRPr sz="2400" dirty="0"/>
          </a:p>
          <a:p>
            <a:pPr marL="380990" indent="-380990">
              <a:lnSpc>
                <a:spcPct val="100000"/>
              </a:lnSpc>
              <a:spcBef>
                <a:spcPts val="0"/>
              </a:spcBef>
              <a:buClr>
                <a:srgbClr val="11AA81"/>
              </a:buClr>
              <a:buSzPts val="1800"/>
              <a:buFont typeface="Arial"/>
              <a:buChar char="●"/>
            </a:pPr>
            <a:r>
              <a:rPr lang="fi-FI" sz="2400" dirty="0"/>
              <a:t>Zastosowanie testów A/B</a:t>
            </a:r>
            <a:endParaRPr dirty="0"/>
          </a:p>
        </p:txBody>
      </p:sp>
      <p:sp>
        <p:nvSpPr>
          <p:cNvPr id="706" name="Google Shape;706;p39"/>
          <p:cNvSpPr txBox="1"/>
          <p:nvPr/>
        </p:nvSpPr>
        <p:spPr>
          <a:xfrm>
            <a:off x="6688274" y="5474286"/>
            <a:ext cx="5185278" cy="1190208"/>
          </a:xfrm>
          <a:prstGeom prst="rect">
            <a:avLst/>
          </a:prstGeom>
          <a:noFill/>
          <a:ln>
            <a:noFill/>
          </a:ln>
        </p:spPr>
        <p:txBody>
          <a:bodyPr spcFirstLastPara="1" wrap="square" lIns="121900" tIns="60933" rIns="121900" bIns="60933" anchor="t" anchorCtr="0">
            <a:spAutoFit/>
          </a:bodyPr>
          <a:lstStyle/>
          <a:p>
            <a:pPr algn="r">
              <a:spcBef>
                <a:spcPts val="800"/>
              </a:spcBef>
              <a:buClr>
                <a:srgbClr val="161249"/>
              </a:buClr>
              <a:buSzPts val="1400"/>
            </a:pPr>
            <a:r>
              <a:rPr lang="fi-FI" sz="1867" dirty="0">
                <a:solidFill>
                  <a:srgbClr val="161249"/>
                </a:solidFill>
              </a:rPr>
              <a:t>Zmodyfikowano na podstawie źródła: </a:t>
            </a:r>
            <a:r>
              <a:rPr lang="fi-FI" sz="1867" u="sng" dirty="0">
                <a:solidFill>
                  <a:schemeClr val="hlink"/>
                </a:solidFill>
                <a:hlinkClick r:id="rId3"/>
              </a:rPr>
              <a:t>www.salescommunications.fi</a:t>
            </a:r>
            <a:endParaRPr sz="1867" dirty="0">
              <a:solidFill>
                <a:schemeClr val="dk1"/>
              </a:solidFill>
            </a:endParaRPr>
          </a:p>
          <a:p>
            <a:pPr algn="r">
              <a:spcBef>
                <a:spcPts val="800"/>
              </a:spcBef>
              <a:buClr>
                <a:schemeClr val="hlink"/>
              </a:buClr>
              <a:buSzPts val="1400"/>
            </a:pPr>
            <a:r>
              <a:rPr lang="fi-FI" sz="1867" u="sng" dirty="0">
                <a:solidFill>
                  <a:schemeClr val="hlink"/>
                </a:solidFill>
                <a:hlinkClick r:id="rId4"/>
              </a:rPr>
              <a:t>wideo na temat konwersji </a:t>
            </a:r>
            <a:r>
              <a:rPr lang="fi-FI" sz="1867" dirty="0">
                <a:solidFill>
                  <a:srgbClr val="161249"/>
                </a:solidFill>
              </a:rPr>
              <a:t>(6 minut) </a:t>
            </a:r>
            <a:endParaRPr sz="1867" dirty="0">
              <a:solidFill>
                <a:srgbClr val="161249"/>
              </a:solidFill>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710"/>
        <p:cNvGrpSpPr/>
        <p:nvPr/>
      </p:nvGrpSpPr>
      <p:grpSpPr>
        <a:xfrm>
          <a:off x="0" y="0"/>
          <a:ext cx="0" cy="0"/>
          <a:chOff x="0" y="0"/>
          <a:chExt cx="0" cy="0"/>
        </a:xfrm>
      </p:grpSpPr>
      <p:sp>
        <p:nvSpPr>
          <p:cNvPr id="711" name="Google Shape;711;p40"/>
          <p:cNvSpPr/>
          <p:nvPr/>
        </p:nvSpPr>
        <p:spPr>
          <a:xfrm>
            <a:off x="7369148" y="3362657"/>
            <a:ext cx="4412857" cy="2483580"/>
          </a:xfrm>
          <a:prstGeom prst="rect">
            <a:avLst/>
          </a:prstGeom>
          <a:solidFill>
            <a:srgbClr val="11AA81"/>
          </a:solidFill>
          <a:ln w="12700" cap="flat" cmpd="sng">
            <a:solidFill>
              <a:srgbClr val="11AA81"/>
            </a:solidFill>
            <a:prstDash val="solid"/>
            <a:miter lim="800000"/>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Calibri"/>
              <a:ea typeface="Calibri"/>
              <a:cs typeface="Calibri"/>
              <a:sym typeface="Calibri"/>
            </a:endParaRPr>
          </a:p>
        </p:txBody>
      </p:sp>
      <p:sp>
        <p:nvSpPr>
          <p:cNvPr id="712" name="Google Shape;712;p40"/>
          <p:cNvSpPr txBox="1">
            <a:spLocks noGrp="1"/>
          </p:cNvSpPr>
          <p:nvPr>
            <p:ph type="title"/>
          </p:nvPr>
        </p:nvSpPr>
        <p:spPr>
          <a:xfrm>
            <a:off x="838200" y="365125"/>
            <a:ext cx="10515600" cy="1325563"/>
          </a:xfrm>
          <a:prstGeom prst="rect">
            <a:avLst/>
          </a:prstGeom>
          <a:noFill/>
          <a:ln>
            <a:noFill/>
          </a:ln>
        </p:spPr>
        <p:txBody>
          <a:bodyPr spcFirstLastPara="1" wrap="square" lIns="0" tIns="0" rIns="0" bIns="0" anchor="t" anchorCtr="0">
            <a:noAutofit/>
          </a:bodyPr>
          <a:lstStyle/>
          <a:p>
            <a:pPr>
              <a:lnSpc>
                <a:spcPct val="100000"/>
              </a:lnSpc>
              <a:buClr>
                <a:schemeClr val="dk1"/>
              </a:buClr>
              <a:buSzPts val="2400"/>
            </a:pPr>
            <a:r>
              <a:rPr lang="fi-FI" dirty="0"/>
              <a:t>1. Budowanie </a:t>
            </a:r>
            <a:r>
              <a:rPr lang="pl-PL" dirty="0"/>
              <a:t>stabilności</a:t>
            </a:r>
            <a:endParaRPr dirty="0"/>
          </a:p>
        </p:txBody>
      </p:sp>
      <p:sp>
        <p:nvSpPr>
          <p:cNvPr id="713" name="Google Shape;713;p40"/>
          <p:cNvSpPr txBox="1">
            <a:spLocks noGrp="1"/>
          </p:cNvSpPr>
          <p:nvPr>
            <p:ph type="body" idx="1"/>
          </p:nvPr>
        </p:nvSpPr>
        <p:spPr>
          <a:xfrm>
            <a:off x="0" y="1148529"/>
            <a:ext cx="7198149" cy="5102800"/>
          </a:xfrm>
          <a:prstGeom prst="rect">
            <a:avLst/>
          </a:prstGeom>
          <a:noFill/>
          <a:ln>
            <a:noFill/>
          </a:ln>
        </p:spPr>
        <p:txBody>
          <a:bodyPr spcFirstLastPara="1" wrap="square" lIns="0" tIns="0" rIns="0" bIns="0" anchor="t" anchorCtr="0">
            <a:noAutofit/>
          </a:bodyPr>
          <a:lstStyle/>
          <a:p>
            <a:pPr marL="609585" indent="-431789">
              <a:lnSpc>
                <a:spcPct val="100000"/>
              </a:lnSpc>
              <a:spcBef>
                <a:spcPts val="0"/>
              </a:spcBef>
              <a:buClr>
                <a:srgbClr val="11AA81"/>
              </a:buClr>
              <a:buSzPts val="1500"/>
              <a:buFont typeface="Arial"/>
              <a:buChar char="●"/>
            </a:pPr>
            <a:r>
              <a:rPr lang="fi-FI" sz="2133" dirty="0"/>
              <a:t>Rekomendacje i referencje odzwierciedlają pozytywne doświadczenia z przeszłości, a tym samym budują zaufanie.</a:t>
            </a:r>
            <a:endParaRPr sz="2133" dirty="0"/>
          </a:p>
          <a:p>
            <a:pPr marL="990575" indent="-245527">
              <a:lnSpc>
                <a:spcPct val="100000"/>
              </a:lnSpc>
              <a:spcBef>
                <a:spcPts val="0"/>
              </a:spcBef>
              <a:buClr>
                <a:srgbClr val="11AA81"/>
              </a:buClr>
              <a:buSzPts val="1600"/>
            </a:pPr>
            <a:endParaRPr sz="1800" dirty="0"/>
          </a:p>
          <a:p>
            <a:pPr marL="609585" indent="-431789">
              <a:lnSpc>
                <a:spcPct val="100000"/>
              </a:lnSpc>
              <a:spcBef>
                <a:spcPts val="0"/>
              </a:spcBef>
              <a:buClr>
                <a:srgbClr val="11AA81"/>
              </a:buClr>
              <a:buSzPts val="1500"/>
              <a:buFont typeface="Arial"/>
              <a:buChar char="●"/>
            </a:pPr>
            <a:r>
              <a:rPr lang="fi-FI" sz="2133" dirty="0"/>
              <a:t>Wszelkie odniesienia do osoby gościa lub jego zachowania w przeszłości budują zaufanie (patrz zdjęcie).</a:t>
            </a:r>
            <a:endParaRPr sz="2133" dirty="0"/>
          </a:p>
          <a:p>
            <a:pPr marL="990575" indent="-245527">
              <a:lnSpc>
                <a:spcPct val="100000"/>
              </a:lnSpc>
              <a:spcBef>
                <a:spcPts val="0"/>
              </a:spcBef>
              <a:buClr>
                <a:srgbClr val="11AA81"/>
              </a:buClr>
              <a:buSzPts val="1600"/>
            </a:pPr>
            <a:endParaRPr sz="1800" dirty="0"/>
          </a:p>
          <a:p>
            <a:pPr marL="609585" indent="-431789">
              <a:lnSpc>
                <a:spcPct val="100000"/>
              </a:lnSpc>
              <a:spcBef>
                <a:spcPts val="0"/>
              </a:spcBef>
              <a:buClr>
                <a:srgbClr val="11AA81"/>
              </a:buClr>
              <a:buSzPts val="1500"/>
              <a:buFont typeface="Arial"/>
              <a:buChar char="●"/>
            </a:pPr>
            <a:r>
              <a:rPr lang="fi-FI" sz="2133" dirty="0"/>
              <a:t>Znajomość docelowych odbiorców i person kupujących umożliwia rezonowanie z nimi za pomocą rodzaju i tonu głosu treści witryny  </a:t>
            </a:r>
            <a:endParaRPr sz="2133" dirty="0"/>
          </a:p>
          <a:p>
            <a:pPr marL="990575" indent="-245527">
              <a:lnSpc>
                <a:spcPct val="100000"/>
              </a:lnSpc>
              <a:spcBef>
                <a:spcPts val="0"/>
              </a:spcBef>
              <a:buClr>
                <a:srgbClr val="11AA81"/>
              </a:buClr>
              <a:buSzPts val="1600"/>
            </a:pPr>
            <a:endParaRPr sz="1800" dirty="0"/>
          </a:p>
          <a:p>
            <a:pPr marL="609585" indent="-431789">
              <a:lnSpc>
                <a:spcPct val="100000"/>
              </a:lnSpc>
              <a:spcBef>
                <a:spcPts val="0"/>
              </a:spcBef>
              <a:buClr>
                <a:srgbClr val="11AA81"/>
              </a:buClr>
              <a:buSzPts val="1500"/>
              <a:buFont typeface="Arial"/>
              <a:buChar char="●"/>
            </a:pPr>
            <a:r>
              <a:rPr lang="fi-FI" sz="2133" dirty="0"/>
              <a:t>Dzięki </a:t>
            </a:r>
            <a:r>
              <a:rPr lang="fi-FI" sz="2133" u="sng" dirty="0">
                <a:solidFill>
                  <a:schemeClr val="hlink"/>
                </a:solidFill>
                <a:hlinkClick r:id="rId3"/>
              </a:rPr>
              <a:t>personalizacji strony internetowej </a:t>
            </a:r>
            <a:r>
              <a:rPr lang="fi-FI" sz="2133" dirty="0"/>
              <a:t>odwiedzający postrzega treść jako najbardziej odpowiednią, a wizytę jako bardziej znaczącą.</a:t>
            </a:r>
            <a:endParaRPr sz="2133" dirty="0"/>
          </a:p>
          <a:p>
            <a:pPr marL="609585" indent="0">
              <a:lnSpc>
                <a:spcPct val="100000"/>
              </a:lnSpc>
              <a:spcBef>
                <a:spcPts val="0"/>
              </a:spcBef>
              <a:buSzPts val="1600"/>
            </a:pPr>
            <a:br>
              <a:rPr lang="fi-FI" sz="2133" dirty="0"/>
            </a:br>
            <a:br>
              <a:rPr lang="fi-FI" sz="1800" dirty="0"/>
            </a:br>
            <a:endParaRPr sz="1800" dirty="0"/>
          </a:p>
          <a:p>
            <a:pPr marL="609585" indent="-304792">
              <a:lnSpc>
                <a:spcPct val="100000"/>
              </a:lnSpc>
              <a:spcBef>
                <a:spcPts val="0"/>
              </a:spcBef>
              <a:buSzPts val="1500"/>
            </a:pPr>
            <a:endParaRPr sz="1800" dirty="0"/>
          </a:p>
          <a:p>
            <a:pPr marL="609585" indent="-304792">
              <a:lnSpc>
                <a:spcPct val="100000"/>
              </a:lnSpc>
              <a:spcBef>
                <a:spcPts val="0"/>
              </a:spcBef>
              <a:buSzPts val="1500"/>
            </a:pPr>
            <a:endParaRPr sz="1800" dirty="0"/>
          </a:p>
          <a:p>
            <a:pPr marL="609585" indent="-304792">
              <a:lnSpc>
                <a:spcPct val="100000"/>
              </a:lnSpc>
              <a:spcBef>
                <a:spcPts val="0"/>
              </a:spcBef>
              <a:buSzPts val="1500"/>
            </a:pPr>
            <a:endParaRPr sz="1800" dirty="0"/>
          </a:p>
          <a:p>
            <a:pPr marL="609585" indent="-304792">
              <a:lnSpc>
                <a:spcPct val="100000"/>
              </a:lnSpc>
              <a:spcBef>
                <a:spcPts val="0"/>
              </a:spcBef>
              <a:buClr>
                <a:schemeClr val="dk1"/>
              </a:buClr>
              <a:buSzPts val="1500"/>
            </a:pPr>
            <a:endParaRPr dirty="0"/>
          </a:p>
        </p:txBody>
      </p:sp>
      <p:pic>
        <p:nvPicPr>
          <p:cNvPr id="714" name="Google Shape;714;p4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418190" y="3429001"/>
            <a:ext cx="4314477" cy="2350895"/>
          </a:xfrm>
          <a:prstGeom prst="rect">
            <a:avLst/>
          </a:prstGeom>
          <a:noFill/>
          <a:ln w="22225" cap="rnd" cmpd="sng">
            <a:solidFill>
              <a:schemeClr val="lt1"/>
            </a:solidFill>
            <a:prstDash val="solid"/>
            <a:round/>
            <a:headEnd type="none" w="sm" len="sm"/>
            <a:tailEnd type="none" w="sm" len="sm"/>
          </a:ln>
        </p:spPr>
      </p:pic>
      <p:sp>
        <p:nvSpPr>
          <p:cNvPr id="715" name="Google Shape;715;p40"/>
          <p:cNvSpPr txBox="1"/>
          <p:nvPr/>
        </p:nvSpPr>
        <p:spPr>
          <a:xfrm>
            <a:off x="9112028" y="5829299"/>
            <a:ext cx="2336800" cy="369277"/>
          </a:xfrm>
          <a:prstGeom prst="rect">
            <a:avLst/>
          </a:prstGeom>
          <a:noFill/>
          <a:ln>
            <a:noFill/>
          </a:ln>
        </p:spPr>
        <p:txBody>
          <a:bodyPr spcFirstLastPara="1" wrap="square" lIns="121900" tIns="60933" rIns="121900" bIns="60933" anchor="t" anchorCtr="0">
            <a:spAutoFit/>
          </a:bodyPr>
          <a:lstStyle/>
          <a:p>
            <a:pPr>
              <a:buClr>
                <a:srgbClr val="161249"/>
              </a:buClr>
              <a:buSzPts val="1200"/>
            </a:pPr>
            <a:r>
              <a:rPr lang="fi-FI" sz="1600">
                <a:solidFill>
                  <a:srgbClr val="161249"/>
                </a:solidFill>
                <a:latin typeface="Calibri"/>
                <a:ea typeface="Calibri"/>
                <a:cs typeface="Calibri"/>
                <a:sym typeface="Calibri"/>
              </a:rPr>
              <a:t>Źródło: Neil Patel</a:t>
            </a:r>
            <a:endParaRPr sz="1600">
              <a:solidFill>
                <a:srgbClr val="161249"/>
              </a:solidFill>
              <a:latin typeface="Calibri"/>
              <a:ea typeface="Calibri"/>
              <a:cs typeface="Calibri"/>
              <a:sym typeface="Calibri"/>
            </a:endParaRPr>
          </a:p>
        </p:txBody>
      </p:sp>
      <p:pic>
        <p:nvPicPr>
          <p:cNvPr id="716" name="Google Shape;716;p40" descr="Kuva, joka sisältää kohteen teksti&#10;&#10;Kuvaus luotu automaattisesti"/>
          <p:cNvPicPr preferRelativeResize="0"/>
          <p:nvPr/>
        </p:nvPicPr>
        <p:blipFill rotWithShape="1">
          <a:blip r:embed="rId5">
            <a:alphaModFix/>
          </a:blip>
          <a:srcRect/>
          <a:stretch/>
        </p:blipFill>
        <p:spPr>
          <a:xfrm>
            <a:off x="9298294" y="1903632"/>
            <a:ext cx="2150535" cy="1114243"/>
          </a:xfrm>
          <a:prstGeom prst="rect">
            <a:avLst/>
          </a:prstGeom>
          <a:noFill/>
          <a:ln w="28575" cap="rnd" cmpd="sng">
            <a:solidFill>
              <a:srgbClr val="11AA81"/>
            </a:solidFill>
            <a:prstDash val="solid"/>
            <a:round/>
            <a:headEnd type="none" w="sm" len="sm"/>
            <a:tailEnd type="none" w="sm" len="sm"/>
          </a:ln>
        </p:spPr>
      </p:pic>
      <p:pic>
        <p:nvPicPr>
          <p:cNvPr id="717" name="Google Shape;717;p40" descr="Kuva, joka sisältää kohteen teksti&#10;&#10;Kuvaus luotu automaattisesti"/>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7631293" y="1428420"/>
            <a:ext cx="1233856" cy="730552"/>
          </a:xfrm>
          <a:prstGeom prst="rect">
            <a:avLst/>
          </a:prstGeom>
          <a:noFill/>
          <a:ln w="28575" cap="rnd" cmpd="sng">
            <a:solidFill>
              <a:srgbClr val="11AA81"/>
            </a:solidFill>
            <a:prstDash val="solid"/>
            <a:round/>
            <a:headEnd type="none" w="sm" len="sm"/>
            <a:tailEnd type="none" w="sm" len="sm"/>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721"/>
        <p:cNvGrpSpPr/>
        <p:nvPr/>
      </p:nvGrpSpPr>
      <p:grpSpPr>
        <a:xfrm>
          <a:off x="0" y="0"/>
          <a:ext cx="0" cy="0"/>
          <a:chOff x="0" y="0"/>
          <a:chExt cx="0" cy="0"/>
        </a:xfrm>
      </p:grpSpPr>
      <p:sp>
        <p:nvSpPr>
          <p:cNvPr id="722" name="Google Shape;722;p41"/>
          <p:cNvSpPr txBox="1">
            <a:spLocks noGrp="1"/>
          </p:cNvSpPr>
          <p:nvPr>
            <p:ph type="ctrTitle" idx="4294967295"/>
          </p:nvPr>
        </p:nvSpPr>
        <p:spPr>
          <a:xfrm>
            <a:off x="657740" y="174408"/>
            <a:ext cx="9891979" cy="776817"/>
          </a:xfrm>
          <a:prstGeom prst="rect">
            <a:avLst/>
          </a:prstGeom>
          <a:noFill/>
          <a:ln>
            <a:noFill/>
          </a:ln>
        </p:spPr>
        <p:txBody>
          <a:bodyPr spcFirstLastPara="1" wrap="square" lIns="121900" tIns="121900" rIns="121900" bIns="121900" anchor="t" anchorCtr="0">
            <a:noAutofit/>
          </a:bodyPr>
          <a:lstStyle/>
          <a:p>
            <a:pPr>
              <a:lnSpc>
                <a:spcPct val="100000"/>
              </a:lnSpc>
              <a:buSzPts val="3802"/>
            </a:pPr>
            <a:r>
              <a:rPr lang="fi-FI" dirty="0"/>
              <a:t>2. Zapewnienie łatwej nawigacji</a:t>
            </a:r>
            <a:endParaRPr dirty="0"/>
          </a:p>
        </p:txBody>
      </p:sp>
      <p:sp>
        <p:nvSpPr>
          <p:cNvPr id="723" name="Google Shape;723;p41"/>
          <p:cNvSpPr txBox="1">
            <a:spLocks noGrp="1"/>
          </p:cNvSpPr>
          <p:nvPr>
            <p:ph type="body" idx="4294967295"/>
          </p:nvPr>
        </p:nvSpPr>
        <p:spPr>
          <a:xfrm>
            <a:off x="657740" y="1328407"/>
            <a:ext cx="4855633" cy="5505451"/>
          </a:xfrm>
          <a:prstGeom prst="rect">
            <a:avLst/>
          </a:prstGeom>
          <a:noFill/>
          <a:ln>
            <a:noFill/>
          </a:ln>
        </p:spPr>
        <p:txBody>
          <a:bodyPr spcFirstLastPara="1" wrap="square" lIns="96000" tIns="96000" rIns="96000" bIns="96000" anchor="t" anchorCtr="0">
            <a:noAutofit/>
          </a:bodyPr>
          <a:lstStyle/>
          <a:p>
            <a:pPr marL="228594" indent="-228594">
              <a:lnSpc>
                <a:spcPct val="115000"/>
              </a:lnSpc>
              <a:spcBef>
                <a:spcPts val="0"/>
              </a:spcBef>
              <a:buClr>
                <a:srgbClr val="11AA81"/>
              </a:buClr>
              <a:buSzPts val="1800"/>
              <a:buFont typeface="Arial"/>
              <a:buChar char="●"/>
            </a:pPr>
            <a:r>
              <a:rPr lang="fi-FI" sz="2133" dirty="0"/>
              <a:t>Przejrzysta struktura witryny: główne poziomy, podpoziomy, mapa witryny</a:t>
            </a:r>
            <a:endParaRPr sz="2133" dirty="0"/>
          </a:p>
          <a:p>
            <a:pPr marL="723882" indent="-245527">
              <a:lnSpc>
                <a:spcPct val="115000"/>
              </a:lnSpc>
              <a:spcBef>
                <a:spcPts val="0"/>
              </a:spcBef>
              <a:buClr>
                <a:srgbClr val="11AA81"/>
              </a:buClr>
              <a:buSzPts val="1600"/>
              <a:buNone/>
            </a:pPr>
            <a:endParaRPr sz="2133" dirty="0"/>
          </a:p>
          <a:p>
            <a:pPr marL="228594" indent="-228594">
              <a:lnSpc>
                <a:spcPct val="115000"/>
              </a:lnSpc>
              <a:spcBef>
                <a:spcPts val="0"/>
              </a:spcBef>
              <a:buClr>
                <a:srgbClr val="11AA81"/>
              </a:buClr>
              <a:buSzPts val="1800"/>
              <a:buFont typeface="Arial"/>
              <a:buChar char="●"/>
            </a:pPr>
            <a:r>
              <a:rPr lang="fi-FI" sz="2133" dirty="0"/>
              <a:t>Płynna nawigacja wzdłużna (odwiedzający powinien znaleźć stronę za pomocą maksymalnie trzech kliknięć)</a:t>
            </a:r>
            <a:endParaRPr sz="2133" dirty="0"/>
          </a:p>
          <a:p>
            <a:pPr marL="723882" indent="-245527">
              <a:lnSpc>
                <a:spcPct val="115000"/>
              </a:lnSpc>
              <a:spcBef>
                <a:spcPts val="0"/>
              </a:spcBef>
              <a:buClr>
                <a:srgbClr val="11AA81"/>
              </a:buClr>
              <a:buSzPts val="1600"/>
              <a:buNone/>
            </a:pPr>
            <a:endParaRPr sz="2133" dirty="0"/>
          </a:p>
          <a:p>
            <a:pPr marL="228594" indent="-228594">
              <a:lnSpc>
                <a:spcPct val="115000"/>
              </a:lnSpc>
              <a:spcBef>
                <a:spcPts val="0"/>
              </a:spcBef>
              <a:buClr>
                <a:srgbClr val="11AA81"/>
              </a:buClr>
              <a:buSzPts val="1800"/>
              <a:buFont typeface="Arial"/>
              <a:buChar char="●"/>
            </a:pPr>
            <a:r>
              <a:rPr lang="fi-FI" sz="2133" dirty="0"/>
              <a:t>Przejrzystość wizualna, jasne opisy produktów i usług  </a:t>
            </a:r>
            <a:endParaRPr sz="2133" dirty="0"/>
          </a:p>
        </p:txBody>
      </p:sp>
      <p:pic>
        <p:nvPicPr>
          <p:cNvPr id="724" name="Google Shape;724;p41"/>
          <p:cNvPicPr preferRelativeResize="0"/>
          <p:nvPr/>
        </p:nvPicPr>
        <p:blipFill rotWithShape="1">
          <a:blip r:embed="rId3">
            <a:alphaModFix/>
          </a:blip>
          <a:srcRect/>
          <a:stretch/>
        </p:blipFill>
        <p:spPr>
          <a:xfrm>
            <a:off x="5647809" y="1454003"/>
            <a:ext cx="5886451" cy="2876551"/>
          </a:xfrm>
          <a:prstGeom prst="rect">
            <a:avLst/>
          </a:prstGeom>
          <a:noFill/>
          <a:ln w="28575" cap="flat" cmpd="sng">
            <a:solidFill>
              <a:srgbClr val="11AA81"/>
            </a:solidFill>
            <a:prstDash val="solid"/>
            <a:round/>
            <a:headEnd type="none" w="sm" len="sm"/>
            <a:tailEnd type="none" w="sm" len="sm"/>
          </a:ln>
        </p:spPr>
      </p:pic>
      <p:sp>
        <p:nvSpPr>
          <p:cNvPr id="725" name="Google Shape;725;p41"/>
          <p:cNvSpPr txBox="1"/>
          <p:nvPr/>
        </p:nvSpPr>
        <p:spPr>
          <a:xfrm>
            <a:off x="614789" y="5061090"/>
            <a:ext cx="10962423" cy="878006"/>
          </a:xfrm>
          <a:prstGeom prst="rect">
            <a:avLst/>
          </a:prstGeom>
          <a:noFill/>
          <a:ln>
            <a:noFill/>
          </a:ln>
        </p:spPr>
        <p:txBody>
          <a:bodyPr spcFirstLastPara="1" wrap="square" lIns="121900" tIns="60933" rIns="121900" bIns="60933" anchor="t" anchorCtr="0">
            <a:spAutoFit/>
          </a:bodyPr>
          <a:lstStyle/>
          <a:p>
            <a:pPr marL="228594" indent="-228594">
              <a:lnSpc>
                <a:spcPct val="115000"/>
              </a:lnSpc>
              <a:buClr>
                <a:srgbClr val="11AA81"/>
              </a:buClr>
              <a:buSzPts val="1800"/>
              <a:buFont typeface="Arial"/>
              <a:buChar char="●"/>
            </a:pPr>
            <a:r>
              <a:rPr lang="fi-FI" sz="2133" dirty="0">
                <a:solidFill>
                  <a:srgbClr val="161249"/>
                </a:solidFill>
              </a:rPr>
              <a:t> Wystarczające instrukcje, aby przejść dalej "powiedz odwiedzającym, </a:t>
            </a:r>
            <a:br>
              <a:rPr lang="pl-PL" sz="2133" dirty="0">
                <a:solidFill>
                  <a:srgbClr val="161249"/>
                </a:solidFill>
              </a:rPr>
            </a:br>
            <a:r>
              <a:rPr lang="fi-FI" sz="2133" dirty="0">
                <a:solidFill>
                  <a:srgbClr val="161249"/>
                </a:solidFill>
              </a:rPr>
              <a:t>co chcesz, aby zrobili</a:t>
            </a:r>
            <a:r>
              <a:rPr lang="pl-PL" sz="2133" dirty="0">
                <a:solidFill>
                  <a:srgbClr val="161249"/>
                </a:solidFill>
              </a:rPr>
              <a:t>”</a:t>
            </a:r>
            <a:r>
              <a:rPr lang="fi-FI" sz="2133" dirty="0">
                <a:solidFill>
                  <a:srgbClr val="161249"/>
                </a:solidFill>
              </a:rPr>
              <a:t> </a:t>
            </a:r>
            <a:endParaRPr sz="2800" dirty="0">
              <a:solidFill>
                <a:srgbClr val="161249"/>
              </a:solidFill>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729"/>
        <p:cNvGrpSpPr/>
        <p:nvPr/>
      </p:nvGrpSpPr>
      <p:grpSpPr>
        <a:xfrm>
          <a:off x="0" y="0"/>
          <a:ext cx="0" cy="0"/>
          <a:chOff x="0" y="0"/>
          <a:chExt cx="0" cy="0"/>
        </a:xfrm>
      </p:grpSpPr>
      <p:sp>
        <p:nvSpPr>
          <p:cNvPr id="730" name="Google Shape;730;p42"/>
          <p:cNvSpPr txBox="1">
            <a:spLocks noGrp="1"/>
          </p:cNvSpPr>
          <p:nvPr>
            <p:ph type="title"/>
          </p:nvPr>
        </p:nvSpPr>
        <p:spPr>
          <a:xfrm>
            <a:off x="601133" y="371749"/>
            <a:ext cx="8637200" cy="727224"/>
          </a:xfrm>
          <a:prstGeom prst="rect">
            <a:avLst/>
          </a:prstGeom>
          <a:noFill/>
          <a:ln>
            <a:noFill/>
          </a:ln>
        </p:spPr>
        <p:txBody>
          <a:bodyPr spcFirstLastPara="1" wrap="square" lIns="0" tIns="0" rIns="0" bIns="0" anchor="t" anchorCtr="0">
            <a:noAutofit/>
          </a:bodyPr>
          <a:lstStyle/>
          <a:p>
            <a:pPr>
              <a:lnSpc>
                <a:spcPct val="100000"/>
              </a:lnSpc>
              <a:buClr>
                <a:schemeClr val="dk1"/>
              </a:buClr>
              <a:buSzPts val="2400"/>
            </a:pPr>
            <a:r>
              <a:rPr lang="fi-FI"/>
              <a:t>3. Atrakcyjne tytuły i teksty</a:t>
            </a:r>
            <a:br>
              <a:rPr lang="fi-FI"/>
            </a:br>
            <a:endParaRPr/>
          </a:p>
        </p:txBody>
      </p:sp>
      <p:sp>
        <p:nvSpPr>
          <p:cNvPr id="731" name="Google Shape;731;p42"/>
          <p:cNvSpPr txBox="1">
            <a:spLocks noGrp="1"/>
          </p:cNvSpPr>
          <p:nvPr>
            <p:ph type="body" idx="1"/>
          </p:nvPr>
        </p:nvSpPr>
        <p:spPr>
          <a:xfrm>
            <a:off x="136478" y="1243170"/>
            <a:ext cx="11149215" cy="4978383"/>
          </a:xfrm>
          <a:prstGeom prst="rect">
            <a:avLst/>
          </a:prstGeom>
          <a:noFill/>
          <a:ln>
            <a:noFill/>
          </a:ln>
        </p:spPr>
        <p:txBody>
          <a:bodyPr spcFirstLastPara="1" wrap="square" lIns="0" tIns="0" rIns="0" bIns="0" anchor="t" anchorCtr="0">
            <a:noAutofit/>
          </a:bodyPr>
          <a:lstStyle/>
          <a:p>
            <a:pPr marL="609585" indent="-431789">
              <a:lnSpc>
                <a:spcPct val="100000"/>
              </a:lnSpc>
              <a:spcBef>
                <a:spcPts val="800"/>
              </a:spcBef>
              <a:buClr>
                <a:srgbClr val="11AA81"/>
              </a:buClr>
              <a:buSzPts val="1500"/>
              <a:buFont typeface="Arial"/>
              <a:buChar char="●"/>
            </a:pPr>
            <a:r>
              <a:rPr lang="fi-FI" sz="2000" dirty="0"/>
              <a:t>Dostosowując nagłówki i tekst, można szybko uzyskać wyniki optymalizacji konwersji. </a:t>
            </a:r>
            <a:endParaRPr dirty="0"/>
          </a:p>
          <a:p>
            <a:pPr marL="177796" indent="0">
              <a:lnSpc>
                <a:spcPct val="100000"/>
              </a:lnSpc>
              <a:spcBef>
                <a:spcPts val="800"/>
              </a:spcBef>
              <a:buClr>
                <a:srgbClr val="11AA81"/>
              </a:buClr>
              <a:buSzPts val="1500"/>
            </a:pPr>
            <a:endParaRPr sz="2000" dirty="0"/>
          </a:p>
          <a:p>
            <a:pPr marL="609585" indent="-431789">
              <a:lnSpc>
                <a:spcPct val="100000"/>
              </a:lnSpc>
              <a:spcBef>
                <a:spcPts val="800"/>
              </a:spcBef>
              <a:buClr>
                <a:srgbClr val="11AA81"/>
              </a:buClr>
              <a:buSzPts val="1500"/>
              <a:buFont typeface="Arial"/>
              <a:buChar char="●"/>
            </a:pPr>
            <a:r>
              <a:rPr lang="fi-FI" sz="2000" dirty="0"/>
              <a:t>Odwiedzający kliknął Twój link z ofertą - czy </a:t>
            </a:r>
            <a:br>
              <a:rPr lang="fi-FI" sz="2000" dirty="0"/>
            </a:br>
            <a:r>
              <a:rPr lang="fi-FI" sz="2000" dirty="0"/>
              <a:t>Twoja treść oferuje wartość dodaną dla klienta: </a:t>
            </a:r>
            <a:endParaRPr dirty="0"/>
          </a:p>
          <a:p>
            <a:pPr marL="1066773" lvl="1" indent="-431789">
              <a:lnSpc>
                <a:spcPct val="100000"/>
              </a:lnSpc>
              <a:spcBef>
                <a:spcPts val="800"/>
              </a:spcBef>
              <a:buClr>
                <a:srgbClr val="11AA81"/>
              </a:buClr>
              <a:buSzPts val="1500"/>
              <a:buFont typeface="Arial"/>
              <a:buChar char="●"/>
            </a:pPr>
            <a:r>
              <a:rPr lang="fi-FI" sz="2000" dirty="0"/>
              <a:t>Czy Twoje treści odpowiadają na tę potrzebę?</a:t>
            </a:r>
            <a:endParaRPr dirty="0"/>
          </a:p>
          <a:p>
            <a:pPr marL="1066773" lvl="1" indent="-431789">
              <a:lnSpc>
                <a:spcPct val="100000"/>
              </a:lnSpc>
              <a:spcBef>
                <a:spcPts val="800"/>
              </a:spcBef>
              <a:buClr>
                <a:srgbClr val="11AA81"/>
              </a:buClr>
              <a:buSzPts val="1500"/>
              <a:buFont typeface="Arial"/>
              <a:buChar char="●"/>
            </a:pPr>
            <a:r>
              <a:rPr lang="fi-FI" sz="2000" dirty="0"/>
              <a:t>Czy Twoje treści pomagają klientom rozwiązywać </a:t>
            </a:r>
            <a:br>
              <a:rPr lang="fi-FI" sz="2000" dirty="0"/>
            </a:br>
            <a:r>
              <a:rPr lang="fi-FI" sz="2000" dirty="0"/>
              <a:t>ich problemy? </a:t>
            </a:r>
            <a:endParaRPr dirty="0"/>
          </a:p>
          <a:p>
            <a:pPr marL="1066773" lvl="1" indent="-431789">
              <a:lnSpc>
                <a:spcPct val="100000"/>
              </a:lnSpc>
              <a:spcBef>
                <a:spcPts val="800"/>
              </a:spcBef>
              <a:buClr>
                <a:srgbClr val="11AA81"/>
              </a:buClr>
              <a:buSzPts val="1500"/>
              <a:buFont typeface="Arial"/>
              <a:buChar char="●"/>
            </a:pPr>
            <a:r>
              <a:rPr lang="fi-FI" sz="2000" dirty="0"/>
              <a:t>Czy Twoje treści prowadzą klienta do </a:t>
            </a:r>
            <a:br>
              <a:rPr lang="fi-FI" sz="2000" dirty="0"/>
            </a:br>
            <a:r>
              <a:rPr lang="fi-FI" sz="2000" dirty="0"/>
              <a:t>podjęcia działania? </a:t>
            </a:r>
            <a:br>
              <a:rPr lang="fi-FI" sz="2000" dirty="0"/>
            </a:br>
            <a:endParaRPr sz="2000" dirty="0"/>
          </a:p>
          <a:p>
            <a:pPr marL="609585" indent="-431789">
              <a:lnSpc>
                <a:spcPct val="100000"/>
              </a:lnSpc>
              <a:spcBef>
                <a:spcPts val="800"/>
              </a:spcBef>
              <a:buClr>
                <a:srgbClr val="11AA81"/>
              </a:buClr>
              <a:buSzPts val="1500"/>
              <a:buFont typeface="Arial"/>
              <a:buChar char="●"/>
            </a:pPr>
            <a:r>
              <a:rPr lang="fi-FI" sz="2000" dirty="0"/>
              <a:t>Każdy rozmiar firmy powinien być w stanie produkować </a:t>
            </a:r>
            <a:br>
              <a:rPr lang="fi-FI" sz="2000" dirty="0"/>
            </a:br>
            <a:r>
              <a:rPr lang="fi-FI" sz="2000" dirty="0"/>
              <a:t>treści związane z ich wiedzą specjalistyczną</a:t>
            </a:r>
            <a:endParaRPr dirty="0"/>
          </a:p>
          <a:p>
            <a:pPr marL="457189" lvl="1" indent="0">
              <a:lnSpc>
                <a:spcPct val="100000"/>
              </a:lnSpc>
              <a:spcBef>
                <a:spcPts val="800"/>
              </a:spcBef>
              <a:buSzPts val="1100"/>
            </a:pPr>
            <a:br>
              <a:rPr lang="fi-FI" sz="1467" dirty="0"/>
            </a:br>
            <a:endParaRPr sz="1467" dirty="0"/>
          </a:p>
        </p:txBody>
      </p:sp>
      <p:sp>
        <p:nvSpPr>
          <p:cNvPr id="732" name="Google Shape;732;p42"/>
          <p:cNvSpPr/>
          <p:nvPr/>
        </p:nvSpPr>
        <p:spPr>
          <a:xfrm>
            <a:off x="7264949" y="1794171"/>
            <a:ext cx="4553119" cy="3876379"/>
          </a:xfrm>
          <a:prstGeom prst="roundRect">
            <a:avLst>
              <a:gd name="adj" fmla="val 16667"/>
            </a:avLst>
          </a:prstGeom>
          <a:solidFill>
            <a:srgbClr val="11AA81"/>
          </a:solidFill>
          <a:ln w="12700" cap="flat" cmpd="sng">
            <a:solidFill>
              <a:srgbClr val="11AA81"/>
            </a:solidFill>
            <a:prstDash val="solid"/>
            <a:miter lim="800000"/>
            <a:headEnd type="none" w="sm" len="sm"/>
            <a:tailEnd type="none" w="sm" len="sm"/>
          </a:ln>
        </p:spPr>
        <p:txBody>
          <a:bodyPr spcFirstLastPara="1" wrap="square" lIns="121900" tIns="0" rIns="121900" bIns="60933" anchor="ctr" anchorCtr="1">
            <a:normAutofit fontScale="92500" lnSpcReduction="20000"/>
          </a:bodyPr>
          <a:lstStyle/>
          <a:p>
            <a:pPr>
              <a:lnSpc>
                <a:spcPct val="90000"/>
              </a:lnSpc>
            </a:pPr>
            <a:r>
              <a:rPr lang="fi-FI" sz="2933" b="1" dirty="0">
                <a:solidFill>
                  <a:schemeClr val="lt1"/>
                </a:solidFill>
                <a:latin typeface="Calibri"/>
                <a:ea typeface="Calibri"/>
                <a:cs typeface="Calibri"/>
                <a:sym typeface="Calibri"/>
              </a:rPr>
              <a:t>Kilka przykładów:</a:t>
            </a:r>
            <a:endParaRPr sz="2400" b="1" dirty="0">
              <a:solidFill>
                <a:schemeClr val="lt1"/>
              </a:solidFill>
              <a:latin typeface="Calibri"/>
              <a:ea typeface="Calibri"/>
              <a:cs typeface="Calibri"/>
              <a:sym typeface="Calibri"/>
            </a:endParaRPr>
          </a:p>
          <a:p>
            <a:pPr marL="380990" indent="-380990">
              <a:lnSpc>
                <a:spcPct val="90000"/>
              </a:lnSpc>
              <a:buClr>
                <a:schemeClr val="lt1"/>
              </a:buClr>
              <a:buSzPts val="1800"/>
              <a:buFont typeface="Arial"/>
              <a:buChar char="•"/>
            </a:pPr>
            <a:r>
              <a:rPr lang="fi-FI" sz="2400" dirty="0">
                <a:solidFill>
                  <a:schemeClr val="lt1"/>
                </a:solidFill>
                <a:latin typeface="Calibri"/>
                <a:ea typeface="Calibri"/>
                <a:cs typeface="Calibri"/>
                <a:sym typeface="Calibri"/>
              </a:rPr>
              <a:t>"Zapoznaj się z pięcioma najważniejszymi wskazówkami dotyczącymi wykończenia ogrodu"</a:t>
            </a:r>
            <a:endParaRPr sz="1867" dirty="0"/>
          </a:p>
          <a:p>
            <a:pPr marL="380990" indent="-380990">
              <a:lnSpc>
                <a:spcPct val="90000"/>
              </a:lnSpc>
              <a:buClr>
                <a:schemeClr val="lt1"/>
              </a:buClr>
              <a:buSzPts val="1800"/>
              <a:buFont typeface="Arial"/>
              <a:buChar char="•"/>
            </a:pPr>
            <a:r>
              <a:rPr lang="fi-FI" sz="2400" dirty="0">
                <a:solidFill>
                  <a:schemeClr val="lt1"/>
                </a:solidFill>
                <a:latin typeface="Calibri"/>
                <a:ea typeface="Calibri"/>
                <a:cs typeface="Calibri"/>
                <a:sym typeface="Calibri"/>
              </a:rPr>
              <a:t>"Chcesz usłyszeć, jak eksperci naprawiają hamulce w swoich samochodach?"</a:t>
            </a:r>
            <a:endParaRPr sz="1867" dirty="0"/>
          </a:p>
          <a:p>
            <a:pPr marL="380990" indent="-380990">
              <a:lnSpc>
                <a:spcPct val="90000"/>
              </a:lnSpc>
              <a:buClr>
                <a:schemeClr val="lt1"/>
              </a:buClr>
              <a:buSzPts val="1800"/>
              <a:buFont typeface="Arial"/>
              <a:buChar char="•"/>
            </a:pPr>
            <a:r>
              <a:rPr lang="fi-FI" sz="2400" dirty="0">
                <a:solidFill>
                  <a:schemeClr val="lt1"/>
                </a:solidFill>
                <a:latin typeface="Calibri"/>
                <a:ea typeface="Calibri"/>
                <a:cs typeface="Calibri"/>
                <a:sym typeface="Calibri"/>
              </a:rPr>
              <a:t>"Czy masz nadzieję, że przestaniesz marznąć zimą na zewnątrz?"</a:t>
            </a:r>
            <a:endParaRPr sz="1867" dirty="0"/>
          </a:p>
          <a:p>
            <a:pPr marL="380990" indent="-380990">
              <a:lnSpc>
                <a:spcPct val="90000"/>
              </a:lnSpc>
              <a:buClr>
                <a:schemeClr val="lt1"/>
              </a:buClr>
              <a:buSzPts val="1800"/>
              <a:buFont typeface="Arial"/>
              <a:buChar char="•"/>
            </a:pPr>
            <a:r>
              <a:rPr lang="fi-FI" sz="2400" dirty="0">
                <a:solidFill>
                  <a:schemeClr val="lt1"/>
                </a:solidFill>
                <a:latin typeface="Calibri"/>
                <a:ea typeface="Calibri"/>
                <a:cs typeface="Calibri"/>
                <a:sym typeface="Calibri"/>
              </a:rPr>
              <a:t>"Trzy zalety poddawania włosów zabiegom"</a:t>
            </a:r>
            <a:endParaRPr sz="1867"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736"/>
        <p:cNvGrpSpPr/>
        <p:nvPr/>
      </p:nvGrpSpPr>
      <p:grpSpPr>
        <a:xfrm>
          <a:off x="0" y="0"/>
          <a:ext cx="0" cy="0"/>
          <a:chOff x="0" y="0"/>
          <a:chExt cx="0" cy="0"/>
        </a:xfrm>
      </p:grpSpPr>
      <p:sp>
        <p:nvSpPr>
          <p:cNvPr id="737" name="Google Shape;737;p43"/>
          <p:cNvSpPr txBox="1">
            <a:spLocks noGrp="1"/>
          </p:cNvSpPr>
          <p:nvPr>
            <p:ph type="title"/>
          </p:nvPr>
        </p:nvSpPr>
        <p:spPr>
          <a:xfrm>
            <a:off x="786603" y="194212"/>
            <a:ext cx="9325396" cy="984845"/>
          </a:xfrm>
          <a:prstGeom prst="rect">
            <a:avLst/>
          </a:prstGeom>
          <a:noFill/>
          <a:ln>
            <a:noFill/>
          </a:ln>
        </p:spPr>
        <p:txBody>
          <a:bodyPr spcFirstLastPara="1" wrap="square" lIns="121900" tIns="121900" rIns="121900" bIns="121900" anchor="t" anchorCtr="0">
            <a:spAutoFit/>
          </a:bodyPr>
          <a:lstStyle/>
          <a:p>
            <a:pPr>
              <a:lnSpc>
                <a:spcPct val="100000"/>
              </a:lnSpc>
              <a:buSzPts val="2800"/>
            </a:pPr>
            <a:r>
              <a:rPr lang="fi-FI" sz="4800" dirty="0"/>
              <a:t>4. Wezwanie do działania</a:t>
            </a:r>
            <a:r>
              <a:rPr lang="pl-PL" sz="4800" dirty="0"/>
              <a:t> CTA</a:t>
            </a:r>
            <a:r>
              <a:rPr lang="fi-FI" sz="4800" dirty="0"/>
              <a:t> </a:t>
            </a:r>
            <a:endParaRPr sz="5867" dirty="0"/>
          </a:p>
        </p:txBody>
      </p:sp>
      <p:sp>
        <p:nvSpPr>
          <p:cNvPr id="738" name="Google Shape;738;p43"/>
          <p:cNvSpPr txBox="1">
            <a:spLocks noGrp="1"/>
          </p:cNvSpPr>
          <p:nvPr>
            <p:ph type="body" idx="1"/>
          </p:nvPr>
        </p:nvSpPr>
        <p:spPr>
          <a:xfrm>
            <a:off x="786603" y="1270515"/>
            <a:ext cx="8002555" cy="4685223"/>
          </a:xfrm>
          <a:prstGeom prst="rect">
            <a:avLst/>
          </a:prstGeom>
          <a:noFill/>
          <a:ln>
            <a:noFill/>
          </a:ln>
        </p:spPr>
        <p:txBody>
          <a:bodyPr spcFirstLastPara="1" wrap="square" lIns="0" tIns="0" rIns="0" bIns="0" anchor="t" anchorCtr="0">
            <a:noAutofit/>
          </a:bodyPr>
          <a:lstStyle/>
          <a:p>
            <a:pPr marL="380990" indent="-380990">
              <a:lnSpc>
                <a:spcPct val="100000"/>
              </a:lnSpc>
              <a:spcBef>
                <a:spcPts val="800"/>
              </a:spcBef>
              <a:buClr>
                <a:srgbClr val="11AA81"/>
              </a:buClr>
              <a:buSzPts val="1600"/>
              <a:buFont typeface="Arial"/>
              <a:buChar char="●"/>
            </a:pPr>
            <a:r>
              <a:rPr lang="fi-FI" sz="2133" dirty="0"/>
              <a:t>Ogólnie rzecz biorąc, strony internetowe </a:t>
            </a:r>
            <a:br>
              <a:rPr lang="pl-PL" sz="2133" dirty="0"/>
            </a:br>
            <a:r>
              <a:rPr lang="fi-FI" sz="2133" dirty="0"/>
              <a:t>zawierają wiele informacji</a:t>
            </a:r>
            <a:endParaRPr dirty="0"/>
          </a:p>
          <a:p>
            <a:pPr marL="380990" indent="-380990">
              <a:lnSpc>
                <a:spcPct val="100000"/>
              </a:lnSpc>
              <a:spcBef>
                <a:spcPts val="800"/>
              </a:spcBef>
              <a:buClr>
                <a:srgbClr val="11AA81"/>
              </a:buClr>
              <a:buSzPts val="1600"/>
              <a:buFont typeface="Arial"/>
              <a:buChar char="●"/>
            </a:pPr>
            <a:r>
              <a:rPr lang="fi-FI" sz="2133" dirty="0"/>
              <a:t>Odwiedzający stronę internetową potrzebują </a:t>
            </a:r>
            <a:br>
              <a:rPr lang="pl-PL" sz="2133" dirty="0"/>
            </a:br>
            <a:r>
              <a:rPr lang="fi-FI" sz="2133" dirty="0"/>
              <a:t>pomocy, aby "zrobić kolejny krok</a:t>
            </a:r>
            <a:r>
              <a:rPr lang="pl-PL" sz="2133" dirty="0"/>
              <a:t>”</a:t>
            </a:r>
            <a:r>
              <a:rPr lang="fi-FI" sz="2133" dirty="0"/>
              <a:t> </a:t>
            </a:r>
            <a:endParaRPr dirty="0"/>
          </a:p>
          <a:p>
            <a:pPr marL="380990" indent="-380990">
              <a:lnSpc>
                <a:spcPct val="100000"/>
              </a:lnSpc>
              <a:spcBef>
                <a:spcPts val="800"/>
              </a:spcBef>
              <a:buClr>
                <a:srgbClr val="11AA81"/>
              </a:buClr>
              <a:buSzPts val="1600"/>
              <a:buFont typeface="Arial"/>
              <a:buChar char="●"/>
            </a:pPr>
            <a:r>
              <a:rPr lang="fi-FI" sz="2133" dirty="0"/>
              <a:t>Należy ich zachęcać na wiele sposobów</a:t>
            </a:r>
            <a:endParaRPr dirty="0"/>
          </a:p>
          <a:p>
            <a:pPr marL="380990" indent="-380990">
              <a:lnSpc>
                <a:spcPct val="100000"/>
              </a:lnSpc>
              <a:spcBef>
                <a:spcPts val="800"/>
              </a:spcBef>
              <a:buClr>
                <a:srgbClr val="11AA81"/>
              </a:buClr>
              <a:buSzPts val="1600"/>
              <a:buFont typeface="Arial"/>
              <a:buChar char="●"/>
            </a:pPr>
            <a:r>
              <a:rPr lang="fi-FI" sz="2133" dirty="0"/>
              <a:t>Jako ekspert, właściciel firmy powinien jasno </a:t>
            </a:r>
            <a:br>
              <a:rPr lang="pl-PL" sz="2133" dirty="0"/>
            </a:br>
            <a:r>
              <a:rPr lang="fi-FI" sz="2133" dirty="0"/>
              <a:t>powiedzieć odwiedzającemu "co chcę, </a:t>
            </a:r>
            <a:br>
              <a:rPr lang="pl-PL" sz="2133" dirty="0"/>
            </a:br>
            <a:r>
              <a:rPr lang="fi-FI" sz="2133" dirty="0"/>
              <a:t>abyś zrobił</a:t>
            </a:r>
            <a:r>
              <a:rPr lang="pl-PL" sz="2133" dirty="0"/>
              <a:t>”</a:t>
            </a:r>
            <a:endParaRPr dirty="0"/>
          </a:p>
          <a:p>
            <a:pPr marL="380990" indent="-380990">
              <a:lnSpc>
                <a:spcPct val="100000"/>
              </a:lnSpc>
              <a:spcBef>
                <a:spcPts val="800"/>
              </a:spcBef>
              <a:buClr>
                <a:srgbClr val="11AA81"/>
              </a:buClr>
              <a:buSzPts val="1600"/>
              <a:buFont typeface="Arial"/>
              <a:buChar char="●"/>
            </a:pPr>
            <a:r>
              <a:rPr lang="fi-FI" sz="2133" dirty="0"/>
              <a:t>Przyciski wezwania do działania (CTA) obniżają próg działania</a:t>
            </a:r>
            <a:endParaRPr dirty="0"/>
          </a:p>
          <a:p>
            <a:pPr marL="380990" indent="-380990">
              <a:lnSpc>
                <a:spcPct val="100000"/>
              </a:lnSpc>
              <a:spcBef>
                <a:spcPts val="800"/>
              </a:spcBef>
              <a:buClr>
                <a:srgbClr val="11AA81"/>
              </a:buClr>
              <a:buSzPts val="1600"/>
              <a:buFont typeface="Arial"/>
              <a:buChar char="●"/>
            </a:pPr>
            <a:r>
              <a:rPr lang="fi-FI" sz="2133" dirty="0"/>
              <a:t>Powinny one zawierać uczciwe i pozytywne sugestie </a:t>
            </a:r>
            <a:br>
              <a:rPr lang="fi-FI" dirty="0"/>
            </a:br>
            <a:endParaRPr dirty="0"/>
          </a:p>
        </p:txBody>
      </p:sp>
      <p:pic>
        <p:nvPicPr>
          <p:cNvPr id="739" name="Google Shape;739;p43" descr="Kuvahaun tulos haulle call to action buttons"/>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056519" y="1607513"/>
            <a:ext cx="4714295" cy="2650679"/>
          </a:xfrm>
          <a:prstGeom prst="rect">
            <a:avLst/>
          </a:prstGeom>
          <a:noFill/>
          <a:ln w="31750" cap="flat" cmpd="sng">
            <a:solidFill>
              <a:srgbClr val="11AA81"/>
            </a:solidFill>
            <a:prstDash val="solid"/>
            <a:round/>
            <a:headEnd type="none" w="sm" len="sm"/>
            <a:tailEnd type="none" w="sm" len="sm"/>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743"/>
        <p:cNvGrpSpPr/>
        <p:nvPr/>
      </p:nvGrpSpPr>
      <p:grpSpPr>
        <a:xfrm>
          <a:off x="0" y="0"/>
          <a:ext cx="0" cy="0"/>
          <a:chOff x="0" y="0"/>
          <a:chExt cx="0" cy="0"/>
        </a:xfrm>
      </p:grpSpPr>
      <p:sp>
        <p:nvSpPr>
          <p:cNvPr id="744" name="Google Shape;744;p44"/>
          <p:cNvSpPr txBox="1">
            <a:spLocks noGrp="1"/>
          </p:cNvSpPr>
          <p:nvPr>
            <p:ph type="body" idx="4294967295"/>
          </p:nvPr>
        </p:nvSpPr>
        <p:spPr>
          <a:xfrm>
            <a:off x="1171576" y="3255099"/>
            <a:ext cx="10729272" cy="1125007"/>
          </a:xfrm>
          <a:prstGeom prst="rect">
            <a:avLst/>
          </a:prstGeom>
          <a:noFill/>
          <a:ln>
            <a:noFill/>
          </a:ln>
        </p:spPr>
        <p:txBody>
          <a:bodyPr spcFirstLastPara="1" wrap="square" lIns="121900" tIns="121900" rIns="121900" bIns="121900" anchor="ctr" anchorCtr="0">
            <a:noAutofit/>
          </a:bodyPr>
          <a:lstStyle/>
          <a:p>
            <a:pPr marL="0" indent="0">
              <a:lnSpc>
                <a:spcPct val="100000"/>
              </a:lnSpc>
              <a:spcBef>
                <a:spcPts val="0"/>
              </a:spcBef>
              <a:buSzPts val="1800"/>
              <a:buNone/>
            </a:pPr>
            <a:endParaRPr sz="3733" dirty="0"/>
          </a:p>
          <a:p>
            <a:pPr marL="0" indent="0">
              <a:lnSpc>
                <a:spcPct val="100000"/>
              </a:lnSpc>
              <a:spcBef>
                <a:spcPts val="0"/>
              </a:spcBef>
              <a:buSzPts val="1800"/>
              <a:buNone/>
            </a:pPr>
            <a:endParaRPr sz="3733" dirty="0"/>
          </a:p>
          <a:p>
            <a:pPr marL="0" indent="0">
              <a:lnSpc>
                <a:spcPct val="100000"/>
              </a:lnSpc>
              <a:spcBef>
                <a:spcPts val="0"/>
              </a:spcBef>
              <a:buSzPts val="1800"/>
              <a:buNone/>
            </a:pPr>
            <a:r>
              <a:rPr lang="fi-FI" sz="3733" dirty="0"/>
              <a:t>Następny moduł pokaże, w jaki sposób tworzone są kampanie na głównych platformach cyfrowych.</a:t>
            </a:r>
            <a:endParaRPr dirty="0"/>
          </a:p>
          <a:p>
            <a:pPr marL="0" indent="0">
              <a:lnSpc>
                <a:spcPct val="100000"/>
              </a:lnSpc>
              <a:spcBef>
                <a:spcPts val="0"/>
              </a:spcBef>
              <a:buSzPts val="1800"/>
              <a:buNone/>
            </a:pPr>
            <a:endParaRPr sz="3733" dirty="0"/>
          </a:p>
        </p:txBody>
      </p:sp>
      <p:sp>
        <p:nvSpPr>
          <p:cNvPr id="745" name="Google Shape;745;p44"/>
          <p:cNvSpPr txBox="1"/>
          <p:nvPr/>
        </p:nvSpPr>
        <p:spPr>
          <a:xfrm>
            <a:off x="1020952" y="1951256"/>
            <a:ext cx="2909603" cy="984845"/>
          </a:xfrm>
          <a:prstGeom prst="rect">
            <a:avLst/>
          </a:prstGeom>
          <a:solidFill>
            <a:srgbClr val="7F7F7F"/>
          </a:solidFill>
          <a:ln>
            <a:noFill/>
          </a:ln>
        </p:spPr>
        <p:txBody>
          <a:bodyPr spcFirstLastPara="1" wrap="square" lIns="121900" tIns="121900" rIns="121900" bIns="121900" anchor="t" anchorCtr="0">
            <a:spAutoFit/>
          </a:bodyPr>
          <a:lstStyle/>
          <a:p>
            <a:pPr algn="ctr">
              <a:buSzPts val="1400"/>
            </a:pPr>
            <a:r>
              <a:rPr lang="fi-FI" sz="2400" b="1" dirty="0">
                <a:solidFill>
                  <a:schemeClr val="lt1"/>
                </a:solidFill>
              </a:rPr>
              <a:t>1. podstawy</a:t>
            </a:r>
            <a:endParaRPr sz="2400" b="1" dirty="0">
              <a:solidFill>
                <a:schemeClr val="lt1"/>
              </a:solidFill>
            </a:endParaRPr>
          </a:p>
          <a:p>
            <a:pPr algn="ctr">
              <a:buSzPts val="1400"/>
            </a:pPr>
            <a:r>
              <a:rPr lang="fi-FI" sz="2400" b="1" dirty="0">
                <a:solidFill>
                  <a:schemeClr val="lt1"/>
                </a:solidFill>
              </a:rPr>
              <a:t> reklama</a:t>
            </a:r>
            <a:endParaRPr sz="2400" b="1" dirty="0">
              <a:solidFill>
                <a:schemeClr val="lt1"/>
              </a:solidFill>
            </a:endParaRPr>
          </a:p>
        </p:txBody>
      </p:sp>
      <p:sp>
        <p:nvSpPr>
          <p:cNvPr id="746" name="Google Shape;746;p44"/>
          <p:cNvSpPr/>
          <p:nvPr/>
        </p:nvSpPr>
        <p:spPr>
          <a:xfrm>
            <a:off x="4346313" y="1951255"/>
            <a:ext cx="3733162" cy="1025880"/>
          </a:xfrm>
          <a:prstGeom prst="rect">
            <a:avLst/>
          </a:prstGeom>
          <a:blipFill rotWithShape="1">
            <a:blip r:embed="rId3" cstate="screen">
              <a:alphaModFix/>
              <a:extLst>
                <a:ext uri="{28A0092B-C50C-407E-A947-70E740481C1C}">
                  <a14:useLocalDpi xmlns:a14="http://schemas.microsoft.com/office/drawing/2010/main"/>
                </a:ext>
              </a:extLst>
            </a:blip>
            <a:stretch>
              <a:fillRect/>
            </a:stretch>
          </a:blipFill>
          <a:ln>
            <a:noFill/>
          </a:ln>
        </p:spPr>
        <p:txBody>
          <a:bodyPr spcFirstLastPara="1" wrap="square" lIns="121900" tIns="60933" rIns="121900" bIns="60933" anchor="ctr" anchorCtr="1">
            <a:noAutofit/>
          </a:bodyPr>
          <a:lstStyle/>
          <a:p>
            <a:r>
              <a:rPr lang="fi-FI" sz="2133" b="1" dirty="0">
                <a:solidFill>
                  <a:schemeClr val="lt1"/>
                </a:solidFill>
              </a:rPr>
              <a:t>2. Przygotowanie</a:t>
            </a:r>
            <a:endParaRPr sz="1867" dirty="0"/>
          </a:p>
          <a:p>
            <a:r>
              <a:rPr lang="fi-FI" sz="2133" b="1" dirty="0">
                <a:solidFill>
                  <a:schemeClr val="lt1"/>
                </a:solidFill>
              </a:rPr>
              <a:t>reklam</a:t>
            </a:r>
            <a:r>
              <a:rPr lang="pl-PL" sz="2133" b="1" dirty="0">
                <a:solidFill>
                  <a:schemeClr val="lt1"/>
                </a:solidFill>
              </a:rPr>
              <a:t>y</a:t>
            </a:r>
            <a:r>
              <a:rPr lang="fi-FI" sz="2133" b="1" dirty="0">
                <a:solidFill>
                  <a:schemeClr val="lt1"/>
                </a:solidFill>
              </a:rPr>
              <a:t> cyfrow</a:t>
            </a:r>
            <a:r>
              <a:rPr lang="pl-PL" sz="2133" b="1" dirty="0">
                <a:solidFill>
                  <a:schemeClr val="lt1"/>
                </a:solidFill>
              </a:rPr>
              <a:t>ej</a:t>
            </a:r>
            <a:endParaRPr sz="1867" dirty="0"/>
          </a:p>
        </p:txBody>
      </p:sp>
      <p:sp>
        <p:nvSpPr>
          <p:cNvPr id="747" name="Google Shape;747;p44"/>
          <p:cNvSpPr txBox="1"/>
          <p:nvPr/>
        </p:nvSpPr>
        <p:spPr>
          <a:xfrm>
            <a:off x="4693361" y="6094269"/>
            <a:ext cx="2465561" cy="410379"/>
          </a:xfrm>
          <a:prstGeom prst="rect">
            <a:avLst/>
          </a:prstGeom>
          <a:solidFill>
            <a:schemeClr val="lt1"/>
          </a:solidFill>
          <a:ln>
            <a:noFill/>
          </a:ln>
        </p:spPr>
        <p:txBody>
          <a:bodyPr spcFirstLastPara="1" wrap="square" lIns="121900" tIns="60933" rIns="121900" bIns="60933" anchor="ctr" anchorCtr="1">
            <a:spAutoFit/>
          </a:bodyPr>
          <a:lstStyle/>
          <a:p>
            <a:endParaRPr sz="1867" b="1">
              <a:solidFill>
                <a:srgbClr val="161249"/>
              </a:solidFill>
            </a:endParaRPr>
          </a:p>
        </p:txBody>
      </p:sp>
      <p:sp>
        <p:nvSpPr>
          <p:cNvPr id="748" name="Google Shape;748;p44"/>
          <p:cNvSpPr/>
          <p:nvPr/>
        </p:nvSpPr>
        <p:spPr>
          <a:xfrm>
            <a:off x="4346312" y="4842409"/>
            <a:ext cx="2812609" cy="1025880"/>
          </a:xfrm>
          <a:prstGeom prst="rect">
            <a:avLst/>
          </a:prstGeom>
          <a:blipFill rotWithShape="1">
            <a:blip r:embed="rId4" cstate="screen">
              <a:alphaModFix/>
              <a:extLst>
                <a:ext uri="{28A0092B-C50C-407E-A947-70E740481C1C}">
                  <a14:useLocalDpi xmlns:a14="http://schemas.microsoft.com/office/drawing/2010/main"/>
                </a:ext>
              </a:extLst>
            </a:blip>
            <a:stretch>
              <a:fillRect/>
            </a:stretch>
          </a:blipFill>
          <a:ln>
            <a:noFill/>
          </a:ln>
        </p:spPr>
        <p:txBody>
          <a:bodyPr spcFirstLastPara="1" wrap="square" lIns="121900" tIns="60933" rIns="121900" bIns="60933" anchor="ctr" anchorCtr="1">
            <a:noAutofit/>
          </a:bodyPr>
          <a:lstStyle/>
          <a:p>
            <a:pPr algn="ctr"/>
            <a:endParaRPr sz="2400">
              <a:solidFill>
                <a:schemeClr val="lt1"/>
              </a:solidFill>
              <a:latin typeface="Calibri"/>
              <a:ea typeface="Calibri"/>
              <a:cs typeface="Calibri"/>
              <a:sym typeface="Calibri"/>
            </a:endParaRPr>
          </a:p>
        </p:txBody>
      </p:sp>
      <p:sp>
        <p:nvSpPr>
          <p:cNvPr id="749" name="Google Shape;749;p44"/>
          <p:cNvSpPr txBox="1"/>
          <p:nvPr/>
        </p:nvSpPr>
        <p:spPr>
          <a:xfrm>
            <a:off x="4519834" y="5006499"/>
            <a:ext cx="2465561" cy="697701"/>
          </a:xfrm>
          <a:prstGeom prst="rect">
            <a:avLst/>
          </a:prstGeom>
          <a:solidFill>
            <a:schemeClr val="lt1"/>
          </a:solidFill>
          <a:ln>
            <a:noFill/>
          </a:ln>
        </p:spPr>
        <p:txBody>
          <a:bodyPr spcFirstLastPara="1" wrap="square" lIns="121900" tIns="60933" rIns="121900" bIns="60933" anchor="ctr" anchorCtr="1">
            <a:spAutoFit/>
          </a:bodyPr>
          <a:lstStyle/>
          <a:p>
            <a:r>
              <a:rPr lang="fi-FI" sz="1867" b="1" dirty="0">
                <a:solidFill>
                  <a:srgbClr val="161249"/>
                </a:solidFill>
              </a:rPr>
              <a:t>3. Wykonanie</a:t>
            </a:r>
            <a:endParaRPr sz="1867" dirty="0"/>
          </a:p>
          <a:p>
            <a:r>
              <a:rPr lang="fi-FI" sz="1867" b="1" dirty="0">
                <a:solidFill>
                  <a:srgbClr val="161249"/>
                </a:solidFill>
              </a:rPr>
              <a:t>kampani</a:t>
            </a:r>
            <a:r>
              <a:rPr lang="pl-PL" sz="1867" b="1" dirty="0">
                <a:solidFill>
                  <a:srgbClr val="161249"/>
                </a:solidFill>
              </a:rPr>
              <a:t>i</a:t>
            </a:r>
            <a:r>
              <a:rPr lang="fi-FI" sz="1867" b="1" dirty="0">
                <a:solidFill>
                  <a:srgbClr val="161249"/>
                </a:solidFill>
              </a:rPr>
              <a:t> cyfrowe</a:t>
            </a:r>
            <a:r>
              <a:rPr lang="pl-PL" sz="1867" b="1" dirty="0">
                <a:solidFill>
                  <a:srgbClr val="161249"/>
                </a:solidFill>
              </a:rPr>
              <a:t>j</a:t>
            </a:r>
            <a:endParaRPr sz="1867" dirty="0"/>
          </a:p>
        </p:txBody>
      </p:sp>
      <p:sp>
        <p:nvSpPr>
          <p:cNvPr id="750" name="Google Shape;750;p44"/>
          <p:cNvSpPr txBox="1"/>
          <p:nvPr/>
        </p:nvSpPr>
        <p:spPr>
          <a:xfrm>
            <a:off x="1006109" y="1010892"/>
            <a:ext cx="9840792" cy="697509"/>
          </a:xfrm>
          <a:prstGeom prst="rect">
            <a:avLst/>
          </a:prstGeom>
          <a:noFill/>
          <a:ln>
            <a:noFill/>
          </a:ln>
        </p:spPr>
        <p:txBody>
          <a:bodyPr spcFirstLastPara="1" wrap="square" lIns="121900" tIns="60933" rIns="121900" bIns="60933" anchor="t" anchorCtr="0">
            <a:spAutoFit/>
          </a:bodyPr>
          <a:lstStyle/>
          <a:p>
            <a:pPr>
              <a:buClr>
                <a:srgbClr val="161249"/>
              </a:buClr>
              <a:buSzPts val="1800"/>
            </a:pPr>
            <a:r>
              <a:rPr lang="fi-FI" sz="3733" b="1">
                <a:solidFill>
                  <a:srgbClr val="161249"/>
                </a:solidFill>
              </a:rPr>
              <a:t>Gratulacje za ukończenie tego modułu! </a:t>
            </a:r>
            <a:endParaRPr sz="1867"/>
          </a:p>
        </p:txBody>
      </p:sp>
    </p:spTree>
  </p:cSld>
  <p:clrMapOvr>
    <a:masterClrMapping/>
  </p:clrMapOvr>
</p:sld>
</file>

<file path=ppt/theme/theme1.xml><?xml version="1.0" encoding="utf-8"?>
<a:theme xmlns:a="http://schemas.openxmlformats.org/drawingml/2006/main" name="DEMS">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120</TotalTime>
  <Words>8042</Words>
  <Application>Microsoft Office PowerPoint</Application>
  <PresentationFormat>Widescreen</PresentationFormat>
  <Paragraphs>771</Paragraphs>
  <Slides>71</Slides>
  <Notes>71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71</vt:i4>
      </vt:variant>
    </vt:vector>
  </HeadingPairs>
  <TitlesOfParts>
    <vt:vector size="75" baseType="lpstr">
      <vt:lpstr>Noto Sans Symbols</vt:lpstr>
      <vt:lpstr>Arial</vt:lpstr>
      <vt:lpstr>Calibri</vt:lpstr>
      <vt:lpstr>DEMS</vt:lpstr>
      <vt:lpstr>Reklama cyfrowa</vt:lpstr>
      <vt:lpstr>Cele nauczania </vt:lpstr>
      <vt:lpstr>Tematy</vt:lpstr>
      <vt:lpstr>Reklama oparta na strategii </vt:lpstr>
      <vt:lpstr>Reklama musi być zgodna ze strategią organizacji</vt:lpstr>
      <vt:lpstr>Cele i założenia dotyczące reklamy </vt:lpstr>
      <vt:lpstr>Cechy dobrze wyznaczonego celu - model SMART</vt:lpstr>
      <vt:lpstr>PowerPoint Presentation</vt:lpstr>
      <vt:lpstr>Dlaczego SMART?</vt:lpstr>
      <vt:lpstr>PowerPoint Presentation</vt:lpstr>
      <vt:lpstr>Reklamy: cele i wskaźniki odnoszą się do górnego kanału</vt:lpstr>
      <vt:lpstr>PowerPoint Presentation</vt:lpstr>
      <vt:lpstr>Definiowanie odbiorców docelowych</vt:lpstr>
      <vt:lpstr>Grupa docelowa  </vt:lpstr>
      <vt:lpstr> Jak odkryć odbiorców docelowych?</vt:lpstr>
      <vt:lpstr>PowerPoint Presentation</vt:lpstr>
      <vt:lpstr>Sieci reklamowe - Google Display Network (GDN) </vt:lpstr>
      <vt:lpstr>Sieci reklamowe - Google Display Network (GDN) </vt:lpstr>
      <vt:lpstr>PowerPoint Presentation</vt:lpstr>
      <vt:lpstr>Reklama cyfrowa, PPC </vt:lpstr>
      <vt:lpstr>Czym są "media cyfrowe"?</vt:lpstr>
      <vt:lpstr>PowerPoint Presentation</vt:lpstr>
      <vt:lpstr>Plusy i minusy reklamy cyfrowej </vt:lpstr>
      <vt:lpstr>Przykłady reklam cyfrowych</vt:lpstr>
      <vt:lpstr>PowerPoint Presentation</vt:lpstr>
      <vt:lpstr>Zalety reklamy cyfrowej</vt:lpstr>
      <vt:lpstr>PowerPoint Presentation</vt:lpstr>
      <vt:lpstr>PowerPoint Presentation</vt:lpstr>
      <vt:lpstr>Jak zacząć?</vt:lpstr>
      <vt:lpstr>Ustalanie celów w kampaniach PPC </vt:lpstr>
      <vt:lpstr>Testy A/B reklam</vt:lpstr>
      <vt:lpstr>Retargeting</vt:lpstr>
      <vt:lpstr>Reklama zautomatyzowana</vt:lpstr>
      <vt:lpstr>Reklama cyfrowa - koszty</vt:lpstr>
      <vt:lpstr>Cyfrowe platformy reklamowe </vt:lpstr>
      <vt:lpstr>Reklama w wyszukiwarkach</vt:lpstr>
      <vt:lpstr>PowerPoint Presentation</vt:lpstr>
      <vt:lpstr>Umieszczanie i wycena Google Ads</vt:lpstr>
      <vt:lpstr>Reklamy wyświetlane (banery)</vt:lpstr>
      <vt:lpstr>Cele i zadania </vt:lpstr>
      <vt:lpstr>PowerPoint Presentation</vt:lpstr>
      <vt:lpstr>Reklama w mediach społecznościowych</vt:lpstr>
      <vt:lpstr>PowerPoint Presentation</vt:lpstr>
      <vt:lpstr>Cechy social mediów</vt:lpstr>
      <vt:lpstr>Reklama natywna</vt:lpstr>
      <vt:lpstr>Marketing e-mailowy</vt:lpstr>
      <vt:lpstr>PowerPoint Presentation</vt:lpstr>
      <vt:lpstr>PowerPoint Presentation</vt:lpstr>
      <vt:lpstr>Dlaczego słowa kluczowe są niezbędne? </vt:lpstr>
      <vt:lpstr>Wyszukiwanie słów kluczowych</vt:lpstr>
      <vt:lpstr>PowerPoint Presentation</vt:lpstr>
      <vt:lpstr>Strona docelowa (Landing page)</vt:lpstr>
      <vt:lpstr>PowerPoint Presentation</vt:lpstr>
      <vt:lpstr>Niezbędne na stronie docelowej</vt:lpstr>
      <vt:lpstr>PowerPoint Presentation</vt:lpstr>
      <vt:lpstr>Pomiar wpływu </vt:lpstr>
      <vt:lpstr>Mierzenie wpływu reklam cyfrowych:</vt:lpstr>
      <vt:lpstr>Istotne wskaźniki dla reklam - przykłady</vt:lpstr>
      <vt:lpstr>Metryki do śledzenia skuteczności reklam</vt:lpstr>
      <vt:lpstr>    Kampania prowadzona w dniach 28.12 - 17.01: Ponad 37 000 wyświetleń na Fb  2000+ wyświetleń na IG  Odwiedziny strony (=CTR) Fb 1000+ (~2,7%) IG 41 (~2%)  Budżet całkowity 100€ (80€ Fb,  20€ IG) -&gt; wydatki: CPM Fb: ~2,1€ CPM IG: ~10€ za kliknięcie Fb: 8 c za kliknięcie IG: 50c   </vt:lpstr>
      <vt:lpstr>PowerPoint Presentation</vt:lpstr>
      <vt:lpstr>PowerPoint Presentation</vt:lpstr>
      <vt:lpstr>Konwersja </vt:lpstr>
      <vt:lpstr>PowerPoint Presentation</vt:lpstr>
      <vt:lpstr>Dobry współczynnik konwersji?</vt:lpstr>
      <vt:lpstr>Ogólne wskazówki dotyczące  poprawy konwersji</vt:lpstr>
      <vt:lpstr>1. Budowanie stabilności</vt:lpstr>
      <vt:lpstr>2. Zapewnienie łatwej nawigacji</vt:lpstr>
      <vt:lpstr>3. Atrakcyjne tytuły i teksty </vt:lpstr>
      <vt:lpstr>4. Wezwanie do działania CTA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Websites</dc:title>
  <dc:creator>Luukka Timo</dc:creator>
  <cp:keywords>, docId:3C1F826A0C03E932B4C3006005786461</cp:keywords>
  <cp:lastModifiedBy>Koskimies-Chiba Sanni</cp:lastModifiedBy>
  <cp:revision>18</cp:revision>
  <dcterms:created xsi:type="dcterms:W3CDTF">2023-01-25T13:34:01Z</dcterms:created>
  <dcterms:modified xsi:type="dcterms:W3CDTF">2023-12-21T11:31:11Z</dcterms:modified>
</cp:coreProperties>
</file>