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51"/>
  </p:notesMasterIdLst>
  <p:sldIdLst>
    <p:sldId id="404" r:id="rId2"/>
    <p:sldId id="405" r:id="rId3"/>
    <p:sldId id="406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  <p:sldId id="415" r:id="rId13"/>
    <p:sldId id="416" r:id="rId14"/>
    <p:sldId id="417" r:id="rId15"/>
    <p:sldId id="418" r:id="rId16"/>
    <p:sldId id="419" r:id="rId17"/>
    <p:sldId id="420" r:id="rId18"/>
    <p:sldId id="421" r:id="rId19"/>
    <p:sldId id="422" r:id="rId20"/>
    <p:sldId id="423" r:id="rId21"/>
    <p:sldId id="424" r:id="rId22"/>
    <p:sldId id="425" r:id="rId23"/>
    <p:sldId id="426" r:id="rId24"/>
    <p:sldId id="427" r:id="rId25"/>
    <p:sldId id="428" r:id="rId26"/>
    <p:sldId id="429" r:id="rId27"/>
    <p:sldId id="430" r:id="rId28"/>
    <p:sldId id="431" r:id="rId29"/>
    <p:sldId id="432" r:id="rId30"/>
    <p:sldId id="433" r:id="rId31"/>
    <p:sldId id="434" r:id="rId32"/>
    <p:sldId id="435" r:id="rId33"/>
    <p:sldId id="436" r:id="rId34"/>
    <p:sldId id="437" r:id="rId35"/>
    <p:sldId id="438" r:id="rId36"/>
    <p:sldId id="439" r:id="rId37"/>
    <p:sldId id="440" r:id="rId38"/>
    <p:sldId id="441" r:id="rId39"/>
    <p:sldId id="442" r:id="rId40"/>
    <p:sldId id="443" r:id="rId41"/>
    <p:sldId id="444" r:id="rId42"/>
    <p:sldId id="445" r:id="rId43"/>
    <p:sldId id="446" r:id="rId44"/>
    <p:sldId id="447" r:id="rId45"/>
    <p:sldId id="448" r:id="rId46"/>
    <p:sldId id="449" r:id="rId47"/>
    <p:sldId id="450" r:id="rId48"/>
    <p:sldId id="451" r:id="rId49"/>
    <p:sldId id="452" r:id="rId5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869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08" roundtripDataSignature="AMtx7mhx3ioyJV+WImw0NtuXW2AA+1xy5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i Schleutker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497" autoAdjust="0"/>
  </p:normalViewPr>
  <p:slideViewPr>
    <p:cSldViewPr snapToGrid="0">
      <p:cViewPr varScale="1">
        <p:scale>
          <a:sx n="87" d="100"/>
          <a:sy n="87" d="100"/>
        </p:scale>
        <p:origin x="1392" y="60"/>
      </p:cViewPr>
      <p:guideLst>
        <p:guide orient="horz" pos="2160"/>
        <p:guide pos="8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08" Type="http://customschemas.google.com/relationships/presentationmetadata" Target="meta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311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30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312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310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313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7985253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implilearn.com/traditional-marketing-vs-digital-marketing-article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8975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03572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8" name="Google Shape;18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3-4 lekcje po 2h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10184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To tylko krótkie wprowadzenie do tego, czym jest "reklama cyfrowa" dla tych użytkowników, którzy nie są zaznajomieni z modułem "Wprowadzenie do marketingu cyfrowego". Wymieniony moduł szczegółowo omawia cechy i zalety marketingu cyfrowego.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654506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1" name="Google Shape;2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To ćwiczenie pomaga nauczycielowi sprawdzić, jak dobrze uczniowie potrafią identyfikować reklamy jako takie i różne ich rodzaje. Główne media to: 1. reklamy banerowe/wyświetlające, 2. reklamy w wyszukiwarkach, 3. reklamy w mediach społecznościowych, 4. reklamy natywne, 5. newslettery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75639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7" name="Google Shape;20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" sz="1000">
                <a:solidFill>
                  <a:srgbClr val="595959"/>
                </a:solidFill>
              </a:rPr>
              <a:t>W porównaniu z tradycyjnymi </a:t>
            </a:r>
            <a:r>
              <a:rPr lang="fi" sz="1000" b="1">
                <a:solidFill>
                  <a:srgbClr val="595959"/>
                </a:solidFill>
              </a:rPr>
              <a:t>mediami</a:t>
            </a:r>
            <a:r>
              <a:rPr lang="fi" sz="1000">
                <a:solidFill>
                  <a:srgbClr val="595959"/>
                </a:solidFill>
              </a:rPr>
              <a:t> (gazety, czasopisma, drukowane broszury, reklamy bezpośrednie, telewizja, billboardy itp. Tradycyjne media mają na celu dotarcie do każdego, kto je zobaczy, podczas gdy w </a:t>
            </a:r>
            <a:r>
              <a:rPr lang="fi" sz="1000" b="1">
                <a:solidFill>
                  <a:srgbClr val="595959"/>
                </a:solidFill>
              </a:rPr>
              <a:t>mediach cyfrowych </a:t>
            </a:r>
            <a:r>
              <a:rPr lang="fi" sz="1000">
                <a:solidFill>
                  <a:srgbClr val="595959"/>
                </a:solidFill>
              </a:rPr>
              <a:t>można precyzyjnie kierować reklamy. Na przykład, jeśli sprzedajesz sprzęt outdoorowy, możesz dotrzeć do odbiorców zainteresowanych wędrówkami lub ponownie zaangażować kupujących, którzy przeglądali Twoje produkty, ale jeszcze ich nie kupili. W zależności od formatu możesz również ograniczyć reklamę do określonych pór dnia lub wykluczyć odbiorców, którzy już raz oglądali Twoją reklamę, z ponownego jej obejrzenia.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08050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3" name="Google Shape;21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Porównanie marketingu tradycyjnego i cyfrowego Źródło: </a:t>
            </a:r>
            <a:r>
              <a:rPr lang="fi" sz="1400" u="sng">
                <a:solidFill>
                  <a:schemeClr val="hlink"/>
                </a:solidFill>
                <a:hlinkClick r:id="rId3"/>
              </a:rPr>
              <a:t>Simplilearn</a:t>
            </a:r>
            <a:endParaRPr sz="14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7906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Większość firm potrzebuje nowych klientów i zwiększonej sprzedaży. Reklama jest jednym z możliwych sposobów, aby to osiągnąć. Ponieważ jednak reklama i marketing oznaczają wydatki, zawsze aktualne jest pytanie "gdzie uzyskamy najlepsze wyniki dla naszych wysiłków marketingowych/reklamowych".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28368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4" name="Google Shape;22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Istnieje kilka głównych cech charakteryzujących współczesną reklamę.  Reklama powinna uzupełniać inne działania marketingowe firmy. Powinna być zawsze planowana z wyprzedzeniem i mieć określone cele, także liczbowe.  Ponadto powinna być dostosowana do etapu procesu zakupowego. 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196369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9" name="Google Shape;22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sz="1000"/>
              <a:t>Wielu studentów może myśleć, że "marketing" i "reklama" to synonimy. "Marketing Mix" obejmuje wszystkie elementy, na których można oprzeć działania marketingowe firmy. Reklama jest częścią "promocji" i synonimem "komunikacji marketingowej". </a:t>
            </a:r>
            <a:endParaRPr sz="1000"/>
          </a:p>
        </p:txBody>
      </p:sp>
    </p:spTree>
    <p:extLst>
      <p:ext uri="{BB962C8B-B14F-4D97-AF65-F5344CB8AC3E}">
        <p14:creationId xmlns:p14="http://schemas.microsoft.com/office/powerpoint/2010/main" val="10028010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8" name="Google Shape;23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100"/>
              <a:buNone/>
            </a:pPr>
            <a:r>
              <a:rPr lang="fi"/>
              <a:t>Ważne jest, aby zdać sobie sprawę, że reklama wiąże się z wydatkami, a zatem musi mieć cele. Jednym z podstawowych pytań jest "w jakich mediach/kanałach możemy spotkać się z naszymi klientami?".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67885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5" name="Google Shape;24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Dobrym sposobem na skonkretyzowanie tematu jest umożliwienie uczniom samodzielnej analizy reklamy - patrz następny slajd "Ćwiczenie w klasie".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05259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62846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8" name="Google Shape;25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pl-PL" dirty="0"/>
              <a:t>lejek</a:t>
            </a:r>
            <a:r>
              <a:rPr lang="pl-PL" baseline="0" dirty="0"/>
              <a:t> marketingowy ~ lejek sprzedażowy ~ lejek sprzedaży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lang="pl-PL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Czasami kupujemy rzeczy natychmiast (zazwyczaj niedrogie produkty codziennego użytku lub produkty, których używaliśmy wcześniej). Jeśli jednak chodzi o nieznane produkty i usługi, jest to proces, który może trwać dni, tygodnie, a nawet miesiące (samochód, mieszkanie, operacja chirurga).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Lejek marketingowy jest użytecznym narzędziem do strukturyzacji i prezentacji tego procesu. Z biznesowego punktu widzenia poszczególne fazy wymagają różnych rodzajów komunikatów i reklam.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793303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24f4826d47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4" name="Google Shape;264;g24f4826d47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>
                <a:solidFill>
                  <a:schemeClr val="dk1"/>
                </a:solidFill>
              </a:rPr>
              <a:t>Każdy z nas ma doświadczenie z procesami zakupowymi. Pomyśl o tym, jak to było, gdy planowałeś zakup samochodu lub zakładałeś nowy ogród... . Dla marketera bardzo cenne jest zidentyfikowanie charakteru etapów zakupu, a zwłaszcza myśli, wątpliwości i pytań, jakie mają potencjalni nabywcy. 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086824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2" name="Google Shape;272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Czasami lejek marketingowy jest przedstawiany w kierunku poziomym.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68604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6" name="Google Shape;28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W reklamie cyfrowej celem jest często osiągnięcie wysokiego współczynnika klikalności (CTR), tj. nie tylko wyświetlenia reklamy, ale także zachęcenie do dalszych kroków, takich jak wejście na stronę internetową.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90249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3" name="Google Shape;29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" dirty="0">
                <a:solidFill>
                  <a:schemeClr val="dk1"/>
                </a:solidFill>
              </a:rPr>
              <a:t>Czy to prawda...?     Co według nas wpływa na ludzi...? Ten temat można omówić w </a:t>
            </a:r>
            <a:r>
              <a:rPr lang="pl-PL" dirty="0">
                <a:solidFill>
                  <a:schemeClr val="dk1"/>
                </a:solidFill>
              </a:rPr>
              <a:t>sali</a:t>
            </a:r>
            <a:r>
              <a:rPr lang="fi" dirty="0">
                <a:solidFill>
                  <a:schemeClr val="dk1"/>
                </a:solidFill>
              </a:rPr>
              <a:t>. </a:t>
            </a:r>
            <a:r>
              <a:rPr lang="pl-PL" dirty="0">
                <a:solidFill>
                  <a:schemeClr val="dk1"/>
                </a:solidFill>
              </a:rPr>
              <a:t>R</a:t>
            </a:r>
            <a:r>
              <a:rPr lang="fi" dirty="0">
                <a:solidFill>
                  <a:schemeClr val="dk1"/>
                </a:solidFill>
              </a:rPr>
              <a:t>eklamy, które działają dobrze (= uzyskują wysoki współczynnik klikalności), są dobrymi reklamami. W tym temacie nie ma właściwego "wiecznie aktualnego" rozwiązania, a raczej uwidacznia on wyzwania związane z reklamą.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091432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8" name="Google Shape;298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i"/>
              <a:t>Zanim przejdziemy do "jak tworzyć dobre reklamy", warto zapoznać się z ogólnymi warunkami "dobrej reklamy". Filmy oferują dodatkową wiedzę podstawową.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396632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Proces ten może rozpocząć się od przesłania ("Właśnie rozpoczęliśmy nową działalność", "Mamy nowy produkt") lub od grupy docelowej ("Nasza firma istnieje od nn lat, a teraz chcemy dotrzeć do nowych odbiorców").  Niezależnie od tego, musisz znać swoje przesłanie i grupę docelową (czasami odbiorcy są znani jako pierwsi, a następnie tworzony jest główny przekaz), aby tworzyć atrakcyjne reklamy.</a:t>
            </a:r>
            <a:endParaRPr dirty="0"/>
          </a:p>
        </p:txBody>
      </p:sp>
      <p:sp>
        <p:nvSpPr>
          <p:cNvPr id="306" name="Google Shape;30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694981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2" name="Google Shape;32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Zazwyczaj jesteśmy bardziej przyzwyczajeni do oglądania propozycji wartości (w reklamach) niż do samodzielnego ich wymyślania. Uczniowie mogą być nieco nieśmiali - uzyskasz lepsze wyniki, jeśli pozwolisz im pracować w parach. W punkcie 3 pamiętaj, że najważniejsze jest, aby każda para coś wymyśliła. Możesz wybrać najlepsze do prezentacji, aby podnieść dobre przykłady i zachęcić uczniów do dobrych USP. I pamiętaj - nie ma dobrych lub złych odpowiedzi - kryterium numer jeden to "czy brzmi to dobrze i przekonująco".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567655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8" name="Google Shape;328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Więcej informacji na ten temat można znaleźć w module 1 Wprowadzenie do marketingu cyfrowego.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308537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Slajd przedstawia niektóre cechy dobrej komunikacji marketingowej. Link (na dole) podkreśla tę kwestię, prezentując różne przykłady.</a:t>
            </a:r>
            <a:endParaRPr/>
          </a:p>
        </p:txBody>
      </p:sp>
      <p:sp>
        <p:nvSpPr>
          <p:cNvPr id="337" name="Google Shape;337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182254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6" name="Google Shape;346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Co zawierają dobre reklamy...? </a:t>
            </a:r>
            <a:r>
              <a:rPr lang="fi" b="1" dirty="0"/>
              <a:t>Obraz</a:t>
            </a:r>
            <a:r>
              <a:rPr lang="fi" dirty="0"/>
              <a:t>, </a:t>
            </a:r>
            <a:r>
              <a:rPr lang="fi" b="1" dirty="0"/>
              <a:t>atrakcyjny tekst</a:t>
            </a:r>
            <a:r>
              <a:rPr lang="fi" dirty="0"/>
              <a:t>, </a:t>
            </a:r>
            <a:r>
              <a:rPr lang="pl-PL" b="1" dirty="0"/>
              <a:t>CTA</a:t>
            </a:r>
            <a:r>
              <a:rPr lang="pl-PL" dirty="0"/>
              <a:t>:</a:t>
            </a:r>
            <a:r>
              <a:rPr lang="pl-PL" baseline="0" dirty="0"/>
              <a:t> </a:t>
            </a:r>
            <a:r>
              <a:rPr lang="fi" dirty="0"/>
              <a:t>wezwanie do działania („</a:t>
            </a:r>
            <a:r>
              <a:rPr lang="pl-PL" dirty="0"/>
              <a:t>open</a:t>
            </a:r>
            <a:r>
              <a:rPr lang="fi" dirty="0"/>
              <a:t>").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748582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1" name="Google Shape;351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60936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7" name="Google Shape;357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" dirty="0">
                <a:solidFill>
                  <a:schemeClr val="dk1"/>
                </a:solidFill>
              </a:rPr>
              <a:t>Działania w zakresie marketingu cyfrowego muszą być zgodne z całościową strategią organizacji. Strategia to plan zorientowany na przyszłość, który stara się przewidzieć okoliczności wpływające na zachowanie organizacji. Większość organizacji posiada strategię, jednak mniejszym może jej brakować.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143296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fi"/>
              <a:t>Każda kampania reklamowa powinna mieć określone cele i założenia. </a:t>
            </a:r>
            <a:endParaRPr/>
          </a:p>
        </p:txBody>
      </p:sp>
      <p:sp>
        <p:nvSpPr>
          <p:cNvPr id="364" name="Google Shape;36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276843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2" name="Google Shape;372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*Kluczowy wskaźnik efektywności (ang. Key Performance Indicator) to skwantyfikowana forma celu.  Znaczenie integracji wszystkich działań marketingowych oraz ustalania celów i zadań zostało wyrażone w pierwszej części tej prezentacji. Ten slajd przedstawia kilka alternatywnych celów, które można osiągnąć za pomocą marketingu cyfrowego.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6277695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0" name="Google Shape;380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52053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9" name="Google Shape;389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i"/>
              <a:t>Wiele firm, wyróżniających się na swoich rynkach, wybrało "orientację na klienta" jako swoją strategię. Starbucks, Amazon, Apple, ...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702542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5" name="Google Shape;395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i"/>
              <a:t>"Orientacja na klienta" to główny nurt, który leży u podstaw wszystkich teorii marketingowych w ostatnich latach.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470990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3" name="Google Shape;403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Ćwiczenie to można zastosować na początku tematu "Marketing i reklama zorientowane na klienta". Daje to dobrą orientację w temacie.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4161243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9" name="Google Shape;409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Uwaga: Więcej narzędzi i instrumentów w module "Analityka i monitorowanie".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4768772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6" name="Google Shape;416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661674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2" name="Google Shape;422;p35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423" name="Google Shape;423;p35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35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7915438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2" name="Google Shape;432;p36:notes"/>
          <p:cNvSpPr txBox="1">
            <a:spLocks noGrp="1"/>
          </p:cNvSpPr>
          <p:nvPr>
            <p:ph type="body" idx="1"/>
          </p:nvPr>
        </p:nvSpPr>
        <p:spPr>
          <a:xfrm>
            <a:off x="685803" y="4400550"/>
            <a:ext cx="5486400" cy="3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Tematy "Persony nabywcy" i "Jak je stosować" w reklamie zostały przedstawione w źródłach wymienionych na poprzednim slajdzie.</a:t>
            </a:r>
            <a:endParaRPr/>
          </a:p>
        </p:txBody>
      </p:sp>
      <p:sp>
        <p:nvSpPr>
          <p:cNvPr id="433" name="Google Shape;433;p36:notes"/>
          <p:cNvSpPr txBox="1">
            <a:spLocks noGrp="1"/>
          </p:cNvSpPr>
          <p:nvPr>
            <p:ph type="sldNum" idx="12"/>
          </p:nvPr>
        </p:nvSpPr>
        <p:spPr>
          <a:xfrm>
            <a:off x="3884621" y="8685214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75" rIns="91550" bIns="4577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36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2852475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2" name="Google Shape;442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398498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1" name="Google Shape;451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Ta ilustracja, związana z "zakupem sukienki od projektanta", przedstawia kanały i punkty kontaktu z klientem oraz rodzaj sygnałów, które są zaangażowane w ten proces. W ten sposób można opracować "podróż klienta" dla dowolnego produktu lub usługi.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8532107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8" name="Google Shape;458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SzPts val="1100"/>
              <a:buNone/>
            </a:pPr>
            <a:r>
              <a:rPr lang="fi" sz="1000">
                <a:solidFill>
                  <a:schemeClr val="dk1"/>
                </a:solidFill>
              </a:rPr>
              <a:t>Ćwiczenie to może być wykonywane indywidualnie lub w parach. Można je również wykorzystać jako zadanie wstępne w celu zorientowania się w wykładzie.</a:t>
            </a:r>
            <a:br>
              <a:rPr lang="fi" sz="1000">
                <a:solidFill>
                  <a:schemeClr val="dk1"/>
                </a:solidFill>
              </a:rPr>
            </a:br>
            <a:r>
              <a:rPr lang="fi" sz="1000">
                <a:solidFill>
                  <a:schemeClr val="dk1"/>
                </a:solidFill>
              </a:rPr>
              <a:t> Wskazówki: w tym ćwiczeniu bardzo przydatne i warte zastosowania są poprzednie slajdy i źródła internetowe. Jeśli chodzi o punkt 1 (wybór), zasugeruj uczniom, aby wybrali konsumenta trwałego, ponieważ zazwyczaj wiąże się to z dłuższym i wieloetapowym procesem (na przykład: wyjazd wakacyjny, samochód, mieszkanie, hobby).</a:t>
            </a:r>
            <a:endParaRPr sz="300"/>
          </a:p>
        </p:txBody>
      </p:sp>
    </p:spTree>
    <p:extLst>
      <p:ext uri="{BB962C8B-B14F-4D97-AF65-F5344CB8AC3E}">
        <p14:creationId xmlns:p14="http://schemas.microsoft.com/office/powerpoint/2010/main" val="336194910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4" name="Google Shape;464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017012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9" name="Google Shape;469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Jakie rodzaje organizacji korzystają z tradycyjnych kanałów medialnych? Na przykład: lokalne sklepy i firmy usługowe.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Kto wyróżnia się w mediach cyfrowych? Na przykład: firmy eCommerce.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Oczywiście większość organizacji korzysta zarówno z mediów tradycyjnych, jak i cyfrowych (marketing wielokanałowy)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402129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7" name="Google Shape;477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Zjawisko to jest widoczne również w przypadku różnych mediów. Niektóre firmy wydają się dużo inwestować w reklamę (np. krajowe firmy spożywcze, duże biura podróży, sprzedawcy samochodów, sprzedawcy towarów specjalnych), podczas gdy inne inwestują mniej, koncentrując się na określonych mediach i kanałach związanych z grupą docelową. Firmy B2B są tego przykładem.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3582914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5" name="Google Shape;485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Reklama cyfrowa podlega ciągłym zmianom wynikającym z wynalazków technicznych, postępu mediów i kanałów, prawodawstwa itp. Dlatego slajd przedstawia tylko kilka ujęć i przykładów. Więcej można znaleźć w linku do dalszej lektury, również przy użyciu słów wyszukiwania "postęp / zmiany w reklamie cyfrowej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5992015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4" name="Google Shape;494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290100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9" name="Google Shape;499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 dirty="0"/>
              <a:t>Wreszcie w tym podmodule przedstawiono przegląd głównych cyfrowych platform reklamowych. Bardziej szczegółowe informacje i praktyczne instrukcje zostaną przedstawione w kolejnych podmodułach.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2053892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7" name="Google Shape;517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Możliwość samodzielnego tworzenia i publikowania reklam cyfrowych na platformie Google jest zaletą dla małych organizacji, ponieważ domy mediowe nie są potrzebne. Ponadto tego typu reklamy mogą być uruchamiane przy niskich budżetach (nawet 10-100 €).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2698546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5" name="Google Shape;525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PPC (Pay Per Click) obejmuje szereg reklam w różnych mediach i kanałach. Mogą one znajdować się na stronach internetowych, w publikacjach, mediach, filmach i aplikacjach, umożliwiając Twojej firmie dotarcie do określonych odbiorców docelowych. Większością z nich można zarządzać za pośrednictwem Google. Zostały one przedstawione w następnym podmodule.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6515776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32" name="Google Shape;532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"/>
              <a:t>"Media społecznościowe" obejmują różne platformy. Wspólne dla nich jest to, że różne grupy i typy ludzi publikują, komentują i śledzą historie, zdjęcia, filmy i inne treści w celu ich publicznego udostępnienia. "Media społecznościowe" oferują wszechstronne media i kanały dla szerokiego zakresu zainteresowań, w tym hobby, tematów osobistych oraz kwestii związanych z pracą i biznesem. Oznacza to, że można tam znaleźć grupy i osoby o określonych zainteresowaniach.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9561337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39" name="Google Shape;539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09999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66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66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6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66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66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66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66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66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66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67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6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6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8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68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68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68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68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68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68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68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bg>
      <p:bgPr>
        <a:solidFill>
          <a:schemeClr val="lt1"/>
        </a:soli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69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6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- blank">
  <p:cSld name="Title and Content - 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1"/>
          <p:cNvSpPr txBox="1">
            <a:spLocks noGrp="1"/>
          </p:cNvSpPr>
          <p:nvPr>
            <p:ph type="title"/>
          </p:nvPr>
        </p:nvSpPr>
        <p:spPr>
          <a:xfrm>
            <a:off x="601133" y="371749"/>
            <a:ext cx="10985500" cy="1476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1"/>
          <p:cNvSpPr txBox="1">
            <a:spLocks noGrp="1"/>
          </p:cNvSpPr>
          <p:nvPr>
            <p:ph type="body" idx="1"/>
          </p:nvPr>
        </p:nvSpPr>
        <p:spPr>
          <a:xfrm>
            <a:off x="601133" y="2325601"/>
            <a:ext cx="10983384" cy="4102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73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73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73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73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" name="Google Shape;59;p73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0" name="Google Shape;60;p7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73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73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73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73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73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4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74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9" name="Google Shape;69;p74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74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" name="Google Shape;71;p74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2" name="Google Shape;72;p7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7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74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74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74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74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6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76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8" name="Google Shape;88;p76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76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76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7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6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76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76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76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6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77" descr="A picture containing shape&#10;&#10;Description automatically generated"/>
          <p:cNvPicPr preferRelativeResize="0"/>
          <p:nvPr/>
        </p:nvPicPr>
        <p:blipFill rotWithShape="1">
          <a:blip r:embed="rId2" cstate="screen">
            <a:alphaModFix amt="2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4186" y="2718433"/>
            <a:ext cx="5007393" cy="458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7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7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77"/>
          <p:cNvSpPr txBox="1">
            <a:spLocks noGrp="1"/>
          </p:cNvSpPr>
          <p:nvPr>
            <p:ph type="body" idx="1"/>
          </p:nvPr>
        </p:nvSpPr>
        <p:spPr>
          <a:xfrm>
            <a:off x="838200" y="182562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02" name="Google Shape;102;p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77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9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3" name="Google Shape;113;p79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79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5" name="Google Shape;115;p79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7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80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80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80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2" name="Google Shape;122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80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81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Google Shape;126;p81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8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81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81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81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1" name="Google Shape;131;p81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81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8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6" name="Google Shape;136;p8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8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8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3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41" name="Google Shape;141;p83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1pPr>
            <a:lvl2pPr marL="914400" lvl="1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2pPr>
            <a:lvl3pPr marL="1371600" lvl="2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3pPr>
            <a:lvl4pPr marL="1828800" lvl="3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4pPr>
            <a:lvl5pPr marL="2286000" lvl="4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5pPr>
            <a:lvl6pPr marL="2743200" lvl="5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6pPr>
            <a:lvl7pPr marL="3200400" lvl="6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7pPr>
            <a:lvl8pPr marL="3657600" lvl="7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8pPr>
            <a:lvl9pPr marL="4114800" lvl="8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42" name="Google Shape;142;p8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">
  <p:cSld name="Picture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4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- basic">
  <p:cSld name="Comparison - basic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5"/>
          <p:cNvSpPr txBox="1">
            <a:spLocks noGrp="1"/>
          </p:cNvSpPr>
          <p:nvPr>
            <p:ph type="body" idx="1"/>
          </p:nvPr>
        </p:nvSpPr>
        <p:spPr>
          <a:xfrm>
            <a:off x="601131" y="3016666"/>
            <a:ext cx="5356800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7" name="Google Shape;147;p85"/>
          <p:cNvSpPr txBox="1">
            <a:spLocks noGrp="1"/>
          </p:cNvSpPr>
          <p:nvPr>
            <p:ph type="body" idx="2"/>
          </p:nvPr>
        </p:nvSpPr>
        <p:spPr>
          <a:xfrm>
            <a:off x="6231467" y="3016666"/>
            <a:ext cx="5355167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8" name="Google Shape;148;p85"/>
          <p:cNvSpPr txBox="1">
            <a:spLocks noGrp="1"/>
          </p:cNvSpPr>
          <p:nvPr>
            <p:ph type="body" idx="3"/>
          </p:nvPr>
        </p:nvSpPr>
        <p:spPr>
          <a:xfrm>
            <a:off x="6231467" y="1980000"/>
            <a:ext cx="5356800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9" name="Google Shape;149;p85"/>
          <p:cNvSpPr txBox="1">
            <a:spLocks noGrp="1"/>
          </p:cNvSpPr>
          <p:nvPr>
            <p:ph type="body" idx="4"/>
          </p:nvPr>
        </p:nvSpPr>
        <p:spPr>
          <a:xfrm>
            <a:off x="600001" y="1980000"/>
            <a:ext cx="5355167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0" name="Google Shape;150;p85"/>
          <p:cNvSpPr txBox="1">
            <a:spLocks noGrp="1"/>
          </p:cNvSpPr>
          <p:nvPr>
            <p:ph type="title"/>
          </p:nvPr>
        </p:nvSpPr>
        <p:spPr>
          <a:xfrm>
            <a:off x="600000" y="373499"/>
            <a:ext cx="8672953" cy="1200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">
  <p:cSld name="text slide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415d10eec0_0_228"/>
          <p:cNvSpPr txBox="1">
            <a:spLocks noGrp="1"/>
          </p:cNvSpPr>
          <p:nvPr>
            <p:ph type="title"/>
          </p:nvPr>
        </p:nvSpPr>
        <p:spPr>
          <a:xfrm>
            <a:off x="552418" y="692150"/>
            <a:ext cx="110886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g2415d10eec0_0_228"/>
          <p:cNvSpPr txBox="1">
            <a:spLocks noGrp="1"/>
          </p:cNvSpPr>
          <p:nvPr>
            <p:ph type="body" idx="1"/>
          </p:nvPr>
        </p:nvSpPr>
        <p:spPr>
          <a:xfrm>
            <a:off x="550863" y="2017260"/>
            <a:ext cx="11088600" cy="41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4" name="Google Shape;154;g2415d10eec0_0_228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g2415d10eec0_0_228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g2415d10eec0_0_228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lum">
  <p:cSld name="2 collum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415d10eec0_0_234"/>
          <p:cNvSpPr txBox="1">
            <a:spLocks noGrp="1"/>
          </p:cNvSpPr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g2415d10eec0_0_234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g2415d10eec0_0_234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g2415d10eec0_0_234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  <p:sp>
        <p:nvSpPr>
          <p:cNvPr id="162" name="Google Shape;162;g2415d10eec0_0_234"/>
          <p:cNvSpPr txBox="1">
            <a:spLocks noGrp="1"/>
          </p:cNvSpPr>
          <p:nvPr>
            <p:ph type="body" idx="1"/>
          </p:nvPr>
        </p:nvSpPr>
        <p:spPr>
          <a:xfrm>
            <a:off x="550863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3" name="Google Shape;163;g2415d10eec0_0_234"/>
          <p:cNvSpPr txBox="1">
            <a:spLocks noGrp="1"/>
          </p:cNvSpPr>
          <p:nvPr>
            <p:ph type="body" idx="2"/>
          </p:nvPr>
        </p:nvSpPr>
        <p:spPr>
          <a:xfrm>
            <a:off x="6595202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_left_bullets">
  <p:cSld name="pic_left_bullets"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415d10eec0_0_1069"/>
          <p:cNvSpPr txBox="1">
            <a:spLocks noGrp="1"/>
          </p:cNvSpPr>
          <p:nvPr>
            <p:ph type="title"/>
          </p:nvPr>
        </p:nvSpPr>
        <p:spPr>
          <a:xfrm>
            <a:off x="6600825" y="692150"/>
            <a:ext cx="50403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66" name="Google Shape;166;g2415d10eec0_0_1069"/>
          <p:cNvGrpSpPr/>
          <p:nvPr/>
        </p:nvGrpSpPr>
        <p:grpSpPr>
          <a:xfrm>
            <a:off x="11496599" y="332656"/>
            <a:ext cx="407002" cy="348834"/>
            <a:chOff x="11496599" y="332656"/>
            <a:chExt cx="407002" cy="348834"/>
          </a:xfrm>
        </p:grpSpPr>
        <p:sp>
          <p:nvSpPr>
            <p:cNvPr id="167" name="Google Shape;167;g2415d10eec0_0_1069"/>
            <p:cNvSpPr/>
            <p:nvPr/>
          </p:nvSpPr>
          <p:spPr>
            <a:xfrm>
              <a:off x="11496599" y="332656"/>
              <a:ext cx="174428" cy="348834"/>
            </a:xfrm>
            <a:custGeom>
              <a:avLst/>
              <a:gdLst/>
              <a:ahLst/>
              <a:cxnLst/>
              <a:rect l="l" t="t" r="r" b="b"/>
              <a:pathLst>
                <a:path w="174428" h="348834" extrusionOk="0">
                  <a:moveTo>
                    <a:pt x="116317" y="203556"/>
                  </a:moveTo>
                  <a:lnTo>
                    <a:pt x="174428" y="203556"/>
                  </a:lnTo>
                  <a:lnTo>
                    <a:pt x="174428" y="348834"/>
                  </a:lnTo>
                  <a:lnTo>
                    <a:pt x="116317" y="348834"/>
                  </a:lnTo>
                  <a:cubicBezTo>
                    <a:pt x="116317" y="348834"/>
                    <a:pt x="116317" y="203556"/>
                    <a:pt x="116317" y="203556"/>
                  </a:cubicBezTo>
                  <a:close/>
                  <a:moveTo>
                    <a:pt x="116317" y="0"/>
                  </a:moveTo>
                  <a:lnTo>
                    <a:pt x="174428" y="0"/>
                  </a:lnTo>
                  <a:lnTo>
                    <a:pt x="174428" y="145264"/>
                  </a:lnTo>
                  <a:lnTo>
                    <a:pt x="116317" y="145264"/>
                  </a:lnTo>
                  <a:cubicBezTo>
                    <a:pt x="116317" y="145264"/>
                    <a:pt x="116317" y="0"/>
                    <a:pt x="116317" y="0"/>
                  </a:cubicBezTo>
                  <a:close/>
                  <a:moveTo>
                    <a:pt x="0" y="0"/>
                  </a:moveTo>
                  <a:lnTo>
                    <a:pt x="58111" y="0"/>
                  </a:lnTo>
                  <a:lnTo>
                    <a:pt x="58111" y="348668"/>
                  </a:lnTo>
                  <a:lnTo>
                    <a:pt x="0" y="348668"/>
                  </a:lnTo>
                  <a:cubicBezTo>
                    <a:pt x="0" y="34866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" name="Google Shape;168;g2415d10eec0_0_1069"/>
            <p:cNvSpPr/>
            <p:nvPr/>
          </p:nvSpPr>
          <p:spPr>
            <a:xfrm>
              <a:off x="11729235" y="332656"/>
              <a:ext cx="174366" cy="26152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598" y="14399"/>
                  </a:moveTo>
                  <a:lnTo>
                    <a:pt x="21598" y="0"/>
                  </a:lnTo>
                  <a:lnTo>
                    <a:pt x="14400" y="0"/>
                  </a:lnTo>
                  <a:lnTo>
                    <a:pt x="14400" y="14399"/>
                  </a:lnTo>
                  <a:cubicBezTo>
                    <a:pt x="14400" y="15724"/>
                    <a:pt x="12783" y="16800"/>
                    <a:pt x="10801" y="16800"/>
                  </a:cubicBezTo>
                  <a:cubicBezTo>
                    <a:pt x="8806" y="16800"/>
                    <a:pt x="7202" y="15724"/>
                    <a:pt x="7202" y="14399"/>
                  </a:cubicBezTo>
                  <a:lnTo>
                    <a:pt x="7202" y="0"/>
                  </a:lnTo>
                  <a:lnTo>
                    <a:pt x="3" y="0"/>
                  </a:lnTo>
                  <a:lnTo>
                    <a:pt x="0" y="14399"/>
                  </a:lnTo>
                  <a:cubicBezTo>
                    <a:pt x="0" y="18386"/>
                    <a:pt x="4828" y="21600"/>
                    <a:pt x="10801" y="21600"/>
                  </a:cubicBezTo>
                  <a:cubicBezTo>
                    <a:pt x="16774" y="21600"/>
                    <a:pt x="21600" y="18386"/>
                    <a:pt x="21600" y="14399"/>
                  </a:cubicBezTo>
                  <a:cubicBezTo>
                    <a:pt x="21600" y="14399"/>
                    <a:pt x="21598" y="14399"/>
                    <a:pt x="21598" y="143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9" name="Google Shape;169;g2415d10eec0_0_1069"/>
          <p:cNvSpPr>
            <a:spLocks noGrp="1"/>
          </p:cNvSpPr>
          <p:nvPr>
            <p:ph type="pic" idx="2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170" name="Google Shape;170;g2415d10eec0_0_1069"/>
          <p:cNvSpPr txBox="1">
            <a:spLocks noGrp="1"/>
          </p:cNvSpPr>
          <p:nvPr>
            <p:ph type="body" idx="1"/>
          </p:nvPr>
        </p:nvSpPr>
        <p:spPr>
          <a:xfrm>
            <a:off x="6600825" y="2349500"/>
            <a:ext cx="5040300" cy="41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1" name="Google Shape;171;g2415d10eec0_0_1069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g2415d10eec0_0_1069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g2415d10eec0_0_1069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14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27"/>
          <p:cNvSpPr/>
          <p:nvPr/>
        </p:nvSpPr>
        <p:spPr>
          <a:xfrm rot="10800000" flipH="1">
            <a:off x="0" y="5915608"/>
            <a:ext cx="12192000" cy="1043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" name="Google Shape;65;p12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36370" y="6101922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2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6673" y="6069710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08119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7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9" cy="57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2000" b="1"/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800" b="1"/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600" b="1"/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600" b="1"/>
            </a:lvl5pPr>
            <a:lvl6pPr marL="3657509" lvl="5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6pPr>
            <a:lvl7pPr marL="4267093" lvl="6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7pPr>
            <a:lvl8pPr marL="4876678" lvl="7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8pPr>
            <a:lvl9pPr marL="5486263" lvl="8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7"/>
          <p:cNvSpPr txBox="1">
            <a:spLocks noGrp="1"/>
          </p:cNvSpPr>
          <p:nvPr>
            <p:ph type="body" idx="2"/>
          </p:nvPr>
        </p:nvSpPr>
        <p:spPr>
          <a:xfrm>
            <a:off x="1120777" y="1179731"/>
            <a:ext cx="8818739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42" name="Google Shape;42;p77"/>
          <p:cNvCxnSpPr/>
          <p:nvPr/>
        </p:nvCxnSpPr>
        <p:spPr>
          <a:xfrm rot="10800000">
            <a:off x="1120778" y="912405"/>
            <a:ext cx="5231151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3" name="Google Shape;43;p77"/>
          <p:cNvSpPr/>
          <p:nvPr/>
        </p:nvSpPr>
        <p:spPr>
          <a:xfrm rot="10800000" flipH="1">
            <a:off x="0" y="6074229"/>
            <a:ext cx="12192000" cy="884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" name="Google Shape;44;p7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9312" y="6190973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7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3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353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6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6" r:id="rId7"/>
    <p:sldLayoutId id="2147483657" r:id="rId8"/>
    <p:sldLayoutId id="2147483659" r:id="rId9"/>
    <p:sldLayoutId id="2147483660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  <p:sldLayoutId id="2147483668" r:id="rId17"/>
    <p:sldLayoutId id="2147483669" r:id="rId18"/>
    <p:sldLayoutId id="2147483670" r:id="rId19"/>
    <p:sldLayoutId id="2147483671" r:id="rId20"/>
    <p:sldLayoutId id="2147483673" r:id="rId21"/>
    <p:sldLayoutId id="2147483675" r:id="rId2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davechaffey.com/digital-marketing-definitions/what-is-digital-marketing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youtube.com/watch?v=S_44OXOWee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yzowl.com/best-commercials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blog.hubspot.com/marketing/best-advertisements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rdstream.com/blog/ws/2016/04/27/value-proposition-examples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png"/><Relationship Id="rId4" Type="http://schemas.openxmlformats.org/officeDocument/2006/relationships/hyperlink" Target="https://www.shopify.com/blog/unique-selling-proposition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yword.com/contentstandard/how-the-marketing-funnel-works-from-top-to-bottom/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hyperlink" Target="https://tcsuccess.com/digital-marketing-funnel/" TargetMode="Externa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smallbusiness.chron.com/customeroriented-marketing-strategy-65737.html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outvio.com/blog/customer-orientation/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endesk.com/blog/customer-oriented-support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hyperlink" Target="https://blog.hootsuite.com/buyer-persona/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mpactplus.com/blog/great-buyer-persona-examples-free-template" TargetMode="External"/><Relationship Id="rId5" Type="http://schemas.openxmlformats.org/officeDocument/2006/relationships/hyperlink" Target="https://docs.google.com/document/d/1LjXUD2T80m9abqmqQRgJva5Xds3OxLqtmEOXkTX_wpI/edit" TargetMode="External"/><Relationship Id="rId4" Type="http://schemas.openxmlformats.org/officeDocument/2006/relationships/image" Target="../media/image3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obertacinus.it/en/blog/marketing/why-you-need-customer-journey-mapping-to-boost-engagement-and-conversions/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vechaffey.com/digital-marketing-glossary/customer-journey-map/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merehead.com/blog/average-marketing-budget-different-business-areas/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perspective.com/debates/businessandtechnology/the-perspective-on-digital-marketing/" TargetMode="Externa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"/>
          <p:cNvSpPr txBox="1">
            <a:spLocks noGrp="1"/>
          </p:cNvSpPr>
          <p:nvPr>
            <p:ph type="ctrTitle"/>
          </p:nvPr>
        </p:nvSpPr>
        <p:spPr>
          <a:xfrm>
            <a:off x="800468" y="1079794"/>
            <a:ext cx="10591064" cy="2512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/>
          </a:bodyPr>
          <a:lstStyle/>
          <a:p>
            <a:pPr algn="ctr">
              <a:lnSpc>
                <a:spcPct val="100000"/>
              </a:lnSpc>
              <a:buSzPct val="80246"/>
            </a:pPr>
            <a:r>
              <a:rPr lang="fi" sz="9600"/>
              <a:t>Reklama cyfrowa </a:t>
            </a:r>
            <a:endParaRPr sz="9600"/>
          </a:p>
        </p:txBody>
      </p:sp>
      <p:sp>
        <p:nvSpPr>
          <p:cNvPr id="179" name="Google Shape;179;p1"/>
          <p:cNvSpPr txBox="1">
            <a:spLocks noGrp="1"/>
          </p:cNvSpPr>
          <p:nvPr>
            <p:ph type="subTitle" idx="4294967295"/>
          </p:nvPr>
        </p:nvSpPr>
        <p:spPr>
          <a:xfrm>
            <a:off x="1034716" y="3778251"/>
            <a:ext cx="8590547" cy="105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609585" indent="-541853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Font typeface="Arial"/>
              <a:buAutoNum type="arabicPeriod"/>
            </a:pPr>
            <a:r>
              <a:rPr lang="fi" sz="4267" b="1" dirty="0">
                <a:solidFill>
                  <a:schemeClr val="lt1"/>
                </a:solidFill>
              </a:rPr>
              <a:t>Podstawy reklamy</a:t>
            </a:r>
            <a:r>
              <a:rPr lang="pl-PL" sz="4267" b="1" dirty="0">
                <a:solidFill>
                  <a:schemeClr val="lt1"/>
                </a:solidFill>
              </a:rPr>
              <a:t> cyfrowej</a:t>
            </a:r>
            <a:endParaRPr sz="4267" b="1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"/>
          <p:cNvSpPr txBox="1">
            <a:spLocks noGrp="1"/>
          </p:cNvSpPr>
          <p:nvPr>
            <p:ph type="title"/>
          </p:nvPr>
        </p:nvSpPr>
        <p:spPr>
          <a:xfrm>
            <a:off x="838200" y="-7997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/>
          </a:bodyPr>
          <a:lstStyle/>
          <a:p>
            <a:pPr algn="ctr">
              <a:lnSpc>
                <a:spcPct val="100000"/>
              </a:lnSpc>
              <a:buSzPts val="4200"/>
            </a:pPr>
            <a:r>
              <a:rPr lang="fi" sz="4800"/>
              <a:t>Cele nauczania</a:t>
            </a:r>
            <a:endParaRPr sz="4800"/>
          </a:p>
        </p:txBody>
      </p:sp>
      <p:sp>
        <p:nvSpPr>
          <p:cNvPr id="185" name="Google Shape;185;p2"/>
          <p:cNvSpPr txBox="1">
            <a:spLocks noGrp="1"/>
          </p:cNvSpPr>
          <p:nvPr>
            <p:ph type="body" idx="1"/>
          </p:nvPr>
        </p:nvSpPr>
        <p:spPr>
          <a:xfrm>
            <a:off x="838200" y="1668699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 fontScale="85000" lnSpcReduction="10000"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SzPct val="96774"/>
            </a:pPr>
            <a:r>
              <a:rPr lang="fi" sz="3200" b="1" dirty="0"/>
              <a:t>Uczeń potrafi</a:t>
            </a:r>
            <a:endParaRPr sz="3200" b="1" dirty="0"/>
          </a:p>
          <a:p>
            <a:pPr marL="609585" indent="-393690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ct val="150000"/>
              <a:buFont typeface="Arial"/>
              <a:buChar char="•"/>
            </a:pPr>
            <a:r>
              <a:rPr lang="fi" sz="3200" dirty="0"/>
              <a:t>Opisać cechy i elementy nowoczesnej reklamy</a:t>
            </a:r>
            <a:r>
              <a:rPr lang="pl-PL" sz="3200" dirty="0"/>
              <a:t>.</a:t>
            </a:r>
            <a:endParaRPr sz="3200" dirty="0"/>
          </a:p>
          <a:p>
            <a:pPr marL="609585" indent="-39369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50000"/>
              <a:buFont typeface="Arial"/>
              <a:buChar char="•"/>
            </a:pPr>
            <a:r>
              <a:rPr lang="fi" sz="3200" dirty="0"/>
              <a:t>Wyjaśnij cechy i zalety reklamy cyfrowej</a:t>
            </a:r>
            <a:r>
              <a:rPr lang="pl-PL" sz="3200" dirty="0"/>
              <a:t>.</a:t>
            </a:r>
          </a:p>
          <a:p>
            <a:pPr marL="609585" indent="-39369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50000"/>
              <a:buFont typeface="Arial"/>
              <a:buChar char="•"/>
            </a:pPr>
            <a:r>
              <a:rPr lang="fi" sz="3200" dirty="0"/>
              <a:t>Zrozumie</a:t>
            </a:r>
            <a:r>
              <a:rPr lang="pl-PL" sz="3200" dirty="0"/>
              <a:t>ć</a:t>
            </a:r>
            <a:r>
              <a:rPr lang="fi" sz="3200" dirty="0"/>
              <a:t> i zastosowa</a:t>
            </a:r>
            <a:r>
              <a:rPr lang="pl-PL" sz="3200" dirty="0"/>
              <a:t>ć</a:t>
            </a:r>
            <a:r>
              <a:rPr lang="fi" sz="3200" dirty="0"/>
              <a:t> model lejka sprzedaży</a:t>
            </a:r>
            <a:r>
              <a:rPr lang="pl-PL" sz="3200" dirty="0"/>
              <a:t>.</a:t>
            </a:r>
            <a:endParaRPr sz="3200" dirty="0"/>
          </a:p>
          <a:p>
            <a:pPr marL="609585" indent="-39369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50000"/>
              <a:buFont typeface="Arial"/>
              <a:buChar char="•"/>
            </a:pPr>
            <a:r>
              <a:rPr lang="fi" sz="3200" dirty="0"/>
              <a:t>Określ</a:t>
            </a:r>
            <a:r>
              <a:rPr lang="pl-PL" sz="3200" dirty="0" err="1"/>
              <a:t>ić</a:t>
            </a:r>
            <a:r>
              <a:rPr lang="fi" sz="3200" dirty="0"/>
              <a:t> grup</a:t>
            </a:r>
            <a:r>
              <a:rPr lang="pl-PL" sz="3200" dirty="0"/>
              <a:t>y</a:t>
            </a:r>
            <a:r>
              <a:rPr lang="fi" sz="3200" dirty="0"/>
              <a:t> docelow</a:t>
            </a:r>
            <a:r>
              <a:rPr lang="pl-PL" sz="3200" dirty="0"/>
              <a:t>e.</a:t>
            </a:r>
            <a:endParaRPr sz="3200" dirty="0"/>
          </a:p>
          <a:p>
            <a:pPr marL="609585" indent="-39369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50000"/>
              <a:buFont typeface="Arial"/>
              <a:buChar char="•"/>
            </a:pPr>
            <a:r>
              <a:rPr lang="fi" sz="3200" dirty="0"/>
              <a:t>Tworz</a:t>
            </a:r>
            <a:r>
              <a:rPr lang="pl-PL" sz="3200" dirty="0" err="1"/>
              <a:t>yć</a:t>
            </a:r>
            <a:r>
              <a:rPr lang="fi" sz="3200" dirty="0"/>
              <a:t> skuteczn</a:t>
            </a:r>
            <a:r>
              <a:rPr lang="pl-PL" sz="3200" dirty="0"/>
              <a:t>e</a:t>
            </a:r>
            <a:r>
              <a:rPr lang="fi" sz="3200" dirty="0"/>
              <a:t> komunikat</a:t>
            </a:r>
            <a:r>
              <a:rPr lang="pl-PL" sz="3200" dirty="0"/>
              <a:t>y</a:t>
            </a:r>
            <a:r>
              <a:rPr lang="fi" sz="3200" dirty="0"/>
              <a:t> marketingow</a:t>
            </a:r>
            <a:r>
              <a:rPr lang="pl-PL" sz="3200" dirty="0"/>
              <a:t>e.</a:t>
            </a:r>
            <a:r>
              <a:rPr lang="fi" sz="3200" dirty="0"/>
              <a:t> </a:t>
            </a:r>
            <a:endParaRPr sz="3200" dirty="0"/>
          </a:p>
          <a:p>
            <a:pPr marL="609585" indent="-39369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50000"/>
              <a:buFont typeface="Arial"/>
              <a:buChar char="•"/>
            </a:pPr>
            <a:r>
              <a:rPr lang="fi" sz="3200" dirty="0"/>
              <a:t>Identyfik</a:t>
            </a:r>
            <a:r>
              <a:rPr lang="pl-PL" sz="3200" dirty="0" err="1"/>
              <a:t>ować</a:t>
            </a:r>
            <a:r>
              <a:rPr lang="fi" sz="3200" dirty="0"/>
              <a:t> i opis</a:t>
            </a:r>
            <a:r>
              <a:rPr lang="pl-PL" sz="3200" dirty="0" err="1"/>
              <a:t>ać</a:t>
            </a:r>
            <a:r>
              <a:rPr lang="fi" sz="3200" dirty="0"/>
              <a:t> najważniejsz</a:t>
            </a:r>
            <a:r>
              <a:rPr lang="pl-PL" sz="3200" dirty="0"/>
              <a:t>e</a:t>
            </a:r>
            <a:r>
              <a:rPr lang="fi" sz="3200" dirty="0"/>
              <a:t> medi</a:t>
            </a:r>
            <a:r>
              <a:rPr lang="pl-PL" sz="3200" dirty="0"/>
              <a:t>a</a:t>
            </a:r>
            <a:r>
              <a:rPr lang="fi" sz="3200" dirty="0"/>
              <a:t> i kanał</a:t>
            </a:r>
            <a:r>
              <a:rPr lang="pl-PL" sz="3200" dirty="0"/>
              <a:t>y</a:t>
            </a:r>
            <a:r>
              <a:rPr lang="fi" sz="3200" dirty="0"/>
              <a:t> cyfrow</a:t>
            </a:r>
            <a:r>
              <a:rPr lang="pl-PL" sz="3200" dirty="0"/>
              <a:t>e</a:t>
            </a:r>
            <a:r>
              <a:rPr lang="fi" sz="3200" dirty="0"/>
              <a:t> </a:t>
            </a:r>
            <a:endParaRPr dirty="0"/>
          </a:p>
          <a:p>
            <a:pPr marL="609585" indent="-304791">
              <a:lnSpc>
                <a:spcPct val="115000"/>
              </a:lnSpc>
              <a:spcBef>
                <a:spcPts val="0"/>
              </a:spcBef>
              <a:buSzPct val="100000"/>
            </a:pP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"/>
          <p:cNvSpPr txBox="1">
            <a:spLocks noGrp="1"/>
          </p:cNvSpPr>
          <p:nvPr>
            <p:ph type="title"/>
          </p:nvPr>
        </p:nvSpPr>
        <p:spPr>
          <a:xfrm>
            <a:off x="1912545" y="1815880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>
              <a:buSzPts val="3600"/>
            </a:pPr>
            <a:r>
              <a:rPr lang="fi" sz="4800"/>
              <a:t>Tematy</a:t>
            </a:r>
            <a:endParaRPr sz="4800"/>
          </a:p>
        </p:txBody>
      </p:sp>
      <p:sp>
        <p:nvSpPr>
          <p:cNvPr id="191" name="Google Shape;191;p3"/>
          <p:cNvSpPr txBox="1">
            <a:spLocks noGrp="1"/>
          </p:cNvSpPr>
          <p:nvPr>
            <p:ph type="body" idx="1"/>
          </p:nvPr>
        </p:nvSpPr>
        <p:spPr>
          <a:xfrm>
            <a:off x="5311235" y="910533"/>
            <a:ext cx="6141711" cy="308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457189" indent="-457189">
              <a:lnSpc>
                <a:spcPct val="100000"/>
              </a:lnSpc>
              <a:spcBef>
                <a:spcPts val="0"/>
              </a:spcBef>
              <a:buSzPts val="3000"/>
              <a:buFont typeface="Arial"/>
              <a:buChar char="•"/>
            </a:pPr>
            <a:r>
              <a:rPr lang="fi" sz="2667"/>
              <a:t>Reklama cyfrowa</a:t>
            </a:r>
            <a:endParaRPr sz="2667"/>
          </a:p>
          <a:p>
            <a:pPr marL="457189" indent="-457189">
              <a:lnSpc>
                <a:spcPct val="100000"/>
              </a:lnSpc>
              <a:spcBef>
                <a:spcPts val="0"/>
              </a:spcBef>
              <a:buSzPts val="3000"/>
              <a:buFont typeface="Arial"/>
              <a:buChar char="•"/>
            </a:pPr>
            <a:r>
              <a:rPr lang="fi" sz="2667"/>
              <a:t>Cechy nowoczesnej reklamy</a:t>
            </a:r>
            <a:endParaRPr sz="2667"/>
          </a:p>
          <a:p>
            <a:pPr marL="457189" indent="-457189">
              <a:lnSpc>
                <a:spcPct val="100000"/>
              </a:lnSpc>
              <a:spcBef>
                <a:spcPts val="0"/>
              </a:spcBef>
              <a:buSzPts val="3000"/>
              <a:buFont typeface="Arial"/>
              <a:buChar char="•"/>
            </a:pPr>
            <a:r>
              <a:rPr lang="fi" sz="2667"/>
              <a:t>Wiadomość jest niezbędna </a:t>
            </a:r>
            <a:endParaRPr sz="2667"/>
          </a:p>
          <a:p>
            <a:pPr marL="457189" indent="-457189">
              <a:lnSpc>
                <a:spcPct val="100000"/>
              </a:lnSpc>
              <a:spcBef>
                <a:spcPts val="0"/>
              </a:spcBef>
              <a:buSzPts val="3000"/>
              <a:buFont typeface="Arial"/>
              <a:buChar char="•"/>
            </a:pPr>
            <a:r>
              <a:rPr lang="fi" sz="2667"/>
              <a:t>Marketing i reklama zorientowane na klienta</a:t>
            </a:r>
            <a:endParaRPr sz="2667"/>
          </a:p>
          <a:p>
            <a:pPr marL="457189" indent="-457189">
              <a:lnSpc>
                <a:spcPct val="100000"/>
              </a:lnSpc>
              <a:spcBef>
                <a:spcPts val="0"/>
              </a:spcBef>
              <a:buSzPts val="3000"/>
              <a:buFont typeface="Arial"/>
              <a:buChar char="•"/>
            </a:pPr>
            <a:r>
              <a:rPr lang="fi" sz="2667"/>
              <a:t>Trendy i perspektywy</a:t>
            </a:r>
            <a:endParaRPr sz="2667"/>
          </a:p>
          <a:p>
            <a:pPr marL="457189" indent="-457189">
              <a:lnSpc>
                <a:spcPct val="100000"/>
              </a:lnSpc>
              <a:spcBef>
                <a:spcPts val="0"/>
              </a:spcBef>
              <a:buSzPts val="3000"/>
              <a:buFont typeface="Arial"/>
              <a:buChar char="•"/>
            </a:pPr>
            <a:r>
              <a:rPr lang="fi" sz="2667"/>
              <a:t>Główne formy reklamy cyfrowej</a:t>
            </a:r>
            <a:endParaRPr sz="2667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"/>
          <p:cNvSpPr txBox="1">
            <a:spLocks noGrp="1"/>
          </p:cNvSpPr>
          <p:nvPr>
            <p:ph type="title" idx="4294967295"/>
          </p:nvPr>
        </p:nvSpPr>
        <p:spPr>
          <a:xfrm>
            <a:off x="263199" y="1594511"/>
            <a:ext cx="6347884" cy="398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 fontScale="90000"/>
          </a:bodyPr>
          <a:lstStyle/>
          <a:p>
            <a:pPr marL="609585" indent="-436445">
              <a:lnSpc>
                <a:spcPct val="100000"/>
              </a:lnSpc>
              <a:buClr>
                <a:srgbClr val="F39200"/>
              </a:buClr>
              <a:buSzPct val="150000"/>
              <a:buFont typeface="Arial"/>
              <a:buChar char="•"/>
            </a:pPr>
            <a:r>
              <a:rPr lang="fi" sz="2400" b="0">
                <a:highlight>
                  <a:srgbClr val="FFFFFF"/>
                </a:highlight>
              </a:rPr>
              <a:t>Odnosi się do marketingu za pośrednictwem kanałów online, takich jak strony internetowe, telefony komórkowe, media społecznościowe.</a:t>
            </a:r>
            <a:endParaRPr sz="2400" b="0">
              <a:highlight>
                <a:srgbClr val="FFFFFF"/>
              </a:highlight>
            </a:endParaRPr>
          </a:p>
          <a:p>
            <a:pPr marL="990575" indent="-175254">
              <a:lnSpc>
                <a:spcPct val="100000"/>
              </a:lnSpc>
              <a:buClr>
                <a:srgbClr val="F39200"/>
              </a:buClr>
              <a:buSzPct val="150000"/>
            </a:pPr>
            <a:endParaRPr sz="2400" b="0">
              <a:highlight>
                <a:srgbClr val="FFFFFF"/>
              </a:highlight>
            </a:endParaRPr>
          </a:p>
          <a:p>
            <a:pPr marL="609585" indent="-436445">
              <a:lnSpc>
                <a:spcPct val="100000"/>
              </a:lnSpc>
              <a:buClr>
                <a:srgbClr val="F39200"/>
              </a:buClr>
              <a:buSzPct val="150000"/>
              <a:buFont typeface="Arial"/>
              <a:buChar char="•"/>
            </a:pPr>
            <a:r>
              <a:rPr lang="fi" sz="2400" b="0">
                <a:highlight>
                  <a:srgbClr val="FFFFFF"/>
                </a:highlight>
              </a:rPr>
              <a:t>Obejmuje różne formaty multimediów i składa się z tekstu, obrazu, dźwięku i wideo. </a:t>
            </a:r>
            <a:endParaRPr sz="2400" b="0">
              <a:highlight>
                <a:srgbClr val="FFFFFF"/>
              </a:highlight>
            </a:endParaRPr>
          </a:p>
          <a:p>
            <a:pPr marL="990575" indent="-175254">
              <a:lnSpc>
                <a:spcPct val="100000"/>
              </a:lnSpc>
              <a:buClr>
                <a:srgbClr val="F39200"/>
              </a:buClr>
              <a:buSzPct val="150000"/>
            </a:pPr>
            <a:endParaRPr sz="2400" b="0">
              <a:highlight>
                <a:srgbClr val="FFFFFF"/>
              </a:highlight>
            </a:endParaRPr>
          </a:p>
          <a:p>
            <a:pPr marL="609585" indent="-436445">
              <a:lnSpc>
                <a:spcPct val="100000"/>
              </a:lnSpc>
              <a:buClr>
                <a:srgbClr val="F39200"/>
              </a:buClr>
              <a:buSzPct val="150000"/>
              <a:buFont typeface="Arial"/>
              <a:buChar char="•"/>
            </a:pPr>
            <a:r>
              <a:rPr lang="fi" sz="2400" b="0">
                <a:highlight>
                  <a:srgbClr val="FFFFFF"/>
                </a:highlight>
              </a:rPr>
              <a:t>Pomaga osiągnąć podobne cele jak tradycyjna reklama (zwiększenie świadomości, zwiększenie sprzedaży, zwiększenie powtarzalności sprzedaży, zwiększenie świadomości marki).</a:t>
            </a:r>
            <a:endParaRPr sz="6400" b="0"/>
          </a:p>
        </p:txBody>
      </p:sp>
      <p:sp>
        <p:nvSpPr>
          <p:cNvPr id="197" name="Google Shape;197;p4"/>
          <p:cNvSpPr txBox="1"/>
          <p:nvPr/>
        </p:nvSpPr>
        <p:spPr>
          <a:xfrm>
            <a:off x="675567" y="388455"/>
            <a:ext cx="6325600" cy="98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fi" sz="4800" b="1">
                <a:solidFill>
                  <a:srgbClr val="161249"/>
                </a:solidFill>
                <a:highlight>
                  <a:schemeClr val="lt1"/>
                </a:highlight>
              </a:rPr>
              <a:t>Reklama cyfrowa?</a:t>
            </a:r>
            <a:endParaRPr sz="4800" b="1">
              <a:solidFill>
                <a:srgbClr val="161249"/>
              </a:solidFill>
            </a:endParaRPr>
          </a:p>
        </p:txBody>
      </p:sp>
      <p:pic>
        <p:nvPicPr>
          <p:cNvPr id="198" name="Google Shape;19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01167" y="1945868"/>
            <a:ext cx="4927635" cy="32850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5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9" cy="1162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  <a:buSzPts val="2800"/>
            </a:pPr>
            <a:r>
              <a:rPr lang="fi" sz="3733" dirty="0"/>
              <a:t>Aktywność w </a:t>
            </a:r>
            <a:r>
              <a:rPr lang="pl-PL" sz="3733" dirty="0"/>
              <a:t>sali</a:t>
            </a:r>
            <a:endParaRPr dirty="0"/>
          </a:p>
          <a:p>
            <a:pPr marL="0" indent="0">
              <a:buSzPts val="2800"/>
            </a:pPr>
            <a:endParaRPr sz="3733" dirty="0"/>
          </a:p>
        </p:txBody>
      </p:sp>
      <p:sp>
        <p:nvSpPr>
          <p:cNvPr id="204" name="Google Shape;204;p5"/>
          <p:cNvSpPr txBox="1">
            <a:spLocks noGrp="1"/>
          </p:cNvSpPr>
          <p:nvPr>
            <p:ph type="body" idx="2"/>
          </p:nvPr>
        </p:nvSpPr>
        <p:spPr>
          <a:xfrm>
            <a:off x="1120777" y="1107303"/>
            <a:ext cx="8818739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15000"/>
              </a:lnSpc>
              <a:buClr>
                <a:srgbClr val="F39200"/>
              </a:buClr>
              <a:buSzPts val="1800"/>
            </a:pPr>
            <a:r>
              <a:rPr lang="fi" sz="2400" dirty="0">
                <a:solidFill>
                  <a:srgbClr val="F39200"/>
                </a:solidFill>
              </a:rPr>
              <a:t>Może być wykonywana indywidualnie lub w parach.</a:t>
            </a:r>
            <a:endParaRPr dirty="0"/>
          </a:p>
          <a:p>
            <a:pPr marL="0" indent="0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ts val="1800"/>
            </a:pPr>
            <a:r>
              <a:rPr lang="fi" sz="2400" dirty="0">
                <a:solidFill>
                  <a:srgbClr val="F39200"/>
                </a:solidFill>
              </a:rPr>
              <a:t>Cel: </a:t>
            </a:r>
            <a:r>
              <a:rPr lang="fi" sz="2400" dirty="0"/>
              <a:t>uświadomienie </a:t>
            </a:r>
            <a:r>
              <a:rPr lang="pl-PL" sz="2400" dirty="0"/>
              <a:t>studentom </a:t>
            </a:r>
            <a:r>
              <a:rPr lang="fi" sz="2400" dirty="0"/>
              <a:t>szerokiej gamy reklam cyfrowych, z którymi mamy do czynienia na co dzień, oraz zorientowanie się w mediach i kanałach.</a:t>
            </a:r>
            <a:endParaRPr dirty="0"/>
          </a:p>
          <a:p>
            <a:pPr indent="-457189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ts val="1800"/>
              <a:buAutoNum type="arabicPeriod"/>
            </a:pPr>
            <a:r>
              <a:rPr lang="fi" sz="2400" dirty="0"/>
              <a:t>Jakie rodzaje reklam cyfrowych widzisz codziennie? Wyszukiwanie w różnych witrynach i mediach (10 minut). Wymień 3 przykłady i wklej je na slajd ppt. </a:t>
            </a:r>
            <a:endParaRPr dirty="0"/>
          </a:p>
          <a:p>
            <a:pPr indent="-457189">
              <a:lnSpc>
                <a:spcPct val="115000"/>
              </a:lnSpc>
              <a:buClr>
                <a:srgbClr val="F39200"/>
              </a:buClr>
              <a:buSzPts val="1800"/>
              <a:buAutoNum type="arabicPeriod"/>
            </a:pPr>
            <a:r>
              <a:rPr lang="fi" sz="2400" dirty="0"/>
              <a:t>Czym się różnią? Jaki wydaje się być ich cel?</a:t>
            </a:r>
            <a:endParaRPr dirty="0"/>
          </a:p>
          <a:p>
            <a:pPr indent="-457189">
              <a:lnSpc>
                <a:spcPct val="115000"/>
              </a:lnSpc>
              <a:buClr>
                <a:srgbClr val="F39200"/>
              </a:buClr>
              <a:buSzPts val="1800"/>
              <a:buAutoNum type="arabicPeriod"/>
            </a:pPr>
            <a:r>
              <a:rPr lang="fi" sz="2400" dirty="0"/>
              <a:t>Prezentacja dla grupy.</a:t>
            </a:r>
            <a:endParaRPr dirty="0"/>
          </a:p>
          <a:p>
            <a:pPr marL="0" indent="0">
              <a:lnSpc>
                <a:spcPct val="115000"/>
              </a:lnSpc>
              <a:spcBef>
                <a:spcPts val="1600"/>
              </a:spcBef>
              <a:buSzPts val="1800"/>
            </a:pPr>
            <a:endParaRPr dirty="0"/>
          </a:p>
          <a:p>
            <a:pPr marL="0" indent="0">
              <a:spcBef>
                <a:spcPts val="1600"/>
              </a:spcBef>
            </a:pP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6"/>
          <p:cNvSpPr txBox="1">
            <a:spLocks noGrp="1"/>
          </p:cNvSpPr>
          <p:nvPr>
            <p:ph type="title"/>
          </p:nvPr>
        </p:nvSpPr>
        <p:spPr>
          <a:xfrm>
            <a:off x="838200" y="-8450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>
              <a:lnSpc>
                <a:spcPct val="100000"/>
              </a:lnSpc>
              <a:buSzPts val="990"/>
            </a:pPr>
            <a:r>
              <a:rPr lang="pl-PL" sz="4827" dirty="0"/>
              <a:t>R</a:t>
            </a:r>
            <a:r>
              <a:rPr lang="fi" sz="4827" dirty="0"/>
              <a:t>eklam</a:t>
            </a:r>
            <a:r>
              <a:rPr lang="pl-PL" sz="4827" dirty="0"/>
              <a:t>a</a:t>
            </a:r>
            <a:r>
              <a:rPr lang="fi" sz="4827" dirty="0"/>
              <a:t> cyfrow</a:t>
            </a:r>
            <a:r>
              <a:rPr lang="pl-PL" sz="4827" dirty="0"/>
              <a:t>a</a:t>
            </a:r>
            <a:endParaRPr sz="4827" dirty="0"/>
          </a:p>
        </p:txBody>
      </p:sp>
      <p:sp>
        <p:nvSpPr>
          <p:cNvPr id="210" name="Google Shape;210;p6"/>
          <p:cNvSpPr txBox="1">
            <a:spLocks noGrp="1"/>
          </p:cNvSpPr>
          <p:nvPr>
            <p:ph type="body" idx="1"/>
          </p:nvPr>
        </p:nvSpPr>
        <p:spPr>
          <a:xfrm>
            <a:off x="838200" y="1241063"/>
            <a:ext cx="11011930" cy="4734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200"/>
            </a:pPr>
            <a:r>
              <a:rPr lang="fi" sz="2667" b="1" dirty="0">
                <a:solidFill>
                  <a:srgbClr val="F39200"/>
                </a:solidFill>
              </a:rPr>
              <a:t>Elastyczność</a:t>
            </a:r>
            <a:endParaRPr sz="2667" b="1" dirty="0">
              <a:solidFill>
                <a:srgbClr val="F39200"/>
              </a:solidFill>
            </a:endParaRPr>
          </a:p>
          <a:p>
            <a:pPr marL="609585" indent="-431789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ts val="2100"/>
              <a:buFont typeface="Arial"/>
              <a:buChar char="•"/>
            </a:pPr>
            <a:r>
              <a:rPr lang="fi" sz="1867" dirty="0"/>
              <a:t>Tworzenie reklam jest technicznie proste, a reklamy wyświetlają się niemal natychmiast. </a:t>
            </a:r>
            <a:endParaRPr sz="1867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•"/>
            </a:pPr>
            <a:r>
              <a:rPr lang="fi" sz="1867" dirty="0"/>
              <a:t>Elementy i treść reklam można zmieniać i dostosowywać w dowolnym momencie, gdy kampania jest aktywna. </a:t>
            </a:r>
            <a:endParaRPr sz="1867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•"/>
            </a:pPr>
            <a:r>
              <a:rPr lang="fi" sz="1867" dirty="0"/>
              <a:t>Kampanie można dostosowywać na podstawie ich wyników.</a:t>
            </a:r>
            <a:endParaRPr sz="1867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•"/>
            </a:pPr>
            <a:r>
              <a:rPr lang="fi" sz="1867" dirty="0"/>
              <a:t>Możesz dostosować zawartość kreatywną, odbiorców docelowych, czas i częstotliwość oraz budżet.</a:t>
            </a:r>
            <a:endParaRPr sz="1867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•"/>
            </a:pPr>
            <a:r>
              <a:rPr lang="fi" sz="1867" dirty="0"/>
              <a:t>Reklamy cyfrowe są również dostępne dla mniejszych firm bez znaczących budżetów</a:t>
            </a:r>
            <a:r>
              <a:rPr lang="pl-PL" sz="1867" dirty="0"/>
              <a:t>.</a:t>
            </a:r>
            <a:endParaRPr sz="1867" dirty="0"/>
          </a:p>
          <a:p>
            <a:pPr marL="0" indent="0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ts val="1200"/>
            </a:pPr>
            <a:r>
              <a:rPr lang="fi" sz="2667" b="1" dirty="0">
                <a:solidFill>
                  <a:srgbClr val="F39200"/>
                </a:solidFill>
              </a:rPr>
              <a:t>Precyzja </a:t>
            </a:r>
            <a:endParaRPr sz="2667" b="1" dirty="0">
              <a:solidFill>
                <a:srgbClr val="F39200"/>
              </a:solidFill>
            </a:endParaRPr>
          </a:p>
          <a:p>
            <a:pPr marL="609585" indent="-431789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ts val="2100"/>
              <a:buFont typeface="Arial"/>
              <a:buChar char="•"/>
            </a:pPr>
            <a:r>
              <a:rPr lang="pl-PL" sz="1867" dirty="0"/>
              <a:t>M</a:t>
            </a:r>
            <a:r>
              <a:rPr lang="fi" sz="1867" dirty="0"/>
              <a:t>ogą być wyświetlane w wielu różnych mediach i kanałach</a:t>
            </a:r>
            <a:r>
              <a:rPr lang="pl-PL" sz="1867" dirty="0"/>
              <a:t>.</a:t>
            </a:r>
            <a:r>
              <a:rPr lang="fi" sz="1867" dirty="0"/>
              <a:t> </a:t>
            </a:r>
            <a:endParaRPr sz="1867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•"/>
            </a:pPr>
            <a:r>
              <a:rPr lang="pl-PL" sz="1867" dirty="0"/>
              <a:t>P</a:t>
            </a:r>
            <a:r>
              <a:rPr lang="fi" sz="1867" dirty="0"/>
              <a:t>ozwala bardzo precyzyjnie określić odbiorców docelowych</a:t>
            </a:r>
            <a:r>
              <a:rPr lang="pl-PL" sz="1867" dirty="0"/>
              <a:t>.</a:t>
            </a:r>
            <a:endParaRPr sz="1867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5508" y="261022"/>
            <a:ext cx="4949336" cy="562522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216" name="Google Shape;216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70076" y="1175825"/>
            <a:ext cx="5936416" cy="471041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"/>
          <p:cNvSpPr txBox="1">
            <a:spLocks noGrp="1"/>
          </p:cNvSpPr>
          <p:nvPr>
            <p:ph type="body" idx="4294967295"/>
          </p:nvPr>
        </p:nvSpPr>
        <p:spPr>
          <a:xfrm>
            <a:off x="415926" y="1370050"/>
            <a:ext cx="11360149" cy="1678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ctr">
              <a:lnSpc>
                <a:spcPct val="115000"/>
              </a:lnSpc>
              <a:spcBef>
                <a:spcPts val="2933"/>
              </a:spcBef>
              <a:buClr>
                <a:schemeClr val="lt1"/>
              </a:buClr>
              <a:buSzPts val="3359"/>
              <a:buNone/>
            </a:pPr>
            <a:r>
              <a:rPr lang="fi" sz="4267" b="1">
                <a:solidFill>
                  <a:schemeClr val="lt1"/>
                </a:solidFill>
              </a:rPr>
              <a:t>"Zatrzymanie reklamy w celu zaoszczędzenia pieniędzy jest jak zatrzymanie zegarka w celu zaoszczędzenia czasu". </a:t>
            </a:r>
            <a:endParaRPr sz="4800" b="1">
              <a:solidFill>
                <a:schemeClr val="lt1"/>
              </a:solidFill>
            </a:endParaRPr>
          </a:p>
          <a:p>
            <a:pPr marL="0" indent="0" algn="r">
              <a:lnSpc>
                <a:spcPct val="115000"/>
              </a:lnSpc>
              <a:spcBef>
                <a:spcPts val="5867"/>
              </a:spcBef>
              <a:spcAft>
                <a:spcPts val="2933"/>
              </a:spcAft>
              <a:buClr>
                <a:schemeClr val="lt1"/>
              </a:buClr>
              <a:buSzPts val="2519"/>
              <a:buNone/>
            </a:pPr>
            <a:r>
              <a:rPr lang="fi" sz="3200">
                <a:solidFill>
                  <a:schemeClr val="lt1"/>
                </a:solidFill>
              </a:rPr>
              <a:t>- Henry Ford</a:t>
            </a:r>
            <a:endParaRPr sz="32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9"/>
          <p:cNvSpPr txBox="1">
            <a:spLocks noGrp="1"/>
          </p:cNvSpPr>
          <p:nvPr>
            <p:ph type="title" idx="4294967295"/>
          </p:nvPr>
        </p:nvSpPr>
        <p:spPr>
          <a:xfrm>
            <a:off x="645814" y="2510829"/>
            <a:ext cx="10900372" cy="14308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/>
          <a:p>
            <a:pPr algn="ctr">
              <a:lnSpc>
                <a:spcPct val="100000"/>
              </a:lnSpc>
              <a:buSzPct val="90909"/>
            </a:pPr>
            <a:r>
              <a:rPr lang="fi" sz="6000" dirty="0"/>
              <a:t>Cechy nowoczesnej reklamy</a:t>
            </a:r>
            <a:endParaRPr sz="6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0"/>
          <p:cNvSpPr txBox="1">
            <a:spLocks noGrp="1"/>
          </p:cNvSpPr>
          <p:nvPr>
            <p:ph type="title"/>
          </p:nvPr>
        </p:nvSpPr>
        <p:spPr>
          <a:xfrm>
            <a:off x="491333" y="305635"/>
            <a:ext cx="11387600" cy="14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00000"/>
              </a:lnSpc>
              <a:buSzPts val="2400"/>
            </a:pPr>
            <a:r>
              <a:rPr lang="fi" sz="3733"/>
              <a:t>Reklama w cyfrowym marketingu mix  </a:t>
            </a:r>
            <a:br>
              <a:rPr lang="fi" sz="3733"/>
            </a:br>
            <a:r>
              <a:rPr lang="fi" sz="3733"/>
              <a:t>"7P" w digitalu</a:t>
            </a:r>
            <a:endParaRPr sz="3733"/>
          </a:p>
        </p:txBody>
      </p:sp>
      <p:pic>
        <p:nvPicPr>
          <p:cNvPr id="232" name="Google Shape;232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3201" y="1475170"/>
            <a:ext cx="11785599" cy="4172541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10"/>
          <p:cNvSpPr txBox="1"/>
          <p:nvPr/>
        </p:nvSpPr>
        <p:spPr>
          <a:xfrm>
            <a:off x="5865626" y="5533159"/>
            <a:ext cx="6326375" cy="471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467">
                <a:solidFill>
                  <a:srgbClr val="161249"/>
                </a:solidFill>
              </a:rPr>
              <a:t>Chaffey (2012): Marketing cyfrowy - strategia, wdrażanie i praktyka</a:t>
            </a:r>
            <a:endParaRPr sz="1467">
              <a:solidFill>
                <a:srgbClr val="161249"/>
              </a:solidFill>
            </a:endParaRPr>
          </a:p>
        </p:txBody>
      </p:sp>
      <p:sp>
        <p:nvSpPr>
          <p:cNvPr id="234" name="Google Shape;234;p10"/>
          <p:cNvSpPr txBox="1"/>
          <p:nvPr/>
        </p:nvSpPr>
        <p:spPr>
          <a:xfrm>
            <a:off x="6858000" y="6005107"/>
            <a:ext cx="5020933" cy="523180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800" b="1" u="sng" dirty="0">
                <a:solidFill>
                  <a:schemeClr val="hlink"/>
                </a:solidFill>
                <a:hlinkClick r:id="rId4"/>
              </a:rPr>
              <a:t>Zobacz wideo Dave'a Chaffeya na ten temat</a:t>
            </a:r>
            <a:endParaRPr sz="1800" b="1" dirty="0"/>
          </a:p>
        </p:txBody>
      </p:sp>
      <p:sp>
        <p:nvSpPr>
          <p:cNvPr id="235" name="Google Shape;235;p10"/>
          <p:cNvSpPr/>
          <p:nvPr/>
        </p:nvSpPr>
        <p:spPr>
          <a:xfrm>
            <a:off x="1433000" y="2088100"/>
            <a:ext cx="2333600" cy="11668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SzPts val="1400"/>
            </a:pPr>
            <a:endParaRPr sz="1867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1"/>
          <p:cNvSpPr txBox="1">
            <a:spLocks noGrp="1"/>
          </p:cNvSpPr>
          <p:nvPr>
            <p:ph type="title" idx="4294967295"/>
          </p:nvPr>
        </p:nvSpPr>
        <p:spPr>
          <a:xfrm>
            <a:off x="719924" y="245532"/>
            <a:ext cx="11362267" cy="76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00000"/>
              </a:lnSpc>
              <a:buSzPts val="3556"/>
            </a:pPr>
            <a:r>
              <a:rPr lang="fi" sz="4267"/>
              <a:t>Reklama - charakterystyka</a:t>
            </a:r>
            <a:endParaRPr sz="4267"/>
          </a:p>
        </p:txBody>
      </p:sp>
      <p:sp>
        <p:nvSpPr>
          <p:cNvPr id="241" name="Google Shape;241;p11"/>
          <p:cNvSpPr txBox="1">
            <a:spLocks noGrp="1"/>
          </p:cNvSpPr>
          <p:nvPr>
            <p:ph type="body" idx="4294967295"/>
          </p:nvPr>
        </p:nvSpPr>
        <p:spPr>
          <a:xfrm>
            <a:off x="591494" y="1009649"/>
            <a:ext cx="7675176" cy="52556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609585" indent="-4317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Font typeface="Arial"/>
              <a:buChar char="●"/>
            </a:pPr>
            <a:r>
              <a:rPr lang="pl-PL" sz="2000" dirty="0"/>
              <a:t>R</a:t>
            </a:r>
            <a:r>
              <a:rPr lang="fi" sz="2000" dirty="0"/>
              <a:t>eklama jest najważniejszym i najczęściej wykorzystywanym narzędziem komunikacji marketingowej</a:t>
            </a:r>
            <a:r>
              <a:rPr lang="pl-PL" sz="2000" dirty="0"/>
              <a:t>.</a:t>
            </a:r>
            <a:br>
              <a:rPr lang="fi" sz="2000" dirty="0"/>
            </a:br>
            <a:endParaRPr sz="2000" dirty="0"/>
          </a:p>
          <a:p>
            <a:pPr marL="609585" indent="-4317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000" dirty="0"/>
              <a:t>Większość organizacji potrzebuje reklamy, aby zaistnieć na rynku i promować swoje produkty lub usługi.</a:t>
            </a:r>
            <a:br>
              <a:rPr lang="fi" sz="2000" dirty="0"/>
            </a:br>
            <a:endParaRPr sz="2000" dirty="0"/>
          </a:p>
          <a:p>
            <a:pPr marL="609585" indent="-4317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Font typeface="Arial"/>
              <a:buChar char="●"/>
            </a:pPr>
            <a:r>
              <a:rPr lang="pl-PL" sz="2000" dirty="0"/>
              <a:t>R</a:t>
            </a:r>
            <a:r>
              <a:rPr lang="fi" sz="2000" dirty="0"/>
              <a:t>eklama i widoczność zwykle kosztują, więc istnieje ogromna potrzeba optymalizacji</a:t>
            </a:r>
            <a:r>
              <a:rPr lang="pl-PL" sz="2000" dirty="0"/>
              <a:t>.</a:t>
            </a:r>
            <a:r>
              <a:rPr lang="fi" sz="2000" dirty="0"/>
              <a:t> </a:t>
            </a:r>
            <a:br>
              <a:rPr lang="fi" sz="2000" dirty="0"/>
            </a:br>
            <a:endParaRPr sz="2000" dirty="0"/>
          </a:p>
          <a:p>
            <a:pPr marL="609585" indent="-4317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Font typeface="Arial"/>
              <a:buChar char="●"/>
            </a:pPr>
            <a:r>
              <a:rPr lang="pl-PL" sz="2000" dirty="0"/>
              <a:t>R</a:t>
            </a:r>
            <a:r>
              <a:rPr lang="fi" sz="2000" dirty="0"/>
              <a:t>eklama jest kierowana do kanałów i mediów, w których można optymalnie dotrzeć do docelowych odbiorców</a:t>
            </a:r>
            <a:r>
              <a:rPr lang="pl-PL" sz="2000" dirty="0"/>
              <a:t>.</a:t>
            </a:r>
            <a:br>
              <a:rPr lang="fi" sz="2000" dirty="0"/>
            </a:br>
            <a:endParaRPr sz="2000" dirty="0"/>
          </a:p>
          <a:p>
            <a:pPr marL="609585" indent="-4317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000" dirty="0"/>
              <a:t>Nośniki te można sklasyfikować jako</a:t>
            </a:r>
            <a:r>
              <a:rPr lang="pl-PL" sz="2000" dirty="0"/>
              <a:t>:</a:t>
            </a:r>
            <a:r>
              <a:rPr lang="fi" sz="2000" dirty="0"/>
              <a:t> </a:t>
            </a:r>
            <a:endParaRPr sz="2000" dirty="0"/>
          </a:p>
          <a:p>
            <a:pPr marL="1828754" lvl="2" indent="-4317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Char char="■"/>
            </a:pPr>
            <a:r>
              <a:rPr lang="fi" dirty="0"/>
              <a:t>własne - zapłacone - </a:t>
            </a:r>
            <a:r>
              <a:rPr lang="pl-PL" dirty="0"/>
              <a:t>pozyskane</a:t>
            </a:r>
            <a:endParaRPr dirty="0"/>
          </a:p>
          <a:p>
            <a:pPr marL="1828754" lvl="2" indent="-4317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Char char="■"/>
            </a:pPr>
            <a:r>
              <a:rPr lang="fi" dirty="0"/>
              <a:t>tradycyjn</a:t>
            </a:r>
            <a:r>
              <a:rPr lang="pl-PL" dirty="0"/>
              <a:t>e</a:t>
            </a:r>
            <a:r>
              <a:rPr lang="fi" dirty="0"/>
              <a:t> - cyfrow</a:t>
            </a:r>
            <a:r>
              <a:rPr lang="pl-PL" dirty="0"/>
              <a:t>e</a:t>
            </a:r>
            <a:r>
              <a:rPr lang="fi" dirty="0"/>
              <a:t> </a:t>
            </a:r>
            <a:endParaRPr dirty="0"/>
          </a:p>
        </p:txBody>
      </p:sp>
      <p:pic>
        <p:nvPicPr>
          <p:cNvPr id="242" name="Google Shape;242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64979" y="1506717"/>
            <a:ext cx="5766799" cy="38445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2"/>
          <p:cNvSpPr txBox="1">
            <a:spLocks noGrp="1"/>
          </p:cNvSpPr>
          <p:nvPr>
            <p:ph type="title" idx="4294967295"/>
          </p:nvPr>
        </p:nvSpPr>
        <p:spPr>
          <a:xfrm>
            <a:off x="427954" y="160505"/>
            <a:ext cx="1117934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00000"/>
              </a:lnSpc>
              <a:buSzPts val="3556"/>
            </a:pPr>
            <a:r>
              <a:rPr lang="fi" sz="4267" dirty="0"/>
              <a:t>Reklama jest najważniejszym </a:t>
            </a:r>
            <a:br>
              <a:rPr lang="fi" sz="4267" dirty="0"/>
            </a:br>
            <a:r>
              <a:rPr lang="fi" sz="4267" dirty="0"/>
              <a:t>narzędziem promocji </a:t>
            </a:r>
            <a:endParaRPr sz="4267" dirty="0"/>
          </a:p>
        </p:txBody>
      </p:sp>
      <p:sp>
        <p:nvSpPr>
          <p:cNvPr id="248" name="Google Shape;248;p12"/>
          <p:cNvSpPr txBox="1"/>
          <p:nvPr/>
        </p:nvSpPr>
        <p:spPr>
          <a:xfrm>
            <a:off x="427954" y="1488213"/>
            <a:ext cx="7488825" cy="4554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spcBef>
                <a:spcPts val="800"/>
              </a:spcBef>
              <a:buSzPts val="1500"/>
            </a:pPr>
            <a:r>
              <a:rPr lang="fi" sz="3200" b="1" dirty="0">
                <a:solidFill>
                  <a:srgbClr val="F39200"/>
                </a:solidFill>
              </a:rPr>
              <a:t>Reklama ma wszechstronne zadania: </a:t>
            </a:r>
            <a:endParaRPr sz="2133" dirty="0">
              <a:solidFill>
                <a:srgbClr val="161249"/>
              </a:solidFill>
            </a:endParaRPr>
          </a:p>
          <a:p>
            <a:pPr marL="609585" indent="-431789">
              <a:spcBef>
                <a:spcPts val="800"/>
              </a:spcBef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133" b="1" dirty="0">
                <a:solidFill>
                  <a:srgbClr val="161249"/>
                </a:solidFill>
              </a:rPr>
              <a:t>informowanie, tworzenie świadomości </a:t>
            </a:r>
            <a:endParaRPr sz="2133" b="1" dirty="0">
              <a:solidFill>
                <a:srgbClr val="161249"/>
              </a:solidFill>
            </a:endParaRPr>
          </a:p>
          <a:p>
            <a:pPr marL="609585" indent="-431789"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133" b="1" dirty="0">
                <a:solidFill>
                  <a:srgbClr val="161249"/>
                </a:solidFill>
              </a:rPr>
              <a:t>budować </a:t>
            </a:r>
            <a:r>
              <a:rPr lang="fi" sz="2133" dirty="0">
                <a:solidFill>
                  <a:srgbClr val="161249"/>
                </a:solidFill>
              </a:rPr>
              <a:t>lub </a:t>
            </a:r>
            <a:r>
              <a:rPr lang="fi" sz="2133" b="1" dirty="0">
                <a:solidFill>
                  <a:srgbClr val="161249"/>
                </a:solidFill>
              </a:rPr>
              <a:t>wzmacniać postawy </a:t>
            </a:r>
            <a:r>
              <a:rPr lang="fi" sz="2133" dirty="0">
                <a:solidFill>
                  <a:srgbClr val="161249"/>
                </a:solidFill>
              </a:rPr>
              <a:t>w umysłach odbiorców docelowych</a:t>
            </a:r>
            <a:endParaRPr sz="2133" dirty="0">
              <a:solidFill>
                <a:srgbClr val="161249"/>
              </a:solidFill>
            </a:endParaRPr>
          </a:p>
          <a:p>
            <a:pPr marL="609585" indent="-431789"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133" b="1" dirty="0">
                <a:solidFill>
                  <a:srgbClr val="161249"/>
                </a:solidFill>
              </a:rPr>
              <a:t>przekonać do zakupu </a:t>
            </a:r>
            <a:r>
              <a:rPr lang="fi" sz="2133" dirty="0">
                <a:solidFill>
                  <a:srgbClr val="161249"/>
                </a:solidFill>
              </a:rPr>
              <a:t>- "być świadomym" to </a:t>
            </a:r>
            <a:br>
              <a:rPr lang="pl-PL" sz="2133" dirty="0">
                <a:solidFill>
                  <a:srgbClr val="161249"/>
                </a:solidFill>
              </a:rPr>
            </a:br>
            <a:r>
              <a:rPr lang="fi" sz="2133" dirty="0">
                <a:solidFill>
                  <a:srgbClr val="161249"/>
                </a:solidFill>
              </a:rPr>
              <a:t>za mało!</a:t>
            </a:r>
            <a:endParaRPr sz="2133" dirty="0">
              <a:solidFill>
                <a:srgbClr val="161249"/>
              </a:solidFill>
            </a:endParaRPr>
          </a:p>
          <a:p>
            <a:pPr marL="609585" indent="-431789"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133" b="1" dirty="0">
                <a:solidFill>
                  <a:srgbClr val="161249"/>
                </a:solidFill>
              </a:rPr>
              <a:t>przypomnienie </a:t>
            </a:r>
            <a:r>
              <a:rPr lang="fi" sz="2133" dirty="0">
                <a:solidFill>
                  <a:srgbClr val="161249"/>
                </a:solidFill>
              </a:rPr>
              <a:t>- "wciąż istniejemy</a:t>
            </a:r>
            <a:r>
              <a:rPr lang="pl-PL" sz="2133" dirty="0">
                <a:solidFill>
                  <a:srgbClr val="161249"/>
                </a:solidFill>
              </a:rPr>
              <a:t>”</a:t>
            </a:r>
            <a:endParaRPr sz="2133" dirty="0">
              <a:solidFill>
                <a:srgbClr val="161249"/>
              </a:solidFill>
            </a:endParaRPr>
          </a:p>
          <a:p>
            <a:pPr marL="609585" indent="-431789"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133" b="1" dirty="0">
                <a:solidFill>
                  <a:srgbClr val="161249"/>
                </a:solidFill>
              </a:rPr>
              <a:t>zwiększenie popytu </a:t>
            </a:r>
            <a:r>
              <a:rPr lang="fi" sz="2133" dirty="0">
                <a:solidFill>
                  <a:srgbClr val="161249"/>
                </a:solidFill>
              </a:rPr>
              <a:t>- "czy wiesz o tej </a:t>
            </a:r>
            <a:br>
              <a:rPr lang="pl-PL" sz="2133" dirty="0">
                <a:solidFill>
                  <a:srgbClr val="161249"/>
                </a:solidFill>
              </a:rPr>
            </a:br>
            <a:r>
              <a:rPr lang="fi" sz="2133" dirty="0">
                <a:solidFill>
                  <a:srgbClr val="161249"/>
                </a:solidFill>
              </a:rPr>
              <a:t>dodatkowej funkcji</a:t>
            </a:r>
            <a:r>
              <a:rPr lang="pl-PL" sz="2133" dirty="0">
                <a:solidFill>
                  <a:srgbClr val="161249"/>
                </a:solidFill>
              </a:rPr>
              <a:t>”</a:t>
            </a:r>
            <a:endParaRPr sz="2133" dirty="0">
              <a:solidFill>
                <a:srgbClr val="161249"/>
              </a:solidFill>
            </a:endParaRPr>
          </a:p>
          <a:p>
            <a:pPr marL="609585" indent="-431789"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133" b="1" dirty="0">
                <a:solidFill>
                  <a:srgbClr val="161249"/>
                </a:solidFill>
              </a:rPr>
              <a:t>zwiększenie sprzedaży </a:t>
            </a:r>
            <a:endParaRPr sz="2133" b="1" dirty="0">
              <a:solidFill>
                <a:srgbClr val="161249"/>
              </a:solidFill>
            </a:endParaRPr>
          </a:p>
          <a:p>
            <a:pPr marL="609585" indent="-431789"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133" b="1" dirty="0">
                <a:solidFill>
                  <a:srgbClr val="161249"/>
                </a:solidFill>
              </a:rPr>
              <a:t>popularyzacja </a:t>
            </a:r>
            <a:r>
              <a:rPr lang="fi" sz="2133" dirty="0">
                <a:solidFill>
                  <a:srgbClr val="161249"/>
                </a:solidFill>
              </a:rPr>
              <a:t>i </a:t>
            </a:r>
            <a:r>
              <a:rPr lang="fi" sz="2133" b="1" dirty="0">
                <a:solidFill>
                  <a:srgbClr val="161249"/>
                </a:solidFill>
              </a:rPr>
              <a:t>poprawa marki organizacyjnej</a:t>
            </a:r>
            <a:endParaRPr sz="2133" b="1" dirty="0">
              <a:solidFill>
                <a:srgbClr val="161249"/>
              </a:solidFill>
            </a:endParaRPr>
          </a:p>
          <a:p>
            <a:pPr>
              <a:buSzPts val="1500"/>
            </a:pPr>
            <a:endParaRPr sz="2133" dirty="0"/>
          </a:p>
        </p:txBody>
      </p:sp>
      <p:pic>
        <p:nvPicPr>
          <p:cNvPr id="249" name="Google Shape;249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13519" y="2218579"/>
            <a:ext cx="4682965" cy="31297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3"/>
          <p:cNvSpPr txBox="1">
            <a:spLocks noGrp="1"/>
          </p:cNvSpPr>
          <p:nvPr>
            <p:ph type="body" idx="1"/>
          </p:nvPr>
        </p:nvSpPr>
        <p:spPr>
          <a:xfrm>
            <a:off x="1120777" y="193141"/>
            <a:ext cx="8818739" cy="44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SzPts val="1800"/>
            </a:pPr>
            <a:r>
              <a:rPr lang="fi" sz="3733" dirty="0"/>
              <a:t>Aktywność w </a:t>
            </a:r>
            <a:r>
              <a:rPr lang="pl-PL" sz="3733" dirty="0"/>
              <a:t>sali</a:t>
            </a:r>
            <a:endParaRPr sz="3733" dirty="0"/>
          </a:p>
          <a:p>
            <a:pPr marL="0" indent="0">
              <a:lnSpc>
                <a:spcPct val="115000"/>
              </a:lnSpc>
              <a:spcBef>
                <a:spcPts val="1600"/>
              </a:spcBef>
              <a:buSzPts val="1800"/>
            </a:pPr>
            <a:endParaRPr sz="2400" dirty="0"/>
          </a:p>
        </p:txBody>
      </p:sp>
      <p:sp>
        <p:nvSpPr>
          <p:cNvPr id="255" name="Google Shape;255;p13"/>
          <p:cNvSpPr txBox="1">
            <a:spLocks noGrp="1"/>
          </p:cNvSpPr>
          <p:nvPr>
            <p:ph type="body" idx="2"/>
          </p:nvPr>
        </p:nvSpPr>
        <p:spPr>
          <a:xfrm>
            <a:off x="1120777" y="1179731"/>
            <a:ext cx="8818739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00000"/>
              </a:lnSpc>
              <a:buSzPts val="1800"/>
            </a:pPr>
            <a:r>
              <a:rPr lang="fi" sz="2667"/>
              <a:t>Odnosząc się do poprzedniego slajdu - wyszukaj przykłady różnych typów reklam. Użyj różnych stron internetowych jako źródeł.</a:t>
            </a:r>
            <a:endParaRPr/>
          </a:p>
          <a:p>
            <a:pPr marL="380990" indent="-380990">
              <a:lnSpc>
                <a:spcPct val="100000"/>
              </a:lnSpc>
              <a:spcBef>
                <a:spcPts val="160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fi" sz="2667"/>
              <a:t>Potrzebny czas: 15-20 minut. </a:t>
            </a:r>
            <a:endParaRPr/>
          </a:p>
          <a:p>
            <a:pPr marL="380990" indent="-380990">
              <a:lnSpc>
                <a:spcPct val="100000"/>
              </a:lnSpc>
              <a:spcBef>
                <a:spcPts val="320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fi" sz="2667"/>
              <a:t>Może być wykonywana indywidualnie lub w parach.</a:t>
            </a:r>
            <a:endParaRPr/>
          </a:p>
          <a:p>
            <a:pPr marL="0" indent="0">
              <a:lnSpc>
                <a:spcPct val="90000"/>
              </a:lnSpc>
              <a:spcBef>
                <a:spcPts val="1600"/>
              </a:spcBef>
              <a:buSzPts val="1800"/>
            </a:pPr>
            <a:endParaRPr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4"/>
          <p:cNvSpPr txBox="1">
            <a:spLocks noGrp="1"/>
          </p:cNvSpPr>
          <p:nvPr>
            <p:ph type="title" idx="4294967295"/>
          </p:nvPr>
        </p:nvSpPr>
        <p:spPr>
          <a:xfrm>
            <a:off x="409074" y="164408"/>
            <a:ext cx="9466842" cy="76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00000"/>
              </a:lnSpc>
              <a:buSzPts val="2667"/>
            </a:pPr>
            <a:r>
              <a:rPr lang="fi" sz="3200" dirty="0"/>
              <a:t>Reklama powinna być dostosowana </a:t>
            </a:r>
            <a:br>
              <a:rPr lang="pl-PL" sz="3200" dirty="0"/>
            </a:br>
            <a:r>
              <a:rPr lang="fi" sz="3200" dirty="0"/>
              <a:t>do </a:t>
            </a:r>
            <a:r>
              <a:rPr lang="pl-PL" sz="3200" dirty="0"/>
              <a:t>„</a:t>
            </a:r>
            <a:r>
              <a:rPr lang="fi" sz="3200" dirty="0"/>
              <a:t>lejka marketingowego</a:t>
            </a:r>
            <a:r>
              <a:rPr lang="pl-PL" sz="3200" dirty="0"/>
              <a:t>”</a:t>
            </a:r>
            <a:endParaRPr sz="3200" dirty="0"/>
          </a:p>
        </p:txBody>
      </p:sp>
      <p:sp>
        <p:nvSpPr>
          <p:cNvPr id="261" name="Google Shape;261;p14"/>
          <p:cNvSpPr txBox="1">
            <a:spLocks noGrp="1"/>
          </p:cNvSpPr>
          <p:nvPr>
            <p:ph type="body" idx="4294967295"/>
          </p:nvPr>
        </p:nvSpPr>
        <p:spPr>
          <a:xfrm>
            <a:off x="409074" y="1255413"/>
            <a:ext cx="11589787" cy="5602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SzPts val="1800"/>
              <a:buNone/>
            </a:pPr>
            <a:r>
              <a:rPr lang="fi" sz="2133" dirty="0"/>
              <a:t>Skąd marketer może wiedzieć, gdzie spotkać się z klientem i co mu przekazać? </a:t>
            </a:r>
            <a:br>
              <a:rPr lang="pl-PL" sz="2133" dirty="0"/>
            </a:br>
            <a:r>
              <a:rPr lang="fi" sz="2133" dirty="0"/>
              <a:t>Tak zwany </a:t>
            </a:r>
            <a:r>
              <a:rPr lang="fi" sz="2133" b="1" dirty="0">
                <a:solidFill>
                  <a:srgbClr val="F39200"/>
                </a:solidFill>
              </a:rPr>
              <a:t>lejek marketingowy </a:t>
            </a:r>
            <a:r>
              <a:rPr lang="fi" sz="2133" dirty="0"/>
              <a:t>pomaga to zrozumieć.</a:t>
            </a:r>
            <a:endParaRPr sz="2000" dirty="0"/>
          </a:p>
          <a:p>
            <a:pPr marL="1219170" lvl="1" indent="-431789">
              <a:lnSpc>
                <a:spcPct val="110000"/>
              </a:lnSpc>
              <a:spcBef>
                <a:spcPts val="0"/>
              </a:spcBef>
              <a:buClr>
                <a:srgbClr val="F39200"/>
              </a:buClr>
              <a:buSzPts val="1740"/>
              <a:buAutoNum type="alphaLcPeriod"/>
            </a:pPr>
            <a:r>
              <a:rPr lang="fi" sz="1860" dirty="0"/>
              <a:t>Każdy proces klienta zaczyna się od </a:t>
            </a:r>
            <a:r>
              <a:rPr lang="fi" sz="1860" b="1" dirty="0">
                <a:solidFill>
                  <a:srgbClr val="F39200"/>
                </a:solidFill>
              </a:rPr>
              <a:t>uświadomienia sobie </a:t>
            </a:r>
            <a:r>
              <a:rPr lang="fi" sz="1860" dirty="0"/>
              <a:t>potrzeby (może to nastąpić </a:t>
            </a:r>
            <a:br>
              <a:rPr lang="pl-PL" sz="1860" dirty="0"/>
            </a:br>
            <a:r>
              <a:rPr lang="fi" sz="1860" dirty="0"/>
              <a:t>poprzez różne czynniki: zobaczenie reklamy, wysłuchanie znajomego, przeczytanie mediów społecznościowych lub wiadomości).</a:t>
            </a:r>
            <a:endParaRPr sz="1860" dirty="0"/>
          </a:p>
          <a:p>
            <a:pPr marL="1219170" lvl="1" indent="-431789">
              <a:lnSpc>
                <a:spcPct val="110000"/>
              </a:lnSpc>
              <a:spcBef>
                <a:spcPts val="0"/>
              </a:spcBef>
              <a:buClr>
                <a:srgbClr val="F39200"/>
              </a:buClr>
              <a:buSzPts val="1740"/>
              <a:buAutoNum type="alphaLcPeriod"/>
            </a:pPr>
            <a:r>
              <a:rPr lang="fi" sz="1860" dirty="0"/>
              <a:t>Uzyskanie dodatkowych sygnałów i informacji może zwiększyć </a:t>
            </a:r>
            <a:r>
              <a:rPr lang="fi" sz="1860" b="1" dirty="0">
                <a:solidFill>
                  <a:srgbClr val="F39200"/>
                </a:solidFill>
              </a:rPr>
              <a:t>zainteresowanie</a:t>
            </a:r>
            <a:r>
              <a:rPr lang="fi" sz="1860" dirty="0"/>
              <a:t>. Na tym etapie istnieje gotowość do otrzymywania dodatkowych informacji dotyczących produktu lub usługi.</a:t>
            </a:r>
            <a:endParaRPr sz="1860" dirty="0"/>
          </a:p>
          <a:p>
            <a:pPr marL="1219170" lvl="1" indent="-431789">
              <a:lnSpc>
                <a:spcPct val="110000"/>
              </a:lnSpc>
              <a:spcBef>
                <a:spcPts val="0"/>
              </a:spcBef>
              <a:buClr>
                <a:srgbClr val="F39200"/>
              </a:buClr>
              <a:buSzPts val="1740"/>
              <a:buAutoNum type="alphaLcPeriod"/>
            </a:pPr>
            <a:r>
              <a:rPr lang="fi" sz="1860" dirty="0"/>
              <a:t>Następnym krokiem jest </a:t>
            </a:r>
            <a:r>
              <a:rPr lang="fi" sz="1860" b="1" dirty="0">
                <a:solidFill>
                  <a:srgbClr val="F39200"/>
                </a:solidFill>
              </a:rPr>
              <a:t>rozważanie</a:t>
            </a:r>
            <a:r>
              <a:rPr lang="fi" sz="1860" dirty="0"/>
              <a:t>, gdzie potrzeba jest określona, a proces jest rozważany krytycznie.</a:t>
            </a:r>
            <a:endParaRPr sz="1860" dirty="0"/>
          </a:p>
          <a:p>
            <a:pPr marL="1219170" lvl="1" indent="-431789">
              <a:lnSpc>
                <a:spcPct val="110000"/>
              </a:lnSpc>
              <a:spcBef>
                <a:spcPts val="0"/>
              </a:spcBef>
              <a:buClr>
                <a:srgbClr val="F39200"/>
              </a:buClr>
              <a:buSzPts val="1740"/>
              <a:buAutoNum type="alphaLcPeriod"/>
            </a:pPr>
            <a:r>
              <a:rPr lang="fi" sz="1860" dirty="0"/>
              <a:t>Jeśli potrzeba nadal wydaje się realna, a rozwiązania realistyczne, pojawia się </a:t>
            </a:r>
            <a:r>
              <a:rPr lang="fi" sz="1860" b="1" dirty="0">
                <a:solidFill>
                  <a:srgbClr val="F39200"/>
                </a:solidFill>
              </a:rPr>
              <a:t>intencja</a:t>
            </a:r>
            <a:endParaRPr sz="1860" dirty="0"/>
          </a:p>
          <a:p>
            <a:pPr marL="1219170" lvl="1" indent="-431789">
              <a:lnSpc>
                <a:spcPct val="110000"/>
              </a:lnSpc>
              <a:spcBef>
                <a:spcPts val="0"/>
              </a:spcBef>
              <a:buClr>
                <a:srgbClr val="F39200"/>
              </a:buClr>
              <a:buSzPts val="1740"/>
              <a:buAutoNum type="alphaLcPeriod"/>
            </a:pPr>
            <a:r>
              <a:rPr lang="fi" sz="1860" dirty="0"/>
              <a:t>... prowadzące do </a:t>
            </a:r>
            <a:r>
              <a:rPr lang="fi" sz="1860" dirty="0">
                <a:solidFill>
                  <a:srgbClr val="F39200"/>
                </a:solidFill>
              </a:rPr>
              <a:t>porównania </a:t>
            </a:r>
            <a:r>
              <a:rPr lang="fi" sz="1860" dirty="0"/>
              <a:t>alternatyw</a:t>
            </a:r>
            <a:r>
              <a:rPr lang="pl-PL" sz="1860" dirty="0"/>
              <a:t>.</a:t>
            </a:r>
            <a:endParaRPr sz="1860" dirty="0"/>
          </a:p>
          <a:p>
            <a:pPr marL="1219170" lvl="1" indent="-431789">
              <a:lnSpc>
                <a:spcPct val="110000"/>
              </a:lnSpc>
              <a:spcBef>
                <a:spcPts val="0"/>
              </a:spcBef>
              <a:buClr>
                <a:srgbClr val="F39200"/>
              </a:buClr>
              <a:buSzPts val="1740"/>
              <a:buAutoNum type="alphaLcPeriod"/>
            </a:pPr>
            <a:r>
              <a:rPr lang="fi" sz="1860" dirty="0"/>
              <a:t>Następnie nastąpi </a:t>
            </a:r>
            <a:r>
              <a:rPr lang="fi" sz="1860" b="1" dirty="0">
                <a:solidFill>
                  <a:srgbClr val="F39200"/>
                </a:solidFill>
              </a:rPr>
              <a:t>decyzja </a:t>
            </a:r>
            <a:r>
              <a:rPr lang="fi" sz="1860" dirty="0"/>
              <a:t>lub </a:t>
            </a:r>
            <a:r>
              <a:rPr lang="fi" sz="1860" b="1" dirty="0">
                <a:solidFill>
                  <a:srgbClr val="F39200"/>
                </a:solidFill>
              </a:rPr>
              <a:t>zakup</a:t>
            </a:r>
            <a:r>
              <a:rPr lang="pl-PL" sz="1860" b="1" dirty="0">
                <a:solidFill>
                  <a:srgbClr val="F39200"/>
                </a:solidFill>
              </a:rPr>
              <a:t>.</a:t>
            </a:r>
            <a:endParaRPr sz="1860" dirty="0"/>
          </a:p>
          <a:p>
            <a:pPr marL="1219170" lvl="1" indent="-431789">
              <a:lnSpc>
                <a:spcPct val="110000"/>
              </a:lnSpc>
              <a:spcBef>
                <a:spcPts val="0"/>
              </a:spcBef>
              <a:buClr>
                <a:srgbClr val="F39200"/>
              </a:buClr>
              <a:buSzPts val="1740"/>
              <a:buAutoNum type="alphaLcPeriod"/>
            </a:pPr>
            <a:r>
              <a:rPr lang="fi" sz="1860" dirty="0"/>
              <a:t>Po dokonaniu zakupu klient nadal jest zainteresowany produktem i może stać się jego </a:t>
            </a:r>
            <a:r>
              <a:rPr lang="fi" sz="1860" b="1" dirty="0">
                <a:solidFill>
                  <a:srgbClr val="F39200"/>
                </a:solidFill>
              </a:rPr>
              <a:t>zwolennikiem.</a:t>
            </a:r>
            <a:endParaRPr sz="1860" dirty="0">
              <a:solidFill>
                <a:srgbClr val="F392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24f4826d479_0_0"/>
          <p:cNvSpPr txBox="1">
            <a:spLocks noGrp="1"/>
          </p:cNvSpPr>
          <p:nvPr>
            <p:ph type="title" idx="4294967295"/>
          </p:nvPr>
        </p:nvSpPr>
        <p:spPr>
          <a:xfrm>
            <a:off x="706452" y="245923"/>
            <a:ext cx="10576800" cy="7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00000"/>
              </a:lnSpc>
              <a:buSzPts val="3433"/>
            </a:pPr>
            <a:r>
              <a:rPr lang="fi" sz="4267" dirty="0"/>
              <a:t> Lejek marketingowy i eta</a:t>
            </a:r>
            <a:r>
              <a:rPr lang="pl-PL" sz="4267" dirty="0" err="1"/>
              <a:t>py</a:t>
            </a:r>
            <a:r>
              <a:rPr lang="pl-PL" sz="4267" dirty="0"/>
              <a:t> zakupu</a:t>
            </a:r>
            <a:endParaRPr sz="4267" dirty="0"/>
          </a:p>
        </p:txBody>
      </p:sp>
      <p:sp>
        <p:nvSpPr>
          <p:cNvPr id="267" name="Google Shape;267;g24f4826d479_0_0"/>
          <p:cNvSpPr txBox="1"/>
          <p:nvPr/>
        </p:nvSpPr>
        <p:spPr>
          <a:xfrm>
            <a:off x="5471600" y="1100601"/>
            <a:ext cx="6472000" cy="4903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700"/>
            </a:pPr>
            <a:r>
              <a:rPr lang="fi" sz="2133" b="1" dirty="0">
                <a:solidFill>
                  <a:srgbClr val="161249"/>
                </a:solidFill>
              </a:rPr>
              <a:t>Potencjalny nabywca:</a:t>
            </a:r>
            <a:endParaRPr sz="2133" b="1" dirty="0">
              <a:solidFill>
                <a:srgbClr val="161249"/>
              </a:solidFill>
            </a:endParaRPr>
          </a:p>
          <a:p>
            <a:pPr>
              <a:buSzPts val="1400"/>
            </a:pPr>
            <a:endParaRPr sz="2133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ED7D31"/>
              </a:buClr>
              <a:buSzPts val="1875"/>
              <a:buFont typeface="Arial"/>
              <a:buChar char="•"/>
            </a:pPr>
            <a:r>
              <a:rPr lang="fi" sz="2000" dirty="0">
                <a:solidFill>
                  <a:srgbClr val="161249"/>
                </a:solidFill>
              </a:rPr>
              <a:t>Uświadamia sobie własne potrzeby lub ulega wpływowi określonej marki</a:t>
            </a:r>
            <a:r>
              <a:rPr lang="pl-PL" sz="2000" dirty="0">
                <a:solidFill>
                  <a:srgbClr val="161249"/>
                </a:solidFill>
              </a:rPr>
              <a:t>.</a:t>
            </a:r>
            <a:endParaRPr sz="2000" dirty="0">
              <a:solidFill>
                <a:srgbClr val="161249"/>
              </a:solidFill>
            </a:endParaRPr>
          </a:p>
          <a:p>
            <a:pPr marL="380990" indent="-222244">
              <a:buClr>
                <a:srgbClr val="ED7D31"/>
              </a:buClr>
              <a:buSzPts val="1875"/>
            </a:pPr>
            <a:endParaRPr sz="2000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ED7D31"/>
              </a:buClr>
              <a:buSzPts val="1875"/>
              <a:buFont typeface="Arial"/>
              <a:buChar char="•"/>
            </a:pPr>
            <a:r>
              <a:rPr lang="fi" sz="2000" dirty="0">
                <a:solidFill>
                  <a:srgbClr val="161249"/>
                </a:solidFill>
              </a:rPr>
              <a:t>Chce wiedzieć więcej, szuka informacji o marce/produkcie/usłudze</a:t>
            </a:r>
            <a:r>
              <a:rPr lang="pl-PL" sz="2000" dirty="0">
                <a:solidFill>
                  <a:srgbClr val="161249"/>
                </a:solidFill>
              </a:rPr>
              <a:t>.</a:t>
            </a:r>
            <a:endParaRPr sz="2000" dirty="0">
              <a:solidFill>
                <a:srgbClr val="161249"/>
              </a:solidFill>
            </a:endParaRPr>
          </a:p>
          <a:p>
            <a:pPr marL="380990" indent="-222244">
              <a:buClr>
                <a:srgbClr val="ED7D31"/>
              </a:buClr>
              <a:buSzPts val="1875"/>
            </a:pPr>
            <a:endParaRPr sz="2000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ED7D31"/>
              </a:buClr>
              <a:buSzPts val="1875"/>
              <a:buFont typeface="Arial"/>
              <a:buChar char="•"/>
            </a:pPr>
            <a:r>
              <a:rPr lang="fi" sz="2000" dirty="0">
                <a:solidFill>
                  <a:srgbClr val="161249"/>
                </a:solidFill>
              </a:rPr>
              <a:t>Wiedza wzrosła; przeważa nad najlepszymi rozwiązaniami</a:t>
            </a:r>
            <a:r>
              <a:rPr lang="pl-PL" sz="2000" dirty="0">
                <a:solidFill>
                  <a:srgbClr val="161249"/>
                </a:solidFill>
              </a:rPr>
              <a:t>.</a:t>
            </a:r>
            <a:endParaRPr sz="2000" dirty="0">
              <a:solidFill>
                <a:srgbClr val="161249"/>
              </a:solidFill>
            </a:endParaRPr>
          </a:p>
          <a:p>
            <a:pPr marL="380990" indent="-222244">
              <a:buClr>
                <a:srgbClr val="ED7D31"/>
              </a:buClr>
              <a:buSzPts val="1875"/>
            </a:pPr>
            <a:endParaRPr sz="2000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ED7D31"/>
              </a:buClr>
              <a:buSzPts val="1875"/>
              <a:buFont typeface="Arial"/>
              <a:buChar char="•"/>
            </a:pPr>
            <a:r>
              <a:rPr lang="fi" sz="2000" dirty="0">
                <a:solidFill>
                  <a:srgbClr val="161249"/>
                </a:solidFill>
              </a:rPr>
              <a:t>Porównuje; ocenia; chce być przekonany</a:t>
            </a:r>
            <a:r>
              <a:rPr lang="pl-PL" sz="2000" dirty="0">
                <a:solidFill>
                  <a:srgbClr val="161249"/>
                </a:solidFill>
              </a:rPr>
              <a:t>.</a:t>
            </a:r>
            <a:endParaRPr sz="2000" dirty="0">
              <a:solidFill>
                <a:srgbClr val="161249"/>
              </a:solidFill>
            </a:endParaRPr>
          </a:p>
          <a:p>
            <a:pPr marL="380990" indent="-222244">
              <a:buClr>
                <a:srgbClr val="ED7D31"/>
              </a:buClr>
              <a:buSzPts val="1875"/>
            </a:pPr>
            <a:endParaRPr sz="2000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ED7D31"/>
              </a:buClr>
              <a:buSzPts val="1875"/>
              <a:buFont typeface="Arial"/>
              <a:buChar char="•"/>
            </a:pPr>
            <a:r>
              <a:rPr lang="fi" sz="2000" dirty="0">
                <a:solidFill>
                  <a:srgbClr val="161249"/>
                </a:solidFill>
              </a:rPr>
              <a:t>Wybrał najbardziej odpowiednie rozwiązanie; podejmuje decyzję</a:t>
            </a:r>
            <a:r>
              <a:rPr lang="pl-PL" sz="2000" dirty="0">
                <a:solidFill>
                  <a:srgbClr val="161249"/>
                </a:solidFill>
              </a:rPr>
              <a:t>.</a:t>
            </a:r>
            <a:endParaRPr sz="2000" dirty="0">
              <a:solidFill>
                <a:srgbClr val="161249"/>
              </a:solidFill>
            </a:endParaRPr>
          </a:p>
        </p:txBody>
      </p:sp>
      <p:pic>
        <p:nvPicPr>
          <p:cNvPr id="268" name="Google Shape;268;g24f4826d479_0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6453" y="1352337"/>
            <a:ext cx="4765148" cy="4585104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g24f4826d479_0_0"/>
          <p:cNvSpPr txBox="1"/>
          <p:nvPr/>
        </p:nvSpPr>
        <p:spPr>
          <a:xfrm>
            <a:off x="8485389" y="6071535"/>
            <a:ext cx="428011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r>
              <a:rPr lang="pl-PL" sz="1800" b="1" u="sng" dirty="0">
                <a:solidFill>
                  <a:schemeClr val="hlink"/>
                </a:solidFill>
                <a:hlinkClick r:id="rId4"/>
              </a:rPr>
              <a:t>Zobacz: w</a:t>
            </a:r>
            <a:r>
              <a:rPr lang="fi" sz="1800" b="1" u="sng" dirty="0">
                <a:solidFill>
                  <a:schemeClr val="hlink"/>
                </a:solidFill>
                <a:hlinkClick r:id="rId4"/>
              </a:rPr>
              <a:t>ideo </a:t>
            </a:r>
            <a:r>
              <a:rPr lang="pl-PL" sz="1800" b="1" u="sng" dirty="0">
                <a:solidFill>
                  <a:schemeClr val="hlink"/>
                </a:solidFill>
                <a:hlinkClick r:id="rId4"/>
              </a:rPr>
              <a:t>(</a:t>
            </a:r>
            <a:r>
              <a:rPr lang="fi" sz="1800" b="1" u="sng" dirty="0">
                <a:solidFill>
                  <a:schemeClr val="hlink"/>
                </a:solidFill>
                <a:hlinkClick r:id="rId4"/>
              </a:rPr>
              <a:t>13 min</a:t>
            </a:r>
            <a:r>
              <a:rPr lang="pl-PL" sz="1800" b="1" u="sng" dirty="0" err="1">
                <a:solidFill>
                  <a:schemeClr val="hlink"/>
                </a:solidFill>
              </a:rPr>
              <a:t>ut</a:t>
            </a:r>
            <a:r>
              <a:rPr lang="pl-PL" sz="1800" b="1" u="sng" dirty="0">
                <a:solidFill>
                  <a:schemeClr val="hlink"/>
                </a:solidFill>
              </a:rPr>
              <a:t>)</a:t>
            </a:r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6"/>
          <p:cNvSpPr txBox="1">
            <a:spLocks noGrp="1"/>
          </p:cNvSpPr>
          <p:nvPr>
            <p:ph type="title" idx="4294967295"/>
          </p:nvPr>
        </p:nvSpPr>
        <p:spPr>
          <a:xfrm>
            <a:off x="812158" y="90295"/>
            <a:ext cx="9056140" cy="76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0000"/>
          </a:bodyPr>
          <a:lstStyle/>
          <a:p>
            <a:pPr algn="ctr">
              <a:lnSpc>
                <a:spcPct val="100000"/>
              </a:lnSpc>
              <a:buSzPct val="111111"/>
            </a:pPr>
            <a:r>
              <a:rPr lang="fi" dirty="0"/>
              <a:t>Różne rodzaje reklam na </a:t>
            </a:r>
            <a:br>
              <a:rPr lang="fi" dirty="0"/>
            </a:br>
            <a:r>
              <a:rPr lang="fi" dirty="0"/>
              <a:t>różnych etapach klienta</a:t>
            </a:r>
            <a:endParaRPr dirty="0"/>
          </a:p>
        </p:txBody>
      </p:sp>
      <p:pic>
        <p:nvPicPr>
          <p:cNvPr id="275" name="Google Shape;275;p1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8600" y="2511400"/>
            <a:ext cx="10526000" cy="982632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16"/>
          <p:cNvSpPr txBox="1"/>
          <p:nvPr/>
        </p:nvSpPr>
        <p:spPr>
          <a:xfrm>
            <a:off x="958600" y="1593056"/>
            <a:ext cx="10260800" cy="902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2133" dirty="0">
                <a:solidFill>
                  <a:srgbClr val="161249"/>
                </a:solidFill>
              </a:rPr>
              <a:t>Klienci są na różnych etapach procesu zakupowego. </a:t>
            </a:r>
            <a:endParaRPr sz="2133" dirty="0">
              <a:solidFill>
                <a:srgbClr val="161249"/>
              </a:solidFill>
            </a:endParaRPr>
          </a:p>
          <a:p>
            <a:pPr>
              <a:buSzPts val="1400"/>
            </a:pPr>
            <a:r>
              <a:rPr lang="fi" sz="2133" dirty="0">
                <a:solidFill>
                  <a:srgbClr val="161249"/>
                </a:solidFill>
              </a:rPr>
              <a:t>Procesy te są przedstawiane jako "podróż klienta" lub "lejek sprzedaży".</a:t>
            </a:r>
            <a:endParaRPr sz="2133" dirty="0">
              <a:solidFill>
                <a:srgbClr val="161249"/>
              </a:solidFill>
            </a:endParaRPr>
          </a:p>
        </p:txBody>
      </p:sp>
      <p:sp>
        <p:nvSpPr>
          <p:cNvPr id="277" name="Google Shape;277;p16"/>
          <p:cNvSpPr txBox="1"/>
          <p:nvPr/>
        </p:nvSpPr>
        <p:spPr>
          <a:xfrm>
            <a:off x="1146433" y="3525151"/>
            <a:ext cx="2743200" cy="53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867" dirty="0">
                <a:solidFill>
                  <a:srgbClr val="FF0000"/>
                </a:solidFill>
              </a:rPr>
              <a:t>"reklama dla mas</a:t>
            </a:r>
            <a:r>
              <a:rPr lang="pl-PL" sz="1867" dirty="0">
                <a:solidFill>
                  <a:srgbClr val="FF0000"/>
                </a:solidFill>
              </a:rPr>
              <a:t>”</a:t>
            </a:r>
            <a:endParaRPr sz="1867" dirty="0">
              <a:solidFill>
                <a:srgbClr val="FF0000"/>
              </a:solidFill>
            </a:endParaRPr>
          </a:p>
        </p:txBody>
      </p:sp>
      <p:sp>
        <p:nvSpPr>
          <p:cNvPr id="278" name="Google Shape;278;p16"/>
          <p:cNvSpPr txBox="1"/>
          <p:nvPr/>
        </p:nvSpPr>
        <p:spPr>
          <a:xfrm>
            <a:off x="7607820" y="4986605"/>
            <a:ext cx="21012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pl-PL" sz="2000" b="1" dirty="0">
                <a:solidFill>
                  <a:srgbClr val="F39200"/>
                </a:solidFill>
              </a:rPr>
              <a:t>P</a:t>
            </a:r>
            <a:r>
              <a:rPr lang="fi" sz="2000" b="1" dirty="0">
                <a:solidFill>
                  <a:srgbClr val="F39200"/>
                </a:solidFill>
              </a:rPr>
              <a:t>rzypomnienia</a:t>
            </a:r>
            <a:endParaRPr sz="2000" b="1" dirty="0">
              <a:solidFill>
                <a:srgbClr val="F39200"/>
              </a:solidFill>
            </a:endParaRPr>
          </a:p>
          <a:p>
            <a:pPr>
              <a:buSzPts val="1400"/>
            </a:pPr>
            <a:r>
              <a:rPr lang="pl-PL" sz="2000" b="1" dirty="0">
                <a:solidFill>
                  <a:srgbClr val="F39200"/>
                </a:solidFill>
              </a:rPr>
              <a:t>P</a:t>
            </a:r>
            <a:r>
              <a:rPr lang="fi" sz="2000" b="1" dirty="0">
                <a:solidFill>
                  <a:srgbClr val="F39200"/>
                </a:solidFill>
              </a:rPr>
              <a:t>rzekona</a:t>
            </a:r>
            <a:r>
              <a:rPr lang="pl-PL" sz="2000" b="1" dirty="0">
                <a:solidFill>
                  <a:srgbClr val="F39200"/>
                </a:solidFill>
              </a:rPr>
              <a:t>nie </a:t>
            </a:r>
            <a:endParaRPr sz="2000" b="1" dirty="0">
              <a:solidFill>
                <a:srgbClr val="F39200"/>
              </a:solidFill>
            </a:endParaRPr>
          </a:p>
          <a:p>
            <a:pPr>
              <a:buSzPts val="1400"/>
            </a:pPr>
            <a:r>
              <a:rPr lang="pl-PL" sz="2000" b="1" dirty="0">
                <a:solidFill>
                  <a:srgbClr val="F39200"/>
                </a:solidFill>
              </a:rPr>
              <a:t>P</a:t>
            </a:r>
            <a:r>
              <a:rPr lang="fi" sz="2000" b="1" dirty="0">
                <a:solidFill>
                  <a:srgbClr val="F39200"/>
                </a:solidFill>
              </a:rPr>
              <a:t>romocja marki</a:t>
            </a:r>
            <a:endParaRPr sz="2000" b="1" dirty="0">
              <a:solidFill>
                <a:srgbClr val="F39200"/>
              </a:solidFill>
            </a:endParaRPr>
          </a:p>
        </p:txBody>
      </p:sp>
      <p:sp>
        <p:nvSpPr>
          <p:cNvPr id="279" name="Google Shape;279;p16"/>
          <p:cNvSpPr txBox="1"/>
          <p:nvPr/>
        </p:nvSpPr>
        <p:spPr>
          <a:xfrm>
            <a:off x="4516620" y="4748211"/>
            <a:ext cx="3091200" cy="1169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2000" b="1" dirty="0">
                <a:solidFill>
                  <a:srgbClr val="F39200"/>
                </a:solidFill>
              </a:rPr>
              <a:t>Komunikaty wzywające do działania</a:t>
            </a:r>
            <a:endParaRPr sz="2000" b="1" dirty="0">
              <a:solidFill>
                <a:srgbClr val="F39200"/>
              </a:solidFill>
            </a:endParaRPr>
          </a:p>
          <a:p>
            <a:pPr>
              <a:buSzPts val="1400"/>
            </a:pPr>
            <a:r>
              <a:rPr lang="pl-PL" sz="2000" b="1" dirty="0">
                <a:solidFill>
                  <a:srgbClr val="F39200"/>
                </a:solidFill>
              </a:rPr>
              <a:t>Z</a:t>
            </a:r>
            <a:r>
              <a:rPr lang="fi" sz="2000" b="1" dirty="0">
                <a:solidFill>
                  <a:srgbClr val="F39200"/>
                </a:solidFill>
              </a:rPr>
              <a:t>większenie sprzedaży</a:t>
            </a:r>
            <a:endParaRPr sz="2000" b="1" dirty="0">
              <a:solidFill>
                <a:srgbClr val="F39200"/>
              </a:solidFill>
            </a:endParaRPr>
          </a:p>
        </p:txBody>
      </p:sp>
      <p:sp>
        <p:nvSpPr>
          <p:cNvPr id="280" name="Google Shape;280;p16"/>
          <p:cNvSpPr txBox="1"/>
          <p:nvPr/>
        </p:nvSpPr>
        <p:spPr>
          <a:xfrm>
            <a:off x="4110900" y="3525167"/>
            <a:ext cx="6309200" cy="53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867" dirty="0">
                <a:solidFill>
                  <a:srgbClr val="FF0000"/>
                </a:solidFill>
              </a:rPr>
              <a:t>ukierunkowane i spersonalizowane reklamy </a:t>
            </a:r>
            <a:endParaRPr sz="1867" dirty="0">
              <a:solidFill>
                <a:srgbClr val="FF0000"/>
              </a:solidFill>
            </a:endParaRPr>
          </a:p>
        </p:txBody>
      </p:sp>
      <p:sp>
        <p:nvSpPr>
          <p:cNvPr id="281" name="Google Shape;281;p16"/>
          <p:cNvSpPr txBox="1"/>
          <p:nvPr/>
        </p:nvSpPr>
        <p:spPr>
          <a:xfrm>
            <a:off x="2626344" y="4349590"/>
            <a:ext cx="21904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pl-PL" sz="2000" b="1" dirty="0">
                <a:solidFill>
                  <a:srgbClr val="F39200"/>
                </a:solidFill>
              </a:rPr>
              <a:t>P</a:t>
            </a:r>
            <a:r>
              <a:rPr lang="fi" sz="2000" b="1" dirty="0">
                <a:solidFill>
                  <a:srgbClr val="F39200"/>
                </a:solidFill>
              </a:rPr>
              <a:t>rzypomnienia</a:t>
            </a:r>
            <a:endParaRPr sz="2000" b="1" dirty="0">
              <a:solidFill>
                <a:srgbClr val="F39200"/>
              </a:solidFill>
            </a:endParaRPr>
          </a:p>
          <a:p>
            <a:pPr>
              <a:buSzPts val="1400"/>
            </a:pPr>
            <a:r>
              <a:rPr lang="pl-PL" sz="2000" b="1" dirty="0">
                <a:solidFill>
                  <a:srgbClr val="F39200"/>
                </a:solidFill>
              </a:rPr>
              <a:t>Z</a:t>
            </a:r>
            <a:r>
              <a:rPr lang="fi" sz="2000" b="1" dirty="0">
                <a:solidFill>
                  <a:srgbClr val="F39200"/>
                </a:solidFill>
              </a:rPr>
              <a:t>większ</a:t>
            </a:r>
            <a:r>
              <a:rPr lang="pl-PL" sz="2000" b="1" dirty="0" err="1">
                <a:solidFill>
                  <a:srgbClr val="F39200"/>
                </a:solidFill>
              </a:rPr>
              <a:t>enie</a:t>
            </a:r>
            <a:r>
              <a:rPr lang="pl-PL" sz="2000" b="1" dirty="0">
                <a:solidFill>
                  <a:srgbClr val="F39200"/>
                </a:solidFill>
              </a:rPr>
              <a:t> </a:t>
            </a:r>
            <a:r>
              <a:rPr lang="fi" sz="2000" b="1" dirty="0">
                <a:solidFill>
                  <a:srgbClr val="F39200"/>
                </a:solidFill>
              </a:rPr>
              <a:t>popyt</a:t>
            </a:r>
            <a:r>
              <a:rPr lang="pl-PL" sz="2000" b="1" dirty="0">
                <a:solidFill>
                  <a:srgbClr val="F39200"/>
                </a:solidFill>
              </a:rPr>
              <a:t>u</a:t>
            </a:r>
            <a:endParaRPr sz="2000" b="1" dirty="0">
              <a:solidFill>
                <a:srgbClr val="F39200"/>
              </a:solidFill>
            </a:endParaRPr>
          </a:p>
          <a:p>
            <a:pPr>
              <a:buSzPts val="1400"/>
            </a:pPr>
            <a:endParaRPr sz="2000" b="1" dirty="0">
              <a:solidFill>
                <a:srgbClr val="F39200"/>
              </a:solidFill>
            </a:endParaRPr>
          </a:p>
        </p:txBody>
      </p:sp>
      <p:sp>
        <p:nvSpPr>
          <p:cNvPr id="282" name="Google Shape;282;p16"/>
          <p:cNvSpPr txBox="1"/>
          <p:nvPr/>
        </p:nvSpPr>
        <p:spPr>
          <a:xfrm>
            <a:off x="812157" y="4089901"/>
            <a:ext cx="1890276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pl-PL" sz="2000" b="1" dirty="0">
                <a:solidFill>
                  <a:srgbClr val="F39200"/>
                </a:solidFill>
              </a:rPr>
              <a:t>T</a:t>
            </a:r>
            <a:r>
              <a:rPr lang="fi" sz="2000" b="1" dirty="0">
                <a:solidFill>
                  <a:srgbClr val="F39200"/>
                </a:solidFill>
              </a:rPr>
              <a:t>worzenie świadomości</a:t>
            </a:r>
            <a:endParaRPr sz="2000" b="1" dirty="0">
              <a:solidFill>
                <a:srgbClr val="F39200"/>
              </a:solidFill>
            </a:endParaRPr>
          </a:p>
        </p:txBody>
      </p:sp>
      <p:sp>
        <p:nvSpPr>
          <p:cNvPr id="283" name="Google Shape;283;p16"/>
          <p:cNvSpPr txBox="1"/>
          <p:nvPr/>
        </p:nvSpPr>
        <p:spPr>
          <a:xfrm>
            <a:off x="9709020" y="5501409"/>
            <a:ext cx="2516800" cy="1169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pl-PL" sz="2000" b="1" dirty="0">
                <a:solidFill>
                  <a:srgbClr val="F39200"/>
                </a:solidFill>
              </a:rPr>
              <a:t>W</a:t>
            </a:r>
            <a:r>
              <a:rPr lang="fi" sz="2000" b="1" dirty="0">
                <a:solidFill>
                  <a:srgbClr val="F39200"/>
                </a:solidFill>
              </a:rPr>
              <a:t>sparcie </a:t>
            </a:r>
            <a:endParaRPr sz="2000" b="1" dirty="0">
              <a:solidFill>
                <a:srgbClr val="F39200"/>
              </a:solidFill>
            </a:endParaRPr>
          </a:p>
          <a:p>
            <a:pPr>
              <a:buSzPts val="1400"/>
            </a:pPr>
            <a:r>
              <a:rPr lang="pl-PL" sz="2000" b="1" dirty="0">
                <a:solidFill>
                  <a:srgbClr val="F39200"/>
                </a:solidFill>
              </a:rPr>
              <a:t>Z</a:t>
            </a:r>
            <a:r>
              <a:rPr lang="fi" sz="2000" b="1" dirty="0">
                <a:solidFill>
                  <a:srgbClr val="F39200"/>
                </a:solidFill>
              </a:rPr>
              <a:t>awartość</a:t>
            </a:r>
            <a:endParaRPr sz="2000" b="1" dirty="0">
              <a:solidFill>
                <a:srgbClr val="F39200"/>
              </a:solidFill>
            </a:endParaRPr>
          </a:p>
          <a:p>
            <a:pPr>
              <a:buSzPts val="1400"/>
            </a:pPr>
            <a:r>
              <a:rPr lang="pl-PL" sz="2000" b="1" dirty="0">
                <a:solidFill>
                  <a:srgbClr val="F39200"/>
                </a:solidFill>
              </a:rPr>
              <a:t>P</a:t>
            </a:r>
            <a:r>
              <a:rPr lang="fi" sz="2000" b="1" dirty="0">
                <a:solidFill>
                  <a:srgbClr val="F39200"/>
                </a:solidFill>
              </a:rPr>
              <a:t>romocja marki</a:t>
            </a:r>
            <a:endParaRPr sz="2000" b="1" dirty="0">
              <a:solidFill>
                <a:srgbClr val="F392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7"/>
          <p:cNvSpPr/>
          <p:nvPr/>
        </p:nvSpPr>
        <p:spPr>
          <a:xfrm>
            <a:off x="1774480" y="3766242"/>
            <a:ext cx="8377473" cy="1744221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17"/>
          <p:cNvSpPr txBox="1">
            <a:spLocks noGrp="1"/>
          </p:cNvSpPr>
          <p:nvPr>
            <p:ph type="title" idx="4294967295"/>
          </p:nvPr>
        </p:nvSpPr>
        <p:spPr>
          <a:xfrm>
            <a:off x="1622077" y="3842891"/>
            <a:ext cx="8682275" cy="1667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1">
            <a:noAutofit/>
          </a:bodyPr>
          <a:lstStyle/>
          <a:p>
            <a:pPr algn="ctr">
              <a:lnSpc>
                <a:spcPct val="100000"/>
              </a:lnSpc>
              <a:buSzPts val="4444"/>
            </a:pPr>
            <a:r>
              <a:rPr lang="fi" sz="5333" dirty="0"/>
              <a:t>Wiadomość </a:t>
            </a:r>
            <a:br>
              <a:rPr lang="pl-PL" sz="5333" dirty="0"/>
            </a:br>
            <a:r>
              <a:rPr lang="fi" sz="5333" dirty="0"/>
              <a:t>jest niezbędna </a:t>
            </a:r>
            <a:endParaRPr sz="5333" dirty="0"/>
          </a:p>
        </p:txBody>
      </p:sp>
      <p:sp>
        <p:nvSpPr>
          <p:cNvPr id="290" name="Google Shape;290;p17"/>
          <p:cNvSpPr txBox="1">
            <a:spLocks noGrp="1"/>
          </p:cNvSpPr>
          <p:nvPr>
            <p:ph type="body" idx="4294967295"/>
          </p:nvPr>
        </p:nvSpPr>
        <p:spPr>
          <a:xfrm>
            <a:off x="0" y="1053867"/>
            <a:ext cx="12156855" cy="1318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fi" sz="3200" b="1" dirty="0">
                <a:solidFill>
                  <a:schemeClr val="lt1"/>
                </a:solidFill>
              </a:rPr>
              <a:t>"Prawda jest taka, że nikt nie czyta reklam. </a:t>
            </a:r>
            <a:br>
              <a:rPr lang="fi" sz="3200" b="1" dirty="0">
                <a:solidFill>
                  <a:schemeClr val="lt1"/>
                </a:solidFill>
              </a:rPr>
            </a:br>
            <a:r>
              <a:rPr lang="fi" sz="3200" b="1" dirty="0">
                <a:solidFill>
                  <a:schemeClr val="lt1"/>
                </a:solidFill>
              </a:rPr>
              <a:t>Ludzie czytają to, co ich interesuje, a czasami jest to reklama". </a:t>
            </a:r>
            <a:endParaRPr sz="3200" b="1" dirty="0">
              <a:solidFill>
                <a:schemeClr val="lt1"/>
              </a:solidFill>
            </a:endParaRPr>
          </a:p>
          <a:p>
            <a:pPr marL="0" indent="0" algn="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800"/>
              <a:buNone/>
            </a:pPr>
            <a:r>
              <a:rPr lang="fi" sz="2667" dirty="0">
                <a:solidFill>
                  <a:schemeClr val="lt1"/>
                </a:solidFill>
              </a:rPr>
              <a:t>			 - Howard Luck Gossage</a:t>
            </a:r>
            <a:endParaRPr sz="2667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8"/>
          <p:cNvSpPr txBox="1">
            <a:spLocks noGrp="1"/>
          </p:cNvSpPr>
          <p:nvPr>
            <p:ph type="body" idx="4294967295"/>
          </p:nvPr>
        </p:nvSpPr>
        <p:spPr>
          <a:xfrm>
            <a:off x="274355" y="1645835"/>
            <a:ext cx="11643291" cy="356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fi" sz="3733" b="1" dirty="0">
                <a:solidFill>
                  <a:schemeClr val="lt1"/>
                </a:solidFill>
              </a:rPr>
              <a:t>"Średnio pięć razy więcej osób czyta nagłówek </a:t>
            </a:r>
            <a:br>
              <a:rPr lang="pl-PL" sz="3733" b="1" dirty="0">
                <a:solidFill>
                  <a:schemeClr val="lt1"/>
                </a:solidFill>
              </a:rPr>
            </a:br>
            <a:r>
              <a:rPr lang="fi" sz="3733" b="1" dirty="0">
                <a:solidFill>
                  <a:schemeClr val="lt1"/>
                </a:solidFill>
              </a:rPr>
              <a:t>niż treść. Po napisaniu nagłówka wydałeś</a:t>
            </a:r>
            <a:r>
              <a:rPr lang="pl-PL" sz="3733" b="1" dirty="0">
                <a:solidFill>
                  <a:schemeClr val="lt1"/>
                </a:solidFill>
              </a:rPr>
              <a:t> </a:t>
            </a:r>
            <a:r>
              <a:rPr lang="fi" sz="3733" b="1" dirty="0">
                <a:solidFill>
                  <a:schemeClr val="lt1"/>
                </a:solidFill>
              </a:rPr>
              <a:t>osiemdziesiąt centów ze swojego dolara".</a:t>
            </a:r>
            <a:r>
              <a:rPr lang="fi" sz="2667" dirty="0">
                <a:solidFill>
                  <a:schemeClr val="lt1"/>
                </a:solidFill>
              </a:rPr>
              <a:t> 	</a:t>
            </a:r>
            <a:endParaRPr dirty="0"/>
          </a:p>
          <a:p>
            <a:pPr marL="0" indent="0" algn="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800"/>
              <a:buNone/>
            </a:pPr>
            <a:r>
              <a:rPr lang="fi" sz="3200" dirty="0">
                <a:solidFill>
                  <a:schemeClr val="lt1"/>
                </a:solidFill>
              </a:rPr>
              <a:t>- David Ogilvy</a:t>
            </a:r>
            <a:endParaRPr sz="3200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9"/>
          <p:cNvSpPr txBox="1">
            <a:spLocks noGrp="1"/>
          </p:cNvSpPr>
          <p:nvPr>
            <p:ph type="title"/>
          </p:nvPr>
        </p:nvSpPr>
        <p:spPr>
          <a:xfrm>
            <a:off x="156927" y="159913"/>
            <a:ext cx="100795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algn="ctr">
              <a:lnSpc>
                <a:spcPct val="100000"/>
              </a:lnSpc>
              <a:buSzPct val="111111"/>
            </a:pPr>
            <a:r>
              <a:rPr lang="fi"/>
              <a:t>Jak wygląda dobra reklama?</a:t>
            </a:r>
            <a:endParaRPr/>
          </a:p>
        </p:txBody>
      </p:sp>
      <p:sp>
        <p:nvSpPr>
          <p:cNvPr id="301" name="Google Shape;301;p19"/>
          <p:cNvSpPr txBox="1">
            <a:spLocks noGrp="1"/>
          </p:cNvSpPr>
          <p:nvPr>
            <p:ph type="body" idx="1"/>
          </p:nvPr>
        </p:nvSpPr>
        <p:spPr>
          <a:xfrm>
            <a:off x="343277" y="1261826"/>
            <a:ext cx="7684128" cy="3662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000" dirty="0"/>
              <a:t>spójny </a:t>
            </a:r>
            <a:r>
              <a:rPr lang="fi" sz="2000" b="1" dirty="0"/>
              <a:t>wygląd </a:t>
            </a:r>
            <a:r>
              <a:rPr lang="fi" sz="2000" dirty="0"/>
              <a:t>i </a:t>
            </a:r>
            <a:r>
              <a:rPr lang="fi" sz="2000" b="1" dirty="0"/>
              <a:t>przekaz</a:t>
            </a:r>
            <a:endParaRPr sz="2400" dirty="0"/>
          </a:p>
          <a:p>
            <a:pPr marL="1219170" lvl="1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○"/>
            </a:pPr>
            <a:r>
              <a:rPr lang="fi" sz="2000" dirty="0"/>
              <a:t>dostosowan</a:t>
            </a:r>
            <a:r>
              <a:rPr lang="pl-PL" sz="2000" dirty="0"/>
              <a:t>a</a:t>
            </a:r>
            <a:r>
              <a:rPr lang="fi" sz="2000" dirty="0"/>
              <a:t> do ogólnej strategii firmy </a:t>
            </a:r>
            <a:endParaRPr sz="2000" dirty="0"/>
          </a:p>
          <a:p>
            <a:pPr marL="1219170" lvl="1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○"/>
            </a:pPr>
            <a:r>
              <a:rPr lang="pl-PL" sz="2000" dirty="0"/>
              <a:t>to tworzy </a:t>
            </a:r>
            <a:r>
              <a:rPr lang="fi" sz="2000" dirty="0"/>
              <a:t>rezonans </a:t>
            </a:r>
            <a:endParaRPr sz="2000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000" dirty="0"/>
              <a:t>skierowan</a:t>
            </a:r>
            <a:r>
              <a:rPr lang="pl-PL" sz="2000" dirty="0"/>
              <a:t>a</a:t>
            </a:r>
            <a:r>
              <a:rPr lang="fi" sz="2000" dirty="0"/>
              <a:t> do odpowiednich odbiorców i dla nich istotn</a:t>
            </a:r>
            <a:r>
              <a:rPr lang="pl-PL" sz="2000" dirty="0"/>
              <a:t>a</a:t>
            </a:r>
            <a:endParaRPr sz="2400" dirty="0"/>
          </a:p>
          <a:p>
            <a:pPr marL="1219170" lvl="1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○"/>
            </a:pPr>
            <a:r>
              <a:rPr lang="fi" sz="2000" dirty="0"/>
              <a:t>właściw</a:t>
            </a:r>
            <a:r>
              <a:rPr lang="pl-PL" sz="2000" dirty="0"/>
              <a:t>e</a:t>
            </a:r>
            <a:r>
              <a:rPr lang="fi" sz="2000" dirty="0"/>
              <a:t> osob</a:t>
            </a:r>
            <a:r>
              <a:rPr lang="pl-PL" sz="2000" dirty="0"/>
              <a:t>y</a:t>
            </a:r>
            <a:r>
              <a:rPr lang="fi" sz="2000" dirty="0"/>
              <a:t> we właściwym czasie </a:t>
            </a:r>
            <a:endParaRPr sz="2000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000" dirty="0"/>
              <a:t>godn</a:t>
            </a:r>
            <a:r>
              <a:rPr lang="pl-PL" sz="2000" dirty="0"/>
              <a:t>a</a:t>
            </a:r>
            <a:r>
              <a:rPr lang="fi" sz="2000" dirty="0"/>
              <a:t> zaufania i wartościow</a:t>
            </a:r>
            <a:r>
              <a:rPr lang="pl-PL" sz="2000" dirty="0"/>
              <a:t>a</a:t>
            </a:r>
            <a:endParaRPr sz="2400" dirty="0"/>
          </a:p>
          <a:p>
            <a:pPr marL="1219170" lvl="1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○"/>
            </a:pPr>
            <a:r>
              <a:rPr lang="fi" sz="2000" dirty="0"/>
              <a:t>przedstawi</a:t>
            </a:r>
            <a:r>
              <a:rPr lang="pl-PL" sz="2000" dirty="0"/>
              <a:t>a</a:t>
            </a:r>
            <a:r>
              <a:rPr lang="fi" sz="2000" dirty="0"/>
              <a:t> dowody na przydatność</a:t>
            </a:r>
            <a:endParaRPr sz="2000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000" dirty="0"/>
              <a:t>  dostępn</a:t>
            </a:r>
            <a:r>
              <a:rPr lang="pl-PL" sz="2000" dirty="0"/>
              <a:t>a</a:t>
            </a:r>
            <a:r>
              <a:rPr lang="fi" sz="2000" dirty="0"/>
              <a:t> w odpowiednich punktach kontaktu z klientem</a:t>
            </a:r>
            <a:endParaRPr sz="2400" dirty="0"/>
          </a:p>
          <a:p>
            <a:pPr marL="1219170" lvl="1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○"/>
            </a:pPr>
            <a:r>
              <a:rPr lang="pl-PL" sz="2000" dirty="0"/>
              <a:t>d</a:t>
            </a:r>
            <a:r>
              <a:rPr lang="fi" sz="2000" dirty="0"/>
              <a:t>owiedz się, gdzie poruszają się Twoi klienci! </a:t>
            </a:r>
            <a:endParaRPr sz="2000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000" dirty="0"/>
              <a:t>mierzalny wpływ</a:t>
            </a:r>
            <a:endParaRPr sz="2400" dirty="0"/>
          </a:p>
        </p:txBody>
      </p:sp>
      <p:sp>
        <p:nvSpPr>
          <p:cNvPr id="302" name="Google Shape;302;p19"/>
          <p:cNvSpPr/>
          <p:nvPr/>
        </p:nvSpPr>
        <p:spPr>
          <a:xfrm>
            <a:off x="7810123" y="1261826"/>
            <a:ext cx="4038600" cy="4587089"/>
          </a:xfrm>
          <a:prstGeom prst="flowChartDelay">
            <a:avLst/>
          </a:prstGeom>
          <a:solidFill>
            <a:srgbClr val="F39200"/>
          </a:solidFill>
          <a:ln w="12700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9"/>
          <p:cNvSpPr txBox="1"/>
          <p:nvPr/>
        </p:nvSpPr>
        <p:spPr>
          <a:xfrm>
            <a:off x="8069657" y="1470259"/>
            <a:ext cx="3271319" cy="4150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lnSpc>
                <a:spcPct val="115000"/>
              </a:lnSpc>
              <a:buClr>
                <a:schemeClr val="lt1"/>
              </a:buClr>
              <a:buSzPts val="1800"/>
            </a:pPr>
            <a:r>
              <a:rPr lang="fi" sz="32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Najlepsze reklamy wszech czasów: </a:t>
            </a:r>
            <a:r>
              <a:rPr lang="fi" sz="2400" u="sng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</a:t>
            </a:r>
            <a:r>
              <a:rPr lang="fi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//www.wyzowl.com/best-commercials</a:t>
            </a:r>
            <a:endParaRPr sz="1867" dirty="0"/>
          </a:p>
          <a:p>
            <a:pPr>
              <a:lnSpc>
                <a:spcPct val="115000"/>
              </a:lnSpc>
              <a:spcBef>
                <a:spcPts val="1600"/>
              </a:spcBef>
              <a:buClr>
                <a:schemeClr val="hlink"/>
              </a:buClr>
              <a:buSzPts val="1800"/>
            </a:pPr>
            <a:r>
              <a:rPr lang="fi" sz="2400" u="sng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https://blog.hubspot.com/marketing/best-advertisements 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0"/>
          <p:cNvSpPr txBox="1">
            <a:spLocks noGrp="1"/>
          </p:cNvSpPr>
          <p:nvPr>
            <p:ph type="title" idx="4294967295"/>
          </p:nvPr>
        </p:nvSpPr>
        <p:spPr>
          <a:xfrm>
            <a:off x="2305226" y="243695"/>
            <a:ext cx="7581549" cy="76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00000"/>
              </a:lnSpc>
              <a:buSzPts val="3556"/>
            </a:pPr>
            <a:r>
              <a:rPr lang="fi" sz="4267"/>
              <a:t>Proces tworzenia reklam</a:t>
            </a:r>
            <a:endParaRPr sz="4267"/>
          </a:p>
        </p:txBody>
      </p:sp>
      <p:grpSp>
        <p:nvGrpSpPr>
          <p:cNvPr id="309" name="Google Shape;309;p20"/>
          <p:cNvGrpSpPr/>
          <p:nvPr/>
        </p:nvGrpSpPr>
        <p:grpSpPr>
          <a:xfrm>
            <a:off x="741524" y="2121816"/>
            <a:ext cx="10888645" cy="3543681"/>
            <a:chOff x="7057" y="692539"/>
            <a:chExt cx="8015787" cy="2098177"/>
          </a:xfrm>
        </p:grpSpPr>
        <p:sp>
          <p:nvSpPr>
            <p:cNvPr id="310" name="Google Shape;310;p20"/>
            <p:cNvSpPr/>
            <p:nvPr/>
          </p:nvSpPr>
          <p:spPr>
            <a:xfrm>
              <a:off x="7057" y="692539"/>
              <a:ext cx="2109417" cy="2098176"/>
            </a:xfrm>
            <a:prstGeom prst="roundRect">
              <a:avLst>
                <a:gd name="adj" fmla="val 10000"/>
              </a:avLst>
            </a:prstGeom>
            <a:solidFill>
              <a:srgbClr val="161249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1">
              <a:noAutofit/>
            </a:bodyPr>
            <a:lstStyle/>
            <a:p>
              <a:pPr algn="ctr">
                <a:lnSpc>
                  <a:spcPct val="90000"/>
                </a:lnSpc>
                <a:buSzPts val="1800"/>
              </a:pPr>
              <a:r>
                <a:rPr lang="fi" sz="2133" b="1">
                  <a:solidFill>
                    <a:schemeClr val="lt1"/>
                  </a:solidFill>
                </a:rPr>
                <a:t>Zacznij od głównej wiadomości</a:t>
              </a:r>
              <a:endParaRPr sz="1867"/>
            </a:p>
            <a:p>
              <a:pPr algn="ctr">
                <a:lnSpc>
                  <a:spcPct val="90000"/>
                </a:lnSpc>
                <a:buSzPts val="1800"/>
              </a:pPr>
              <a:endParaRPr sz="2133" b="1">
                <a:solidFill>
                  <a:schemeClr val="lt1"/>
                </a:solidFill>
              </a:endParaRPr>
            </a:p>
            <a:p>
              <a:pPr algn="ctr">
                <a:lnSpc>
                  <a:spcPct val="90000"/>
                </a:lnSpc>
                <a:spcBef>
                  <a:spcPts val="840"/>
                </a:spcBef>
                <a:buSzPts val="1800"/>
              </a:pPr>
              <a:r>
                <a:rPr lang="fi" sz="2133" b="1">
                  <a:solidFill>
                    <a:schemeClr val="lt1"/>
                  </a:solidFill>
                </a:rPr>
                <a:t>"Co chcesz powiedzieć?"</a:t>
              </a:r>
              <a:endParaRPr sz="1867"/>
            </a:p>
            <a:p>
              <a:pPr algn="ctr">
                <a:lnSpc>
                  <a:spcPct val="90000"/>
                </a:lnSpc>
                <a:spcBef>
                  <a:spcPts val="840"/>
                </a:spcBef>
                <a:buSzPts val="1800"/>
              </a:pPr>
              <a:endParaRPr sz="2133" b="1">
                <a:solidFill>
                  <a:schemeClr val="lt1"/>
                </a:solidFill>
              </a:endParaRPr>
            </a:p>
            <a:p>
              <a:pPr algn="ctr">
                <a:lnSpc>
                  <a:spcPct val="90000"/>
                </a:lnSpc>
                <a:spcBef>
                  <a:spcPts val="840"/>
                </a:spcBef>
                <a:buSzPts val="1800"/>
              </a:pPr>
              <a:r>
                <a:rPr lang="fi" sz="2133" b="1">
                  <a:solidFill>
                    <a:schemeClr val="lt1"/>
                  </a:solidFill>
                </a:rPr>
                <a:t>(=propozycja wartości, USP)</a:t>
              </a:r>
              <a:endParaRPr sz="2133" b="1"/>
            </a:p>
          </p:txBody>
        </p:sp>
        <p:sp>
          <p:nvSpPr>
            <p:cNvPr id="311" name="Google Shape;311;p20"/>
            <p:cNvSpPr/>
            <p:nvPr/>
          </p:nvSpPr>
          <p:spPr>
            <a:xfrm>
              <a:off x="2327417" y="1506266"/>
              <a:ext cx="447196" cy="523135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ACC1F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SzPts val="1400"/>
              </a:pPr>
              <a:endParaRPr sz="1867"/>
            </a:p>
          </p:txBody>
        </p:sp>
        <p:sp>
          <p:nvSpPr>
            <p:cNvPr id="312" name="Google Shape;312;p20"/>
            <p:cNvSpPr txBox="1"/>
            <p:nvPr/>
          </p:nvSpPr>
          <p:spPr>
            <a:xfrm>
              <a:off x="2327417" y="1610893"/>
              <a:ext cx="313037" cy="3138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lnSpc>
                  <a:spcPct val="90000"/>
                </a:lnSpc>
                <a:buSzPts val="1400"/>
              </a:pPr>
              <a:endParaRPr sz="1867">
                <a:solidFill>
                  <a:srgbClr val="ACC1F7"/>
                </a:solidFill>
              </a:endParaRPr>
            </a:p>
          </p:txBody>
        </p:sp>
        <p:sp>
          <p:nvSpPr>
            <p:cNvPr id="313" name="Google Shape;313;p20"/>
            <p:cNvSpPr/>
            <p:nvPr/>
          </p:nvSpPr>
          <p:spPr>
            <a:xfrm>
              <a:off x="2960242" y="692539"/>
              <a:ext cx="2109417" cy="2098177"/>
            </a:xfrm>
            <a:prstGeom prst="roundRect">
              <a:avLst>
                <a:gd name="adj" fmla="val 10000"/>
              </a:avLst>
            </a:prstGeom>
            <a:solidFill>
              <a:srgbClr val="D12477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1">
              <a:noAutofit/>
            </a:bodyPr>
            <a:lstStyle/>
            <a:p>
              <a:pPr>
                <a:buSzPts val="1400"/>
              </a:pPr>
              <a:endParaRPr sz="1867" b="1"/>
            </a:p>
          </p:txBody>
        </p:sp>
        <p:sp>
          <p:nvSpPr>
            <p:cNvPr id="314" name="Google Shape;314;p20"/>
            <p:cNvSpPr/>
            <p:nvPr/>
          </p:nvSpPr>
          <p:spPr>
            <a:xfrm>
              <a:off x="5280602" y="1506266"/>
              <a:ext cx="447196" cy="523135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ACC1F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SzPts val="1400"/>
              </a:pPr>
              <a:endParaRPr sz="1867"/>
            </a:p>
          </p:txBody>
        </p:sp>
        <p:sp>
          <p:nvSpPr>
            <p:cNvPr id="315" name="Google Shape;315;p20"/>
            <p:cNvSpPr txBox="1"/>
            <p:nvPr/>
          </p:nvSpPr>
          <p:spPr>
            <a:xfrm>
              <a:off x="5280602" y="1610893"/>
              <a:ext cx="313037" cy="3138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lnSpc>
                  <a:spcPct val="90000"/>
                </a:lnSpc>
                <a:buSzPts val="1400"/>
              </a:pPr>
              <a:endParaRPr sz="1867">
                <a:solidFill>
                  <a:schemeClr val="lt1"/>
                </a:solidFill>
              </a:endParaRPr>
            </a:p>
          </p:txBody>
        </p:sp>
        <p:sp>
          <p:nvSpPr>
            <p:cNvPr id="316" name="Google Shape;316;p20"/>
            <p:cNvSpPr/>
            <p:nvPr/>
          </p:nvSpPr>
          <p:spPr>
            <a:xfrm>
              <a:off x="5913427" y="692539"/>
              <a:ext cx="2109417" cy="2098176"/>
            </a:xfrm>
            <a:prstGeom prst="roundRect">
              <a:avLst>
                <a:gd name="adj" fmla="val 10000"/>
              </a:avLst>
            </a:prstGeom>
            <a:solidFill>
              <a:srgbClr val="F39200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1">
              <a:noAutofit/>
            </a:bodyPr>
            <a:lstStyle/>
            <a:p>
              <a:pPr algn="ctr">
                <a:buSzPts val="1600"/>
              </a:pPr>
              <a:r>
                <a:rPr lang="fi" sz="2133" b="1" dirty="0">
                  <a:solidFill>
                    <a:schemeClr val="lt1"/>
                  </a:solidFill>
                </a:rPr>
                <a:t>Utwórz reklamę</a:t>
              </a:r>
              <a:endParaRPr sz="2133" b="1" dirty="0">
                <a:solidFill>
                  <a:schemeClr val="lt1"/>
                </a:solidFill>
              </a:endParaRPr>
            </a:p>
            <a:p>
              <a:pPr algn="ctr">
                <a:buSzPts val="1600"/>
              </a:pPr>
              <a:endParaRPr sz="2133" b="1" dirty="0">
                <a:solidFill>
                  <a:schemeClr val="lt1"/>
                </a:solidFill>
              </a:endParaRPr>
            </a:p>
            <a:p>
              <a:pPr algn="ctr">
                <a:buSzPts val="1600"/>
              </a:pPr>
              <a:r>
                <a:rPr lang="fi" sz="2133" b="1" dirty="0">
                  <a:solidFill>
                    <a:schemeClr val="lt1"/>
                  </a:solidFill>
                </a:rPr>
                <a:t>(zdjęcie + tekst</a:t>
              </a:r>
              <a:r>
                <a:rPr lang="pl-PL" sz="2133" b="1" dirty="0">
                  <a:solidFill>
                    <a:schemeClr val="lt1"/>
                  </a:solidFill>
                </a:rPr>
                <a:t>*</a:t>
              </a:r>
              <a:r>
                <a:rPr lang="fi" sz="2133" b="1" dirty="0">
                  <a:solidFill>
                    <a:schemeClr val="lt1"/>
                  </a:solidFill>
                </a:rPr>
                <a:t>)</a:t>
              </a:r>
              <a:endParaRPr sz="2133" b="1" dirty="0">
                <a:solidFill>
                  <a:schemeClr val="lt1"/>
                </a:solidFill>
              </a:endParaRPr>
            </a:p>
            <a:p>
              <a:pPr algn="ctr">
                <a:buSzPts val="1600"/>
              </a:pPr>
              <a:endParaRPr sz="2133" b="1" dirty="0">
                <a:solidFill>
                  <a:schemeClr val="lt1"/>
                </a:solidFill>
              </a:endParaRPr>
            </a:p>
            <a:p>
              <a:pPr algn="r">
                <a:buSzPts val="1600"/>
              </a:pPr>
              <a:r>
                <a:rPr lang="fi" sz="2133" b="1" dirty="0">
                  <a:solidFill>
                    <a:schemeClr val="lt1"/>
                  </a:solidFill>
                </a:rPr>
                <a:t>*copywriting</a:t>
              </a:r>
              <a:endParaRPr sz="2133" b="1" dirty="0">
                <a:solidFill>
                  <a:schemeClr val="lt1"/>
                </a:solidFill>
              </a:endParaRPr>
            </a:p>
          </p:txBody>
        </p:sp>
      </p:grpSp>
      <p:sp>
        <p:nvSpPr>
          <p:cNvPr id="317" name="Google Shape;317;p20"/>
          <p:cNvSpPr/>
          <p:nvPr/>
        </p:nvSpPr>
        <p:spPr>
          <a:xfrm>
            <a:off x="2472124" y="5665497"/>
            <a:ext cx="2836800" cy="641600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gradFill>
            <a:gsLst>
              <a:gs pos="0">
                <a:srgbClr val="A6B6DE"/>
              </a:gs>
              <a:gs pos="50000">
                <a:srgbClr val="98AAD9"/>
              </a:gs>
              <a:gs pos="100000">
                <a:srgbClr val="859CD7"/>
              </a:gs>
            </a:gsLst>
            <a:lin ang="5400000" scaled="0"/>
          </a:gradFill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SzPts val="1400"/>
            </a:pPr>
            <a:endParaRPr sz="1867"/>
          </a:p>
        </p:txBody>
      </p:sp>
      <p:sp>
        <p:nvSpPr>
          <p:cNvPr id="318" name="Google Shape;318;p20"/>
          <p:cNvSpPr/>
          <p:nvPr/>
        </p:nvSpPr>
        <p:spPr>
          <a:xfrm rot="10800000">
            <a:off x="2410324" y="1357015"/>
            <a:ext cx="2960400" cy="764800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gradFill>
            <a:gsLst>
              <a:gs pos="0">
                <a:srgbClr val="A6B6DE"/>
              </a:gs>
              <a:gs pos="50000">
                <a:srgbClr val="98AAD9"/>
              </a:gs>
              <a:gs pos="100000">
                <a:srgbClr val="859CD7"/>
              </a:gs>
            </a:gsLst>
            <a:lin ang="5400000" scaled="0"/>
          </a:gradFill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SzPts val="1400"/>
            </a:pPr>
            <a:endParaRPr sz="1867"/>
          </a:p>
        </p:txBody>
      </p:sp>
      <p:sp>
        <p:nvSpPr>
          <p:cNvPr id="319" name="Google Shape;319;p20"/>
          <p:cNvSpPr txBox="1"/>
          <p:nvPr/>
        </p:nvSpPr>
        <p:spPr>
          <a:xfrm>
            <a:off x="4925086" y="2626228"/>
            <a:ext cx="2498756" cy="3077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>
              <a:lnSpc>
                <a:spcPct val="90000"/>
              </a:lnSpc>
              <a:buSzPts val="1800"/>
            </a:pPr>
            <a:r>
              <a:rPr lang="fi" sz="2133" b="1" dirty="0">
                <a:solidFill>
                  <a:schemeClr val="lt1"/>
                </a:solidFill>
              </a:rPr>
              <a:t>Zdefiniowanie grupy docelowej </a:t>
            </a:r>
            <a:endParaRPr sz="1867" dirty="0"/>
          </a:p>
          <a:p>
            <a:pPr algn="ctr">
              <a:lnSpc>
                <a:spcPct val="90000"/>
              </a:lnSpc>
              <a:buSzPts val="1800"/>
            </a:pPr>
            <a:endParaRPr lang="pl-PL" sz="2133" b="1" dirty="0">
              <a:solidFill>
                <a:schemeClr val="lt1"/>
              </a:solidFill>
            </a:endParaRPr>
          </a:p>
          <a:p>
            <a:pPr algn="ctr">
              <a:lnSpc>
                <a:spcPct val="90000"/>
              </a:lnSpc>
              <a:buSzPts val="1800"/>
            </a:pPr>
            <a:r>
              <a:rPr lang="fi" sz="2133" b="1" dirty="0">
                <a:solidFill>
                  <a:schemeClr val="lt1"/>
                </a:solidFill>
              </a:rPr>
              <a:t>-&gt; zidentyfik</a:t>
            </a:r>
            <a:r>
              <a:rPr lang="pl-PL" sz="2133" b="1" dirty="0" err="1">
                <a:solidFill>
                  <a:schemeClr val="lt1"/>
                </a:solidFill>
              </a:rPr>
              <a:t>uj</a:t>
            </a:r>
            <a:r>
              <a:rPr lang="fi" sz="2133" b="1" dirty="0">
                <a:solidFill>
                  <a:schemeClr val="lt1"/>
                </a:solidFill>
              </a:rPr>
              <a:t> etap procesu kupującego </a:t>
            </a:r>
            <a:endParaRPr sz="1867" dirty="0"/>
          </a:p>
          <a:p>
            <a:pPr algn="ctr">
              <a:lnSpc>
                <a:spcPct val="90000"/>
              </a:lnSpc>
              <a:buSzPts val="1800"/>
            </a:pPr>
            <a:endParaRPr sz="2133" b="1" dirty="0">
              <a:solidFill>
                <a:schemeClr val="lt1"/>
              </a:solidFill>
            </a:endParaRPr>
          </a:p>
          <a:p>
            <a:pPr algn="ctr">
              <a:lnSpc>
                <a:spcPct val="90000"/>
              </a:lnSpc>
              <a:buSzPts val="1800"/>
            </a:pPr>
            <a:r>
              <a:rPr lang="pl-PL" sz="2133" b="1" dirty="0">
                <a:solidFill>
                  <a:schemeClr val="lt1"/>
                </a:solidFill>
              </a:rPr>
              <a:t>-</a:t>
            </a:r>
            <a:r>
              <a:rPr lang="fi" sz="2133" b="1" dirty="0">
                <a:solidFill>
                  <a:schemeClr val="lt1"/>
                </a:solidFill>
              </a:rPr>
              <a:t>&gt; wykry</a:t>
            </a:r>
            <a:r>
              <a:rPr lang="pl-PL" sz="2133" b="1" dirty="0">
                <a:solidFill>
                  <a:schemeClr val="lt1"/>
                </a:solidFill>
              </a:rPr>
              <a:t>j</a:t>
            </a:r>
            <a:r>
              <a:rPr lang="fi" sz="2133" b="1" dirty="0">
                <a:solidFill>
                  <a:schemeClr val="lt1"/>
                </a:solidFill>
              </a:rPr>
              <a:t> kanał, aby spotkać kupującego</a:t>
            </a:r>
            <a:endParaRPr sz="1867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1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9" cy="1162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  <a:buSzPts val="2800"/>
            </a:pPr>
            <a:r>
              <a:rPr lang="fi" sz="3733" dirty="0"/>
              <a:t>Aktywność w </a:t>
            </a:r>
            <a:r>
              <a:rPr lang="pl-PL" sz="3733" dirty="0"/>
              <a:t>sali</a:t>
            </a:r>
            <a:endParaRPr dirty="0"/>
          </a:p>
          <a:p>
            <a:pPr marL="0" indent="0">
              <a:buSzPts val="2800"/>
            </a:pPr>
            <a:endParaRPr sz="3733" dirty="0"/>
          </a:p>
        </p:txBody>
      </p:sp>
      <p:sp>
        <p:nvSpPr>
          <p:cNvPr id="325" name="Google Shape;325;p21"/>
          <p:cNvSpPr txBox="1">
            <a:spLocks noGrp="1"/>
          </p:cNvSpPr>
          <p:nvPr>
            <p:ph type="body" idx="2"/>
          </p:nvPr>
        </p:nvSpPr>
        <p:spPr>
          <a:xfrm>
            <a:off x="1120777" y="1131446"/>
            <a:ext cx="8818739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15000"/>
              </a:lnSpc>
              <a:buSzPts val="1800"/>
            </a:pPr>
            <a:r>
              <a:rPr lang="fi" sz="2400" dirty="0"/>
              <a:t>We wszystkich działaniach marketingowych, a w szczególności w reklamie, niezbędne jest określenie propozycji wartości i unikalnej propozycji sprzedaży. Powinny one wyrażać </a:t>
            </a:r>
            <a:br>
              <a:rPr lang="pl-PL" sz="2400" dirty="0"/>
            </a:br>
            <a:r>
              <a:rPr lang="fi" sz="2400" b="1" dirty="0">
                <a:solidFill>
                  <a:srgbClr val="F39200"/>
                </a:solidFill>
              </a:rPr>
              <a:t>"Kim jesteśmy i co reprezentujemy?".</a:t>
            </a:r>
            <a:endParaRPr dirty="0"/>
          </a:p>
          <a:p>
            <a:pPr indent="-457189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ts val="1800"/>
              <a:buAutoNum type="arabicPeriod"/>
            </a:pPr>
            <a:r>
              <a:rPr lang="fi" sz="2400" dirty="0"/>
              <a:t>Obejrzyj wideo na poprzedni</a:t>
            </a:r>
            <a:r>
              <a:rPr lang="pl-PL" sz="2400" dirty="0" err="1"/>
              <a:t>ch</a:t>
            </a:r>
            <a:r>
              <a:rPr lang="fi" sz="2400" dirty="0"/>
              <a:t> slajd</a:t>
            </a:r>
            <a:r>
              <a:rPr lang="pl-PL" sz="2400" dirty="0"/>
              <a:t>ach</a:t>
            </a:r>
            <a:r>
              <a:rPr lang="fi" sz="2400" dirty="0"/>
              <a:t> </a:t>
            </a:r>
            <a:r>
              <a:rPr lang="pl-PL" sz="2400" dirty="0"/>
              <a:t>na początek</a:t>
            </a:r>
            <a:r>
              <a:rPr lang="fi" sz="2400" dirty="0"/>
              <a:t>.</a:t>
            </a:r>
            <a:endParaRPr dirty="0"/>
          </a:p>
          <a:p>
            <a:pPr indent="-457189">
              <a:lnSpc>
                <a:spcPct val="115000"/>
              </a:lnSpc>
              <a:buClr>
                <a:srgbClr val="F39200"/>
              </a:buClr>
              <a:buSzPts val="1800"/>
              <a:buAutoNum type="arabicPeriod"/>
            </a:pPr>
            <a:r>
              <a:rPr lang="fi" sz="2400" dirty="0"/>
              <a:t>Przypomnie</a:t>
            </a:r>
            <a:r>
              <a:rPr lang="pl-PL" sz="2400" dirty="0"/>
              <a:t>j</a:t>
            </a:r>
            <a:r>
              <a:rPr lang="fi" sz="2400" dirty="0"/>
              <a:t> sobie przekonujące propozycje wartości</a:t>
            </a:r>
            <a:r>
              <a:rPr lang="pl-PL" sz="2400" dirty="0"/>
              <a:t> (USP)</a:t>
            </a:r>
            <a:r>
              <a:rPr lang="fi" sz="2400" dirty="0"/>
              <a:t> </a:t>
            </a:r>
            <a:r>
              <a:rPr lang="pl-PL" sz="2400" dirty="0"/>
              <a:t>Podaj </a:t>
            </a:r>
            <a:r>
              <a:rPr lang="fi" sz="2400" dirty="0"/>
              <a:t>niektórych z nich.</a:t>
            </a:r>
            <a:endParaRPr dirty="0"/>
          </a:p>
          <a:p>
            <a:pPr indent="-457189">
              <a:lnSpc>
                <a:spcPct val="115000"/>
              </a:lnSpc>
              <a:buClr>
                <a:srgbClr val="F39200"/>
              </a:buClr>
              <a:buSzPts val="1800"/>
              <a:buAutoNum type="arabicPeriod"/>
            </a:pPr>
            <a:r>
              <a:rPr lang="fi" sz="2400" dirty="0"/>
              <a:t>Następnie wyb</a:t>
            </a:r>
            <a:r>
              <a:rPr lang="pl-PL" sz="2400" dirty="0" err="1"/>
              <a:t>ierz</a:t>
            </a:r>
            <a:r>
              <a:rPr lang="fi" sz="2400" dirty="0"/>
              <a:t> markę, a następnie określ jej USP.</a:t>
            </a:r>
            <a:endParaRPr dirty="0"/>
          </a:p>
          <a:p>
            <a:pPr marL="0" indent="0">
              <a:lnSpc>
                <a:spcPct val="115000"/>
              </a:lnSpc>
              <a:spcBef>
                <a:spcPts val="1600"/>
              </a:spcBef>
              <a:buSzPts val="1800"/>
            </a:pPr>
            <a:endParaRPr sz="2400" dirty="0"/>
          </a:p>
          <a:p>
            <a:pPr marL="0" indent="0">
              <a:lnSpc>
                <a:spcPct val="90000"/>
              </a:lnSpc>
              <a:spcBef>
                <a:spcPts val="1600"/>
              </a:spcBef>
              <a:buSzPts val="1800"/>
            </a:pPr>
            <a:endParaRPr sz="2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22"/>
          <p:cNvSpPr txBox="1">
            <a:spLocks noGrp="1"/>
          </p:cNvSpPr>
          <p:nvPr>
            <p:ph type="title" idx="4294967295"/>
          </p:nvPr>
        </p:nvSpPr>
        <p:spPr>
          <a:xfrm>
            <a:off x="1074345" y="385233"/>
            <a:ext cx="11362267" cy="1151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>
              <a:lnSpc>
                <a:spcPct val="100000"/>
              </a:lnSpc>
              <a:buSzPts val="2800"/>
            </a:pPr>
            <a:r>
              <a:rPr lang="fi"/>
              <a:t>Propozycja wartości i USP </a:t>
            </a:r>
            <a:endParaRPr/>
          </a:p>
        </p:txBody>
      </p:sp>
      <p:sp>
        <p:nvSpPr>
          <p:cNvPr id="331" name="Google Shape;331;p22"/>
          <p:cNvSpPr txBox="1">
            <a:spLocks noGrp="1"/>
          </p:cNvSpPr>
          <p:nvPr>
            <p:ph type="body" idx="4294967295"/>
          </p:nvPr>
        </p:nvSpPr>
        <p:spPr>
          <a:xfrm>
            <a:off x="1074346" y="1291629"/>
            <a:ext cx="9944100" cy="4347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lnSpcReduction="10000"/>
          </a:bodyPr>
          <a:lstStyle/>
          <a:p>
            <a:pPr marL="609585" indent="-457189">
              <a:lnSpc>
                <a:spcPct val="110000"/>
              </a:lnSpc>
              <a:spcBef>
                <a:spcPts val="0"/>
              </a:spcBef>
              <a:buClr>
                <a:srgbClr val="F39200"/>
              </a:buClr>
              <a:buSzPts val="1800"/>
              <a:buChar char="●"/>
            </a:pPr>
            <a:r>
              <a:rPr lang="fi" sz="2400" dirty="0"/>
              <a:t>Nadmiar reklam </a:t>
            </a:r>
            <a:r>
              <a:rPr lang="fi" sz="2400" b="1" dirty="0">
                <a:solidFill>
                  <a:srgbClr val="F39200"/>
                </a:solidFill>
              </a:rPr>
              <a:t>-&gt; </a:t>
            </a:r>
            <a:r>
              <a:rPr lang="fi" sz="2400" dirty="0"/>
              <a:t>klienci chcą szybko wychwycić, co odróżnia dany produkt/usługę od innych. </a:t>
            </a:r>
            <a:br>
              <a:rPr lang="fi" sz="2400" dirty="0"/>
            </a:br>
            <a:endParaRPr sz="2400" dirty="0"/>
          </a:p>
          <a:p>
            <a:pPr marL="609585" indent="-457189">
              <a:lnSpc>
                <a:spcPct val="110000"/>
              </a:lnSpc>
              <a:spcBef>
                <a:spcPts val="0"/>
              </a:spcBef>
              <a:buClr>
                <a:srgbClr val="F39200"/>
              </a:buClr>
              <a:buSzPts val="1800"/>
              <a:buChar char="●"/>
            </a:pPr>
            <a:r>
              <a:rPr lang="fi" sz="2400" b="1" dirty="0">
                <a:solidFill>
                  <a:srgbClr val="F39200"/>
                </a:solidFill>
              </a:rPr>
              <a:t>-&gt; </a:t>
            </a:r>
            <a:r>
              <a:rPr lang="fi" sz="2400" dirty="0"/>
              <a:t>ważne jest, aby pozycjonować i definiować swoją firmę, aby wyróżnić się na tle konkurencji (zdefiniować swoją </a:t>
            </a:r>
            <a:r>
              <a:rPr lang="fi" sz="2400" u="sng" dirty="0">
                <a:solidFill>
                  <a:schemeClr val="hlink"/>
                </a:solidFill>
                <a:hlinkClick r:id="rId3"/>
              </a:rPr>
              <a:t>propozycję wartości</a:t>
            </a:r>
            <a:r>
              <a:rPr lang="fi" sz="2400" dirty="0"/>
              <a:t>). </a:t>
            </a:r>
            <a:br>
              <a:rPr lang="fi" sz="2400" dirty="0"/>
            </a:br>
            <a:endParaRPr sz="2400" dirty="0"/>
          </a:p>
          <a:p>
            <a:pPr marL="609585" indent="-457189">
              <a:lnSpc>
                <a:spcPct val="110000"/>
              </a:lnSpc>
              <a:spcBef>
                <a:spcPts val="0"/>
              </a:spcBef>
              <a:buClr>
                <a:srgbClr val="F39200"/>
              </a:buClr>
              <a:buSzPts val="1800"/>
              <a:buChar char="●"/>
            </a:pPr>
            <a:r>
              <a:rPr lang="fi" sz="2400" dirty="0"/>
              <a:t>USP (unique selling proposition</a:t>
            </a:r>
            <a:r>
              <a:rPr lang="pl-PL" sz="2400" dirty="0"/>
              <a:t>; </a:t>
            </a:r>
            <a:r>
              <a:rPr lang="fi" sz="2400" dirty="0"/>
              <a:t>unikalna propozycja sprzedaży) odnosi się do stwierdzenia marketingowego, które odróżnia produkt lub markę od konkurencji </a:t>
            </a:r>
            <a:br>
              <a:rPr lang="fi" sz="2400" dirty="0"/>
            </a:br>
            <a:r>
              <a:rPr lang="fi" sz="2400" b="1" dirty="0">
                <a:solidFill>
                  <a:srgbClr val="F39200"/>
                </a:solidFill>
              </a:rPr>
              <a:t>-&gt; </a:t>
            </a:r>
            <a:r>
              <a:rPr lang="fi" sz="2400" dirty="0"/>
              <a:t>do wykorzystania w reklamie i marketingu</a:t>
            </a:r>
            <a:endParaRPr sz="2400" dirty="0"/>
          </a:p>
        </p:txBody>
      </p:sp>
      <p:sp>
        <p:nvSpPr>
          <p:cNvPr id="332" name="Google Shape;332;p22"/>
          <p:cNvSpPr txBox="1"/>
          <p:nvPr/>
        </p:nvSpPr>
        <p:spPr>
          <a:xfrm>
            <a:off x="4842840" y="5857573"/>
            <a:ext cx="9451819" cy="553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500"/>
            </a:pPr>
            <a:r>
              <a:rPr lang="fi" sz="2000" u="sng" dirty="0">
                <a:solidFill>
                  <a:schemeClr val="hlink"/>
                </a:solidFill>
                <a:hlinkClick r:id="rId4"/>
              </a:rPr>
              <a:t>Przykłady wideo dotyczące dobrze sformułowanych </a:t>
            </a:r>
            <a:r>
              <a:rPr lang="fi" sz="2000" u="sng" dirty="0">
                <a:solidFill>
                  <a:srgbClr val="0070C0"/>
                </a:solidFill>
              </a:rPr>
              <a:t>USP </a:t>
            </a:r>
            <a:r>
              <a:rPr lang="fi" sz="2000" dirty="0"/>
              <a:t>  </a:t>
            </a:r>
            <a:endParaRPr sz="2000" dirty="0"/>
          </a:p>
        </p:txBody>
      </p:sp>
      <p:pic>
        <p:nvPicPr>
          <p:cNvPr id="333" name="Google Shape;333;p22" descr="Star with solid fill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67953" y="5888410"/>
            <a:ext cx="492281" cy="492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22" descr="Star with solid fill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00497" y="5855060"/>
            <a:ext cx="492281" cy="4922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3"/>
          <p:cNvSpPr txBox="1">
            <a:spLocks noGrp="1"/>
          </p:cNvSpPr>
          <p:nvPr>
            <p:ph type="title"/>
          </p:nvPr>
        </p:nvSpPr>
        <p:spPr>
          <a:xfrm>
            <a:off x="-187859" y="-387471"/>
            <a:ext cx="1237986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/>
          </a:bodyPr>
          <a:lstStyle/>
          <a:p>
            <a:pPr algn="ctr">
              <a:buSzPts val="4242"/>
            </a:pPr>
            <a:r>
              <a:rPr lang="fi" sz="4000" dirty="0"/>
              <a:t>Elementy dobrej komunikacji marketingowej </a:t>
            </a:r>
            <a:endParaRPr sz="4000" dirty="0"/>
          </a:p>
        </p:txBody>
      </p:sp>
      <p:sp>
        <p:nvSpPr>
          <p:cNvPr id="340" name="Google Shape;340;p23"/>
          <p:cNvSpPr txBox="1">
            <a:spLocks noGrp="1"/>
          </p:cNvSpPr>
          <p:nvPr>
            <p:ph type="body" idx="1"/>
          </p:nvPr>
        </p:nvSpPr>
        <p:spPr>
          <a:xfrm>
            <a:off x="838201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609585" indent="-457189" algn="ctr">
              <a:lnSpc>
                <a:spcPct val="100000"/>
              </a:lnSpc>
              <a:spcBef>
                <a:spcPts val="0"/>
              </a:spcBef>
              <a:buSzPts val="2100"/>
            </a:pPr>
            <a:endParaRPr sz="2133" i="1">
              <a:solidFill>
                <a:srgbClr val="232323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609585" indent="-457189" algn="ctr">
              <a:lnSpc>
                <a:spcPct val="100000"/>
              </a:lnSpc>
              <a:spcBef>
                <a:spcPts val="0"/>
              </a:spcBef>
              <a:buSzPts val="2100"/>
            </a:pPr>
            <a:endParaRPr sz="2133" i="1">
              <a:solidFill>
                <a:srgbClr val="232323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609585" indent="-457189" algn="ctr">
              <a:lnSpc>
                <a:spcPct val="100000"/>
              </a:lnSpc>
              <a:spcBef>
                <a:spcPts val="0"/>
              </a:spcBef>
              <a:buSzPts val="2100"/>
            </a:pPr>
            <a:endParaRPr sz="2133" i="1">
              <a:solidFill>
                <a:srgbClr val="232323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609585" indent="-457189" algn="ctr">
              <a:lnSpc>
                <a:spcPct val="100000"/>
              </a:lnSpc>
              <a:spcBef>
                <a:spcPts val="0"/>
              </a:spcBef>
              <a:buSzPts val="2100"/>
            </a:pPr>
            <a:endParaRPr sz="2133" i="1"/>
          </a:p>
        </p:txBody>
      </p:sp>
      <p:sp>
        <p:nvSpPr>
          <p:cNvPr id="341" name="Google Shape;341;p23"/>
          <p:cNvSpPr txBox="1">
            <a:spLocks noGrp="1"/>
          </p:cNvSpPr>
          <p:nvPr>
            <p:ph type="body" idx="4294967295"/>
          </p:nvPr>
        </p:nvSpPr>
        <p:spPr>
          <a:xfrm>
            <a:off x="5867929" y="1043588"/>
            <a:ext cx="6096000" cy="5010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609585" indent="-4571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fi" sz="2400" dirty="0"/>
              <a:t>Odpowiadanie na potrzeby, wartości </a:t>
            </a:r>
            <a:br>
              <a:rPr lang="pl-PL" sz="2400" dirty="0"/>
            </a:br>
            <a:r>
              <a:rPr lang="fi" sz="2400" dirty="0"/>
              <a:t>i styl klienta</a:t>
            </a:r>
            <a:r>
              <a:rPr lang="pl-PL" sz="2400" dirty="0"/>
              <a:t>.</a:t>
            </a:r>
            <a:endParaRPr sz="2400" dirty="0"/>
          </a:p>
          <a:p>
            <a:pPr marL="609585" indent="-4571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fi" sz="2400" dirty="0"/>
              <a:t>Opis</a:t>
            </a:r>
            <a:r>
              <a:rPr lang="pl-PL" sz="2400" dirty="0" err="1"/>
              <a:t>ywanie</a:t>
            </a:r>
            <a:r>
              <a:rPr lang="fi" sz="2400" dirty="0"/>
              <a:t> rozwiązania i korzyści (odróżnić się od konkurencji, jeśli to możliwe).</a:t>
            </a:r>
            <a:endParaRPr sz="2400" dirty="0"/>
          </a:p>
          <a:p>
            <a:pPr marL="609585" indent="-4571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pl-PL" sz="2400" dirty="0"/>
              <a:t>P</a:t>
            </a:r>
            <a:r>
              <a:rPr lang="fi" sz="2400" dirty="0"/>
              <a:t>owiedz coś oryginalnego</a:t>
            </a:r>
            <a:r>
              <a:rPr lang="pl-PL" sz="2400" dirty="0"/>
              <a:t>.</a:t>
            </a:r>
            <a:endParaRPr sz="2400" dirty="0"/>
          </a:p>
          <a:p>
            <a:pPr marL="609585" indent="-4571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fi" sz="2400" dirty="0"/>
              <a:t>Zachowaj jasność i zwięzłość</a:t>
            </a:r>
            <a:r>
              <a:rPr lang="pl-PL" sz="2400" dirty="0"/>
              <a:t>.</a:t>
            </a:r>
            <a:endParaRPr sz="2400" dirty="0"/>
          </a:p>
          <a:p>
            <a:pPr marL="761981" indent="-304792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800"/>
              <a:buNone/>
            </a:pPr>
            <a:endParaRPr sz="2400" dirty="0"/>
          </a:p>
          <a:p>
            <a:pPr marL="609585" indent="-457189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fi" sz="2400" u="sng" dirty="0">
                <a:solidFill>
                  <a:schemeClr val="hlink"/>
                </a:solidFill>
              </a:rPr>
              <a:t>Więcej przykładów i dalsza lektura na temat </a:t>
            </a:r>
            <a:r>
              <a:rPr lang="pl-PL" sz="2400" u="sng" dirty="0">
                <a:solidFill>
                  <a:schemeClr val="hlink"/>
                </a:solidFill>
              </a:rPr>
              <a:t>„</a:t>
            </a:r>
            <a:r>
              <a:rPr lang="fi" sz="2400" u="sng" dirty="0">
                <a:solidFill>
                  <a:schemeClr val="hlink"/>
                </a:solidFill>
              </a:rPr>
              <a:t>Jak stworzyć przekaz marketingowy</a:t>
            </a:r>
            <a:r>
              <a:rPr lang="pl-PL" sz="2400" u="sng" dirty="0">
                <a:solidFill>
                  <a:schemeClr val="hlink"/>
                </a:solidFill>
              </a:rPr>
              <a:t>?”</a:t>
            </a:r>
            <a:endParaRPr sz="2400" dirty="0"/>
          </a:p>
          <a:p>
            <a:pPr marL="761981" indent="-304792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800"/>
              <a:buNone/>
            </a:pPr>
            <a:endParaRPr sz="2400" dirty="0"/>
          </a:p>
        </p:txBody>
      </p:sp>
      <p:pic>
        <p:nvPicPr>
          <p:cNvPr id="342" name="Google Shape;342;p2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7945" y="1224658"/>
            <a:ext cx="3784825" cy="1294292"/>
          </a:xfrm>
          <a:prstGeom prst="rect">
            <a:avLst/>
          </a:prstGeom>
          <a:noFill/>
          <a:ln w="5715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43" name="Google Shape;343;p23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1" y="3175798"/>
            <a:ext cx="4729985" cy="2043209"/>
          </a:xfrm>
          <a:prstGeom prst="rect">
            <a:avLst/>
          </a:prstGeom>
          <a:noFill/>
          <a:ln w="5715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Google Shape;34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3954" y="1983183"/>
            <a:ext cx="9144093" cy="28916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5"/>
          <p:cNvSpPr txBox="1">
            <a:spLocks noGrp="1"/>
          </p:cNvSpPr>
          <p:nvPr>
            <p:ph type="title" idx="4294967295"/>
          </p:nvPr>
        </p:nvSpPr>
        <p:spPr>
          <a:xfrm>
            <a:off x="1143000" y="4389923"/>
            <a:ext cx="8924560" cy="84663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1">
            <a:normAutofit fontScale="90000"/>
          </a:bodyPr>
          <a:lstStyle/>
          <a:p>
            <a:pPr>
              <a:lnSpc>
                <a:spcPct val="100000"/>
              </a:lnSpc>
              <a:buSzPct val="111111"/>
            </a:pPr>
            <a:r>
              <a:rPr lang="fi" sz="5333" dirty="0"/>
              <a:t>Reklama zorientowana na cel </a:t>
            </a:r>
            <a:endParaRPr sz="5333" dirty="0"/>
          </a:p>
        </p:txBody>
      </p:sp>
      <p:sp>
        <p:nvSpPr>
          <p:cNvPr id="354" name="Google Shape;354;p25"/>
          <p:cNvSpPr txBox="1"/>
          <p:nvPr/>
        </p:nvSpPr>
        <p:spPr>
          <a:xfrm>
            <a:off x="302599" y="740111"/>
            <a:ext cx="11586800" cy="3110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ctr">
              <a:lnSpc>
                <a:spcPct val="115000"/>
              </a:lnSpc>
              <a:buSzPts val="2000"/>
            </a:pPr>
            <a:r>
              <a:rPr lang="fi" sz="3733" b="1" dirty="0">
                <a:solidFill>
                  <a:schemeClr val="lt1"/>
                </a:solidFill>
              </a:rPr>
              <a:t>"Kreatywność bez strategii nazywana jest </a:t>
            </a:r>
            <a:r>
              <a:rPr lang="fi" sz="3733" b="1" i="1" dirty="0">
                <a:solidFill>
                  <a:schemeClr val="lt1"/>
                </a:solidFill>
              </a:rPr>
              <a:t>sztuką</a:t>
            </a:r>
            <a:r>
              <a:rPr lang="fi" sz="3733" b="1" dirty="0">
                <a:solidFill>
                  <a:schemeClr val="lt1"/>
                </a:solidFill>
              </a:rPr>
              <a:t>. </a:t>
            </a:r>
            <a:endParaRPr sz="3733" b="1" dirty="0">
              <a:solidFill>
                <a:schemeClr val="lt1"/>
              </a:solidFill>
            </a:endParaRPr>
          </a:p>
          <a:p>
            <a:pPr algn="ctr">
              <a:lnSpc>
                <a:spcPct val="115000"/>
              </a:lnSpc>
              <a:buSzPts val="2000"/>
            </a:pPr>
            <a:r>
              <a:rPr lang="fi" sz="3733" b="1" dirty="0">
                <a:solidFill>
                  <a:schemeClr val="lt1"/>
                </a:solidFill>
              </a:rPr>
              <a:t>Kreatywność połączona ze strategią nazywana jest </a:t>
            </a:r>
            <a:r>
              <a:rPr lang="fi" sz="3733" b="1" i="1" dirty="0">
                <a:solidFill>
                  <a:schemeClr val="lt1"/>
                </a:solidFill>
              </a:rPr>
              <a:t>reklamą</a:t>
            </a:r>
            <a:r>
              <a:rPr lang="fi" sz="3733" b="1" dirty="0">
                <a:solidFill>
                  <a:schemeClr val="lt1"/>
                </a:solidFill>
              </a:rPr>
              <a:t>". </a:t>
            </a:r>
            <a:endParaRPr sz="3733" b="1" dirty="0">
              <a:solidFill>
                <a:schemeClr val="lt1"/>
              </a:solidFill>
            </a:endParaRPr>
          </a:p>
          <a:p>
            <a:pPr algn="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2000"/>
            </a:pPr>
            <a:r>
              <a:rPr lang="fi" sz="2667" dirty="0">
                <a:solidFill>
                  <a:schemeClr val="lt1"/>
                </a:solidFill>
              </a:rPr>
              <a:t> 							 - Jef I. Richards</a:t>
            </a:r>
            <a:endParaRPr sz="1333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26"/>
          <p:cNvSpPr txBox="1">
            <a:spLocks noGrp="1"/>
          </p:cNvSpPr>
          <p:nvPr>
            <p:ph type="title" idx="4294967295"/>
          </p:nvPr>
        </p:nvSpPr>
        <p:spPr>
          <a:xfrm>
            <a:off x="327534" y="249091"/>
            <a:ext cx="9951167" cy="764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0000"/>
          </a:bodyPr>
          <a:lstStyle/>
          <a:p>
            <a:pPr>
              <a:lnSpc>
                <a:spcPct val="100000"/>
              </a:lnSpc>
              <a:buSzPct val="111111"/>
            </a:pPr>
            <a:r>
              <a:rPr lang="fi"/>
              <a:t>Reklama musi być zgodna ze strategią organizacji</a:t>
            </a:r>
            <a:endParaRPr/>
          </a:p>
        </p:txBody>
      </p:sp>
      <p:sp>
        <p:nvSpPr>
          <p:cNvPr id="360" name="Google Shape;360;p26"/>
          <p:cNvSpPr txBox="1"/>
          <p:nvPr/>
        </p:nvSpPr>
        <p:spPr>
          <a:xfrm>
            <a:off x="327533" y="1560168"/>
            <a:ext cx="3316400" cy="4411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500"/>
            </a:pPr>
            <a:endParaRPr sz="2000" b="1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000" dirty="0">
                <a:solidFill>
                  <a:srgbClr val="161249"/>
                </a:solidFill>
              </a:rPr>
              <a:t>Jakie są nasze ogólne cele? </a:t>
            </a:r>
            <a:endParaRPr sz="2000" dirty="0">
              <a:solidFill>
                <a:srgbClr val="161249"/>
              </a:solidFill>
            </a:endParaRPr>
          </a:p>
          <a:p>
            <a:pPr marL="380990" indent="-253994">
              <a:buClr>
                <a:srgbClr val="F39200"/>
              </a:buClr>
              <a:buSzPts val="1500"/>
            </a:pPr>
            <a:endParaRPr sz="400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000" dirty="0">
                <a:solidFill>
                  <a:srgbClr val="161249"/>
                </a:solidFill>
              </a:rPr>
              <a:t>Co chcemy osiągnąć dzięki naszemu (cyfrowemu) marketingowi?</a:t>
            </a:r>
            <a:endParaRPr sz="2000" dirty="0">
              <a:solidFill>
                <a:srgbClr val="161249"/>
              </a:solidFill>
            </a:endParaRPr>
          </a:p>
          <a:p>
            <a:pPr marL="380990" indent="-253994">
              <a:buClr>
                <a:srgbClr val="F39200"/>
              </a:buClr>
              <a:buSzPts val="1500"/>
            </a:pPr>
            <a:endParaRPr sz="400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000" dirty="0">
                <a:solidFill>
                  <a:srgbClr val="161249"/>
                </a:solidFill>
              </a:rPr>
              <a:t>Kim są nasze grupy docelowe?</a:t>
            </a:r>
            <a:endParaRPr sz="2000" dirty="0">
              <a:solidFill>
                <a:srgbClr val="161249"/>
              </a:solidFill>
            </a:endParaRPr>
          </a:p>
          <a:p>
            <a:pPr marL="380990" indent="-253994">
              <a:buClr>
                <a:srgbClr val="F39200"/>
              </a:buClr>
              <a:buSzPts val="1500"/>
            </a:pPr>
            <a:endParaRPr sz="400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000" dirty="0">
                <a:solidFill>
                  <a:srgbClr val="161249"/>
                </a:solidFill>
              </a:rPr>
              <a:t>Jakie jest nasze przesłanie i gdzie nadajemy?</a:t>
            </a:r>
            <a:endParaRPr sz="2000" dirty="0">
              <a:solidFill>
                <a:srgbClr val="161249"/>
              </a:solidFill>
            </a:endParaRPr>
          </a:p>
          <a:p>
            <a:pPr>
              <a:buSzPts val="1400"/>
            </a:pPr>
            <a:endParaRPr sz="1867" dirty="0">
              <a:solidFill>
                <a:srgbClr val="161249"/>
              </a:solidFill>
            </a:endParaRPr>
          </a:p>
        </p:txBody>
      </p:sp>
      <p:pic>
        <p:nvPicPr>
          <p:cNvPr id="361" name="Google Shape;36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9067" y="1889971"/>
            <a:ext cx="8365400" cy="4182700"/>
          </a:xfrm>
          <a:prstGeom prst="rect">
            <a:avLst/>
          </a:prstGeom>
          <a:noFill/>
          <a:ln w="28575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27"/>
          <p:cNvSpPr txBox="1"/>
          <p:nvPr/>
        </p:nvSpPr>
        <p:spPr>
          <a:xfrm>
            <a:off x="6748975" y="2248882"/>
            <a:ext cx="5201600" cy="3282704"/>
          </a:xfrm>
          <a:prstGeom prst="rect">
            <a:avLst/>
          </a:prstGeom>
          <a:solidFill>
            <a:srgbClr val="F39200"/>
          </a:solidFill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>
              <a:lnSpc>
                <a:spcPct val="140000"/>
              </a:lnSpc>
              <a:buClr>
                <a:schemeClr val="lt1"/>
              </a:buClr>
              <a:buSzPts val="1500"/>
            </a:pPr>
            <a:r>
              <a:rPr lang="pl-PL" sz="2400" b="1" dirty="0">
                <a:solidFill>
                  <a:schemeClr val="lt1"/>
                </a:solidFill>
              </a:rPr>
              <a:t>Wynik</a:t>
            </a:r>
            <a:endParaRPr sz="2400" b="1" dirty="0">
              <a:solidFill>
                <a:schemeClr val="lt1"/>
              </a:solidFill>
            </a:endParaRPr>
          </a:p>
          <a:p>
            <a:pPr algn="ctr">
              <a:lnSpc>
                <a:spcPct val="140000"/>
              </a:lnSpc>
              <a:buClr>
                <a:schemeClr val="lt1"/>
              </a:buClr>
              <a:buSzPts val="1500"/>
            </a:pPr>
            <a:r>
              <a:rPr lang="fi" sz="2133" dirty="0">
                <a:solidFill>
                  <a:schemeClr val="lt1"/>
                </a:solidFill>
              </a:rPr>
              <a:t>może obejmować więcej niż jeden cel</a:t>
            </a:r>
            <a:endParaRPr sz="2133" dirty="0">
              <a:solidFill>
                <a:schemeClr val="dk1"/>
              </a:solidFill>
            </a:endParaRPr>
          </a:p>
          <a:p>
            <a:pPr algn="ctr">
              <a:lnSpc>
                <a:spcPct val="140000"/>
              </a:lnSpc>
              <a:buClr>
                <a:schemeClr val="dk1"/>
              </a:buClr>
              <a:buSzPts val="1500"/>
            </a:pPr>
            <a:endParaRPr sz="2133" dirty="0">
              <a:solidFill>
                <a:schemeClr val="dk1"/>
              </a:solidFill>
            </a:endParaRPr>
          </a:p>
          <a:p>
            <a:pPr algn="ctr">
              <a:lnSpc>
                <a:spcPct val="140000"/>
              </a:lnSpc>
              <a:buClr>
                <a:schemeClr val="lt1"/>
              </a:buClr>
              <a:buSzPts val="1500"/>
            </a:pPr>
            <a:r>
              <a:rPr lang="fi" sz="2400" b="1" dirty="0">
                <a:solidFill>
                  <a:schemeClr val="lt1"/>
                </a:solidFill>
              </a:rPr>
              <a:t>Cel</a:t>
            </a:r>
            <a:r>
              <a:rPr lang="pl-PL" sz="2400" b="1" dirty="0">
                <a:solidFill>
                  <a:schemeClr val="lt1"/>
                </a:solidFill>
              </a:rPr>
              <a:t>e</a:t>
            </a:r>
            <a:endParaRPr sz="2400" b="1" dirty="0">
              <a:solidFill>
                <a:schemeClr val="lt1"/>
              </a:solidFill>
            </a:endParaRPr>
          </a:p>
          <a:p>
            <a:pPr algn="ctr">
              <a:lnSpc>
                <a:spcPct val="140000"/>
              </a:lnSpc>
              <a:buClr>
                <a:schemeClr val="lt1"/>
              </a:buClr>
              <a:buSzPts val="1500"/>
            </a:pPr>
            <a:r>
              <a:rPr lang="fi" sz="2133" dirty="0">
                <a:solidFill>
                  <a:schemeClr val="lt1"/>
                </a:solidFill>
              </a:rPr>
              <a:t> muszą być mierzalne i określone </a:t>
            </a:r>
            <a:br>
              <a:rPr lang="pl-PL" sz="2133" dirty="0">
                <a:solidFill>
                  <a:schemeClr val="lt1"/>
                </a:solidFill>
              </a:rPr>
            </a:br>
            <a:r>
              <a:rPr lang="fi" sz="2133" dirty="0">
                <a:solidFill>
                  <a:schemeClr val="lt1"/>
                </a:solidFill>
              </a:rPr>
              <a:t>w czasie</a:t>
            </a:r>
            <a:endParaRPr sz="2133" dirty="0">
              <a:solidFill>
                <a:schemeClr val="lt1"/>
              </a:solidFill>
            </a:endParaRPr>
          </a:p>
          <a:p>
            <a:pPr>
              <a:buClr>
                <a:schemeClr val="dk1"/>
              </a:buClr>
              <a:buSzPts val="1400"/>
            </a:pPr>
            <a:endParaRPr sz="1867" dirty="0"/>
          </a:p>
        </p:txBody>
      </p:sp>
      <p:sp>
        <p:nvSpPr>
          <p:cNvPr id="367" name="Google Shape;367;p27"/>
          <p:cNvSpPr txBox="1">
            <a:spLocks noGrp="1"/>
          </p:cNvSpPr>
          <p:nvPr>
            <p:ph type="title"/>
          </p:nvPr>
        </p:nvSpPr>
        <p:spPr>
          <a:xfrm>
            <a:off x="509635" y="128297"/>
            <a:ext cx="11172731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 fontScale="90000"/>
          </a:bodyPr>
          <a:lstStyle/>
          <a:p>
            <a:pPr>
              <a:buSzPct val="100000"/>
            </a:pPr>
            <a:r>
              <a:rPr lang="fi"/>
              <a:t>Cele i założenia dotyczące reklamy</a:t>
            </a:r>
            <a:br>
              <a:rPr lang="fi"/>
            </a:br>
            <a:endParaRPr/>
          </a:p>
        </p:txBody>
      </p:sp>
      <p:sp>
        <p:nvSpPr>
          <p:cNvPr id="368" name="Google Shape;368;p27"/>
          <p:cNvSpPr txBox="1">
            <a:spLocks noGrp="1"/>
          </p:cNvSpPr>
          <p:nvPr>
            <p:ph type="body" idx="1"/>
          </p:nvPr>
        </p:nvSpPr>
        <p:spPr>
          <a:xfrm>
            <a:off x="509635" y="1755892"/>
            <a:ext cx="6841779" cy="4360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389457" indent="-38099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/>
              <a:t>Wzrost przychodów</a:t>
            </a:r>
            <a:endParaRPr sz="1600" dirty="0"/>
          </a:p>
          <a:p>
            <a:pPr marL="389457" indent="-38099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/>
              <a:t>Zwiększenie lojalności i satysfakcji klientów</a:t>
            </a:r>
            <a:endParaRPr sz="1600" dirty="0"/>
          </a:p>
          <a:p>
            <a:pPr marL="389457" indent="-38099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/>
              <a:t>Rekrutacja i zatrzymywanie najlepszych talentów</a:t>
            </a:r>
            <a:endParaRPr sz="1600" dirty="0"/>
          </a:p>
          <a:p>
            <a:pPr marL="389457" indent="-38099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/>
              <a:t>Innowacje i rozwój produktów</a:t>
            </a:r>
            <a:endParaRPr sz="1600" dirty="0"/>
          </a:p>
          <a:p>
            <a:pPr marL="389457" indent="-38099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/>
              <a:t>Poprawa świadomości i postrzegania marki</a:t>
            </a:r>
            <a:endParaRPr sz="1600" dirty="0"/>
          </a:p>
          <a:p>
            <a:pPr marL="389457" indent="-38099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/>
              <a:t>Budowanie silnej marki</a:t>
            </a:r>
            <a:endParaRPr sz="1600" dirty="0"/>
          </a:p>
          <a:p>
            <a:pPr marL="389457" indent="-38099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/>
              <a:t>Zwiększenie ruchu na stronie internetowej i/lub blogu</a:t>
            </a:r>
            <a:endParaRPr sz="1600" dirty="0"/>
          </a:p>
          <a:p>
            <a:pPr marL="389457" indent="-38099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/>
              <a:t>Pozyskiwanie nowych klientów</a:t>
            </a:r>
            <a:endParaRPr sz="1600" dirty="0"/>
          </a:p>
          <a:p>
            <a:pPr marL="389457" indent="-38099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/>
              <a:t>Zachęcanie obecnych klientów do pisania </a:t>
            </a:r>
            <a:br>
              <a:rPr lang="pl-PL" sz="1867" dirty="0"/>
            </a:br>
            <a:r>
              <a:rPr lang="fi" sz="1867" dirty="0"/>
              <a:t>pozytywnych recenzje</a:t>
            </a:r>
            <a:endParaRPr sz="1600" dirty="0"/>
          </a:p>
          <a:p>
            <a:pPr marL="389457" indent="-380990">
              <a:lnSpc>
                <a:spcPct val="120000"/>
              </a:lnSpc>
              <a:spcBef>
                <a:spcPts val="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/>
              <a:t>Interakcja z klientami w celu uzyskania informacji zwrotnych z rynku</a:t>
            </a:r>
            <a:endParaRPr sz="1600" dirty="0"/>
          </a:p>
        </p:txBody>
      </p:sp>
      <p:sp>
        <p:nvSpPr>
          <p:cNvPr id="369" name="Google Shape;369;p27"/>
          <p:cNvSpPr txBox="1"/>
          <p:nvPr/>
        </p:nvSpPr>
        <p:spPr>
          <a:xfrm>
            <a:off x="509635" y="923319"/>
            <a:ext cx="11440940" cy="779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fi" sz="2133">
                <a:solidFill>
                  <a:srgbClr val="161249"/>
                </a:solidFill>
              </a:rPr>
              <a:t>Co firma ma nadzieję osiągnąć poprzez marketing (cele promocyjne, usługi, sprzedaż, badania...)?</a:t>
            </a:r>
            <a:endParaRPr sz="1867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28"/>
          <p:cNvSpPr txBox="1">
            <a:spLocks noGrp="1"/>
          </p:cNvSpPr>
          <p:nvPr>
            <p:ph type="title" idx="4294967295"/>
          </p:nvPr>
        </p:nvSpPr>
        <p:spPr>
          <a:xfrm>
            <a:off x="347133" y="592667"/>
            <a:ext cx="10891235" cy="76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0000"/>
          </a:bodyPr>
          <a:lstStyle/>
          <a:p>
            <a:pPr algn="just">
              <a:lnSpc>
                <a:spcPct val="100000"/>
              </a:lnSpc>
              <a:buSzPct val="111111"/>
            </a:pPr>
            <a:r>
              <a:rPr lang="fi" dirty="0"/>
              <a:t> Przykład</a:t>
            </a:r>
            <a:r>
              <a:rPr lang="pl-PL" dirty="0"/>
              <a:t>y</a:t>
            </a:r>
            <a:r>
              <a:rPr lang="fi" dirty="0"/>
              <a:t> </a:t>
            </a:r>
            <a:r>
              <a:rPr lang="pl-PL" dirty="0"/>
              <a:t>wyników</a:t>
            </a:r>
            <a:r>
              <a:rPr lang="fi" dirty="0"/>
              <a:t>...</a:t>
            </a:r>
            <a:r>
              <a:rPr lang="pl-PL" dirty="0"/>
              <a:t>        </a:t>
            </a:r>
            <a:r>
              <a:rPr lang="fi" dirty="0"/>
              <a:t>i KPI*</a:t>
            </a:r>
            <a:endParaRPr dirty="0"/>
          </a:p>
        </p:txBody>
      </p:sp>
      <p:sp>
        <p:nvSpPr>
          <p:cNvPr id="375" name="Google Shape;375;p28"/>
          <p:cNvSpPr txBox="1">
            <a:spLocks noGrp="1"/>
          </p:cNvSpPr>
          <p:nvPr>
            <p:ph type="body" idx="4294967295"/>
          </p:nvPr>
        </p:nvSpPr>
        <p:spPr>
          <a:xfrm>
            <a:off x="347133" y="1536700"/>
            <a:ext cx="5334000" cy="4555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85000" lnSpcReduction="20000"/>
          </a:bodyPr>
          <a:lstStyle/>
          <a:p>
            <a:pPr marL="643451" indent="-457189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fi"/>
              <a:t>dostarczanie informacji o produktach</a:t>
            </a:r>
            <a:endParaRPr/>
          </a:p>
          <a:p>
            <a:pPr marL="643451" indent="-4571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fi"/>
              <a:t>zwiększenie świadomości</a:t>
            </a:r>
            <a:endParaRPr/>
          </a:p>
          <a:p>
            <a:pPr marL="643451" indent="-4571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fi"/>
              <a:t>kierowanie ruchu do witryny</a:t>
            </a:r>
            <a:endParaRPr/>
          </a:p>
          <a:p>
            <a:pPr marL="643451" indent="-4571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fi"/>
              <a:t>tworzenie sprzedaży</a:t>
            </a:r>
            <a:endParaRPr/>
          </a:p>
          <a:p>
            <a:pPr marL="643451" indent="-4571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fi"/>
              <a:t>budować społeczność </a:t>
            </a:r>
            <a:endParaRPr/>
          </a:p>
          <a:p>
            <a:pPr marL="643451" indent="-4571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fi"/>
              <a:t>Angażowanie klientów do powrotu</a:t>
            </a:r>
            <a:endParaRPr/>
          </a:p>
          <a:p>
            <a:pPr marL="643451" indent="-4571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fi"/>
              <a:t>wzmocnienie profilu eksperckiego</a:t>
            </a:r>
            <a:endParaRPr/>
          </a:p>
          <a:p>
            <a:pPr marL="643451" indent="-4571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100"/>
              <a:buFont typeface="Arial"/>
              <a:buChar char="●"/>
            </a:pPr>
            <a:r>
              <a:rPr lang="fi"/>
              <a:t>wzmocnienie marki firmy </a:t>
            </a:r>
            <a:endParaRPr/>
          </a:p>
          <a:p>
            <a:pPr marL="228594" indent="-50799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ts val="2100"/>
              <a:buNone/>
            </a:pPr>
            <a:endParaRPr/>
          </a:p>
          <a:p>
            <a:pPr marL="228594" indent="-50799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ts val="2100"/>
              <a:buNone/>
            </a:pPr>
            <a:endParaRPr/>
          </a:p>
          <a:p>
            <a:pPr marL="228594" indent="-50799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39200"/>
              </a:buClr>
              <a:buSzPts val="2100"/>
              <a:buNone/>
            </a:pPr>
            <a:endParaRPr/>
          </a:p>
        </p:txBody>
      </p:sp>
      <p:sp>
        <p:nvSpPr>
          <p:cNvPr id="376" name="Google Shape;376;p28"/>
          <p:cNvSpPr txBox="1">
            <a:spLocks noGrp="1"/>
          </p:cNvSpPr>
          <p:nvPr>
            <p:ph type="body" idx="4294967295"/>
          </p:nvPr>
        </p:nvSpPr>
        <p:spPr>
          <a:xfrm>
            <a:off x="6510869" y="1536700"/>
            <a:ext cx="5334000" cy="4555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77500" lnSpcReduction="20000"/>
          </a:bodyPr>
          <a:lstStyle/>
          <a:p>
            <a:pPr marL="643451" indent="-457230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ct val="100000"/>
              <a:buFont typeface="Arial"/>
              <a:buChar char="●"/>
            </a:pPr>
            <a:r>
              <a:rPr lang="fi" dirty="0"/>
              <a:t>liczba kontaktów z klientami</a:t>
            </a:r>
            <a:endParaRPr dirty="0"/>
          </a:p>
          <a:p>
            <a:pPr marL="643451" indent="-45723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00000"/>
              <a:buFont typeface="Arial"/>
              <a:buChar char="●"/>
            </a:pPr>
            <a:r>
              <a:rPr lang="fi" dirty="0"/>
              <a:t>świadomość %</a:t>
            </a:r>
            <a:endParaRPr dirty="0"/>
          </a:p>
          <a:p>
            <a:pPr marL="643451" indent="-45723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00000"/>
              <a:buFont typeface="Arial"/>
              <a:buChar char="●"/>
            </a:pPr>
            <a:r>
              <a:rPr lang="fi" dirty="0"/>
              <a:t>wskaźniki odwiedzin na stronie internetowej</a:t>
            </a:r>
            <a:endParaRPr dirty="0"/>
          </a:p>
          <a:p>
            <a:pPr marL="643451" indent="-45723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00000"/>
              <a:buFont typeface="Arial"/>
              <a:buChar char="●"/>
            </a:pPr>
            <a:r>
              <a:rPr lang="fi" dirty="0"/>
              <a:t>sprzedaż €</a:t>
            </a:r>
            <a:endParaRPr dirty="0"/>
          </a:p>
          <a:p>
            <a:pPr marL="643451" indent="-45723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00000"/>
              <a:buFont typeface="Arial"/>
              <a:buChar char="●"/>
            </a:pPr>
            <a:r>
              <a:rPr lang="pl-PL" dirty="0"/>
              <a:t>liczba </a:t>
            </a:r>
            <a:r>
              <a:rPr lang="fi" dirty="0"/>
              <a:t>członk</a:t>
            </a:r>
            <a:r>
              <a:rPr lang="pl-PL" dirty="0"/>
              <a:t>ów</a:t>
            </a:r>
            <a:r>
              <a:rPr lang="fi" dirty="0"/>
              <a:t> społeczności mediów społecznościowych</a:t>
            </a:r>
            <a:endParaRPr dirty="0"/>
          </a:p>
          <a:p>
            <a:pPr marL="643451" indent="-45723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00000"/>
              <a:buFont typeface="Arial"/>
              <a:buChar char="●"/>
            </a:pPr>
            <a:r>
              <a:rPr lang="fi" dirty="0"/>
              <a:t>odsetek powracających odwiedzających, czas spędzony na stronie</a:t>
            </a:r>
            <a:endParaRPr dirty="0"/>
          </a:p>
          <a:p>
            <a:pPr marL="643451" indent="-45723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00000"/>
              <a:buFont typeface="Arial"/>
              <a:buChar char="●"/>
            </a:pPr>
            <a:r>
              <a:rPr lang="fi" dirty="0"/>
              <a:t>ankiet</a:t>
            </a:r>
            <a:r>
              <a:rPr lang="pl-PL" dirty="0"/>
              <a:t>y</a:t>
            </a:r>
            <a:r>
              <a:rPr lang="fi" dirty="0"/>
              <a:t> dotyczące marki i lojalności, NPS</a:t>
            </a:r>
            <a:endParaRPr dirty="0"/>
          </a:p>
        </p:txBody>
      </p:sp>
      <p:cxnSp>
        <p:nvCxnSpPr>
          <p:cNvPr id="377" name="Google Shape;377;p28"/>
          <p:cNvCxnSpPr/>
          <p:nvPr/>
        </p:nvCxnSpPr>
        <p:spPr>
          <a:xfrm>
            <a:off x="5675031" y="592667"/>
            <a:ext cx="0" cy="5367489"/>
          </a:xfrm>
          <a:prstGeom prst="straightConnector1">
            <a:avLst/>
          </a:prstGeom>
          <a:noFill/>
          <a:ln w="41275" cap="rnd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29"/>
          <p:cNvSpPr txBox="1"/>
          <p:nvPr/>
        </p:nvSpPr>
        <p:spPr>
          <a:xfrm>
            <a:off x="286600" y="76108"/>
            <a:ext cx="10010800" cy="13950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2500"/>
            </a:pPr>
            <a:r>
              <a:rPr lang="fi" sz="3733" b="1">
                <a:solidFill>
                  <a:srgbClr val="161249"/>
                </a:solidFill>
              </a:rPr>
              <a:t>Cele muszą być zgodne z lejkiem marketingowym </a:t>
            </a:r>
            <a:endParaRPr sz="3733" b="1">
              <a:solidFill>
                <a:srgbClr val="161249"/>
              </a:solidFill>
            </a:endParaRPr>
          </a:p>
        </p:txBody>
      </p:sp>
      <p:sp>
        <p:nvSpPr>
          <p:cNvPr id="383" name="Google Shape;383;p29"/>
          <p:cNvSpPr txBox="1"/>
          <p:nvPr/>
        </p:nvSpPr>
        <p:spPr>
          <a:xfrm>
            <a:off x="5702430" y="6061511"/>
            <a:ext cx="1777389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600"/>
              <a:t>Źródło: </a:t>
            </a:r>
            <a:r>
              <a:rPr lang="fi" sz="1600" u="sng">
                <a:solidFill>
                  <a:schemeClr val="hlink"/>
                </a:solidFill>
                <a:hlinkClick r:id="rId3"/>
              </a:rPr>
              <a:t>Skyword</a:t>
            </a:r>
            <a:endParaRPr sz="1600"/>
          </a:p>
        </p:txBody>
      </p:sp>
      <p:pic>
        <p:nvPicPr>
          <p:cNvPr id="384" name="Google Shape;384;p2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13741" y="751805"/>
            <a:ext cx="1279068" cy="513740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385" name="Google Shape;385;p29"/>
          <p:cNvSpPr txBox="1"/>
          <p:nvPr/>
        </p:nvSpPr>
        <p:spPr>
          <a:xfrm>
            <a:off x="7865890" y="6061511"/>
            <a:ext cx="2720629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600"/>
              <a:t>Modiefied from </a:t>
            </a:r>
            <a:r>
              <a:rPr lang="fi" sz="1600" u="sng">
                <a:solidFill>
                  <a:schemeClr val="hlink"/>
                </a:solidFill>
                <a:hlinkClick r:id="rId5"/>
              </a:rPr>
              <a:t>TCSuccess</a:t>
            </a:r>
            <a:endParaRPr sz="1600"/>
          </a:p>
        </p:txBody>
      </p:sp>
      <p:pic>
        <p:nvPicPr>
          <p:cNvPr id="386" name="Google Shape;386;p2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48593" y="1160300"/>
            <a:ext cx="4765148" cy="45851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0"/>
          <p:cNvSpPr txBox="1">
            <a:spLocks noGrp="1"/>
          </p:cNvSpPr>
          <p:nvPr>
            <p:ph type="title" idx="4294967295"/>
          </p:nvPr>
        </p:nvSpPr>
        <p:spPr>
          <a:xfrm>
            <a:off x="578800" y="3768339"/>
            <a:ext cx="11034400" cy="1477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algn="ctr">
              <a:lnSpc>
                <a:spcPct val="100000"/>
              </a:lnSpc>
              <a:buSzPts val="4000"/>
            </a:pPr>
            <a:r>
              <a:rPr lang="fi" sz="4800" dirty="0">
                <a:highlight>
                  <a:srgbClr val="FFFFFF"/>
                </a:highlight>
              </a:rPr>
              <a:t>Marketing zorientowany </a:t>
            </a:r>
            <a:br>
              <a:rPr lang="pl-PL" sz="4800" dirty="0">
                <a:highlight>
                  <a:srgbClr val="FFFFFF"/>
                </a:highlight>
              </a:rPr>
            </a:br>
            <a:r>
              <a:rPr lang="fi" sz="4800" dirty="0">
                <a:highlight>
                  <a:srgbClr val="FFFFFF"/>
                </a:highlight>
              </a:rPr>
              <a:t>na klienta i reklama</a:t>
            </a:r>
            <a:endParaRPr sz="4800" dirty="0">
              <a:highlight>
                <a:srgbClr val="FFFFFF"/>
              </a:highlight>
            </a:endParaRPr>
          </a:p>
        </p:txBody>
      </p:sp>
      <p:sp>
        <p:nvSpPr>
          <p:cNvPr id="392" name="Google Shape;392;p30"/>
          <p:cNvSpPr txBox="1"/>
          <p:nvPr/>
        </p:nvSpPr>
        <p:spPr>
          <a:xfrm>
            <a:off x="578800" y="289711"/>
            <a:ext cx="11034400" cy="2570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  <a:spcBef>
                <a:spcPts val="2933"/>
              </a:spcBef>
              <a:spcAft>
                <a:spcPts val="2933"/>
              </a:spcAft>
              <a:buSzPts val="2000"/>
            </a:pPr>
            <a:r>
              <a:rPr lang="fi" sz="3600" b="1" dirty="0">
                <a:solidFill>
                  <a:schemeClr val="lt1"/>
                </a:solidFill>
              </a:rPr>
              <a:t>"Nie działamy w branży kawowej, obsługując ludzi. Jesteśmy w biznesie ludzi, </a:t>
            </a:r>
            <a:br>
              <a:rPr lang="pl-PL" sz="3600" b="1" dirty="0">
                <a:solidFill>
                  <a:schemeClr val="lt1"/>
                </a:solidFill>
              </a:rPr>
            </a:br>
            <a:r>
              <a:rPr lang="fi" sz="3600" b="1" dirty="0">
                <a:solidFill>
                  <a:schemeClr val="lt1"/>
                </a:solidFill>
              </a:rPr>
              <a:t>którzy serwują kawę"</a:t>
            </a:r>
            <a:br>
              <a:rPr lang="fi" sz="2667" dirty="0">
                <a:solidFill>
                  <a:schemeClr val="lt1"/>
                </a:solidFill>
              </a:rPr>
            </a:br>
            <a:r>
              <a:rPr lang="fi" sz="2667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					     - Howard Schultz, Starbucks</a:t>
            </a:r>
            <a:endParaRPr sz="2667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31"/>
          <p:cNvSpPr txBox="1">
            <a:spLocks noGrp="1"/>
          </p:cNvSpPr>
          <p:nvPr>
            <p:ph type="title"/>
          </p:nvPr>
        </p:nvSpPr>
        <p:spPr>
          <a:xfrm>
            <a:off x="211174" y="1696165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 fontScale="90000"/>
          </a:bodyPr>
          <a:lstStyle/>
          <a:p>
            <a:pPr algn="ctr">
              <a:lnSpc>
                <a:spcPct val="100000"/>
              </a:lnSpc>
              <a:buSzPct val="111111"/>
            </a:pPr>
            <a:r>
              <a:rPr lang="fi" dirty="0"/>
              <a:t>Dlaczego marketing </a:t>
            </a:r>
            <a:br>
              <a:rPr lang="pl-PL" dirty="0"/>
            </a:br>
            <a:r>
              <a:rPr lang="fi" dirty="0"/>
              <a:t>i reklama zorientowane na klienta?</a:t>
            </a:r>
            <a:endParaRPr dirty="0"/>
          </a:p>
        </p:txBody>
      </p:sp>
      <p:sp>
        <p:nvSpPr>
          <p:cNvPr id="398" name="Google Shape;398;p31"/>
          <p:cNvSpPr txBox="1">
            <a:spLocks noGrp="1"/>
          </p:cNvSpPr>
          <p:nvPr>
            <p:ph type="body" idx="1"/>
          </p:nvPr>
        </p:nvSpPr>
        <p:spPr>
          <a:xfrm>
            <a:off x="5782749" y="1839896"/>
            <a:ext cx="6143683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609585" indent="-429672">
              <a:lnSpc>
                <a:spcPct val="105000"/>
              </a:lnSpc>
              <a:spcBef>
                <a:spcPts val="0"/>
              </a:spcBef>
              <a:buClr>
                <a:srgbClr val="F39200"/>
              </a:buClr>
              <a:buSzPts val="1475"/>
              <a:buChar char="●"/>
            </a:pPr>
            <a:r>
              <a:rPr lang="fi" sz="1967" dirty="0"/>
              <a:t>Orientacja na klienta to podejście biznesowe, które stawia potrzeby klienta ponad potrzebami firmy. </a:t>
            </a:r>
            <a:endParaRPr sz="1967" dirty="0"/>
          </a:p>
          <a:p>
            <a:pPr marL="609585" indent="-429672">
              <a:lnSpc>
                <a:spcPct val="105000"/>
              </a:lnSpc>
              <a:spcBef>
                <a:spcPts val="0"/>
              </a:spcBef>
              <a:buClr>
                <a:srgbClr val="F39200"/>
              </a:buClr>
              <a:buSzPts val="1475"/>
              <a:buChar char="●"/>
            </a:pPr>
            <a:r>
              <a:rPr lang="fi" sz="1967" dirty="0"/>
              <a:t>Firmy zorientowane na klienta rozumieją, że biznes nie będzie prosperował, jeśli nie będzie konsekwentnie poprawiał koncentracji na kliencie.</a:t>
            </a:r>
            <a:endParaRPr sz="1967" dirty="0"/>
          </a:p>
          <a:p>
            <a:pPr marL="609585" indent="-429672">
              <a:lnSpc>
                <a:spcPct val="105000"/>
              </a:lnSpc>
              <a:spcBef>
                <a:spcPts val="0"/>
              </a:spcBef>
              <a:buClr>
                <a:srgbClr val="F39200"/>
              </a:buClr>
              <a:buSzPts val="1475"/>
              <a:buChar char="●"/>
            </a:pPr>
            <a:r>
              <a:rPr lang="fi" sz="1967" dirty="0"/>
              <a:t>Wgląd w oczekiwania i satysfakcję klientów umożliwia organizacji usprawnienie procesów </a:t>
            </a:r>
            <a:br>
              <a:rPr lang="pl-PL" sz="1967" dirty="0"/>
            </a:br>
            <a:r>
              <a:rPr lang="fi" sz="1967" dirty="0"/>
              <a:t>i wyróżnienie się na tle konkurencji.</a:t>
            </a:r>
            <a:endParaRPr sz="1967" dirty="0"/>
          </a:p>
          <a:p>
            <a:pPr marL="609585" indent="0">
              <a:lnSpc>
                <a:spcPct val="105000"/>
              </a:lnSpc>
              <a:spcBef>
                <a:spcPts val="1600"/>
              </a:spcBef>
              <a:buClr>
                <a:srgbClr val="F39200"/>
              </a:buClr>
              <a:buSzPts val="1800"/>
            </a:pPr>
            <a:r>
              <a:rPr lang="fi" sz="2667" b="1" dirty="0">
                <a:solidFill>
                  <a:srgbClr val="F39200"/>
                </a:solidFill>
              </a:rPr>
              <a:t>DLACZEGO:</a:t>
            </a:r>
            <a:endParaRPr sz="2667" b="1" dirty="0">
              <a:solidFill>
                <a:srgbClr val="F39200"/>
              </a:solidFill>
            </a:endParaRPr>
          </a:p>
          <a:p>
            <a:pPr marL="609585" indent="-429672">
              <a:lnSpc>
                <a:spcPct val="105000"/>
              </a:lnSpc>
              <a:spcBef>
                <a:spcPts val="1600"/>
              </a:spcBef>
              <a:buClr>
                <a:srgbClr val="F39200"/>
              </a:buClr>
              <a:buSzPts val="1475"/>
              <a:buChar char="●"/>
            </a:pPr>
            <a:r>
              <a:rPr lang="fi" sz="1967" dirty="0"/>
              <a:t>Zadowoleni klienci to potencjalni rzecznicy, którzy "rozpowszechniają informacje".</a:t>
            </a:r>
            <a:endParaRPr sz="1967" dirty="0"/>
          </a:p>
          <a:p>
            <a:pPr marL="609585" indent="-429672">
              <a:lnSpc>
                <a:spcPct val="105000"/>
              </a:lnSpc>
              <a:spcBef>
                <a:spcPts val="0"/>
              </a:spcBef>
              <a:buClr>
                <a:srgbClr val="F39200"/>
              </a:buClr>
              <a:buSzPts val="1475"/>
              <a:buChar char="●"/>
            </a:pPr>
            <a:r>
              <a:rPr lang="fi" sz="1967" dirty="0"/>
              <a:t>Wreszcie, co nie mniej ważne: Dotarcie do nowych klientów jest znacznie droższe niż utrzymanie obecnych. </a:t>
            </a:r>
            <a:endParaRPr sz="1967" dirty="0"/>
          </a:p>
        </p:txBody>
      </p:sp>
      <p:sp>
        <p:nvSpPr>
          <p:cNvPr id="399" name="Google Shape;399;p31"/>
          <p:cNvSpPr txBox="1"/>
          <p:nvPr/>
        </p:nvSpPr>
        <p:spPr>
          <a:xfrm>
            <a:off x="511800" y="5097434"/>
            <a:ext cx="5116000" cy="53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endParaRPr sz="1867"/>
          </a:p>
        </p:txBody>
      </p:sp>
      <p:sp>
        <p:nvSpPr>
          <p:cNvPr id="400" name="Google Shape;400;p31"/>
          <p:cNvSpPr txBox="1"/>
          <p:nvPr/>
        </p:nvSpPr>
        <p:spPr>
          <a:xfrm>
            <a:off x="654199" y="3744472"/>
            <a:ext cx="4831200" cy="1855720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92000" anchor="ctr" anchorCtr="1">
            <a:spAutoFit/>
          </a:bodyPr>
          <a:lstStyle/>
          <a:p>
            <a:pPr>
              <a:lnSpc>
                <a:spcPct val="150000"/>
              </a:lnSpc>
              <a:buSzPts val="1400"/>
            </a:pPr>
            <a:r>
              <a:rPr lang="fi" sz="2400" b="1" dirty="0">
                <a:solidFill>
                  <a:srgbClr val="F39200"/>
                </a:solidFill>
              </a:rPr>
              <a:t>Dalsze </a:t>
            </a:r>
            <a:r>
              <a:rPr lang="pl-PL" sz="2400" b="1" dirty="0">
                <a:solidFill>
                  <a:srgbClr val="F39200"/>
                </a:solidFill>
              </a:rPr>
              <a:t>informacje </a:t>
            </a:r>
            <a:r>
              <a:rPr lang="fi" sz="2400" b="1" dirty="0">
                <a:solidFill>
                  <a:srgbClr val="F39200"/>
                </a:solidFill>
              </a:rPr>
              <a:t>na temat</a:t>
            </a:r>
            <a:r>
              <a:rPr lang="pl-PL" sz="2400" b="1" dirty="0">
                <a:solidFill>
                  <a:srgbClr val="F39200"/>
                </a:solidFill>
              </a:rPr>
              <a:t>:</a:t>
            </a:r>
            <a:r>
              <a:rPr lang="fi" sz="2400" dirty="0">
                <a:solidFill>
                  <a:schemeClr val="lt1"/>
                </a:solidFill>
              </a:rPr>
              <a:t>:: </a:t>
            </a:r>
            <a:endParaRPr sz="2400" dirty="0">
              <a:solidFill>
                <a:schemeClr val="lt1"/>
              </a:solidFill>
            </a:endParaRPr>
          </a:p>
          <a:p>
            <a:pPr>
              <a:lnSpc>
                <a:spcPct val="150000"/>
              </a:lnSpc>
              <a:buSzPts val="1400"/>
            </a:pPr>
            <a:r>
              <a:rPr lang="fi" sz="2133" u="sng" dirty="0">
                <a:solidFill>
                  <a:schemeClr val="hlink"/>
                </a:solidFill>
                <a:hlinkClick r:id="rId3"/>
              </a:rPr>
              <a:t>O co chodzi</a:t>
            </a:r>
            <a:r>
              <a:rPr lang="pl-PL" sz="2133" u="sng" dirty="0">
                <a:solidFill>
                  <a:schemeClr val="hlink"/>
                </a:solidFill>
                <a:hlinkClick r:id="rId3"/>
              </a:rPr>
              <a:t>?</a:t>
            </a:r>
            <a:r>
              <a:rPr lang="fi" sz="2133" u="sng" dirty="0">
                <a:solidFill>
                  <a:schemeClr val="hlink"/>
                </a:solidFill>
                <a:hlinkClick r:id="rId3"/>
              </a:rPr>
              <a:t> </a:t>
            </a:r>
            <a:endParaRPr sz="2133" dirty="0"/>
          </a:p>
          <a:p>
            <a:pPr>
              <a:lnSpc>
                <a:spcPct val="150000"/>
              </a:lnSpc>
              <a:buSzPts val="1400"/>
            </a:pPr>
            <a:r>
              <a:rPr lang="fi" sz="2133" u="sng" dirty="0">
                <a:solidFill>
                  <a:schemeClr val="hlink"/>
                </a:solidFill>
                <a:hlinkClick r:id="rId4"/>
              </a:rPr>
              <a:t>Definicje i przykłady</a:t>
            </a:r>
            <a:r>
              <a:rPr lang="pl-PL" sz="2133" u="sng" dirty="0">
                <a:solidFill>
                  <a:schemeClr val="hlink"/>
                </a:solidFill>
              </a:rPr>
              <a:t>.</a:t>
            </a:r>
            <a:endParaRPr sz="2133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32"/>
          <p:cNvSpPr txBox="1">
            <a:spLocks noGrp="1"/>
          </p:cNvSpPr>
          <p:nvPr>
            <p:ph type="body" idx="1"/>
          </p:nvPr>
        </p:nvSpPr>
        <p:spPr>
          <a:xfrm>
            <a:off x="1120777" y="381113"/>
            <a:ext cx="8818739" cy="1088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  <a:buSzPts val="2800"/>
            </a:pPr>
            <a:r>
              <a:rPr lang="fi" sz="3733" dirty="0"/>
              <a:t>Aktywność w </a:t>
            </a:r>
            <a:r>
              <a:rPr lang="pl-PL" sz="3733" dirty="0"/>
              <a:t>sali</a:t>
            </a:r>
            <a:endParaRPr dirty="0"/>
          </a:p>
          <a:p>
            <a:pPr marL="0" indent="0"/>
            <a:endParaRPr dirty="0"/>
          </a:p>
        </p:txBody>
      </p:sp>
      <p:sp>
        <p:nvSpPr>
          <p:cNvPr id="406" name="Google Shape;406;p32"/>
          <p:cNvSpPr txBox="1">
            <a:spLocks noGrp="1"/>
          </p:cNvSpPr>
          <p:nvPr>
            <p:ph type="body" idx="2"/>
          </p:nvPr>
        </p:nvSpPr>
        <p:spPr>
          <a:xfrm>
            <a:off x="1120777" y="1179731"/>
            <a:ext cx="8818739" cy="3998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00000"/>
              </a:lnSpc>
              <a:buSzPts val="1800"/>
            </a:pPr>
            <a:r>
              <a:rPr lang="fi" sz="2133"/>
              <a:t>Wiele firm dąży do bycia "zorientowanymi na klienta", ale tylko nielicznym się to udaje. </a:t>
            </a:r>
            <a:br>
              <a:rPr lang="fi" sz="2133"/>
            </a:br>
            <a:endParaRPr sz="2133"/>
          </a:p>
          <a:p>
            <a:pPr indent="-457189">
              <a:lnSpc>
                <a:spcPct val="100000"/>
              </a:lnSpc>
              <a:spcBef>
                <a:spcPts val="1600"/>
              </a:spcBef>
              <a:buClr>
                <a:srgbClr val="F39200"/>
              </a:buClr>
              <a:buSzPts val="1800"/>
              <a:buAutoNum type="arabicPeriod"/>
            </a:pPr>
            <a:r>
              <a:rPr lang="fi" sz="2133"/>
              <a:t>Jak ocenić, czy firma jest zorientowana na klienta? W jakich funkcjach można to zaobserwować?</a:t>
            </a:r>
            <a:br>
              <a:rPr lang="fi" sz="2133"/>
            </a:br>
            <a:endParaRPr sz="2133"/>
          </a:p>
          <a:p>
            <a:pPr indent="-457189">
              <a:lnSpc>
                <a:spcPct val="100000"/>
              </a:lnSpc>
              <a:buClr>
                <a:srgbClr val="F39200"/>
              </a:buClr>
              <a:buSzPts val="1800"/>
              <a:buAutoNum type="arabicPeriod"/>
            </a:pPr>
            <a:r>
              <a:rPr lang="fi" sz="2133"/>
              <a:t>Wymień różnice między "zorientowaniem na klienta" a "niezorientowaniem na klienta".</a:t>
            </a:r>
            <a:br>
              <a:rPr lang="fi" sz="2133"/>
            </a:br>
            <a:endParaRPr sz="2133"/>
          </a:p>
          <a:p>
            <a:pPr indent="-457189">
              <a:lnSpc>
                <a:spcPct val="100000"/>
              </a:lnSpc>
              <a:buClr>
                <a:srgbClr val="F39200"/>
              </a:buClr>
              <a:buSzPts val="1800"/>
              <a:buAutoNum type="arabicPeriod"/>
            </a:pPr>
            <a:r>
              <a:rPr lang="fi" sz="2133"/>
              <a:t>Jak wyglądają reklamy zorientowane na klienta? Czy możesz wymienić kilka przykładów?</a:t>
            </a:r>
            <a:endParaRPr/>
          </a:p>
          <a:p>
            <a:pPr marL="0" indent="0">
              <a:lnSpc>
                <a:spcPct val="115000"/>
              </a:lnSpc>
              <a:spcBef>
                <a:spcPts val="1600"/>
              </a:spcBef>
              <a:buSzPts val="1800"/>
            </a:pPr>
            <a:endParaRPr>
              <a:solidFill>
                <a:schemeClr val="lt1"/>
              </a:solidFill>
            </a:endParaRPr>
          </a:p>
          <a:p>
            <a:pPr marL="0" indent="0">
              <a:spcBef>
                <a:spcPts val="1600"/>
              </a:spcBef>
            </a:pP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3"/>
          <p:cNvSpPr txBox="1">
            <a:spLocks noGrp="1"/>
          </p:cNvSpPr>
          <p:nvPr>
            <p:ph type="title" idx="4294967295"/>
          </p:nvPr>
        </p:nvSpPr>
        <p:spPr>
          <a:xfrm>
            <a:off x="634633" y="2765020"/>
            <a:ext cx="4021588" cy="1007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>
              <a:lnSpc>
                <a:spcPct val="100000"/>
              </a:lnSpc>
              <a:buSzPts val="3556"/>
            </a:pPr>
            <a:r>
              <a:rPr lang="fi" sz="5400" dirty="0"/>
              <a:t>Kroki, jak </a:t>
            </a:r>
            <a:br>
              <a:rPr lang="fi" sz="5400" dirty="0"/>
            </a:br>
            <a:r>
              <a:rPr lang="fi" sz="5400" dirty="0"/>
              <a:t>zwiększyć orientację </a:t>
            </a:r>
            <a:br>
              <a:rPr lang="pl-PL" sz="5400" dirty="0"/>
            </a:br>
            <a:r>
              <a:rPr lang="fi" sz="5400" dirty="0"/>
              <a:t>na klienta </a:t>
            </a:r>
            <a:endParaRPr sz="5400" dirty="0"/>
          </a:p>
        </p:txBody>
      </p:sp>
      <p:sp>
        <p:nvSpPr>
          <p:cNvPr id="412" name="Google Shape;412;p33"/>
          <p:cNvSpPr txBox="1">
            <a:spLocks noGrp="1"/>
          </p:cNvSpPr>
          <p:nvPr>
            <p:ph type="body" idx="4294967295"/>
          </p:nvPr>
        </p:nvSpPr>
        <p:spPr>
          <a:xfrm>
            <a:off x="4821588" y="831483"/>
            <a:ext cx="6735779" cy="5882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2500" lnSpcReduction="10000"/>
          </a:bodyPr>
          <a:lstStyle/>
          <a:p>
            <a:pPr marL="609585" indent="-431789">
              <a:lnSpc>
                <a:spcPct val="115000"/>
              </a:lnSpc>
              <a:spcBef>
                <a:spcPts val="0"/>
              </a:spcBef>
              <a:buSzPct val="101351"/>
              <a:buAutoNum type="arabicPeriod"/>
            </a:pPr>
            <a:r>
              <a:rPr lang="fi" sz="2133" b="1" dirty="0"/>
              <a:t>Upewnij się, że regularnie otrzymujesz opinie klientów</a:t>
            </a:r>
            <a:r>
              <a:rPr lang="pl-PL" sz="2133" b="1" dirty="0"/>
              <a:t>:</a:t>
            </a:r>
            <a:endParaRPr sz="2133" b="1" dirty="0"/>
          </a:p>
          <a:p>
            <a:pPr marL="1219170" lvl="1" indent="-43184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20000"/>
              <a:buAutoNum type="alphaLcPeriod"/>
            </a:pPr>
            <a:r>
              <a:rPr lang="fi" sz="2000" dirty="0"/>
              <a:t>"Jak przebiegała interakcja/obsługa klienta?" </a:t>
            </a:r>
            <a:endParaRPr sz="2000" dirty="0"/>
          </a:p>
          <a:p>
            <a:pPr marL="1219170" lvl="1" indent="-406441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20000"/>
              <a:buAutoNum type="alphaLcPeriod"/>
            </a:pPr>
            <a:r>
              <a:rPr lang="fi" sz="2000" dirty="0"/>
              <a:t>Korzystanie z ankiet i wskaźników</a:t>
            </a:r>
            <a:r>
              <a:rPr lang="pl-PL" sz="2000" dirty="0"/>
              <a:t>.</a:t>
            </a:r>
            <a:endParaRPr sz="2000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SzPct val="101351"/>
              <a:buAutoNum type="arabicPeriod"/>
            </a:pPr>
            <a:r>
              <a:rPr lang="fi" sz="2133" b="1" dirty="0"/>
              <a:t>Wykorzystaj informacje zwrotne do wyznaczania celów i poprawy jakości obsługi klienta. </a:t>
            </a:r>
            <a:endParaRPr sz="2133" b="1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SzPct val="101351"/>
              <a:buAutoNum type="arabicPeriod"/>
            </a:pPr>
            <a:r>
              <a:rPr lang="fi" sz="2133" b="1" dirty="0"/>
              <a:t>Monitor</a:t>
            </a:r>
            <a:r>
              <a:rPr lang="pl-PL" sz="2133" b="1" dirty="0" err="1"/>
              <a:t>uj</a:t>
            </a:r>
            <a:r>
              <a:rPr lang="fi" sz="2133" b="1" dirty="0"/>
              <a:t> opini</a:t>
            </a:r>
            <a:r>
              <a:rPr lang="pl-PL" sz="2133" b="1" dirty="0"/>
              <a:t>e</a:t>
            </a:r>
            <a:r>
              <a:rPr lang="fi" sz="2133" b="1" dirty="0"/>
              <a:t> w mediach społecznościowych i reag</a:t>
            </a:r>
            <a:r>
              <a:rPr lang="pl-PL" sz="2133" b="1" dirty="0" err="1"/>
              <a:t>uj</a:t>
            </a:r>
            <a:r>
              <a:rPr lang="fi" sz="2133" b="1" dirty="0"/>
              <a:t> na nie</a:t>
            </a:r>
            <a:r>
              <a:rPr lang="pl-PL" sz="2133" b="1" dirty="0"/>
              <a:t>:</a:t>
            </a:r>
            <a:endParaRPr sz="2133" b="1" dirty="0"/>
          </a:p>
          <a:p>
            <a:pPr marL="1219170" lvl="1" indent="-406441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20000"/>
              <a:buAutoNum type="alphaLcPeriod"/>
            </a:pPr>
            <a:r>
              <a:rPr lang="fi" sz="2000" dirty="0"/>
              <a:t>np. najczęściej zadawane pytania, najczęstsze skargi, dyskusje</a:t>
            </a:r>
            <a:endParaRPr sz="2000" dirty="0"/>
          </a:p>
          <a:p>
            <a:pPr marL="1219170" lvl="1" indent="-406441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20000"/>
              <a:buAutoNum type="alphaLcPeriod"/>
            </a:pPr>
            <a:r>
              <a:rPr lang="pl-PL" sz="2000" dirty="0"/>
              <a:t>p</a:t>
            </a:r>
            <a:r>
              <a:rPr lang="fi" sz="2000" dirty="0"/>
              <a:t>oprawnie zidentyfikuj problem -&gt; zaoferuj linki do dodatkowych informacji -&gt; podziękuj klientowi, przeproś za niedogodności</a:t>
            </a:r>
            <a:r>
              <a:rPr lang="pl-PL" sz="2000" dirty="0"/>
              <a:t>.</a:t>
            </a:r>
            <a:endParaRPr sz="2000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SzPct val="101351"/>
              <a:buAutoNum type="arabicPeriod"/>
            </a:pPr>
            <a:r>
              <a:rPr lang="fi" sz="2133" b="1" dirty="0"/>
              <a:t>Pielęgnuj współczucie i ducha obopólnych korzyści w kontaktach z klientami.</a:t>
            </a:r>
            <a:endParaRPr sz="2133" b="1" dirty="0"/>
          </a:p>
          <a:p>
            <a:pPr marL="1219170" lvl="1" indent="-406441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20000"/>
              <a:buAutoNum type="alphaLcPeriod"/>
            </a:pPr>
            <a:r>
              <a:rPr lang="fi" sz="2000" dirty="0"/>
              <a:t>Obecność z empatią i cierpliwością</a:t>
            </a:r>
            <a:r>
              <a:rPr lang="pl-PL" sz="2000" dirty="0"/>
              <a:t>.</a:t>
            </a:r>
            <a:endParaRPr sz="2000" dirty="0"/>
          </a:p>
          <a:p>
            <a:pPr marL="1219170" lvl="1" indent="-406441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ct val="120000"/>
              <a:buAutoNum type="alphaLcPeriod"/>
            </a:pPr>
            <a:r>
              <a:rPr lang="fi" sz="2000" dirty="0"/>
              <a:t>Koncentracja na doświadczeniu klienta</a:t>
            </a:r>
            <a:r>
              <a:rPr lang="pl-PL" sz="2000" dirty="0"/>
              <a:t>.</a:t>
            </a:r>
            <a:endParaRPr sz="2000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SzPct val="101351"/>
              <a:buAutoNum type="arabicPeriod"/>
            </a:pPr>
            <a:r>
              <a:rPr lang="fi" sz="2133" b="1" dirty="0"/>
              <a:t>Współpraca działu sprzedaży i obsługi klienta</a:t>
            </a:r>
            <a:r>
              <a:rPr lang="pl-PL" sz="2133" b="1" dirty="0"/>
              <a:t>.</a:t>
            </a:r>
            <a:r>
              <a:rPr lang="fi" sz="2133" b="1" dirty="0"/>
              <a:t> </a:t>
            </a:r>
            <a:endParaRPr sz="2133" b="1" dirty="0"/>
          </a:p>
        </p:txBody>
      </p:sp>
      <p:sp>
        <p:nvSpPr>
          <p:cNvPr id="413" name="Google Shape;413;p33"/>
          <p:cNvSpPr txBox="1"/>
          <p:nvPr/>
        </p:nvSpPr>
        <p:spPr>
          <a:xfrm>
            <a:off x="634633" y="5095460"/>
            <a:ext cx="3407978" cy="553957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ctr">
              <a:buSzPts val="1400"/>
            </a:pPr>
            <a:r>
              <a:rPr lang="fi" sz="2000" u="sng" dirty="0">
                <a:solidFill>
                  <a:schemeClr val="hlink"/>
                </a:solidFill>
                <a:hlinkClick r:id="rId3"/>
              </a:rPr>
              <a:t>Czytaj więcej na temat </a:t>
            </a:r>
            <a:endParaRPr sz="18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34"/>
          <p:cNvSpPr txBox="1">
            <a:spLocks noGrp="1"/>
          </p:cNvSpPr>
          <p:nvPr>
            <p:ph type="title" idx="4294967295"/>
          </p:nvPr>
        </p:nvSpPr>
        <p:spPr>
          <a:xfrm>
            <a:off x="929490" y="1920079"/>
            <a:ext cx="4233333" cy="31898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>
              <a:lnSpc>
                <a:spcPct val="100000"/>
              </a:lnSpc>
              <a:buSzPct val="80808"/>
            </a:pPr>
            <a:r>
              <a:rPr lang="fi" sz="4800" dirty="0"/>
              <a:t>Praktyczne narzędzia do poprawy jakości obsługi klienta </a:t>
            </a:r>
            <a:endParaRPr sz="4800" dirty="0"/>
          </a:p>
        </p:txBody>
      </p:sp>
      <p:sp>
        <p:nvSpPr>
          <p:cNvPr id="419" name="Google Shape;419;p34"/>
          <p:cNvSpPr txBox="1">
            <a:spLocks noGrp="1"/>
          </p:cNvSpPr>
          <p:nvPr>
            <p:ph type="body" idx="4294967295"/>
          </p:nvPr>
        </p:nvSpPr>
        <p:spPr>
          <a:xfrm>
            <a:off x="5833262" y="1320256"/>
            <a:ext cx="5429249" cy="4389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SzPts val="1200"/>
              <a:buNone/>
            </a:pPr>
            <a:r>
              <a:rPr lang="fi" sz="2000" dirty="0"/>
              <a:t>Głównym celem filozofii zorientowanej </a:t>
            </a:r>
            <a:br>
              <a:rPr lang="pl-PL" sz="2000" dirty="0"/>
            </a:br>
            <a:r>
              <a:rPr lang="fi" sz="2000" dirty="0"/>
              <a:t>na klienta jest poprawa jego doświadczeń. </a:t>
            </a:r>
            <a:endParaRPr sz="2000" dirty="0"/>
          </a:p>
          <a:p>
            <a:pPr marL="0" indent="0">
              <a:lnSpc>
                <a:spcPct val="115000"/>
              </a:lnSpc>
              <a:spcBef>
                <a:spcPts val="1600"/>
              </a:spcBef>
              <a:buSzPts val="1200"/>
              <a:buNone/>
            </a:pPr>
            <a:r>
              <a:rPr lang="fi" sz="2000" dirty="0"/>
              <a:t>Oprócz wcześniej przedstawionych kroków, każda firma powinna skupić się na "poznaniu naszego klienta</a:t>
            </a:r>
            <a:r>
              <a:rPr lang="pl-PL" sz="2000" dirty="0"/>
              <a:t>”.</a:t>
            </a:r>
            <a:endParaRPr sz="2000" dirty="0"/>
          </a:p>
          <a:p>
            <a:pPr marL="0" indent="0">
              <a:lnSpc>
                <a:spcPct val="115000"/>
              </a:lnSpc>
              <a:spcBef>
                <a:spcPts val="1600"/>
              </a:spcBef>
              <a:buSzPts val="1200"/>
              <a:buNone/>
            </a:pPr>
            <a:r>
              <a:rPr lang="fi" sz="2000" dirty="0"/>
              <a:t>Następnie przedstawione zostaną dwa instrumenty służące do tego celu:</a:t>
            </a:r>
            <a:endParaRPr sz="2000" dirty="0"/>
          </a:p>
          <a:p>
            <a:pPr marL="609585" indent="-431789">
              <a:lnSpc>
                <a:spcPct val="115000"/>
              </a:lnSpc>
              <a:spcBef>
                <a:spcPts val="1600"/>
              </a:spcBef>
              <a:buClr>
                <a:srgbClr val="F39200"/>
              </a:buClr>
              <a:buSzPts val="1800"/>
              <a:buFont typeface="Noto Sans Symbols"/>
              <a:buChar char="⮚"/>
            </a:pPr>
            <a:r>
              <a:rPr lang="fi" sz="2000" b="1" dirty="0"/>
              <a:t>persona kupującego</a:t>
            </a:r>
            <a:endParaRPr sz="2000" b="1" dirty="0"/>
          </a:p>
          <a:p>
            <a:pPr marL="609585" indent="-4317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800"/>
              <a:buFont typeface="Noto Sans Symbols"/>
              <a:buChar char="⮚"/>
            </a:pPr>
            <a:r>
              <a:rPr lang="fi" sz="2000" b="1" dirty="0"/>
              <a:t>podróż klienta</a:t>
            </a:r>
            <a:r>
              <a:rPr lang="pl-PL" sz="2000" b="1" dirty="0"/>
              <a:t>.</a:t>
            </a:r>
            <a:r>
              <a:rPr lang="fi" sz="2000" b="1" dirty="0"/>
              <a:t> </a:t>
            </a:r>
            <a:endParaRPr sz="2000" b="1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35"/>
          <p:cNvSpPr txBox="1">
            <a:spLocks noGrp="1"/>
          </p:cNvSpPr>
          <p:nvPr>
            <p:ph type="title"/>
          </p:nvPr>
        </p:nvSpPr>
        <p:spPr>
          <a:xfrm>
            <a:off x="1246264" y="135472"/>
            <a:ext cx="8637200" cy="709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>
              <a:lnSpc>
                <a:spcPct val="100000"/>
              </a:lnSpc>
              <a:buClr>
                <a:schemeClr val="dk1"/>
              </a:buClr>
              <a:buSzPts val="2400"/>
            </a:pPr>
            <a:r>
              <a:rPr lang="pl-PL" dirty="0"/>
              <a:t>Persona kupującego</a:t>
            </a:r>
          </a:p>
        </p:txBody>
      </p:sp>
      <p:sp>
        <p:nvSpPr>
          <p:cNvPr id="426" name="Google Shape;426;p35"/>
          <p:cNvSpPr txBox="1">
            <a:spLocks noGrp="1"/>
          </p:cNvSpPr>
          <p:nvPr>
            <p:ph type="body" idx="1"/>
          </p:nvPr>
        </p:nvSpPr>
        <p:spPr>
          <a:xfrm>
            <a:off x="261567" y="517072"/>
            <a:ext cx="6825033" cy="4276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800"/>
              </a:spcBef>
              <a:buClr>
                <a:schemeClr val="dk1"/>
              </a:buClr>
              <a:buSzPts val="1400"/>
            </a:pPr>
            <a:r>
              <a:rPr lang="fi" sz="2133" b="1" dirty="0">
                <a:solidFill>
                  <a:srgbClr val="F39200"/>
                </a:solidFill>
              </a:rPr>
              <a:t>Jak?</a:t>
            </a:r>
            <a:endParaRPr sz="3200" dirty="0">
              <a:solidFill>
                <a:srgbClr val="F39200"/>
              </a:solidFill>
            </a:endParaRPr>
          </a:p>
          <a:p>
            <a:pPr marL="457189" indent="-457189">
              <a:lnSpc>
                <a:spcPct val="100000"/>
              </a:lnSpc>
              <a:spcBef>
                <a:spcPts val="800"/>
              </a:spcBef>
              <a:buSzPts val="1400"/>
              <a:buAutoNum type="arabicPeriod"/>
            </a:pPr>
            <a:r>
              <a:rPr lang="fi" sz="1867" dirty="0"/>
              <a:t>Przeprowadzanie badań odbiorców</a:t>
            </a:r>
            <a:r>
              <a:rPr lang="pl-PL" sz="1867" dirty="0"/>
              <a:t>:</a:t>
            </a:r>
            <a:endParaRPr dirty="0"/>
          </a:p>
          <a:p>
            <a:pPr marL="863578" lvl="1" indent="-474121">
              <a:lnSpc>
                <a:spcPct val="100000"/>
              </a:lnSpc>
              <a:spcBef>
                <a:spcPts val="800"/>
              </a:spcBef>
              <a:buSzPts val="1400"/>
              <a:buFont typeface="Arial"/>
              <a:buChar char="●"/>
            </a:pPr>
            <a:r>
              <a:rPr lang="fi" sz="1867" dirty="0"/>
              <a:t>Kto już od Ciebie kupuje? Przeprowadź wywiad </a:t>
            </a:r>
            <a:br>
              <a:rPr lang="pl-PL" sz="1867" dirty="0"/>
            </a:br>
            <a:r>
              <a:rPr lang="fi" sz="1867" dirty="0"/>
              <a:t>z niektórymi z nich.</a:t>
            </a:r>
            <a:endParaRPr dirty="0"/>
          </a:p>
          <a:p>
            <a:pPr marL="863578" lvl="1" indent="-474121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867" dirty="0">
                <a:solidFill>
                  <a:srgbClr val="F39200"/>
                </a:solidFill>
              </a:rPr>
              <a:t>Przeanalizuj swoją witrynę i </a:t>
            </a:r>
            <a:r>
              <a:rPr lang="pl-PL" sz="1867" dirty="0">
                <a:solidFill>
                  <a:srgbClr val="F39200"/>
                </a:solidFill>
              </a:rPr>
              <a:t>media </a:t>
            </a:r>
            <a:r>
              <a:rPr lang="fi" sz="1867" dirty="0">
                <a:solidFill>
                  <a:srgbClr val="F39200"/>
                </a:solidFill>
              </a:rPr>
              <a:t>społecznościowe. </a:t>
            </a:r>
            <a:br>
              <a:rPr lang="pl-PL" sz="1867" dirty="0">
                <a:solidFill>
                  <a:srgbClr val="F39200"/>
                </a:solidFill>
              </a:rPr>
            </a:br>
            <a:r>
              <a:rPr lang="fi" sz="1867" dirty="0">
                <a:solidFill>
                  <a:srgbClr val="F39200"/>
                </a:solidFill>
              </a:rPr>
              <a:t>Na przykład</a:t>
            </a:r>
            <a:r>
              <a:rPr lang="pl-PL" sz="1867" dirty="0">
                <a:solidFill>
                  <a:srgbClr val="F39200"/>
                </a:solidFill>
              </a:rPr>
              <a:t>: </a:t>
            </a:r>
            <a:r>
              <a:rPr lang="fi" sz="1867" dirty="0">
                <a:solidFill>
                  <a:srgbClr val="F39200"/>
                </a:solidFill>
              </a:rPr>
              <a:t>Facebook Audience Insights.</a:t>
            </a:r>
            <a:endParaRPr dirty="0">
              <a:solidFill>
                <a:srgbClr val="F39200"/>
              </a:solidFill>
            </a:endParaRPr>
          </a:p>
          <a:p>
            <a:pPr marL="863578" lvl="1" indent="-474121">
              <a:lnSpc>
                <a:spcPct val="100000"/>
              </a:lnSpc>
              <a:spcBef>
                <a:spcPts val="800"/>
              </a:spcBef>
              <a:buSzPts val="1400"/>
              <a:buFont typeface="Arial"/>
              <a:buChar char="●"/>
            </a:pPr>
            <a:r>
              <a:rPr lang="fi" sz="1867" dirty="0"/>
              <a:t>Zobacz, co robi konkurencja</a:t>
            </a:r>
            <a:r>
              <a:rPr lang="pl-PL" sz="1867" dirty="0"/>
              <a:t>.</a:t>
            </a:r>
            <a:endParaRPr dirty="0"/>
          </a:p>
          <a:p>
            <a:pPr marL="457189" indent="-457189">
              <a:lnSpc>
                <a:spcPct val="100000"/>
              </a:lnSpc>
              <a:spcBef>
                <a:spcPts val="800"/>
              </a:spcBef>
              <a:buSzPts val="1400"/>
              <a:buFont typeface="PT Sans"/>
              <a:buAutoNum type="arabicPeriod"/>
            </a:pPr>
            <a:r>
              <a:rPr lang="fi" sz="1867" dirty="0"/>
              <a:t>Identyfikacja </a:t>
            </a:r>
            <a:r>
              <a:rPr lang="fi" sz="1867" b="1" dirty="0"/>
              <a:t>bolączek </a:t>
            </a:r>
            <a:r>
              <a:rPr lang="fi" sz="1867" dirty="0"/>
              <a:t>klientów</a:t>
            </a:r>
            <a:endParaRPr sz="1867" b="1" dirty="0"/>
          </a:p>
          <a:p>
            <a:pPr marL="863578" lvl="1" indent="-474121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400"/>
              <a:buFont typeface="Arial"/>
              <a:buChar char="●"/>
            </a:pPr>
            <a:r>
              <a:rPr lang="pl-PL" sz="1867" dirty="0">
                <a:solidFill>
                  <a:srgbClr val="F39200"/>
                </a:solidFill>
              </a:rPr>
              <a:t>"</a:t>
            </a:r>
            <a:r>
              <a:rPr lang="fi" sz="1867" dirty="0">
                <a:solidFill>
                  <a:srgbClr val="F39200"/>
                </a:solidFill>
              </a:rPr>
              <a:t>Słuchanie społecznościowe</a:t>
            </a:r>
            <a:r>
              <a:rPr lang="pl-PL" sz="1867" dirty="0">
                <a:solidFill>
                  <a:srgbClr val="F39200"/>
                </a:solidFill>
              </a:rPr>
              <a:t>”</a:t>
            </a:r>
            <a:endParaRPr sz="1867" dirty="0">
              <a:solidFill>
                <a:srgbClr val="F39200"/>
              </a:solidFill>
            </a:endParaRPr>
          </a:p>
          <a:p>
            <a:pPr marL="457189" indent="-457189">
              <a:lnSpc>
                <a:spcPct val="100000"/>
              </a:lnSpc>
              <a:spcBef>
                <a:spcPts val="800"/>
              </a:spcBef>
              <a:buSzPts val="1400"/>
              <a:buFont typeface="PT Sans"/>
              <a:buAutoNum type="arabicPeriod"/>
            </a:pPr>
            <a:r>
              <a:rPr lang="fi" sz="1867" dirty="0"/>
              <a:t>Identyfikacja celów klienta</a:t>
            </a:r>
            <a:r>
              <a:rPr lang="pl-PL" sz="1867" dirty="0"/>
              <a:t>.</a:t>
            </a:r>
            <a:endParaRPr sz="1867" dirty="0"/>
          </a:p>
          <a:p>
            <a:pPr marL="457189" indent="-457189">
              <a:lnSpc>
                <a:spcPct val="100000"/>
              </a:lnSpc>
              <a:spcBef>
                <a:spcPts val="800"/>
              </a:spcBef>
              <a:buSzPts val="1400"/>
              <a:buFont typeface="PT Sans"/>
              <a:buAutoNum type="arabicPeriod"/>
            </a:pPr>
            <a:r>
              <a:rPr lang="fi" sz="1867" dirty="0"/>
              <a:t>Dowiedz się, jak Twoja marka może pomóc</a:t>
            </a:r>
            <a:r>
              <a:rPr lang="pl-PL" sz="1867" dirty="0"/>
              <a:t>.</a:t>
            </a:r>
            <a:endParaRPr dirty="0"/>
          </a:p>
          <a:p>
            <a:pPr marL="457189" indent="-457189">
              <a:lnSpc>
                <a:spcPct val="100000"/>
              </a:lnSpc>
              <a:spcBef>
                <a:spcPts val="800"/>
              </a:spcBef>
              <a:buSzPts val="1400"/>
              <a:buFont typeface="PT Sans"/>
              <a:buAutoNum type="arabicPeriod"/>
            </a:pPr>
            <a:r>
              <a:rPr lang="fi" sz="1867" b="1" dirty="0"/>
              <a:t>Jak można się z nim skontaktować? </a:t>
            </a:r>
            <a:r>
              <a:rPr lang="fi" sz="1867" dirty="0"/>
              <a:t>Z jakich wiadomości </a:t>
            </a:r>
            <a:br>
              <a:rPr lang="pl-PL" sz="1867" dirty="0"/>
            </a:br>
            <a:r>
              <a:rPr lang="fi" sz="1867" dirty="0"/>
              <a:t>i mediów społecznościowych</a:t>
            </a:r>
            <a:r>
              <a:rPr lang="pl-PL" sz="1867" dirty="0"/>
              <a:t> korzystać</a:t>
            </a:r>
            <a:r>
              <a:rPr lang="fi" sz="1867" dirty="0"/>
              <a:t>?</a:t>
            </a:r>
            <a:endParaRPr dirty="0"/>
          </a:p>
          <a:p>
            <a:pPr marL="457189" indent="-457189">
              <a:lnSpc>
                <a:spcPct val="100000"/>
              </a:lnSpc>
              <a:spcBef>
                <a:spcPts val="800"/>
              </a:spcBef>
              <a:buSzPts val="1400"/>
              <a:buFont typeface="PT Sans"/>
              <a:buAutoNum type="arabicPeriod"/>
            </a:pPr>
            <a:r>
              <a:rPr lang="fi" sz="1867" dirty="0"/>
              <a:t>Przekształć swoje badania w persony kupujących</a:t>
            </a:r>
            <a:r>
              <a:rPr lang="pl-PL" sz="1867" dirty="0"/>
              <a:t>.</a:t>
            </a:r>
            <a:endParaRPr sz="1867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</a:pPr>
            <a:endParaRPr sz="1867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400"/>
            </a:pPr>
            <a:endParaRPr sz="1867" dirty="0"/>
          </a:p>
        </p:txBody>
      </p:sp>
      <p:pic>
        <p:nvPicPr>
          <p:cNvPr id="427" name="Google Shape;427;p35" descr="Woman taking a photo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05174" y="1140925"/>
            <a:ext cx="1917700" cy="246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35" descr="Man in business attire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350662" y="1255226"/>
            <a:ext cx="1739900" cy="2349500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35"/>
          <p:cNvSpPr txBox="1"/>
          <p:nvPr/>
        </p:nvSpPr>
        <p:spPr>
          <a:xfrm>
            <a:off x="7086600" y="4272068"/>
            <a:ext cx="4790174" cy="2163645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96000" rIns="121900" bIns="96000" anchor="t" anchorCtr="0">
            <a:spAutoFit/>
          </a:bodyPr>
          <a:lstStyle/>
          <a:p>
            <a:pPr>
              <a:buSzPts val="1400"/>
            </a:pPr>
            <a:r>
              <a:rPr lang="fi" sz="1600" dirty="0">
                <a:solidFill>
                  <a:srgbClr val="161249"/>
                </a:solidFill>
              </a:rPr>
              <a:t>Szablony:</a:t>
            </a:r>
            <a:endParaRPr sz="2000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600" u="sng" dirty="0">
                <a:solidFill>
                  <a:srgbClr val="0563C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https://docs.google.com/document/d/1LjXUD2T80m9abqmqQRgJva5Xds3OxLqtmEOXkTX_wpI/edit</a:t>
            </a:r>
            <a:endParaRPr sz="1600" dirty="0">
              <a:solidFill>
                <a:srgbClr val="161249"/>
              </a:solidFill>
            </a:endParaRPr>
          </a:p>
          <a:p>
            <a:pPr marL="380990" indent="-380990"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600" u="sng" dirty="0">
                <a:solidFill>
                  <a:srgbClr val="0563C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https://www.impactplus.com/blog/great-buyer-persona-examples-free-template </a:t>
            </a:r>
            <a:endParaRPr sz="1600" dirty="0"/>
          </a:p>
          <a:p>
            <a:pPr marL="380990" indent="-380990">
              <a:buClr>
                <a:srgbClr val="F39200"/>
              </a:buClr>
              <a:buSzPts val="1400"/>
              <a:buFont typeface="Arial"/>
              <a:buChar char="●"/>
            </a:pPr>
            <a:r>
              <a:rPr lang="fi" sz="1600" dirty="0">
                <a:solidFill>
                  <a:srgbClr val="161249"/>
                </a:solidFill>
              </a:rPr>
              <a:t>Więcej informacji: </a:t>
            </a:r>
            <a:r>
              <a:rPr lang="fi" sz="1600" u="sng" dirty="0">
                <a:solidFill>
                  <a:srgbClr val="0563C1"/>
                </a:solidFill>
                <a:hlinkClick r:id="rId7"/>
              </a:rPr>
              <a:t>https:</a:t>
            </a:r>
            <a:r>
              <a:rPr lang="fi" sz="1600" dirty="0">
                <a:solidFill>
                  <a:srgbClr val="161249"/>
                </a:solidFill>
                <a:hlinkClick r:id="rId7"/>
              </a:rPr>
              <a:t>//blog.hootsuite.com/buyer-persona/</a:t>
            </a:r>
            <a:r>
              <a:rPr lang="pl-PL" sz="1600" dirty="0">
                <a:solidFill>
                  <a:srgbClr val="161249"/>
                </a:solidFill>
              </a:rPr>
              <a:t> </a:t>
            </a:r>
            <a:r>
              <a:rPr lang="fi" sz="1600" dirty="0">
                <a:solidFill>
                  <a:srgbClr val="161249"/>
                </a:solidFill>
              </a:rPr>
              <a:t> </a:t>
            </a:r>
            <a:endParaRPr sz="1800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36"/>
          <p:cNvSpPr txBox="1">
            <a:spLocks noGrp="1"/>
          </p:cNvSpPr>
          <p:nvPr>
            <p:ph type="ctrTitle" idx="4294967295"/>
          </p:nvPr>
        </p:nvSpPr>
        <p:spPr>
          <a:xfrm>
            <a:off x="425472" y="996239"/>
            <a:ext cx="4855633" cy="836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00000"/>
              </a:lnSpc>
              <a:buClr>
                <a:schemeClr val="dk1"/>
              </a:buClr>
              <a:buSzPts val="3300"/>
            </a:pPr>
            <a:r>
              <a:rPr lang="fi" sz="4267" dirty="0">
                <a:solidFill>
                  <a:srgbClr val="F39200"/>
                </a:solidFill>
              </a:rPr>
              <a:t>Dlaczego?</a:t>
            </a:r>
            <a:endParaRPr sz="4267" dirty="0">
              <a:solidFill>
                <a:srgbClr val="F39200"/>
              </a:solidFill>
            </a:endParaRPr>
          </a:p>
        </p:txBody>
      </p:sp>
      <p:sp>
        <p:nvSpPr>
          <p:cNvPr id="436" name="Google Shape;436;p36"/>
          <p:cNvSpPr txBox="1">
            <a:spLocks noGrp="1"/>
          </p:cNvSpPr>
          <p:nvPr>
            <p:ph type="body" idx="4294967295"/>
          </p:nvPr>
        </p:nvSpPr>
        <p:spPr>
          <a:xfrm>
            <a:off x="425472" y="1834439"/>
            <a:ext cx="5226862" cy="3977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38658" indent="-330192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133" dirty="0"/>
              <a:t>Możesz przyciągnąć uwagę potencjalnych klientów, oferując im interesujące treści lub </a:t>
            </a:r>
            <a:r>
              <a:rPr lang="fi" sz="2133" b="1" dirty="0"/>
              <a:t>pomagając </a:t>
            </a:r>
            <a:r>
              <a:rPr lang="fi" sz="2133" dirty="0"/>
              <a:t>im.</a:t>
            </a:r>
            <a:endParaRPr sz="2133" dirty="0"/>
          </a:p>
          <a:p>
            <a:pPr marL="338658" indent="-330192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133" dirty="0"/>
              <a:t>Doskonały sposób na tworzenie ukierunkowanych, interesujących i znaczących treści</a:t>
            </a:r>
            <a:r>
              <a:rPr lang="pl-PL" sz="2133" dirty="0"/>
              <a:t>.</a:t>
            </a:r>
            <a:endParaRPr sz="2133" dirty="0"/>
          </a:p>
          <a:p>
            <a:pPr marL="338658" indent="-330192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133" dirty="0"/>
              <a:t>Klienci oczekują spersonalizowanych treści</a:t>
            </a:r>
            <a:r>
              <a:rPr lang="pl-PL" sz="2133" dirty="0"/>
              <a:t>.</a:t>
            </a:r>
            <a:endParaRPr sz="2133" dirty="0"/>
          </a:p>
          <a:p>
            <a:pPr marL="338658" indent="-330192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133" dirty="0"/>
              <a:t>Buyer persona to model - fikcyjna persona - która opisuje typowego klienta</a:t>
            </a:r>
            <a:br>
              <a:rPr lang="pl-PL" sz="2133" dirty="0"/>
            </a:br>
            <a:endParaRPr sz="400" dirty="0"/>
          </a:p>
          <a:p>
            <a:pPr marL="338658" indent="-330192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rgbClr val="F39200"/>
              </a:buClr>
              <a:buSzPts val="1500"/>
              <a:buChar char="●"/>
            </a:pPr>
            <a:r>
              <a:rPr lang="fi" sz="2133" b="1" dirty="0"/>
              <a:t>UWAGA! Osoba kupująca NIE jest "mężczyzną w wieku 30-50 lat".</a:t>
            </a:r>
            <a:endParaRPr sz="2133" dirty="0"/>
          </a:p>
        </p:txBody>
      </p:sp>
      <p:sp>
        <p:nvSpPr>
          <p:cNvPr id="437" name="Google Shape;437;p36"/>
          <p:cNvSpPr txBox="1">
            <a:spLocks noGrp="1"/>
          </p:cNvSpPr>
          <p:nvPr>
            <p:ph type="body" idx="4294967295"/>
          </p:nvPr>
        </p:nvSpPr>
        <p:spPr>
          <a:xfrm>
            <a:off x="6491377" y="996239"/>
            <a:ext cx="5700623" cy="982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3300"/>
              <a:buNone/>
            </a:pPr>
            <a:r>
              <a:rPr lang="fi" sz="4267" b="1" dirty="0">
                <a:solidFill>
                  <a:srgbClr val="F39200"/>
                </a:solidFill>
              </a:rPr>
              <a:t>Jak złożyć wniosek?</a:t>
            </a:r>
            <a:endParaRPr sz="4267" b="1" dirty="0">
              <a:solidFill>
                <a:srgbClr val="F39200"/>
              </a:solidFill>
            </a:endParaRPr>
          </a:p>
        </p:txBody>
      </p:sp>
      <p:sp>
        <p:nvSpPr>
          <p:cNvPr id="438" name="Google Shape;438;p36"/>
          <p:cNvSpPr txBox="1">
            <a:spLocks noGrp="1"/>
          </p:cNvSpPr>
          <p:nvPr>
            <p:ph type="body" idx="4294967295"/>
          </p:nvPr>
        </p:nvSpPr>
        <p:spPr>
          <a:xfrm>
            <a:off x="6489260" y="1832322"/>
            <a:ext cx="5229498" cy="3979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38658" indent="-330192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133" dirty="0"/>
              <a:t>Mów do swojej postaci jej własnym tonem głosu.</a:t>
            </a:r>
            <a:endParaRPr sz="2133" dirty="0"/>
          </a:p>
          <a:p>
            <a:pPr marL="338658" indent="-330192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133" dirty="0"/>
              <a:t>Tworząc treści, zawsze należy pamiętać o tym, co jest ważne dla klienta (a nie dla firmy)</a:t>
            </a:r>
            <a:r>
              <a:rPr lang="pl-PL" sz="2133" dirty="0"/>
              <a:t>.</a:t>
            </a:r>
            <a:endParaRPr sz="2133" dirty="0"/>
          </a:p>
          <a:p>
            <a:pPr marL="338658" indent="-330192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pl-PL" sz="2133" dirty="0"/>
              <a:t>Uzyskasz l</a:t>
            </a:r>
            <a:r>
              <a:rPr lang="fi" sz="2133" dirty="0"/>
              <a:t>epsze wyniki w SEO i SEA, gdy zaplanujesz słowa kluczowe dla swojej persony (np. Painpoints).</a:t>
            </a:r>
            <a:endParaRPr sz="2133" dirty="0"/>
          </a:p>
          <a:p>
            <a:pPr marL="338658" indent="-330192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500"/>
              <a:buChar char="●"/>
            </a:pPr>
            <a:r>
              <a:rPr lang="fi" sz="2133" dirty="0"/>
              <a:t>Udostępniając treści w mediach społecznościowych, możesz precyzyjnie kierować reklamy do swojej osoby (np. zgodnie z jej zainteresowaniami).</a:t>
            </a:r>
            <a:endParaRPr sz="2133" dirty="0"/>
          </a:p>
          <a:p>
            <a:pPr marL="457189" lvl="1" indent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500"/>
              <a:buNone/>
            </a:pPr>
            <a:endParaRPr lang="pl-PL" sz="2133" dirty="0"/>
          </a:p>
          <a:p>
            <a:pPr marL="457189" lvl="1" indent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500"/>
              <a:buNone/>
            </a:pPr>
            <a:endParaRPr sz="2133" dirty="0"/>
          </a:p>
        </p:txBody>
      </p:sp>
      <p:cxnSp>
        <p:nvCxnSpPr>
          <p:cNvPr id="439" name="Google Shape;439;p36"/>
          <p:cNvCxnSpPr/>
          <p:nvPr/>
        </p:nvCxnSpPr>
        <p:spPr>
          <a:xfrm>
            <a:off x="6071857" y="745256"/>
            <a:ext cx="0" cy="5367489"/>
          </a:xfrm>
          <a:prstGeom prst="straightConnector1">
            <a:avLst/>
          </a:prstGeom>
          <a:noFill/>
          <a:ln w="41275" cap="rnd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37"/>
          <p:cNvSpPr txBox="1"/>
          <p:nvPr/>
        </p:nvSpPr>
        <p:spPr>
          <a:xfrm>
            <a:off x="9806727" y="6283339"/>
            <a:ext cx="2028376" cy="451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333"/>
              <a:t>Źródło: </a:t>
            </a:r>
            <a:r>
              <a:rPr lang="fi" sz="1333" u="sng">
                <a:solidFill>
                  <a:srgbClr val="0097A7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Roberta Cinus</a:t>
            </a:r>
            <a:endParaRPr sz="1333"/>
          </a:p>
        </p:txBody>
      </p:sp>
      <p:sp>
        <p:nvSpPr>
          <p:cNvPr id="445" name="Google Shape;445;p37"/>
          <p:cNvSpPr txBox="1">
            <a:spLocks noGrp="1"/>
          </p:cNvSpPr>
          <p:nvPr>
            <p:ph type="title" idx="4294967295"/>
          </p:nvPr>
        </p:nvSpPr>
        <p:spPr>
          <a:xfrm>
            <a:off x="726017" y="219868"/>
            <a:ext cx="7759700" cy="91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r>
              <a:rPr lang="fi" dirty="0"/>
              <a:t>Customer journey</a:t>
            </a:r>
            <a:r>
              <a:rPr lang="pl-PL" dirty="0"/>
              <a:t>: CJ</a:t>
            </a:r>
            <a:endParaRPr dirty="0"/>
          </a:p>
        </p:txBody>
      </p:sp>
      <p:sp>
        <p:nvSpPr>
          <p:cNvPr id="446" name="Google Shape;446;p37"/>
          <p:cNvSpPr txBox="1">
            <a:spLocks noGrp="1"/>
          </p:cNvSpPr>
          <p:nvPr>
            <p:ph type="body" idx="4294967295"/>
          </p:nvPr>
        </p:nvSpPr>
        <p:spPr>
          <a:xfrm>
            <a:off x="356900" y="1461300"/>
            <a:ext cx="4411200" cy="3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 fontScale="92500" lnSpcReduction="10000"/>
          </a:bodyPr>
          <a:lstStyle/>
          <a:p>
            <a:pPr marL="609585" indent="-443218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fi" sz="2400"/>
              <a:t>Podróż klienta jest ściśle powiązana z wcześniej przedstawionym lejkiem marketingowym</a:t>
            </a:r>
            <a:br>
              <a:rPr lang="fi" sz="2400"/>
            </a:br>
            <a:endParaRPr sz="2400"/>
          </a:p>
          <a:p>
            <a:pPr marL="609585" indent="-443218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fi" sz="2400"/>
              <a:t>Korzystając z CJ, możemy zidentyfikować etapy procesu zakupowego z punktami styku, w których klient wchodzi w kontakt z firmą</a:t>
            </a:r>
            <a:endParaRPr sz="2400"/>
          </a:p>
        </p:txBody>
      </p:sp>
      <p:sp>
        <p:nvSpPr>
          <p:cNvPr id="447" name="Google Shape;447;p37"/>
          <p:cNvSpPr txBox="1"/>
          <p:nvPr/>
        </p:nvSpPr>
        <p:spPr>
          <a:xfrm>
            <a:off x="356898" y="5115152"/>
            <a:ext cx="11478205" cy="820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609585" indent="-431789">
              <a:buClr>
                <a:srgbClr val="F39200"/>
              </a:buClr>
              <a:buSzPts val="1700"/>
              <a:buFont typeface="Arial"/>
              <a:buChar char="●"/>
            </a:pPr>
            <a:r>
              <a:rPr lang="fi" sz="2267" dirty="0">
                <a:solidFill>
                  <a:srgbClr val="161249"/>
                </a:solidFill>
              </a:rPr>
              <a:t>Pomaga to zasadniczo w planowaniu przekazów reklamowych i wyborze mediów </a:t>
            </a:r>
            <a:br>
              <a:rPr lang="pl-PL" sz="2267" dirty="0">
                <a:solidFill>
                  <a:srgbClr val="161249"/>
                </a:solidFill>
              </a:rPr>
            </a:br>
            <a:r>
              <a:rPr lang="fi" sz="2267" dirty="0">
                <a:solidFill>
                  <a:srgbClr val="161249"/>
                </a:solidFill>
              </a:rPr>
              <a:t>w celu optymalnego dotarcia do odbiorców docelowych. </a:t>
            </a:r>
            <a:endParaRPr sz="1867" dirty="0"/>
          </a:p>
        </p:txBody>
      </p:sp>
      <p:pic>
        <p:nvPicPr>
          <p:cNvPr id="448" name="Google Shape;448;p37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1359" y="1341700"/>
            <a:ext cx="6347117" cy="35702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38"/>
          <p:cNvSpPr txBox="1"/>
          <p:nvPr/>
        </p:nvSpPr>
        <p:spPr>
          <a:xfrm>
            <a:off x="6610633" y="6133733"/>
            <a:ext cx="5581600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600"/>
              <a:t>Źródło: </a:t>
            </a:r>
            <a:r>
              <a:rPr lang="fi" sz="1600" u="sng">
                <a:solidFill>
                  <a:schemeClr val="hlink"/>
                </a:solidFill>
                <a:hlinkClick r:id="rId3"/>
              </a:rPr>
              <a:t>Chaffey</a:t>
            </a:r>
            <a:r>
              <a:rPr lang="fi" sz="1600"/>
              <a:t>, 2020 (oryginał: Boston Consulting Group)</a:t>
            </a:r>
            <a:endParaRPr sz="1600"/>
          </a:p>
        </p:txBody>
      </p:sp>
      <p:sp>
        <p:nvSpPr>
          <p:cNvPr id="454" name="Google Shape;454;p38"/>
          <p:cNvSpPr txBox="1"/>
          <p:nvPr/>
        </p:nvSpPr>
        <p:spPr>
          <a:xfrm>
            <a:off x="782621" y="0"/>
            <a:ext cx="9009033" cy="820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600"/>
            </a:pPr>
            <a:r>
              <a:rPr lang="fi" sz="3733" b="1" dirty="0">
                <a:solidFill>
                  <a:srgbClr val="161249"/>
                </a:solidFill>
              </a:rPr>
              <a:t>Przykład </a:t>
            </a:r>
            <a:r>
              <a:rPr lang="pl-PL" sz="3733" b="1" dirty="0">
                <a:solidFill>
                  <a:srgbClr val="161249"/>
                </a:solidFill>
              </a:rPr>
              <a:t>„</a:t>
            </a:r>
            <a:r>
              <a:rPr lang="fi" sz="3733" b="1" dirty="0">
                <a:solidFill>
                  <a:srgbClr val="161249"/>
                </a:solidFill>
              </a:rPr>
              <a:t>podróży klienta</a:t>
            </a:r>
            <a:r>
              <a:rPr lang="pl-PL" sz="3733" b="1" dirty="0">
                <a:solidFill>
                  <a:srgbClr val="161249"/>
                </a:solidFill>
              </a:rPr>
              <a:t>”</a:t>
            </a:r>
            <a:endParaRPr sz="3733" b="1" dirty="0">
              <a:solidFill>
                <a:srgbClr val="161249"/>
              </a:solidFill>
            </a:endParaRPr>
          </a:p>
        </p:txBody>
      </p:sp>
      <p:pic>
        <p:nvPicPr>
          <p:cNvPr id="455" name="Google Shape;455;p38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0467" y="703434"/>
            <a:ext cx="8553399" cy="543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39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9" cy="517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  <a:buSzPts val="2800"/>
            </a:pPr>
            <a:r>
              <a:rPr lang="fi" sz="3733" dirty="0"/>
              <a:t>Aktywność w </a:t>
            </a:r>
            <a:r>
              <a:rPr lang="pl-PL" sz="3733" dirty="0"/>
              <a:t>sali</a:t>
            </a:r>
            <a:endParaRPr dirty="0"/>
          </a:p>
        </p:txBody>
      </p:sp>
      <p:sp>
        <p:nvSpPr>
          <p:cNvPr id="461" name="Google Shape;461;p39"/>
          <p:cNvSpPr txBox="1">
            <a:spLocks noGrp="1"/>
          </p:cNvSpPr>
          <p:nvPr>
            <p:ph type="body" idx="2"/>
          </p:nvPr>
        </p:nvSpPr>
        <p:spPr>
          <a:xfrm>
            <a:off x="1120777" y="1143518"/>
            <a:ext cx="9827880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lnSpc>
                <a:spcPct val="100000"/>
              </a:lnSpc>
              <a:buClr>
                <a:srgbClr val="F39200"/>
              </a:buClr>
            </a:pPr>
            <a:r>
              <a:rPr lang="fi" sz="2667" b="1" dirty="0">
                <a:solidFill>
                  <a:srgbClr val="F39200"/>
                </a:solidFill>
              </a:rPr>
              <a:t>Cyfrowa podróż klienta</a:t>
            </a:r>
            <a:endParaRPr dirty="0"/>
          </a:p>
          <a:p>
            <a:pPr marL="0" indent="0">
              <a:lnSpc>
                <a:spcPct val="100000"/>
              </a:lnSpc>
              <a:spcBef>
                <a:spcPts val="1600"/>
              </a:spcBef>
            </a:pPr>
            <a:r>
              <a:rPr lang="fi" sz="2400" dirty="0"/>
              <a:t>W procesie planowania "jakiego rodzaju reklamy" i "w jakich mediach/platformach je publikować", bardzo przydatne jest określenie podróży klienta i punktów kontaktu z klientem dla danej firmy. </a:t>
            </a:r>
            <a:br>
              <a:rPr lang="fi" sz="2400" dirty="0"/>
            </a:br>
            <a:endParaRPr sz="2400" dirty="0"/>
          </a:p>
          <a:p>
            <a:pPr indent="-4571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980"/>
              <a:buAutoNum type="arabicPeriod"/>
            </a:pPr>
            <a:r>
              <a:rPr lang="fi" sz="2400" dirty="0"/>
              <a:t>Pomyśl o firmie i produkcie lub usłudze </a:t>
            </a:r>
            <a:endParaRPr dirty="0"/>
          </a:p>
          <a:p>
            <a:pPr indent="-4571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980"/>
              <a:buAutoNum type="arabicPeriod"/>
            </a:pPr>
            <a:r>
              <a:rPr lang="fi" sz="2400" dirty="0"/>
              <a:t>Ustal określo</a:t>
            </a:r>
            <a:r>
              <a:rPr lang="pl-PL" sz="2400" dirty="0" err="1"/>
              <a:t>ną</a:t>
            </a:r>
            <a:r>
              <a:rPr lang="fi" sz="2400" dirty="0"/>
              <a:t> person</a:t>
            </a:r>
            <a:r>
              <a:rPr lang="pl-PL" sz="2400" dirty="0"/>
              <a:t>ę</a:t>
            </a:r>
            <a:r>
              <a:rPr lang="fi" sz="2400" dirty="0"/>
              <a:t> kupującego</a:t>
            </a:r>
            <a:endParaRPr dirty="0"/>
          </a:p>
          <a:p>
            <a:pPr indent="-4571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980"/>
              <a:buAutoNum type="arabicPeriod"/>
            </a:pPr>
            <a:r>
              <a:rPr lang="fi" sz="2400" dirty="0"/>
              <a:t>Jak może wyglądać ta podróż? Jakie kroki wchodzą w grę?</a:t>
            </a:r>
            <a:endParaRPr dirty="0"/>
          </a:p>
          <a:p>
            <a:pPr indent="-4571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980"/>
              <a:buAutoNum type="arabicPeriod"/>
            </a:pPr>
            <a:r>
              <a:rPr lang="fi" sz="2400" dirty="0"/>
              <a:t>Wymień cyfrowe punkty kontaktu, idealne dla firmy, aby spotkać się z klientem.</a:t>
            </a:r>
            <a:endParaRPr dirty="0"/>
          </a:p>
          <a:p>
            <a:pPr marL="0" indent="0"/>
            <a:endParaRPr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40"/>
          <p:cNvSpPr txBox="1">
            <a:spLocks noGrp="1"/>
          </p:cNvSpPr>
          <p:nvPr>
            <p:ph type="title" idx="4294967295"/>
          </p:nvPr>
        </p:nvSpPr>
        <p:spPr>
          <a:xfrm>
            <a:off x="1432564" y="2269748"/>
            <a:ext cx="9326872" cy="1169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spAutoFit/>
          </a:bodyPr>
          <a:lstStyle/>
          <a:p>
            <a:pPr algn="ctr">
              <a:lnSpc>
                <a:spcPct val="100000"/>
              </a:lnSpc>
              <a:buSzPts val="3600"/>
            </a:pPr>
            <a:r>
              <a:rPr lang="fi" sz="6000" dirty="0"/>
              <a:t>Trendy i perspektywy</a:t>
            </a:r>
            <a:endParaRPr sz="60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41"/>
          <p:cNvSpPr txBox="1">
            <a:spLocks noGrp="1"/>
          </p:cNvSpPr>
          <p:nvPr>
            <p:ph type="title"/>
          </p:nvPr>
        </p:nvSpPr>
        <p:spPr>
          <a:xfrm>
            <a:off x="-1143000" y="197279"/>
            <a:ext cx="13535526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>
              <a:lnSpc>
                <a:spcPct val="100000"/>
              </a:lnSpc>
              <a:buSzPts val="2400"/>
            </a:pPr>
            <a:r>
              <a:rPr lang="fi" sz="4000" dirty="0"/>
              <a:t>Udział mediów cyfrowych w reklamie</a:t>
            </a:r>
            <a:r>
              <a:rPr lang="pl-PL" sz="4000" dirty="0"/>
              <a:t> </a:t>
            </a:r>
            <a:r>
              <a:rPr lang="fi" sz="4000" dirty="0"/>
              <a:t>rośnie </a:t>
            </a:r>
            <a:endParaRPr sz="4000" dirty="0"/>
          </a:p>
        </p:txBody>
      </p:sp>
      <p:sp>
        <p:nvSpPr>
          <p:cNvPr id="472" name="Google Shape;472;p41"/>
          <p:cNvSpPr txBox="1">
            <a:spLocks noGrp="1"/>
          </p:cNvSpPr>
          <p:nvPr>
            <p:ph type="body" idx="1"/>
          </p:nvPr>
        </p:nvSpPr>
        <p:spPr>
          <a:xfrm>
            <a:off x="352460" y="1396348"/>
            <a:ext cx="4127699" cy="3652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000" dirty="0"/>
              <a:t>Ze względu na konkurencję, wydatki reklamowe organizacji stale rosną, począwszy od 2017 roku</a:t>
            </a:r>
            <a:endParaRPr sz="20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000" dirty="0"/>
              <a:t>Udział mediów cyfrowych rośnie, choć tradycyjne media nadal są wykorzystywane</a:t>
            </a:r>
            <a:endParaRPr sz="20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000" dirty="0"/>
              <a:t>Wykres przedstawia średnią dla wszystkich reklamodawców</a:t>
            </a:r>
            <a:endParaRPr sz="20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500"/>
              <a:buFont typeface="Arial"/>
              <a:buChar char="●"/>
            </a:pPr>
            <a:r>
              <a:rPr lang="fi" sz="2000" dirty="0"/>
              <a:t>Uwaga: ogromne różnice między różnymi typami organizacji</a:t>
            </a:r>
            <a:endParaRPr sz="2000" dirty="0"/>
          </a:p>
        </p:txBody>
      </p:sp>
      <p:sp>
        <p:nvSpPr>
          <p:cNvPr id="473" name="Google Shape;473;p41"/>
          <p:cNvSpPr txBox="1"/>
          <p:nvPr/>
        </p:nvSpPr>
        <p:spPr>
          <a:xfrm>
            <a:off x="9734928" y="5393233"/>
            <a:ext cx="2457072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600">
                <a:solidFill>
                  <a:srgbClr val="161249"/>
                </a:solidFill>
              </a:rPr>
              <a:t>Źródło: Statista (2022)</a:t>
            </a:r>
            <a:endParaRPr sz="1600">
              <a:solidFill>
                <a:srgbClr val="161249"/>
              </a:solidFill>
            </a:endParaRPr>
          </a:p>
        </p:txBody>
      </p:sp>
      <p:pic>
        <p:nvPicPr>
          <p:cNvPr id="474" name="Google Shape;474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7715" y="1522842"/>
            <a:ext cx="7255965" cy="3652889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42"/>
          <p:cNvSpPr txBox="1">
            <a:spLocks noGrp="1"/>
          </p:cNvSpPr>
          <p:nvPr>
            <p:ph type="title"/>
          </p:nvPr>
        </p:nvSpPr>
        <p:spPr>
          <a:xfrm>
            <a:off x="584704" y="435291"/>
            <a:ext cx="11522797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00000"/>
              </a:lnSpc>
              <a:buSzPts val="2400"/>
            </a:pPr>
            <a:r>
              <a:rPr lang="fi" sz="4000"/>
              <a:t>Niektóre firmy promują więcej niż inne</a:t>
            </a:r>
            <a:endParaRPr sz="4000"/>
          </a:p>
        </p:txBody>
      </p:sp>
      <p:sp>
        <p:nvSpPr>
          <p:cNvPr id="480" name="Google Shape;480;p42"/>
          <p:cNvSpPr txBox="1">
            <a:spLocks noGrp="1"/>
          </p:cNvSpPr>
          <p:nvPr>
            <p:ph type="body" idx="1"/>
          </p:nvPr>
        </p:nvSpPr>
        <p:spPr>
          <a:xfrm>
            <a:off x="584704" y="1401881"/>
            <a:ext cx="4091281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80990" indent="-380990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600"/>
              <a:buFont typeface="Arial"/>
              <a:buChar char="●"/>
            </a:pPr>
            <a:r>
              <a:rPr lang="fi" sz="2133" dirty="0"/>
              <a:t>Potrzeba promocji jest niezbędna, gdy istnieje duża konkurencja (np. artykuły spożywcze, elektronika użytkowa itp.).</a:t>
            </a:r>
            <a:endParaRPr sz="2133" dirty="0"/>
          </a:p>
          <a:p>
            <a:pPr marL="380990" indent="-380990">
              <a:lnSpc>
                <a:spcPct val="100000"/>
              </a:lnSpc>
              <a:spcBef>
                <a:spcPts val="1600"/>
              </a:spcBef>
              <a:buClr>
                <a:srgbClr val="F39200"/>
              </a:buClr>
              <a:buSzPts val="1600"/>
              <a:buFont typeface="Arial"/>
              <a:buChar char="●"/>
            </a:pPr>
            <a:r>
              <a:rPr lang="fi" sz="2133" dirty="0"/>
              <a:t>Większe firmy przeznaczają większą część swojego całkowitego budżetu na marketing.</a:t>
            </a:r>
            <a:endParaRPr sz="2133" dirty="0"/>
          </a:p>
          <a:p>
            <a:pPr marL="380990" indent="-380990">
              <a:lnSpc>
                <a:spcPct val="100000"/>
              </a:lnSpc>
              <a:spcBef>
                <a:spcPts val="1600"/>
              </a:spcBef>
              <a:buClr>
                <a:srgbClr val="F39200"/>
              </a:buClr>
              <a:buSzPts val="1600"/>
              <a:buFont typeface="Arial"/>
              <a:buChar char="●"/>
            </a:pPr>
            <a:r>
              <a:rPr lang="fi" sz="2133" dirty="0"/>
              <a:t>Ogólnie rzecz biorąc, firmy B2C wydają wyższe budżety niż firmy B2B</a:t>
            </a:r>
            <a:endParaRPr dirty="0"/>
          </a:p>
          <a:p>
            <a:pPr marL="380990" indent="-245527">
              <a:lnSpc>
                <a:spcPct val="100000"/>
              </a:lnSpc>
              <a:spcBef>
                <a:spcPts val="1600"/>
              </a:spcBef>
              <a:buClr>
                <a:srgbClr val="F39200"/>
              </a:buClr>
              <a:buSzPts val="1600"/>
            </a:pPr>
            <a:endParaRPr sz="2133" dirty="0"/>
          </a:p>
          <a:p>
            <a:pPr marL="380990" indent="-245527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rgbClr val="F39200"/>
              </a:buClr>
              <a:buSzPts val="1600"/>
            </a:pPr>
            <a:endParaRPr sz="2133" dirty="0"/>
          </a:p>
        </p:txBody>
      </p:sp>
      <p:pic>
        <p:nvPicPr>
          <p:cNvPr id="481" name="Google Shape;481;p4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26" t="-2443"/>
          <a:stretch/>
        </p:blipFill>
        <p:spPr>
          <a:xfrm>
            <a:off x="5088122" y="1401881"/>
            <a:ext cx="6852095" cy="3962579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82" name="Google Shape;482;p42"/>
          <p:cNvSpPr txBox="1"/>
          <p:nvPr/>
        </p:nvSpPr>
        <p:spPr>
          <a:xfrm>
            <a:off x="9521251" y="5497142"/>
            <a:ext cx="5036000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600"/>
              <a:t>Źródło: </a:t>
            </a:r>
            <a:r>
              <a:rPr lang="fi" sz="1600" u="sng">
                <a:solidFill>
                  <a:schemeClr val="hlink"/>
                </a:solidFill>
                <a:hlinkClick r:id="rId4"/>
              </a:rPr>
              <a:t>Merehead, </a:t>
            </a:r>
            <a:r>
              <a:rPr lang="fi" sz="1600"/>
              <a:t>2021 r.</a:t>
            </a:r>
            <a:endParaRPr sz="160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43"/>
          <p:cNvSpPr txBox="1">
            <a:spLocks noGrp="1"/>
          </p:cNvSpPr>
          <p:nvPr>
            <p:ph type="body" idx="4294967295"/>
          </p:nvPr>
        </p:nvSpPr>
        <p:spPr>
          <a:xfrm>
            <a:off x="4306360" y="1245431"/>
            <a:ext cx="3712633" cy="3945224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605"/>
              <a:buNone/>
            </a:pPr>
            <a:r>
              <a:rPr lang="fi" sz="2000" b="1" dirty="0">
                <a:solidFill>
                  <a:srgbClr val="F39200"/>
                </a:solidFill>
              </a:rPr>
              <a:t>Trend:</a:t>
            </a:r>
            <a:br>
              <a:rPr lang="fi" sz="2000" dirty="0"/>
            </a:br>
            <a:r>
              <a:rPr lang="fi" sz="1800" dirty="0"/>
              <a:t>Korzystanie z wyszukiwarek przekształca się z wyszukiwania słów w wyszukiwanie oparte na wideo i wyszukiwanie oparte na lokalizacji. Jednocześnie coraz częściej sztuczna inteligencja jest wykorzystywana do strukturyzowania baz danych.</a:t>
            </a:r>
            <a:endParaRPr sz="1800" dirty="0"/>
          </a:p>
          <a:p>
            <a:pPr marL="0" indent="0">
              <a:lnSpc>
                <a:spcPct val="100000"/>
              </a:lnSpc>
              <a:spcBef>
                <a:spcPts val="1600"/>
              </a:spcBef>
              <a:buClr>
                <a:srgbClr val="F39200"/>
              </a:buClr>
              <a:buSzPts val="605"/>
              <a:buNone/>
            </a:pPr>
            <a:r>
              <a:rPr lang="fi" sz="2000" b="1" dirty="0">
                <a:solidFill>
                  <a:srgbClr val="F39200"/>
                </a:solidFill>
              </a:rPr>
              <a:t>Do rozwiązania: </a:t>
            </a:r>
            <a:br>
              <a:rPr lang="fi" sz="2000" dirty="0"/>
            </a:br>
            <a:r>
              <a:rPr lang="fi" sz="1800" dirty="0"/>
              <a:t>Które punkty kontaktu z klientem zyskają na znaczeniu?</a:t>
            </a:r>
            <a:r>
              <a:rPr lang="fi" sz="2000" dirty="0"/>
              <a:t> </a:t>
            </a:r>
            <a:endParaRPr sz="2000" dirty="0"/>
          </a:p>
          <a:p>
            <a:pPr marL="0" indent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605"/>
              <a:buNone/>
            </a:pPr>
            <a:r>
              <a:rPr lang="fi" sz="2007" dirty="0"/>
              <a:t> </a:t>
            </a:r>
            <a:br>
              <a:rPr lang="fi" sz="2007" dirty="0"/>
            </a:br>
            <a:endParaRPr sz="1293" dirty="0"/>
          </a:p>
        </p:txBody>
      </p:sp>
      <p:sp>
        <p:nvSpPr>
          <p:cNvPr id="488" name="Google Shape;488;p43"/>
          <p:cNvSpPr txBox="1">
            <a:spLocks noGrp="1"/>
          </p:cNvSpPr>
          <p:nvPr>
            <p:ph type="title" idx="4294967295"/>
          </p:nvPr>
        </p:nvSpPr>
        <p:spPr>
          <a:xfrm>
            <a:off x="414867" y="176947"/>
            <a:ext cx="11362267" cy="76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00000"/>
              </a:lnSpc>
              <a:buSzPts val="3556"/>
            </a:pPr>
            <a:r>
              <a:rPr lang="fi" sz="4267"/>
              <a:t>Trendy i perspektywy na przyszłość</a:t>
            </a:r>
            <a:endParaRPr sz="4267"/>
          </a:p>
        </p:txBody>
      </p:sp>
      <p:sp>
        <p:nvSpPr>
          <p:cNvPr id="489" name="Google Shape;489;p43"/>
          <p:cNvSpPr txBox="1">
            <a:spLocks noGrp="1"/>
          </p:cNvSpPr>
          <p:nvPr>
            <p:ph type="body" idx="4294967295"/>
          </p:nvPr>
        </p:nvSpPr>
        <p:spPr>
          <a:xfrm>
            <a:off x="8242839" y="1245430"/>
            <a:ext cx="3577167" cy="3945225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605"/>
              <a:buNone/>
            </a:pPr>
            <a:r>
              <a:rPr lang="fi" sz="2000" b="1" dirty="0">
                <a:solidFill>
                  <a:srgbClr val="F39200"/>
                </a:solidFill>
              </a:rPr>
              <a:t>Trend: </a:t>
            </a:r>
            <a:br>
              <a:rPr lang="fi" sz="2000" dirty="0"/>
            </a:br>
            <a:r>
              <a:rPr lang="fi" sz="1800" dirty="0"/>
              <a:t>Rosnące regulacje -&gt; Przyszłość bez plików cookie ...? </a:t>
            </a:r>
            <a:endParaRPr sz="24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605"/>
              <a:buNone/>
            </a:pPr>
            <a:r>
              <a:rPr lang="fi" sz="1800" dirty="0"/>
              <a:t>-&gt; Jak reklamodawcy mogą dotrzeć do odbiorców docelowych bez tych danych?</a:t>
            </a:r>
            <a:endParaRPr sz="2000" b="1" dirty="0"/>
          </a:p>
          <a:p>
            <a:pPr marL="0" indent="0">
              <a:lnSpc>
                <a:spcPct val="100000"/>
              </a:lnSpc>
              <a:spcBef>
                <a:spcPts val="3200"/>
              </a:spcBef>
              <a:spcAft>
                <a:spcPts val="1600"/>
              </a:spcAft>
              <a:buClr>
                <a:srgbClr val="F39200"/>
              </a:buClr>
              <a:buSzPts val="1608"/>
              <a:buNone/>
            </a:pPr>
            <a:br>
              <a:rPr lang="pl-PL" sz="2000" b="1" dirty="0">
                <a:solidFill>
                  <a:srgbClr val="F39200"/>
                </a:solidFill>
              </a:rPr>
            </a:br>
            <a:r>
              <a:rPr lang="fi" sz="2000" b="1" dirty="0">
                <a:solidFill>
                  <a:srgbClr val="F39200"/>
                </a:solidFill>
              </a:rPr>
              <a:t>Do rozwiązania: </a:t>
            </a:r>
            <a:br>
              <a:rPr lang="fi" sz="2000" dirty="0"/>
            </a:br>
            <a:r>
              <a:rPr lang="fi" sz="1800" dirty="0"/>
              <a:t>Alternatywne metody określania tożsamości potencjalnych odbiorców reklam?</a:t>
            </a:r>
            <a:endParaRPr sz="1800" dirty="0"/>
          </a:p>
        </p:txBody>
      </p:sp>
      <p:sp>
        <p:nvSpPr>
          <p:cNvPr id="490" name="Google Shape;490;p43"/>
          <p:cNvSpPr txBox="1">
            <a:spLocks noGrp="1"/>
          </p:cNvSpPr>
          <p:nvPr>
            <p:ph type="body" idx="4294967295"/>
          </p:nvPr>
        </p:nvSpPr>
        <p:spPr>
          <a:xfrm>
            <a:off x="371995" y="1245431"/>
            <a:ext cx="3710517" cy="3945224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605"/>
              <a:buNone/>
            </a:pPr>
            <a:r>
              <a:rPr lang="fi" sz="2000" b="1" dirty="0">
                <a:solidFill>
                  <a:srgbClr val="F39200"/>
                </a:solidFill>
              </a:rPr>
              <a:t>Trend: </a:t>
            </a:r>
            <a:br>
              <a:rPr lang="fi" sz="2000" dirty="0"/>
            </a:br>
            <a:r>
              <a:rPr lang="fi" sz="1800" dirty="0"/>
              <a:t>W miarę jak umiejętności marketingu cyfrowego stają się "umiejętnościami wszystkich", przewaga konkurencyjna maleje, a wszyscy konkurenci robią to samo.</a:t>
            </a:r>
            <a:endParaRPr sz="1800" dirty="0"/>
          </a:p>
          <a:p>
            <a:pPr marL="0" indent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rgbClr val="F39200"/>
              </a:buClr>
              <a:buSzPts val="605"/>
              <a:buNone/>
            </a:pPr>
            <a:r>
              <a:rPr lang="fi" sz="2000" b="1" dirty="0">
                <a:solidFill>
                  <a:srgbClr val="F39200"/>
                </a:solidFill>
              </a:rPr>
              <a:t>Do rozwiązania: </a:t>
            </a:r>
            <a:br>
              <a:rPr lang="fi" sz="2000" dirty="0"/>
            </a:br>
            <a:r>
              <a:rPr lang="fi" sz="1800" dirty="0"/>
              <a:t>Jak wyróżnić się wśród konkurencji? Czy nowe platformy reklamowe zaoferują lepsze opcje targetowania? </a:t>
            </a:r>
            <a:endParaRPr sz="1800" dirty="0"/>
          </a:p>
        </p:txBody>
      </p:sp>
      <p:sp>
        <p:nvSpPr>
          <p:cNvPr id="491" name="Google Shape;491;p43"/>
          <p:cNvSpPr txBox="1"/>
          <p:nvPr/>
        </p:nvSpPr>
        <p:spPr>
          <a:xfrm>
            <a:off x="2771777" y="5831140"/>
            <a:ext cx="13133560" cy="77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1867" b="1" dirty="0">
                <a:solidFill>
                  <a:srgbClr val="F39200"/>
                </a:solidFill>
              </a:rPr>
              <a:t>Więcej informacji: </a:t>
            </a:r>
            <a:endParaRPr sz="1867" dirty="0"/>
          </a:p>
          <a:p>
            <a:pPr>
              <a:buSzPts val="1400"/>
            </a:pPr>
            <a:r>
              <a:rPr lang="fi" sz="1600" u="sng" dirty="0">
                <a:solidFill>
                  <a:srgbClr val="161249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https://www.theperspective.com/debates/businessandtechnology/the-perspective-on-digital-marketing/  </a:t>
            </a:r>
            <a:endParaRPr sz="1600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44"/>
          <p:cNvSpPr txBox="1">
            <a:spLocks noGrp="1"/>
          </p:cNvSpPr>
          <p:nvPr>
            <p:ph type="title" idx="4294967295"/>
          </p:nvPr>
        </p:nvSpPr>
        <p:spPr>
          <a:xfrm>
            <a:off x="414867" y="2530089"/>
            <a:ext cx="11362267" cy="1121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lnSpc>
                <a:spcPct val="100000"/>
              </a:lnSpc>
              <a:buSzPts val="3600"/>
            </a:pPr>
            <a:r>
              <a:rPr lang="fi" sz="6000" dirty="0"/>
              <a:t>Główne formy</a:t>
            </a:r>
            <a:br>
              <a:rPr lang="pl-PL" sz="6000" dirty="0"/>
            </a:br>
            <a:r>
              <a:rPr lang="fi" sz="6000" dirty="0"/>
              <a:t> reklamy cyfrowej</a:t>
            </a:r>
            <a:endParaRPr sz="60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" name="Google Shape;501;p45"/>
          <p:cNvGrpSpPr/>
          <p:nvPr/>
        </p:nvGrpSpPr>
        <p:grpSpPr>
          <a:xfrm>
            <a:off x="4211195" y="2296280"/>
            <a:ext cx="2992011" cy="2764259"/>
            <a:chOff x="4130100" y="1444356"/>
            <a:chExt cx="2440200" cy="2440200"/>
          </a:xfrm>
        </p:grpSpPr>
        <p:sp>
          <p:nvSpPr>
            <p:cNvPr id="502" name="Google Shape;502;p45"/>
            <p:cNvSpPr/>
            <p:nvPr/>
          </p:nvSpPr>
          <p:spPr>
            <a:xfrm>
              <a:off x="4130100" y="1444356"/>
              <a:ext cx="2440200" cy="2440200"/>
            </a:xfrm>
            <a:prstGeom prst="ellipse">
              <a:avLst/>
            </a:prstGeom>
            <a:solidFill>
              <a:srgbClr val="F1B300"/>
            </a:solidFill>
            <a:ln>
              <a:noFill/>
            </a:ln>
            <a:effectLst>
              <a:outerShdw blurRad="228600" dist="50800" dir="5400000" algn="tl" rotWithShape="0">
                <a:srgbClr val="000000">
                  <a:alpha val="53725"/>
                </a:srgbClr>
              </a:outerShdw>
            </a:effectLst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SzPts val="1400"/>
              </a:pPr>
              <a:endParaRPr sz="1867"/>
            </a:p>
          </p:txBody>
        </p:sp>
        <p:sp>
          <p:nvSpPr>
            <p:cNvPr id="503" name="Google Shape;503;p45"/>
            <p:cNvSpPr txBox="1"/>
            <p:nvPr/>
          </p:nvSpPr>
          <p:spPr>
            <a:xfrm>
              <a:off x="4613618" y="2283107"/>
              <a:ext cx="1862700" cy="1163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fi" sz="2800" dirty="0">
                  <a:solidFill>
                    <a:schemeClr val="lt1"/>
                  </a:solidFill>
                </a:rPr>
                <a:t>STRONA</a:t>
              </a:r>
              <a:endParaRPr sz="2133" dirty="0">
                <a:solidFill>
                  <a:schemeClr val="lt1"/>
                </a:solidFill>
              </a:endParaRPr>
            </a:p>
            <a:p>
              <a:pPr algn="ctr"/>
              <a:r>
                <a:rPr lang="fi" sz="1867" dirty="0">
                  <a:solidFill>
                    <a:schemeClr val="lt1"/>
                  </a:solidFill>
                </a:rPr>
                <a:t>(strona docelowa, </a:t>
              </a:r>
              <a:endParaRPr sz="1867" dirty="0">
                <a:solidFill>
                  <a:schemeClr val="lt1"/>
                </a:solidFill>
              </a:endParaRPr>
            </a:p>
            <a:p>
              <a:pPr algn="ctr"/>
              <a:r>
                <a:rPr lang="fi" sz="1867" dirty="0">
                  <a:solidFill>
                    <a:schemeClr val="lt1"/>
                  </a:solidFill>
                </a:rPr>
                <a:t>zawartość,</a:t>
              </a:r>
              <a:endParaRPr sz="1867" dirty="0">
                <a:solidFill>
                  <a:schemeClr val="lt1"/>
                </a:solidFill>
              </a:endParaRPr>
            </a:p>
            <a:p>
              <a:pPr algn="ctr"/>
              <a:r>
                <a:rPr lang="fi" sz="1867" dirty="0">
                  <a:solidFill>
                    <a:schemeClr val="lt1"/>
                  </a:solidFill>
                </a:rPr>
                <a:t>analityka)</a:t>
              </a:r>
              <a:endParaRPr sz="1867" dirty="0">
                <a:solidFill>
                  <a:schemeClr val="lt1"/>
                </a:solidFill>
              </a:endParaRPr>
            </a:p>
          </p:txBody>
        </p:sp>
      </p:grpSp>
      <p:grpSp>
        <p:nvGrpSpPr>
          <p:cNvPr id="504" name="Google Shape;504;p45"/>
          <p:cNvGrpSpPr/>
          <p:nvPr/>
        </p:nvGrpSpPr>
        <p:grpSpPr>
          <a:xfrm>
            <a:off x="3213980" y="-117073"/>
            <a:ext cx="3865032" cy="2616375"/>
            <a:chOff x="3490737" y="1374053"/>
            <a:chExt cx="1423800" cy="1423800"/>
          </a:xfrm>
        </p:grpSpPr>
        <p:sp>
          <p:nvSpPr>
            <p:cNvPr id="505" name="Google Shape;505;p45"/>
            <p:cNvSpPr/>
            <p:nvPr/>
          </p:nvSpPr>
          <p:spPr>
            <a:xfrm>
              <a:off x="3490737" y="1374053"/>
              <a:ext cx="1423800" cy="1423800"/>
            </a:xfrm>
            <a:prstGeom prst="ellipse">
              <a:avLst/>
            </a:prstGeom>
            <a:solidFill>
              <a:srgbClr val="8E37AA"/>
            </a:solidFill>
            <a:ln>
              <a:noFill/>
            </a:ln>
            <a:effectLst>
              <a:outerShdw blurRad="228600" dist="50800" dir="5400000" algn="tl" rotWithShape="0">
                <a:srgbClr val="000000">
                  <a:alpha val="53725"/>
                </a:srgbClr>
              </a:outerShdw>
            </a:effectLst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SzPts val="1400"/>
              </a:pPr>
              <a:endParaRPr sz="1867"/>
            </a:p>
          </p:txBody>
        </p:sp>
        <p:sp>
          <p:nvSpPr>
            <p:cNvPr id="506" name="Google Shape;506;p45"/>
            <p:cNvSpPr txBox="1"/>
            <p:nvPr/>
          </p:nvSpPr>
          <p:spPr>
            <a:xfrm>
              <a:off x="3504125" y="1635868"/>
              <a:ext cx="1399626" cy="94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SzPts val="1300"/>
              </a:pPr>
              <a:r>
                <a:rPr lang="fi" sz="1867" dirty="0">
                  <a:solidFill>
                    <a:srgbClr val="FFFFFF"/>
                  </a:solidFill>
                </a:rPr>
                <a:t>REKLAMA W WYSZUKIWARKACH (</a:t>
              </a:r>
              <a:r>
                <a:rPr lang="pl-PL" sz="1867" dirty="0">
                  <a:solidFill>
                    <a:srgbClr val="FFFFFF"/>
                  </a:solidFill>
                </a:rPr>
                <a:t>SEA</a:t>
              </a:r>
              <a:r>
                <a:rPr lang="fi" sz="1867" dirty="0">
                  <a:solidFill>
                    <a:srgbClr val="FFFFFF"/>
                  </a:solidFill>
                </a:rPr>
                <a:t>)</a:t>
              </a:r>
              <a:endParaRPr dirty="0">
                <a:solidFill>
                  <a:srgbClr val="FFFFFF"/>
                </a:solidFill>
              </a:endParaRPr>
            </a:p>
            <a:p>
              <a:pPr algn="ctr">
                <a:buSzPts val="1000"/>
              </a:pPr>
              <a:endParaRPr sz="1867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07" name="Google Shape;507;p45"/>
          <p:cNvGrpSpPr/>
          <p:nvPr/>
        </p:nvGrpSpPr>
        <p:grpSpPr>
          <a:xfrm>
            <a:off x="402746" y="1288992"/>
            <a:ext cx="10882876" cy="2966663"/>
            <a:chOff x="1371412" y="890975"/>
            <a:chExt cx="8162157" cy="2224998"/>
          </a:xfrm>
        </p:grpSpPr>
        <p:sp>
          <p:nvSpPr>
            <p:cNvPr id="508" name="Google Shape;508;p45"/>
            <p:cNvSpPr/>
            <p:nvPr/>
          </p:nvSpPr>
          <p:spPr>
            <a:xfrm>
              <a:off x="1371412" y="1407473"/>
              <a:ext cx="2917200" cy="1708500"/>
            </a:xfrm>
            <a:prstGeom prst="ellipse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SzPts val="1300"/>
              </a:pPr>
              <a:r>
                <a:rPr lang="fi" sz="2133">
                  <a:solidFill>
                    <a:schemeClr val="lt1"/>
                  </a:solidFill>
                </a:rPr>
                <a:t>REKLAMA DISPLAYOWA</a:t>
              </a:r>
              <a:endParaRPr sz="2133">
                <a:solidFill>
                  <a:schemeClr val="lt1"/>
                </a:solidFill>
              </a:endParaRPr>
            </a:p>
            <a:p>
              <a:pPr algn="ctr">
                <a:buSzPts val="1400"/>
              </a:pPr>
              <a:r>
                <a:rPr lang="fi" sz="1867">
                  <a:solidFill>
                    <a:schemeClr val="lt1"/>
                  </a:solidFill>
                </a:rPr>
                <a:t>W sieciach reklamowych</a:t>
              </a:r>
              <a:endParaRPr sz="1867">
                <a:solidFill>
                  <a:schemeClr val="lt1"/>
                </a:solidFill>
              </a:endParaRPr>
            </a:p>
          </p:txBody>
        </p:sp>
        <p:sp>
          <p:nvSpPr>
            <p:cNvPr id="509" name="Google Shape;509;p45"/>
            <p:cNvSpPr/>
            <p:nvPr/>
          </p:nvSpPr>
          <p:spPr>
            <a:xfrm>
              <a:off x="6339179" y="890975"/>
              <a:ext cx="3194390" cy="2073300"/>
            </a:xfrm>
            <a:prstGeom prst="ellipse">
              <a:avLst/>
            </a:prstGeom>
            <a:solidFill>
              <a:srgbClr val="FF99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SzPts val="1300"/>
              </a:pPr>
              <a:r>
                <a:rPr lang="fi" sz="2133" dirty="0">
                  <a:solidFill>
                    <a:schemeClr val="lt1"/>
                  </a:solidFill>
                </a:rPr>
                <a:t>REKLAMA </a:t>
              </a:r>
              <a:br>
                <a:rPr lang="pl-PL" sz="2133" dirty="0">
                  <a:solidFill>
                    <a:schemeClr val="lt1"/>
                  </a:solidFill>
                </a:rPr>
              </a:br>
              <a:r>
                <a:rPr lang="fi" sz="2133" dirty="0">
                  <a:solidFill>
                    <a:schemeClr val="lt1"/>
                  </a:solidFill>
                </a:rPr>
                <a:t>W </a:t>
              </a:r>
              <a:r>
                <a:rPr lang="pl-PL" sz="2133" dirty="0">
                  <a:solidFill>
                    <a:schemeClr val="lt1"/>
                  </a:solidFill>
                </a:rPr>
                <a:t>SOCIAL MEDIA</a:t>
              </a:r>
            </a:p>
            <a:p>
              <a:pPr marL="609585" lvl="1" indent="-423323">
                <a:buClr>
                  <a:schemeClr val="lt1"/>
                </a:buClr>
                <a:buSzPts val="1400"/>
                <a:buFont typeface="Arial"/>
                <a:buChar char="●"/>
              </a:pPr>
              <a:r>
                <a:rPr lang="fi" sz="1867" dirty="0">
                  <a:solidFill>
                    <a:schemeClr val="lt1"/>
                  </a:solidFill>
                </a:rPr>
                <a:t>Facebook, Instagram (Meta)</a:t>
              </a:r>
              <a:endParaRPr sz="1867" dirty="0">
                <a:solidFill>
                  <a:schemeClr val="lt1"/>
                </a:solidFill>
              </a:endParaRPr>
            </a:p>
            <a:p>
              <a:pPr marL="609585" lvl="1" indent="-423323">
                <a:buClr>
                  <a:schemeClr val="lt1"/>
                </a:buClr>
                <a:buSzPts val="1400"/>
                <a:buFont typeface="Arial"/>
                <a:buChar char="●"/>
              </a:pPr>
              <a:r>
                <a:rPr lang="fi" sz="1867" dirty="0">
                  <a:solidFill>
                    <a:schemeClr val="lt1"/>
                  </a:solidFill>
                </a:rPr>
                <a:t>Youtube, LinkedIn, blogi, TikTok itp.</a:t>
              </a:r>
              <a:endParaRPr sz="1867" dirty="0">
                <a:solidFill>
                  <a:schemeClr val="lt1"/>
                </a:solidFill>
              </a:endParaRPr>
            </a:p>
          </p:txBody>
        </p:sp>
      </p:grpSp>
      <p:sp>
        <p:nvSpPr>
          <p:cNvPr id="510" name="Google Shape;510;p45"/>
          <p:cNvSpPr/>
          <p:nvPr/>
        </p:nvSpPr>
        <p:spPr>
          <a:xfrm>
            <a:off x="5502405" y="2296268"/>
            <a:ext cx="321600" cy="5528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SzPts val="1400"/>
            </a:pPr>
            <a:endParaRPr sz="1867"/>
          </a:p>
        </p:txBody>
      </p:sp>
      <p:sp>
        <p:nvSpPr>
          <p:cNvPr id="511" name="Google Shape;511;p45"/>
          <p:cNvSpPr/>
          <p:nvPr/>
        </p:nvSpPr>
        <p:spPr>
          <a:xfrm rot="-4053005" flipH="1">
            <a:off x="4436805" y="3077445"/>
            <a:ext cx="321571" cy="703081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SzPts val="1400"/>
            </a:pPr>
            <a:endParaRPr sz="1867"/>
          </a:p>
        </p:txBody>
      </p:sp>
      <p:sp>
        <p:nvSpPr>
          <p:cNvPr id="512" name="Google Shape;512;p45"/>
          <p:cNvSpPr/>
          <p:nvPr/>
        </p:nvSpPr>
        <p:spPr>
          <a:xfrm rot="4146642">
            <a:off x="7023371" y="2764783"/>
            <a:ext cx="321963" cy="729603"/>
          </a:xfrm>
          <a:prstGeom prst="downArrow">
            <a:avLst>
              <a:gd name="adj1" fmla="val 50000"/>
              <a:gd name="adj2" fmla="val 69846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SzPts val="1400"/>
            </a:pPr>
            <a:endParaRPr sz="1867"/>
          </a:p>
        </p:txBody>
      </p:sp>
      <p:sp>
        <p:nvSpPr>
          <p:cNvPr id="513" name="Google Shape;513;p45"/>
          <p:cNvSpPr txBox="1"/>
          <p:nvPr/>
        </p:nvSpPr>
        <p:spPr>
          <a:xfrm>
            <a:off x="-325112" y="1022239"/>
            <a:ext cx="3889600" cy="53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endParaRPr sz="1867"/>
          </a:p>
        </p:txBody>
      </p:sp>
      <p:sp>
        <p:nvSpPr>
          <p:cNvPr id="514" name="Google Shape;514;p45"/>
          <p:cNvSpPr txBox="1"/>
          <p:nvPr/>
        </p:nvSpPr>
        <p:spPr>
          <a:xfrm>
            <a:off x="2573417" y="5037158"/>
            <a:ext cx="9519200" cy="1395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609585" indent="-423323">
              <a:buSzPts val="1400"/>
              <a:buChar char="●"/>
            </a:pPr>
            <a:r>
              <a:rPr lang="fi" sz="1867" dirty="0"/>
              <a:t>W różnych mediach i kanałach można dotrzeć do szerokiego zakresu grup docelowych.</a:t>
            </a:r>
            <a:endParaRPr sz="1867" dirty="0"/>
          </a:p>
          <a:p>
            <a:pPr marL="609585" indent="-423323">
              <a:buSzPts val="1400"/>
              <a:buChar char="●"/>
            </a:pPr>
            <a:r>
              <a:rPr lang="fi" sz="1867" dirty="0"/>
              <a:t>Różne formy reklamy pozwalają osiągnąć różne cele.</a:t>
            </a:r>
            <a:endParaRPr sz="1867" dirty="0"/>
          </a:p>
          <a:p>
            <a:pPr marL="609585" indent="-423323">
              <a:buSzPts val="1400"/>
              <a:buChar char="●"/>
            </a:pPr>
            <a:r>
              <a:rPr lang="fi" sz="1867" dirty="0"/>
              <a:t>W reklamie cyfrowej głównym celem jest często doprowadzenie odwiedzających do strony internetowej firmy.</a:t>
            </a:r>
            <a:endParaRPr sz="1867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46"/>
          <p:cNvSpPr txBox="1">
            <a:spLocks noGrp="1"/>
          </p:cNvSpPr>
          <p:nvPr>
            <p:ph type="title" idx="4294967295"/>
          </p:nvPr>
        </p:nvSpPr>
        <p:spPr>
          <a:xfrm>
            <a:off x="687177" y="240055"/>
            <a:ext cx="8981017" cy="764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00000"/>
              </a:lnSpc>
              <a:buSzPts val="3556"/>
            </a:pPr>
            <a:r>
              <a:rPr lang="fi" sz="4267" dirty="0"/>
              <a:t> Reklama w wyszukiwarkach</a:t>
            </a:r>
            <a:r>
              <a:rPr lang="pl-PL" sz="4267" dirty="0"/>
              <a:t> SEA</a:t>
            </a:r>
            <a:r>
              <a:rPr lang="fi" sz="4267" dirty="0"/>
              <a:t> </a:t>
            </a:r>
            <a:endParaRPr sz="4267" dirty="0"/>
          </a:p>
        </p:txBody>
      </p:sp>
      <p:sp>
        <p:nvSpPr>
          <p:cNvPr id="520" name="Google Shape;520;p46"/>
          <p:cNvSpPr txBox="1">
            <a:spLocks noGrp="1"/>
          </p:cNvSpPr>
          <p:nvPr>
            <p:ph type="body" idx="4294967295"/>
          </p:nvPr>
        </p:nvSpPr>
        <p:spPr>
          <a:xfrm>
            <a:off x="687177" y="1094263"/>
            <a:ext cx="6519383" cy="4808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600"/>
              <a:buFont typeface="Arial"/>
              <a:buChar char="●"/>
            </a:pPr>
            <a:r>
              <a:rPr lang="pl-PL" sz="2133" dirty="0"/>
              <a:t>SEA: </a:t>
            </a:r>
            <a:r>
              <a:rPr lang="pl-PL" sz="2133" dirty="0" err="1"/>
              <a:t>search</a:t>
            </a:r>
            <a:r>
              <a:rPr lang="pl-PL" sz="2133" dirty="0"/>
              <a:t> </a:t>
            </a:r>
            <a:r>
              <a:rPr lang="pl-PL" sz="2133" dirty="0" err="1"/>
              <a:t>engine</a:t>
            </a:r>
            <a:r>
              <a:rPr lang="pl-PL" sz="2133" dirty="0"/>
              <a:t> </a:t>
            </a:r>
            <a:r>
              <a:rPr lang="pl-PL" sz="2133" dirty="0" err="1"/>
              <a:t>advertising</a:t>
            </a:r>
            <a:r>
              <a:rPr lang="pl-PL" sz="2133" dirty="0"/>
              <a:t> </a:t>
            </a:r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600"/>
              <a:buFont typeface="Arial"/>
              <a:buChar char="●"/>
            </a:pPr>
            <a:r>
              <a:rPr lang="fi" sz="2133" dirty="0"/>
              <a:t>umożliwia firmie pozycjonowanie na górze strony wyników wyszukiwania (SERP</a:t>
            </a:r>
            <a:r>
              <a:rPr lang="pl-PL" sz="2133" dirty="0"/>
              <a:t>:</a:t>
            </a:r>
            <a:r>
              <a:rPr lang="fi" sz="2400" dirty="0"/>
              <a:t> search result page</a:t>
            </a:r>
            <a:r>
              <a:rPr lang="fi" sz="2133" dirty="0"/>
              <a:t>) jako reklama w wynikach wyszukiwania</a:t>
            </a:r>
            <a:endParaRPr sz="2133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600"/>
              <a:buFont typeface="Arial"/>
              <a:buChar char="●"/>
            </a:pPr>
            <a:r>
              <a:rPr lang="fi" sz="2133" dirty="0"/>
              <a:t>łączy reklamę z wynikami wyszukiwania, które odnoszą się do wybranych słów kluczowych</a:t>
            </a:r>
            <a:endParaRPr sz="2133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600"/>
              <a:buFont typeface="Arial"/>
              <a:buChar char="●"/>
            </a:pPr>
            <a:r>
              <a:rPr lang="fi" sz="2133" dirty="0"/>
              <a:t>korzyść: nowa witryna lub produkt może uzyskać pozycję na pierwszej stronie wyników (</a:t>
            </a:r>
            <a:r>
              <a:rPr lang="pl-PL" sz="2133" dirty="0"/>
              <a:t>„</a:t>
            </a:r>
            <a:r>
              <a:rPr lang="fi" sz="2133" dirty="0"/>
              <a:t>Top10</a:t>
            </a:r>
            <a:r>
              <a:rPr lang="pl-PL" sz="2133" dirty="0"/>
              <a:t>”</a:t>
            </a:r>
            <a:r>
              <a:rPr lang="fi" sz="2133" dirty="0"/>
              <a:t> wyników)</a:t>
            </a:r>
            <a:endParaRPr sz="2133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600"/>
              <a:buFont typeface="Arial"/>
              <a:buChar char="●"/>
            </a:pPr>
            <a:r>
              <a:rPr lang="fi" sz="2133" dirty="0"/>
              <a:t>dostępn</a:t>
            </a:r>
            <a:r>
              <a:rPr lang="pl-PL" sz="2133" dirty="0"/>
              <a:t>a</a:t>
            </a:r>
            <a:r>
              <a:rPr lang="fi" sz="2133" dirty="0"/>
              <a:t> z niskim budżetem</a:t>
            </a:r>
            <a:endParaRPr sz="2133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600"/>
              <a:buFont typeface="Arial"/>
              <a:buChar char="●"/>
            </a:pPr>
            <a:r>
              <a:rPr lang="fi" sz="2133" dirty="0"/>
              <a:t>łatw</a:t>
            </a:r>
            <a:r>
              <a:rPr lang="pl-PL" sz="2133" dirty="0"/>
              <a:t>a</a:t>
            </a:r>
            <a:r>
              <a:rPr lang="fi" sz="2133" dirty="0"/>
              <a:t> w zarządzaniu</a:t>
            </a:r>
            <a:endParaRPr sz="2133" dirty="0"/>
          </a:p>
        </p:txBody>
      </p:sp>
      <p:pic>
        <p:nvPicPr>
          <p:cNvPr id="521" name="Google Shape;521;p4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53295" y="1590489"/>
            <a:ext cx="4397680" cy="3178708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522" name="Google Shape;522;p46"/>
          <p:cNvSpPr txBox="1"/>
          <p:nvPr/>
        </p:nvSpPr>
        <p:spPr>
          <a:xfrm>
            <a:off x="8513600" y="4769197"/>
            <a:ext cx="3678400" cy="574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SzPts val="1400"/>
            </a:pPr>
            <a:r>
              <a:rPr lang="fi" sz="2133" dirty="0">
                <a:solidFill>
                  <a:srgbClr val="161249"/>
                </a:solidFill>
              </a:rPr>
              <a:t>reklamy w wyszukiwarkach</a:t>
            </a:r>
            <a:endParaRPr sz="2133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47"/>
          <p:cNvSpPr txBox="1">
            <a:spLocks noGrp="1"/>
          </p:cNvSpPr>
          <p:nvPr>
            <p:ph type="title" idx="4294967295"/>
          </p:nvPr>
        </p:nvSpPr>
        <p:spPr>
          <a:xfrm>
            <a:off x="989846" y="221557"/>
            <a:ext cx="6695017" cy="950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>
              <a:lnSpc>
                <a:spcPct val="100000"/>
              </a:lnSpc>
              <a:buSzPts val="3667"/>
            </a:pPr>
            <a:r>
              <a:rPr lang="fi"/>
              <a:t>Reklama displayowa</a:t>
            </a:r>
            <a:endParaRPr/>
          </a:p>
        </p:txBody>
      </p:sp>
      <p:sp>
        <p:nvSpPr>
          <p:cNvPr id="528" name="Google Shape;528;p47"/>
          <p:cNvSpPr txBox="1">
            <a:spLocks noGrp="1"/>
          </p:cNvSpPr>
          <p:nvPr>
            <p:ph type="body" idx="4294967295"/>
          </p:nvPr>
        </p:nvSpPr>
        <p:spPr>
          <a:xfrm>
            <a:off x="414788" y="904416"/>
            <a:ext cx="10755720" cy="2986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800"/>
              <a:buChar char="●"/>
            </a:pPr>
            <a:r>
              <a:rPr lang="fi" sz="2400" dirty="0"/>
              <a:t>Obejmuje różne formy reklamy, umożliwiając firmie uzyskanie widoczności w szerokim zakresie mediów cyfrowych.  </a:t>
            </a:r>
            <a:endParaRPr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800"/>
              <a:buChar char="●"/>
            </a:pPr>
            <a:r>
              <a:rPr lang="fi" sz="2400" dirty="0"/>
              <a:t>Reklamy displayowe (banerowe), reklamy wideo, reklamy w aplikacjach, reklamy w sklepach itp.</a:t>
            </a:r>
            <a:endParaRPr sz="24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800"/>
              <a:buChar char="●"/>
            </a:pPr>
            <a:r>
              <a:rPr lang="fi" sz="2400" dirty="0"/>
              <a:t>Może dotrzeć do określonych odbiorców poprzez targetowanie</a:t>
            </a:r>
            <a:r>
              <a:rPr lang="pl-PL" sz="2400" dirty="0"/>
              <a:t>.</a:t>
            </a:r>
            <a:endParaRPr sz="24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800"/>
              <a:buChar char="●"/>
            </a:pPr>
            <a:r>
              <a:rPr lang="fi" sz="2400" dirty="0"/>
              <a:t>Potencjalny sposób na zwiększenie świadomości marki poprzez dotarcie do potencjalnych klientów, którzy jeszcze jej nie znają.</a:t>
            </a:r>
            <a:endParaRPr sz="24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800"/>
              <a:buChar char="●"/>
            </a:pPr>
            <a:r>
              <a:rPr lang="fi" sz="2400" dirty="0"/>
              <a:t>Dostępn</a:t>
            </a:r>
            <a:r>
              <a:rPr lang="pl-PL" sz="2400" dirty="0"/>
              <a:t>a</a:t>
            </a:r>
            <a:r>
              <a:rPr lang="fi" sz="2400" dirty="0"/>
              <a:t> przy niskim budżecie</a:t>
            </a:r>
            <a:r>
              <a:rPr lang="pl-PL" sz="2400" dirty="0"/>
              <a:t>.</a:t>
            </a:r>
            <a:endParaRPr sz="24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ts val="1800"/>
              <a:buChar char="●"/>
            </a:pPr>
            <a:r>
              <a:rPr lang="fi" sz="2400" dirty="0"/>
              <a:t>Łatwość zarządzania</a:t>
            </a:r>
            <a:r>
              <a:rPr lang="pl-PL" sz="2400" dirty="0"/>
              <a:t>.</a:t>
            </a:r>
            <a:r>
              <a:rPr lang="fi" sz="2400" dirty="0"/>
              <a:t> </a:t>
            </a:r>
            <a:endParaRPr sz="2400" dirty="0"/>
          </a:p>
          <a:p>
            <a:pPr marL="609585" indent="-304792">
              <a:lnSpc>
                <a:spcPct val="100000"/>
              </a:lnSpc>
              <a:spcBef>
                <a:spcPts val="0"/>
              </a:spcBef>
              <a:buSzPts val="1500"/>
              <a:buNone/>
            </a:pPr>
            <a:endParaRPr sz="2400" dirty="0"/>
          </a:p>
        </p:txBody>
      </p:sp>
      <p:pic>
        <p:nvPicPr>
          <p:cNvPr id="529" name="Google Shape;529;p4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1396" y="4237022"/>
            <a:ext cx="3929891" cy="22211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48"/>
          <p:cNvSpPr txBox="1">
            <a:spLocks noGrp="1"/>
          </p:cNvSpPr>
          <p:nvPr>
            <p:ph type="title" idx="4294967295"/>
          </p:nvPr>
        </p:nvSpPr>
        <p:spPr>
          <a:xfrm>
            <a:off x="519066" y="339170"/>
            <a:ext cx="11007187" cy="76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00000"/>
              </a:lnSpc>
              <a:buSzPts val="3556"/>
            </a:pPr>
            <a:r>
              <a:rPr lang="fi" sz="4267" dirty="0"/>
              <a:t>Reklama w </a:t>
            </a:r>
            <a:r>
              <a:rPr lang="pl-PL" sz="4267" dirty="0" err="1"/>
              <a:t>social</a:t>
            </a:r>
            <a:r>
              <a:rPr lang="pl-PL" sz="4267" dirty="0"/>
              <a:t> media</a:t>
            </a:r>
            <a:endParaRPr sz="4267" dirty="0"/>
          </a:p>
        </p:txBody>
      </p:sp>
      <p:sp>
        <p:nvSpPr>
          <p:cNvPr id="535" name="Google Shape;535;p48"/>
          <p:cNvSpPr txBox="1">
            <a:spLocks noGrp="1"/>
          </p:cNvSpPr>
          <p:nvPr>
            <p:ph type="body" idx="4294967295"/>
          </p:nvPr>
        </p:nvSpPr>
        <p:spPr>
          <a:xfrm>
            <a:off x="519065" y="1327842"/>
            <a:ext cx="8128000" cy="4649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2500" lnSpcReduction="20000"/>
          </a:bodyPr>
          <a:lstStyle/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ct val="90090"/>
              <a:buFont typeface="Arial"/>
              <a:buChar char="●"/>
            </a:pPr>
            <a:r>
              <a:rPr lang="pl-PL" sz="2400" dirty="0"/>
              <a:t>M</a:t>
            </a:r>
            <a:r>
              <a:rPr lang="fi" sz="2400" dirty="0"/>
              <a:t>o</a:t>
            </a:r>
            <a:r>
              <a:rPr lang="pl-PL" sz="2400" dirty="0"/>
              <a:t>że</a:t>
            </a:r>
            <a:r>
              <a:rPr lang="fi" sz="2400" dirty="0"/>
              <a:t> być prowadzon</a:t>
            </a:r>
            <a:r>
              <a:rPr lang="pl-PL" sz="2400" dirty="0"/>
              <a:t>a</a:t>
            </a:r>
            <a:r>
              <a:rPr lang="fi" sz="2400" dirty="0"/>
              <a:t> na wszystkich platformach mediów społecznościowych</a:t>
            </a:r>
            <a:r>
              <a:rPr lang="pl-PL" sz="2400" dirty="0"/>
              <a:t>.</a:t>
            </a:r>
            <a:r>
              <a:rPr lang="fi" sz="2400" dirty="0"/>
              <a:t>*</a:t>
            </a:r>
            <a:endParaRPr sz="24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ct val="90090"/>
              <a:buFont typeface="Arial"/>
              <a:buChar char="●"/>
            </a:pPr>
            <a:r>
              <a:rPr lang="pl-PL" sz="2400" dirty="0"/>
              <a:t>U</a:t>
            </a:r>
            <a:r>
              <a:rPr lang="fi" sz="2400" dirty="0"/>
              <a:t>możliwia nawiązanie kontaktu z nieznanymi wcześniej odbiorcami</a:t>
            </a:r>
            <a:r>
              <a:rPr lang="pl-PL" sz="2400" dirty="0"/>
              <a:t>.</a:t>
            </a:r>
            <a:endParaRPr sz="24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ct val="90090"/>
              <a:buFont typeface="Arial"/>
              <a:buChar char="●"/>
            </a:pPr>
            <a:r>
              <a:rPr lang="pl-PL" sz="2400" dirty="0"/>
              <a:t>P</a:t>
            </a:r>
            <a:r>
              <a:rPr lang="fi" sz="2400" dirty="0"/>
              <a:t>ozwala na dotarcie do starannie wyselekcjonowanych odbiorców docelowych, w oparciu o ich osobiste profile, zachowania i zainteresowania</a:t>
            </a:r>
            <a:r>
              <a:rPr lang="pl-PL" sz="2400" dirty="0"/>
              <a:t>.</a:t>
            </a:r>
            <a:endParaRPr sz="24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ct val="90090"/>
              <a:buFont typeface="Arial"/>
              <a:buChar char="●"/>
            </a:pPr>
            <a:r>
              <a:rPr lang="pl-PL" sz="2400" dirty="0"/>
              <a:t>D</a:t>
            </a:r>
            <a:r>
              <a:rPr lang="fi" sz="2400" dirty="0"/>
              <a:t>ostępn</a:t>
            </a:r>
            <a:r>
              <a:rPr lang="pl-PL" sz="2400" dirty="0"/>
              <a:t>a</a:t>
            </a:r>
            <a:r>
              <a:rPr lang="fi" sz="2400" dirty="0"/>
              <a:t> przy niskich budżetach</a:t>
            </a:r>
            <a:endParaRPr sz="2400" dirty="0"/>
          </a:p>
          <a:p>
            <a:pPr marL="609585" indent="-431789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ct val="90090"/>
              <a:buFont typeface="Arial"/>
              <a:buChar char="●"/>
            </a:pPr>
            <a:r>
              <a:rPr lang="pl-PL" sz="2400" dirty="0"/>
              <a:t>Ł</a:t>
            </a:r>
            <a:r>
              <a:rPr lang="fi" sz="2400" dirty="0"/>
              <a:t>atw</a:t>
            </a:r>
            <a:r>
              <a:rPr lang="pl-PL" sz="2400" dirty="0"/>
              <a:t>a</a:t>
            </a:r>
            <a:r>
              <a:rPr lang="fi" sz="2400" dirty="0"/>
              <a:t> w zarządzaniu</a:t>
            </a:r>
            <a:r>
              <a:rPr lang="pl-PL" sz="2400" dirty="0"/>
              <a:t>.</a:t>
            </a:r>
            <a:endParaRPr sz="2400" dirty="0"/>
          </a:p>
          <a:p>
            <a:pPr marL="228594" indent="-76198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ct val="108108"/>
              <a:buNone/>
            </a:pPr>
            <a:endParaRPr sz="2400" dirty="0"/>
          </a:p>
          <a:p>
            <a:pPr marL="177796" indent="0">
              <a:lnSpc>
                <a:spcPct val="100000"/>
              </a:lnSpc>
              <a:spcBef>
                <a:spcPts val="800"/>
              </a:spcBef>
              <a:buClr>
                <a:srgbClr val="F39200"/>
              </a:buClr>
              <a:buSzPct val="90090"/>
              <a:buNone/>
            </a:pPr>
            <a:r>
              <a:rPr lang="fi" sz="2400" dirty="0"/>
              <a:t>*W tym module skupiamy się na platformach Meta (Facebook, Instagram); jednak praktyka reklamowa jest bardzo podobna na wszystkich platformach mediów społecznościowych.</a:t>
            </a:r>
            <a:endParaRPr sz="2400" dirty="0"/>
          </a:p>
        </p:txBody>
      </p:sp>
      <p:pic>
        <p:nvPicPr>
          <p:cNvPr id="536" name="Google Shape;536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30668" y="1571847"/>
            <a:ext cx="2742267" cy="1535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0"/>
          <p:cNvSpPr txBox="1">
            <a:spLocks noGrp="1"/>
          </p:cNvSpPr>
          <p:nvPr>
            <p:ph type="body" idx="4294967295"/>
          </p:nvPr>
        </p:nvSpPr>
        <p:spPr>
          <a:xfrm>
            <a:off x="927544" y="704820"/>
            <a:ext cx="10890249" cy="4069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SzPts val="1800"/>
              <a:buNone/>
            </a:pPr>
            <a:r>
              <a:rPr lang="fi" sz="2667" dirty="0"/>
              <a:t>W tym podmodule wprowadzono podstawy reklamy i cyfrowych platform reklamowych.</a:t>
            </a:r>
            <a:br>
              <a:rPr lang="fi" sz="2667" dirty="0"/>
            </a:br>
            <a:endParaRPr sz="2667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800"/>
              <a:buNone/>
            </a:pPr>
            <a:endParaRPr sz="2667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800"/>
              <a:buNone/>
            </a:pPr>
            <a:r>
              <a:rPr lang="fi" sz="2667" dirty="0"/>
              <a:t> </a:t>
            </a:r>
            <a:endParaRPr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800"/>
              <a:buNone/>
            </a:pPr>
            <a:endParaRPr sz="2667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800"/>
              <a:buNone/>
            </a:pPr>
            <a:r>
              <a:rPr lang="fi" sz="2667" dirty="0"/>
              <a:t>W kolejnych dwóch modułach zapoznasz się z przygotowaniami, których wymaga większość kampanii, a także jak tworzyć reklamy </a:t>
            </a:r>
            <a:br>
              <a:rPr lang="pl-PL" sz="2667"/>
            </a:br>
            <a:r>
              <a:rPr lang="fi" sz="2667"/>
              <a:t>na platformach Google i Meta oraz newslettery.</a:t>
            </a:r>
            <a:endParaRPr sz="2667" dirty="0"/>
          </a:p>
        </p:txBody>
      </p:sp>
      <p:sp>
        <p:nvSpPr>
          <p:cNvPr id="542" name="Google Shape;542;p50"/>
          <p:cNvSpPr txBox="1"/>
          <p:nvPr/>
        </p:nvSpPr>
        <p:spPr>
          <a:xfrm>
            <a:off x="1048256" y="1941337"/>
            <a:ext cx="3102639" cy="984845"/>
          </a:xfrm>
          <a:prstGeom prst="rect">
            <a:avLst/>
          </a:prstGeom>
          <a:blipFill rotWithShape="1">
            <a:blip r:embed="rId3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ctr">
              <a:buSzPts val="1400"/>
            </a:pPr>
            <a:r>
              <a:rPr lang="fi" sz="2400" b="1" dirty="0">
                <a:solidFill>
                  <a:schemeClr val="lt1"/>
                </a:solidFill>
              </a:rPr>
              <a:t>1. </a:t>
            </a:r>
            <a:r>
              <a:rPr lang="fi" sz="2400" b="1">
                <a:solidFill>
                  <a:schemeClr val="lt1"/>
                </a:solidFill>
              </a:rPr>
              <a:t>podstawy</a:t>
            </a:r>
            <a:endParaRPr sz="2400" b="1" dirty="0">
              <a:solidFill>
                <a:schemeClr val="lt1"/>
              </a:solidFill>
            </a:endParaRPr>
          </a:p>
          <a:p>
            <a:pPr algn="ctr">
              <a:buSzPts val="1400"/>
            </a:pPr>
            <a:r>
              <a:rPr lang="fi" sz="2400" b="1" dirty="0">
                <a:solidFill>
                  <a:schemeClr val="lt1"/>
                </a:solidFill>
              </a:rPr>
              <a:t> reklam</a:t>
            </a:r>
            <a:r>
              <a:rPr lang="pl-PL" sz="2400" b="1" dirty="0">
                <a:solidFill>
                  <a:schemeClr val="lt1"/>
                </a:solidFill>
              </a:rPr>
              <a:t>y</a:t>
            </a:r>
            <a:endParaRPr sz="2400" b="1" dirty="0">
              <a:solidFill>
                <a:schemeClr val="lt1"/>
              </a:solidFill>
            </a:endParaRPr>
          </a:p>
        </p:txBody>
      </p:sp>
      <p:sp>
        <p:nvSpPr>
          <p:cNvPr id="543" name="Google Shape;543;p50"/>
          <p:cNvSpPr/>
          <p:nvPr/>
        </p:nvSpPr>
        <p:spPr>
          <a:xfrm>
            <a:off x="1048256" y="4774711"/>
            <a:ext cx="3331239" cy="1025880"/>
          </a:xfrm>
          <a:prstGeom prst="rect">
            <a:avLst/>
          </a:prstGeom>
          <a:blipFill rotWithShape="1">
            <a:blip r:embed="rId4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121900" tIns="60933" rIns="121900" bIns="60933" anchor="ctr" anchorCtr="1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0"/>
          <p:cNvSpPr txBox="1"/>
          <p:nvPr/>
        </p:nvSpPr>
        <p:spPr>
          <a:xfrm>
            <a:off x="1221777" y="4948720"/>
            <a:ext cx="2929118" cy="6977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1">
            <a:spAutoFit/>
          </a:bodyPr>
          <a:lstStyle/>
          <a:p>
            <a:r>
              <a:rPr lang="fi" sz="1867" b="1" dirty="0">
                <a:solidFill>
                  <a:srgbClr val="161249"/>
                </a:solidFill>
              </a:rPr>
              <a:t>2. Przygotowanie do </a:t>
            </a:r>
            <a:endParaRPr sz="1867" dirty="0"/>
          </a:p>
          <a:p>
            <a:r>
              <a:rPr lang="fi" sz="1867" b="1" dirty="0">
                <a:solidFill>
                  <a:srgbClr val="161249"/>
                </a:solidFill>
              </a:rPr>
              <a:t>reklama cyfrowa</a:t>
            </a:r>
            <a:endParaRPr sz="1867" dirty="0"/>
          </a:p>
        </p:txBody>
      </p:sp>
      <p:sp>
        <p:nvSpPr>
          <p:cNvPr id="545" name="Google Shape;545;p50"/>
          <p:cNvSpPr/>
          <p:nvPr/>
        </p:nvSpPr>
        <p:spPr>
          <a:xfrm>
            <a:off x="4736233" y="4774711"/>
            <a:ext cx="3252735" cy="1025880"/>
          </a:xfrm>
          <a:prstGeom prst="rect">
            <a:avLst/>
          </a:prstGeom>
          <a:blipFill rotWithShape="1">
            <a:blip r:embed="rId5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121900" tIns="60933" rIns="121900" bIns="60933" anchor="ctr" anchorCtr="1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0"/>
          <p:cNvSpPr txBox="1"/>
          <p:nvPr/>
        </p:nvSpPr>
        <p:spPr>
          <a:xfrm>
            <a:off x="4909758" y="4959318"/>
            <a:ext cx="2465561" cy="6977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1">
            <a:spAutoFit/>
          </a:bodyPr>
          <a:lstStyle/>
          <a:p>
            <a:r>
              <a:rPr lang="fi" sz="1867" b="1" dirty="0">
                <a:solidFill>
                  <a:srgbClr val="161249"/>
                </a:solidFill>
              </a:rPr>
              <a:t>3. Wykonanie</a:t>
            </a:r>
            <a:endParaRPr sz="1867" dirty="0"/>
          </a:p>
          <a:p>
            <a:r>
              <a:rPr lang="fi" sz="1867" b="1" dirty="0">
                <a:solidFill>
                  <a:srgbClr val="161249"/>
                </a:solidFill>
              </a:rPr>
              <a:t>kampanie cyfrowe</a:t>
            </a:r>
            <a:endParaRPr sz="1867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4449</Words>
  <Application>Microsoft Office PowerPoint</Application>
  <PresentationFormat>Widescreen</PresentationFormat>
  <Paragraphs>401</Paragraphs>
  <Slides>49</Slides>
  <Notes>49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Noto Sans Symbols</vt:lpstr>
      <vt:lpstr>Arial</vt:lpstr>
      <vt:lpstr>Calibri</vt:lpstr>
      <vt:lpstr>Libre Franklin</vt:lpstr>
      <vt:lpstr>PT Sans</vt:lpstr>
      <vt:lpstr>DEMS</vt:lpstr>
      <vt:lpstr>Reklama cyfrowa </vt:lpstr>
      <vt:lpstr>Cele nauczania</vt:lpstr>
      <vt:lpstr>Tematy</vt:lpstr>
      <vt:lpstr>Odnosi się do marketingu za pośrednictwem kanałów online, takich jak strony internetowe, telefony komórkowe, media społecznościowe.  Obejmuje różne formaty multimediów i składa się z tekstu, obrazu, dźwięku i wideo.   Pomaga osiągnąć podobne cele jak tradycyjna reklama (zwiększenie świadomości, zwiększenie sprzedaży, zwiększenie powtarzalności sprzedaży, zwiększenie świadomości marki).</vt:lpstr>
      <vt:lpstr>PowerPoint Presentation</vt:lpstr>
      <vt:lpstr>Reklama cyfrowa</vt:lpstr>
      <vt:lpstr>PowerPoint Presentation</vt:lpstr>
      <vt:lpstr>PowerPoint Presentation</vt:lpstr>
      <vt:lpstr>Cechy nowoczesnej reklamy</vt:lpstr>
      <vt:lpstr>Reklama w cyfrowym marketingu mix   "7P" w digitalu</vt:lpstr>
      <vt:lpstr>Reklama - charakterystyka</vt:lpstr>
      <vt:lpstr>Reklama jest najważniejszym  narzędziem promocji </vt:lpstr>
      <vt:lpstr>PowerPoint Presentation</vt:lpstr>
      <vt:lpstr>Reklama powinna być dostosowana  do „lejka marketingowego”</vt:lpstr>
      <vt:lpstr> Lejek marketingowy i etapy zakupu</vt:lpstr>
      <vt:lpstr>Różne rodzaje reklam na  różnych etapach klienta</vt:lpstr>
      <vt:lpstr>Wiadomość  jest niezbędna </vt:lpstr>
      <vt:lpstr>PowerPoint Presentation</vt:lpstr>
      <vt:lpstr>Jak wygląda dobra reklama?</vt:lpstr>
      <vt:lpstr>Proces tworzenia reklam</vt:lpstr>
      <vt:lpstr>PowerPoint Presentation</vt:lpstr>
      <vt:lpstr>Propozycja wartości i USP </vt:lpstr>
      <vt:lpstr>Elementy dobrej komunikacji marketingowej </vt:lpstr>
      <vt:lpstr>PowerPoint Presentation</vt:lpstr>
      <vt:lpstr>Reklama zorientowana na cel </vt:lpstr>
      <vt:lpstr>Reklama musi być zgodna ze strategią organizacji</vt:lpstr>
      <vt:lpstr>Cele i założenia dotyczące reklamy </vt:lpstr>
      <vt:lpstr> Przykłady wyników...        i KPI*</vt:lpstr>
      <vt:lpstr>PowerPoint Presentation</vt:lpstr>
      <vt:lpstr>Marketing zorientowany  na klienta i reklama</vt:lpstr>
      <vt:lpstr>Dlaczego marketing  i reklama zorientowane na klienta?</vt:lpstr>
      <vt:lpstr>PowerPoint Presentation</vt:lpstr>
      <vt:lpstr>Kroki, jak  zwiększyć orientację  na klienta </vt:lpstr>
      <vt:lpstr>Praktyczne narzędzia do poprawy jakości obsługi klienta </vt:lpstr>
      <vt:lpstr>Persona kupującego</vt:lpstr>
      <vt:lpstr>Dlaczego?</vt:lpstr>
      <vt:lpstr>Customer journey: CJ</vt:lpstr>
      <vt:lpstr>PowerPoint Presentation</vt:lpstr>
      <vt:lpstr>PowerPoint Presentation</vt:lpstr>
      <vt:lpstr>Trendy i perspektywy</vt:lpstr>
      <vt:lpstr>Udział mediów cyfrowych w reklamie rośnie </vt:lpstr>
      <vt:lpstr>Niektóre firmy promują więcej niż inne</vt:lpstr>
      <vt:lpstr>Trendy i perspektywy na przyszłość</vt:lpstr>
      <vt:lpstr>Główne formy  reklamy cyfrowej</vt:lpstr>
      <vt:lpstr>PowerPoint Presentation</vt:lpstr>
      <vt:lpstr> Reklama w wyszukiwarkach SEA </vt:lpstr>
      <vt:lpstr>Reklama displayowa</vt:lpstr>
      <vt:lpstr>Reklama w social media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Websites</dc:title>
  <dc:creator>Luukka Timo</dc:creator>
  <cp:keywords>, docId:3C1F826A0C03E932B4C3006005786461</cp:keywords>
  <cp:lastModifiedBy>Koskimies-Chiba Sanni</cp:lastModifiedBy>
  <cp:revision>16</cp:revision>
  <dcterms:created xsi:type="dcterms:W3CDTF">2023-01-25T13:34:01Z</dcterms:created>
  <dcterms:modified xsi:type="dcterms:W3CDTF">2023-12-21T11:32:29Z</dcterms:modified>
</cp:coreProperties>
</file>