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embeddedFontLst>
    <p:embeddedFont>
      <p:font typeface="Roboto"/>
      <p:regular r:id="rId45"/>
      <p:bold r:id="rId46"/>
      <p:italic r:id="rId47"/>
      <p:boldItalic r:id="rId48"/>
    </p:embeddedFont>
    <p:embeddedFont>
      <p:font typeface="Dancing Script"/>
      <p:regular r:id="rId49"/>
      <p:bold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869">
          <p15:clr>
            <a:srgbClr val="A4A3A4"/>
          </p15:clr>
        </p15:guide>
      </p15:sldGuideLst>
    </p:ext>
    <p:ext uri="GoogleSlidesCustomDataVersion2">
      <go:slidesCustomData xmlns:go="http://customooxmlschemas.google.com/" r:id="rId51" roundtripDataSignature="AMtx7mhqXb6ubYywkLlpACDRyZth1A1B2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869"/>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Roboto-bold.fntdata"/><Relationship Id="rId45" Type="http://schemas.openxmlformats.org/officeDocument/2006/relationships/font" Target="fonts/Robo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Roboto-boldItalic.fntdata"/><Relationship Id="rId47" Type="http://schemas.openxmlformats.org/officeDocument/2006/relationships/font" Target="fonts/Roboto-italic.fntdata"/><Relationship Id="rId49" Type="http://schemas.openxmlformats.org/officeDocument/2006/relationships/font" Target="fonts/DancingScript-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customschemas.google.com/relationships/presentationmetadata" Target="metadata"/><Relationship Id="rId50" Type="http://schemas.openxmlformats.org/officeDocument/2006/relationships/font" Target="fonts/DancingScript-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e7c907f71a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6" name="Google Shape;176;g1e7c907f71a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a:t>inserir pré-requisito</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1" name="Google Shape;20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1000"/>
              <a:t>Przekaz treści, format treści, wykorzystywane kanały muszą być wybrane z uwzględnieniem celu przekazywanej wiadomości. W tej tabeli można zobaczyć kilka przykładów celów i sposobów </a:t>
            </a:r>
            <a:r>
              <a:rPr lang="fi-FI" sz="800"/>
              <a:t>ich</a:t>
            </a:r>
            <a:r>
              <a:rPr lang="fi-FI" sz="1000"/>
              <a:t> osiągnięcia.</a:t>
            </a:r>
            <a:endParaRPr sz="1000"/>
          </a:p>
          <a:p>
            <a:pPr indent="0" lvl="0" marL="0" rtl="0" algn="l">
              <a:lnSpc>
                <a:spcPct val="100000"/>
              </a:lnSpc>
              <a:spcBef>
                <a:spcPts val="0"/>
              </a:spcBef>
              <a:spcAft>
                <a:spcPts val="0"/>
              </a:spcAft>
              <a:buClr>
                <a:schemeClr val="dk1"/>
              </a:buClr>
              <a:buSzPts val="1100"/>
              <a:buFont typeface="Arial"/>
              <a:buNone/>
            </a:pPr>
            <a:r>
              <a:t/>
            </a:r>
            <a:endParaRPr sz="1000"/>
          </a:p>
          <a:p>
            <a:pPr indent="0" lvl="0" marL="0" rtl="0" algn="l">
              <a:lnSpc>
                <a:spcPct val="115000"/>
              </a:lnSpc>
              <a:spcBef>
                <a:spcPts val="2133"/>
              </a:spcBef>
              <a:spcAft>
                <a:spcPts val="0"/>
              </a:spcAft>
              <a:buClr>
                <a:schemeClr val="dk1"/>
              </a:buClr>
              <a:buFont typeface="Arial"/>
              <a:buNone/>
            </a:pPr>
            <a:r>
              <a:rPr lang="fi-FI" sz="1867">
                <a:solidFill>
                  <a:srgbClr val="161249"/>
                </a:solidFill>
                <a:latin typeface="Arial"/>
                <a:ea typeface="Arial"/>
                <a:cs typeface="Arial"/>
                <a:sym typeface="Arial"/>
              </a:rPr>
              <a:t>Molleda, J. (2010). Autentyczność i wymiary konstruktu w badaniach public relations i komunikacji. </a:t>
            </a:r>
            <a:r>
              <a:rPr i="1" lang="fi-FI" sz="1867">
                <a:solidFill>
                  <a:srgbClr val="161249"/>
                </a:solidFill>
                <a:latin typeface="Arial"/>
                <a:ea typeface="Arial"/>
                <a:cs typeface="Arial"/>
                <a:sym typeface="Arial"/>
              </a:rPr>
              <a:t>Journal of Communication Management, 14</a:t>
            </a:r>
            <a:r>
              <a:rPr lang="fi-FI" sz="1867">
                <a:solidFill>
                  <a:srgbClr val="161249"/>
                </a:solidFill>
                <a:latin typeface="Arial"/>
                <a:ea typeface="Arial"/>
                <a:cs typeface="Arial"/>
                <a:sym typeface="Arial"/>
              </a:rPr>
              <a:t>(3), 223-236.</a:t>
            </a:r>
            <a:endParaRPr sz="1867">
              <a:solidFill>
                <a:srgbClr val="161249"/>
              </a:solidFill>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t/>
            </a:r>
            <a:endParaRPr sz="10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5" name="Google Shape;21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0" name="Google Shape;22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a:t>W tabeli widać, że każdy kanał jest bardziej wartościowy dla określonego rodzaju treści.</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8" name="Google Shape;22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a:t>Wykorzystanie tych ram wymusi refleksję nad tym, jakie treści powinniśmy tworzyć.</a:t>
            </a:r>
            <a:endParaRPr/>
          </a:p>
        </p:txBody>
      </p:sp>
      <p:sp>
        <p:nvSpPr>
          <p:cNvPr id="233" name="Google Shape;233;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2" name="Google Shape;24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900"/>
              <a:t>Planowanie treści może odbywać się od ogółu do szczegółu lub od szczegółu do ogółu. </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fi-FI" sz="900"/>
              <a:t>W pierwszej sytuacji treść jest planowana w sposób ogólny, bez wchodzenia w szczegóły, szczególnie w zakresie definiowania cech każdej treści z uwzględnieniem specyfiki każdego kanału. Następnie dla każdego kanału opracowywane są informacje charakteryzujące każdą treść, z uwzględnieniem specyfiki tych kanałów.</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fi-FI" sz="900"/>
              <a:t>W drugiej sytuacji zaczynamy od zdefiniowania dla każdego kanału publikacji, które zamierzamy stworzyć, i określamy w jak największym stopniu charakterystykę każdej treści. Następnie całe planowanie dla różnych kanałów jest syntetyzowane w arkuszu, który daje przegląd wszystkich treści, które mają zostać opracowane i oprawione w czasie.</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SzPts val="1100"/>
              <a:buNone/>
            </a:pPr>
            <a:r>
              <a:rPr lang="fi-FI" sz="900"/>
              <a:t>Struktura tego podmodułu została opracowana z uwzględnieniem pierwszej sytuacji.</a:t>
            </a:r>
            <a:endParaRPr sz="9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5" name="Google Shape;25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sz="800"/>
              <a:t>Biorąc pod uwagę perspektywę od ogółu do szczegółu, zaczynamy od poszukiwania globalnej wizji wszystkich treści cyfrowych dla wszystkich kanałów.</a:t>
            </a:r>
            <a:endParaRPr sz="800"/>
          </a:p>
          <a:p>
            <a:pPr indent="0" lvl="0" marL="0" rtl="0" algn="l">
              <a:lnSpc>
                <a:spcPct val="100000"/>
              </a:lnSpc>
              <a:spcBef>
                <a:spcPts val="0"/>
              </a:spcBef>
              <a:spcAft>
                <a:spcPts val="0"/>
              </a:spcAft>
              <a:buClr>
                <a:schemeClr val="dk1"/>
              </a:buClr>
              <a:buSzPts val="1100"/>
              <a:buFont typeface="Arial"/>
              <a:buNone/>
            </a:pPr>
            <a:r>
              <a:t/>
            </a:r>
            <a:endParaRPr sz="800"/>
          </a:p>
          <a:p>
            <a:pPr indent="0" lvl="0" marL="0" rtl="0" algn="l">
              <a:lnSpc>
                <a:spcPct val="100000"/>
              </a:lnSpc>
              <a:spcBef>
                <a:spcPts val="0"/>
              </a:spcBef>
              <a:spcAft>
                <a:spcPts val="0"/>
              </a:spcAft>
              <a:buClr>
                <a:schemeClr val="dk1"/>
              </a:buClr>
              <a:buSzPts val="1100"/>
              <a:buFont typeface="Arial"/>
              <a:buNone/>
            </a:pPr>
            <a:r>
              <a:rPr lang="fi-FI" sz="800"/>
              <a:t>Ten widok ułatwi analizę tego, czy produkujemy treści:</a:t>
            </a:r>
            <a:endParaRPr sz="800"/>
          </a:p>
          <a:p>
            <a:pPr indent="0" lvl="0" marL="0" rtl="0" algn="l">
              <a:lnSpc>
                <a:spcPct val="100000"/>
              </a:lnSpc>
              <a:spcBef>
                <a:spcPts val="0"/>
              </a:spcBef>
              <a:spcAft>
                <a:spcPts val="0"/>
              </a:spcAft>
              <a:buClr>
                <a:schemeClr val="dk1"/>
              </a:buClr>
              <a:buSzPts val="1100"/>
              <a:buFont typeface="Arial"/>
              <a:buNone/>
            </a:pPr>
            <a:r>
              <a:rPr lang="fi-FI" sz="800"/>
              <a:t>- dla wszystkich typów person.</a:t>
            </a:r>
            <a:endParaRPr sz="800"/>
          </a:p>
          <a:p>
            <a:pPr indent="0" lvl="0" marL="0" rtl="0" algn="l">
              <a:lnSpc>
                <a:spcPct val="100000"/>
              </a:lnSpc>
              <a:spcBef>
                <a:spcPts val="0"/>
              </a:spcBef>
              <a:spcAft>
                <a:spcPts val="0"/>
              </a:spcAft>
              <a:buClr>
                <a:schemeClr val="dk1"/>
              </a:buClr>
              <a:buSzPts val="1100"/>
              <a:buFont typeface="Arial"/>
              <a:buNone/>
            </a:pPr>
            <a:r>
              <a:rPr lang="fi-FI" sz="800"/>
              <a:t>- dla głównych celów: </a:t>
            </a:r>
            <a:r>
              <a:rPr lang="fi-FI" sz="800">
                <a:solidFill>
                  <a:schemeClr val="dk1"/>
                </a:solidFill>
              </a:rPr>
              <a:t>zwiększenie świadomości marki; tworzenie zainteresowania i pożądania; pielęgnowanie zainteresowania, utrzymanie klientów.</a:t>
            </a:r>
            <a:endParaRPr sz="800"/>
          </a:p>
          <a:p>
            <a:pPr indent="0" lvl="0" marL="0" rtl="0" algn="l">
              <a:lnSpc>
                <a:spcPct val="100000"/>
              </a:lnSpc>
              <a:spcBef>
                <a:spcPts val="0"/>
              </a:spcBef>
              <a:spcAft>
                <a:spcPts val="0"/>
              </a:spcAft>
              <a:buClr>
                <a:schemeClr val="dk1"/>
              </a:buClr>
              <a:buSzPts val="1100"/>
              <a:buFont typeface="Arial"/>
              <a:buNone/>
            </a:pPr>
            <a:r>
              <a:rPr lang="fi-FI" sz="800"/>
              <a:t>- dystrybuowane przez cały miesiąc.</a:t>
            </a:r>
            <a:endParaRPr sz="800"/>
          </a:p>
          <a:p>
            <a:pPr indent="0" lvl="0" marL="0" rtl="0" algn="l">
              <a:lnSpc>
                <a:spcPct val="100000"/>
              </a:lnSpc>
              <a:spcBef>
                <a:spcPts val="0"/>
              </a:spcBef>
              <a:spcAft>
                <a:spcPts val="0"/>
              </a:spcAft>
              <a:buClr>
                <a:schemeClr val="dk1"/>
              </a:buClr>
              <a:buSzPts val="1100"/>
              <a:buFont typeface="Arial"/>
              <a:buNone/>
            </a:pPr>
            <a:r>
              <a:rPr lang="fi-FI" sz="800"/>
              <a:t>- koncentruje się na poziomach lejka marketingowego (TOFU, BOFU, MOFU)</a:t>
            </a:r>
            <a:endParaRPr sz="800"/>
          </a:p>
          <a:p>
            <a:pPr indent="0" lvl="0" marL="0" rtl="0" algn="l">
              <a:lnSpc>
                <a:spcPct val="100000"/>
              </a:lnSpc>
              <a:spcBef>
                <a:spcPts val="0"/>
              </a:spcBef>
              <a:spcAft>
                <a:spcPts val="0"/>
              </a:spcAft>
              <a:buSzPts val="1100"/>
              <a:buNone/>
            </a:pPr>
            <a:r>
              <a:t/>
            </a:r>
            <a:endParaRPr sz="800"/>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W lejku znajdują się trzy główne obszary:</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TOFU (Top of the Funnel): tutaj możemy rozważyć dwa rodzaje treści. </a:t>
            </a:r>
            <a:endParaRPr sz="800">
              <a:solidFill>
                <a:schemeClr val="dk1"/>
              </a:solidFill>
            </a:endParaRPr>
          </a:p>
          <a:p>
            <a:pPr indent="457200" lvl="0" marL="0" rtl="0" algn="l">
              <a:lnSpc>
                <a:spcPct val="100000"/>
              </a:lnSpc>
              <a:spcBef>
                <a:spcPts val="0"/>
              </a:spcBef>
              <a:spcAft>
                <a:spcPts val="0"/>
              </a:spcAft>
              <a:buClr>
                <a:schemeClr val="dk1"/>
              </a:buClr>
              <a:buSzPts val="1100"/>
              <a:buFont typeface="Arial"/>
              <a:buNone/>
            </a:pPr>
            <a:r>
              <a:rPr lang="fi-FI" sz="800">
                <a:solidFill>
                  <a:schemeClr val="dk1"/>
                </a:solidFill>
              </a:rPr>
              <a:t> (i) Treści, które mają na celu generowanie ruchu w witrynie, przyciąganie klientów, takie jak na przykład reklamy Google.</a:t>
            </a:r>
            <a:endParaRPr sz="800">
              <a:solidFill>
                <a:schemeClr val="dk1"/>
              </a:solidFill>
            </a:endParaRPr>
          </a:p>
          <a:p>
            <a:pPr indent="457200" lvl="0" marL="0" rtl="0" algn="l">
              <a:lnSpc>
                <a:spcPct val="100000"/>
              </a:lnSpc>
              <a:spcBef>
                <a:spcPts val="0"/>
              </a:spcBef>
              <a:spcAft>
                <a:spcPts val="0"/>
              </a:spcAft>
              <a:buClr>
                <a:schemeClr val="dk1"/>
              </a:buClr>
              <a:buSzPts val="1100"/>
              <a:buFont typeface="Arial"/>
              <a:buNone/>
            </a:pPr>
            <a:r>
              <a:rPr lang="fi-FI" sz="800">
                <a:solidFill>
                  <a:schemeClr val="dk1"/>
                </a:solidFill>
              </a:rPr>
              <a:t>(ii) Treści, które mają na celu dokonanie pierwszej konwersji, dążąc do przekształcenia odwiedzających w potencjalnych klientów. Na przykład: biała księga udostępniona w witrynie i powiązana ze stroną docelową.</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MOFU (Middle of the Funnel): Marketing e-mailowy jest zwykle wykorzystywany jako kanał uprzywilejowany, starający się przekazać klientowi zaufanie, wykorzystując na przykład wideo, webminar i referencje.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BOFU (Bellow of the Funnel): Na tym ostatnim etapie lejka ważne jest, aby lead stał się klientem, dlatego konieczne jest tworzenie treści zachęcających klienta do zakupu, które pomagają pokonać bariery zakupowe. Następnie ważne będzie również opracowanie treści, które zachęcą klienta do zostania promotorem marki.</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3" name="Google Shape;26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228600" rtl="0" algn="l">
              <a:lnSpc>
                <a:spcPct val="100000"/>
              </a:lnSpc>
              <a:spcBef>
                <a:spcPts val="0"/>
              </a:spcBef>
              <a:spcAft>
                <a:spcPts val="0"/>
              </a:spcAft>
              <a:buClr>
                <a:schemeClr val="dk1"/>
              </a:buClr>
              <a:buSzPts val="1100"/>
              <a:buFont typeface="Arial"/>
              <a:buNone/>
            </a:pPr>
            <a:r>
              <a:rPr lang="fi-FI">
                <a:solidFill>
                  <a:schemeClr val="dk1"/>
                </a:solidFill>
              </a:rPr>
              <a:t>Na tym slajdzie (podobnym do tych pokazanych w podmodule 1) można zobaczyć, że dla każdej fazy (TOFU, MOFU, BOFU) lejka marketingowego istnieją kanały i treści, które należy uprzywilejować. </a:t>
            </a:r>
            <a:endParaRPr>
              <a:solidFill>
                <a:schemeClr val="dk1"/>
              </a:solidFill>
            </a:endParaRPr>
          </a:p>
          <a:p>
            <a:pPr indent="0" lvl="0" marL="228600" rtl="0" algn="l">
              <a:lnSpc>
                <a:spcPct val="100000"/>
              </a:lnSpc>
              <a:spcBef>
                <a:spcPts val="0"/>
              </a:spcBef>
              <a:spcAft>
                <a:spcPts val="0"/>
              </a:spcAft>
              <a:buClr>
                <a:schemeClr val="dk1"/>
              </a:buClr>
              <a:buSzPts val="1100"/>
              <a:buFont typeface="Arial"/>
              <a:buNone/>
            </a:pPr>
            <a:r>
              <a:rPr lang="fi-FI">
                <a:solidFill>
                  <a:schemeClr val="dk1"/>
                </a:solidFill>
              </a:rPr>
              <a:t>Przypomina się, że istnieją różne wersje elementów, które występują w trzech fazach lejka sprzedaży.</a:t>
            </a:r>
            <a:endParaRPr>
              <a:solidFill>
                <a:schemeClr val="dk1"/>
              </a:solidFill>
            </a:endParaRPr>
          </a:p>
          <a:p>
            <a:pPr indent="0" lvl="0" marL="0" rtl="0" algn="l">
              <a:lnSpc>
                <a:spcPct val="100000"/>
              </a:lnSpc>
              <a:spcBef>
                <a:spcPts val="0"/>
              </a:spcBef>
              <a:spcAft>
                <a:spcPts val="0"/>
              </a:spcAft>
              <a:buClr>
                <a:schemeClr val="dk1"/>
              </a:buClr>
              <a:buSzPts val="1400"/>
              <a:buFont typeface="Arial"/>
              <a:buNone/>
            </a:pPr>
            <a:r>
              <a:t/>
            </a:r>
            <a:endParaRPr>
              <a:solidFill>
                <a:schemeClr val="dk1"/>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9" name="Google Shape;26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sz="800"/>
              <a:t>Biorąc pod uwagę perspektywę od ogółu do szczegółu, w tej pierwszej mapie planowania staramy się przedstawić treści, które zostaną opracowane dla zamierzonych kanałów, określając moment, w którym każda treść zostanie udostępniona, jaki temat/temat zostanie poruszony, do jakiej osoby skierowana jest treść, jaki cel jest realizowany za pomocą treści, które mają zostać wyprodukowane, w której fazie lejka treść będzie pasować i który kanał zostanie wykorzystany.</a:t>
            </a:r>
            <a:endParaRPr sz="800"/>
          </a:p>
          <a:p>
            <a:pPr indent="0" lvl="0" marL="0" rtl="0" algn="l">
              <a:lnSpc>
                <a:spcPct val="100000"/>
              </a:lnSpc>
              <a:spcBef>
                <a:spcPts val="0"/>
              </a:spcBef>
              <a:spcAft>
                <a:spcPts val="0"/>
              </a:spcAft>
              <a:buSzPts val="1100"/>
              <a:buNone/>
            </a:pPr>
            <a:r>
              <a:t/>
            </a:r>
            <a:endParaRPr sz="800"/>
          </a:p>
          <a:p>
            <a:pPr indent="0" lvl="0" marL="0" rtl="0" algn="l">
              <a:lnSpc>
                <a:spcPct val="100000"/>
              </a:lnSpc>
              <a:spcBef>
                <a:spcPts val="0"/>
              </a:spcBef>
              <a:spcAft>
                <a:spcPts val="0"/>
              </a:spcAft>
              <a:buSzPts val="1100"/>
              <a:buNone/>
            </a:pPr>
            <a:r>
              <a:rPr lang="fi-FI" sz="800"/>
              <a:t>Jeśli chodzi o cel, który ma zostać osiągnięty, możemy rozważyć istnienie czterech głównych celów, a ten, który uważamy za główny, który chcemy osiągnąć, musi zostać wybrany. </a:t>
            </a:r>
            <a:endParaRPr sz="800"/>
          </a:p>
          <a:p>
            <a:pPr indent="0" lvl="0" marL="0" rtl="0" algn="l">
              <a:lnSpc>
                <a:spcPct val="100000"/>
              </a:lnSpc>
              <a:spcBef>
                <a:spcPts val="0"/>
              </a:spcBef>
              <a:spcAft>
                <a:spcPts val="0"/>
              </a:spcAft>
              <a:buSzPts val="1100"/>
              <a:buNone/>
            </a:pPr>
            <a:r>
              <a:rPr lang="fi-FI" sz="800"/>
              <a:t>Cele: zwiększenie świadomości marki; wzbudzenie zainteresowania i pożądania; pielęgnowanie zainteresowania, zatrzymanie klientów.</a:t>
            </a:r>
            <a:endParaRPr sz="800"/>
          </a:p>
          <a:p>
            <a:pPr indent="0" lvl="0" marL="0" rtl="0" algn="l">
              <a:lnSpc>
                <a:spcPct val="100000"/>
              </a:lnSpc>
              <a:spcBef>
                <a:spcPts val="0"/>
              </a:spcBef>
              <a:spcAft>
                <a:spcPts val="0"/>
              </a:spcAft>
              <a:buSzPts val="1100"/>
              <a:buNone/>
            </a:pPr>
            <a:r>
              <a:t/>
            </a:r>
            <a:endParaRPr sz="800"/>
          </a:p>
          <a:p>
            <a:pPr indent="0" lvl="0" marL="0" rtl="0" algn="l">
              <a:lnSpc>
                <a:spcPct val="100000"/>
              </a:lnSpc>
              <a:spcBef>
                <a:spcPts val="0"/>
              </a:spcBef>
              <a:spcAft>
                <a:spcPts val="0"/>
              </a:spcAft>
              <a:buSzPts val="1100"/>
              <a:buNone/>
            </a:pPr>
            <a:r>
              <a:rPr lang="fi-FI" sz="800"/>
              <a:t>Kolejnym aspektem, który należy przemyśleć i zdefiniować, jest etap lejka marketingowego. </a:t>
            </a:r>
            <a:endParaRPr sz="800"/>
          </a:p>
          <a:p>
            <a:pPr indent="0" lvl="0" marL="0" rtl="0" algn="l">
              <a:lnSpc>
                <a:spcPct val="100000"/>
              </a:lnSpc>
              <a:spcBef>
                <a:spcPts val="0"/>
              </a:spcBef>
              <a:spcAft>
                <a:spcPts val="0"/>
              </a:spcAft>
              <a:buSzPts val="1100"/>
              <a:buNone/>
            </a:pPr>
            <a:r>
              <a:t/>
            </a:r>
            <a:endParaRPr sz="800"/>
          </a:p>
          <a:p>
            <a:pPr indent="0" lvl="0" marL="0" rtl="0" algn="l">
              <a:lnSpc>
                <a:spcPct val="100000"/>
              </a:lnSpc>
              <a:spcBef>
                <a:spcPts val="0"/>
              </a:spcBef>
              <a:spcAft>
                <a:spcPts val="0"/>
              </a:spcAft>
              <a:buClr>
                <a:schemeClr val="dk1"/>
              </a:buClr>
              <a:buSzPts val="1100"/>
              <a:buFont typeface="Arial"/>
              <a:buNone/>
            </a:pPr>
            <a:r>
              <a:rPr lang="fi-FI" sz="800"/>
              <a:t>Rodzaj treści powinien być dostosowany z uwzględnieniem etapu, do którego jest przeznaczony.</a:t>
            </a:r>
            <a:endParaRPr sz="800"/>
          </a:p>
          <a:p>
            <a:pPr indent="0" lvl="0" marL="0" rtl="0" algn="l">
              <a:lnSpc>
                <a:spcPct val="100000"/>
              </a:lnSpc>
              <a:spcBef>
                <a:spcPts val="0"/>
              </a:spcBef>
              <a:spcAft>
                <a:spcPts val="0"/>
              </a:spcAft>
              <a:buSzPts val="1100"/>
              <a:buNone/>
            </a:pPr>
            <a:r>
              <a:t/>
            </a:r>
            <a:endParaRPr sz="800"/>
          </a:p>
          <a:p>
            <a:pPr indent="0" lvl="0" marL="0" rtl="0" algn="l">
              <a:lnSpc>
                <a:spcPct val="100000"/>
              </a:lnSpc>
              <a:spcBef>
                <a:spcPts val="0"/>
              </a:spcBef>
              <a:spcAft>
                <a:spcPts val="0"/>
              </a:spcAft>
              <a:buSzPts val="1100"/>
              <a:buNone/>
            </a:pPr>
            <a:r>
              <a:rPr lang="fi-FI" sz="800"/>
              <a:t>Jako kanały cyfrowe dostępne do rozpowszechniania treści, możemy rozważyć następujące: strona internetowa, blog, media społecznościowe, e-mailing i reklama. Jeśli firma uważa, że powinien istnieć inny kanał niż te wymienione, można go dodać.</a:t>
            </a:r>
            <a:endParaRPr sz="800"/>
          </a:p>
          <a:p>
            <a:pPr indent="0" lvl="0" marL="0" rtl="0" algn="l">
              <a:lnSpc>
                <a:spcPct val="100000"/>
              </a:lnSpc>
              <a:spcBef>
                <a:spcPts val="0"/>
              </a:spcBef>
              <a:spcAft>
                <a:spcPts val="0"/>
              </a:spcAft>
              <a:buSzPts val="1100"/>
              <a:buNone/>
            </a:pPr>
            <a:r>
              <a:t/>
            </a:r>
            <a:endParaRPr sz="800"/>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Zadanie wstępne: patrz sekcja zadań na końcu zestawu slajdów. Odpowiedzi na pytania 1 i 2 są najpierw omawiane w klasie, wśród wszystkich uczniów. Przykłady marek nieco później, po slajdzie "Content Curation".</a:t>
            </a:r>
            <a:endParaRPr/>
          </a:p>
        </p:txBody>
      </p:sp>
      <p:sp>
        <p:nvSpPr>
          <p:cNvPr id="274" name="Google Shape;27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0" name="Google Shape;28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a:t>Zaczniemy teraz od bardziej szczegółowego planowania treści, które będziemy dystrybuować za pośrednictwem strony internetowej, która jest jednym z planowanych kanałów.</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5" name="Google Shape;28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800"/>
              <a:t>Witryna internetowa funkcjonuje jako centrum treści, ponieważ witryna ma tendencję do bycia centrum połączenia z innymi kanałami komunikacji. Strona internetowa wskazuje na inne kanały i odbiera interakcje, które są napędzane przez inne kanały. Dlatego ważne jest, aby często sprawdzać analizę zawartości strony internetowej, aby sprawdzić, czy jest ona dobrze skonstruowana pod kątem treści, które mają być udostępniane, czy istniejące treści nie wymagają aktualizacji, a może nawet usunięcia. Ważne jest również sprawdzenie, czy nowa treść oznacza utworzenie nowej sekcji. Treści tekstowej powinny towarzyszyć elementy graficzne, spójne z innymi istniejącymi, bez narażania tożsamości witryny. </a:t>
            </a:r>
            <a:endParaRPr sz="800"/>
          </a:p>
          <a:p>
            <a:pPr indent="0" lvl="0" marL="0" rtl="0" algn="l">
              <a:lnSpc>
                <a:spcPct val="100000"/>
              </a:lnSpc>
              <a:spcBef>
                <a:spcPts val="0"/>
              </a:spcBef>
              <a:spcAft>
                <a:spcPts val="0"/>
              </a:spcAft>
              <a:buClr>
                <a:schemeClr val="dk1"/>
              </a:buClr>
              <a:buSzPts val="1100"/>
              <a:buFont typeface="Arial"/>
              <a:buNone/>
            </a:pPr>
            <a:r>
              <a:rPr lang="fi-FI" sz="800"/>
              <a:t>Każda istniejąca strona ma swoją funkcję, którą należy dobrze zdefiniować i ująć w ramy lejka marketingowego, a mianowicie określić, w której fazie lejka się znajduje (TOFU, MOFU, BOFU). Ważne jest, aby strona zawierała treści rozmieszczone w trzech fazach lejka.</a:t>
            </a:r>
            <a:endParaRPr sz="800"/>
          </a:p>
          <a:p>
            <a:pPr indent="0" lvl="0" marL="0" rtl="0" algn="l">
              <a:lnSpc>
                <a:spcPct val="100000"/>
              </a:lnSpc>
              <a:spcBef>
                <a:spcPts val="0"/>
              </a:spcBef>
              <a:spcAft>
                <a:spcPts val="0"/>
              </a:spcAft>
              <a:buSzPts val="1100"/>
              <a:buNone/>
            </a:pPr>
            <a:r>
              <a:rPr lang="fi-FI" sz="800"/>
              <a:t>Tworząc treści na stronę internetową, należy przewidzieć, czy będą one rozpowszechniane przez inne kanały i które kanały będą wykorzystywane oraz czy konieczne jest dostosowanie i co należy dostosować, aby mogły być wykorzystywane przez inne kanały.</a:t>
            </a:r>
            <a:endParaRPr sz="8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3" name="Google Shape;29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800"/>
              <a:t>Sugeruje się, aby na mapie planowania zawartości witryny i biorąc pod uwagę zdefiniowane pola, udostępnić następujące informacje:</a:t>
            </a:r>
            <a:endParaRPr sz="800"/>
          </a:p>
          <a:p>
            <a:pPr indent="0" lvl="0" marL="0" rtl="0" algn="l">
              <a:lnSpc>
                <a:spcPct val="100000"/>
              </a:lnSpc>
              <a:spcBef>
                <a:spcPts val="0"/>
              </a:spcBef>
              <a:spcAft>
                <a:spcPts val="0"/>
              </a:spcAft>
              <a:buSzPts val="1100"/>
              <a:buNone/>
            </a:pPr>
            <a:r>
              <a:rPr lang="fi-FI" sz="800"/>
              <a:t>- Dzień, w którym zawartość zostanie udostępniona.</a:t>
            </a:r>
            <a:endParaRPr sz="800"/>
          </a:p>
          <a:p>
            <a:pPr indent="0" lvl="0" marL="0" rtl="0" algn="l">
              <a:lnSpc>
                <a:spcPct val="100000"/>
              </a:lnSpc>
              <a:spcBef>
                <a:spcPts val="0"/>
              </a:spcBef>
              <a:spcAft>
                <a:spcPts val="0"/>
              </a:spcAft>
              <a:buClr>
                <a:schemeClr val="dk1"/>
              </a:buClr>
              <a:buSzPts val="1100"/>
              <a:buFont typeface="Arial"/>
              <a:buNone/>
            </a:pPr>
            <a:r>
              <a:rPr lang="fi-FI" sz="800"/>
              <a:t>- Osoba odpowiedzialna za przygotowanie treści</a:t>
            </a:r>
            <a:endParaRPr sz="800"/>
          </a:p>
          <a:p>
            <a:pPr indent="0" lvl="0" marL="0" rtl="0" algn="l">
              <a:lnSpc>
                <a:spcPct val="100000"/>
              </a:lnSpc>
              <a:spcBef>
                <a:spcPts val="0"/>
              </a:spcBef>
              <a:spcAft>
                <a:spcPts val="0"/>
              </a:spcAft>
              <a:buClr>
                <a:schemeClr val="dk1"/>
              </a:buClr>
              <a:buSzPts val="1100"/>
              <a:buFont typeface="Arial"/>
              <a:buNone/>
            </a:pPr>
            <a:r>
              <a:rPr lang="fi-FI" sz="800"/>
              <a:t>- Strefa witryny, w której zawartość zostanie udostępniona.</a:t>
            </a:r>
            <a:endParaRPr sz="800"/>
          </a:p>
          <a:p>
            <a:pPr indent="0" lvl="0" marL="0" rtl="0" algn="l">
              <a:lnSpc>
                <a:spcPct val="100000"/>
              </a:lnSpc>
              <a:spcBef>
                <a:spcPts val="0"/>
              </a:spcBef>
              <a:spcAft>
                <a:spcPts val="0"/>
              </a:spcAft>
              <a:buClr>
                <a:schemeClr val="dk1"/>
              </a:buClr>
              <a:buSzPts val="1100"/>
              <a:buFont typeface="Arial"/>
              <a:buNone/>
            </a:pPr>
            <a:r>
              <a:rPr lang="fi-FI" sz="800"/>
              <a:t>- Wybór osoby, do której kierowana jest treść.</a:t>
            </a:r>
            <a:endParaRPr sz="800"/>
          </a:p>
          <a:p>
            <a:pPr indent="0" lvl="0" marL="0" rtl="0" algn="l">
              <a:lnSpc>
                <a:spcPct val="100000"/>
              </a:lnSpc>
              <a:spcBef>
                <a:spcPts val="0"/>
              </a:spcBef>
              <a:spcAft>
                <a:spcPts val="0"/>
              </a:spcAft>
              <a:buClr>
                <a:schemeClr val="dk1"/>
              </a:buClr>
              <a:buSzPts val="1100"/>
              <a:buFont typeface="Arial"/>
              <a:buNone/>
            </a:pPr>
            <a:r>
              <a:rPr lang="fi-FI" sz="800"/>
              <a:t>- Temat, który należy poruszyć w treści.</a:t>
            </a:r>
            <a:endParaRPr sz="800"/>
          </a:p>
          <a:p>
            <a:pPr indent="0" lvl="0" marL="0" rtl="0" algn="l">
              <a:lnSpc>
                <a:spcPct val="100000"/>
              </a:lnSpc>
              <a:spcBef>
                <a:spcPts val="0"/>
              </a:spcBef>
              <a:spcAft>
                <a:spcPts val="0"/>
              </a:spcAft>
              <a:buClr>
                <a:schemeClr val="dk1"/>
              </a:buClr>
              <a:buSzPts val="1100"/>
              <a:buFont typeface="Arial"/>
              <a:buNone/>
            </a:pPr>
            <a:r>
              <a:rPr lang="fi-FI" sz="800"/>
              <a:t>- Słowa kluczowe reprezentujące treść.</a:t>
            </a:r>
            <a:endParaRPr sz="800"/>
          </a:p>
          <a:p>
            <a:pPr indent="0" lvl="0" marL="0" rtl="0" algn="l">
              <a:lnSpc>
                <a:spcPct val="100000"/>
              </a:lnSpc>
              <a:spcBef>
                <a:spcPts val="0"/>
              </a:spcBef>
              <a:spcAft>
                <a:spcPts val="0"/>
              </a:spcAft>
              <a:buClr>
                <a:schemeClr val="dk1"/>
              </a:buClr>
              <a:buSzPts val="1100"/>
              <a:buFont typeface="Arial"/>
              <a:buNone/>
            </a:pPr>
            <a:r>
              <a:rPr lang="fi-FI" sz="800"/>
              <a:t>- Który z czterech poniższych celów ma zostać osiągnięty (ewentualnie menedżer treści może dodać inne): </a:t>
            </a:r>
            <a:r>
              <a:rPr lang="fi-FI" sz="800">
                <a:solidFill>
                  <a:schemeClr val="dk1"/>
                </a:solidFill>
              </a:rPr>
              <a:t>zwiększenie świadomości marki; wzbudzenie zainteresowania i pożądania; pielęgnowanie zainteresowania, zatrzymanie klientów.</a:t>
            </a:r>
            <a:endParaRPr sz="800"/>
          </a:p>
          <a:p>
            <a:pPr indent="0" lvl="0" marL="0" rtl="0" algn="l">
              <a:lnSpc>
                <a:spcPct val="100000"/>
              </a:lnSpc>
              <a:spcBef>
                <a:spcPts val="0"/>
              </a:spcBef>
              <a:spcAft>
                <a:spcPts val="0"/>
              </a:spcAft>
              <a:buClr>
                <a:schemeClr val="dk1"/>
              </a:buClr>
              <a:buSzPts val="1100"/>
              <a:buFont typeface="Arial"/>
              <a:buNone/>
            </a:pPr>
            <a:r>
              <a:rPr lang="fi-FI" sz="800"/>
              <a:t>- Do którego etapu lejka skierowana jest treść (BOFU, MOFU, TOFU).</a:t>
            </a:r>
            <a:endParaRPr sz="800"/>
          </a:p>
          <a:p>
            <a:pPr indent="0" lvl="0" marL="0" rtl="0" algn="l">
              <a:lnSpc>
                <a:spcPct val="100000"/>
              </a:lnSpc>
              <a:spcBef>
                <a:spcPts val="0"/>
              </a:spcBef>
              <a:spcAft>
                <a:spcPts val="0"/>
              </a:spcAft>
              <a:buClr>
                <a:schemeClr val="dk1"/>
              </a:buClr>
              <a:buSzPts val="1100"/>
              <a:buFont typeface="Arial"/>
              <a:buNone/>
            </a:pPr>
            <a:r>
              <a:rPr lang="fi-FI" sz="800"/>
              <a:t>- Jakiego kanału lub kanałów będziemy używać do zarabiania na treściach (sieci społecznościowe, e-mailing,...).</a:t>
            </a:r>
            <a:endParaRPr sz="800"/>
          </a:p>
          <a:p>
            <a:pPr indent="0" lvl="0" marL="0" rtl="0" algn="l">
              <a:lnSpc>
                <a:spcPct val="100000"/>
              </a:lnSpc>
              <a:spcBef>
                <a:spcPts val="0"/>
              </a:spcBef>
              <a:spcAft>
                <a:spcPts val="0"/>
              </a:spcAft>
              <a:buClr>
                <a:schemeClr val="dk1"/>
              </a:buClr>
              <a:buSzPts val="1100"/>
              <a:buFont typeface="Arial"/>
              <a:buNone/>
            </a:pPr>
            <a:r>
              <a:rPr lang="fi-FI" sz="800"/>
              <a:t>- Na jakim CTA powinniśmy się skupić.</a:t>
            </a:r>
            <a:endParaRPr sz="800"/>
          </a:p>
          <a:p>
            <a:pPr indent="0" lvl="0" marL="0" rtl="0" algn="l">
              <a:lnSpc>
                <a:spcPct val="100000"/>
              </a:lnSpc>
              <a:spcBef>
                <a:spcPts val="0"/>
              </a:spcBef>
              <a:spcAft>
                <a:spcPts val="0"/>
              </a:spcAft>
              <a:buSzPts val="1100"/>
              <a:buNone/>
            </a:pPr>
            <a:r>
              <a:rPr lang="fi-FI" sz="800"/>
              <a:t>- Jaki wskaźnik lub wskaźniki zostaną wykorzystane do oceny sukcesu publikacji.</a:t>
            </a:r>
            <a:endParaRPr sz="800"/>
          </a:p>
          <a:p>
            <a:pPr indent="0" lvl="0" marL="0" rtl="0" algn="l">
              <a:lnSpc>
                <a:spcPct val="100000"/>
              </a:lnSpc>
              <a:spcBef>
                <a:spcPts val="0"/>
              </a:spcBef>
              <a:spcAft>
                <a:spcPts val="0"/>
              </a:spcAft>
              <a:buSzPts val="1100"/>
              <a:buNone/>
            </a:pPr>
            <a:r>
              <a:rPr lang="fi-FI" sz="800"/>
              <a:t>- Który element graficzny (wideo</a:t>
            </a:r>
            <a:r>
              <a:rPr lang="fi-FI" sz="800">
                <a:solidFill>
                  <a:schemeClr val="dk1"/>
                </a:solidFill>
              </a:rPr>
              <a:t>, podcast, obraz, infografika, kreskówka, ilustracja, ....) </a:t>
            </a:r>
            <a:r>
              <a:rPr lang="fi-FI" sz="800"/>
              <a:t>lub elementy graficzne zostaną użyte i jaki temat lub tematy są ilustrowane przez elementy graficzne.</a:t>
            </a:r>
            <a:endParaRPr sz="80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Zadanie wstępne: patrz sekcja zadań na końcu zestawu slajdów. Odpowiedzi na pytania 1 i 2 są najpierw omawiane w klasie, wśród wszystkich uczniów. Przykłady marek nieco później, po slajdzie "Content Curation".</a:t>
            </a:r>
            <a:endParaRPr/>
          </a:p>
        </p:txBody>
      </p:sp>
      <p:sp>
        <p:nvSpPr>
          <p:cNvPr id="298" name="Google Shape;29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a:t>Blog jest zwykle częścią strony internetowej. Biorąc jednak pod uwagę jego charakterystykę i dynamikę, marketing cyfrowy powinien pracować nad nim niezależnie.</a:t>
            </a:r>
            <a:endParaRPr/>
          </a:p>
          <a:p>
            <a:pPr indent="0" lvl="0" marL="0" rtl="0" algn="l">
              <a:lnSpc>
                <a:spcPct val="100000"/>
              </a:lnSpc>
              <a:spcBef>
                <a:spcPts val="0"/>
              </a:spcBef>
              <a:spcAft>
                <a:spcPts val="0"/>
              </a:spcAft>
              <a:buSzPts val="1100"/>
              <a:buNone/>
            </a:pPr>
            <a:r>
              <a:rPr lang="fi-FI"/>
              <a:t>Jeśli chcesz, przed przejściem do następnego slajdu, nauczyciel może skorzystać z okazji, aby stworzyć dyskusję klasową, która podsumowuje niektóre kwestie związane z blogowaniem, które zostały już omówione w jednym z poprzednich podmodułów. W związku z tym sugeruje się, aby zadać klasie następujące pytania: Czym jest blog? Do czego służy blog? Jaką ostrożność należy zachować przy zarządzaniu blogiem?</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sz="1000"/>
              <a:t>Planując treść bloga powinniśmy zwrócić uwagę na:</a:t>
            </a:r>
            <a:endParaRPr sz="1000"/>
          </a:p>
          <a:p>
            <a:pPr indent="0" lvl="0" marL="0" rtl="0" algn="l">
              <a:lnSpc>
                <a:spcPct val="100000"/>
              </a:lnSpc>
              <a:spcBef>
                <a:spcPts val="0"/>
              </a:spcBef>
              <a:spcAft>
                <a:spcPts val="0"/>
              </a:spcAft>
              <a:buSzPts val="1100"/>
              <a:buNone/>
            </a:pPr>
            <a:r>
              <a:rPr lang="fi-FI" sz="1000"/>
              <a:t>- że istnieje różnorodność treści, ale zawsze biorąc pod uwagę skupienie się na biznesie, w który wpisuje się marka.</a:t>
            </a:r>
            <a:endParaRPr sz="1000"/>
          </a:p>
          <a:p>
            <a:pPr indent="0" lvl="0" marL="0" rtl="0" algn="l">
              <a:lnSpc>
                <a:spcPct val="100000"/>
              </a:lnSpc>
              <a:spcBef>
                <a:spcPts val="0"/>
              </a:spcBef>
              <a:spcAft>
                <a:spcPts val="0"/>
              </a:spcAft>
              <a:buClr>
                <a:schemeClr val="dk1"/>
              </a:buClr>
              <a:buSzPts val="1100"/>
              <a:buFont typeface="Arial"/>
              <a:buNone/>
            </a:pPr>
            <a:r>
              <a:rPr lang="fi-FI" sz="1000"/>
              <a:t>- włączenie elementów graficznych, które ułatwiają przyswajanie treści.</a:t>
            </a:r>
            <a:endParaRPr sz="1000"/>
          </a:p>
          <a:p>
            <a:pPr indent="0" lvl="0" marL="0" rtl="0" algn="l">
              <a:lnSpc>
                <a:spcPct val="100000"/>
              </a:lnSpc>
              <a:spcBef>
                <a:spcPts val="0"/>
              </a:spcBef>
              <a:spcAft>
                <a:spcPts val="0"/>
              </a:spcAft>
              <a:buClr>
                <a:schemeClr val="dk1"/>
              </a:buClr>
              <a:buSzPts val="1100"/>
              <a:buFont typeface="Arial"/>
              <a:buNone/>
            </a:pPr>
            <a:r>
              <a:rPr lang="fi-FI" sz="1000"/>
              <a:t>- aby mieć treści dla różnych faz lejka.</a:t>
            </a:r>
            <a:endParaRPr sz="1000"/>
          </a:p>
          <a:p>
            <a:pPr indent="0" lvl="0" marL="0" rtl="0" algn="l">
              <a:lnSpc>
                <a:spcPct val="100000"/>
              </a:lnSpc>
              <a:spcBef>
                <a:spcPts val="0"/>
              </a:spcBef>
              <a:spcAft>
                <a:spcPts val="0"/>
              </a:spcAft>
              <a:buClr>
                <a:schemeClr val="dk1"/>
              </a:buClr>
              <a:buSzPts val="1100"/>
              <a:buFont typeface="Arial"/>
              <a:buNone/>
            </a:pPr>
            <a:r>
              <a:rPr lang="fi-FI" sz="1000"/>
              <a:t>- przewidzieć sposób, w jaki zamierzamy rozpowszechniać posty za pośrednictwem innych kanałów.</a:t>
            </a:r>
            <a:endParaRPr sz="1000"/>
          </a:p>
          <a:p>
            <a:pPr indent="0" lvl="0" marL="0" rtl="0" algn="l">
              <a:lnSpc>
                <a:spcPct val="100000"/>
              </a:lnSpc>
              <a:spcBef>
                <a:spcPts val="0"/>
              </a:spcBef>
              <a:spcAft>
                <a:spcPts val="0"/>
              </a:spcAft>
              <a:buSzPts val="1100"/>
              <a:buNone/>
            </a:pPr>
            <a:r>
              <a:rPr lang="fi-FI" sz="1000"/>
              <a:t>- że posty zawierają wezwanie do działania.</a:t>
            </a:r>
            <a:endParaRPr sz="100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800"/>
              <a:t>Sugeruje się, aby na mapie planowania treści bloga i biorąc pod uwagę zdefiniowane pola, udostępnić następujące informacje:</a:t>
            </a:r>
            <a:endParaRPr sz="800"/>
          </a:p>
          <a:p>
            <a:pPr indent="0" lvl="0" marL="0" rtl="0" algn="l">
              <a:lnSpc>
                <a:spcPct val="100000"/>
              </a:lnSpc>
              <a:spcBef>
                <a:spcPts val="0"/>
              </a:spcBef>
              <a:spcAft>
                <a:spcPts val="0"/>
              </a:spcAft>
              <a:buClr>
                <a:schemeClr val="dk1"/>
              </a:buClr>
              <a:buSzPts val="1100"/>
              <a:buFont typeface="Arial"/>
              <a:buNone/>
            </a:pPr>
            <a:r>
              <a:rPr lang="fi-FI" sz="800"/>
              <a:t>- Dzień, w którym zawartość zostanie udostępniona.</a:t>
            </a:r>
            <a:endParaRPr sz="800"/>
          </a:p>
          <a:p>
            <a:pPr indent="0" lvl="0" marL="0" rtl="0" algn="l">
              <a:lnSpc>
                <a:spcPct val="100000"/>
              </a:lnSpc>
              <a:spcBef>
                <a:spcPts val="0"/>
              </a:spcBef>
              <a:spcAft>
                <a:spcPts val="0"/>
              </a:spcAft>
              <a:buClr>
                <a:schemeClr val="dk1"/>
              </a:buClr>
              <a:buSzPts val="1100"/>
              <a:buFont typeface="Arial"/>
              <a:buNone/>
            </a:pPr>
            <a:r>
              <a:rPr lang="fi-FI" sz="800"/>
              <a:t>- Osoba odpowiedzialna za przygotowanie treści.</a:t>
            </a:r>
            <a:endParaRPr sz="800"/>
          </a:p>
          <a:p>
            <a:pPr indent="0" lvl="0" marL="0" rtl="0" algn="l">
              <a:lnSpc>
                <a:spcPct val="100000"/>
              </a:lnSpc>
              <a:spcBef>
                <a:spcPts val="0"/>
              </a:spcBef>
              <a:spcAft>
                <a:spcPts val="0"/>
              </a:spcAft>
              <a:buClr>
                <a:schemeClr val="dk1"/>
              </a:buClr>
              <a:buSzPts val="1100"/>
              <a:buFont typeface="Arial"/>
              <a:buNone/>
            </a:pPr>
            <a:r>
              <a:rPr lang="fi-FI" sz="800"/>
              <a:t>- Wybór osoby, dla której przeznaczona jest treść.</a:t>
            </a:r>
            <a:endParaRPr sz="800"/>
          </a:p>
          <a:p>
            <a:pPr indent="0" lvl="0" marL="0" rtl="0" algn="l">
              <a:lnSpc>
                <a:spcPct val="100000"/>
              </a:lnSpc>
              <a:spcBef>
                <a:spcPts val="0"/>
              </a:spcBef>
              <a:spcAft>
                <a:spcPts val="0"/>
              </a:spcAft>
              <a:buClr>
                <a:schemeClr val="dk1"/>
              </a:buClr>
              <a:buSzPts val="1100"/>
              <a:buFont typeface="Arial"/>
              <a:buNone/>
            </a:pPr>
            <a:r>
              <a:rPr lang="fi-FI" sz="800"/>
              <a:t>- Temat, który należy poruszyć w treści.</a:t>
            </a:r>
            <a:endParaRPr sz="800"/>
          </a:p>
          <a:p>
            <a:pPr indent="0" lvl="0" marL="0" rtl="0" algn="l">
              <a:lnSpc>
                <a:spcPct val="100000"/>
              </a:lnSpc>
              <a:spcBef>
                <a:spcPts val="0"/>
              </a:spcBef>
              <a:spcAft>
                <a:spcPts val="0"/>
              </a:spcAft>
              <a:buClr>
                <a:schemeClr val="dk1"/>
              </a:buClr>
              <a:buSzPts val="1100"/>
              <a:buFont typeface="Arial"/>
              <a:buNone/>
            </a:pPr>
            <a:r>
              <a:rPr lang="fi-FI" sz="800"/>
              <a:t>- Tytuł postu.</a:t>
            </a:r>
            <a:endParaRPr sz="800"/>
          </a:p>
          <a:p>
            <a:pPr indent="0" lvl="0" marL="0" rtl="0" algn="l">
              <a:lnSpc>
                <a:spcPct val="100000"/>
              </a:lnSpc>
              <a:spcBef>
                <a:spcPts val="0"/>
              </a:spcBef>
              <a:spcAft>
                <a:spcPts val="0"/>
              </a:spcAft>
              <a:buClr>
                <a:schemeClr val="dk1"/>
              </a:buClr>
              <a:buSzPts val="1100"/>
              <a:buFont typeface="Arial"/>
              <a:buNone/>
            </a:pPr>
            <a:r>
              <a:rPr lang="fi-FI" sz="800"/>
              <a:t>- Słowa kluczowe, które reprezentują treść.</a:t>
            </a:r>
            <a:endParaRPr sz="800"/>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Który z poniższych czterech celów ma zostać osiągnięty: zwiększenie świadomości marki; wzbudzenie zainteresowania i pożądania; pielęgnowanie zainteresowania; utrzymanie klientów (ostatecznie menedżer treści może dodać inne).</a:t>
            </a:r>
            <a:endParaRPr sz="800"/>
          </a:p>
          <a:p>
            <a:pPr indent="0" lvl="0" marL="0" rtl="0" algn="l">
              <a:lnSpc>
                <a:spcPct val="100000"/>
              </a:lnSpc>
              <a:spcBef>
                <a:spcPts val="0"/>
              </a:spcBef>
              <a:spcAft>
                <a:spcPts val="0"/>
              </a:spcAft>
              <a:buClr>
                <a:schemeClr val="dk1"/>
              </a:buClr>
              <a:buSzPts val="1100"/>
              <a:buFont typeface="Arial"/>
              <a:buNone/>
            </a:pPr>
            <a:r>
              <a:rPr lang="fi-FI" sz="800"/>
              <a:t>- Do którego etapu lejka skierowana jest treść (BOFU, MOFU, TOFU).</a:t>
            </a:r>
            <a:endParaRPr sz="800"/>
          </a:p>
          <a:p>
            <a:pPr indent="0" lvl="0" marL="0" rtl="0" algn="l">
              <a:lnSpc>
                <a:spcPct val="100000"/>
              </a:lnSpc>
              <a:spcBef>
                <a:spcPts val="0"/>
              </a:spcBef>
              <a:spcAft>
                <a:spcPts val="0"/>
              </a:spcAft>
              <a:buClr>
                <a:schemeClr val="dk1"/>
              </a:buClr>
              <a:buSzPts val="1100"/>
              <a:buFont typeface="Arial"/>
              <a:buNone/>
            </a:pPr>
            <a:r>
              <a:rPr lang="fi-FI" sz="800"/>
              <a:t>- Jakiego kanału lub kanałów będziemy używać do zarabiania na treściach (sieci społecznościowe, e-mailing,...).</a:t>
            </a:r>
            <a:endParaRPr sz="800"/>
          </a:p>
          <a:p>
            <a:pPr indent="0" lvl="0" marL="0" rtl="0" algn="l">
              <a:lnSpc>
                <a:spcPct val="100000"/>
              </a:lnSpc>
              <a:spcBef>
                <a:spcPts val="0"/>
              </a:spcBef>
              <a:spcAft>
                <a:spcPts val="0"/>
              </a:spcAft>
              <a:buClr>
                <a:schemeClr val="dk1"/>
              </a:buClr>
              <a:buSzPts val="1100"/>
              <a:buFont typeface="Arial"/>
              <a:buNone/>
            </a:pPr>
            <a:r>
              <a:rPr lang="fi-FI" sz="800"/>
              <a:t>- Na jakim CTA powinniśmy się skupić.</a:t>
            </a:r>
            <a:endParaRPr sz="800"/>
          </a:p>
          <a:p>
            <a:pPr indent="0" lvl="0" marL="0" rtl="0" algn="l">
              <a:lnSpc>
                <a:spcPct val="100000"/>
              </a:lnSpc>
              <a:spcBef>
                <a:spcPts val="0"/>
              </a:spcBef>
              <a:spcAft>
                <a:spcPts val="0"/>
              </a:spcAft>
              <a:buClr>
                <a:schemeClr val="dk1"/>
              </a:buClr>
              <a:buSzPts val="1100"/>
              <a:buFont typeface="Arial"/>
              <a:buNone/>
            </a:pPr>
            <a:r>
              <a:rPr lang="fi-FI" sz="800"/>
              <a:t>- Jaki wskaźnik lub wskaźniki zostaną wykorzystane do oceny sukcesu publikacji.</a:t>
            </a:r>
            <a:endParaRPr sz="800"/>
          </a:p>
          <a:p>
            <a:pPr indent="0" lvl="0" marL="0" rtl="0" algn="l">
              <a:lnSpc>
                <a:spcPct val="100000"/>
              </a:lnSpc>
              <a:spcBef>
                <a:spcPts val="0"/>
              </a:spcBef>
              <a:spcAft>
                <a:spcPts val="0"/>
              </a:spcAft>
              <a:buSzPts val="1100"/>
              <a:buNone/>
            </a:pPr>
            <a:r>
              <a:rPr lang="fi-FI" sz="800"/>
              <a:t>- Jaki element graficzny (wideo, podcast, obraz, infografika, kreskówka, ilustracja, ....) lub elementy graficzne zostaną użyte i jaki temat lub tematy są ilustrowane przez elementy graficzne?</a:t>
            </a:r>
            <a:endParaRPr sz="80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Zadanie wstępne: patrz sekcja zadań na końcu zestawu slajdów. Odpowiedzi na pytania 1 i 2 są najpierw omawiane w klasie, wśród wszystkich uczniów. Przykłady marek nieco później, po slajdzie "Content Curation".</a:t>
            </a:r>
            <a:endParaRPr/>
          </a:p>
        </p:txBody>
      </p:sp>
      <p:sp>
        <p:nvSpPr>
          <p:cNvPr id="322" name="Google Shape;32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8" name="Google Shape;328;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a:solidFill>
                  <a:schemeClr val="dk1"/>
                </a:solidFill>
              </a:rPr>
              <a:t>Jeśli chcesz, przed przejściem do następnego slajdu, nauczyciel może skorzystać z okazji, aby stworzyć dyskusję w klasie, która podsumuje niektóre kwestie związane z sieciami społecznościowymi, które zostały już omówione w jednym z poprzednich podmodułów. W związku z tym sugeruje się zadanie następujących pytań klasie: Jak ważne są media społecznościowe dla budowania marki? Na jakich aspektach marki powinniśmy się skupić w mediach społecznościowych? Jak możemy zintegrować media społecznościowe z innymi kanałami komunikacji cyfrowej?</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3" name="Google Shape;333;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1000">
                <a:solidFill>
                  <a:schemeClr val="dk1"/>
                </a:solidFill>
              </a:rPr>
              <a:t>Podczas planowania treści w mediach społecznościowych powinniśmy szukać:</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dystrybuować treści za pośrednictwem różnych sieci społecznościowych, a zatem powinniśmy również sprawdzić, czy jesteśmy w zrównoważonej dystrybucji za pośrednictwem różnych sieci społecznościowych.</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zróżnicować poruszane tematy, aby zapewnić dotarcie do różnych osób, z którymi chcemy pracować.</a:t>
            </a:r>
            <a:endParaRPr sz="10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1000">
                <a:solidFill>
                  <a:schemeClr val="dk1"/>
                </a:solidFill>
              </a:rPr>
              <a:t>- wspierać treści uznane za istotne i opracowane przez strony trzecie.</a:t>
            </a:r>
            <a:endParaRPr sz="10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1000">
                <a:solidFill>
                  <a:schemeClr val="dk1"/>
                </a:solidFill>
              </a:rPr>
              <a:t>- włączenie elementów graficznych, które ułatwiają przyswajanie treści.</a:t>
            </a:r>
            <a:endParaRPr sz="10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1000">
                <a:solidFill>
                  <a:schemeClr val="dk1"/>
                </a:solidFill>
              </a:rPr>
              <a:t>- określić rolę treści w różnych fazach lejka.</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9" name="Google Shape;339;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Sugeruje się, aby w mapie planowania treści dla mediów społecznościowych i biorąc pod uwagę zdefiniowane pola, udostępnić następujące informacje: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Dzień, w którym zawartość zostanie udostępniona.</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Osoba odpowiedzialna za przygotowanie treści.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Wybór osoby, dla której przeznaczona jest treść.</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Temat do poruszenia w treści (niektóre pomysły są przedstawione w szablonie, takie jak na przykład ujawnienie wydarzenia, ankieta, ciekawostka, promocja sprzedaży / rabat, ...).</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Własność treści: własna; własna zewnętrzna (opracowana dla innego kanału i dostosowana do sieci społecznościowych); udostępniona od innego podmiotu; kuratorska; płatna.</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Który z poniższych czterech celów ma zostać osiągnięty: zwiększenie świadomości marki; stworzenie zainteresowania i pożądania; pielęgnowanie zainteresowania; utrzymanie klientów (ostatecznie menedżer treści może dodać inne).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Do którego etapu lejka skierowana jest treść (BOFU, MOFU, TOFU).</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Który element graficzny (wideo, podcast, obraz, infografika, kreskówka, ilustracja, ....) lub elementy graficzne zostaną wykorzystane i jaki temat lub tematy są ilustrowane przez elementy graficzne.</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Jaki wskaźnik lub wskaźniki zostaną wykorzystane do oceny sukcesu publikacji.</a:t>
            </a:r>
            <a:endParaRPr sz="800">
              <a:solidFill>
                <a:schemeClr val="dk1"/>
              </a:solidFill>
            </a:endParaRPr>
          </a:p>
          <a:p>
            <a:pPr indent="0" lvl="0" marL="0" rtl="0" algn="l">
              <a:lnSpc>
                <a:spcPct val="100000"/>
              </a:lnSpc>
              <a:spcBef>
                <a:spcPts val="0"/>
              </a:spcBef>
              <a:spcAft>
                <a:spcPts val="0"/>
              </a:spcAft>
              <a:buSzPts val="1100"/>
              <a:buNone/>
            </a:pPr>
            <a:r>
              <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Ostatnie trzy punkty muszą być wyraźnie określone dla każdej sieci społecznościowej, w której zamierzasz publikować.</a:t>
            </a:r>
            <a:endParaRPr sz="800">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4" name="Google Shape;34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0" name="Google Shape;350;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fi-FI" sz="1000">
                <a:solidFill>
                  <a:schemeClr val="dk1"/>
                </a:solidFill>
              </a:rPr>
              <a:t>Planując treści, które mają być dystrybuowane za pośrednictwem poczty e-mail, można łatwiej:</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Sprawdź, czy firma korzysta z różnych rodzajów wiadomości e-mail w zrównoważony sposób (np. newsletter, wiadomości urodzinowe od klientów, wiadomości e-mail o zakończeniu gwarancji na produkt itp.)</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Dystrybucja treści w różnych typach wiadomości e-mail.</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Zróżnicuj tematy, które uzasadniają wiadomość e-mail. Na przykład newslettery tematyczne.</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Określ, które elementy graficzne są potrzebne i sprawdź spójność graficzną.</a:t>
            </a:r>
            <a:endParaRPr sz="1000">
              <a:solidFill>
                <a:schemeClr val="dk1"/>
              </a:solidFill>
            </a:endParaRPr>
          </a:p>
          <a:p>
            <a:pPr indent="0" lvl="0" marL="0" rtl="0" algn="l">
              <a:lnSpc>
                <a:spcPct val="100000"/>
              </a:lnSpc>
              <a:spcBef>
                <a:spcPts val="0"/>
              </a:spcBef>
              <a:spcAft>
                <a:spcPts val="0"/>
              </a:spcAft>
              <a:buSzPts val="1100"/>
              <a:buNone/>
            </a:pPr>
            <a:r>
              <a:rPr lang="fi-FI" sz="1000">
                <a:solidFill>
                  <a:schemeClr val="dk1"/>
                </a:solidFill>
              </a:rPr>
              <a:t>- Zdefiniuj rolę każdej komunikacji w lejku i dowiedz się, czy komunikacja e-mailowa jest opracowywana dla różnych etapów lejka.</a:t>
            </a:r>
            <a:endParaRPr sz="10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1000">
                <a:solidFill>
                  <a:schemeClr val="dk1"/>
                </a:solidFill>
              </a:rPr>
              <a:t>- Zachęcanie do korzystania z CTA.</a:t>
            </a:r>
            <a:endParaRPr sz="1000">
              <a:solidFill>
                <a:schemeClr val="dk1"/>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 name="Google Shape;363;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Sugeruje się, aby w mapie planowania treści dla mediów społecznościowych i biorąc pod uwagę zdefiniowane pola, udostępnić następujące informacje: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Dzień, w którym zawartość zostanie udostępniona.</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Osoba odpowiedzialna za przygotowanie treści.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Rodzaj komunikacji e-mail: newsletter, informacja prasowa, e-mail promocyjny, pielęgnowanie leadów, ankieta (firma może dodać inne klasyfikacje, jeśli uzna to za istotne).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Wybór osoby, dla której przeznaczona jest treść.</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Temat, który należy poruszyć w treści.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Tytuł treści.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Który z poniższych czterech celów ma zostać osiągnięty: zwiększenie świadomości marki; stworzenie zainteresowania i pożądania; pielęgnowanie zainteresowania; utrzymanie klientów (ostatecznie menedżer treści może dodać inne).</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Do którego etapu lejka skierowana jest treść (BOFU, MOFU, TOFU).</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Komunikat CTA (na przykład: zarejestruj się, subskrybuj, wypróbuj za darmo, rozpocznij, dowiedz się więcej, dołącz do nas,...).</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Jaki wskaźnik lub wskaźniki zostaną wykorzystane do oceny sukcesu publikacji.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Który element graficzny (wideo, podcast, obraz, infografika, kreskówka, ilustracja, ....) lub elementy graficzne zostaną wykorzystane i jaki temat lub tematy są ilustrowane przez elementy graficzne.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Ostatnie dwa punkty należy wyjaśnić tyle razy, ile uzna się to za stosowne</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8" name="Google Shape;36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4" name="Google Shape;374;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9" name="Google Shape;379;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a:t>Planując kampanie reklamowe, można</a:t>
            </a:r>
            <a:endParaRPr/>
          </a:p>
          <a:p>
            <a:pPr indent="0" lvl="0" marL="0" rtl="0" algn="l">
              <a:lnSpc>
                <a:spcPct val="100000"/>
              </a:lnSpc>
              <a:spcBef>
                <a:spcPts val="0"/>
              </a:spcBef>
              <a:spcAft>
                <a:spcPts val="0"/>
              </a:spcAft>
              <a:buSzPts val="1100"/>
              <a:buNone/>
            </a:pPr>
            <a:r>
              <a:rPr lang="fi-FI"/>
              <a:t>- Lepsza dystrybucja treści reklamowych na różnych platformach i widok czasowy.</a:t>
            </a:r>
            <a:endParaRPr/>
          </a:p>
          <a:p>
            <a:pPr indent="0" lvl="0" marL="0" rtl="0" algn="l">
              <a:lnSpc>
                <a:spcPct val="100000"/>
              </a:lnSpc>
              <a:spcBef>
                <a:spcPts val="0"/>
              </a:spcBef>
              <a:spcAft>
                <a:spcPts val="0"/>
              </a:spcAft>
              <a:buClr>
                <a:schemeClr val="dk1"/>
              </a:buClr>
              <a:buSzPts val="1100"/>
              <a:buFont typeface="Arial"/>
              <a:buNone/>
            </a:pPr>
            <a:r>
              <a:rPr lang="fi-FI"/>
              <a:t>- Większa dywersyfikacja wykorzystywanych tematów</a:t>
            </a:r>
            <a:endParaRPr/>
          </a:p>
          <a:p>
            <a:pPr indent="0" lvl="0" marL="0" rtl="0" algn="l">
              <a:lnSpc>
                <a:spcPct val="100000"/>
              </a:lnSpc>
              <a:spcBef>
                <a:spcPts val="0"/>
              </a:spcBef>
              <a:spcAft>
                <a:spcPts val="0"/>
              </a:spcAft>
              <a:buSzPts val="1100"/>
              <a:buNone/>
            </a:pPr>
            <a:r>
              <a:rPr lang="fi-FI"/>
              <a:t>- Zintegruj reklamy z innymi komunikatami wysyłanymi innymi kanałami (np. wysyłanie newslettera).</a:t>
            </a:r>
            <a:endParaRPr/>
          </a:p>
          <a:p>
            <a:pPr indent="0" lvl="0" marL="0" rtl="0" algn="l">
              <a:lnSpc>
                <a:spcPct val="100000"/>
              </a:lnSpc>
              <a:spcBef>
                <a:spcPts val="0"/>
              </a:spcBef>
              <a:spcAft>
                <a:spcPts val="0"/>
              </a:spcAft>
              <a:buClr>
                <a:schemeClr val="dk1"/>
              </a:buClr>
              <a:buSzPts val="1100"/>
              <a:buFont typeface="Arial"/>
              <a:buNone/>
            </a:pPr>
            <a:r>
              <a:rPr lang="fi-FI"/>
              <a:t>- Lepsze odzwierciedlenie używanych elementów graficznych</a:t>
            </a:r>
            <a:endParaRPr/>
          </a:p>
          <a:p>
            <a:pPr indent="0" lvl="0" marL="0" rtl="0" algn="l">
              <a:lnSpc>
                <a:spcPct val="100000"/>
              </a:lnSpc>
              <a:spcBef>
                <a:spcPts val="0"/>
              </a:spcBef>
              <a:spcAft>
                <a:spcPts val="0"/>
              </a:spcAft>
              <a:buClr>
                <a:schemeClr val="dk1"/>
              </a:buClr>
              <a:buSzPts val="1100"/>
              <a:buFont typeface="Arial"/>
              <a:buNone/>
            </a:pPr>
            <a:r>
              <a:rPr lang="fi-FI"/>
              <a:t>- Zdefiniuj rolę każdej reklamy w lejku.</a:t>
            </a:r>
            <a:endParaRPr/>
          </a:p>
          <a:p>
            <a:pPr indent="0" lvl="0" marL="0" rtl="0" algn="l">
              <a:lnSpc>
                <a:spcPct val="100000"/>
              </a:lnSpc>
              <a:spcBef>
                <a:spcPts val="0"/>
              </a:spcBef>
              <a:spcAft>
                <a:spcPts val="0"/>
              </a:spcAft>
              <a:buSzPts val="1100"/>
              <a:buNone/>
            </a:pPr>
            <a:r>
              <a:rPr lang="fi-FI"/>
              <a:t>- Stymulowanie korzystania z CTA</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7" name="Google Shape;387;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Sugeruje się, aby w mapie planowania treści dla mediów społecznościowych i biorąc pod uwagę zdefiniowane pola, udostępnić następujące informacje: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Dzień, w którym zawartość zostanie udostępniona.</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Osoba odpowiedzialna za przygotowanie treści.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Rodzaj komunikacji e-mail: newsletter, informacja prasowa, e-mail promocyjny, pielęgnowanie leadów, ankieta (firma może dodać inne klasyfikacje, jeśli uzna to za stosowne).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Wybór osoby, dla której przeznaczona jest treść.</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Temat, który należy poruszyć w treści.</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Słowa kluczowe do wykorzystania w kampanii reklamowej.</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Który z poniższych czterech celów ma zostać osiągnięty: zwiększenie świadomości marki; stworzenie zainteresowania i pożądania; pielęgnowanie zainteresowania; utrzymanie klientów (ostatecznie menedżer treści może dodać inne).</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Do którego etapu lejka skierowana jest treść (BOFU, MOFU, TOFU).</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Wiadomość CTA (na przykład: zarejestruj się, subskrybuj, wypróbuj za darmo, zacznij, dowiedz się więcej, dołącz do nas,...).</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Kanały dystrybucji (gdzie reklama będzie publikowana): Google; Facebook; Twitter; Instagram; LinkedIn;...)</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Strona docelowa: jeśli istnieje strona docelowa, na którą przekierowywane są osoby klikające temat, musisz wspomnieć, co to jest (na przykład użyj wewnętrznego odniesienia).</a:t>
            </a:r>
            <a:endParaRPr sz="8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800">
                <a:solidFill>
                  <a:schemeClr val="dk1"/>
                </a:solidFill>
              </a:rPr>
              <a:t>- Jaki wskaźnik lub wskaźniki zostaną wykorzystane do oceny sukcesu publikacji.</a:t>
            </a:r>
            <a:endParaRPr sz="800">
              <a:solidFill>
                <a:schemeClr val="dk1"/>
              </a:solidFill>
            </a:endParaRPr>
          </a:p>
          <a:p>
            <a:pPr indent="0" lvl="0" marL="0" rtl="0" algn="l">
              <a:lnSpc>
                <a:spcPct val="100000"/>
              </a:lnSpc>
              <a:spcBef>
                <a:spcPts val="0"/>
              </a:spcBef>
              <a:spcAft>
                <a:spcPts val="0"/>
              </a:spcAft>
              <a:buSzPts val="1100"/>
              <a:buNone/>
            </a:pPr>
            <a:r>
              <a:rPr lang="fi-FI" sz="800">
                <a:solidFill>
                  <a:schemeClr val="dk1"/>
                </a:solidFill>
              </a:rPr>
              <a:t>- Który element graficzny (wideo, podcast, obraz, infografika, kreskówka, ilustracja, ....) lub elementy graficzne zostaną wykorzystane i jaki temat lub tematy są ilustrowane przez elementy graficzne.</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3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2" name="Google Shape;39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8" name="Google Shape;398;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FI" sz="900">
                <a:solidFill>
                  <a:schemeClr val="dk1"/>
                </a:solidFill>
              </a:rPr>
              <a:t>Klasyfikacja wyników:</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fi-FI" sz="900">
                <a:solidFill>
                  <a:schemeClr val="dk1"/>
                </a:solidFill>
              </a:rPr>
              <a:t>Porażka: Student potrafi dokonać jedynie wyizolowanej analizy publikacji.</a:t>
            </a:r>
            <a:endParaRPr sz="900">
              <a:solidFill>
                <a:schemeClr val="dk1"/>
              </a:solidFill>
            </a:endParaRPr>
          </a:p>
          <a:p>
            <a:pPr indent="0" lvl="0" marL="0" rtl="0" algn="l">
              <a:lnSpc>
                <a:spcPct val="100000"/>
              </a:lnSpc>
              <a:spcBef>
                <a:spcPts val="0"/>
              </a:spcBef>
              <a:spcAft>
                <a:spcPts val="0"/>
              </a:spcAft>
              <a:buSzPts val="1100"/>
              <a:buNone/>
            </a:pPr>
            <a:r>
              <a:rPr lang="fi-FI" sz="900">
                <a:solidFill>
                  <a:schemeClr val="dk1"/>
                </a:solidFill>
              </a:rPr>
              <a:t>Przeciętny: Student analizuje publikacje, widzi pewne powiązania między publikacjami lub widzi, że ich nie ma, ale nie potrafi sformułować zaleceń dotyczących poprawy.</a:t>
            </a:r>
            <a:endParaRPr sz="900">
              <a:solidFill>
                <a:schemeClr val="dk1"/>
              </a:solidFill>
            </a:endParaRPr>
          </a:p>
          <a:p>
            <a:pPr indent="0" lvl="0" marL="0" rtl="0" algn="l">
              <a:lnSpc>
                <a:spcPct val="100000"/>
              </a:lnSpc>
              <a:spcBef>
                <a:spcPts val="0"/>
              </a:spcBef>
              <a:spcAft>
                <a:spcPts val="0"/>
              </a:spcAft>
              <a:buSzPts val="1100"/>
              <a:buNone/>
            </a:pPr>
            <a:r>
              <a:rPr lang="fi-FI" sz="900">
                <a:solidFill>
                  <a:schemeClr val="dk1"/>
                </a:solidFill>
              </a:rPr>
              <a:t>Wybitny: Student potrafi przeanalizować istniejące powiązania, istniejącą spójność lub dostrzec, że ich nie ma, publikacji między różnymi kanałami cyfrowymi i przedstawić sugestie dotyczące ulepszeń.</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6" name="Google Shape;406;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1e7c907f71a_0_1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12" name="Google Shape;412;g1e7c907f71a_0_1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17.jpg"/><Relationship Id="rId6" Type="http://schemas.openxmlformats.org/officeDocument/2006/relationships/image" Target="../media/image2.png"/><Relationship Id="rId7" Type="http://schemas.openxmlformats.org/officeDocument/2006/relationships/image" Target="../media/image14.png"/><Relationship Id="rId8"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17.jp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3.png"/><Relationship Id="rId7" Type="http://schemas.openxmlformats.org/officeDocument/2006/relationships/image" Target="../media/image9.png"/><Relationship Id="rId8"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9.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9.png"/><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7.jp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9.png"/><Relationship Id="rId7" Type="http://schemas.openxmlformats.org/officeDocument/2006/relationships/image" Target="../media/image11.png"/><Relationship Id="rId8"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1.jpg"/><Relationship Id="rId3" Type="http://schemas.openxmlformats.org/officeDocument/2006/relationships/image" Target="../media/image17.jp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9.png"/><Relationship Id="rId7" Type="http://schemas.openxmlformats.org/officeDocument/2006/relationships/image" Target="../media/image11.png"/><Relationship Id="rId8"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7.jp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9.png"/><Relationship Id="rId7" Type="http://schemas.openxmlformats.org/officeDocument/2006/relationships/image" Target="../media/image11.png"/><Relationship Id="rId8"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7.jp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9.png"/><Relationship Id="rId7" Type="http://schemas.openxmlformats.org/officeDocument/2006/relationships/image" Target="../media/image11.png"/><Relationship Id="rId8"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2" name="Shape 12"/>
        <p:cNvGrpSpPr/>
        <p:nvPr/>
      </p:nvGrpSpPr>
      <p:grpSpPr>
        <a:xfrm>
          <a:off x="0" y="0"/>
          <a:ext cx="0" cy="0"/>
          <a:chOff x="0" y="0"/>
          <a:chExt cx="0" cy="0"/>
        </a:xfrm>
      </p:grpSpPr>
      <p:sp>
        <p:nvSpPr>
          <p:cNvPr id="13" name="Google Shape;13;p66"/>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4" name="Google Shape;14;p66"/>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15" name="Google Shape;15;p66"/>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16" name="Google Shape;16;p6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b="0" l="3024" r="3022" t="0"/>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22" name="Shape 22"/>
        <p:cNvGrpSpPr/>
        <p:nvPr/>
      </p:nvGrpSpPr>
      <p:grpSpPr>
        <a:xfrm>
          <a:off x="0" y="0"/>
          <a:ext cx="0" cy="0"/>
          <a:chOff x="0" y="0"/>
          <a:chExt cx="0" cy="0"/>
        </a:xfrm>
      </p:grpSpPr>
      <p:pic>
        <p:nvPicPr>
          <p:cNvPr descr="A picture containing shape&#10;&#10;Description automatically generated" id="23" name="Google Shape;23;p77"/>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24" name="Google Shape;24;p77"/>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25" name="Google Shape;25;p7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77"/>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7" name="Google Shape;27;p77"/>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28" name="Google Shape;28;p77"/>
          <p:cNvPicPr preferRelativeResize="0"/>
          <p:nvPr/>
        </p:nvPicPr>
        <p:blipFill rotWithShape="1">
          <a:blip r:embed="rId5">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9" name="Shape 29"/>
        <p:cNvGrpSpPr/>
        <p:nvPr/>
      </p:nvGrpSpPr>
      <p:grpSpPr>
        <a:xfrm>
          <a:off x="0" y="0"/>
          <a:ext cx="0" cy="0"/>
          <a:chOff x="0" y="0"/>
          <a:chExt cx="0" cy="0"/>
        </a:xfrm>
      </p:grpSpPr>
      <p:sp>
        <p:nvSpPr>
          <p:cNvPr id="30" name="Google Shape;30;p68"/>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68"/>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8"/>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3" name="Google Shape;33;p68"/>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34" name="Google Shape;34;p68"/>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35" name="Google Shape;35;p68"/>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36" name="Google Shape;36;p68"/>
          <p:cNvPicPr preferRelativeResize="0"/>
          <p:nvPr/>
        </p:nvPicPr>
        <p:blipFill rotWithShape="1">
          <a:blip r:embed="rId6">
            <a:alphaModFix/>
          </a:blip>
          <a:srcRect b="0" l="3024" r="3022" t="0"/>
          <a:stretch/>
        </p:blipFill>
        <p:spPr>
          <a:xfrm>
            <a:off x="2263455" y="6037499"/>
            <a:ext cx="2650539" cy="586800"/>
          </a:xfrm>
          <a:prstGeom prst="rect">
            <a:avLst/>
          </a:prstGeom>
          <a:noFill/>
          <a:ln>
            <a:noFill/>
          </a:ln>
        </p:spPr>
      </p:pic>
      <p:pic>
        <p:nvPicPr>
          <p:cNvPr id="37" name="Google Shape;37;p68"/>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38" name="Google Shape;38;p68"/>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39" name="Google Shape;39;p68"/>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0" name="Shape 40"/>
        <p:cNvGrpSpPr/>
        <p:nvPr/>
      </p:nvGrpSpPr>
      <p:grpSpPr>
        <a:xfrm>
          <a:off x="0" y="0"/>
          <a:ext cx="0" cy="0"/>
          <a:chOff x="0" y="0"/>
          <a:chExt cx="0" cy="0"/>
        </a:xfrm>
      </p:grpSpPr>
      <p:sp>
        <p:nvSpPr>
          <p:cNvPr id="41" name="Google Shape;41;p43"/>
          <p:cNvSpPr/>
          <p:nvPr/>
        </p:nvSpPr>
        <p:spPr>
          <a:xfrm flipH="1" rot="10800000">
            <a:off x="0" y="5915608"/>
            <a:ext cx="12192000" cy="104332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42" name="Google Shape;42;p43"/>
          <p:cNvPicPr preferRelativeResize="0"/>
          <p:nvPr/>
        </p:nvPicPr>
        <p:blipFill rotWithShape="1">
          <a:blip r:embed="rId3">
            <a:alphaModFix/>
          </a:blip>
          <a:srcRect b="0" l="3024" r="3022" t="0"/>
          <a:stretch/>
        </p:blipFill>
        <p:spPr>
          <a:xfrm>
            <a:off x="236370" y="6101922"/>
            <a:ext cx="2650539" cy="586800"/>
          </a:xfrm>
          <a:prstGeom prst="rect">
            <a:avLst/>
          </a:prstGeom>
          <a:noFill/>
          <a:ln>
            <a:noFill/>
          </a:ln>
        </p:spPr>
      </p:pic>
      <p:pic>
        <p:nvPicPr>
          <p:cNvPr id="43" name="Google Shape;43;p43"/>
          <p:cNvPicPr preferRelativeResize="0"/>
          <p:nvPr/>
        </p:nvPicPr>
        <p:blipFill rotWithShape="1">
          <a:blip r:embed="rId4">
            <a:alphaModFix/>
          </a:blip>
          <a:srcRect b="0" l="0" r="63278" t="0"/>
          <a:stretch/>
        </p:blipFill>
        <p:spPr>
          <a:xfrm>
            <a:off x="10256673" y="6069710"/>
            <a:ext cx="1698957" cy="65122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bg>
      <p:bgPr>
        <a:solidFill>
          <a:schemeClr val="lt1"/>
        </a:solidFill>
      </p:bgPr>
    </p:bg>
    <p:spTree>
      <p:nvGrpSpPr>
        <p:cNvPr id="44" name="Shape 44"/>
        <p:cNvGrpSpPr/>
        <p:nvPr/>
      </p:nvGrpSpPr>
      <p:grpSpPr>
        <a:xfrm>
          <a:off x="0" y="0"/>
          <a:ext cx="0" cy="0"/>
          <a:chOff x="0" y="0"/>
          <a:chExt cx="0" cy="0"/>
        </a:xfrm>
      </p:grpSpPr>
      <p:pic>
        <p:nvPicPr>
          <p:cNvPr id="45" name="Google Shape;45;p69"/>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46" name="Google Shape;46;p6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47" name="Google Shape;47;p69"/>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48" name="Shape 48"/>
        <p:cNvGrpSpPr/>
        <p:nvPr/>
      </p:nvGrpSpPr>
      <p:grpSpPr>
        <a:xfrm>
          <a:off x="0" y="0"/>
          <a:ext cx="0" cy="0"/>
          <a:chOff x="0" y="0"/>
          <a:chExt cx="0" cy="0"/>
        </a:xfrm>
      </p:grpSpPr>
      <p:pic>
        <p:nvPicPr>
          <p:cNvPr id="49" name="Google Shape;49;p80"/>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50" name="Google Shape;50;p80"/>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80"/>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52" name="Google Shape;52;p80"/>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53" name="Google Shape;53;p80"/>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54" name="Shape 54"/>
        <p:cNvGrpSpPr/>
        <p:nvPr/>
      </p:nvGrpSpPr>
      <p:grpSpPr>
        <a:xfrm>
          <a:off x="0" y="0"/>
          <a:ext cx="0" cy="0"/>
          <a:chOff x="0" y="0"/>
          <a:chExt cx="0" cy="0"/>
        </a:xfrm>
      </p:grpSpPr>
      <p:pic>
        <p:nvPicPr>
          <p:cNvPr id="55" name="Google Shape;55;p67"/>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56" name="Google Shape;56;p6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67"/>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58" name="Google Shape;58;p67"/>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59" name="Google Shape;59;p67"/>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60" name="Shape 60"/>
        <p:cNvGrpSpPr/>
        <p:nvPr/>
      </p:nvGrpSpPr>
      <p:grpSpPr>
        <a:xfrm>
          <a:off x="0" y="0"/>
          <a:ext cx="0" cy="0"/>
          <a:chOff x="0" y="0"/>
          <a:chExt cx="0" cy="0"/>
        </a:xfrm>
      </p:grpSpPr>
      <p:sp>
        <p:nvSpPr>
          <p:cNvPr id="61" name="Google Shape;61;p44"/>
          <p:cNvSpPr txBox="1"/>
          <p:nvPr>
            <p:ph idx="1" type="body"/>
          </p:nvPr>
        </p:nvSpPr>
        <p:spPr>
          <a:xfrm>
            <a:off x="1120777" y="433106"/>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2" name="Google Shape;62;p44"/>
          <p:cNvSpPr txBox="1"/>
          <p:nvPr>
            <p:ph idx="2" type="body"/>
          </p:nvPr>
        </p:nvSpPr>
        <p:spPr>
          <a:xfrm>
            <a:off x="1120777" y="1183689"/>
            <a:ext cx="8818738" cy="3817814"/>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44"/>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cxnSp>
        <p:nvCxnSpPr>
          <p:cNvPr id="64" name="Google Shape;64;p44"/>
          <p:cNvCxnSpPr/>
          <p:nvPr/>
        </p:nvCxnSpPr>
        <p:spPr>
          <a:xfrm rot="10800000">
            <a:off x="1120777" y="930582"/>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65" name="Google Shape;65;p44"/>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66" name="Google Shape;66;p44"/>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67" name="Shape 67"/>
        <p:cNvGrpSpPr/>
        <p:nvPr/>
      </p:nvGrpSpPr>
      <p:grpSpPr>
        <a:xfrm>
          <a:off x="0" y="0"/>
          <a:ext cx="0" cy="0"/>
          <a:chOff x="0" y="0"/>
          <a:chExt cx="0" cy="0"/>
        </a:xfrm>
      </p:grpSpPr>
      <p:cxnSp>
        <p:nvCxnSpPr>
          <p:cNvPr id="68" name="Google Shape;68;p45"/>
          <p:cNvCxnSpPr/>
          <p:nvPr/>
        </p:nvCxnSpPr>
        <p:spPr>
          <a:xfrm rot="10800000">
            <a:off x="1120778" y="911921"/>
            <a:ext cx="5231151" cy="0"/>
          </a:xfrm>
          <a:prstGeom prst="straightConnector1">
            <a:avLst/>
          </a:prstGeom>
          <a:noFill/>
          <a:ln cap="flat" cmpd="sng" w="15875">
            <a:solidFill>
              <a:srgbClr val="D12477"/>
            </a:solidFill>
            <a:prstDash val="solid"/>
            <a:miter lim="800000"/>
            <a:headEnd len="sm" w="sm" type="none"/>
            <a:tailEnd len="sm" w="sm" type="none"/>
          </a:ln>
        </p:spPr>
      </p:cxnSp>
      <p:sp>
        <p:nvSpPr>
          <p:cNvPr id="69" name="Google Shape;69;p45"/>
          <p:cNvSpPr txBox="1"/>
          <p:nvPr>
            <p:ph idx="1" type="body"/>
          </p:nvPr>
        </p:nvSpPr>
        <p:spPr>
          <a:xfrm>
            <a:off x="1120777" y="417327"/>
            <a:ext cx="8818739" cy="57143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4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1500"/>
              <a:buNone/>
              <a:defRPr b="1" sz="2000"/>
            </a:lvl2pPr>
            <a:lvl3pPr indent="-228600" lvl="2" marL="1371600" algn="l">
              <a:lnSpc>
                <a:spcPct val="90000"/>
              </a:lnSpc>
              <a:spcBef>
                <a:spcPts val="500"/>
              </a:spcBef>
              <a:spcAft>
                <a:spcPts val="0"/>
              </a:spcAft>
              <a:buClr>
                <a:srgbClr val="161249"/>
              </a:buClr>
              <a:buSzPts val="1350"/>
              <a:buNone/>
              <a:defRPr b="1" sz="1800"/>
            </a:lvl3pPr>
            <a:lvl4pPr indent="-228600" lvl="3" marL="1828800" algn="l">
              <a:lnSpc>
                <a:spcPct val="90000"/>
              </a:lnSpc>
              <a:spcBef>
                <a:spcPts val="500"/>
              </a:spcBef>
              <a:spcAft>
                <a:spcPts val="0"/>
              </a:spcAft>
              <a:buClr>
                <a:srgbClr val="161249"/>
              </a:buClr>
              <a:buSzPts val="1200"/>
              <a:buNone/>
              <a:defRPr b="1" sz="1600"/>
            </a:lvl4pPr>
            <a:lvl5pPr indent="-228600" lvl="4" marL="2286000" algn="l">
              <a:lnSpc>
                <a:spcPct val="90000"/>
              </a:lnSpc>
              <a:spcBef>
                <a:spcPts val="500"/>
              </a:spcBef>
              <a:spcAft>
                <a:spcPts val="0"/>
              </a:spcAft>
              <a:buClr>
                <a:srgbClr val="161249"/>
              </a:buClr>
              <a:buSzPts val="1200"/>
              <a:buNone/>
              <a:defRPr b="1" sz="1600"/>
            </a:lvl5pPr>
            <a:lvl6pPr indent="-228600" lvl="5" marL="2743200" algn="l">
              <a:lnSpc>
                <a:spcPct val="90000"/>
              </a:lnSpc>
              <a:spcBef>
                <a:spcPts val="500"/>
              </a:spcBef>
              <a:spcAft>
                <a:spcPts val="0"/>
              </a:spcAft>
              <a:buClr>
                <a:schemeClr val="dk1"/>
              </a:buClr>
              <a:buSzPts val="1200"/>
              <a:buNone/>
              <a:defRPr b="1" sz="1600"/>
            </a:lvl6pPr>
            <a:lvl7pPr indent="-228600" lvl="6" marL="3200400" algn="l">
              <a:lnSpc>
                <a:spcPct val="90000"/>
              </a:lnSpc>
              <a:spcBef>
                <a:spcPts val="500"/>
              </a:spcBef>
              <a:spcAft>
                <a:spcPts val="0"/>
              </a:spcAft>
              <a:buClr>
                <a:schemeClr val="dk1"/>
              </a:buClr>
              <a:buSzPts val="1200"/>
              <a:buNone/>
              <a:defRPr b="1" sz="1600"/>
            </a:lvl7pPr>
            <a:lvl8pPr indent="-228600" lvl="7" marL="3657600" algn="l">
              <a:lnSpc>
                <a:spcPct val="90000"/>
              </a:lnSpc>
              <a:spcBef>
                <a:spcPts val="500"/>
              </a:spcBef>
              <a:spcAft>
                <a:spcPts val="0"/>
              </a:spcAft>
              <a:buClr>
                <a:schemeClr val="dk1"/>
              </a:buClr>
              <a:buSzPts val="1200"/>
              <a:buNone/>
              <a:defRPr b="1" sz="1600"/>
            </a:lvl8pPr>
            <a:lvl9pPr indent="-228600" lvl="8" marL="4114800" algn="l">
              <a:lnSpc>
                <a:spcPct val="90000"/>
              </a:lnSpc>
              <a:spcBef>
                <a:spcPts val="500"/>
              </a:spcBef>
              <a:spcAft>
                <a:spcPts val="0"/>
              </a:spcAft>
              <a:buClr>
                <a:schemeClr val="dk1"/>
              </a:buClr>
              <a:buSzPts val="1200"/>
              <a:buNone/>
              <a:defRPr b="1" sz="1600"/>
            </a:lvl9pPr>
          </a:lstStyle>
          <a:p/>
        </p:txBody>
      </p:sp>
      <p:sp>
        <p:nvSpPr>
          <p:cNvPr id="70" name="Google Shape;70;p45"/>
          <p:cNvSpPr txBox="1"/>
          <p:nvPr>
            <p:ph idx="2" type="body"/>
          </p:nvPr>
        </p:nvSpPr>
        <p:spPr>
          <a:xfrm>
            <a:off x="1120777" y="1179731"/>
            <a:ext cx="8818739"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5"/>
          <p:cNvSpPr/>
          <p:nvPr/>
        </p:nvSpPr>
        <p:spPr>
          <a:xfrm flipH="1" rot="10800000">
            <a:off x="0" y="6074229"/>
            <a:ext cx="12192000" cy="884711"/>
          </a:xfrm>
          <a:prstGeom prst="rect">
            <a:avLst/>
          </a:prstGeom>
          <a:solidFill>
            <a:schemeClr val="lt1"/>
          </a:solidFill>
          <a:ln>
            <a:noFill/>
          </a:ln>
        </p:spPr>
        <p:txBody>
          <a:bodyPr anchorCtr="0" anchor="ctr" bIns="60925" lIns="121900" spcFirstLastPara="1" rIns="121900" wrap="square" tIns="60925">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400" u="none" cap="none" strike="noStrike">
              <a:solidFill>
                <a:schemeClr val="lt1"/>
              </a:solidFill>
              <a:latin typeface="Calibri"/>
              <a:ea typeface="Calibri"/>
              <a:cs typeface="Calibri"/>
              <a:sym typeface="Calibri"/>
            </a:endParaRPr>
          </a:p>
        </p:txBody>
      </p:sp>
      <p:pic>
        <p:nvPicPr>
          <p:cNvPr id="72" name="Google Shape;72;p45"/>
          <p:cNvPicPr preferRelativeResize="0"/>
          <p:nvPr/>
        </p:nvPicPr>
        <p:blipFill rotWithShape="1">
          <a:blip r:embed="rId3">
            <a:alphaModFix/>
          </a:blip>
          <a:srcRect b="0" l="0" r="63278" t="0"/>
          <a:stretch/>
        </p:blipFill>
        <p:spPr>
          <a:xfrm>
            <a:off x="10359312" y="6190973"/>
            <a:ext cx="1698957" cy="651223"/>
          </a:xfrm>
          <a:prstGeom prst="rect">
            <a:avLst/>
          </a:prstGeom>
          <a:noFill/>
          <a:ln>
            <a:noFill/>
          </a:ln>
        </p:spPr>
      </p:pic>
      <p:pic>
        <p:nvPicPr>
          <p:cNvPr id="73" name="Google Shape;73;p45"/>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4" name="Shape 74"/>
        <p:cNvGrpSpPr/>
        <p:nvPr/>
      </p:nvGrpSpPr>
      <p:grpSpPr>
        <a:xfrm>
          <a:off x="0" y="0"/>
          <a:ext cx="0" cy="0"/>
          <a:chOff x="0" y="0"/>
          <a:chExt cx="0" cy="0"/>
        </a:xfrm>
      </p:grpSpPr>
      <p:sp>
        <p:nvSpPr>
          <p:cNvPr id="75" name="Google Shape;75;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76" name="Google Shape;76;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77" name="Google Shape;77;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 blank">
  <p:cSld name="Title and Content - blank">
    <p:spTree>
      <p:nvGrpSpPr>
        <p:cNvPr id="78" name="Shape 78"/>
        <p:cNvGrpSpPr/>
        <p:nvPr/>
      </p:nvGrpSpPr>
      <p:grpSpPr>
        <a:xfrm>
          <a:off x="0" y="0"/>
          <a:ext cx="0" cy="0"/>
          <a:chOff x="0" y="0"/>
          <a:chExt cx="0" cy="0"/>
        </a:xfrm>
      </p:grpSpPr>
      <p:sp>
        <p:nvSpPr>
          <p:cNvPr id="79" name="Google Shape;79;p71"/>
          <p:cNvSpPr txBox="1"/>
          <p:nvPr>
            <p:ph type="title"/>
          </p:nvPr>
        </p:nvSpPr>
        <p:spPr>
          <a:xfrm>
            <a:off x="601133" y="371749"/>
            <a:ext cx="10985500" cy="14760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71"/>
          <p:cNvSpPr txBox="1"/>
          <p:nvPr>
            <p:ph idx="1" type="body"/>
          </p:nvPr>
        </p:nvSpPr>
        <p:spPr>
          <a:xfrm>
            <a:off x="601133" y="2325601"/>
            <a:ext cx="10983384" cy="4102011"/>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73"/>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73"/>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4" name="Google Shape;84;p73"/>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73"/>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86" name="Google Shape;86;p73"/>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87" name="Google Shape;87;p73"/>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88" name="Google Shape;88;p73"/>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89" name="Google Shape;89;p73"/>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0" name="Google Shape;90;p73"/>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1" name="Google Shape;91;p73"/>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2" name="Google Shape;92;p73"/>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74"/>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74"/>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6" name="Google Shape;96;p74"/>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74"/>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98" name="Google Shape;98;p74"/>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99" name="Google Shape;99;p74"/>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00" name="Google Shape;100;p74"/>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01" name="Google Shape;101;p74"/>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02" name="Google Shape;102;p74"/>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103" name="Google Shape;103;p74"/>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04" name="Google Shape;104;p74"/>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105" name="Shape 105"/>
        <p:cNvGrpSpPr/>
        <p:nvPr/>
      </p:nvGrpSpPr>
      <p:grpSpPr>
        <a:xfrm>
          <a:off x="0" y="0"/>
          <a:ext cx="0" cy="0"/>
          <a:chOff x="0" y="0"/>
          <a:chExt cx="0" cy="0"/>
        </a:xfrm>
      </p:grpSpPr>
      <p:sp>
        <p:nvSpPr>
          <p:cNvPr id="106" name="Google Shape;106;p76"/>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76"/>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8" name="Google Shape;108;p76"/>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9" name="Google Shape;109;p7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110" name="Google Shape;110;p76"/>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111" name="Google Shape;111;p76"/>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12" name="Google Shape;112;p76"/>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13" name="Google Shape;113;p76"/>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14" name="Google Shape;114;p76"/>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115" name="Google Shape;115;p76"/>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16" name="Google Shape;116;p76"/>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7" name="Shape 117"/>
        <p:cNvGrpSpPr/>
        <p:nvPr/>
      </p:nvGrpSpPr>
      <p:grpSpPr>
        <a:xfrm>
          <a:off x="0" y="0"/>
          <a:ext cx="0" cy="0"/>
          <a:chOff x="0" y="0"/>
          <a:chExt cx="0" cy="0"/>
        </a:xfrm>
      </p:grpSpPr>
      <p:sp>
        <p:nvSpPr>
          <p:cNvPr id="118" name="Google Shape;118;p79"/>
          <p:cNvSpPr/>
          <p:nvPr>
            <p:ph idx="2" type="pic"/>
          </p:nvPr>
        </p:nvSpPr>
        <p:spPr>
          <a:xfrm>
            <a:off x="0" y="1"/>
            <a:ext cx="12192000" cy="3428999"/>
          </a:xfrm>
          <a:prstGeom prst="rect">
            <a:avLst/>
          </a:prstGeom>
          <a:solidFill>
            <a:srgbClr val="D3EEEF"/>
          </a:solidFill>
          <a:ln>
            <a:noFill/>
          </a:ln>
        </p:spPr>
      </p:sp>
      <p:sp>
        <p:nvSpPr>
          <p:cNvPr id="119" name="Google Shape;119;p79"/>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79"/>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1" name="Google Shape;121;p79"/>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22" name="Google Shape;122;p7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3" name="Google Shape;123;p79"/>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4" name="Shape 124"/>
        <p:cNvGrpSpPr/>
        <p:nvPr/>
      </p:nvGrpSpPr>
      <p:grpSpPr>
        <a:xfrm>
          <a:off x="0" y="0"/>
          <a:ext cx="0" cy="0"/>
          <a:chOff x="0" y="0"/>
          <a:chExt cx="0" cy="0"/>
        </a:xfrm>
      </p:grpSpPr>
      <p:sp>
        <p:nvSpPr>
          <p:cNvPr id="125" name="Google Shape;125;p81"/>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26" name="Google Shape;126;p81"/>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27" name="Google Shape;127;p81"/>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28" name="Google Shape;128;p81"/>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29" name="Google Shape;129;p81"/>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30" name="Google Shape;130;p81"/>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1" name="Google Shape;131;p81"/>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32" name="Google Shape;132;p81"/>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3" name="Shape 133"/>
        <p:cNvGrpSpPr/>
        <p:nvPr/>
      </p:nvGrpSpPr>
      <p:grpSpPr>
        <a:xfrm>
          <a:off x="0" y="0"/>
          <a:ext cx="0" cy="0"/>
          <a:chOff x="0" y="0"/>
          <a:chExt cx="0" cy="0"/>
        </a:xfrm>
      </p:grpSpPr>
      <p:sp>
        <p:nvSpPr>
          <p:cNvPr id="134" name="Google Shape;134;p8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8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36" name="Google Shape;136;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7" name="Google Shape;137;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8" name="Google Shape;138;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139" name="Shape 139"/>
        <p:cNvGrpSpPr/>
        <p:nvPr/>
      </p:nvGrpSpPr>
      <p:grpSpPr>
        <a:xfrm>
          <a:off x="0" y="0"/>
          <a:ext cx="0" cy="0"/>
          <a:chOff x="0" y="0"/>
          <a:chExt cx="0" cy="0"/>
        </a:xfrm>
      </p:grpSpPr>
      <p:sp>
        <p:nvSpPr>
          <p:cNvPr id="140" name="Google Shape;140;p83"/>
          <p:cNvSpPr txBox="1"/>
          <p:nvPr>
            <p:ph type="title"/>
          </p:nvPr>
        </p:nvSpPr>
        <p:spPr>
          <a:xfrm>
            <a:off x="415600" y="740800"/>
            <a:ext cx="3744000" cy="1007600"/>
          </a:xfrm>
          <a:prstGeom prst="rect">
            <a:avLst/>
          </a:prstGeom>
          <a:noFill/>
          <a:ln>
            <a:noFill/>
          </a:ln>
        </p:spPr>
        <p:txBody>
          <a:bodyPr anchorCtr="0" anchor="b" bIns="91425" lIns="91425" spcFirstLastPara="1" rIns="91425" wrap="square" tIns="91425">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p:txBody>
      </p:sp>
      <p:sp>
        <p:nvSpPr>
          <p:cNvPr id="141" name="Google Shape;141;p83"/>
          <p:cNvSpPr txBox="1"/>
          <p:nvPr>
            <p:ph idx="1" type="body"/>
          </p:nvPr>
        </p:nvSpPr>
        <p:spPr>
          <a:xfrm>
            <a:off x="415600" y="1852800"/>
            <a:ext cx="3744000" cy="4239200"/>
          </a:xfrm>
          <a:prstGeom prst="rect">
            <a:avLst/>
          </a:prstGeom>
          <a:noFill/>
          <a:ln>
            <a:noFill/>
          </a:ln>
        </p:spPr>
        <p:txBody>
          <a:bodyPr anchorCtr="0" anchor="t" bIns="91425" lIns="91425" spcFirstLastPara="1" rIns="91425" wrap="square" tIns="91425">
            <a:normAutofit/>
          </a:bodyPr>
          <a:lstStyle>
            <a:lvl1pPr indent="-304800" lvl="0" marL="457200" algn="l">
              <a:lnSpc>
                <a:spcPct val="90000"/>
              </a:lnSpc>
              <a:spcBef>
                <a:spcPts val="0"/>
              </a:spcBef>
              <a:spcAft>
                <a:spcPts val="0"/>
              </a:spcAft>
              <a:buClr>
                <a:schemeClr val="dk1"/>
              </a:buClr>
              <a:buSzPts val="1200"/>
              <a:buChar char="●"/>
              <a:defRPr sz="1600"/>
            </a:lvl1pPr>
            <a:lvl2pPr indent="-304800" lvl="1" marL="914400" algn="l">
              <a:lnSpc>
                <a:spcPct val="90000"/>
              </a:lnSpc>
              <a:spcBef>
                <a:spcPts val="0"/>
              </a:spcBef>
              <a:spcAft>
                <a:spcPts val="0"/>
              </a:spcAft>
              <a:buClr>
                <a:schemeClr val="dk1"/>
              </a:buClr>
              <a:buSzPts val="1200"/>
              <a:buChar char="○"/>
              <a:defRPr sz="1600"/>
            </a:lvl2pPr>
            <a:lvl3pPr indent="-304800" lvl="2" marL="1371600" algn="l">
              <a:lnSpc>
                <a:spcPct val="90000"/>
              </a:lnSpc>
              <a:spcBef>
                <a:spcPts val="0"/>
              </a:spcBef>
              <a:spcAft>
                <a:spcPts val="0"/>
              </a:spcAft>
              <a:buClr>
                <a:schemeClr val="dk1"/>
              </a:buClr>
              <a:buSzPts val="1200"/>
              <a:buChar char="■"/>
              <a:defRPr sz="1600"/>
            </a:lvl3pPr>
            <a:lvl4pPr indent="-304800" lvl="3" marL="1828800" algn="l">
              <a:lnSpc>
                <a:spcPct val="90000"/>
              </a:lnSpc>
              <a:spcBef>
                <a:spcPts val="0"/>
              </a:spcBef>
              <a:spcAft>
                <a:spcPts val="0"/>
              </a:spcAft>
              <a:buClr>
                <a:schemeClr val="dk1"/>
              </a:buClr>
              <a:buSzPts val="1200"/>
              <a:buChar char="●"/>
              <a:defRPr sz="1600"/>
            </a:lvl4pPr>
            <a:lvl5pPr indent="-304800" lvl="4" marL="2286000" algn="l">
              <a:lnSpc>
                <a:spcPct val="90000"/>
              </a:lnSpc>
              <a:spcBef>
                <a:spcPts val="0"/>
              </a:spcBef>
              <a:spcAft>
                <a:spcPts val="0"/>
              </a:spcAft>
              <a:buClr>
                <a:schemeClr val="dk1"/>
              </a:buClr>
              <a:buSzPts val="1200"/>
              <a:buChar char="○"/>
              <a:defRPr sz="1600"/>
            </a:lvl5pPr>
            <a:lvl6pPr indent="-304800" lvl="5" marL="2743200" algn="l">
              <a:lnSpc>
                <a:spcPct val="90000"/>
              </a:lnSpc>
              <a:spcBef>
                <a:spcPts val="0"/>
              </a:spcBef>
              <a:spcAft>
                <a:spcPts val="0"/>
              </a:spcAft>
              <a:buClr>
                <a:schemeClr val="dk1"/>
              </a:buClr>
              <a:buSzPts val="1200"/>
              <a:buChar char="■"/>
              <a:defRPr sz="1600"/>
            </a:lvl6pPr>
            <a:lvl7pPr indent="-304800" lvl="6" marL="3200400" algn="l">
              <a:lnSpc>
                <a:spcPct val="90000"/>
              </a:lnSpc>
              <a:spcBef>
                <a:spcPts val="0"/>
              </a:spcBef>
              <a:spcAft>
                <a:spcPts val="0"/>
              </a:spcAft>
              <a:buClr>
                <a:schemeClr val="dk1"/>
              </a:buClr>
              <a:buSzPts val="1200"/>
              <a:buChar char="●"/>
              <a:defRPr sz="1600"/>
            </a:lvl7pPr>
            <a:lvl8pPr indent="-304800" lvl="7" marL="3657600" algn="l">
              <a:lnSpc>
                <a:spcPct val="90000"/>
              </a:lnSpc>
              <a:spcBef>
                <a:spcPts val="0"/>
              </a:spcBef>
              <a:spcAft>
                <a:spcPts val="0"/>
              </a:spcAft>
              <a:buClr>
                <a:schemeClr val="dk1"/>
              </a:buClr>
              <a:buSzPts val="1200"/>
              <a:buChar char="○"/>
              <a:defRPr sz="1600"/>
            </a:lvl8pPr>
            <a:lvl9pPr indent="-304800" lvl="8" marL="4114800" algn="l">
              <a:lnSpc>
                <a:spcPct val="90000"/>
              </a:lnSpc>
              <a:spcBef>
                <a:spcPts val="0"/>
              </a:spcBef>
              <a:spcAft>
                <a:spcPts val="0"/>
              </a:spcAft>
              <a:buClr>
                <a:schemeClr val="dk1"/>
              </a:buClr>
              <a:buSzPts val="1200"/>
              <a:buChar char="■"/>
              <a:defRPr sz="1600"/>
            </a:lvl9pPr>
          </a:lstStyle>
          <a:p/>
        </p:txBody>
      </p:sp>
      <p:sp>
        <p:nvSpPr>
          <p:cNvPr id="142" name="Google Shape;142;p83"/>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p:cSld name="Picture">
    <p:spTree>
      <p:nvGrpSpPr>
        <p:cNvPr id="143" name="Shape 143"/>
        <p:cNvGrpSpPr/>
        <p:nvPr/>
      </p:nvGrpSpPr>
      <p:grpSpPr>
        <a:xfrm>
          <a:off x="0" y="0"/>
          <a:ext cx="0" cy="0"/>
          <a:chOff x="0" y="0"/>
          <a:chExt cx="0" cy="0"/>
        </a:xfrm>
      </p:grpSpPr>
      <p:sp>
        <p:nvSpPr>
          <p:cNvPr id="144" name="Google Shape;144;p84"/>
          <p:cNvSpPr/>
          <p:nvPr>
            <p:ph idx="2" type="pic"/>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 basic">
  <p:cSld name="Comparison - basic">
    <p:spTree>
      <p:nvGrpSpPr>
        <p:cNvPr id="145" name="Shape 145"/>
        <p:cNvGrpSpPr/>
        <p:nvPr/>
      </p:nvGrpSpPr>
      <p:grpSpPr>
        <a:xfrm>
          <a:off x="0" y="0"/>
          <a:ext cx="0" cy="0"/>
          <a:chOff x="0" y="0"/>
          <a:chExt cx="0" cy="0"/>
        </a:xfrm>
      </p:grpSpPr>
      <p:sp>
        <p:nvSpPr>
          <p:cNvPr id="146" name="Google Shape;146;p85"/>
          <p:cNvSpPr txBox="1"/>
          <p:nvPr>
            <p:ph idx="1" type="body"/>
          </p:nvPr>
        </p:nvSpPr>
        <p:spPr>
          <a:xfrm>
            <a:off x="601131" y="3016666"/>
            <a:ext cx="5356800"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7" name="Google Shape;147;p85"/>
          <p:cNvSpPr txBox="1"/>
          <p:nvPr>
            <p:ph idx="2" type="body"/>
          </p:nvPr>
        </p:nvSpPr>
        <p:spPr>
          <a:xfrm>
            <a:off x="6231467" y="3016666"/>
            <a:ext cx="5355167"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8" name="Google Shape;148;p85"/>
          <p:cNvSpPr txBox="1"/>
          <p:nvPr>
            <p:ph idx="3" type="body"/>
          </p:nvPr>
        </p:nvSpPr>
        <p:spPr>
          <a:xfrm>
            <a:off x="6231467" y="1980000"/>
            <a:ext cx="5356800"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9" name="Google Shape;149;p85"/>
          <p:cNvSpPr txBox="1"/>
          <p:nvPr>
            <p:ph idx="4" type="body"/>
          </p:nvPr>
        </p:nvSpPr>
        <p:spPr>
          <a:xfrm>
            <a:off x="600001" y="1980000"/>
            <a:ext cx="5355167"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0" name="Google Shape;150;p85"/>
          <p:cNvSpPr txBox="1"/>
          <p:nvPr>
            <p:ph type="title"/>
          </p:nvPr>
        </p:nvSpPr>
        <p:spPr>
          <a:xfrm>
            <a:off x="600000" y="373499"/>
            <a:ext cx="8672953" cy="120032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p:cSld name="text slide">
    <p:spTree>
      <p:nvGrpSpPr>
        <p:cNvPr id="151" name="Shape 151"/>
        <p:cNvGrpSpPr/>
        <p:nvPr/>
      </p:nvGrpSpPr>
      <p:grpSpPr>
        <a:xfrm>
          <a:off x="0" y="0"/>
          <a:ext cx="0" cy="0"/>
          <a:chOff x="0" y="0"/>
          <a:chExt cx="0" cy="0"/>
        </a:xfrm>
      </p:grpSpPr>
      <p:sp>
        <p:nvSpPr>
          <p:cNvPr id="152" name="Google Shape;152;g2415d10eec0_0_228"/>
          <p:cNvSpPr txBox="1"/>
          <p:nvPr>
            <p:ph type="title"/>
          </p:nvPr>
        </p:nvSpPr>
        <p:spPr>
          <a:xfrm>
            <a:off x="552418" y="692150"/>
            <a:ext cx="11088600" cy="1314600"/>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g2415d10eec0_0_228"/>
          <p:cNvSpPr txBox="1"/>
          <p:nvPr>
            <p:ph idx="1" type="body"/>
          </p:nvPr>
        </p:nvSpPr>
        <p:spPr>
          <a:xfrm>
            <a:off x="550863" y="2017260"/>
            <a:ext cx="11088600" cy="41487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4" name="Google Shape;154;g2415d10eec0_0_228"/>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55" name="Google Shape;155;g2415d10eec0_0_228"/>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56" name="Google Shape;156;g2415d10eec0_0_228"/>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lum">
  <p:cSld name="2 collum">
    <p:spTree>
      <p:nvGrpSpPr>
        <p:cNvPr id="157" name="Shape 157"/>
        <p:cNvGrpSpPr/>
        <p:nvPr/>
      </p:nvGrpSpPr>
      <p:grpSpPr>
        <a:xfrm>
          <a:off x="0" y="0"/>
          <a:ext cx="0" cy="0"/>
          <a:chOff x="0" y="0"/>
          <a:chExt cx="0" cy="0"/>
        </a:xfrm>
      </p:grpSpPr>
      <p:sp>
        <p:nvSpPr>
          <p:cNvPr id="158" name="Google Shape;158;g2415d10eec0_0_234"/>
          <p:cNvSpPr txBox="1"/>
          <p:nvPr>
            <p:ph type="title"/>
          </p:nvPr>
        </p:nvSpPr>
        <p:spPr>
          <a:xfrm>
            <a:off x="550863" y="476250"/>
            <a:ext cx="11090400" cy="100980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g2415d10eec0_0_234"/>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60" name="Google Shape;160;g2415d10eec0_0_234"/>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61" name="Google Shape;161;g2415d10eec0_0_234"/>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
        <p:nvSpPr>
          <p:cNvPr id="162" name="Google Shape;162;g2415d10eec0_0_234"/>
          <p:cNvSpPr txBox="1"/>
          <p:nvPr>
            <p:ph idx="1" type="body"/>
          </p:nvPr>
        </p:nvSpPr>
        <p:spPr>
          <a:xfrm>
            <a:off x="550863" y="1989138"/>
            <a:ext cx="5040300" cy="41766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3" name="Google Shape;163;g2415d10eec0_0_234"/>
          <p:cNvSpPr txBox="1"/>
          <p:nvPr>
            <p:ph idx="2" type="body"/>
          </p:nvPr>
        </p:nvSpPr>
        <p:spPr>
          <a:xfrm>
            <a:off x="6595202" y="1989138"/>
            <a:ext cx="5040300" cy="41766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_left_bullets">
  <p:cSld name="pic_left_bullets">
    <p:spTree>
      <p:nvGrpSpPr>
        <p:cNvPr id="164" name="Shape 164"/>
        <p:cNvGrpSpPr/>
        <p:nvPr/>
      </p:nvGrpSpPr>
      <p:grpSpPr>
        <a:xfrm>
          <a:off x="0" y="0"/>
          <a:ext cx="0" cy="0"/>
          <a:chOff x="0" y="0"/>
          <a:chExt cx="0" cy="0"/>
        </a:xfrm>
      </p:grpSpPr>
      <p:sp>
        <p:nvSpPr>
          <p:cNvPr id="165" name="Google Shape;165;g2415d10eec0_0_1069"/>
          <p:cNvSpPr txBox="1"/>
          <p:nvPr>
            <p:ph type="title"/>
          </p:nvPr>
        </p:nvSpPr>
        <p:spPr>
          <a:xfrm>
            <a:off x="6600825" y="692150"/>
            <a:ext cx="5040300" cy="1314600"/>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grpSp>
        <p:nvGrpSpPr>
          <p:cNvPr id="166" name="Google Shape;166;g2415d10eec0_0_1069"/>
          <p:cNvGrpSpPr/>
          <p:nvPr/>
        </p:nvGrpSpPr>
        <p:grpSpPr>
          <a:xfrm>
            <a:off x="11496599" y="332656"/>
            <a:ext cx="407002" cy="348834"/>
            <a:chOff x="11496599" y="332656"/>
            <a:chExt cx="407002" cy="348834"/>
          </a:xfrm>
        </p:grpSpPr>
        <p:sp>
          <p:nvSpPr>
            <p:cNvPr id="167" name="Google Shape;167;g2415d10eec0_0_1069"/>
            <p:cNvSpPr/>
            <p:nvPr/>
          </p:nvSpPr>
          <p:spPr>
            <a:xfrm>
              <a:off x="11496599" y="332656"/>
              <a:ext cx="174428" cy="348834"/>
            </a:xfrm>
            <a:custGeom>
              <a:rect b="b" l="l" r="r" t="t"/>
              <a:pathLst>
                <a:path extrusionOk="0" h="348834" w="174428">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8" name="Google Shape;168;g2415d10eec0_0_1069"/>
            <p:cNvSpPr/>
            <p:nvPr/>
          </p:nvSpPr>
          <p:spPr>
            <a:xfrm>
              <a:off x="11729235" y="332656"/>
              <a:ext cx="174366" cy="261522"/>
            </a:xfrm>
            <a:custGeom>
              <a:rect b="b" l="l" r="r" t="t"/>
              <a:pathLst>
                <a:path extrusionOk="0" h="21600" w="2160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69" name="Google Shape;169;g2415d10eec0_0_1069"/>
          <p:cNvSpPr/>
          <p:nvPr>
            <p:ph idx="2" type="pic"/>
          </p:nvPr>
        </p:nvSpPr>
        <p:spPr>
          <a:xfrm>
            <a:off x="0" y="0"/>
            <a:ext cx="6096000" cy="6858000"/>
          </a:xfrm>
          <a:prstGeom prst="rect">
            <a:avLst/>
          </a:prstGeom>
          <a:solidFill>
            <a:schemeClr val="lt2"/>
          </a:solidFill>
          <a:ln>
            <a:noFill/>
          </a:ln>
        </p:spPr>
      </p:sp>
      <p:sp>
        <p:nvSpPr>
          <p:cNvPr id="170" name="Google Shape;170;g2415d10eec0_0_1069"/>
          <p:cNvSpPr txBox="1"/>
          <p:nvPr>
            <p:ph idx="1" type="body"/>
          </p:nvPr>
        </p:nvSpPr>
        <p:spPr>
          <a:xfrm>
            <a:off x="6600825" y="2349500"/>
            <a:ext cx="5040300" cy="41037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1" name="Google Shape;171;g2415d10eec0_0_1069"/>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2" name="Google Shape;172;g2415d10eec0_0_1069"/>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3" name="Google Shape;173;g2415d10eec0_0_1069"/>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p15:guide id="1" orient="horz" pos="2160">
          <p15:clr>
            <a:srgbClr val="FBAE40"/>
          </p15:clr>
        </p15:guide>
        <p15:guide id="2" orient="horz" pos="1480">
          <p15:clr>
            <a:srgbClr val="FBAE40"/>
          </p15:clr>
        </p15:guide>
      </p15:sldGuideLst>
    </p:ext>
  </p:extLst>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1.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5"/>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5"/>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2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3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3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image" Target="../media/image2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 Id="rId3"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 Id="rId3" Type="http://schemas.openxmlformats.org/officeDocument/2006/relationships/image" Target="../media/image3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9.xml"/><Relationship Id="rId3" Type="http://schemas.openxmlformats.org/officeDocument/2006/relationships/hyperlink" Target="http://www.dems.pro/"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g1e7c907f71a_0_0"/>
          <p:cNvSpPr txBox="1"/>
          <p:nvPr>
            <p:ph type="ctrTitle"/>
          </p:nvPr>
        </p:nvSpPr>
        <p:spPr>
          <a:xfrm>
            <a:off x="774275" y="3352525"/>
            <a:ext cx="9525000" cy="19161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100000"/>
              </a:lnSpc>
              <a:spcBef>
                <a:spcPts val="0"/>
              </a:spcBef>
              <a:spcAft>
                <a:spcPts val="0"/>
              </a:spcAft>
              <a:buClr>
                <a:schemeClr val="dk1"/>
              </a:buClr>
              <a:buSzPct val="74905"/>
              <a:buFont typeface="Calibri"/>
              <a:buNone/>
            </a:pPr>
            <a:r>
              <a:rPr lang="fi-FI" sz="8900"/>
              <a:t>Marketing treści</a:t>
            </a:r>
            <a:endParaRPr sz="8900"/>
          </a:p>
          <a:p>
            <a:pPr indent="0" lvl="0" marL="0" rtl="0" algn="l">
              <a:lnSpc>
                <a:spcPct val="100000"/>
              </a:lnSpc>
              <a:spcBef>
                <a:spcPts val="0"/>
              </a:spcBef>
              <a:spcAft>
                <a:spcPts val="0"/>
              </a:spcAft>
              <a:buClr>
                <a:schemeClr val="dk1"/>
              </a:buClr>
              <a:buSzPct val="149624"/>
              <a:buFont typeface="Calibri"/>
              <a:buNone/>
            </a:pPr>
            <a:r>
              <a:rPr b="0" lang="fi-FI" sz="4455"/>
              <a:t>(Content Marketing)</a:t>
            </a:r>
            <a:r>
              <a:rPr lang="fi-FI" sz="4455"/>
              <a:t> </a:t>
            </a:r>
            <a:endParaRPr sz="4455"/>
          </a:p>
          <a:p>
            <a:pPr indent="0" lvl="0" marL="0" rtl="0" algn="l">
              <a:lnSpc>
                <a:spcPct val="100000"/>
              </a:lnSpc>
              <a:spcBef>
                <a:spcPts val="0"/>
              </a:spcBef>
              <a:spcAft>
                <a:spcPts val="0"/>
              </a:spcAft>
              <a:buClr>
                <a:schemeClr val="dk1"/>
              </a:buClr>
              <a:buSzPct val="149624"/>
              <a:buFont typeface="Calibri"/>
              <a:buNone/>
            </a:pPr>
            <a:r>
              <a:t/>
            </a:r>
            <a:endParaRPr sz="4455"/>
          </a:p>
          <a:p>
            <a:pPr indent="0" lvl="0" marL="0" rtl="0" algn="l">
              <a:lnSpc>
                <a:spcPct val="100000"/>
              </a:lnSpc>
              <a:spcBef>
                <a:spcPts val="0"/>
              </a:spcBef>
              <a:spcAft>
                <a:spcPts val="0"/>
              </a:spcAft>
              <a:buClr>
                <a:schemeClr val="dk1"/>
              </a:buClr>
              <a:buSzPct val="138887"/>
              <a:buFont typeface="Calibri"/>
              <a:buNone/>
            </a:pPr>
            <a:r>
              <a:rPr lang="fi-FI" sz="4800"/>
              <a:t>Planowanie</a:t>
            </a:r>
            <a:endParaRPr sz="4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5"/>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1" i="0" sz="4000" u="none" cap="none" strike="noStrike">
              <a:solidFill>
                <a:schemeClr val="dk1"/>
              </a:solidFill>
              <a:latin typeface="Arial"/>
              <a:ea typeface="Arial"/>
              <a:cs typeface="Arial"/>
              <a:sym typeface="Arial"/>
            </a:endParaRPr>
          </a:p>
        </p:txBody>
      </p:sp>
      <p:sp>
        <p:nvSpPr>
          <p:cNvPr id="184" name="Google Shape;184;p5"/>
          <p:cNvSpPr txBox="1"/>
          <p:nvPr/>
        </p:nvSpPr>
        <p:spPr>
          <a:xfrm>
            <a:off x="637785" y="1683721"/>
            <a:ext cx="11273200" cy="3918815"/>
          </a:xfrm>
          <a:prstGeom prst="rect">
            <a:avLst/>
          </a:prstGeom>
          <a:noFill/>
          <a:ln>
            <a:noFill/>
          </a:ln>
        </p:spPr>
        <p:txBody>
          <a:bodyPr anchorCtr="0" anchor="t" bIns="121900" lIns="121900" spcFirstLastPara="1" rIns="121900" wrap="square" tIns="121900">
            <a:noAutofit/>
          </a:bodyPr>
          <a:lstStyle/>
          <a:p>
            <a:pPr indent="-245527" lvl="0" marL="380990" marR="0" rtl="0" algn="l">
              <a:lnSpc>
                <a:spcPct val="115000"/>
              </a:lnSpc>
              <a:spcBef>
                <a:spcPts val="2933"/>
              </a:spcBef>
              <a:spcAft>
                <a:spcPts val="0"/>
              </a:spcAft>
              <a:buNone/>
            </a:pPr>
            <a:r>
              <a:t/>
            </a:r>
            <a:endParaRPr b="0" i="0" sz="2133" u="none" cap="none" strike="noStrike">
              <a:solidFill>
                <a:schemeClr val="dk1"/>
              </a:solidFill>
              <a:latin typeface="Arial"/>
              <a:ea typeface="Arial"/>
              <a:cs typeface="Arial"/>
              <a:sym typeface="Arial"/>
            </a:endParaRPr>
          </a:p>
        </p:txBody>
      </p:sp>
      <p:sp>
        <p:nvSpPr>
          <p:cNvPr id="185" name="Google Shape;185;p5"/>
          <p:cNvSpPr txBox="1"/>
          <p:nvPr>
            <p:ph type="title"/>
          </p:nvPr>
        </p:nvSpPr>
        <p:spPr>
          <a:xfrm>
            <a:off x="838200" y="365125"/>
            <a:ext cx="10515600" cy="1325563"/>
          </a:xfrm>
          <a:prstGeom prst="rect">
            <a:avLst/>
          </a:prstGeom>
          <a:noFill/>
          <a:ln>
            <a:noFill/>
          </a:ln>
        </p:spPr>
        <p:txBody>
          <a:bodyPr anchorCtr="0" anchor="b" bIns="60925" lIns="121900" spcFirstLastPara="1" rIns="121900" wrap="square" tIns="60925">
            <a:normAutofit fontScale="90000"/>
          </a:bodyPr>
          <a:lstStyle/>
          <a:p>
            <a:pPr indent="0" lvl="0" marL="0" rtl="0" algn="l">
              <a:lnSpc>
                <a:spcPct val="90000"/>
              </a:lnSpc>
              <a:spcBef>
                <a:spcPts val="0"/>
              </a:spcBef>
              <a:spcAft>
                <a:spcPts val="0"/>
              </a:spcAft>
              <a:buSzPct val="100000"/>
              <a:buNone/>
            </a:pPr>
            <a:r>
              <a:rPr lang="fi-FI" sz="4800"/>
              <a:t>Cele nauczania</a:t>
            </a:r>
            <a:br>
              <a:rPr lang="fi-FI"/>
            </a:br>
            <a:endParaRPr/>
          </a:p>
        </p:txBody>
      </p:sp>
      <p:sp>
        <p:nvSpPr>
          <p:cNvPr id="186" name="Google Shape;186;p5"/>
          <p:cNvSpPr txBox="1"/>
          <p:nvPr>
            <p:ph idx="1" type="body"/>
          </p:nvPr>
        </p:nvSpPr>
        <p:spPr>
          <a:xfrm>
            <a:off x="838200" y="1466682"/>
            <a:ext cx="10515600" cy="1993200"/>
          </a:xfrm>
          <a:prstGeom prst="rect">
            <a:avLst/>
          </a:prstGeom>
          <a:noFill/>
          <a:ln>
            <a:noFill/>
          </a:ln>
        </p:spPr>
        <p:txBody>
          <a:bodyPr anchorCtr="0" anchor="t" bIns="60925" lIns="121900" spcFirstLastPara="1" rIns="121900" wrap="square" tIns="60925">
            <a:spAutoFit/>
          </a:bodyPr>
          <a:lstStyle/>
          <a:p>
            <a:pPr indent="-457189" lvl="0" marL="457189" rtl="0" algn="l">
              <a:lnSpc>
                <a:spcPct val="90000"/>
              </a:lnSpc>
              <a:spcBef>
                <a:spcPts val="0"/>
              </a:spcBef>
              <a:spcAft>
                <a:spcPts val="0"/>
              </a:spcAft>
              <a:buClr>
                <a:srgbClr val="D12477"/>
              </a:buClr>
              <a:buSzPts val="2700"/>
              <a:buFont typeface="Arial"/>
              <a:buChar char="•"/>
            </a:pPr>
            <a:r>
              <a:rPr lang="fi-FI" sz="2400"/>
              <a:t>Powiązanie treści z celami</a:t>
            </a:r>
            <a:endParaRPr/>
          </a:p>
          <a:p>
            <a:pPr indent="-457189" lvl="0" marL="457189" rtl="0" algn="l">
              <a:lnSpc>
                <a:spcPct val="90000"/>
              </a:lnSpc>
              <a:spcBef>
                <a:spcPts val="0"/>
              </a:spcBef>
              <a:spcAft>
                <a:spcPts val="0"/>
              </a:spcAft>
              <a:buClr>
                <a:srgbClr val="D12477"/>
              </a:buClr>
              <a:buSzPts val="2700"/>
              <a:buFont typeface="Arial"/>
              <a:buChar char="•"/>
            </a:pPr>
            <a:r>
              <a:rPr lang="fi-FI" sz="2400"/>
              <a:t>Wybór najlepszych kanałów w zależności od nadawanych treści</a:t>
            </a:r>
            <a:endParaRPr/>
          </a:p>
          <a:p>
            <a:pPr indent="-457189" lvl="0" marL="457189" rtl="0" algn="l">
              <a:lnSpc>
                <a:spcPct val="90000"/>
              </a:lnSpc>
              <a:spcBef>
                <a:spcPts val="0"/>
              </a:spcBef>
              <a:spcAft>
                <a:spcPts val="0"/>
              </a:spcAft>
              <a:buClr>
                <a:srgbClr val="D12477"/>
              </a:buClr>
              <a:buSzPts val="2700"/>
              <a:buFont typeface="Arial"/>
              <a:buChar char="•"/>
            </a:pPr>
            <a:r>
              <a:rPr lang="fi-FI" sz="2400"/>
              <a:t>Planowanie strategii treści</a:t>
            </a:r>
            <a:endParaRPr sz="2400"/>
          </a:p>
          <a:p>
            <a:pPr indent="-457189" lvl="0" marL="457189" rtl="0" algn="l">
              <a:lnSpc>
                <a:spcPct val="90000"/>
              </a:lnSpc>
              <a:spcBef>
                <a:spcPts val="0"/>
              </a:spcBef>
              <a:spcAft>
                <a:spcPts val="0"/>
              </a:spcAft>
              <a:buClr>
                <a:srgbClr val="D12477"/>
              </a:buClr>
              <a:buSzPts val="2700"/>
              <a:buFont typeface="Arial"/>
              <a:buChar char="•"/>
            </a:pPr>
            <a:r>
              <a:rPr lang="fi-FI" sz="2400"/>
              <a:t>Planowanie treści cyfrowych</a:t>
            </a:r>
            <a:endParaRPr sz="2400"/>
          </a:p>
          <a:p>
            <a:pPr indent="-457189" lvl="0" marL="457189" rtl="0" algn="l">
              <a:lnSpc>
                <a:spcPct val="90000"/>
              </a:lnSpc>
              <a:spcBef>
                <a:spcPts val="0"/>
              </a:spcBef>
              <a:spcAft>
                <a:spcPts val="0"/>
              </a:spcAft>
              <a:buClr>
                <a:srgbClr val="D12477"/>
              </a:buClr>
              <a:buSzPts val="2700"/>
              <a:buFont typeface="Arial"/>
              <a:buChar char="•"/>
            </a:pPr>
            <a:r>
              <a:rPr lang="fi-FI" sz="2400"/>
              <a:t>Planowanie zawartości witryny dla każdego kanału</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txBox="1"/>
          <p:nvPr/>
        </p:nvSpPr>
        <p:spPr>
          <a:xfrm>
            <a:off x="839788" y="1974499"/>
            <a:ext cx="3932237" cy="1600200"/>
          </a:xfrm>
          <a:prstGeom prst="rect">
            <a:avLst/>
          </a:prstGeom>
          <a:noFill/>
          <a:ln>
            <a:noFill/>
          </a:ln>
        </p:spPr>
        <p:txBody>
          <a:bodyPr anchorCtr="0" anchor="b" bIns="60925" lIns="121900" spcFirstLastPara="1" rIns="121900" wrap="square" tIns="60925">
            <a:normAutofit/>
          </a:bodyPr>
          <a:lstStyle/>
          <a:p>
            <a:pPr indent="0" lvl="0" marL="0" marR="0" rtl="0" algn="l">
              <a:lnSpc>
                <a:spcPct val="90000"/>
              </a:lnSpc>
              <a:spcBef>
                <a:spcPts val="0"/>
              </a:spcBef>
              <a:spcAft>
                <a:spcPts val="800"/>
              </a:spcAft>
              <a:buNone/>
            </a:pPr>
            <a:r>
              <a:rPr b="1" i="0" lang="fi-FI" sz="3200" u="none" cap="none" strike="noStrike">
                <a:solidFill>
                  <a:schemeClr val="lt1"/>
                </a:solidFill>
                <a:latin typeface="Roboto"/>
                <a:ea typeface="Roboto"/>
                <a:cs typeface="Roboto"/>
                <a:sym typeface="Roboto"/>
              </a:rPr>
              <a:t> </a:t>
            </a:r>
            <a:endParaRPr b="0" i="0" sz="1867" u="none" cap="none" strike="noStrike">
              <a:solidFill>
                <a:srgbClr val="000000"/>
              </a:solidFill>
              <a:latin typeface="Arial"/>
              <a:ea typeface="Arial"/>
              <a:cs typeface="Arial"/>
              <a:sym typeface="Arial"/>
            </a:endParaRPr>
          </a:p>
        </p:txBody>
      </p:sp>
      <p:sp>
        <p:nvSpPr>
          <p:cNvPr id="192" name="Google Shape;192;p6"/>
          <p:cNvSpPr txBox="1"/>
          <p:nvPr>
            <p:ph type="title"/>
          </p:nvPr>
        </p:nvSpPr>
        <p:spPr>
          <a:xfrm>
            <a:off x="1832002" y="1852295"/>
            <a:ext cx="3817620" cy="1844608"/>
          </a:xfrm>
          <a:prstGeom prst="rect">
            <a:avLst/>
          </a:prstGeom>
          <a:noFill/>
          <a:ln>
            <a:noFill/>
          </a:ln>
        </p:spPr>
        <p:txBody>
          <a:bodyPr anchorCtr="0" anchor="t" bIns="60925" lIns="121900" spcFirstLastPara="1" rIns="121900" wrap="square" tIns="60925">
            <a:normAutofit/>
          </a:bodyPr>
          <a:lstStyle/>
          <a:p>
            <a:pPr indent="0" lvl="0" marL="0" rtl="0" algn="l">
              <a:lnSpc>
                <a:spcPct val="90000"/>
              </a:lnSpc>
              <a:spcBef>
                <a:spcPts val="0"/>
              </a:spcBef>
              <a:spcAft>
                <a:spcPts val="0"/>
              </a:spcAft>
              <a:buSzPts val="3600"/>
              <a:buNone/>
            </a:pPr>
            <a:r>
              <a:rPr lang="fi-FI" sz="4800"/>
              <a:t>Tematy</a:t>
            </a:r>
            <a:endParaRPr/>
          </a:p>
        </p:txBody>
      </p:sp>
      <p:sp>
        <p:nvSpPr>
          <p:cNvPr id="193" name="Google Shape;193;p6"/>
          <p:cNvSpPr txBox="1"/>
          <p:nvPr>
            <p:ph idx="1" type="body"/>
          </p:nvPr>
        </p:nvSpPr>
        <p:spPr>
          <a:xfrm>
            <a:off x="5311235" y="644154"/>
            <a:ext cx="6141600" cy="5340000"/>
          </a:xfrm>
          <a:prstGeom prst="rect">
            <a:avLst/>
          </a:prstGeom>
          <a:noFill/>
          <a:ln>
            <a:noFill/>
          </a:ln>
        </p:spPr>
        <p:txBody>
          <a:bodyPr anchorCtr="0" anchor="t" bIns="60925" lIns="121900" spcFirstLastPara="1" rIns="121900" wrap="square" tIns="60925">
            <a:spAutoFit/>
          </a:bodyPr>
          <a:lstStyle/>
          <a:p>
            <a:pPr indent="-514338" lvl="0" marL="514338" rtl="0" algn="l">
              <a:lnSpc>
                <a:spcPct val="90000"/>
              </a:lnSpc>
              <a:spcBef>
                <a:spcPts val="0"/>
              </a:spcBef>
              <a:spcAft>
                <a:spcPts val="0"/>
              </a:spcAft>
              <a:buSzPts val="1800"/>
              <a:buFont typeface="Arial"/>
              <a:buChar char="•"/>
            </a:pPr>
            <a:r>
              <a:rPr lang="fi-FI" sz="2400"/>
              <a:t>Planowanie treści i celów</a:t>
            </a:r>
            <a:endParaRPr/>
          </a:p>
          <a:p>
            <a:pPr indent="-514338" lvl="0" marL="514338" rtl="0" algn="l">
              <a:lnSpc>
                <a:spcPct val="90000"/>
              </a:lnSpc>
              <a:spcBef>
                <a:spcPts val="1000"/>
              </a:spcBef>
              <a:spcAft>
                <a:spcPts val="0"/>
              </a:spcAft>
              <a:buSzPts val="1800"/>
              <a:buFont typeface="Arial"/>
              <a:buChar char="•"/>
            </a:pPr>
            <a:r>
              <a:rPr lang="fi-FI" sz="2400"/>
              <a:t>Planowanie kanałów i treści</a:t>
            </a:r>
            <a:endParaRPr/>
          </a:p>
          <a:p>
            <a:pPr indent="-514336" lvl="0" marL="514336" rtl="0" algn="l">
              <a:lnSpc>
                <a:spcPct val="90000"/>
              </a:lnSpc>
              <a:spcBef>
                <a:spcPts val="1000"/>
              </a:spcBef>
              <a:spcAft>
                <a:spcPts val="0"/>
              </a:spcAft>
              <a:buSzPts val="1800"/>
              <a:buFont typeface="Arial"/>
              <a:buChar char="•"/>
            </a:pPr>
            <a:r>
              <a:rPr lang="fi-FI" sz="2400"/>
              <a:t>Planowanie kanwy strategii treści</a:t>
            </a:r>
            <a:endParaRPr sz="2400"/>
          </a:p>
          <a:p>
            <a:pPr indent="-514336" lvl="0" marL="514336" rtl="0" algn="l">
              <a:lnSpc>
                <a:spcPct val="90000"/>
              </a:lnSpc>
              <a:spcBef>
                <a:spcPts val="1000"/>
              </a:spcBef>
              <a:spcAft>
                <a:spcPts val="0"/>
              </a:spcAft>
              <a:buSzPts val="1800"/>
              <a:buFont typeface="Arial"/>
              <a:buChar char="•"/>
            </a:pPr>
            <a:r>
              <a:rPr lang="fi-FI" sz="2400"/>
              <a:t>Plan zawartości cyfrowej</a:t>
            </a:r>
            <a:endParaRPr sz="2400"/>
          </a:p>
          <a:p>
            <a:pPr indent="-514338" lvl="0" marL="514338" rtl="0" algn="l">
              <a:lnSpc>
                <a:spcPct val="90000"/>
              </a:lnSpc>
              <a:spcBef>
                <a:spcPts val="1000"/>
              </a:spcBef>
              <a:spcAft>
                <a:spcPts val="0"/>
              </a:spcAft>
              <a:buSzPts val="1800"/>
              <a:buFont typeface="Arial"/>
              <a:buChar char="•"/>
            </a:pPr>
            <a:r>
              <a:rPr lang="fi-FI" sz="2400"/>
              <a:t>Plan zawartości strony internetowej</a:t>
            </a:r>
            <a:endParaRPr/>
          </a:p>
          <a:p>
            <a:pPr indent="-514338" lvl="0" marL="514338" rtl="0" algn="l">
              <a:lnSpc>
                <a:spcPct val="90000"/>
              </a:lnSpc>
              <a:spcBef>
                <a:spcPts val="1000"/>
              </a:spcBef>
              <a:spcAft>
                <a:spcPts val="0"/>
              </a:spcAft>
              <a:buSzPts val="1800"/>
              <a:buFont typeface="Arial"/>
              <a:buChar char="•"/>
            </a:pPr>
            <a:r>
              <a:rPr lang="fi-FI" sz="2400"/>
              <a:t>Plan zawartości bloga</a:t>
            </a:r>
            <a:endParaRPr/>
          </a:p>
          <a:p>
            <a:pPr indent="-514338" lvl="0" marL="514338" rtl="0" algn="l">
              <a:lnSpc>
                <a:spcPct val="90000"/>
              </a:lnSpc>
              <a:spcBef>
                <a:spcPts val="1000"/>
              </a:spcBef>
              <a:spcAft>
                <a:spcPts val="0"/>
              </a:spcAft>
              <a:buSzPts val="1800"/>
              <a:buFont typeface="Arial"/>
              <a:buChar char="•"/>
            </a:pPr>
            <a:r>
              <a:rPr lang="fi-FI" sz="2400"/>
              <a:t>Plan treści w mediach społecznościowych</a:t>
            </a:r>
            <a:endParaRPr/>
          </a:p>
          <a:p>
            <a:pPr indent="-514338" lvl="0" marL="514338" rtl="0" algn="l">
              <a:lnSpc>
                <a:spcPct val="90000"/>
              </a:lnSpc>
              <a:spcBef>
                <a:spcPts val="1000"/>
              </a:spcBef>
              <a:spcAft>
                <a:spcPts val="0"/>
              </a:spcAft>
              <a:buSzPts val="1800"/>
              <a:buFont typeface="Arial"/>
              <a:buChar char="•"/>
            </a:pPr>
            <a:r>
              <a:rPr lang="fi-FI" sz="2400"/>
              <a:t>Plan treści wiadomości e-mail</a:t>
            </a:r>
            <a:endParaRPr/>
          </a:p>
          <a:p>
            <a:pPr indent="-514336" lvl="0" marL="514336" rtl="0" algn="l">
              <a:lnSpc>
                <a:spcPct val="90000"/>
              </a:lnSpc>
              <a:spcBef>
                <a:spcPts val="1000"/>
              </a:spcBef>
              <a:spcAft>
                <a:spcPts val="0"/>
              </a:spcAft>
              <a:buSzPts val="1800"/>
              <a:buFont typeface="Arial"/>
              <a:buChar char="•"/>
            </a:pPr>
            <a:r>
              <a:rPr lang="fi-FI" sz="2400"/>
              <a:t>Plan zawartości reklamowej</a:t>
            </a:r>
            <a:endParaRPr sz="2400"/>
          </a:p>
          <a:p>
            <a:pPr indent="-552436" lvl="0" marL="514336" rtl="0" algn="l">
              <a:lnSpc>
                <a:spcPct val="90000"/>
              </a:lnSpc>
              <a:spcBef>
                <a:spcPts val="1000"/>
              </a:spcBef>
              <a:spcAft>
                <a:spcPts val="0"/>
              </a:spcAft>
              <a:buSzPts val="2400"/>
              <a:buChar char="•"/>
            </a:pPr>
            <a:r>
              <a:rPr lang="fi-FI" sz="2400"/>
              <a:t>Zadania</a:t>
            </a:r>
            <a:endParaRPr sz="2400"/>
          </a:p>
          <a:p>
            <a:pPr indent="-387341" lvl="0" marL="514338" rtl="0" algn="l">
              <a:lnSpc>
                <a:spcPct val="90000"/>
              </a:lnSpc>
              <a:spcBef>
                <a:spcPts val="1000"/>
              </a:spcBef>
              <a:spcAft>
                <a:spcPts val="0"/>
              </a:spcAft>
              <a:buSzPts val="15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7"/>
          <p:cNvSpPr txBox="1"/>
          <p:nvPr/>
        </p:nvSpPr>
        <p:spPr>
          <a:xfrm>
            <a:off x="312892" y="1129753"/>
            <a:ext cx="11512269" cy="4171200"/>
          </a:xfrm>
          <a:prstGeom prst="rect">
            <a:avLst/>
          </a:prstGeom>
          <a:no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None/>
            </a:pPr>
            <a:r>
              <a:rPr b="1" lang="fi-FI" sz="4267">
                <a:solidFill>
                  <a:schemeClr val="lt1"/>
                </a:solidFill>
              </a:rPr>
              <a:t>“</a:t>
            </a:r>
            <a:r>
              <a:rPr b="1" i="0" lang="fi-FI" sz="4267" u="none" cap="none" strike="noStrike">
                <a:solidFill>
                  <a:schemeClr val="lt1"/>
                </a:solidFill>
                <a:latin typeface="Arial"/>
                <a:ea typeface="Arial"/>
                <a:cs typeface="Arial"/>
                <a:sym typeface="Arial"/>
              </a:rPr>
              <a:t>Cel bez planu</a:t>
            </a:r>
            <a:r>
              <a:rPr b="1" lang="fi-FI" sz="4267">
                <a:solidFill>
                  <a:schemeClr val="lt1"/>
                </a:solidFill>
              </a:rPr>
              <a:t> jest</a:t>
            </a:r>
            <a:r>
              <a:rPr b="1" i="0" lang="fi-FI" sz="4267" u="none" cap="none" strike="noStrike">
                <a:solidFill>
                  <a:schemeClr val="lt1"/>
                </a:solidFill>
                <a:latin typeface="Arial"/>
                <a:ea typeface="Arial"/>
                <a:cs typeface="Arial"/>
                <a:sym typeface="Arial"/>
              </a:rPr>
              <a:t> tylko życzeniem</a:t>
            </a:r>
            <a:r>
              <a:rPr b="1" i="0" lang="fi-FI" sz="4267" u="none" cap="none" strike="noStrike">
                <a:solidFill>
                  <a:schemeClr val="lt1"/>
                </a:solidFill>
                <a:latin typeface="Arial"/>
                <a:ea typeface="Arial"/>
                <a:cs typeface="Arial"/>
                <a:sym typeface="Arial"/>
              </a:rPr>
              <a:t>".</a:t>
            </a:r>
            <a:endParaRPr b="0" i="0" sz="1867"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4267" u="none" cap="none" strike="noStrike">
              <a:solidFill>
                <a:schemeClr val="lt1"/>
              </a:solidFill>
              <a:latin typeface="Arial"/>
              <a:ea typeface="Arial"/>
              <a:cs typeface="Arial"/>
              <a:sym typeface="Arial"/>
            </a:endParaRPr>
          </a:p>
          <a:p>
            <a:pPr indent="0" lvl="0" marL="0" marR="0" rtl="0" algn="r">
              <a:lnSpc>
                <a:spcPct val="100000"/>
              </a:lnSpc>
              <a:spcBef>
                <a:spcPts val="0"/>
              </a:spcBef>
              <a:spcAft>
                <a:spcPts val="0"/>
              </a:spcAft>
              <a:buNone/>
            </a:pPr>
            <a:r>
              <a:rPr b="0" i="1" lang="fi-FI" sz="3200" u="none" cap="none" strike="noStrike">
                <a:solidFill>
                  <a:schemeClr val="lt1"/>
                </a:solidFill>
                <a:latin typeface="Dancing Script"/>
                <a:ea typeface="Dancing Script"/>
                <a:cs typeface="Dancing Script"/>
                <a:sym typeface="Dancing Script"/>
              </a:rPr>
              <a:t>Antoine de Saint-Exupéry</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8"/>
          <p:cNvSpPr txBox="1"/>
          <p:nvPr/>
        </p:nvSpPr>
        <p:spPr>
          <a:xfrm>
            <a:off x="1388166" y="1828800"/>
            <a:ext cx="9415669" cy="1600200"/>
          </a:xfrm>
          <a:prstGeom prst="rect">
            <a:avLst/>
          </a:prstGeom>
          <a:noFill/>
          <a:ln>
            <a:noFill/>
          </a:ln>
        </p:spPr>
        <p:txBody>
          <a:bodyPr anchorCtr="0" anchor="b" bIns="60925" lIns="121900" spcFirstLastPara="1" rIns="121900" wrap="square" tIns="60925">
            <a:noAutofit/>
          </a:bodyPr>
          <a:lstStyle/>
          <a:p>
            <a:pPr indent="0" lvl="0" marL="0" marR="0" rtl="0" algn="l">
              <a:lnSpc>
                <a:spcPct val="90000"/>
              </a:lnSpc>
              <a:spcBef>
                <a:spcPts val="0"/>
              </a:spcBef>
              <a:spcAft>
                <a:spcPts val="0"/>
              </a:spcAft>
              <a:buNone/>
            </a:pPr>
            <a:r>
              <a:rPr b="1" i="0" lang="fi-FI" sz="5333" u="none" cap="none" strike="noStrike">
                <a:solidFill>
                  <a:srgbClr val="161249"/>
                </a:solidFill>
                <a:latin typeface="Arial"/>
                <a:ea typeface="Arial"/>
                <a:cs typeface="Arial"/>
                <a:sym typeface="Arial"/>
              </a:rPr>
              <a:t>Planowanie treści i celów</a:t>
            </a:r>
            <a:endParaRPr b="1" i="0" sz="5333" u="none" cap="none" strike="noStrik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9"/>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pic>
        <p:nvPicPr>
          <p:cNvPr id="209" name="Google Shape;209;p9"/>
          <p:cNvPicPr preferRelativeResize="0"/>
          <p:nvPr/>
        </p:nvPicPr>
        <p:blipFill rotWithShape="1">
          <a:blip r:embed="rId3">
            <a:alphaModFix/>
          </a:blip>
          <a:srcRect b="0" l="0" r="0" t="0"/>
          <a:stretch/>
        </p:blipFill>
        <p:spPr>
          <a:xfrm>
            <a:off x="5198654" y="465955"/>
            <a:ext cx="6799929" cy="4850232"/>
          </a:xfrm>
          <a:prstGeom prst="rect">
            <a:avLst/>
          </a:prstGeom>
          <a:noFill/>
          <a:ln>
            <a:noFill/>
          </a:ln>
        </p:spPr>
      </p:pic>
      <p:sp>
        <p:nvSpPr>
          <p:cNvPr id="210" name="Google Shape;210;p9"/>
          <p:cNvSpPr txBox="1"/>
          <p:nvPr/>
        </p:nvSpPr>
        <p:spPr>
          <a:xfrm>
            <a:off x="5198654" y="5373637"/>
            <a:ext cx="6516785" cy="328177"/>
          </a:xfrm>
          <a:prstGeom prst="rect">
            <a:avLst/>
          </a:prstGeom>
          <a:noFill/>
          <a:ln>
            <a:noFill/>
          </a:ln>
        </p:spPr>
        <p:txBody>
          <a:bodyPr anchorCtr="0" anchor="t" bIns="60925" lIns="121900" spcFirstLastPara="1" rIns="121900" wrap="square" tIns="60925">
            <a:spAutoFit/>
          </a:bodyPr>
          <a:lstStyle/>
          <a:p>
            <a:pPr indent="0" lvl="0" marL="0" marR="0" rtl="0" algn="l">
              <a:lnSpc>
                <a:spcPct val="100000"/>
              </a:lnSpc>
              <a:spcBef>
                <a:spcPts val="0"/>
              </a:spcBef>
              <a:spcAft>
                <a:spcPts val="0"/>
              </a:spcAft>
              <a:buNone/>
            </a:pPr>
            <a:r>
              <a:rPr b="0" i="0" lang="fi-FI" sz="1333" u="none" cap="none" strike="noStrike">
                <a:solidFill>
                  <a:srgbClr val="161249"/>
                </a:solidFill>
                <a:latin typeface="Arial"/>
                <a:ea typeface="Arial"/>
                <a:cs typeface="Arial"/>
                <a:sym typeface="Arial"/>
              </a:rPr>
              <a:t>Źródło: Molleda, 2010. </a:t>
            </a:r>
            <a:endParaRPr b="0" i="0" sz="1333" u="none" cap="none" strike="noStrike">
              <a:solidFill>
                <a:srgbClr val="161249"/>
              </a:solidFill>
              <a:latin typeface="Arial"/>
              <a:ea typeface="Arial"/>
              <a:cs typeface="Arial"/>
              <a:sym typeface="Arial"/>
            </a:endParaRPr>
          </a:p>
        </p:txBody>
      </p:sp>
      <p:sp>
        <p:nvSpPr>
          <p:cNvPr id="211" name="Google Shape;211;p9"/>
          <p:cNvSpPr txBox="1"/>
          <p:nvPr>
            <p:ph type="title"/>
          </p:nvPr>
        </p:nvSpPr>
        <p:spPr>
          <a:xfrm>
            <a:off x="311800" y="465950"/>
            <a:ext cx="4371300" cy="1325700"/>
          </a:xfrm>
          <a:prstGeom prst="rect">
            <a:avLst/>
          </a:prstGeom>
          <a:noFill/>
          <a:ln>
            <a:noFill/>
          </a:ln>
        </p:spPr>
        <p:txBody>
          <a:bodyPr anchorCtr="0" anchor="b" bIns="60925" lIns="121900" spcFirstLastPara="1" rIns="121900" wrap="square" tIns="60925">
            <a:normAutofit fontScale="90000"/>
          </a:bodyPr>
          <a:lstStyle/>
          <a:p>
            <a:pPr indent="0" lvl="0" marL="0" rtl="0" algn="l">
              <a:lnSpc>
                <a:spcPct val="90000"/>
              </a:lnSpc>
              <a:spcBef>
                <a:spcPts val="0"/>
              </a:spcBef>
              <a:spcAft>
                <a:spcPts val="0"/>
              </a:spcAft>
              <a:buSzPct val="100000"/>
              <a:buNone/>
            </a:pPr>
            <a:r>
              <a:rPr lang="fi-FI" sz="4800"/>
              <a:t>Planowanie treści i celów</a:t>
            </a:r>
            <a:endParaRPr/>
          </a:p>
        </p:txBody>
      </p:sp>
      <p:sp>
        <p:nvSpPr>
          <p:cNvPr id="212" name="Google Shape;212;p9"/>
          <p:cNvSpPr txBox="1"/>
          <p:nvPr>
            <p:ph idx="1" type="body"/>
          </p:nvPr>
        </p:nvSpPr>
        <p:spPr>
          <a:xfrm>
            <a:off x="311793" y="2410445"/>
            <a:ext cx="4371303" cy="1564791"/>
          </a:xfrm>
          <a:prstGeom prst="rect">
            <a:avLst/>
          </a:prstGeom>
          <a:solidFill>
            <a:srgbClr val="D12477"/>
          </a:solidFill>
          <a:ln>
            <a:noFill/>
          </a:ln>
        </p:spPr>
        <p:txBody>
          <a:bodyPr anchorCtr="0" anchor="t" bIns="60925" lIns="121900" spcFirstLastPara="1" rIns="121900" wrap="square" tIns="60925">
            <a:normAutofit fontScale="92500"/>
          </a:bodyPr>
          <a:lstStyle/>
          <a:p>
            <a:pPr indent="0" lvl="0" marL="0" rtl="0" algn="l">
              <a:lnSpc>
                <a:spcPct val="90000"/>
              </a:lnSpc>
              <a:spcBef>
                <a:spcPts val="0"/>
              </a:spcBef>
              <a:spcAft>
                <a:spcPts val="0"/>
              </a:spcAft>
              <a:buClr>
                <a:schemeClr val="lt1"/>
              </a:buClr>
              <a:buSzPct val="81081"/>
              <a:buNone/>
            </a:pPr>
            <a:r>
              <a:rPr lang="fi-FI" sz="3200">
                <a:solidFill>
                  <a:schemeClr val="lt1"/>
                </a:solidFill>
              </a:rPr>
              <a:t>Wybór treści najbardziej odpowiedniej do zamierzonych celów</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0"/>
          <p:cNvSpPr txBox="1"/>
          <p:nvPr/>
        </p:nvSpPr>
        <p:spPr>
          <a:xfrm>
            <a:off x="1112433" y="1828800"/>
            <a:ext cx="10600200" cy="1600200"/>
          </a:xfrm>
          <a:prstGeom prst="rect">
            <a:avLst/>
          </a:prstGeom>
          <a:noFill/>
          <a:ln>
            <a:noFill/>
          </a:ln>
        </p:spPr>
        <p:txBody>
          <a:bodyPr anchorCtr="0" anchor="b" bIns="60925" lIns="121900" spcFirstLastPara="1" rIns="121900" wrap="square" tIns="60925">
            <a:normAutofit/>
          </a:bodyPr>
          <a:lstStyle/>
          <a:p>
            <a:pPr indent="0" lvl="0" marL="0" marR="0" rtl="0" algn="l">
              <a:lnSpc>
                <a:spcPct val="90000"/>
              </a:lnSpc>
              <a:spcBef>
                <a:spcPts val="0"/>
              </a:spcBef>
              <a:spcAft>
                <a:spcPts val="800"/>
              </a:spcAft>
              <a:buNone/>
            </a:pPr>
            <a:r>
              <a:rPr b="1" i="0" lang="fi-FI" sz="5333" u="none" cap="none" strike="noStrike">
                <a:solidFill>
                  <a:srgbClr val="161249"/>
                </a:solidFill>
                <a:latin typeface="Arial"/>
                <a:ea typeface="Arial"/>
                <a:cs typeface="Arial"/>
                <a:sym typeface="Arial"/>
              </a:rPr>
              <a:t>Planowanie kanałów i treści</a:t>
            </a:r>
            <a:endParaRPr b="0" i="0" sz="1867"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1"/>
          <p:cNvSpPr txBox="1"/>
          <p:nvPr/>
        </p:nvSpPr>
        <p:spPr>
          <a:xfrm>
            <a:off x="1817261" y="723176"/>
            <a:ext cx="8557475"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rPr b="1" i="0" lang="fi-FI" sz="4267" u="none" cap="none" strike="noStrike">
                <a:solidFill>
                  <a:srgbClr val="161249"/>
                </a:solidFill>
                <a:latin typeface="Arial"/>
                <a:ea typeface="Arial"/>
                <a:cs typeface="Arial"/>
                <a:sym typeface="Arial"/>
              </a:rPr>
              <a:t>Planowanie kanałów i treści</a:t>
            </a:r>
            <a:endParaRPr b="0" i="0" sz="2133" u="none" cap="none" strike="noStrike">
              <a:solidFill>
                <a:srgbClr val="161249"/>
              </a:solidFill>
              <a:latin typeface="Arial"/>
              <a:ea typeface="Arial"/>
              <a:cs typeface="Arial"/>
              <a:sym typeface="Arial"/>
            </a:endParaRPr>
          </a:p>
        </p:txBody>
      </p:sp>
      <p:sp>
        <p:nvSpPr>
          <p:cNvPr id="223" name="Google Shape;223;p11"/>
          <p:cNvSpPr txBox="1"/>
          <p:nvPr/>
        </p:nvSpPr>
        <p:spPr>
          <a:xfrm>
            <a:off x="1817261" y="1350043"/>
            <a:ext cx="11014800" cy="95880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2133"/>
              </a:spcBef>
              <a:spcAft>
                <a:spcPts val="0"/>
              </a:spcAft>
              <a:buNone/>
            </a:pPr>
            <a:r>
              <a:rPr b="0" i="0" lang="fi-FI" sz="2667" u="none" cap="none" strike="noStrike">
                <a:solidFill>
                  <a:srgbClr val="161249"/>
                </a:solidFill>
                <a:latin typeface="Arial"/>
                <a:ea typeface="Arial"/>
                <a:cs typeface="Arial"/>
                <a:sym typeface="Arial"/>
              </a:rPr>
              <a:t>Kanał powinien być wybrany zgodnie z treścią</a:t>
            </a:r>
            <a:endParaRPr b="0" i="0" sz="2667" u="none" cap="none" strike="noStrike">
              <a:solidFill>
                <a:srgbClr val="161249"/>
              </a:solidFill>
              <a:latin typeface="Arial"/>
              <a:ea typeface="Arial"/>
              <a:cs typeface="Arial"/>
              <a:sym typeface="Arial"/>
            </a:endParaRPr>
          </a:p>
        </p:txBody>
      </p:sp>
      <p:sp>
        <p:nvSpPr>
          <p:cNvPr id="224" name="Google Shape;224;p11"/>
          <p:cNvSpPr txBox="1"/>
          <p:nvPr/>
        </p:nvSpPr>
        <p:spPr>
          <a:xfrm>
            <a:off x="8213741" y="5296769"/>
            <a:ext cx="6516800" cy="328177"/>
          </a:xfrm>
          <a:prstGeom prst="rect">
            <a:avLst/>
          </a:prstGeom>
          <a:noFill/>
          <a:ln>
            <a:noFill/>
          </a:ln>
        </p:spPr>
        <p:txBody>
          <a:bodyPr anchorCtr="0" anchor="t" bIns="60925" lIns="121900" spcFirstLastPara="1" rIns="121900" wrap="square" tIns="60925">
            <a:spAutoFit/>
          </a:bodyPr>
          <a:lstStyle/>
          <a:p>
            <a:pPr indent="0" lvl="0" marL="0" marR="0" rtl="0" algn="l">
              <a:lnSpc>
                <a:spcPct val="100000"/>
              </a:lnSpc>
              <a:spcBef>
                <a:spcPts val="0"/>
              </a:spcBef>
              <a:spcAft>
                <a:spcPts val="0"/>
              </a:spcAft>
              <a:buNone/>
            </a:pPr>
            <a:r>
              <a:rPr b="0" i="0" lang="fi-FI" sz="1333" u="none" cap="none" strike="noStrike">
                <a:solidFill>
                  <a:srgbClr val="161249"/>
                </a:solidFill>
                <a:latin typeface="Arial"/>
                <a:ea typeface="Arial"/>
                <a:cs typeface="Arial"/>
                <a:sym typeface="Arial"/>
              </a:rPr>
              <a:t>Źródło: Hanlon, 2019, s. 267.</a:t>
            </a:r>
            <a:endParaRPr b="0" i="0" sz="1333" u="none" cap="none" strike="noStrike">
              <a:solidFill>
                <a:srgbClr val="161249"/>
              </a:solidFill>
              <a:latin typeface="Arial"/>
              <a:ea typeface="Arial"/>
              <a:cs typeface="Arial"/>
              <a:sym typeface="Arial"/>
            </a:endParaRPr>
          </a:p>
        </p:txBody>
      </p:sp>
      <p:pic>
        <p:nvPicPr>
          <p:cNvPr id="225" name="Google Shape;225;p11"/>
          <p:cNvPicPr preferRelativeResize="0"/>
          <p:nvPr/>
        </p:nvPicPr>
        <p:blipFill rotWithShape="1">
          <a:blip r:embed="rId3">
            <a:alphaModFix/>
          </a:blip>
          <a:srcRect b="0" l="0" r="0" t="0"/>
          <a:stretch/>
        </p:blipFill>
        <p:spPr>
          <a:xfrm>
            <a:off x="1586038" y="2409519"/>
            <a:ext cx="9019921" cy="278657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2"/>
          <p:cNvSpPr txBox="1"/>
          <p:nvPr/>
        </p:nvSpPr>
        <p:spPr>
          <a:xfrm>
            <a:off x="1052283" y="2628900"/>
            <a:ext cx="10087435" cy="1600200"/>
          </a:xfrm>
          <a:prstGeom prst="rect">
            <a:avLst/>
          </a:prstGeom>
          <a:noFill/>
          <a:ln>
            <a:noFill/>
          </a:ln>
        </p:spPr>
        <p:txBody>
          <a:bodyPr anchorCtr="0" anchor="b" bIns="60925" lIns="121900" spcFirstLastPara="1" rIns="121900" wrap="square" tIns="60925">
            <a:noAutofit/>
          </a:bodyPr>
          <a:lstStyle/>
          <a:p>
            <a:pPr indent="0" lvl="0" marL="0" marR="0" rtl="0" algn="ctr">
              <a:lnSpc>
                <a:spcPct val="90000"/>
              </a:lnSpc>
              <a:spcBef>
                <a:spcPts val="0"/>
              </a:spcBef>
              <a:spcAft>
                <a:spcPts val="800"/>
              </a:spcAft>
              <a:buNone/>
            </a:pPr>
            <a:r>
              <a:rPr b="1" i="0" lang="fi-FI" sz="5333" u="none" cap="none" strike="noStrike">
                <a:solidFill>
                  <a:srgbClr val="161249"/>
                </a:solidFill>
                <a:latin typeface="Arial"/>
                <a:ea typeface="Arial"/>
                <a:cs typeface="Arial"/>
                <a:sym typeface="Arial"/>
              </a:rPr>
              <a:t>Planowanie kanwy strategii treści</a:t>
            </a:r>
            <a:endParaRPr b="0" i="0" sz="1867"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3"/>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sp>
        <p:nvSpPr>
          <p:cNvPr id="236" name="Google Shape;236;p13"/>
          <p:cNvSpPr txBox="1"/>
          <p:nvPr/>
        </p:nvSpPr>
        <p:spPr>
          <a:xfrm>
            <a:off x="637785" y="2391143"/>
            <a:ext cx="4368400" cy="34052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0"/>
              </a:spcAft>
              <a:buNone/>
            </a:pPr>
            <a:r>
              <a:t/>
            </a:r>
            <a:endParaRPr b="0" i="0" sz="2133" u="none" cap="none" strike="noStrike">
              <a:solidFill>
                <a:schemeClr val="dk1"/>
              </a:solidFill>
              <a:latin typeface="Arial"/>
              <a:ea typeface="Arial"/>
              <a:cs typeface="Arial"/>
              <a:sym typeface="Arial"/>
            </a:endParaRPr>
          </a:p>
        </p:txBody>
      </p:sp>
      <p:pic>
        <p:nvPicPr>
          <p:cNvPr id="237" name="Google Shape;237;p13"/>
          <p:cNvPicPr preferRelativeResize="0"/>
          <p:nvPr/>
        </p:nvPicPr>
        <p:blipFill rotWithShape="1">
          <a:blip r:embed="rId3">
            <a:alphaModFix/>
          </a:blip>
          <a:srcRect b="4190" l="0" r="0" t="3787"/>
          <a:stretch/>
        </p:blipFill>
        <p:spPr>
          <a:xfrm>
            <a:off x="6318186" y="985359"/>
            <a:ext cx="5551335" cy="5537676"/>
          </a:xfrm>
          <a:prstGeom prst="rect">
            <a:avLst/>
          </a:prstGeom>
          <a:noFill/>
          <a:ln>
            <a:noFill/>
          </a:ln>
          <a:effectLst>
            <a:outerShdw blurRad="63500" sx="102000" rotWithShape="0" algn="ctr" sy="102000">
              <a:srgbClr val="000000">
                <a:alpha val="40000"/>
              </a:srgbClr>
            </a:outerShdw>
          </a:effectLst>
        </p:spPr>
      </p:pic>
      <p:sp>
        <p:nvSpPr>
          <p:cNvPr id="238" name="Google Shape;238;p13"/>
          <p:cNvSpPr txBox="1"/>
          <p:nvPr>
            <p:ph idx="4294967295" type="title"/>
          </p:nvPr>
        </p:nvSpPr>
        <p:spPr>
          <a:xfrm>
            <a:off x="270808" y="1402897"/>
            <a:ext cx="5918313" cy="763600"/>
          </a:xfrm>
          <a:prstGeom prst="rect">
            <a:avLst/>
          </a:prstGeom>
          <a:noFill/>
          <a:ln>
            <a:noFill/>
          </a:ln>
        </p:spPr>
        <p:txBody>
          <a:bodyPr anchorCtr="0" anchor="b" bIns="60925" lIns="121900" spcFirstLastPara="1" rIns="121900" wrap="square" tIns="60925">
            <a:noAutofit/>
          </a:bodyPr>
          <a:lstStyle/>
          <a:p>
            <a:pPr indent="0" lvl="0" marL="0" rtl="0" algn="l">
              <a:lnSpc>
                <a:spcPct val="90000"/>
              </a:lnSpc>
              <a:spcBef>
                <a:spcPts val="0"/>
              </a:spcBef>
              <a:spcAft>
                <a:spcPts val="0"/>
              </a:spcAft>
              <a:buSzPts val="3200"/>
              <a:buNone/>
            </a:pPr>
            <a:r>
              <a:rPr lang="fi-FI" sz="4267"/>
              <a:t>Planowanie zawartości </a:t>
            </a:r>
            <a:br>
              <a:rPr lang="fi-FI" sz="4267"/>
            </a:br>
            <a:r>
              <a:rPr lang="fi-FI" sz="4267"/>
              <a:t>Kanwa strategii</a:t>
            </a:r>
            <a:endParaRPr/>
          </a:p>
        </p:txBody>
      </p:sp>
      <p:sp>
        <p:nvSpPr>
          <p:cNvPr id="239" name="Google Shape;239;p13"/>
          <p:cNvSpPr txBox="1"/>
          <p:nvPr>
            <p:ph idx="4294967295" type="body"/>
          </p:nvPr>
        </p:nvSpPr>
        <p:spPr>
          <a:xfrm>
            <a:off x="450916" y="2484514"/>
            <a:ext cx="5422800" cy="3124327"/>
          </a:xfrm>
          <a:prstGeom prst="rect">
            <a:avLst/>
          </a:prstGeom>
          <a:noFill/>
          <a:ln>
            <a:noFill/>
          </a:ln>
        </p:spPr>
        <p:txBody>
          <a:bodyPr anchorCtr="0" anchor="t" bIns="60925" lIns="121900" spcFirstLastPara="1" rIns="121900" wrap="square" tIns="60925">
            <a:spAutoFit/>
          </a:bodyPr>
          <a:lstStyle/>
          <a:p>
            <a:pPr indent="-448722" lvl="0" marL="457189" rtl="0" algn="l">
              <a:lnSpc>
                <a:spcPct val="100000"/>
              </a:lnSpc>
              <a:spcBef>
                <a:spcPts val="0"/>
              </a:spcBef>
              <a:spcAft>
                <a:spcPts val="0"/>
              </a:spcAft>
              <a:buClr>
                <a:srgbClr val="D12477"/>
              </a:buClr>
              <a:buSzPts val="3050"/>
              <a:buChar char="•"/>
            </a:pPr>
            <a:r>
              <a:rPr lang="fi-FI" sz="2667"/>
              <a:t>Powinniśmy starać się planować treści, biorąc pod uwagę cele, kanały, rodzaj treści, tematy, które mają zostać poruszone</a:t>
            </a:r>
            <a:endParaRPr sz="2667"/>
          </a:p>
          <a:p>
            <a:pPr indent="-448722" lvl="0" marL="457189" rtl="0" algn="l">
              <a:lnSpc>
                <a:spcPct val="100000"/>
              </a:lnSpc>
              <a:spcBef>
                <a:spcPts val="1000"/>
              </a:spcBef>
              <a:spcAft>
                <a:spcPts val="0"/>
              </a:spcAft>
              <a:buClr>
                <a:srgbClr val="D12477"/>
              </a:buClr>
              <a:buSzPts val="3050"/>
              <a:buChar char="•"/>
            </a:pPr>
            <a:r>
              <a:rPr lang="fi-FI" sz="2667"/>
              <a:t>Różnorodność powinna być uprzywilejowana w planowaniu</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4"/>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sp>
        <p:nvSpPr>
          <p:cNvPr id="245" name="Google Shape;245;p14"/>
          <p:cNvSpPr txBox="1"/>
          <p:nvPr/>
        </p:nvSpPr>
        <p:spPr>
          <a:xfrm>
            <a:off x="637785" y="1683720"/>
            <a:ext cx="11111200" cy="3918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246" name="Google Shape;246;p14"/>
          <p:cNvSpPr txBox="1"/>
          <p:nvPr>
            <p:ph type="title"/>
          </p:nvPr>
        </p:nvSpPr>
        <p:spPr>
          <a:xfrm>
            <a:off x="838200" y="344844"/>
            <a:ext cx="10515600" cy="939885"/>
          </a:xfrm>
          <a:prstGeom prst="rect">
            <a:avLst/>
          </a:prstGeom>
          <a:noFill/>
          <a:ln>
            <a:noFill/>
          </a:ln>
        </p:spPr>
        <p:txBody>
          <a:bodyPr anchorCtr="0" anchor="b" bIns="60925" lIns="121900" spcFirstLastPara="1" rIns="121900" wrap="square" tIns="60925">
            <a:normAutofit/>
          </a:bodyPr>
          <a:lstStyle/>
          <a:p>
            <a:pPr indent="0" lvl="0" marL="0" rtl="0" algn="l">
              <a:lnSpc>
                <a:spcPct val="90000"/>
              </a:lnSpc>
              <a:spcBef>
                <a:spcPts val="0"/>
              </a:spcBef>
              <a:spcAft>
                <a:spcPts val="0"/>
              </a:spcAft>
              <a:buSzPts val="3600"/>
              <a:buNone/>
            </a:pPr>
            <a:r>
              <a:rPr lang="fi-FI" sz="4800"/>
              <a:t>Plan zawartości</a:t>
            </a:r>
            <a:endParaRPr/>
          </a:p>
        </p:txBody>
      </p:sp>
      <p:sp>
        <p:nvSpPr>
          <p:cNvPr id="247" name="Google Shape;247;p14"/>
          <p:cNvSpPr txBox="1"/>
          <p:nvPr>
            <p:ph idx="1" type="body"/>
          </p:nvPr>
        </p:nvSpPr>
        <p:spPr>
          <a:xfrm>
            <a:off x="838200" y="1825633"/>
            <a:ext cx="10791200" cy="3632222"/>
          </a:xfrm>
          <a:prstGeom prst="rect">
            <a:avLst/>
          </a:prstGeom>
          <a:noFill/>
          <a:ln>
            <a:noFill/>
          </a:ln>
        </p:spPr>
        <p:txBody>
          <a:bodyPr anchorCtr="0" anchor="t" bIns="60925" lIns="121900" spcFirstLastPara="1" rIns="121900" wrap="square" tIns="60925">
            <a:spAutoFit/>
          </a:bodyPr>
          <a:lstStyle/>
          <a:p>
            <a:pPr indent="-380990" lvl="1" marL="380990" rtl="0" algn="l">
              <a:lnSpc>
                <a:spcPct val="115000"/>
              </a:lnSpc>
              <a:spcBef>
                <a:spcPts val="0"/>
              </a:spcBef>
              <a:spcAft>
                <a:spcPts val="0"/>
              </a:spcAft>
              <a:buClr>
                <a:srgbClr val="D12477"/>
              </a:buClr>
              <a:buSzPts val="2700"/>
              <a:buFont typeface="Arial"/>
              <a:buChar char="•"/>
            </a:pPr>
            <a:r>
              <a:rPr b="0" i="0" lang="fi-FI" u="none" cap="none" strike="noStrike">
                <a:latin typeface="Arial"/>
                <a:ea typeface="Arial"/>
                <a:cs typeface="Arial"/>
                <a:sym typeface="Arial"/>
              </a:rPr>
              <a:t>Tworzenie treści jest często planowane i zarządzane w ramach </a:t>
            </a:r>
            <a:r>
              <a:rPr b="1" i="0" lang="fi-FI" u="none" cap="none" strike="noStrike"/>
              <a:t>kalendarza treści</a:t>
            </a:r>
            <a:endParaRPr b="1" i="0" u="none" cap="none" strike="noStrike"/>
          </a:p>
          <a:p>
            <a:pPr indent="-457188" lvl="1" marL="1219170" rtl="0" algn="l">
              <a:lnSpc>
                <a:spcPct val="115000"/>
              </a:lnSpc>
              <a:spcBef>
                <a:spcPts val="0"/>
              </a:spcBef>
              <a:spcAft>
                <a:spcPts val="0"/>
              </a:spcAft>
              <a:buClr>
                <a:srgbClr val="D12477"/>
              </a:buClr>
              <a:buSzPts val="1800"/>
              <a:buChar char="•"/>
            </a:pPr>
            <a:r>
              <a:rPr lang="fi-FI"/>
              <a:t>na kanał może być dobrą praktyką</a:t>
            </a:r>
            <a:endParaRPr/>
          </a:p>
          <a:p>
            <a:pPr indent="-457188" lvl="1" marL="1219170" rtl="0" algn="l">
              <a:lnSpc>
                <a:spcPct val="115000"/>
              </a:lnSpc>
              <a:spcBef>
                <a:spcPts val="0"/>
              </a:spcBef>
              <a:spcAft>
                <a:spcPts val="0"/>
              </a:spcAft>
              <a:buClr>
                <a:srgbClr val="D12477"/>
              </a:buClr>
              <a:buSzPts val="1800"/>
              <a:buChar char="•"/>
            </a:pPr>
            <a:r>
              <a:rPr lang="fi-FI"/>
              <a:t>pozwala sprawdzić, gdzie są luki w treści</a:t>
            </a:r>
            <a:endParaRPr/>
          </a:p>
          <a:p>
            <a:pPr indent="-457188" lvl="1" marL="1219170" rtl="0" algn="l">
              <a:lnSpc>
                <a:spcPct val="115000"/>
              </a:lnSpc>
              <a:spcBef>
                <a:spcPts val="0"/>
              </a:spcBef>
              <a:spcAft>
                <a:spcPts val="0"/>
              </a:spcAft>
              <a:buClr>
                <a:srgbClr val="D12477"/>
              </a:buClr>
              <a:buSzPts val="1800"/>
              <a:buChar char="•"/>
            </a:pPr>
            <a:r>
              <a:rPr lang="fi-FI"/>
              <a:t>upewnij się, że treść jest gotowa z odpowiednim wyprzedzeniem</a:t>
            </a:r>
            <a:endParaRPr/>
          </a:p>
          <a:p>
            <a:pPr indent="-457188" lvl="1" marL="1219170" rtl="0" algn="l">
              <a:lnSpc>
                <a:spcPct val="115000"/>
              </a:lnSpc>
              <a:spcBef>
                <a:spcPts val="0"/>
              </a:spcBef>
              <a:spcAft>
                <a:spcPts val="0"/>
              </a:spcAft>
              <a:buClr>
                <a:srgbClr val="D12477"/>
              </a:buClr>
              <a:buSzPts val="1800"/>
              <a:buChar char="•"/>
            </a:pPr>
            <a:r>
              <a:rPr lang="fi-FI"/>
              <a:t>umożliwia przypisanie obowiązków</a:t>
            </a:r>
            <a:endParaRPr/>
          </a:p>
          <a:p>
            <a:pPr indent="-380990" lvl="1" marL="380990" rtl="0" algn="l">
              <a:lnSpc>
                <a:spcPct val="115000"/>
              </a:lnSpc>
              <a:spcBef>
                <a:spcPts val="1333"/>
              </a:spcBef>
              <a:spcAft>
                <a:spcPts val="0"/>
              </a:spcAft>
              <a:buClr>
                <a:srgbClr val="D12477"/>
              </a:buClr>
              <a:buSzPts val="2700"/>
              <a:buFont typeface="Arial"/>
              <a:buChar char="•"/>
            </a:pPr>
            <a:r>
              <a:rPr b="0" i="0" lang="fi-FI" u="none" cap="none" strike="noStrike">
                <a:latin typeface="Arial"/>
                <a:ea typeface="Arial"/>
                <a:cs typeface="Arial"/>
                <a:sym typeface="Arial"/>
              </a:rPr>
              <a:t>Planowanie treści umożliwia szybkie znajdowanie tematów i wygodne ilustrowanie treści.</a:t>
            </a:r>
            <a:endParaRPr/>
          </a:p>
          <a:p>
            <a:pPr indent="0" lvl="0" marL="1828754" rtl="0" algn="l">
              <a:lnSpc>
                <a:spcPct val="100000"/>
              </a:lnSpc>
              <a:spcBef>
                <a:spcPts val="0"/>
              </a:spcBef>
              <a:spcAft>
                <a:spcPts val="0"/>
              </a:spcAft>
              <a:buClr>
                <a:srgbClr val="D12477"/>
              </a:buClr>
              <a:buSzPts val="2700"/>
              <a:buNone/>
            </a:pPr>
            <a:r>
              <a:t/>
            </a:r>
            <a:endParaRPr sz="24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5"/>
          <p:cNvSpPr txBox="1"/>
          <p:nvPr/>
        </p:nvSpPr>
        <p:spPr>
          <a:xfrm>
            <a:off x="1464598" y="2475000"/>
            <a:ext cx="9262800" cy="954000"/>
          </a:xfrm>
          <a:prstGeom prst="rect">
            <a:avLst/>
          </a:prstGeom>
          <a:noFill/>
          <a:ln>
            <a:noFill/>
          </a:ln>
        </p:spPr>
        <p:txBody>
          <a:bodyPr anchorCtr="0" anchor="b" bIns="60925" lIns="121900" spcFirstLastPara="1" rIns="121900" wrap="square" tIns="60925">
            <a:noAutofit/>
          </a:bodyPr>
          <a:lstStyle/>
          <a:p>
            <a:pPr indent="0" lvl="0" marL="0" marR="0" rtl="0" algn="l">
              <a:lnSpc>
                <a:spcPct val="90000"/>
              </a:lnSpc>
              <a:spcBef>
                <a:spcPts val="0"/>
              </a:spcBef>
              <a:spcAft>
                <a:spcPts val="0"/>
              </a:spcAft>
              <a:buNone/>
            </a:pPr>
            <a:r>
              <a:rPr b="1" i="0" lang="fi-FI" sz="5867" u="none" cap="none" strike="noStrike">
                <a:solidFill>
                  <a:srgbClr val="161249"/>
                </a:solidFill>
                <a:latin typeface="Arial"/>
                <a:ea typeface="Arial"/>
                <a:cs typeface="Arial"/>
                <a:sym typeface="Arial"/>
              </a:rPr>
              <a:t>Plan zawartości cyfrowej</a:t>
            </a:r>
            <a:endParaRPr b="0" i="0" sz="1867"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6"/>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sp>
        <p:nvSpPr>
          <p:cNvPr id="258" name="Google Shape;258;p16"/>
          <p:cNvSpPr txBox="1"/>
          <p:nvPr/>
        </p:nvSpPr>
        <p:spPr>
          <a:xfrm>
            <a:off x="637785" y="1683720"/>
            <a:ext cx="11111200" cy="3918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259" name="Google Shape;259;p16"/>
          <p:cNvSpPr txBox="1"/>
          <p:nvPr>
            <p:ph type="title"/>
          </p:nvPr>
        </p:nvSpPr>
        <p:spPr>
          <a:xfrm>
            <a:off x="838200" y="351352"/>
            <a:ext cx="10515600" cy="881600"/>
          </a:xfrm>
          <a:prstGeom prst="rect">
            <a:avLst/>
          </a:prstGeom>
          <a:noFill/>
          <a:ln>
            <a:noFill/>
          </a:ln>
        </p:spPr>
        <p:txBody>
          <a:bodyPr anchorCtr="0" anchor="b" bIns="60925" lIns="121900" spcFirstLastPara="1" rIns="121900" wrap="square" tIns="60925">
            <a:normAutofit/>
          </a:bodyPr>
          <a:lstStyle/>
          <a:p>
            <a:pPr indent="0" lvl="0" marL="0" rtl="0" algn="l">
              <a:lnSpc>
                <a:spcPct val="90000"/>
              </a:lnSpc>
              <a:spcBef>
                <a:spcPts val="0"/>
              </a:spcBef>
              <a:spcAft>
                <a:spcPts val="0"/>
              </a:spcAft>
              <a:buSzPts val="3600"/>
              <a:buNone/>
            </a:pPr>
            <a:r>
              <a:rPr lang="fi-FI" sz="4800"/>
              <a:t>Plan zawartości cyfrowej</a:t>
            </a:r>
            <a:endParaRPr/>
          </a:p>
        </p:txBody>
      </p:sp>
      <p:sp>
        <p:nvSpPr>
          <p:cNvPr id="260" name="Google Shape;260;p16"/>
          <p:cNvSpPr txBox="1"/>
          <p:nvPr>
            <p:ph idx="1" type="body"/>
          </p:nvPr>
        </p:nvSpPr>
        <p:spPr>
          <a:xfrm>
            <a:off x="838200" y="1555234"/>
            <a:ext cx="10641600" cy="3748664"/>
          </a:xfrm>
          <a:prstGeom prst="rect">
            <a:avLst/>
          </a:prstGeom>
          <a:noFill/>
          <a:ln>
            <a:noFill/>
          </a:ln>
        </p:spPr>
        <p:txBody>
          <a:bodyPr anchorCtr="0" anchor="t" bIns="60925" lIns="121900" spcFirstLastPara="1" rIns="121900" wrap="square" tIns="60925">
            <a:spAutoFit/>
          </a:bodyPr>
          <a:lstStyle/>
          <a:p>
            <a:pPr indent="-304792" lvl="0" marL="380990" rtl="0" algn="l">
              <a:lnSpc>
                <a:spcPct val="115000"/>
              </a:lnSpc>
              <a:spcBef>
                <a:spcPts val="0"/>
              </a:spcBef>
              <a:spcAft>
                <a:spcPts val="0"/>
              </a:spcAft>
              <a:buClr>
                <a:srgbClr val="D12477"/>
              </a:buClr>
              <a:buSzPts val="1800"/>
              <a:buFont typeface="Arial"/>
              <a:buChar char="•"/>
            </a:pPr>
            <a:r>
              <a:rPr lang="fi-FI" sz="2400"/>
              <a:t>Przedstawia globalną wizję treści, która ma być rozpowszechniana za pośrednictwem wszystkich kanałów.</a:t>
            </a:r>
            <a:endParaRPr sz="2400"/>
          </a:p>
          <a:p>
            <a:pPr indent="-304792" lvl="0" marL="380990" rtl="0" algn="l">
              <a:lnSpc>
                <a:spcPct val="115000"/>
              </a:lnSpc>
              <a:spcBef>
                <a:spcPts val="2133"/>
              </a:spcBef>
              <a:spcAft>
                <a:spcPts val="0"/>
              </a:spcAft>
              <a:buClr>
                <a:srgbClr val="D12477"/>
              </a:buClr>
              <a:buSzPts val="1800"/>
              <a:buFont typeface="Arial"/>
              <a:buChar char="•"/>
            </a:pPr>
            <a:r>
              <a:rPr lang="fi-FI" sz="2400"/>
              <a:t>Ułatwia analizę dystrybucji treści według person</a:t>
            </a:r>
            <a:endParaRPr sz="2400"/>
          </a:p>
          <a:p>
            <a:pPr indent="-304792" lvl="0" marL="380990" rtl="0" algn="l">
              <a:lnSpc>
                <a:spcPct val="115000"/>
              </a:lnSpc>
              <a:spcBef>
                <a:spcPts val="2133"/>
              </a:spcBef>
              <a:spcAft>
                <a:spcPts val="0"/>
              </a:spcAft>
              <a:buClr>
                <a:srgbClr val="D12477"/>
              </a:buClr>
              <a:buSzPts val="1800"/>
              <a:buFont typeface="Arial"/>
              <a:buChar char="•"/>
            </a:pPr>
            <a:r>
              <a:rPr lang="fi-FI" sz="2400"/>
              <a:t>Ułatwia analizę dystrybucji treści według celu.</a:t>
            </a:r>
            <a:endParaRPr sz="2400"/>
          </a:p>
          <a:p>
            <a:pPr indent="-304792" lvl="0" marL="380990" rtl="0" algn="l">
              <a:lnSpc>
                <a:spcPct val="115000"/>
              </a:lnSpc>
              <a:spcBef>
                <a:spcPts val="2133"/>
              </a:spcBef>
              <a:spcAft>
                <a:spcPts val="0"/>
              </a:spcAft>
              <a:buClr>
                <a:srgbClr val="D12477"/>
              </a:buClr>
              <a:buSzPts val="1800"/>
              <a:buFont typeface="Arial"/>
              <a:buChar char="•"/>
            </a:pPr>
            <a:r>
              <a:rPr lang="fi-FI" sz="2400"/>
              <a:t>Umożliwia przegląd dystrybucji treści przez cały miesiąc.</a:t>
            </a:r>
            <a:endParaRPr sz="2400"/>
          </a:p>
          <a:p>
            <a:pPr indent="-304792" lvl="0" marL="380990" rtl="0" algn="l">
              <a:lnSpc>
                <a:spcPct val="115000"/>
              </a:lnSpc>
              <a:spcBef>
                <a:spcPts val="2133"/>
              </a:spcBef>
              <a:spcAft>
                <a:spcPts val="0"/>
              </a:spcAft>
              <a:buClr>
                <a:srgbClr val="D12477"/>
              </a:buClr>
              <a:buSzPts val="1800"/>
              <a:buFont typeface="Arial"/>
              <a:buChar char="•"/>
            </a:pPr>
            <a:r>
              <a:rPr lang="fi-FI" sz="2400"/>
              <a:t>Pozwala sprawdzić, czy wszystkie trzy obszary lejka są zasilane treścią.</a:t>
            </a:r>
            <a:endParaRPr sz="24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id="265" name="Google Shape;265;p17"/>
          <p:cNvPicPr preferRelativeResize="0"/>
          <p:nvPr/>
        </p:nvPicPr>
        <p:blipFill rotWithShape="1">
          <a:blip r:embed="rId3">
            <a:alphaModFix/>
          </a:blip>
          <a:srcRect b="0" l="0" r="0" t="0"/>
          <a:stretch/>
        </p:blipFill>
        <p:spPr>
          <a:xfrm>
            <a:off x="230501" y="226734"/>
            <a:ext cx="9684865" cy="5447765"/>
          </a:xfrm>
          <a:prstGeom prst="rect">
            <a:avLst/>
          </a:prstGeom>
          <a:noFill/>
          <a:ln>
            <a:noFill/>
          </a:ln>
        </p:spPr>
      </p:pic>
      <p:sp>
        <p:nvSpPr>
          <p:cNvPr id="266" name="Google Shape;266;p17"/>
          <p:cNvSpPr/>
          <p:nvPr/>
        </p:nvSpPr>
        <p:spPr>
          <a:xfrm>
            <a:off x="3120667" y="6218895"/>
            <a:ext cx="7013600" cy="42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fi-FI" sz="1200" u="none" cap="none" strike="noStrike">
                <a:solidFill>
                  <a:srgbClr val="000000"/>
                </a:solidFill>
                <a:latin typeface="Arial"/>
                <a:ea typeface="Arial"/>
                <a:cs typeface="Arial"/>
                <a:sym typeface="Arial"/>
              </a:rPr>
              <a:t>Źródło: https://frizbit.com/blog/marketing-funnel-explained-optimize-your-full-funnel-strategy/</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p18"/>
          <p:cNvPicPr preferRelativeResize="0"/>
          <p:nvPr/>
        </p:nvPicPr>
        <p:blipFill rotWithShape="1">
          <a:blip r:embed="rId3">
            <a:alphaModFix/>
          </a:blip>
          <a:srcRect b="0" l="0" r="0" t="0"/>
          <a:stretch/>
        </p:blipFill>
        <p:spPr>
          <a:xfrm>
            <a:off x="362722" y="818499"/>
            <a:ext cx="10229967" cy="5015432"/>
          </a:xfrm>
          <a:prstGeom prst="rect">
            <a:avLst/>
          </a:prstGeom>
          <a:noFill/>
          <a:ln cap="flat" cmpd="sng" w="9525">
            <a:solidFill>
              <a:srgbClr val="084A86"/>
            </a:solidFill>
            <a:prstDash val="solid"/>
            <a:round/>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9"/>
          <p:cNvSpPr txBox="1"/>
          <p:nvPr>
            <p:ph idx="1" type="body"/>
          </p:nvPr>
        </p:nvSpPr>
        <p:spPr>
          <a:xfrm>
            <a:off x="1120777" y="472018"/>
            <a:ext cx="8818800" cy="1027461"/>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400"/>
              <a:buNone/>
            </a:pPr>
            <a:r>
              <a:rPr lang="fi-FI">
                <a:solidFill>
                  <a:schemeClr val="lt1"/>
                </a:solidFill>
              </a:rPr>
              <a:t>Aktywność w klasie</a:t>
            </a:r>
            <a:endParaRPr/>
          </a:p>
          <a:p>
            <a:pPr indent="0" lvl="0" marL="0" rtl="0" algn="l">
              <a:lnSpc>
                <a:spcPct val="90000"/>
              </a:lnSpc>
              <a:spcBef>
                <a:spcPts val="1067"/>
              </a:spcBef>
              <a:spcAft>
                <a:spcPts val="0"/>
              </a:spcAft>
              <a:buSzPts val="2400"/>
              <a:buNone/>
            </a:pPr>
            <a:r>
              <a:t/>
            </a:r>
            <a:endParaRPr/>
          </a:p>
        </p:txBody>
      </p:sp>
      <p:sp>
        <p:nvSpPr>
          <p:cNvPr id="277" name="Google Shape;277;p19"/>
          <p:cNvSpPr txBox="1"/>
          <p:nvPr>
            <p:ph idx="2" type="body"/>
          </p:nvPr>
        </p:nvSpPr>
        <p:spPr>
          <a:xfrm>
            <a:off x="1120765" y="1714633"/>
            <a:ext cx="9929200" cy="3818000"/>
          </a:xfrm>
          <a:prstGeom prst="rect">
            <a:avLst/>
          </a:prstGeom>
          <a:noFill/>
          <a:ln>
            <a:noFill/>
          </a:ln>
        </p:spPr>
        <p:txBody>
          <a:bodyPr anchorCtr="0" anchor="t" bIns="0" lIns="0" spcFirstLastPara="1" rIns="0" wrap="square" tIns="0">
            <a:noAutofit/>
          </a:bodyPr>
          <a:lstStyle/>
          <a:p>
            <a:pPr indent="-474120" lvl="0" marL="609585" rtl="0" algn="l">
              <a:lnSpc>
                <a:spcPct val="115000"/>
              </a:lnSpc>
              <a:spcBef>
                <a:spcPts val="0"/>
              </a:spcBef>
              <a:spcAft>
                <a:spcPts val="0"/>
              </a:spcAft>
              <a:buSzPts val="2000"/>
              <a:buChar char="●"/>
            </a:pPr>
            <a:r>
              <a:rPr lang="fi-FI" sz="2667"/>
              <a:t>W grupie (2 lub 3 osoby).</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Wybierz markę i zaplanuj działania na jeden tydzień.</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Synteza na tej mapie informacji uzyskanych na poprzednich mapach.</a:t>
            </a:r>
            <a:endParaRPr sz="2400"/>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0"/>
          <p:cNvSpPr txBox="1"/>
          <p:nvPr/>
        </p:nvSpPr>
        <p:spPr>
          <a:xfrm>
            <a:off x="2100566" y="2441669"/>
            <a:ext cx="7990868" cy="1600200"/>
          </a:xfrm>
          <a:prstGeom prst="rect">
            <a:avLst/>
          </a:prstGeom>
          <a:noFill/>
          <a:ln>
            <a:noFill/>
          </a:ln>
        </p:spPr>
        <p:txBody>
          <a:bodyPr anchorCtr="0" anchor="b" bIns="60925" lIns="121900" spcFirstLastPara="1" rIns="121900" wrap="square" tIns="60925">
            <a:normAutofit fontScale="92500" lnSpcReduction="20000"/>
          </a:bodyPr>
          <a:lstStyle/>
          <a:p>
            <a:pPr indent="0" lvl="0" marL="0" marR="0" rtl="0" algn="ctr">
              <a:lnSpc>
                <a:spcPct val="90000"/>
              </a:lnSpc>
              <a:spcBef>
                <a:spcPts val="0"/>
              </a:spcBef>
              <a:spcAft>
                <a:spcPts val="0"/>
              </a:spcAft>
              <a:buNone/>
            </a:pPr>
            <a:r>
              <a:rPr b="1" i="0" lang="fi-FI" sz="5867" u="none" cap="none" strike="noStrike">
                <a:solidFill>
                  <a:srgbClr val="161249"/>
                </a:solidFill>
                <a:latin typeface="Arial"/>
                <a:ea typeface="Arial"/>
                <a:cs typeface="Arial"/>
                <a:sym typeface="Arial"/>
              </a:rPr>
              <a:t>Plan zawartości strony internetowej</a:t>
            </a:r>
            <a:endParaRPr b="0" i="0" sz="1867" u="none" cap="none" strike="noStrike">
              <a:solidFill>
                <a:srgbClr val="000000"/>
              </a:solidFill>
              <a:latin typeface="Arial"/>
              <a:ea typeface="Arial"/>
              <a:cs typeface="Arial"/>
              <a:sym typeface="Arial"/>
            </a:endParaRPr>
          </a:p>
          <a:p>
            <a:pPr indent="0" lvl="0" marL="0" marR="0" rtl="0" algn="ctr">
              <a:lnSpc>
                <a:spcPct val="90000"/>
              </a:lnSpc>
              <a:spcBef>
                <a:spcPts val="800"/>
              </a:spcBef>
              <a:spcAft>
                <a:spcPts val="800"/>
              </a:spcAft>
              <a:buNone/>
            </a:pPr>
            <a:r>
              <a:t/>
            </a:r>
            <a:endParaRPr b="0" i="0" sz="1867"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1"/>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sp>
        <p:nvSpPr>
          <p:cNvPr id="288" name="Google Shape;288;p21"/>
          <p:cNvSpPr txBox="1"/>
          <p:nvPr/>
        </p:nvSpPr>
        <p:spPr>
          <a:xfrm>
            <a:off x="637786" y="1683721"/>
            <a:ext cx="11111239" cy="3918815"/>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289" name="Google Shape;289;p21"/>
          <p:cNvSpPr txBox="1"/>
          <p:nvPr>
            <p:ph type="title"/>
          </p:nvPr>
        </p:nvSpPr>
        <p:spPr>
          <a:xfrm>
            <a:off x="838200" y="-5483"/>
            <a:ext cx="10515600" cy="1325563"/>
          </a:xfrm>
          <a:prstGeom prst="rect">
            <a:avLst/>
          </a:prstGeom>
          <a:noFill/>
          <a:ln>
            <a:noFill/>
          </a:ln>
        </p:spPr>
        <p:txBody>
          <a:bodyPr anchorCtr="0" anchor="b" bIns="60925" lIns="121900" spcFirstLastPara="1" rIns="121900" wrap="square" tIns="60925">
            <a:normAutofit fontScale="90000"/>
          </a:bodyPr>
          <a:lstStyle/>
          <a:p>
            <a:pPr indent="0" lvl="0" marL="0" rtl="0" algn="l">
              <a:lnSpc>
                <a:spcPct val="90000"/>
              </a:lnSpc>
              <a:spcBef>
                <a:spcPts val="0"/>
              </a:spcBef>
              <a:spcAft>
                <a:spcPts val="0"/>
              </a:spcAft>
              <a:buSzPct val="83333"/>
              <a:buNone/>
            </a:pPr>
            <a:r>
              <a:rPr lang="fi-FI" sz="4800"/>
              <a:t>Plan zawartości strony internetowej</a:t>
            </a:r>
            <a:endParaRPr/>
          </a:p>
        </p:txBody>
      </p:sp>
      <p:sp>
        <p:nvSpPr>
          <p:cNvPr id="290" name="Google Shape;290;p21"/>
          <p:cNvSpPr txBox="1"/>
          <p:nvPr>
            <p:ph idx="1" type="body"/>
          </p:nvPr>
        </p:nvSpPr>
        <p:spPr>
          <a:xfrm>
            <a:off x="838200" y="1501899"/>
            <a:ext cx="10515600" cy="4017968"/>
          </a:xfrm>
          <a:prstGeom prst="rect">
            <a:avLst/>
          </a:prstGeom>
          <a:noFill/>
          <a:ln>
            <a:noFill/>
          </a:ln>
        </p:spPr>
        <p:txBody>
          <a:bodyPr anchorCtr="0" anchor="t" bIns="60925" lIns="121900" spcFirstLastPara="1" rIns="121900" wrap="square" tIns="60925">
            <a:spAutoFit/>
          </a:bodyPr>
          <a:lstStyle/>
          <a:p>
            <a:pPr indent="-279393" lvl="0" marL="380990" rtl="0" algn="l">
              <a:lnSpc>
                <a:spcPct val="115000"/>
              </a:lnSpc>
              <a:spcBef>
                <a:spcPts val="0"/>
              </a:spcBef>
              <a:spcAft>
                <a:spcPts val="0"/>
              </a:spcAft>
              <a:buClr>
                <a:srgbClr val="D12477"/>
              </a:buClr>
              <a:buSzPts val="1800"/>
              <a:buFont typeface="Arial"/>
              <a:buChar char="•"/>
            </a:pPr>
            <a:r>
              <a:rPr lang="fi-FI" sz="2400"/>
              <a:t>Okresowy przegląd zawartości strony internetowej </a:t>
            </a:r>
            <a:endParaRPr sz="2400"/>
          </a:p>
          <a:p>
            <a:pPr indent="-279393" lvl="0" marL="380990" rtl="0" algn="l">
              <a:lnSpc>
                <a:spcPct val="115000"/>
              </a:lnSpc>
              <a:spcBef>
                <a:spcPts val="2133"/>
              </a:spcBef>
              <a:spcAft>
                <a:spcPts val="0"/>
              </a:spcAft>
              <a:buClr>
                <a:srgbClr val="D12477"/>
              </a:buClr>
              <a:buSzPts val="1800"/>
              <a:buFont typeface="Arial"/>
              <a:buChar char="•"/>
            </a:pPr>
            <a:r>
              <a:rPr lang="fi-FI" sz="2400"/>
              <a:t>Przegląd/aktualizacja istniejącej zawartości</a:t>
            </a:r>
            <a:endParaRPr sz="2400"/>
          </a:p>
          <a:p>
            <a:pPr indent="-279393" lvl="0" marL="380990" rtl="0" algn="l">
              <a:lnSpc>
                <a:spcPct val="115000"/>
              </a:lnSpc>
              <a:spcBef>
                <a:spcPts val="2133"/>
              </a:spcBef>
              <a:spcAft>
                <a:spcPts val="0"/>
              </a:spcAft>
              <a:buClr>
                <a:srgbClr val="D12477"/>
              </a:buClr>
              <a:buSzPts val="1800"/>
              <a:buFont typeface="Arial"/>
              <a:buChar char="•"/>
            </a:pPr>
            <a:r>
              <a:rPr lang="fi-FI" sz="2400"/>
              <a:t>Tworzenie nowych sekcji z nową zawartością</a:t>
            </a:r>
            <a:endParaRPr sz="2400"/>
          </a:p>
          <a:p>
            <a:pPr indent="-279393" lvl="0" marL="380990" rtl="0" algn="l">
              <a:lnSpc>
                <a:spcPct val="115000"/>
              </a:lnSpc>
              <a:spcBef>
                <a:spcPts val="2133"/>
              </a:spcBef>
              <a:spcAft>
                <a:spcPts val="0"/>
              </a:spcAft>
              <a:buClr>
                <a:srgbClr val="D12477"/>
              </a:buClr>
              <a:buSzPts val="1800"/>
              <a:buFont typeface="Arial"/>
              <a:buChar char="•"/>
            </a:pPr>
            <a:r>
              <a:rPr lang="fi-FI" sz="2400"/>
              <a:t>Wybór elementów graficznych i innych elementów, które dodają wartość </a:t>
            </a:r>
            <a:endParaRPr sz="2400"/>
          </a:p>
          <a:p>
            <a:pPr indent="-279393" lvl="0" marL="380990" rtl="0" algn="l">
              <a:lnSpc>
                <a:spcPct val="115000"/>
              </a:lnSpc>
              <a:spcBef>
                <a:spcPts val="2133"/>
              </a:spcBef>
              <a:spcAft>
                <a:spcPts val="0"/>
              </a:spcAft>
              <a:buClr>
                <a:srgbClr val="D12477"/>
              </a:buClr>
              <a:buSzPts val="1800"/>
              <a:buFont typeface="Arial"/>
              <a:buChar char="•"/>
            </a:pPr>
            <a:r>
              <a:rPr lang="fi-FI" sz="2400"/>
              <a:t>Zdefiniuj rolę każdej strony w lejku.</a:t>
            </a:r>
            <a:endParaRPr sz="2400"/>
          </a:p>
          <a:p>
            <a:pPr indent="-279393" lvl="0" marL="380990" rtl="0" algn="l">
              <a:lnSpc>
                <a:spcPct val="115000"/>
              </a:lnSpc>
              <a:spcBef>
                <a:spcPts val="2133"/>
              </a:spcBef>
              <a:spcAft>
                <a:spcPts val="0"/>
              </a:spcAft>
              <a:buClr>
                <a:srgbClr val="D12477"/>
              </a:buClr>
              <a:buSzPts val="1800"/>
              <a:buFont typeface="Arial"/>
              <a:buChar char="•"/>
            </a:pPr>
            <a:r>
              <a:rPr lang="fi-FI" sz="2400"/>
              <a:t>Rozpowszechnianie strony za pośrednictwem innych kanałów organizacji.</a:t>
            </a:r>
            <a:endParaRPr sz="24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id="295" name="Google Shape;295;p22"/>
          <p:cNvPicPr preferRelativeResize="0"/>
          <p:nvPr/>
        </p:nvPicPr>
        <p:blipFill rotWithShape="1">
          <a:blip r:embed="rId3">
            <a:alphaModFix/>
          </a:blip>
          <a:srcRect b="0" l="0" r="0" t="0"/>
          <a:stretch/>
        </p:blipFill>
        <p:spPr>
          <a:xfrm>
            <a:off x="203200" y="2235200"/>
            <a:ext cx="11785600" cy="171480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3"/>
          <p:cNvSpPr txBox="1"/>
          <p:nvPr>
            <p:ph idx="1" type="body"/>
          </p:nvPr>
        </p:nvSpPr>
        <p:spPr>
          <a:xfrm>
            <a:off x="1120777" y="472018"/>
            <a:ext cx="8818800" cy="1027461"/>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400"/>
              <a:buNone/>
            </a:pPr>
            <a:r>
              <a:rPr lang="fi-FI">
                <a:solidFill>
                  <a:schemeClr val="lt1"/>
                </a:solidFill>
              </a:rPr>
              <a:t>Aktywność w klasie</a:t>
            </a:r>
            <a:endParaRPr/>
          </a:p>
          <a:p>
            <a:pPr indent="0" lvl="0" marL="0" rtl="0" algn="l">
              <a:lnSpc>
                <a:spcPct val="90000"/>
              </a:lnSpc>
              <a:spcBef>
                <a:spcPts val="1067"/>
              </a:spcBef>
              <a:spcAft>
                <a:spcPts val="0"/>
              </a:spcAft>
              <a:buSzPts val="2400"/>
              <a:buNone/>
            </a:pPr>
            <a:r>
              <a:t/>
            </a:r>
            <a:endParaRPr/>
          </a:p>
        </p:txBody>
      </p:sp>
      <p:sp>
        <p:nvSpPr>
          <p:cNvPr id="301" name="Google Shape;301;p23"/>
          <p:cNvSpPr txBox="1"/>
          <p:nvPr>
            <p:ph idx="2" type="body"/>
          </p:nvPr>
        </p:nvSpPr>
        <p:spPr>
          <a:xfrm>
            <a:off x="1120765" y="1714633"/>
            <a:ext cx="9929200" cy="3818000"/>
          </a:xfrm>
          <a:prstGeom prst="rect">
            <a:avLst/>
          </a:prstGeom>
          <a:noFill/>
          <a:ln>
            <a:noFill/>
          </a:ln>
        </p:spPr>
        <p:txBody>
          <a:bodyPr anchorCtr="0" anchor="t" bIns="0" lIns="0" spcFirstLastPara="1" rIns="0" wrap="square" tIns="0">
            <a:noAutofit/>
          </a:bodyPr>
          <a:lstStyle/>
          <a:p>
            <a:pPr indent="-474120" lvl="0" marL="609585" rtl="0" algn="l">
              <a:lnSpc>
                <a:spcPct val="115000"/>
              </a:lnSpc>
              <a:spcBef>
                <a:spcPts val="0"/>
              </a:spcBef>
              <a:spcAft>
                <a:spcPts val="0"/>
              </a:spcAft>
              <a:buSzPts val="2000"/>
              <a:buChar char="●"/>
            </a:pPr>
            <a:r>
              <a:rPr lang="fi-FI" sz="2667"/>
              <a:t>W grupie (2 lub 3 osoby).</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Zachowując wybraną wcześniej markę lub firmę, korzystając z mapy przedstawionej powyżej, zaproponuj treść dla 7 stron witryny marki.</a:t>
            </a:r>
            <a:endParaRPr sz="2667"/>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4"/>
          <p:cNvSpPr txBox="1"/>
          <p:nvPr/>
        </p:nvSpPr>
        <p:spPr>
          <a:xfrm>
            <a:off x="1964648" y="1828800"/>
            <a:ext cx="8147700" cy="1600200"/>
          </a:xfrm>
          <a:prstGeom prst="rect">
            <a:avLst/>
          </a:prstGeom>
          <a:noFill/>
          <a:ln>
            <a:noFill/>
          </a:ln>
        </p:spPr>
        <p:txBody>
          <a:bodyPr anchorCtr="0" anchor="b" bIns="60925" lIns="121900" spcFirstLastPara="1" rIns="121900" wrap="square" tIns="60925">
            <a:noAutofit/>
          </a:bodyPr>
          <a:lstStyle/>
          <a:p>
            <a:pPr indent="0" lvl="0" marL="0" marR="0" rtl="0" algn="l">
              <a:lnSpc>
                <a:spcPct val="90000"/>
              </a:lnSpc>
              <a:spcBef>
                <a:spcPts val="0"/>
              </a:spcBef>
              <a:spcAft>
                <a:spcPts val="800"/>
              </a:spcAft>
              <a:buNone/>
            </a:pPr>
            <a:r>
              <a:rPr b="1" i="0" lang="fi-FI" sz="5867" u="none" cap="none" strike="noStrike">
                <a:solidFill>
                  <a:srgbClr val="161249"/>
                </a:solidFill>
                <a:latin typeface="Arial"/>
                <a:ea typeface="Arial"/>
                <a:cs typeface="Arial"/>
                <a:sym typeface="Arial"/>
              </a:rPr>
              <a:t>Plan zawartości bloga</a:t>
            </a:r>
            <a:endParaRPr b="0" i="0" sz="1867"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5"/>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sp>
        <p:nvSpPr>
          <p:cNvPr id="312" name="Google Shape;312;p25"/>
          <p:cNvSpPr txBox="1"/>
          <p:nvPr/>
        </p:nvSpPr>
        <p:spPr>
          <a:xfrm>
            <a:off x="637786" y="1683721"/>
            <a:ext cx="11111239" cy="3918815"/>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313" name="Google Shape;313;p25"/>
          <p:cNvSpPr txBox="1"/>
          <p:nvPr>
            <p:ph type="title"/>
          </p:nvPr>
        </p:nvSpPr>
        <p:spPr>
          <a:xfrm>
            <a:off x="838200" y="365125"/>
            <a:ext cx="10515600" cy="1325563"/>
          </a:xfrm>
          <a:prstGeom prst="rect">
            <a:avLst/>
          </a:prstGeom>
          <a:noFill/>
          <a:ln>
            <a:noFill/>
          </a:ln>
        </p:spPr>
        <p:txBody>
          <a:bodyPr anchorCtr="0" anchor="b" bIns="60925" lIns="121900" spcFirstLastPara="1" rIns="121900" wrap="square" tIns="60925">
            <a:normAutofit fontScale="90000"/>
          </a:bodyPr>
          <a:lstStyle/>
          <a:p>
            <a:pPr indent="0" lvl="0" marL="0" rtl="0" algn="l">
              <a:lnSpc>
                <a:spcPct val="90000"/>
              </a:lnSpc>
              <a:spcBef>
                <a:spcPts val="0"/>
              </a:spcBef>
              <a:spcAft>
                <a:spcPts val="0"/>
              </a:spcAft>
              <a:buSzPct val="100000"/>
              <a:buNone/>
            </a:pPr>
            <a:r>
              <a:rPr lang="fi-FI"/>
              <a:t>Plan zawartości bloga</a:t>
            </a:r>
            <a:br>
              <a:rPr lang="fi-FI"/>
            </a:br>
            <a:endParaRPr/>
          </a:p>
        </p:txBody>
      </p:sp>
      <p:sp>
        <p:nvSpPr>
          <p:cNvPr id="314" name="Google Shape;314;p25"/>
          <p:cNvSpPr txBox="1"/>
          <p:nvPr>
            <p:ph idx="1" type="body"/>
          </p:nvPr>
        </p:nvSpPr>
        <p:spPr>
          <a:xfrm>
            <a:off x="838200" y="1526243"/>
            <a:ext cx="10515600" cy="3795921"/>
          </a:xfrm>
          <a:prstGeom prst="rect">
            <a:avLst/>
          </a:prstGeom>
          <a:noFill/>
          <a:ln>
            <a:noFill/>
          </a:ln>
        </p:spPr>
        <p:txBody>
          <a:bodyPr anchorCtr="0" anchor="t" bIns="60925" lIns="121900" spcFirstLastPara="1" rIns="121900" wrap="square" tIns="60925">
            <a:spAutoFit/>
          </a:bodyPr>
          <a:lstStyle/>
          <a:p>
            <a:pPr indent="-457188" lvl="0" marL="609585" rtl="0" algn="l">
              <a:lnSpc>
                <a:spcPct val="115000"/>
              </a:lnSpc>
              <a:spcBef>
                <a:spcPts val="0"/>
              </a:spcBef>
              <a:spcAft>
                <a:spcPts val="0"/>
              </a:spcAft>
              <a:buClr>
                <a:srgbClr val="D12477"/>
              </a:buClr>
              <a:buSzPts val="3000"/>
              <a:buFont typeface="Arial"/>
              <a:buChar char="•"/>
            </a:pPr>
            <a:r>
              <a:rPr lang="fi-FI" sz="2400"/>
              <a:t>Promowanie różnych tematów</a:t>
            </a:r>
            <a:endParaRPr sz="2400"/>
          </a:p>
          <a:p>
            <a:pPr indent="-355591" lvl="0" marL="609585" rtl="0" algn="l">
              <a:lnSpc>
                <a:spcPct val="115000"/>
              </a:lnSpc>
              <a:spcBef>
                <a:spcPts val="2133"/>
              </a:spcBef>
              <a:spcAft>
                <a:spcPts val="0"/>
              </a:spcAft>
              <a:buClr>
                <a:srgbClr val="D12477"/>
              </a:buClr>
              <a:buSzPts val="1800"/>
              <a:buFont typeface="Arial"/>
              <a:buChar char="•"/>
            </a:pPr>
            <a:r>
              <a:rPr lang="fi-FI" sz="2400"/>
              <a:t>Motywowanie wyboru elementów graficznych i innych elementów, które dodają wartość </a:t>
            </a:r>
            <a:endParaRPr sz="2400"/>
          </a:p>
          <a:p>
            <a:pPr indent="-355591" lvl="0" marL="609585" rtl="0" algn="l">
              <a:lnSpc>
                <a:spcPct val="115000"/>
              </a:lnSpc>
              <a:spcBef>
                <a:spcPts val="2133"/>
              </a:spcBef>
              <a:spcAft>
                <a:spcPts val="0"/>
              </a:spcAft>
              <a:buClr>
                <a:srgbClr val="D12477"/>
              </a:buClr>
              <a:buSzPts val="1800"/>
              <a:buFont typeface="Arial"/>
              <a:buChar char="•"/>
            </a:pPr>
            <a:r>
              <a:rPr lang="fi-FI" sz="2400"/>
              <a:t>Zdefiniuj rolę każdego wpisu na blogu w lejku.</a:t>
            </a:r>
            <a:endParaRPr sz="2400"/>
          </a:p>
          <a:p>
            <a:pPr indent="-355591" lvl="0" marL="609585" rtl="0" algn="l">
              <a:lnSpc>
                <a:spcPct val="115000"/>
              </a:lnSpc>
              <a:spcBef>
                <a:spcPts val="2133"/>
              </a:spcBef>
              <a:spcAft>
                <a:spcPts val="0"/>
              </a:spcAft>
              <a:buClr>
                <a:srgbClr val="D12477"/>
              </a:buClr>
              <a:buSzPts val="1800"/>
              <a:buFont typeface="Arial"/>
              <a:buChar char="•"/>
            </a:pPr>
            <a:r>
              <a:rPr lang="fi-FI" sz="2400"/>
              <a:t>Ułatwia rozpowszechnianie wpisów na blogu za pośrednictwem innych kanałów organizacji.</a:t>
            </a:r>
            <a:endParaRPr sz="2400"/>
          </a:p>
          <a:p>
            <a:pPr indent="-355591" lvl="0" marL="609585" rtl="0" algn="l">
              <a:lnSpc>
                <a:spcPct val="115000"/>
              </a:lnSpc>
              <a:spcBef>
                <a:spcPts val="2133"/>
              </a:spcBef>
              <a:spcAft>
                <a:spcPts val="0"/>
              </a:spcAft>
              <a:buClr>
                <a:srgbClr val="D12477"/>
              </a:buClr>
              <a:buSzPts val="1800"/>
              <a:buFont typeface="Arial"/>
              <a:buChar char="•"/>
            </a:pPr>
            <a:r>
              <a:rPr lang="fi-FI" sz="2400"/>
              <a:t>Stymuluje wykorzystanie CTA</a:t>
            </a:r>
            <a:endParaRPr sz="24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id="319" name="Google Shape;319;p26"/>
          <p:cNvPicPr preferRelativeResize="0"/>
          <p:nvPr/>
        </p:nvPicPr>
        <p:blipFill rotWithShape="1">
          <a:blip r:embed="rId3">
            <a:alphaModFix/>
          </a:blip>
          <a:srcRect b="0" l="0" r="0" t="0"/>
          <a:stretch/>
        </p:blipFill>
        <p:spPr>
          <a:xfrm>
            <a:off x="203200" y="2133601"/>
            <a:ext cx="11785600" cy="27283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7"/>
          <p:cNvSpPr txBox="1"/>
          <p:nvPr>
            <p:ph idx="1" type="body"/>
          </p:nvPr>
        </p:nvSpPr>
        <p:spPr>
          <a:xfrm>
            <a:off x="1120777" y="472018"/>
            <a:ext cx="8818800" cy="1027461"/>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400"/>
              <a:buNone/>
            </a:pPr>
            <a:r>
              <a:rPr lang="fi-FI">
                <a:solidFill>
                  <a:schemeClr val="lt1"/>
                </a:solidFill>
              </a:rPr>
              <a:t>Aktywność w klasie</a:t>
            </a:r>
            <a:endParaRPr/>
          </a:p>
          <a:p>
            <a:pPr indent="0" lvl="0" marL="0" rtl="0" algn="l">
              <a:lnSpc>
                <a:spcPct val="90000"/>
              </a:lnSpc>
              <a:spcBef>
                <a:spcPts val="1067"/>
              </a:spcBef>
              <a:spcAft>
                <a:spcPts val="0"/>
              </a:spcAft>
              <a:buSzPts val="2400"/>
              <a:buNone/>
            </a:pPr>
            <a:r>
              <a:t/>
            </a:r>
            <a:endParaRPr/>
          </a:p>
        </p:txBody>
      </p:sp>
      <p:sp>
        <p:nvSpPr>
          <p:cNvPr id="325" name="Google Shape;325;p27"/>
          <p:cNvSpPr txBox="1"/>
          <p:nvPr>
            <p:ph idx="2" type="body"/>
          </p:nvPr>
        </p:nvSpPr>
        <p:spPr>
          <a:xfrm>
            <a:off x="1120765" y="1714633"/>
            <a:ext cx="9929200" cy="3818000"/>
          </a:xfrm>
          <a:prstGeom prst="rect">
            <a:avLst/>
          </a:prstGeom>
          <a:noFill/>
          <a:ln>
            <a:noFill/>
          </a:ln>
        </p:spPr>
        <p:txBody>
          <a:bodyPr anchorCtr="0" anchor="t" bIns="0" lIns="0" spcFirstLastPara="1" rIns="0" wrap="square" tIns="0">
            <a:noAutofit/>
          </a:bodyPr>
          <a:lstStyle/>
          <a:p>
            <a:pPr indent="-474120" lvl="0" marL="609585" rtl="0" algn="l">
              <a:lnSpc>
                <a:spcPct val="115000"/>
              </a:lnSpc>
              <a:spcBef>
                <a:spcPts val="0"/>
              </a:spcBef>
              <a:spcAft>
                <a:spcPts val="0"/>
              </a:spcAft>
              <a:buSzPts val="2000"/>
              <a:buChar char="●"/>
            </a:pPr>
            <a:r>
              <a:rPr lang="fi-FI" sz="2667"/>
              <a:t>W grupie (2 lub 3 osoby).</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Zachowując wybraną wcześniej markę lub firmę, korzystając z mapy przedstawionej powyżej, zaproponuj treści blogowe na jeden miesiąc.</a:t>
            </a:r>
            <a:endParaRPr sz="2667"/>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8"/>
          <p:cNvSpPr txBox="1"/>
          <p:nvPr/>
        </p:nvSpPr>
        <p:spPr>
          <a:xfrm>
            <a:off x="1257382" y="3083106"/>
            <a:ext cx="9677236" cy="691789"/>
          </a:xfrm>
          <a:prstGeom prst="rect">
            <a:avLst/>
          </a:prstGeom>
          <a:noFill/>
          <a:ln>
            <a:noFill/>
          </a:ln>
        </p:spPr>
        <p:txBody>
          <a:bodyPr anchorCtr="0" anchor="b" bIns="60925" lIns="121900" spcFirstLastPara="1" rIns="121900" wrap="square" tIns="60925">
            <a:noAutofit/>
          </a:bodyPr>
          <a:lstStyle/>
          <a:p>
            <a:pPr indent="0" lvl="0" marL="0" marR="0" rtl="0" algn="ctr">
              <a:lnSpc>
                <a:spcPct val="90000"/>
              </a:lnSpc>
              <a:spcBef>
                <a:spcPts val="0"/>
              </a:spcBef>
              <a:spcAft>
                <a:spcPts val="800"/>
              </a:spcAft>
              <a:buNone/>
            </a:pPr>
            <a:r>
              <a:rPr b="1" i="0" lang="fi-FI" sz="5867" u="none" cap="none" strike="noStrike">
                <a:solidFill>
                  <a:srgbClr val="161249"/>
                </a:solidFill>
                <a:latin typeface="Arial"/>
                <a:ea typeface="Arial"/>
                <a:cs typeface="Arial"/>
                <a:sym typeface="Arial"/>
              </a:rPr>
              <a:t>Plan treści w mediach społecznościowych</a:t>
            </a:r>
            <a:endParaRPr b="1" i="0" sz="5867" u="none" cap="none" strike="noStrike">
              <a:solidFill>
                <a:srgbClr val="16124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9"/>
          <p:cNvSpPr txBox="1"/>
          <p:nvPr/>
        </p:nvSpPr>
        <p:spPr>
          <a:xfrm>
            <a:off x="637785" y="491865"/>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rPr b="1" i="0" lang="fi-FI" sz="4267" u="none" cap="none" strike="noStrike">
                <a:solidFill>
                  <a:srgbClr val="161249"/>
                </a:solidFill>
                <a:latin typeface="Arial"/>
                <a:ea typeface="Arial"/>
                <a:cs typeface="Arial"/>
                <a:sym typeface="Arial"/>
              </a:rPr>
              <a:t>Plan treści w mediach społecznościowych</a:t>
            </a:r>
            <a:endParaRPr b="0" i="0" sz="2133" u="none" cap="none" strike="noStrike">
              <a:solidFill>
                <a:srgbClr val="161249"/>
              </a:solidFill>
              <a:latin typeface="Arial"/>
              <a:ea typeface="Arial"/>
              <a:cs typeface="Arial"/>
              <a:sym typeface="Arial"/>
            </a:endParaRPr>
          </a:p>
        </p:txBody>
      </p:sp>
      <p:sp>
        <p:nvSpPr>
          <p:cNvPr id="336" name="Google Shape;336;p29"/>
          <p:cNvSpPr txBox="1"/>
          <p:nvPr/>
        </p:nvSpPr>
        <p:spPr>
          <a:xfrm>
            <a:off x="637786" y="1469593"/>
            <a:ext cx="11111239" cy="3918815"/>
          </a:xfrm>
          <a:prstGeom prst="rect">
            <a:avLst/>
          </a:prstGeom>
          <a:noFill/>
          <a:ln>
            <a:noFill/>
          </a:ln>
        </p:spPr>
        <p:txBody>
          <a:bodyPr anchorCtr="0" anchor="t" bIns="121900" lIns="121900" spcFirstLastPara="1" rIns="121900" wrap="square" tIns="121900">
            <a:noAutofit/>
          </a:bodyPr>
          <a:lstStyle/>
          <a:p>
            <a:pPr indent="-380990" lvl="0" marL="380990" marR="0" rtl="0" algn="l">
              <a:lnSpc>
                <a:spcPct val="115000"/>
              </a:lnSpc>
              <a:spcBef>
                <a:spcPts val="2133"/>
              </a:spcBef>
              <a:spcAft>
                <a:spcPts val="0"/>
              </a:spcAft>
              <a:buClr>
                <a:srgbClr val="D12477"/>
              </a:buClr>
              <a:buSzPts val="2700"/>
              <a:buFont typeface="Arial"/>
              <a:buChar char="•"/>
            </a:pPr>
            <a:r>
              <a:rPr b="0" i="0" lang="fi-FI" sz="2400" u="none" cap="none" strike="noStrike">
                <a:solidFill>
                  <a:srgbClr val="161249"/>
                </a:solidFill>
                <a:latin typeface="Arial"/>
                <a:ea typeface="Arial"/>
                <a:cs typeface="Arial"/>
                <a:sym typeface="Arial"/>
              </a:rPr>
              <a:t>Pomaga dystrybuować treści w różnych sieciach społecznościowych</a:t>
            </a:r>
            <a:endParaRPr b="0" i="0" sz="2400" u="none" cap="none" strike="noStrike">
              <a:solidFill>
                <a:srgbClr val="161249"/>
              </a:solidFill>
              <a:latin typeface="Arial"/>
              <a:ea typeface="Arial"/>
              <a:cs typeface="Arial"/>
              <a:sym typeface="Arial"/>
            </a:endParaRPr>
          </a:p>
          <a:p>
            <a:pPr indent="-380990" lvl="0" marL="380990" marR="0" rtl="0" algn="l">
              <a:lnSpc>
                <a:spcPct val="115000"/>
              </a:lnSpc>
              <a:spcBef>
                <a:spcPts val="2133"/>
              </a:spcBef>
              <a:spcAft>
                <a:spcPts val="0"/>
              </a:spcAft>
              <a:buClr>
                <a:srgbClr val="D12477"/>
              </a:buClr>
              <a:buSzPts val="2700"/>
              <a:buFont typeface="Arial"/>
              <a:buChar char="•"/>
            </a:pPr>
            <a:r>
              <a:rPr b="0" i="0" lang="fi-FI" sz="2400" u="none" cap="none" strike="noStrike">
                <a:solidFill>
                  <a:srgbClr val="161249"/>
                </a:solidFill>
                <a:latin typeface="Arial"/>
                <a:ea typeface="Arial"/>
                <a:cs typeface="Arial"/>
                <a:sym typeface="Arial"/>
              </a:rPr>
              <a:t>Ułatwia dywersyfikację poruszanych tematów</a:t>
            </a:r>
            <a:endParaRPr b="0" i="0" sz="2400" u="none" cap="none" strike="noStrike">
              <a:solidFill>
                <a:srgbClr val="161249"/>
              </a:solidFill>
              <a:latin typeface="Arial"/>
              <a:ea typeface="Arial"/>
              <a:cs typeface="Arial"/>
              <a:sym typeface="Arial"/>
            </a:endParaRPr>
          </a:p>
          <a:p>
            <a:pPr indent="-380990" lvl="0" marL="380990" marR="0" rtl="0" algn="l">
              <a:lnSpc>
                <a:spcPct val="115000"/>
              </a:lnSpc>
              <a:spcBef>
                <a:spcPts val="2133"/>
              </a:spcBef>
              <a:spcAft>
                <a:spcPts val="0"/>
              </a:spcAft>
              <a:buClr>
                <a:srgbClr val="D12477"/>
              </a:buClr>
              <a:buSzPts val="2700"/>
              <a:buFont typeface="Arial"/>
              <a:buChar char="•"/>
            </a:pPr>
            <a:r>
              <a:rPr b="0" i="0" lang="fi-FI" sz="2400" u="none" cap="none" strike="noStrike">
                <a:solidFill>
                  <a:srgbClr val="161249"/>
                </a:solidFill>
                <a:latin typeface="Arial"/>
                <a:ea typeface="Arial"/>
                <a:cs typeface="Arial"/>
                <a:sym typeface="Arial"/>
              </a:rPr>
              <a:t>Zachęca do refleksji nad używanymi elementami graficznymi.</a:t>
            </a:r>
            <a:endParaRPr b="0" i="0" sz="2400" u="none" cap="none" strike="noStrike">
              <a:solidFill>
                <a:srgbClr val="161249"/>
              </a:solidFill>
              <a:latin typeface="Arial"/>
              <a:ea typeface="Arial"/>
              <a:cs typeface="Arial"/>
              <a:sym typeface="Arial"/>
            </a:endParaRPr>
          </a:p>
          <a:p>
            <a:pPr indent="-380990" lvl="0" marL="380990" marR="0" rtl="0" algn="l">
              <a:lnSpc>
                <a:spcPct val="115000"/>
              </a:lnSpc>
              <a:spcBef>
                <a:spcPts val="2133"/>
              </a:spcBef>
              <a:spcAft>
                <a:spcPts val="0"/>
              </a:spcAft>
              <a:buClr>
                <a:srgbClr val="D12477"/>
              </a:buClr>
              <a:buSzPts val="2700"/>
              <a:buFont typeface="Arial"/>
              <a:buChar char="•"/>
            </a:pPr>
            <a:r>
              <a:rPr b="0" i="0" lang="fi-FI" sz="2400" u="none" cap="none" strike="noStrike">
                <a:solidFill>
                  <a:srgbClr val="161249"/>
                </a:solidFill>
                <a:latin typeface="Arial"/>
                <a:ea typeface="Arial"/>
                <a:cs typeface="Arial"/>
                <a:sym typeface="Arial"/>
              </a:rPr>
              <a:t>Obsługuje publikację treści stron trzecich</a:t>
            </a:r>
            <a:endParaRPr b="0" i="0" sz="2400" u="none" cap="none" strike="noStrike">
              <a:solidFill>
                <a:srgbClr val="161249"/>
              </a:solidFill>
              <a:latin typeface="Arial"/>
              <a:ea typeface="Arial"/>
              <a:cs typeface="Arial"/>
              <a:sym typeface="Arial"/>
            </a:endParaRPr>
          </a:p>
          <a:p>
            <a:pPr indent="-380990" lvl="0" marL="380990" marR="0" rtl="0" algn="l">
              <a:lnSpc>
                <a:spcPct val="115000"/>
              </a:lnSpc>
              <a:spcBef>
                <a:spcPts val="2133"/>
              </a:spcBef>
              <a:spcAft>
                <a:spcPts val="0"/>
              </a:spcAft>
              <a:buClr>
                <a:srgbClr val="D12477"/>
              </a:buClr>
              <a:buSzPts val="2700"/>
              <a:buFont typeface="Arial"/>
              <a:buChar char="•"/>
            </a:pPr>
            <a:r>
              <a:rPr b="0" i="0" lang="fi-FI" sz="2400" u="none" cap="none" strike="noStrike">
                <a:solidFill>
                  <a:srgbClr val="161249"/>
                </a:solidFill>
                <a:latin typeface="Arial"/>
                <a:ea typeface="Arial"/>
                <a:cs typeface="Arial"/>
                <a:sym typeface="Arial"/>
              </a:rPr>
              <a:t>Zdefiniuj rolę każdego posta w lejku.</a:t>
            </a:r>
            <a:endParaRPr b="0" i="0" sz="2400" u="none" cap="none" strike="noStrike">
              <a:solidFill>
                <a:srgbClr val="161249"/>
              </a:solidFill>
              <a:latin typeface="Arial"/>
              <a:ea typeface="Arial"/>
              <a:cs typeface="Arial"/>
              <a:sym typeface="Arial"/>
            </a:endParaRPr>
          </a:p>
          <a:p>
            <a:pPr indent="-228594" lvl="0" marL="380990" marR="0" rtl="0" algn="l">
              <a:lnSpc>
                <a:spcPct val="115000"/>
              </a:lnSpc>
              <a:spcBef>
                <a:spcPts val="2133"/>
              </a:spcBef>
              <a:spcAft>
                <a:spcPts val="0"/>
              </a:spcAft>
              <a:buNone/>
            </a:pPr>
            <a:r>
              <a:t/>
            </a:r>
            <a:endParaRPr b="0" i="0" sz="2400" u="none" cap="none" strike="noStrike">
              <a:solidFill>
                <a:schemeClr val="dk1"/>
              </a:solidFill>
              <a:latin typeface="Arial"/>
              <a:ea typeface="Arial"/>
              <a:cs typeface="Arial"/>
              <a:sym typeface="Arial"/>
            </a:endParaRPr>
          </a:p>
          <a:p>
            <a:pPr indent="0" lvl="0" marL="609585" marR="0" rtl="0" algn="l">
              <a:lnSpc>
                <a:spcPct val="100000"/>
              </a:lnSpc>
              <a:spcBef>
                <a:spcPts val="0"/>
              </a:spcBef>
              <a:spcAft>
                <a:spcPts val="0"/>
              </a:spcAft>
              <a:buNone/>
            </a:pPr>
            <a:r>
              <a:rPr b="0" i="0" lang="fi-FI" sz="2400" u="none" cap="none" strike="noStrike">
                <a:solidFill>
                  <a:schemeClr val="dk1"/>
                </a:solidFill>
                <a:latin typeface="Arial"/>
                <a:ea typeface="Arial"/>
                <a:cs typeface="Arial"/>
                <a:sym typeface="Arial"/>
              </a:rPr>
              <a:t>	</a:t>
            </a:r>
            <a:endParaRPr b="0" i="0" sz="1867" u="none" cap="none" strike="noStrike">
              <a:solidFill>
                <a:srgbClr val="000000"/>
              </a:solidFill>
              <a:latin typeface="Arial"/>
              <a:ea typeface="Arial"/>
              <a:cs typeface="Arial"/>
              <a:sym typeface="Arial"/>
            </a:endParaRPr>
          </a:p>
          <a:p>
            <a:pPr indent="0" lvl="0" marL="1828754" marR="0" rtl="0" algn="l">
              <a:lnSpc>
                <a:spcPct val="100000"/>
              </a:lnSpc>
              <a:spcBef>
                <a:spcPts val="0"/>
              </a:spcBef>
              <a:spcAft>
                <a:spcPts val="0"/>
              </a:spcAft>
              <a:buNone/>
            </a:pPr>
            <a:r>
              <a:rPr b="0" i="0" lang="fi-FI" sz="2400" u="none" cap="none" strike="noStrike">
                <a:solidFill>
                  <a:schemeClr val="dk1"/>
                </a:solidFill>
                <a:latin typeface="Arial"/>
                <a:ea typeface="Arial"/>
                <a:cs typeface="Arial"/>
                <a:sym typeface="Arial"/>
              </a:rPr>
              <a:t> </a:t>
            </a:r>
            <a:endParaRPr b="0" i="0" sz="1867" u="none" cap="none" strike="noStrike">
              <a:solidFill>
                <a:srgbClr val="000000"/>
              </a:solidFill>
              <a:latin typeface="Arial"/>
              <a:ea typeface="Arial"/>
              <a:cs typeface="Arial"/>
              <a:sym typeface="Arial"/>
            </a:endParaRPr>
          </a:p>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pic>
        <p:nvPicPr>
          <p:cNvPr id="341" name="Google Shape;341;p30"/>
          <p:cNvPicPr preferRelativeResize="0"/>
          <p:nvPr/>
        </p:nvPicPr>
        <p:blipFill rotWithShape="1">
          <a:blip r:embed="rId3">
            <a:alphaModFix/>
          </a:blip>
          <a:srcRect b="0" l="0" r="0" t="0"/>
          <a:stretch/>
        </p:blipFill>
        <p:spPr>
          <a:xfrm>
            <a:off x="203200" y="1511401"/>
            <a:ext cx="11785600" cy="428406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1"/>
          <p:cNvSpPr txBox="1"/>
          <p:nvPr>
            <p:ph idx="1" type="body"/>
          </p:nvPr>
        </p:nvSpPr>
        <p:spPr>
          <a:xfrm>
            <a:off x="1120777" y="472018"/>
            <a:ext cx="8818800" cy="1027461"/>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400"/>
              <a:buNone/>
            </a:pPr>
            <a:r>
              <a:rPr lang="fi-FI">
                <a:solidFill>
                  <a:schemeClr val="lt1"/>
                </a:solidFill>
              </a:rPr>
              <a:t>Aktywność w klasie</a:t>
            </a:r>
            <a:endParaRPr/>
          </a:p>
          <a:p>
            <a:pPr indent="0" lvl="0" marL="0" rtl="0" algn="l">
              <a:lnSpc>
                <a:spcPct val="90000"/>
              </a:lnSpc>
              <a:spcBef>
                <a:spcPts val="1067"/>
              </a:spcBef>
              <a:spcAft>
                <a:spcPts val="0"/>
              </a:spcAft>
              <a:buSzPts val="2400"/>
              <a:buNone/>
            </a:pPr>
            <a:r>
              <a:t/>
            </a:r>
            <a:endParaRPr/>
          </a:p>
        </p:txBody>
      </p:sp>
      <p:sp>
        <p:nvSpPr>
          <p:cNvPr id="347" name="Google Shape;347;p31"/>
          <p:cNvSpPr txBox="1"/>
          <p:nvPr>
            <p:ph idx="2" type="body"/>
          </p:nvPr>
        </p:nvSpPr>
        <p:spPr>
          <a:xfrm>
            <a:off x="1120765" y="1714633"/>
            <a:ext cx="9929200" cy="3818000"/>
          </a:xfrm>
          <a:prstGeom prst="rect">
            <a:avLst/>
          </a:prstGeom>
          <a:noFill/>
          <a:ln>
            <a:noFill/>
          </a:ln>
        </p:spPr>
        <p:txBody>
          <a:bodyPr anchorCtr="0" anchor="t" bIns="0" lIns="0" spcFirstLastPara="1" rIns="0" wrap="square" tIns="0">
            <a:noAutofit/>
          </a:bodyPr>
          <a:lstStyle/>
          <a:p>
            <a:pPr indent="-474120" lvl="0" marL="609585" rtl="0" algn="l">
              <a:lnSpc>
                <a:spcPct val="115000"/>
              </a:lnSpc>
              <a:spcBef>
                <a:spcPts val="0"/>
              </a:spcBef>
              <a:spcAft>
                <a:spcPts val="0"/>
              </a:spcAft>
              <a:buSzPts val="2000"/>
              <a:buChar char="●"/>
            </a:pPr>
            <a:r>
              <a:rPr lang="fi-FI" sz="2667"/>
              <a:t>W grupie (2 lub 3 osoby).</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Zachowując wybraną wcześniej markę lub firmę, korzystając z mapy przedstawionej powyżej, zaproponuj treści społecznościowe na kolejne 7 dni.</a:t>
            </a:r>
            <a:endParaRPr sz="2667"/>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2"/>
          <p:cNvSpPr txBox="1"/>
          <p:nvPr/>
        </p:nvSpPr>
        <p:spPr>
          <a:xfrm>
            <a:off x="1844194" y="2381429"/>
            <a:ext cx="8503613" cy="1047572"/>
          </a:xfrm>
          <a:prstGeom prst="rect">
            <a:avLst/>
          </a:prstGeom>
          <a:noFill/>
          <a:ln>
            <a:noFill/>
          </a:ln>
        </p:spPr>
        <p:txBody>
          <a:bodyPr anchorCtr="0" anchor="b" bIns="60925" lIns="121900" spcFirstLastPara="1" rIns="121900" wrap="square" tIns="60925">
            <a:normAutofit fontScale="77500" lnSpcReduction="20000"/>
          </a:bodyPr>
          <a:lstStyle/>
          <a:p>
            <a:pPr indent="0" lvl="0" marL="0" marR="0" rtl="0" algn="l">
              <a:lnSpc>
                <a:spcPct val="90000"/>
              </a:lnSpc>
              <a:spcBef>
                <a:spcPts val="0"/>
              </a:spcBef>
              <a:spcAft>
                <a:spcPts val="0"/>
              </a:spcAft>
              <a:buNone/>
            </a:pPr>
            <a:r>
              <a:rPr b="1" i="0" lang="fi-FI" sz="5867" u="none" cap="none" strike="noStrike">
                <a:solidFill>
                  <a:srgbClr val="161249"/>
                </a:solidFill>
                <a:latin typeface="Arial"/>
                <a:ea typeface="Arial"/>
                <a:cs typeface="Arial"/>
                <a:sym typeface="Arial"/>
              </a:rPr>
              <a:t>Plan treści wiadomości e-mail</a:t>
            </a:r>
            <a:endParaRPr b="1" i="0" sz="5333" u="none" cap="none" strike="noStrike">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3"/>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000000"/>
              </a:solidFill>
              <a:latin typeface="Arial"/>
              <a:ea typeface="Arial"/>
              <a:cs typeface="Arial"/>
              <a:sym typeface="Arial"/>
            </a:endParaRPr>
          </a:p>
        </p:txBody>
      </p:sp>
      <p:sp>
        <p:nvSpPr>
          <p:cNvPr id="358" name="Google Shape;358;p33"/>
          <p:cNvSpPr txBox="1"/>
          <p:nvPr/>
        </p:nvSpPr>
        <p:spPr>
          <a:xfrm>
            <a:off x="637786" y="1488329"/>
            <a:ext cx="11111239" cy="3918815"/>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359" name="Google Shape;359;p33"/>
          <p:cNvSpPr txBox="1"/>
          <p:nvPr>
            <p:ph type="title"/>
          </p:nvPr>
        </p:nvSpPr>
        <p:spPr>
          <a:xfrm>
            <a:off x="838200" y="459526"/>
            <a:ext cx="10515600" cy="984236"/>
          </a:xfrm>
          <a:prstGeom prst="rect">
            <a:avLst/>
          </a:prstGeom>
          <a:noFill/>
          <a:ln>
            <a:noFill/>
          </a:ln>
        </p:spPr>
        <p:txBody>
          <a:bodyPr anchorCtr="0" anchor="b" bIns="60925" lIns="121900" spcFirstLastPara="1" rIns="121900" wrap="square" tIns="60925">
            <a:normAutofit/>
          </a:bodyPr>
          <a:lstStyle/>
          <a:p>
            <a:pPr indent="0" lvl="0" marL="0" rtl="0" algn="l">
              <a:lnSpc>
                <a:spcPct val="90000"/>
              </a:lnSpc>
              <a:spcBef>
                <a:spcPts val="0"/>
              </a:spcBef>
              <a:spcAft>
                <a:spcPts val="0"/>
              </a:spcAft>
              <a:buSzPts val="3600"/>
              <a:buNone/>
            </a:pPr>
            <a:r>
              <a:rPr lang="fi-FI" sz="4800"/>
              <a:t>Plan treści wiadomości e-mail</a:t>
            </a:r>
            <a:endParaRPr/>
          </a:p>
        </p:txBody>
      </p:sp>
      <p:sp>
        <p:nvSpPr>
          <p:cNvPr id="360" name="Google Shape;360;p33"/>
          <p:cNvSpPr txBox="1"/>
          <p:nvPr>
            <p:ph idx="1" type="body"/>
          </p:nvPr>
        </p:nvSpPr>
        <p:spPr>
          <a:xfrm>
            <a:off x="838200" y="1825625"/>
            <a:ext cx="10515600" cy="3252439"/>
          </a:xfrm>
          <a:prstGeom prst="rect">
            <a:avLst/>
          </a:prstGeom>
          <a:noFill/>
          <a:ln>
            <a:noFill/>
          </a:ln>
        </p:spPr>
        <p:txBody>
          <a:bodyPr anchorCtr="0" anchor="t" bIns="60925" lIns="121900" spcFirstLastPara="1" rIns="121900" wrap="square" tIns="60925">
            <a:spAutoFit/>
          </a:bodyPr>
          <a:lstStyle/>
          <a:p>
            <a:pPr indent="-457188" lvl="0" marL="609585" rtl="0" algn="l">
              <a:lnSpc>
                <a:spcPct val="100000"/>
              </a:lnSpc>
              <a:spcBef>
                <a:spcPts val="0"/>
              </a:spcBef>
              <a:spcAft>
                <a:spcPts val="0"/>
              </a:spcAft>
              <a:buClr>
                <a:srgbClr val="D12477"/>
              </a:buClr>
              <a:buSzPts val="3000"/>
              <a:buFont typeface="Arial"/>
              <a:buChar char="•"/>
            </a:pPr>
            <a:r>
              <a:rPr lang="fi-FI" sz="2667"/>
              <a:t>Pomaga w dystrybucji treści w różnych typach wiadomości e-mail</a:t>
            </a:r>
            <a:endParaRPr/>
          </a:p>
          <a:p>
            <a:pPr indent="-457188" lvl="0" marL="609585" rtl="0" algn="l">
              <a:lnSpc>
                <a:spcPct val="100000"/>
              </a:lnSpc>
              <a:spcBef>
                <a:spcPts val="2133"/>
              </a:spcBef>
              <a:spcAft>
                <a:spcPts val="0"/>
              </a:spcAft>
              <a:buClr>
                <a:srgbClr val="D12477"/>
              </a:buClr>
              <a:buSzPts val="3000"/>
              <a:buFont typeface="Arial"/>
              <a:buChar char="•"/>
            </a:pPr>
            <a:r>
              <a:rPr lang="fi-FI" sz="2667"/>
              <a:t>Ułatwia dywersyfikację poruszanych tematów</a:t>
            </a:r>
            <a:endParaRPr/>
          </a:p>
          <a:p>
            <a:pPr indent="-457188" lvl="0" marL="609585" rtl="0" algn="l">
              <a:lnSpc>
                <a:spcPct val="100000"/>
              </a:lnSpc>
              <a:spcBef>
                <a:spcPts val="2133"/>
              </a:spcBef>
              <a:spcAft>
                <a:spcPts val="0"/>
              </a:spcAft>
              <a:buClr>
                <a:srgbClr val="D12477"/>
              </a:buClr>
              <a:buSzPts val="3000"/>
              <a:buFont typeface="Arial"/>
              <a:buChar char="•"/>
            </a:pPr>
            <a:r>
              <a:rPr lang="fi-FI" sz="2667"/>
              <a:t>Zachęca do refleksji nad używanymi elementami graficznymi.</a:t>
            </a:r>
            <a:endParaRPr/>
          </a:p>
          <a:p>
            <a:pPr indent="-457188" lvl="0" marL="609585" rtl="0" algn="l">
              <a:lnSpc>
                <a:spcPct val="100000"/>
              </a:lnSpc>
              <a:spcBef>
                <a:spcPts val="2133"/>
              </a:spcBef>
              <a:spcAft>
                <a:spcPts val="0"/>
              </a:spcAft>
              <a:buClr>
                <a:srgbClr val="D12477"/>
              </a:buClr>
              <a:buSzPts val="3000"/>
              <a:buFont typeface="Arial"/>
              <a:buChar char="•"/>
            </a:pPr>
            <a:r>
              <a:rPr lang="fi-FI" sz="2667"/>
              <a:t>Zdefiniuj rolę każdej komunikacji w lejku.</a:t>
            </a:r>
            <a:endParaRPr/>
          </a:p>
          <a:p>
            <a:pPr indent="-457188" lvl="0" marL="609585" rtl="0" algn="l">
              <a:lnSpc>
                <a:spcPct val="100000"/>
              </a:lnSpc>
              <a:spcBef>
                <a:spcPts val="2133"/>
              </a:spcBef>
              <a:spcAft>
                <a:spcPts val="0"/>
              </a:spcAft>
              <a:buClr>
                <a:srgbClr val="D12477"/>
              </a:buClr>
              <a:buSzPts val="3000"/>
              <a:buFont typeface="Arial"/>
              <a:buChar char="•"/>
            </a:pPr>
            <a:r>
              <a:rPr lang="fi-FI" sz="2667"/>
              <a:t>Stymuluje wykorzystanie CTA</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pic>
        <p:nvPicPr>
          <p:cNvPr id="365" name="Google Shape;365;p34"/>
          <p:cNvPicPr preferRelativeResize="0"/>
          <p:nvPr/>
        </p:nvPicPr>
        <p:blipFill rotWithShape="1">
          <a:blip r:embed="rId3">
            <a:alphaModFix/>
          </a:blip>
          <a:srcRect b="0" l="0" r="0" t="0"/>
          <a:stretch/>
        </p:blipFill>
        <p:spPr>
          <a:xfrm>
            <a:off x="203201" y="2032001"/>
            <a:ext cx="11785599" cy="3001487"/>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5"/>
          <p:cNvSpPr txBox="1"/>
          <p:nvPr>
            <p:ph idx="1" type="body"/>
          </p:nvPr>
        </p:nvSpPr>
        <p:spPr>
          <a:xfrm>
            <a:off x="1120777" y="472018"/>
            <a:ext cx="8818800" cy="1027461"/>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400"/>
              <a:buNone/>
            </a:pPr>
            <a:r>
              <a:rPr lang="fi-FI">
                <a:solidFill>
                  <a:schemeClr val="lt1"/>
                </a:solidFill>
              </a:rPr>
              <a:t>Aktywność w klasie</a:t>
            </a:r>
            <a:endParaRPr/>
          </a:p>
          <a:p>
            <a:pPr indent="0" lvl="0" marL="0" rtl="0" algn="l">
              <a:lnSpc>
                <a:spcPct val="90000"/>
              </a:lnSpc>
              <a:spcBef>
                <a:spcPts val="1067"/>
              </a:spcBef>
              <a:spcAft>
                <a:spcPts val="0"/>
              </a:spcAft>
              <a:buSzPts val="2400"/>
              <a:buNone/>
            </a:pPr>
            <a:r>
              <a:t/>
            </a:r>
            <a:endParaRPr/>
          </a:p>
        </p:txBody>
      </p:sp>
      <p:sp>
        <p:nvSpPr>
          <p:cNvPr id="371" name="Google Shape;371;p35"/>
          <p:cNvSpPr txBox="1"/>
          <p:nvPr>
            <p:ph idx="2" type="body"/>
          </p:nvPr>
        </p:nvSpPr>
        <p:spPr>
          <a:xfrm>
            <a:off x="1120765" y="1714633"/>
            <a:ext cx="9929200" cy="3818000"/>
          </a:xfrm>
          <a:prstGeom prst="rect">
            <a:avLst/>
          </a:prstGeom>
          <a:noFill/>
          <a:ln>
            <a:noFill/>
          </a:ln>
        </p:spPr>
        <p:txBody>
          <a:bodyPr anchorCtr="0" anchor="t" bIns="0" lIns="0" spcFirstLastPara="1" rIns="0" wrap="square" tIns="0">
            <a:noAutofit/>
          </a:bodyPr>
          <a:lstStyle/>
          <a:p>
            <a:pPr indent="-474120" lvl="0" marL="609585" rtl="0" algn="l">
              <a:lnSpc>
                <a:spcPct val="115000"/>
              </a:lnSpc>
              <a:spcBef>
                <a:spcPts val="0"/>
              </a:spcBef>
              <a:spcAft>
                <a:spcPts val="0"/>
              </a:spcAft>
              <a:buSzPts val="2000"/>
              <a:buChar char="●"/>
            </a:pPr>
            <a:r>
              <a:rPr lang="fi-FI" sz="2667"/>
              <a:t>W grupie (2 lub 3 osoby).</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Zachowując wybraną wcześniej markę lub firmę, korzystając z mapy przedstawionej powyżej, zaproponuj wysyłanie wiadomości e-mail przez jeden miesiąc.</a:t>
            </a:r>
            <a:endParaRPr sz="2667"/>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6"/>
          <p:cNvSpPr txBox="1"/>
          <p:nvPr/>
        </p:nvSpPr>
        <p:spPr>
          <a:xfrm>
            <a:off x="1456774" y="2281300"/>
            <a:ext cx="10275300" cy="1147800"/>
          </a:xfrm>
          <a:prstGeom prst="rect">
            <a:avLst/>
          </a:prstGeom>
          <a:noFill/>
          <a:ln>
            <a:noFill/>
          </a:ln>
        </p:spPr>
        <p:txBody>
          <a:bodyPr anchorCtr="0" anchor="b" bIns="60925" lIns="121900" spcFirstLastPara="1" rIns="121900" wrap="square" tIns="60925">
            <a:noAutofit/>
          </a:bodyPr>
          <a:lstStyle/>
          <a:p>
            <a:pPr indent="0" lvl="0" marL="0" marR="0" rtl="0" algn="l">
              <a:lnSpc>
                <a:spcPct val="90000"/>
              </a:lnSpc>
              <a:spcBef>
                <a:spcPts val="0"/>
              </a:spcBef>
              <a:spcAft>
                <a:spcPts val="800"/>
              </a:spcAft>
              <a:buNone/>
            </a:pPr>
            <a:r>
              <a:rPr b="1" i="0" lang="fi-FI" sz="5867" u="none" cap="none" strike="noStrike">
                <a:solidFill>
                  <a:srgbClr val="161249"/>
                </a:solidFill>
                <a:latin typeface="Arial"/>
                <a:ea typeface="Arial"/>
                <a:cs typeface="Arial"/>
                <a:sym typeface="Arial"/>
              </a:rPr>
              <a:t>Plan zawartości reklamowej</a:t>
            </a:r>
            <a:endParaRPr b="1" i="0" sz="5867" u="none" cap="none" strike="noStrike">
              <a:solidFill>
                <a:srgbClr val="16124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7"/>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600" u="none" cap="none" strike="noStrike">
              <a:solidFill>
                <a:srgbClr val="000000"/>
              </a:solidFill>
              <a:latin typeface="Arial"/>
              <a:ea typeface="Arial"/>
              <a:cs typeface="Arial"/>
              <a:sym typeface="Arial"/>
            </a:endParaRPr>
          </a:p>
        </p:txBody>
      </p:sp>
      <p:sp>
        <p:nvSpPr>
          <p:cNvPr id="382" name="Google Shape;382;p37"/>
          <p:cNvSpPr txBox="1"/>
          <p:nvPr/>
        </p:nvSpPr>
        <p:spPr>
          <a:xfrm>
            <a:off x="637786" y="1683721"/>
            <a:ext cx="11111239" cy="3918815"/>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383" name="Google Shape;383;p37"/>
          <p:cNvSpPr txBox="1"/>
          <p:nvPr>
            <p:ph type="title"/>
          </p:nvPr>
        </p:nvSpPr>
        <p:spPr>
          <a:xfrm>
            <a:off x="838200" y="339596"/>
            <a:ext cx="10515600" cy="915869"/>
          </a:xfrm>
          <a:prstGeom prst="rect">
            <a:avLst/>
          </a:prstGeom>
          <a:noFill/>
          <a:ln>
            <a:noFill/>
          </a:ln>
        </p:spPr>
        <p:txBody>
          <a:bodyPr anchorCtr="0" anchor="b" bIns="60925" lIns="121900" spcFirstLastPara="1" rIns="121900" wrap="square" tIns="60925">
            <a:normAutofit/>
          </a:bodyPr>
          <a:lstStyle/>
          <a:p>
            <a:pPr indent="0" lvl="0" marL="0" rtl="0" algn="l">
              <a:lnSpc>
                <a:spcPct val="90000"/>
              </a:lnSpc>
              <a:spcBef>
                <a:spcPts val="0"/>
              </a:spcBef>
              <a:spcAft>
                <a:spcPts val="0"/>
              </a:spcAft>
              <a:buSzPts val="3600"/>
              <a:buNone/>
            </a:pPr>
            <a:r>
              <a:rPr lang="fi-FI" sz="4800"/>
              <a:t>Plan zawartości reklamowej</a:t>
            </a:r>
            <a:endParaRPr/>
          </a:p>
        </p:txBody>
      </p:sp>
      <p:sp>
        <p:nvSpPr>
          <p:cNvPr id="384" name="Google Shape;384;p37"/>
          <p:cNvSpPr txBox="1"/>
          <p:nvPr>
            <p:ph idx="1" type="body"/>
          </p:nvPr>
        </p:nvSpPr>
        <p:spPr>
          <a:xfrm>
            <a:off x="838200" y="1409531"/>
            <a:ext cx="10515600" cy="4054902"/>
          </a:xfrm>
          <a:prstGeom prst="rect">
            <a:avLst/>
          </a:prstGeom>
          <a:noFill/>
          <a:ln>
            <a:noFill/>
          </a:ln>
        </p:spPr>
        <p:txBody>
          <a:bodyPr anchorCtr="0" anchor="t" bIns="60925" lIns="121900" spcFirstLastPara="1" rIns="121900" wrap="square" tIns="60925">
            <a:spAutoFit/>
          </a:bodyPr>
          <a:lstStyle/>
          <a:p>
            <a:pPr indent="-355591" lvl="0" marL="609585" rtl="0" algn="l">
              <a:lnSpc>
                <a:spcPct val="100000"/>
              </a:lnSpc>
              <a:spcBef>
                <a:spcPts val="0"/>
              </a:spcBef>
              <a:spcAft>
                <a:spcPts val="0"/>
              </a:spcAft>
              <a:buClr>
                <a:srgbClr val="D12477"/>
              </a:buClr>
              <a:buSzPts val="1800"/>
              <a:buFont typeface="Arial"/>
              <a:buChar char="•"/>
            </a:pPr>
            <a:r>
              <a:rPr lang="fi-FI" sz="2400"/>
              <a:t>Pomaga w dystrybucji treści reklamowych na różnych platformach i ma wizję osi czasu.</a:t>
            </a:r>
            <a:endParaRPr sz="2400"/>
          </a:p>
          <a:p>
            <a:pPr indent="-355591" lvl="0" marL="609585" rtl="0" algn="l">
              <a:lnSpc>
                <a:spcPct val="100000"/>
              </a:lnSpc>
              <a:spcBef>
                <a:spcPts val="2133"/>
              </a:spcBef>
              <a:spcAft>
                <a:spcPts val="0"/>
              </a:spcAft>
              <a:buClr>
                <a:srgbClr val="D12477"/>
              </a:buClr>
              <a:buSzPts val="1800"/>
              <a:buFont typeface="Arial"/>
              <a:buChar char="•"/>
            </a:pPr>
            <a:r>
              <a:rPr lang="fi-FI" sz="2400"/>
              <a:t>Ułatwia dywersyfikację reklam, które mają zostać pokryte</a:t>
            </a:r>
            <a:endParaRPr sz="2400"/>
          </a:p>
          <a:p>
            <a:pPr indent="-355591" lvl="0" marL="609585" rtl="0" algn="l">
              <a:lnSpc>
                <a:spcPct val="100000"/>
              </a:lnSpc>
              <a:spcBef>
                <a:spcPts val="2133"/>
              </a:spcBef>
              <a:spcAft>
                <a:spcPts val="0"/>
              </a:spcAft>
              <a:buClr>
                <a:srgbClr val="D12477"/>
              </a:buClr>
              <a:buSzPts val="1800"/>
              <a:buFont typeface="Arial"/>
              <a:buChar char="•"/>
            </a:pPr>
            <a:r>
              <a:rPr lang="fi-FI" sz="2400"/>
              <a:t>Ułatwia integrację z innymi treściami</a:t>
            </a:r>
            <a:endParaRPr sz="2400"/>
          </a:p>
          <a:p>
            <a:pPr indent="-355591" lvl="0" marL="609585" rtl="0" algn="l">
              <a:lnSpc>
                <a:spcPct val="100000"/>
              </a:lnSpc>
              <a:spcBef>
                <a:spcPts val="2133"/>
              </a:spcBef>
              <a:spcAft>
                <a:spcPts val="0"/>
              </a:spcAft>
              <a:buClr>
                <a:srgbClr val="D12477"/>
              </a:buClr>
              <a:buSzPts val="1800"/>
              <a:buFont typeface="Arial"/>
              <a:buChar char="•"/>
            </a:pPr>
            <a:r>
              <a:rPr lang="fi-FI" sz="2400"/>
              <a:t>Zachęca do refleksji nad używanymi elementami graficznymi.</a:t>
            </a:r>
            <a:endParaRPr sz="2400"/>
          </a:p>
          <a:p>
            <a:pPr indent="-355591" lvl="0" marL="609585" rtl="0" algn="l">
              <a:lnSpc>
                <a:spcPct val="100000"/>
              </a:lnSpc>
              <a:spcBef>
                <a:spcPts val="2133"/>
              </a:spcBef>
              <a:spcAft>
                <a:spcPts val="0"/>
              </a:spcAft>
              <a:buClr>
                <a:srgbClr val="D12477"/>
              </a:buClr>
              <a:buSzPts val="1800"/>
              <a:buFont typeface="Arial"/>
              <a:buChar char="•"/>
            </a:pPr>
            <a:r>
              <a:rPr lang="fi-FI" sz="2400"/>
              <a:t>Zdefiniuj rolę każdej reklamy w lejku.</a:t>
            </a:r>
            <a:endParaRPr sz="2400"/>
          </a:p>
          <a:p>
            <a:pPr indent="-355591" lvl="0" marL="609585" rtl="0" algn="l">
              <a:lnSpc>
                <a:spcPct val="100000"/>
              </a:lnSpc>
              <a:spcBef>
                <a:spcPts val="2133"/>
              </a:spcBef>
              <a:spcAft>
                <a:spcPts val="0"/>
              </a:spcAft>
              <a:buClr>
                <a:srgbClr val="D12477"/>
              </a:buClr>
              <a:buSzPts val="1800"/>
              <a:buFont typeface="Arial"/>
              <a:buChar char="•"/>
            </a:pPr>
            <a:r>
              <a:rPr lang="fi-FI" sz="2400"/>
              <a:t>Stymuluje wykorzystanie CTA</a:t>
            </a:r>
            <a:endParaRPr sz="24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pic>
        <p:nvPicPr>
          <p:cNvPr id="389" name="Google Shape;389;p38"/>
          <p:cNvPicPr preferRelativeResize="0"/>
          <p:nvPr/>
        </p:nvPicPr>
        <p:blipFill rotWithShape="1">
          <a:blip r:embed="rId3">
            <a:alphaModFix/>
          </a:blip>
          <a:srcRect b="0" l="0" r="0" t="0"/>
          <a:stretch/>
        </p:blipFill>
        <p:spPr>
          <a:xfrm>
            <a:off x="203201" y="2133600"/>
            <a:ext cx="11785599" cy="313362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39"/>
          <p:cNvSpPr txBox="1"/>
          <p:nvPr>
            <p:ph idx="1" type="body"/>
          </p:nvPr>
        </p:nvSpPr>
        <p:spPr>
          <a:xfrm>
            <a:off x="1120777" y="472018"/>
            <a:ext cx="8818800" cy="1027461"/>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400"/>
              <a:buNone/>
            </a:pPr>
            <a:r>
              <a:rPr lang="fi-FI">
                <a:solidFill>
                  <a:schemeClr val="lt1"/>
                </a:solidFill>
              </a:rPr>
              <a:t>Aktywność w klasie</a:t>
            </a:r>
            <a:endParaRPr/>
          </a:p>
          <a:p>
            <a:pPr indent="0" lvl="0" marL="0" rtl="0" algn="l">
              <a:lnSpc>
                <a:spcPct val="90000"/>
              </a:lnSpc>
              <a:spcBef>
                <a:spcPts val="1067"/>
              </a:spcBef>
              <a:spcAft>
                <a:spcPts val="0"/>
              </a:spcAft>
              <a:buSzPts val="2400"/>
              <a:buNone/>
            </a:pPr>
            <a:r>
              <a:t/>
            </a:r>
            <a:endParaRPr/>
          </a:p>
        </p:txBody>
      </p:sp>
      <p:sp>
        <p:nvSpPr>
          <p:cNvPr id="395" name="Google Shape;395;p39"/>
          <p:cNvSpPr txBox="1"/>
          <p:nvPr>
            <p:ph idx="2" type="body"/>
          </p:nvPr>
        </p:nvSpPr>
        <p:spPr>
          <a:xfrm>
            <a:off x="1120765" y="1714633"/>
            <a:ext cx="9929200" cy="3818000"/>
          </a:xfrm>
          <a:prstGeom prst="rect">
            <a:avLst/>
          </a:prstGeom>
          <a:noFill/>
          <a:ln>
            <a:noFill/>
          </a:ln>
        </p:spPr>
        <p:txBody>
          <a:bodyPr anchorCtr="0" anchor="t" bIns="0" lIns="0" spcFirstLastPara="1" rIns="0" wrap="square" tIns="0">
            <a:noAutofit/>
          </a:bodyPr>
          <a:lstStyle/>
          <a:p>
            <a:pPr indent="-474120" lvl="0" marL="609585" rtl="0" algn="l">
              <a:lnSpc>
                <a:spcPct val="115000"/>
              </a:lnSpc>
              <a:spcBef>
                <a:spcPts val="0"/>
              </a:spcBef>
              <a:spcAft>
                <a:spcPts val="0"/>
              </a:spcAft>
              <a:buSzPts val="2000"/>
              <a:buChar char="●"/>
            </a:pPr>
            <a:r>
              <a:rPr lang="fi-FI" sz="2667"/>
              <a:t>W grupie (2 lub 3 osoby).</a:t>
            </a:r>
            <a:endParaRPr sz="2667"/>
          </a:p>
          <a:p>
            <a:pPr indent="0" lvl="0" marL="0" rtl="0" algn="l">
              <a:lnSpc>
                <a:spcPct val="115000"/>
              </a:lnSpc>
              <a:spcBef>
                <a:spcPts val="0"/>
              </a:spcBef>
              <a:spcAft>
                <a:spcPts val="0"/>
              </a:spcAft>
              <a:buSzPts val="2000"/>
              <a:buNone/>
            </a:pPr>
            <a:r>
              <a:t/>
            </a:r>
            <a:endParaRPr sz="2667"/>
          </a:p>
          <a:p>
            <a:pPr indent="-474120" lvl="0" marL="609585" rtl="0" algn="l">
              <a:lnSpc>
                <a:spcPct val="115000"/>
              </a:lnSpc>
              <a:spcBef>
                <a:spcPts val="0"/>
              </a:spcBef>
              <a:spcAft>
                <a:spcPts val="0"/>
              </a:spcAft>
              <a:buSzPts val="2000"/>
              <a:buChar char="●"/>
            </a:pPr>
            <a:r>
              <a:rPr lang="fi-FI" sz="2667"/>
              <a:t>Zachowując wybraną wcześniej markę lub firmę, korzystając z mapy przedstawionej powyżej, zaproponuj treści reklamowe na 7 dni (jedna reklama na każdy dzień).</a:t>
            </a:r>
            <a:endParaRPr sz="2667"/>
          </a:p>
          <a:p>
            <a:pPr indent="0" lvl="0" marL="0" rtl="0" algn="l">
              <a:lnSpc>
                <a:spcPct val="108000"/>
              </a:lnSpc>
              <a:spcBef>
                <a:spcPts val="0"/>
              </a:spcBef>
              <a:spcAft>
                <a:spcPts val="0"/>
              </a:spcAft>
              <a:buSzPts val="15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40"/>
          <p:cNvSpPr txBox="1"/>
          <p:nvPr/>
        </p:nvSpPr>
        <p:spPr>
          <a:xfrm>
            <a:off x="637785" y="1084881"/>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t/>
            </a:r>
            <a:endParaRPr b="0" i="0" sz="1867" u="none" cap="none" strike="noStrike">
              <a:solidFill>
                <a:srgbClr val="FF0000"/>
              </a:solidFill>
              <a:latin typeface="Arial"/>
              <a:ea typeface="Arial"/>
              <a:cs typeface="Arial"/>
              <a:sym typeface="Arial"/>
            </a:endParaRPr>
          </a:p>
        </p:txBody>
      </p:sp>
      <p:sp>
        <p:nvSpPr>
          <p:cNvPr id="401" name="Google Shape;401;p40"/>
          <p:cNvSpPr txBox="1"/>
          <p:nvPr/>
        </p:nvSpPr>
        <p:spPr>
          <a:xfrm>
            <a:off x="637785" y="1683720"/>
            <a:ext cx="11111200" cy="3918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1333"/>
              </a:spcAft>
              <a:buNone/>
            </a:pPr>
            <a:r>
              <a:t/>
            </a:r>
            <a:endParaRPr b="1" i="1" sz="2400" u="none" cap="none" strike="noStrike">
              <a:solidFill>
                <a:schemeClr val="dk1"/>
              </a:solidFill>
              <a:latin typeface="Arial"/>
              <a:ea typeface="Arial"/>
              <a:cs typeface="Arial"/>
              <a:sym typeface="Arial"/>
            </a:endParaRPr>
          </a:p>
        </p:txBody>
      </p:sp>
      <p:sp>
        <p:nvSpPr>
          <p:cNvPr id="402" name="Google Shape;402;p40"/>
          <p:cNvSpPr txBox="1"/>
          <p:nvPr>
            <p:ph idx="1" type="body"/>
          </p:nvPr>
        </p:nvSpPr>
        <p:spPr>
          <a:xfrm>
            <a:off x="1120777" y="417327"/>
            <a:ext cx="8818739" cy="108843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SzPts val="2800"/>
              <a:buNone/>
            </a:pPr>
            <a:r>
              <a:rPr lang="fi-FI" sz="3733"/>
              <a:t>Ocena aktywności</a:t>
            </a:r>
            <a:endParaRPr/>
          </a:p>
          <a:p>
            <a:pPr indent="0" lvl="0" marL="0" rtl="0" algn="l">
              <a:lnSpc>
                <a:spcPct val="90000"/>
              </a:lnSpc>
              <a:spcBef>
                <a:spcPts val="1000"/>
              </a:spcBef>
              <a:spcAft>
                <a:spcPts val="0"/>
              </a:spcAft>
              <a:buSzPts val="2400"/>
              <a:buNone/>
            </a:pPr>
            <a:r>
              <a:t/>
            </a:r>
            <a:endParaRPr/>
          </a:p>
        </p:txBody>
      </p:sp>
      <p:sp>
        <p:nvSpPr>
          <p:cNvPr id="403" name="Google Shape;403;p40"/>
          <p:cNvSpPr txBox="1"/>
          <p:nvPr>
            <p:ph idx="2" type="body"/>
          </p:nvPr>
        </p:nvSpPr>
        <p:spPr>
          <a:xfrm>
            <a:off x="1120767" y="1179733"/>
            <a:ext cx="10156000" cy="4422800"/>
          </a:xfrm>
          <a:prstGeom prst="rect">
            <a:avLst/>
          </a:prstGeom>
          <a:noFill/>
          <a:ln>
            <a:noFill/>
          </a:ln>
        </p:spPr>
        <p:txBody>
          <a:bodyPr anchorCtr="0" anchor="t" bIns="0" lIns="0" spcFirstLastPara="1" rIns="0" wrap="square" tIns="0">
            <a:noAutofit/>
          </a:bodyPr>
          <a:lstStyle/>
          <a:p>
            <a:pPr indent="-380990" lvl="0" marL="380990" rtl="0" algn="l">
              <a:lnSpc>
                <a:spcPct val="115000"/>
              </a:lnSpc>
              <a:spcBef>
                <a:spcPts val="0"/>
              </a:spcBef>
              <a:spcAft>
                <a:spcPts val="0"/>
              </a:spcAft>
              <a:buClr>
                <a:srgbClr val="D12477"/>
              </a:buClr>
              <a:buSzPts val="2700"/>
              <a:buFont typeface="Arial"/>
              <a:buChar char="•"/>
            </a:pPr>
            <a:r>
              <a:rPr lang="fi-FI" sz="2400"/>
              <a:t>Ocena indywidualna</a:t>
            </a:r>
            <a:endParaRPr/>
          </a:p>
          <a:p>
            <a:pPr indent="-380990" lvl="0" marL="380990" rtl="0" algn="l">
              <a:lnSpc>
                <a:spcPct val="115000"/>
              </a:lnSpc>
              <a:spcBef>
                <a:spcPts val="2133"/>
              </a:spcBef>
              <a:spcAft>
                <a:spcPts val="0"/>
              </a:spcAft>
              <a:buClr>
                <a:srgbClr val="D12477"/>
              </a:buClr>
              <a:buSzPts val="2700"/>
              <a:buFont typeface="Arial"/>
              <a:buChar char="•"/>
            </a:pPr>
            <a:r>
              <a:rPr lang="fi-FI" sz="2400"/>
              <a:t>Mając na uwadze mapę, która syntetyzuje treść i inne mapy, dla każdego kanału, które zawierają bardziej szczegółowe informacje, student musi przeanalizować zaprogramowaną treść, analizując takie aspekty, jak okresowość, różnorodność treści, różnorodność wykorzystywanych kanałów i inne aspekty, które zostały przedstawione w trakcie tego kursu.</a:t>
            </a:r>
            <a:endParaRPr/>
          </a:p>
          <a:p>
            <a:pPr indent="-380990" lvl="0" marL="380990" rtl="0" algn="l">
              <a:lnSpc>
                <a:spcPct val="115000"/>
              </a:lnSpc>
              <a:spcBef>
                <a:spcPts val="2133"/>
              </a:spcBef>
              <a:spcAft>
                <a:spcPts val="0"/>
              </a:spcAft>
              <a:buClr>
                <a:srgbClr val="D12477"/>
              </a:buClr>
              <a:buSzPts val="2700"/>
              <a:buFont typeface="Arial"/>
              <a:buChar char="•"/>
            </a:pPr>
            <a:r>
              <a:rPr lang="fi-FI" sz="2400"/>
              <a:t>Uczeń powinien przeanalizować mapy wykonane przez inną grupę.</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42"/>
          <p:cNvSpPr txBox="1"/>
          <p:nvPr/>
        </p:nvSpPr>
        <p:spPr>
          <a:xfrm>
            <a:off x="637785" y="920120"/>
            <a:ext cx="11360800" cy="763600"/>
          </a:xfrm>
          <a:prstGeom prst="rect">
            <a:avLst/>
          </a:prstGeom>
          <a:no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None/>
            </a:pPr>
            <a:r>
              <a:rPr b="1" i="0" lang="fi-FI" sz="4800" u="none" cap="none" strike="noStrike">
                <a:solidFill>
                  <a:srgbClr val="161249"/>
                </a:solidFill>
                <a:latin typeface="Arial"/>
                <a:ea typeface="Arial"/>
                <a:cs typeface="Arial"/>
                <a:sym typeface="Arial"/>
              </a:rPr>
              <a:t>Bibliografia</a:t>
            </a:r>
            <a:endParaRPr b="0" i="0" sz="2400" u="none" cap="none" strike="noStrike">
              <a:solidFill>
                <a:srgbClr val="161249"/>
              </a:solidFill>
              <a:latin typeface="Arial"/>
              <a:ea typeface="Arial"/>
              <a:cs typeface="Arial"/>
              <a:sym typeface="Arial"/>
            </a:endParaRPr>
          </a:p>
        </p:txBody>
      </p:sp>
      <p:sp>
        <p:nvSpPr>
          <p:cNvPr id="409" name="Google Shape;409;p42"/>
          <p:cNvSpPr txBox="1"/>
          <p:nvPr/>
        </p:nvSpPr>
        <p:spPr>
          <a:xfrm>
            <a:off x="637786" y="1683721"/>
            <a:ext cx="11111239" cy="3918815"/>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2133"/>
              </a:spcBef>
              <a:spcAft>
                <a:spcPts val="0"/>
              </a:spcAft>
              <a:buNone/>
            </a:pPr>
            <a:r>
              <a:rPr b="0" i="0" lang="fi-FI" sz="1867" u="none" cap="none" strike="noStrike">
                <a:solidFill>
                  <a:srgbClr val="161249"/>
                </a:solidFill>
                <a:latin typeface="Arial"/>
                <a:ea typeface="Arial"/>
                <a:cs typeface="Arial"/>
                <a:sym typeface="Arial"/>
              </a:rPr>
              <a:t>Hanlon, A. (2109). </a:t>
            </a:r>
            <a:r>
              <a:rPr b="0" i="1" lang="fi-FI" sz="1867" u="none" cap="none" strike="noStrike">
                <a:solidFill>
                  <a:srgbClr val="161249"/>
                </a:solidFill>
                <a:latin typeface="Arial"/>
                <a:ea typeface="Arial"/>
                <a:cs typeface="Arial"/>
                <a:sym typeface="Arial"/>
              </a:rPr>
              <a:t>Marketing cyfrowy: planowanie strategiczne i integracja</a:t>
            </a:r>
            <a:r>
              <a:rPr b="0" i="0" lang="fi-FI" sz="1867" u="none" cap="none" strike="noStrike">
                <a:solidFill>
                  <a:srgbClr val="161249"/>
                </a:solidFill>
                <a:latin typeface="Arial"/>
                <a:ea typeface="Arial"/>
                <a:cs typeface="Arial"/>
                <a:sym typeface="Arial"/>
              </a:rPr>
              <a:t>. Sage.</a:t>
            </a:r>
            <a:endParaRPr b="0" i="0" sz="1867" u="none" cap="none" strike="noStrike">
              <a:solidFill>
                <a:srgbClr val="161249"/>
              </a:solidFill>
              <a:latin typeface="Arial"/>
              <a:ea typeface="Arial"/>
              <a:cs typeface="Arial"/>
              <a:sym typeface="Arial"/>
            </a:endParaRPr>
          </a:p>
          <a:p>
            <a:pPr indent="0" lvl="0" marL="0" marR="0" rtl="0" algn="l">
              <a:lnSpc>
                <a:spcPct val="115000"/>
              </a:lnSpc>
              <a:spcBef>
                <a:spcPts val="2133"/>
              </a:spcBef>
              <a:spcAft>
                <a:spcPts val="0"/>
              </a:spcAft>
              <a:buNone/>
            </a:pPr>
            <a:r>
              <a:rPr b="0" i="0" lang="fi-FI" sz="1867" u="none" cap="none" strike="noStrike">
                <a:solidFill>
                  <a:srgbClr val="161249"/>
                </a:solidFill>
                <a:latin typeface="Arial"/>
                <a:ea typeface="Arial"/>
                <a:cs typeface="Arial"/>
                <a:sym typeface="Arial"/>
              </a:rPr>
              <a:t>Molleda, J. (2010). Autentyczność i wymiary konstruktu w badaniach public relations i komunikacji. </a:t>
            </a:r>
            <a:r>
              <a:rPr b="0" i="1" lang="fi-FI" sz="1867" u="none" cap="none" strike="noStrike">
                <a:solidFill>
                  <a:srgbClr val="161249"/>
                </a:solidFill>
                <a:latin typeface="Arial"/>
                <a:ea typeface="Arial"/>
                <a:cs typeface="Arial"/>
                <a:sym typeface="Arial"/>
              </a:rPr>
              <a:t>Journal of Communication Management, 14</a:t>
            </a:r>
            <a:r>
              <a:rPr b="0" i="0" lang="fi-FI" sz="1867" u="none" cap="none" strike="noStrike">
                <a:solidFill>
                  <a:srgbClr val="161249"/>
                </a:solidFill>
                <a:latin typeface="Arial"/>
                <a:ea typeface="Arial"/>
                <a:cs typeface="Arial"/>
                <a:sym typeface="Arial"/>
              </a:rPr>
              <a:t>(3), 223-236.</a:t>
            </a:r>
            <a:endParaRPr b="0" i="0" sz="1867" u="none" cap="none" strike="noStrike">
              <a:solidFill>
                <a:srgbClr val="161249"/>
              </a:solidFill>
              <a:latin typeface="Arial"/>
              <a:ea typeface="Arial"/>
              <a:cs typeface="Arial"/>
              <a:sym typeface="Arial"/>
            </a:endParaRPr>
          </a:p>
          <a:p>
            <a:pPr indent="0" lvl="0" marL="0" marR="0" rtl="0" algn="l">
              <a:lnSpc>
                <a:spcPct val="115000"/>
              </a:lnSpc>
              <a:spcBef>
                <a:spcPts val="2133"/>
              </a:spcBef>
              <a:spcAft>
                <a:spcPts val="1333"/>
              </a:spcAft>
              <a:buNone/>
            </a:pPr>
            <a:r>
              <a:t/>
            </a:r>
            <a:endParaRPr b="1" i="1" sz="2400" u="none" cap="none" strike="noStrike">
              <a:solidFill>
                <a:srgbClr val="1612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g1e7c907f71a_0_186"/>
          <p:cNvSpPr txBox="1"/>
          <p:nvPr>
            <p:ph idx="1" type="body"/>
          </p:nvPr>
        </p:nvSpPr>
        <p:spPr>
          <a:xfrm>
            <a:off x="838200" y="873767"/>
            <a:ext cx="7188000" cy="4013100"/>
          </a:xfrm>
          <a:prstGeom prst="rect">
            <a:avLst/>
          </a:prstGeom>
          <a:noFill/>
          <a:ln>
            <a:noFill/>
          </a:ln>
        </p:spPr>
        <p:txBody>
          <a:bodyPr anchorCtr="0" anchor="t" bIns="60925" lIns="121900" spcFirstLastPara="1" rIns="121900" wrap="square" tIns="60925">
            <a:normAutofit lnSpcReduction="10000"/>
          </a:bodyPr>
          <a:lstStyle/>
          <a:p>
            <a:pPr indent="0" lvl="0" marL="0" rtl="0" algn="l">
              <a:lnSpc>
                <a:spcPct val="90000"/>
              </a:lnSpc>
              <a:spcBef>
                <a:spcPts val="1000"/>
              </a:spcBef>
              <a:spcAft>
                <a:spcPts val="0"/>
              </a:spcAft>
              <a:buClr>
                <a:srgbClr val="FFFFFF"/>
              </a:buClr>
              <a:buSzPts val="2000"/>
              <a:buNone/>
            </a:pPr>
            <a:r>
              <a:rPr lang="fi-FI">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a:solidFill>
                <a:srgbClr val="FFFFFF"/>
              </a:solidFill>
            </a:endParaRPr>
          </a:p>
          <a:p>
            <a:pPr indent="0" lvl="0" marL="0" rtl="0" algn="l">
              <a:lnSpc>
                <a:spcPct val="90000"/>
              </a:lnSpc>
              <a:spcBef>
                <a:spcPts val="1000"/>
              </a:spcBef>
              <a:spcAft>
                <a:spcPts val="0"/>
              </a:spcAft>
              <a:buClr>
                <a:srgbClr val="FFFFFF"/>
              </a:buClr>
              <a:buSzPts val="2000"/>
              <a:buNone/>
            </a:pPr>
            <a:r>
              <a:t/>
            </a:r>
            <a:endParaRPr>
              <a:solidFill>
                <a:srgbClr val="FFFFFF"/>
              </a:solidFill>
            </a:endParaRPr>
          </a:p>
          <a:p>
            <a:pPr indent="0" lvl="0" marL="0" rtl="0" algn="l">
              <a:lnSpc>
                <a:spcPct val="90000"/>
              </a:lnSpc>
              <a:spcBef>
                <a:spcPts val="1000"/>
              </a:spcBef>
              <a:spcAft>
                <a:spcPts val="0"/>
              </a:spcAft>
              <a:buClr>
                <a:srgbClr val="FFFFFF"/>
              </a:buClr>
              <a:buSzPts val="2000"/>
              <a:buNone/>
            </a:pPr>
            <a:r>
              <a:rPr lang="fi-FI">
                <a:solidFill>
                  <a:srgbClr val="FFFFFF"/>
                </a:solidFill>
              </a:rPr>
              <a:t>Materiał zawiera treści i dane liczbowe pobrane z Internetu </a:t>
            </a:r>
            <a:br>
              <a:rPr lang="fi-FI">
                <a:solidFill>
                  <a:srgbClr val="FFFFFF"/>
                </a:solidFill>
              </a:rPr>
            </a:br>
            <a:r>
              <a:rPr lang="fi-FI">
                <a:solidFill>
                  <a:srgbClr val="FFFFFF"/>
                </a:solidFill>
              </a:rPr>
              <a:t>i w związku z tym może ulec zmianie. Źródła zostały podane zgodnie z zasadami dozwolonego użytku. Cały materiał można obejrzeć i pobrać ze strony </a:t>
            </a:r>
            <a:r>
              <a:rPr lang="fi-FI" u="sng">
                <a:solidFill>
                  <a:srgbClr val="FFFFFF"/>
                </a:solidFill>
                <a:hlinkClick r:id="rId3">
                  <a:extLst>
                    <a:ext uri="{A12FA001-AC4F-418D-AE19-62706E023703}">
                      <ahyp:hlinkClr val="tx"/>
                    </a:ext>
                  </a:extLst>
                </a:hlinkClick>
              </a:rPr>
              <a:t>www.dems.pro</a:t>
            </a:r>
            <a:r>
              <a:rPr lang="fi-FI">
                <a:solidFill>
                  <a:srgbClr val="FFFFFF"/>
                </a:solidFill>
              </a:rPr>
              <a:t>.  Wszystkie materiały są przeznaczone do otwartego użytku </a:t>
            </a:r>
            <a:br>
              <a:rPr lang="fi-FI">
                <a:solidFill>
                  <a:srgbClr val="FFFFFF"/>
                </a:solidFill>
              </a:rPr>
            </a:br>
            <a:r>
              <a:rPr lang="fi-FI">
                <a:solidFill>
                  <a:srgbClr val="FFFFFF"/>
                </a:solidFill>
              </a:rPr>
              <a:t>i współfinansowane przez program Erasmus +.</a:t>
            </a:r>
            <a:endParaRPr>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2023-01-25T13:34:01Z</dcterms:created>
  <dc:creator>Luukka Timo</dc:creator>
</cp:coreProperties>
</file>