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6858000" cx="12192000"/>
  <p:notesSz cx="6858000" cy="9144000"/>
  <p:embeddedFontLst>
    <p:embeddedFont>
      <p:font typeface="Roboto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869">
          <p15:clr>
            <a:srgbClr val="A4A3A4"/>
          </p15:clr>
        </p15:guide>
      </p15:sldGuideLst>
    </p:ext>
    <p:ext uri="GoogleSlidesCustomDataVersion2">
      <go:slidesCustomData xmlns:go="http://customooxmlschemas.google.com/" r:id="rId33" roundtripDataSignature="AMtx7mjy7uo0Eqy+vlUGTllEZJUpResb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86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obot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Roboto-italic.fntdata"/><Relationship Id="rId30" Type="http://schemas.openxmlformats.org/officeDocument/2006/relationships/font" Target="fonts/Roboto-bold.fntdata"/><Relationship Id="rId11" Type="http://schemas.openxmlformats.org/officeDocument/2006/relationships/slide" Target="slides/slide6.xml"/><Relationship Id="rId33" Type="http://customschemas.google.com/relationships/presentationmetadata" Target="metadata"/><Relationship Id="rId10" Type="http://schemas.openxmlformats.org/officeDocument/2006/relationships/slide" Target="slides/slide5.xml"/><Relationship Id="rId32" Type="http://schemas.openxmlformats.org/officeDocument/2006/relationships/font" Target="fonts/Roboto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b="0" i="0" lang="fi-FI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806604e71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g2806604e715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5" name="Google Shape;165;p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" name="Google Shape;17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W e-mail marketingu istnieją różne cele, które można osiągnąć. Cele SMART są również ważne w marketingu e-mailowym.</a:t>
            </a:r>
            <a:endParaRPr/>
          </a:p>
        </p:txBody>
      </p:sp>
      <p:sp>
        <p:nvSpPr>
          <p:cNvPr id="186" name="Google Shape;186;p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-FI"/>
              <a:t>E-mail marketing jest jedną z najstarszych form komunikacji cyfrowej, ale pozostaje jedną z najskuteczniejszych strategii marketingu cyfrowego. Według badań przeprowadzonych przez Data &amp; Marketing Association w 2019 r., </a:t>
            </a:r>
            <a:r>
              <a:rPr b="1" lang="fi-FI"/>
              <a:t>zwrot z inwestycji w </a:t>
            </a:r>
            <a:r>
              <a:rPr lang="fi-FI"/>
              <a:t>e-mail marketing wynosi </a:t>
            </a:r>
            <a:r>
              <a:rPr b="1" lang="fi-FI"/>
              <a:t>40 euro na każde wydane euro</a:t>
            </a:r>
            <a:r>
              <a:rPr lang="fi-FI"/>
              <a:t>, co czyni go niezwykle opłacalnym sposobem na osiągnięcie wyników biznesowych.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-FI"/>
              <a:t>Jedną z kluczowych zalet marketingu e-mailowego jest to, że jest to skuteczny kanał marketingu treści, który </a:t>
            </a:r>
            <a:r>
              <a:rPr b="1" lang="fi-FI"/>
              <a:t>może przyciągnąć ruch do Twojej witryny </a:t>
            </a:r>
            <a:r>
              <a:rPr lang="fi-FI"/>
              <a:t>lub platformy e-commerce. Ponadto łatwo jest testować i rozwijać kampanie e-mailowe w celu optymalizacji ich wydajności. </a:t>
            </a:r>
            <a:r>
              <a:rPr b="1" lang="fi-FI"/>
              <a:t>Wykorzystując segmentację i biorąc pod uwagę ścieżki zakupowe klientów, </a:t>
            </a:r>
            <a:r>
              <a:rPr lang="fi-FI"/>
              <a:t>poczta e-mail jest sposobem na interakcję z klientami i tworzenie dla nich spersonalizowanej wartości we właściwym momencie.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-FI"/>
              <a:t>Poczta e-mail jest również kanałem, z którego klienci korzystają każdego dnia, dzięki czemu jest to niezawodny sposób na dotarcie do nich w czasie rzeczywistym, zwłaszcza na ich smartfonach. Umożliwia to dostarczanie odbiorcom aktualnych i istotnych treści, zwiększając prawdopodobieństwo, że zaangażują się w Twoją markę.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-FI"/>
              <a:t>Kolejną zaletą marketingu e-mailowego jest to, że można go łatwo mierzyć i optymalizować. Możesz śledzić współczynniki otwarć, klikalności i konwersji, aby udoskonalić swoje podejście i uzyskać lepsze wyniki w miarę upływu czasu. Marketing e-mailowy zwiększa również świadomość marki, utrzymując ją na pierwszym miejscu wśród subskrybentów.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-FI"/>
              <a:t>Wreszcie, marketing e-mailowy jest skalowalny, co oznacza, że możesz używać tych samych treści w innych kanałach, takich jak media społecznościowe, i odwrotnie. Sprawia to, że jest to opłacalny sposób na zwiększenie zasięgu i zaangażowanie odbiorców w wielu punktach styku. Ogólnie rzecz biorąc, marketing e-mailowy jest potężnym narzędziem do osiągania wyników biznesowych i budowania relacji z odbiorcami.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7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E-mail marketing jest jedną z najstarszych form komunikacji cyfrowej, ale pozostaje jedną z najskuteczniejszych strategii marketingu cyfrowego. Według badań przeprowadzonych przez Data &amp; Marketing Association w 2019 r., </a:t>
            </a:r>
            <a:r>
              <a:rPr b="1" lang="fi-FI" sz="1100">
                <a:latin typeface="Roboto"/>
                <a:ea typeface="Roboto"/>
                <a:cs typeface="Roboto"/>
                <a:sym typeface="Roboto"/>
              </a:rPr>
              <a:t>zwrot z inwestycji w </a:t>
            </a: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e-mail marketing wynosi </a:t>
            </a:r>
            <a:r>
              <a:rPr b="1" lang="fi-FI" sz="1100">
                <a:latin typeface="Roboto"/>
                <a:ea typeface="Roboto"/>
                <a:cs typeface="Roboto"/>
                <a:sym typeface="Roboto"/>
              </a:rPr>
              <a:t>40 euro na każde wydane euro, co czyni </a:t>
            </a: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go niezwykle opłacalnym sposobem na osiągnięcie wyników biznesowych.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Jedną z kluczowych zalet marketingu e-mailowego jest to, że jest to skuteczny kanał marketingu treści</a:t>
            </a:r>
            <a:r>
              <a:rPr b="1" lang="fi-FI" sz="1100">
                <a:latin typeface="Roboto"/>
                <a:ea typeface="Roboto"/>
                <a:cs typeface="Roboto"/>
                <a:sym typeface="Roboto"/>
              </a:rPr>
              <a:t>, który może przyciągnąć ruch do Twojej witryny lub </a:t>
            </a: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platformy </a:t>
            </a:r>
            <a:r>
              <a:rPr b="1" lang="fi-FI" sz="1100">
                <a:latin typeface="Roboto"/>
                <a:ea typeface="Roboto"/>
                <a:cs typeface="Roboto"/>
                <a:sym typeface="Roboto"/>
              </a:rPr>
              <a:t>e-commerce.</a:t>
            </a: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 Ponadto łatwo jest testować i rozwijać kampanie e-mailowe w celu optymalizacji ich wydajności. </a:t>
            </a:r>
            <a:r>
              <a:rPr b="1" lang="fi-FI" sz="1100">
                <a:latin typeface="Roboto"/>
                <a:ea typeface="Roboto"/>
                <a:cs typeface="Roboto"/>
                <a:sym typeface="Roboto"/>
              </a:rPr>
              <a:t>Wykorzystując segmentację i biorąc pod uwagę ścieżki zakupowe klientów, </a:t>
            </a: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poczta e-mail jest sposobem na interakcję z klientami i tworzenie dla nich spersonalizowanej wartości we właściwym momencie.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Poczta e-mail jest również kanałem, z którego klienci korzystają każdego dnia, dzięki czemu jest to niezawodny sposób na dotarcie do nich w czasie rzeczywistym, zwłaszcza na ich smartfonach. Umożliwia to dostarczanie odbiorcom aktualnych i istotnych treści, zwiększając prawdopodobieństwo, że zaangażują się w Twoją markę.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Kolejną zaletą marketingu e-mailowego jest to, że można go łatwo mierzyć i optymalizować. Możesz śledzić współczynniki otwarć, klikalności i konwersji, aby udoskonalić swoje podejście i uzyskać lepsze wyniki w miarę upływu czasu. Marketing e-mailowy zwiększa również świadomość marki, utrzymując ją na pierwszym miejscu wśród subskrybentów.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Wreszcie, marketing e-mailowy jest skalowalny, co oznacza, że możesz używać tych samych treści w innych kanałach, takich jak media społecznościowe, i odwrotnie. Sprawia to, że jest to opłacalny sposób na zwiększenie zasięgu i zaangażowanie odbiorców w wielu punktach styku. Ogólnie rzecz biorąc, marketing e-mailowy jest potężnym narzędziem do osiągania wyników biznesowych i budowania relacji z odbiorcami.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E-mail marketing jest jedną z najstarszych form komunikacji cyfrowej, ale pozostaje jedną z najskuteczniejszych strategii marketingu cyfrowego. Według badań przeprowadzonych przez Data &amp; Marketing Association w 2019 r., zwrot z inwestycji w e-mail marketing wynosi 40 euro na każde wydane euro, co czyni go niezwykle opłacalnym sposobem na osiągnięcie wyników biznesowych.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Jedną z kluczowych zalet marketingu e-mailowego jest to, że jest to skuteczny kanał marketingu treści, który może przyciągnąć ruch do Twojej witryny lub platformy e-commerce. Ponadto łatwo jest testować i rozwijać kampanie e-mailowe w celu optymalizacji ich wydajności. Wykorzystując segmentację i biorąc pod uwagę ścieżki zakupowe klientów, poczta e-mail jest sposobem na interakcję z klientami i tworzenie dla nich spersonalizowanej wartości we właściwym momencie.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Poczta e-mail jest również kanałem, z którego klienci korzystają każdego dnia, dzięki czemu jest to niezawodny sposób na dotarcie do nich w czasie rzeczywistym, zwłaszcza na ich smartfonach. Umożliwia to dostarczanie odbiorcom aktualnych i istotnych treści, zwiększając prawdopodobieństwo, że zaangażują się w Twoją markę.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Kolejną zaletą marketingu e-mailowego jest to, że można go łatwo mierzyć i optymalizować. Możesz śledzić współczynniki otwarć, klikalności i konwersji, aby udoskonalić swoje podejście i uzyskać lepsze wyniki w miarę upływu czasu. Marketing e-mailowy zwiększa również świadomość marki, utrzymując ją na pierwszym miejscu wśród subskrybentów.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100">
                <a:latin typeface="Roboto"/>
                <a:ea typeface="Roboto"/>
                <a:cs typeface="Roboto"/>
                <a:sym typeface="Roboto"/>
              </a:rPr>
              <a:t>Wreszcie, marketing e-mailowy jest skalowalny, co oznacza, że możesz używać tych samych treści w innych kanałach, takich jak media społecznościowe, i odwrotnie. Sprawia to, że jest to opłacalny sposób na zwiększenie zasięgu i zaangażowanie odbiorców w wielu punktach styku. Ogólnie rzecz biorąc, marketing e-mailowy jest potężnym narzędziem do osiągania wyników biznesowych i budowania relacji z odbiorcami.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Platforma e-mail marketingu to oprogramowanie lub narzędzie internetowe, które umożliwia tworzenie, wysyłanie i zarządzanie kampaniami e-mail marketingu.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MailChimp to popularna platforma do e-mail marketingu, która oferuje przyjazny dla użytkownika interfejs i szereg funkcji, w tym automatyzację e-maili, szablony i analizy.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Przed rozpoczęciem kampanii e-mail marketingowej ważne jest ustalenie celów i grupy docelowej.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Określ, co chcesz osiągnąć dzięki swojej kampanii (np. zwiększyć sprzedaż, zbudować świadomość marki, promować nowy produkt) i kim są Twoi idealni klienci.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Budowanie wysokiej jakości listy e-mailowej ma kluczowe znaczenie dla skutecznego marketingu e-mailowego. Lista e-mailowa = lista odbiorców.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Rozważ różne sposoby zbierania adresów e-mail, na przykład za pośrednictwem witryny internetowej, mediów społecznościowych lub wydarzeń.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Upewnij się, że subskrybenci wyrazili na to zgodę (rozporządzenie RODO, patrz slajd 9) i zaoferuj im zachętę do rejestracji, taką jak rabat.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Szablon wiadomości e-mail powinien być atrakcyjny wizualnie, czytelny i przyjazny dla urządzeń mobilnych.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Możesz stworzyć własny szablon za pomocą edytora typu "przeciągnij i upuść" lub skorzystać z gotowego szablonu dostarczonego przez platformę e-mail marketingu.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Projektując wiadomość e-mail, weź pod uwagę swoje cele i grupę docelową oraz upewnij się, że zawiera ona angażujące treści i elementy wizualne.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Po wysłaniu wiadomości e-mail ważne jest, aby zmierzyć jej skuteczność i wprowadzić ulepszenia w przyszłych kampaniach.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Korzystaj z analiz, aby śledzić wskaźniki, takie jak współczynnik otwarć, współczynnik klikalności i konwersje.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Przeprowadź testy A/B, aby porównać różne elementy wiadomości e-mail, takie jak tematy lub wezwania do działania, i sprawdź, co działa najlepiej.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" name="Google Shape;204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Formularz opt-in to formularz, który umożliwia odwiedzającym witrynę lub stronę docelową subskrypcję listy e-mailowej lub biuletynu. Formularz zazwyczaj zawiera prośbę o podanie imienia i nazwiska oraz adresu e-mail odwiedzającego i może zawierać inne pola w zależności od potrzeb firmy. Termin "opt-in" odnosi się do procesu uzyskiwania wyraźnej zgody subskrybenta na otrzymywanie promocyjnych wiadomości e-mail lub biuletynów od firmy. </a:t>
            </a:r>
            <a:endParaRPr/>
          </a:p>
        </p:txBody>
      </p:sp>
      <p:sp>
        <p:nvSpPr>
          <p:cNvPr id="205" name="Google Shape;205;p1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2" name="Google Shape;212;p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8" name="Google Shape;218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Przykładowo, firma może posegmentować swoją listę e-mailową według historii wcześniejszych zakupów, wysyłając promocje lub rekomendacje produktów w oparciu o poprzednie zakupy. Alternatywnie, firma może segmentować swoją listę e-mailową według lokalizacji, wysyłając ukierunkowane wiadomości o lokalnych wydarzeniach lub promocjach.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Korzystając z segmentacji klientów w marketingu e-mailowym, firmy mogą poprawić współczynniki otwarć wiadomości e-mail, współczynniki klikalności, a ostatecznie konwersje. Dodatkowo, wysyłając bardziej trafne i ukierunkowane wiadomości e-mail, firmy mogą również zwiększyć zadowolenie i lojalność klientów.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1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" name="Google Shape;225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Ogólnie rzecz biorąc, treść koperty i treść główna powinny ze sobą współgrać, aby stworzyć spójną i skuteczną wiadomość e-mail marketingową.</a:t>
            </a:r>
            <a:endParaRPr/>
          </a:p>
        </p:txBody>
      </p:sp>
      <p:sp>
        <p:nvSpPr>
          <p:cNvPr id="226" name="Google Shape;226;p1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" name="Google Shape;232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p1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9" name="Google Shape;239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Struktura biuletynu może się różnić w zależności od celu i odbiorców, ale są to najczęstsze elementy, które są często uwzględniane.</a:t>
            </a:r>
            <a:endParaRPr/>
          </a:p>
        </p:txBody>
      </p:sp>
      <p:sp>
        <p:nvSpPr>
          <p:cNvPr id="240" name="Google Shape;240;p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6" name="Google Shape;246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Postępując zgodnie z tymi krokami, możesz zaprojektować skuteczną kampanię e-mailową, która zaangażuje odbiorców, zwiększy konwersje i osiągnie cele biznesowe.</a:t>
            </a:r>
            <a:endParaRPr/>
          </a:p>
        </p:txBody>
      </p:sp>
      <p:sp>
        <p:nvSpPr>
          <p:cNvPr id="247" name="Google Shape;247;p1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4" name="Google Shape;254;p1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6" name="Google Shape;266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2" name="Google Shape;272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Monitorując te wskaźniki KPI, możesz zoptymalizować swoje kampanie e-mail marketingowe, aby uzyskać lepsze wyniki i wyższy zwrot z inwestycji.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3" name="Google Shape;273;p2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9" name="Google Shape;27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-FI"/>
              <a:t>Mailchimp jest popularnym narzędziem do e-mail marketingu, ponieważ oferuje szeroki zakres funkcji, które są łatwe w użyciu, co czyni go świetną opcją dla początkujących.  Mailchimp ma przyjazny dla użytkownika interfejs, który jest łatwy w nawigacji, ułatwiając tworzenie i wysyłanie wiadomości e-mail, a także zarządzanie listą e-mailową. Oferuje wiele wstępnie zaprojektowanych szablonów wiadomości e-mail, które można dostosować do swojej marki i wiadomości, oszczędzając czas i wysiłek związany z projektowaniem wiadomości e-mail od podstaw.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5" name="Google Shape;28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1" name="Google Shape;291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Zadanie to może być wykonane jako praca indywidualna lub grupowa.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6" name="Google Shape;296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2806604e715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02" name="Google Shape;302;g2806604e715_0_18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4.jpg"/><Relationship Id="rId6" Type="http://schemas.openxmlformats.org/officeDocument/2006/relationships/image" Target="../media/image8.png"/><Relationship Id="rId7" Type="http://schemas.openxmlformats.org/officeDocument/2006/relationships/image" Target="../media/image21.png"/><Relationship Id="rId8" Type="http://schemas.openxmlformats.org/officeDocument/2006/relationships/image" Target="../media/image1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Relationship Id="rId3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4.jpg"/><Relationship Id="rId4" Type="http://schemas.openxmlformats.org/officeDocument/2006/relationships/image" Target="../media/image8.png"/><Relationship Id="rId5" Type="http://schemas.openxmlformats.org/officeDocument/2006/relationships/image" Target="../media/image21.png"/><Relationship Id="rId6" Type="http://schemas.openxmlformats.org/officeDocument/2006/relationships/image" Target="../media/image1.png"/><Relationship Id="rId7" Type="http://schemas.openxmlformats.org/officeDocument/2006/relationships/image" Target="../media/image18.png"/><Relationship Id="rId8" Type="http://schemas.openxmlformats.org/officeDocument/2006/relationships/image" Target="../media/image11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18.png"/><Relationship Id="rId4" Type="http://schemas.openxmlformats.org/officeDocument/2006/relationships/image" Target="../media/image14.png"/><Relationship Id="rId5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jpg"/><Relationship Id="rId3" Type="http://schemas.openxmlformats.org/officeDocument/2006/relationships/image" Target="../media/image18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jpg"/><Relationship Id="rId3" Type="http://schemas.openxmlformats.org/officeDocument/2006/relationships/image" Target="../media/image4.jpg"/><Relationship Id="rId4" Type="http://schemas.openxmlformats.org/officeDocument/2006/relationships/image" Target="../media/image8.png"/><Relationship Id="rId5" Type="http://schemas.openxmlformats.org/officeDocument/2006/relationships/image" Target="../media/image21.png"/><Relationship Id="rId6" Type="http://schemas.openxmlformats.org/officeDocument/2006/relationships/image" Target="../media/image18.png"/><Relationship Id="rId7" Type="http://schemas.openxmlformats.org/officeDocument/2006/relationships/image" Target="../media/image11.png"/><Relationship Id="rId8" Type="http://schemas.openxmlformats.org/officeDocument/2006/relationships/image" Target="../media/image1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7.jpg"/><Relationship Id="rId3" Type="http://schemas.openxmlformats.org/officeDocument/2006/relationships/image" Target="../media/image4.jpg"/><Relationship Id="rId4" Type="http://schemas.openxmlformats.org/officeDocument/2006/relationships/image" Target="../media/image8.png"/><Relationship Id="rId5" Type="http://schemas.openxmlformats.org/officeDocument/2006/relationships/image" Target="../media/image21.png"/><Relationship Id="rId6" Type="http://schemas.openxmlformats.org/officeDocument/2006/relationships/image" Target="../media/image18.png"/><Relationship Id="rId7" Type="http://schemas.openxmlformats.org/officeDocument/2006/relationships/image" Target="../media/image11.png"/><Relationship Id="rId8" Type="http://schemas.openxmlformats.org/officeDocument/2006/relationships/image" Target="../media/image1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jpg"/><Relationship Id="rId3" Type="http://schemas.openxmlformats.org/officeDocument/2006/relationships/image" Target="../media/image4.jpg"/><Relationship Id="rId4" Type="http://schemas.openxmlformats.org/officeDocument/2006/relationships/image" Target="../media/image8.png"/><Relationship Id="rId5" Type="http://schemas.openxmlformats.org/officeDocument/2006/relationships/image" Target="../media/image21.png"/><Relationship Id="rId6" Type="http://schemas.openxmlformats.org/officeDocument/2006/relationships/image" Target="../media/image18.png"/><Relationship Id="rId7" Type="http://schemas.openxmlformats.org/officeDocument/2006/relationships/image" Target="../media/image11.png"/><Relationship Id="rId8" Type="http://schemas.openxmlformats.org/officeDocument/2006/relationships/image" Target="../media/image1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Relationship Id="rId3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jpg"/><Relationship Id="rId3" Type="http://schemas.openxmlformats.org/officeDocument/2006/relationships/image" Target="../media/image4.jpg"/><Relationship Id="rId4" Type="http://schemas.openxmlformats.org/officeDocument/2006/relationships/image" Target="../media/image8.png"/><Relationship Id="rId5" Type="http://schemas.openxmlformats.org/officeDocument/2006/relationships/image" Target="../media/image21.png"/><Relationship Id="rId6" Type="http://schemas.openxmlformats.org/officeDocument/2006/relationships/image" Target="../media/image18.png"/><Relationship Id="rId7" Type="http://schemas.openxmlformats.org/officeDocument/2006/relationships/image" Target="../media/image11.png"/><Relationship Id="rId8" Type="http://schemas.openxmlformats.org/officeDocument/2006/relationships/image" Target="../media/image1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6"/>
          <p:cNvSpPr txBox="1"/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b="1" i="0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14" name="Google Shape;14;p66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5" name="Google Shape;15;p66"/>
          <p:cNvPicPr preferRelativeResize="0"/>
          <p:nvPr/>
        </p:nvPicPr>
        <p:blipFill rotWithShape="1">
          <a:blip r:embed="rId3">
            <a:alphaModFix/>
          </a:blip>
          <a:srcRect b="2265" l="0" r="0" t="2266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6"/>
          <p:cNvSpPr/>
          <p:nvPr/>
        </p:nvSpPr>
        <p:spPr>
          <a:xfrm flipH="1" rot="10800000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66"/>
          <p:cNvPicPr preferRelativeResize="0"/>
          <p:nvPr/>
        </p:nvPicPr>
        <p:blipFill rotWithShape="1">
          <a:blip r:embed="rId4">
            <a:alphaModFix/>
          </a:blip>
          <a:srcRect b="0" l="3024" r="3022" t="0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6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6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6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1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7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67"/>
          <p:cNvSpPr txBox="1"/>
          <p:nvPr>
            <p:ph idx="1" type="body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26" name="Google Shape;26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7"/>
          <p:cNvPicPr preferRelativeResize="0"/>
          <p:nvPr/>
        </p:nvPicPr>
        <p:blipFill rotWithShape="1">
          <a:blip r:embed="rId4">
            <a:alphaModFix/>
          </a:blip>
          <a:srcRect b="0" l="3024" r="3022" t="0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8"/>
          <p:cNvSpPr txBox="1"/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8"/>
          <p:cNvSpPr txBox="1"/>
          <p:nvPr>
            <p:ph idx="1" type="body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355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b="0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02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8"/>
          <p:cNvSpPr/>
          <p:nvPr/>
        </p:nvSpPr>
        <p:spPr>
          <a:xfrm flipH="1" rot="10800000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8"/>
          <p:cNvPicPr preferRelativeResize="0"/>
          <p:nvPr/>
        </p:nvPicPr>
        <p:blipFill rotWithShape="1">
          <a:blip r:embed="rId6">
            <a:alphaModFix/>
          </a:blip>
          <a:srcRect b="0" l="3024" r="3022" t="0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68"/>
          <p:cNvPicPr preferRelativeResize="0"/>
          <p:nvPr/>
        </p:nvPicPr>
        <p:blipFill rotWithShape="1">
          <a:blip r:embed="rId7">
            <a:alphaModFix/>
          </a:blip>
          <a:srcRect b="0" l="0" r="63278" t="0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68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8" name="Google Shape;38;p6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2">
  <p:cSld name="Title and Content 2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hape&#10;&#10;Description automatically generated" id="40" name="Google Shape;40;p77"/>
          <p:cNvPicPr preferRelativeResize="0"/>
          <p:nvPr/>
        </p:nvPicPr>
        <p:blipFill rotWithShape="1">
          <a:blip r:embed="rId2">
            <a:alphaModFix amt="27000"/>
          </a:blip>
          <a:srcRect b="0" l="0" r="0" t="0"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7"/>
          <p:cNvPicPr preferRelativeResize="0"/>
          <p:nvPr/>
        </p:nvPicPr>
        <p:blipFill rotWithShape="1">
          <a:blip r:embed="rId3">
            <a:alphaModFix/>
          </a:blip>
          <a:srcRect b="0" l="0" r="63278" t="0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7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7"/>
          <p:cNvSpPr txBox="1"/>
          <p:nvPr>
            <p:ph idx="1" type="body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44" name="Google Shape;44;p7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77"/>
          <p:cNvPicPr preferRelativeResize="0"/>
          <p:nvPr/>
        </p:nvPicPr>
        <p:blipFill rotWithShape="1">
          <a:blip r:embed="rId5">
            <a:alphaModFix/>
          </a:blip>
          <a:srcRect b="0" l="3024" r="3022" t="0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6"/>
          <p:cNvSpPr txBox="1"/>
          <p:nvPr>
            <p:ph idx="1" type="body"/>
          </p:nvPr>
        </p:nvSpPr>
        <p:spPr>
          <a:xfrm>
            <a:off x="1120777" y="433106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b="1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26"/>
          <p:cNvSpPr txBox="1"/>
          <p:nvPr>
            <p:ph idx="2" type="body"/>
          </p:nvPr>
        </p:nvSpPr>
        <p:spPr>
          <a:xfrm>
            <a:off x="1120777" y="1183689"/>
            <a:ext cx="8818738" cy="38178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6"/>
          <p:cNvSpPr/>
          <p:nvPr/>
        </p:nvSpPr>
        <p:spPr>
          <a:xfrm flipH="1" rot="10800000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0" name="Google Shape;50;p26"/>
          <p:cNvCxnSpPr/>
          <p:nvPr/>
        </p:nvCxnSpPr>
        <p:spPr>
          <a:xfrm rot="10800000">
            <a:off x="1120777" y="930582"/>
            <a:ext cx="5231150" cy="0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51" name="Google Shape;51;p26"/>
          <p:cNvPicPr preferRelativeResize="0"/>
          <p:nvPr/>
        </p:nvPicPr>
        <p:blipFill rotWithShape="1">
          <a:blip r:embed="rId3">
            <a:alphaModFix/>
          </a:blip>
          <a:srcRect b="0" l="0" r="63278" t="0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26"/>
          <p:cNvPicPr preferRelativeResize="0"/>
          <p:nvPr/>
        </p:nvPicPr>
        <p:blipFill rotWithShape="1">
          <a:blip r:embed="rId4">
            <a:alphaModFix/>
          </a:blip>
          <a:srcRect b="0" l="3024" r="3022" t="0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s">
  <p:cSld name="quote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7"/>
          <p:cNvSpPr/>
          <p:nvPr/>
        </p:nvSpPr>
        <p:spPr>
          <a:xfrm flipH="1" rot="10800000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" name="Google Shape;55;p27"/>
          <p:cNvPicPr preferRelativeResize="0"/>
          <p:nvPr/>
        </p:nvPicPr>
        <p:blipFill rotWithShape="1">
          <a:blip r:embed="rId3">
            <a:alphaModFix/>
          </a:blip>
          <a:srcRect b="0" l="3024" r="3022" t="0"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27"/>
          <p:cNvPicPr preferRelativeResize="0"/>
          <p:nvPr/>
        </p:nvPicPr>
        <p:blipFill rotWithShape="1">
          <a:blip r:embed="rId4">
            <a:alphaModFix/>
          </a:blip>
          <a:srcRect b="0" l="0" r="63278" t="0"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Google Shape;59;p7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7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- blank">
  <p:cSld name="Title and Content - 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1"/>
          <p:cNvSpPr txBox="1"/>
          <p:nvPr>
            <p:ph type="title"/>
          </p:nvPr>
        </p:nvSpPr>
        <p:spPr>
          <a:xfrm>
            <a:off x="601133" y="371749"/>
            <a:ext cx="10985500" cy="14760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71"/>
          <p:cNvSpPr txBox="1"/>
          <p:nvPr>
            <p:ph idx="1" type="body"/>
          </p:nvPr>
        </p:nvSpPr>
        <p:spPr>
          <a:xfrm>
            <a:off x="601133" y="2325601"/>
            <a:ext cx="10983384" cy="41020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indent="-355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3"/>
          <p:cNvSpPr txBox="1"/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73"/>
          <p:cNvSpPr txBox="1"/>
          <p:nvPr>
            <p:ph idx="1" type="body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7" name="Google Shape;67;p73"/>
          <p:cNvSpPr txBox="1"/>
          <p:nvPr>
            <p:ph idx="2" type="body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73"/>
          <p:cNvSpPr/>
          <p:nvPr/>
        </p:nvSpPr>
        <p:spPr>
          <a:xfrm flipH="1" rot="10800000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" name="Google Shape;69;p7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70" name="Google Shape;70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7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3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7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73"/>
          <p:cNvPicPr preferRelativeResize="0"/>
          <p:nvPr/>
        </p:nvPicPr>
        <p:blipFill rotWithShape="1">
          <a:blip r:embed="rId8">
            <a:alphaModFix/>
          </a:blip>
          <a:srcRect b="0" l="3024" r="3022" t="0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74"/>
          <p:cNvSpPr txBox="1"/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74"/>
          <p:cNvSpPr txBox="1"/>
          <p:nvPr>
            <p:ph idx="1" type="body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9" name="Google Shape;79;p74"/>
          <p:cNvSpPr txBox="1"/>
          <p:nvPr>
            <p:ph idx="2" type="body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74"/>
          <p:cNvSpPr/>
          <p:nvPr/>
        </p:nvSpPr>
        <p:spPr>
          <a:xfrm flipH="1" rot="10800000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" name="Google Shape;81;p7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cap="flat" cmpd="sng" w="15875">
            <a:solidFill>
              <a:srgbClr val="F392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82" name="Google Shape;82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7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74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7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74"/>
          <p:cNvPicPr preferRelativeResize="0"/>
          <p:nvPr/>
        </p:nvPicPr>
        <p:blipFill rotWithShape="1">
          <a:blip r:embed="rId8">
            <a:alphaModFix/>
          </a:blip>
          <a:srcRect b="0" l="3024" r="3022" t="0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76"/>
          <p:cNvSpPr txBox="1"/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76"/>
          <p:cNvSpPr txBox="1"/>
          <p:nvPr>
            <p:ph idx="1" type="body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91" name="Google Shape;91;p76"/>
          <p:cNvSpPr txBox="1"/>
          <p:nvPr>
            <p:ph idx="2" type="body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76"/>
          <p:cNvSpPr/>
          <p:nvPr/>
        </p:nvSpPr>
        <p:spPr>
          <a:xfrm flipH="1" rot="10800000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3" name="Google Shape;93;p76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cap="flat" cmpd="sng" w="15875">
            <a:solidFill>
              <a:srgbClr val="D12477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94" name="Google Shape;94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76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7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76"/>
          <p:cNvPicPr preferRelativeResize="0"/>
          <p:nvPr/>
        </p:nvPicPr>
        <p:blipFill rotWithShape="1">
          <a:blip r:embed="rId8">
            <a:alphaModFix/>
          </a:blip>
          <a:srcRect b="0" l="3024" r="3022" t="0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and Photo horizontal">
  <p:cSld name="Content and Photo horizontal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79"/>
          <p:cNvSpPr/>
          <p:nvPr>
            <p:ph idx="2" type="pic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02" name="Google Shape;102;p79"/>
          <p:cNvSpPr txBox="1"/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79"/>
          <p:cNvSpPr txBox="1"/>
          <p:nvPr>
            <p:ph idx="1" type="body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04" name="Google Shape;104;p79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79"/>
          <p:cNvPicPr preferRelativeResize="0"/>
          <p:nvPr/>
        </p:nvPicPr>
        <p:blipFill rotWithShape="1">
          <a:blip r:embed="rId4">
            <a:alphaModFix/>
          </a:blip>
          <a:srcRect b="0" l="3024" r="3022" t="0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ing">
  <p:cSld name="Ending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81"/>
          <p:cNvSpPr/>
          <p:nvPr/>
        </p:nvSpPr>
        <p:spPr>
          <a:xfrm flipH="1" rot="10800000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8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8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81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81"/>
          <p:cNvSpPr txBox="1"/>
          <p:nvPr>
            <p:ph idx="1" type="body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14" name="Google Shape;114;p8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81"/>
          <p:cNvPicPr preferRelativeResize="0"/>
          <p:nvPr/>
        </p:nvPicPr>
        <p:blipFill rotWithShape="1">
          <a:blip r:embed="rId8">
            <a:alphaModFix/>
          </a:blip>
          <a:srcRect b="0" l="3024" r="3022" t="0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8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19" name="Google Shape;119;p8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0" name="Google Shape;120;p8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1" name="Google Shape;121;p8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 column text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3"/>
          <p:cNvSpPr txBox="1"/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/>
        </p:txBody>
      </p:sp>
      <p:sp>
        <p:nvSpPr>
          <p:cNvPr id="124" name="Google Shape;124;p83"/>
          <p:cNvSpPr txBox="1"/>
          <p:nvPr>
            <p:ph idx="1" type="body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indent="-304800" lvl="1" marL="914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indent="-304800" lvl="2" marL="1371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indent="-304800" lvl="3" marL="1828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indent="-304800" lvl="4" marL="22860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indent="-304800" lvl="5" marL="2743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indent="-304800" lvl="6" marL="3200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indent="-304800" lvl="7" marL="3657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indent="-304800" lvl="8" marL="411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/>
        </p:txBody>
      </p:sp>
      <p:sp>
        <p:nvSpPr>
          <p:cNvPr id="125" name="Google Shape;125;p83"/>
          <p:cNvSpPr txBox="1"/>
          <p:nvPr>
            <p:ph idx="12" type="sldNum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">
  <p:cSld name="Picture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4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 - basic">
  <p:cSld name="Comparison - basic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85"/>
          <p:cNvSpPr txBox="1"/>
          <p:nvPr>
            <p:ph idx="1" type="body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indent="-355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0" name="Google Shape;130;p85"/>
          <p:cNvSpPr txBox="1"/>
          <p:nvPr>
            <p:ph idx="2" type="body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indent="-355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1" name="Google Shape;131;p85"/>
          <p:cNvSpPr txBox="1"/>
          <p:nvPr>
            <p:ph idx="3" type="body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32" name="Google Shape;132;p85"/>
          <p:cNvSpPr txBox="1"/>
          <p:nvPr>
            <p:ph idx="4" type="body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33" name="Google Shape;133;p85"/>
          <p:cNvSpPr txBox="1"/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xt slide">
  <p:cSld name="text slide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415d10eec0_0_228"/>
          <p:cNvSpPr txBox="1"/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g2415d10eec0_0_228"/>
          <p:cNvSpPr txBox="1"/>
          <p:nvPr>
            <p:ph idx="1" type="body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7" name="Google Shape;137;g2415d10eec0_0_228"/>
          <p:cNvSpPr txBox="1"/>
          <p:nvPr>
            <p:ph idx="10" type="dt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8" name="Google Shape;138;g2415d10eec0_0_228"/>
          <p:cNvSpPr txBox="1"/>
          <p:nvPr>
            <p:ph idx="11" type="ftr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9" name="Google Shape;139;g2415d10eec0_0_228"/>
          <p:cNvSpPr txBox="1"/>
          <p:nvPr>
            <p:ph idx="12" type="sldNum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lum">
  <p:cSld name="2 collum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415d10eec0_0_234"/>
          <p:cNvSpPr txBox="1"/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g2415d10eec0_0_234"/>
          <p:cNvSpPr txBox="1"/>
          <p:nvPr>
            <p:ph idx="10" type="dt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3" name="Google Shape;143;g2415d10eec0_0_234"/>
          <p:cNvSpPr txBox="1"/>
          <p:nvPr>
            <p:ph idx="11" type="ftr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4" name="Google Shape;144;g2415d10eec0_0_234"/>
          <p:cNvSpPr txBox="1"/>
          <p:nvPr>
            <p:ph idx="12" type="sldNum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145" name="Google Shape;145;g2415d10eec0_0_234"/>
          <p:cNvSpPr txBox="1"/>
          <p:nvPr>
            <p:ph idx="1" type="body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6" name="Google Shape;146;g2415d10eec0_0_234"/>
          <p:cNvSpPr txBox="1"/>
          <p:nvPr>
            <p:ph idx="2" type="body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_left_bullets">
  <p:cSld name="pic_left_bullets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415d10eec0_0_1069"/>
          <p:cNvSpPr txBox="1"/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49" name="Google Shape;149;g2415d10eec0_0_1069"/>
          <p:cNvGrpSpPr/>
          <p:nvPr/>
        </p:nvGrpSpPr>
        <p:grpSpPr>
          <a:xfrm>
            <a:off x="11496599" y="332656"/>
            <a:ext cx="407002" cy="348834"/>
            <a:chOff x="11496599" y="332656"/>
            <a:chExt cx="407002" cy="348834"/>
          </a:xfrm>
        </p:grpSpPr>
        <p:sp>
          <p:nvSpPr>
            <p:cNvPr id="150" name="Google Shape;150;g2415d10eec0_0_1069"/>
            <p:cNvSpPr/>
            <p:nvPr/>
          </p:nvSpPr>
          <p:spPr>
            <a:xfrm>
              <a:off x="11496599" y="332656"/>
              <a:ext cx="174428" cy="348834"/>
            </a:xfrm>
            <a:custGeom>
              <a:rect b="b" l="l" r="r" t="t"/>
              <a:pathLst>
                <a:path extrusionOk="0" h="348834" w="174428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g2415d10eec0_0_1069"/>
            <p:cNvSpPr/>
            <p:nvPr/>
          </p:nvSpPr>
          <p:spPr>
            <a:xfrm>
              <a:off x="11729235" y="332656"/>
              <a:ext cx="174366" cy="261522"/>
            </a:xfrm>
            <a:custGeom>
              <a:rect b="b" l="l" r="r" t="t"/>
              <a:pathLst>
                <a:path extrusionOk="0" h="21600" w="2160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2" name="Google Shape;152;g2415d10eec0_0_1069"/>
          <p:cNvSpPr/>
          <p:nvPr>
            <p:ph idx="2" type="pic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53" name="Google Shape;153;g2415d10eec0_0_1069"/>
          <p:cNvSpPr txBox="1"/>
          <p:nvPr>
            <p:ph idx="1" type="body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4" name="Google Shape;154;g2415d10eec0_0_1069"/>
          <p:cNvSpPr txBox="1"/>
          <p:nvPr>
            <p:ph idx="10" type="dt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5" name="Google Shape;155;g2415d10eec0_0_1069"/>
          <p:cNvSpPr txBox="1"/>
          <p:nvPr>
            <p:ph idx="11" type="ftr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6" name="Google Shape;156;g2415d10eec0_0_1069"/>
          <p:cNvSpPr txBox="1"/>
          <p:nvPr>
            <p:ph idx="12" type="sldNum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21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b="1" i="0" sz="44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65"/>
          <p:cNvSpPr txBox="1"/>
          <p:nvPr>
            <p:ph idx="1" type="body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dma.org.uk/uploads/misc/marketers-email-tracker-2019.pdf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mailchimp.com/features/email/?currency=EUR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login.mailchimp.com/signup/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3.xml"/><Relationship Id="rId3" Type="http://schemas.openxmlformats.org/officeDocument/2006/relationships/hyperlink" Target="http://www.dems.pr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806604e715_0_0"/>
          <p:cNvSpPr txBox="1"/>
          <p:nvPr>
            <p:ph type="ctrTitle"/>
          </p:nvPr>
        </p:nvSpPr>
        <p:spPr>
          <a:xfrm>
            <a:off x="774275" y="3352525"/>
            <a:ext cx="9525000" cy="1916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4905"/>
              <a:buFont typeface="Calibri"/>
              <a:buNone/>
            </a:pPr>
            <a:r>
              <a:rPr lang="fi-FI" sz="8900"/>
              <a:t>Marketing treści</a:t>
            </a:r>
            <a:endParaRPr sz="89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49624"/>
              <a:buFont typeface="Calibri"/>
              <a:buNone/>
            </a:pPr>
            <a:r>
              <a:rPr b="0" lang="fi-FI" sz="4455"/>
              <a:t>(Content Marketing)</a:t>
            </a:r>
            <a:r>
              <a:rPr lang="fi-FI" sz="4455"/>
              <a:t> </a:t>
            </a:r>
            <a:endParaRPr sz="4455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49624"/>
              <a:buFont typeface="Calibri"/>
              <a:buNone/>
            </a:pPr>
            <a:r>
              <a:t/>
            </a:r>
            <a:endParaRPr sz="4455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8887"/>
              <a:buFont typeface="Calibri"/>
              <a:buNone/>
            </a:pPr>
            <a:r>
              <a:rPr lang="fi-FI" sz="4800"/>
              <a:t>E-mail marketing</a:t>
            </a:r>
            <a:endParaRPr sz="4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Cele nauczania</a:t>
            </a:r>
            <a:endParaRPr/>
          </a:p>
        </p:txBody>
      </p:sp>
      <p:sp>
        <p:nvSpPr>
          <p:cNvPr id="168" name="Google Shape;168;p5"/>
          <p:cNvSpPr txBox="1"/>
          <p:nvPr>
            <p:ph idx="1" type="body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120647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rPr lang="fi-FI" sz="2072"/>
              <a:t>Wymagania wstępne dla studentów: Zalecane jest wprowadzenie do marketingu cyfrowego.</a:t>
            </a:r>
            <a:endParaRPr sz="2292"/>
          </a:p>
          <a:p>
            <a:pPr indent="0" lvl="0" marL="120647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t/>
            </a:r>
            <a:endParaRPr sz="2072"/>
          </a:p>
          <a:p>
            <a:pPr indent="0" lvl="0" marL="120647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rPr lang="fi-FI" sz="2072"/>
              <a:t>Uczeń potrafi</a:t>
            </a:r>
            <a:endParaRPr sz="2292"/>
          </a:p>
          <a:p>
            <a:pPr indent="-355586" lvl="0" marL="60958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Calibri"/>
              <a:buNone/>
            </a:pPr>
            <a:r>
              <a:t/>
            </a:r>
            <a:endParaRPr sz="2072"/>
          </a:p>
          <a:p>
            <a:pPr indent="-433818" lvl="0" marL="60958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32"/>
              <a:buChar char="•"/>
            </a:pPr>
            <a:r>
              <a:rPr lang="fi-FI" sz="2072"/>
              <a:t>opisać, czym jest </a:t>
            </a:r>
            <a:r>
              <a:rPr lang="fi-FI" sz="2072"/>
              <a:t>e-mail </a:t>
            </a:r>
            <a:r>
              <a:rPr lang="fi-FI" sz="2072"/>
              <a:t>marketing </a:t>
            </a:r>
            <a:endParaRPr sz="2292"/>
          </a:p>
          <a:p>
            <a:pPr indent="-433818" lvl="0" marL="60958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32"/>
              <a:buChar char="•"/>
            </a:pPr>
            <a:r>
              <a:rPr lang="fi-FI" sz="2072"/>
              <a:t>zrozumieć korzyści płynące z e-mail marketingu</a:t>
            </a:r>
            <a:endParaRPr sz="2292"/>
          </a:p>
          <a:p>
            <a:pPr indent="-433818" lvl="0" marL="60958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32"/>
              <a:buChar char="•"/>
            </a:pPr>
            <a:r>
              <a:rPr lang="fi-FI" sz="2072"/>
              <a:t>ocenić skuteczność kampanii e-mail marketingowych</a:t>
            </a:r>
            <a:endParaRPr sz="2292"/>
          </a:p>
          <a:p>
            <a:pPr indent="-433818" lvl="0" marL="60958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32"/>
              <a:buChar char="•"/>
            </a:pPr>
            <a:r>
              <a:rPr lang="fi-FI" sz="2072"/>
              <a:t>zaprojektować przykładowy biuletyn i plan kampanii e-mail</a:t>
            </a:r>
            <a:endParaRPr sz="2292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05"/>
              <a:buNone/>
            </a:pPr>
            <a:r>
              <a:t/>
            </a:r>
            <a:endParaRPr sz="2072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t/>
            </a:r>
            <a:endParaRPr sz="196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605"/>
              <a:buFont typeface="Arial"/>
              <a:buNone/>
            </a:pPr>
            <a:r>
              <a:t/>
            </a:r>
            <a:endParaRPr sz="196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605"/>
              <a:buFont typeface="Arial"/>
              <a:buNone/>
            </a:pPr>
            <a:r>
              <a:t/>
            </a:r>
            <a:endParaRPr sz="196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605"/>
              <a:buNone/>
            </a:pPr>
            <a:r>
              <a:t/>
            </a:r>
            <a:endParaRPr sz="174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"/>
          <p:cNvSpPr txBox="1"/>
          <p:nvPr>
            <p:ph type="title"/>
          </p:nvPr>
        </p:nvSpPr>
        <p:spPr>
          <a:xfrm>
            <a:off x="2006475" y="2066298"/>
            <a:ext cx="3817500" cy="73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lang="fi-FI"/>
              <a:t>Tematy</a:t>
            </a:r>
            <a:br>
              <a:rPr lang="fi-FI"/>
            </a:br>
            <a:endParaRPr/>
          </a:p>
        </p:txBody>
      </p:sp>
      <p:sp>
        <p:nvSpPr>
          <p:cNvPr id="174" name="Google Shape;174;p6"/>
          <p:cNvSpPr txBox="1"/>
          <p:nvPr>
            <p:ph idx="1" type="body"/>
          </p:nvPr>
        </p:nvSpPr>
        <p:spPr>
          <a:xfrm>
            <a:off x="5363079" y="1250150"/>
            <a:ext cx="3817500" cy="36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94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400"/>
              <a:t>Czym jest </a:t>
            </a:r>
            <a:r>
              <a:rPr lang="fi-FI" sz="1400"/>
              <a:t>e-mail</a:t>
            </a:r>
            <a:r>
              <a:rPr lang="fi-FI" sz="1400"/>
              <a:t> marketing?</a:t>
            </a:r>
            <a:endParaRPr sz="1000"/>
          </a:p>
          <a:p>
            <a:pPr indent="-2794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400"/>
              <a:t>Cele </a:t>
            </a:r>
            <a:r>
              <a:rPr lang="fi-FI" sz="1400"/>
              <a:t>e-mail </a:t>
            </a:r>
            <a:r>
              <a:rPr lang="fi-FI" sz="1400"/>
              <a:t>marketingu </a:t>
            </a:r>
            <a:endParaRPr sz="1000"/>
          </a:p>
          <a:p>
            <a:pPr indent="-2794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400"/>
              <a:t>Korzyści z e-mail marketingu </a:t>
            </a:r>
            <a:endParaRPr sz="1000"/>
          </a:p>
          <a:p>
            <a:pPr indent="-2794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400"/>
              <a:t>Jak zacząć korzystać z e-mail marketingu?</a:t>
            </a:r>
            <a:endParaRPr sz="1400"/>
          </a:p>
          <a:p>
            <a:pPr indent="-2794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400"/>
              <a:t>Jak zbudować listę e-mail marketingową?</a:t>
            </a:r>
            <a:endParaRPr sz="1400"/>
          </a:p>
          <a:p>
            <a:pPr indent="-2794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400"/>
              <a:t>RODO w e-mail marketingu</a:t>
            </a:r>
            <a:endParaRPr sz="1400"/>
          </a:p>
          <a:p>
            <a:pPr indent="-3619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t/>
            </a:r>
            <a:endParaRPr sz="1000"/>
          </a:p>
        </p:txBody>
      </p:sp>
      <p:sp>
        <p:nvSpPr>
          <p:cNvPr id="175" name="Google Shape;175;p6"/>
          <p:cNvSpPr txBox="1"/>
          <p:nvPr/>
        </p:nvSpPr>
        <p:spPr>
          <a:xfrm>
            <a:off x="8933725" y="1286000"/>
            <a:ext cx="3258300" cy="38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Segmentacja klientów w e-mail marketingu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Struktura biuletynu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Wskazówki dotyczące projektowania kampanii e-mail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KPI marketingu e-mailowego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Przykład platformy e-mail marketingu: Mailchimp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Jak rozpocząć korzystanie z Mailchimp?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Char char="•"/>
            </a:pPr>
            <a:r>
              <a:rPr b="0" i="0" lang="fi-FI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Zadania</a:t>
            </a:r>
            <a:endParaRPr b="0" i="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1950" lvl="0" marL="5143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t/>
            </a:r>
            <a:endParaRPr b="0" i="0" sz="1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"/>
          <p:cNvSpPr txBox="1"/>
          <p:nvPr>
            <p:ph type="title"/>
          </p:nvPr>
        </p:nvSpPr>
        <p:spPr>
          <a:xfrm>
            <a:off x="721525" y="172875"/>
            <a:ext cx="10515600" cy="7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fi-FI"/>
              <a:t>Czym jest </a:t>
            </a:r>
            <a:r>
              <a:rPr lang="fi-FI"/>
              <a:t>e-mail </a:t>
            </a:r>
            <a:r>
              <a:rPr lang="fi-FI"/>
              <a:t>marketing?</a:t>
            </a:r>
            <a:endParaRPr/>
          </a:p>
        </p:txBody>
      </p:sp>
      <p:sp>
        <p:nvSpPr>
          <p:cNvPr id="181" name="Google Shape;181;p7"/>
          <p:cNvSpPr txBox="1"/>
          <p:nvPr>
            <p:ph idx="1" type="body"/>
          </p:nvPr>
        </p:nvSpPr>
        <p:spPr>
          <a:xfrm>
            <a:off x="721525" y="950775"/>
            <a:ext cx="9716100" cy="47661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80"/>
              <a:buNone/>
            </a:pPr>
            <a:r>
              <a:rPr b="1" lang="fi-FI" sz="1879">
                <a:solidFill>
                  <a:srgbClr val="D12477"/>
                </a:solidFill>
              </a:rPr>
              <a:t>Co i dlaczego?</a:t>
            </a:r>
            <a:endParaRPr b="1" sz="1879">
              <a:solidFill>
                <a:srgbClr val="D12477"/>
              </a:solidFill>
            </a:endParaRPr>
          </a:p>
          <a:p>
            <a:pPr indent="-12700" lvl="0" marL="28575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1600"/>
              <a:t>Formularz marketingowy, za pomocą którego można wysyłać ukierunkowane wiadomości do zarejestrowanych klientów w masowych ilościach</a:t>
            </a:r>
            <a:endParaRPr sz="1600"/>
          </a:p>
          <a:p>
            <a:pPr indent="-12700" lvl="0" marL="28575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1600"/>
              <a:t>Ma niskie koszty, a wiadomości docierają do wskazanych odbiorców </a:t>
            </a:r>
            <a:endParaRPr sz="1600"/>
          </a:p>
          <a:p>
            <a:pPr indent="-12700" lvl="0" marL="28575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1600"/>
              <a:t>Kampanie e-mail marketingowe mogą być wykorzystywane do promowania ofert specjalnych, </a:t>
            </a:r>
            <a:br>
              <a:rPr lang="fi-FI" sz="1600"/>
            </a:br>
            <a:r>
              <a:rPr lang="fi-FI" sz="1600"/>
              <a:t>nowych produktów, publikacji lub marki w ogóle</a:t>
            </a:r>
            <a:endParaRPr sz="1600"/>
          </a:p>
          <a:p>
            <a:pPr indent="-12700" lvl="0" marL="28575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1600"/>
              <a:t>Sposób na wzmocnienie marki i lojalności klientów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1680"/>
              <a:buNone/>
            </a:pPr>
            <a:r>
              <a:rPr b="1" lang="fi-FI" sz="1879">
                <a:solidFill>
                  <a:srgbClr val="D12477"/>
                </a:solidFill>
              </a:rPr>
              <a:t>Jak?</a:t>
            </a:r>
            <a:endParaRPr sz="1879">
              <a:solidFill>
                <a:srgbClr val="D12477"/>
              </a:solidFill>
            </a:endParaRPr>
          </a:p>
          <a:p>
            <a:pPr indent="-12700" lvl="0" marL="28575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1600"/>
              <a:t>Tekst prezentacji i zdjęcia wiadomości e-mail powinny być osobiste i atrakcyjne.</a:t>
            </a:r>
            <a:endParaRPr sz="1600"/>
          </a:p>
          <a:p>
            <a:pPr indent="-12700" lvl="0" marL="28575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1600"/>
              <a:t>Gdy są użyteczne i atrakcyjne, odbiorcy angażują się i kontynuują otwieranie wiadomości e-mail</a:t>
            </a:r>
            <a:endParaRPr sz="1600"/>
          </a:p>
        </p:txBody>
      </p:sp>
      <p:pic>
        <p:nvPicPr>
          <p:cNvPr id="182" name="Google Shape;182;p7"/>
          <p:cNvPicPr preferRelativeResize="0"/>
          <p:nvPr/>
        </p:nvPicPr>
        <p:blipFill rotWithShape="1">
          <a:blip r:embed="rId3">
            <a:alphaModFix/>
          </a:blip>
          <a:srcRect b="16184" l="0" r="0" t="0"/>
          <a:stretch/>
        </p:blipFill>
        <p:spPr>
          <a:xfrm>
            <a:off x="10011825" y="1519650"/>
            <a:ext cx="1896025" cy="1477950"/>
          </a:xfrm>
          <a:prstGeom prst="rect">
            <a:avLst/>
          </a:prstGeom>
          <a:noFill/>
          <a:ln cap="flat" cmpd="sng" w="28575">
            <a:solidFill>
              <a:srgbClr val="D12477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Cele </a:t>
            </a:r>
            <a:r>
              <a:rPr lang="fi-FI"/>
              <a:t>e-mail </a:t>
            </a:r>
            <a:r>
              <a:rPr lang="fi-FI"/>
              <a:t>marketingu</a:t>
            </a:r>
            <a:endParaRPr/>
          </a:p>
        </p:txBody>
      </p:sp>
      <p:sp>
        <p:nvSpPr>
          <p:cNvPr id="189" name="Google Shape;189;p8"/>
          <p:cNvSpPr txBox="1"/>
          <p:nvPr>
            <p:ph idx="1" type="body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b="1" lang="fi-FI" sz="2200">
                <a:solidFill>
                  <a:srgbClr val="D12477"/>
                </a:solidFill>
              </a:rPr>
              <a:t>Co ma na celu </a:t>
            </a:r>
            <a:r>
              <a:rPr b="1" lang="fi-FI" sz="2200">
                <a:solidFill>
                  <a:srgbClr val="D12477"/>
                </a:solidFill>
              </a:rPr>
              <a:t>e-mail </a:t>
            </a:r>
            <a:r>
              <a:rPr b="1" lang="fi-FI" sz="2200">
                <a:solidFill>
                  <a:srgbClr val="D12477"/>
                </a:solidFill>
              </a:rPr>
              <a:t>marketing?</a:t>
            </a:r>
            <a:endParaRPr b="1" sz="2200">
              <a:solidFill>
                <a:srgbClr val="D12477"/>
              </a:solidFill>
            </a:endParaRPr>
          </a:p>
          <a:p>
            <a:pPr indent="-355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>
                <a:solidFill>
                  <a:schemeClr val="dk1"/>
                </a:solidFill>
              </a:rPr>
              <a:t>Pozyskiwanie nowych klientów?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>
                <a:solidFill>
                  <a:schemeClr val="dk1"/>
                </a:solidFill>
              </a:rPr>
              <a:t>Zainteresowanie starych klientów?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>
                <a:solidFill>
                  <a:schemeClr val="dk1"/>
                </a:solidFill>
              </a:rPr>
              <a:t>Widoczność marki?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>
                <a:solidFill>
                  <a:schemeClr val="dk1"/>
                </a:solidFill>
              </a:rPr>
              <a:t>Komunikacja w kampanii? 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>
                <a:solidFill>
                  <a:schemeClr val="dk1"/>
                </a:solidFill>
              </a:rPr>
              <a:t>Prawidłowy wzrost sprzedaży?</a:t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>
                <a:solidFill>
                  <a:schemeClr val="dk1"/>
                </a:solidFill>
              </a:rPr>
              <a:t>Wyraźnie mierzalne cele powinny być również SMART (=konkretne, mierzalne, osiągalne, istotne i określone w czasie), np. "W ciągu jednego roku lista e-mail marketingu wzrośnie o 20%.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"/>
          <p:cNvSpPr txBox="1"/>
          <p:nvPr>
            <p:ph type="title"/>
          </p:nvPr>
        </p:nvSpPr>
        <p:spPr>
          <a:xfrm>
            <a:off x="601124" y="371750"/>
            <a:ext cx="9732600" cy="62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/>
              <a:t>Korzyści z </a:t>
            </a:r>
            <a:r>
              <a:rPr lang="fi-FI"/>
              <a:t>e-mail </a:t>
            </a:r>
            <a:r>
              <a:rPr lang="fi-FI"/>
              <a:t>marketingu </a:t>
            </a:r>
            <a:endParaRPr/>
          </a:p>
        </p:txBody>
      </p:sp>
      <p:sp>
        <p:nvSpPr>
          <p:cNvPr id="195" name="Google Shape;195;p9"/>
          <p:cNvSpPr txBox="1"/>
          <p:nvPr>
            <p:ph idx="1" type="body"/>
          </p:nvPr>
        </p:nvSpPr>
        <p:spPr>
          <a:xfrm>
            <a:off x="601133" y="1135911"/>
            <a:ext cx="10983200" cy="486940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700"/>
              <a:t>Jedna z najstarszych form komunikacji cyfrowej - ale także jedna z najskuteczniejszych strategii marketingu cyfrowego: </a:t>
            </a:r>
            <a:r>
              <a:rPr lang="fi-FI" sz="1700"/>
              <a:t>e-mail </a:t>
            </a:r>
            <a:r>
              <a:rPr lang="fi-FI" sz="1700"/>
              <a:t>marketing ma zwrot z inwestycji w wysokości 40 euro na każde wydane euro (</a:t>
            </a:r>
            <a:r>
              <a:rPr lang="fi-FI" sz="1700" u="sng">
                <a:solidFill>
                  <a:schemeClr val="hlink"/>
                </a:solidFill>
                <a:hlinkClick r:id="rId3"/>
              </a:rPr>
              <a:t>badanie Data &amp; Marketing Association</a:t>
            </a:r>
            <a:r>
              <a:rPr lang="fi-FI" sz="1700"/>
              <a:t>, 2019).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E-mail jest skutecznym kanałem marketingu treści → ruch na stronie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Łatwość testowania i rozwoju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Sposób interakcji z klientami i tworzenia (spersonalizowanej) wartości dla klientów we właściwym momencie (segmentacja i ścieżka zakupu).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Kanał, z którego klienci korzystają codziennie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Docieranie do klientów w czasie rzeczywistym (smartfony)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Łatwy pomiar i optymalizacja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Zwiększa świadomość marki</a:t>
            </a:r>
            <a:endParaRPr sz="1700"/>
          </a:p>
          <a:p>
            <a:pPr indent="-419088" lvl="0" marL="6095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650"/>
              <a:buFont typeface="Arial"/>
              <a:buChar char="•"/>
            </a:pPr>
            <a:r>
              <a:rPr lang="fi-FI" sz="1700"/>
              <a:t>Skalowalność: używaj tych samych treści w innych miejscach, np. w mediach społecznościowych i odwrotnie.</a:t>
            </a:r>
            <a:endParaRPr sz="17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fi-FI" sz="3600"/>
              <a:t>Jak zacząć korzystać z e-mail marketingu?</a:t>
            </a:r>
            <a:endParaRPr sz="3600"/>
          </a:p>
        </p:txBody>
      </p:sp>
      <p:sp>
        <p:nvSpPr>
          <p:cNvPr id="201" name="Google Shape;201;p10"/>
          <p:cNvSpPr txBox="1"/>
          <p:nvPr>
            <p:ph idx="1" type="body"/>
          </p:nvPr>
        </p:nvSpPr>
        <p:spPr>
          <a:xfrm>
            <a:off x="838200" y="1592348"/>
            <a:ext cx="10515600" cy="3673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465655" lvl="0" marL="60958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AutoNum type="arabicPeriod"/>
            </a:pPr>
            <a:r>
              <a:rPr lang="fi-FI" sz="2200"/>
              <a:t>Wybierz platformę do e-mail marketingu (np. MailChimp).</a:t>
            </a:r>
            <a:endParaRPr sz="2200"/>
          </a:p>
          <a:p>
            <a:pPr indent="-465655" lvl="0" marL="60958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AutoNum type="arabicPeriod"/>
            </a:pPr>
            <a:r>
              <a:rPr lang="fi-FI" sz="2200"/>
              <a:t>Ustalenie celów i grup docelowych</a:t>
            </a:r>
            <a:endParaRPr sz="2200"/>
          </a:p>
          <a:p>
            <a:pPr indent="-465654" lvl="0" marL="60958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AutoNum type="arabicPeriod"/>
            </a:pPr>
            <a:r>
              <a:rPr lang="fi-FI" sz="2200"/>
              <a:t>Zbuduj swoją listę marketingową </a:t>
            </a:r>
            <a:endParaRPr sz="2200"/>
          </a:p>
          <a:p>
            <a:pPr indent="-465655" lvl="0" marL="60958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AutoNum type="arabicPeriod"/>
            </a:pPr>
            <a:r>
              <a:rPr lang="fi-FI" sz="2200"/>
              <a:t>Zbuduj swój podstawowy szablon wiadomości e-mail/użyj gotowych szablonów</a:t>
            </a:r>
            <a:endParaRPr sz="2200"/>
          </a:p>
          <a:p>
            <a:pPr indent="-465655" lvl="0" marL="60958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AutoNum type="arabicPeriod"/>
            </a:pPr>
            <a:r>
              <a:rPr lang="fi-FI" sz="2200"/>
              <a:t>Zaprojektuj i wyślij pierwszą wiadomość e-mail</a:t>
            </a:r>
            <a:endParaRPr sz="2200"/>
          </a:p>
          <a:p>
            <a:pPr indent="-465655" lvl="0" marL="60958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AutoNum type="arabicPeriod"/>
            </a:pPr>
            <a:r>
              <a:rPr lang="fi-FI" sz="2200"/>
              <a:t>Testowanie (np. testy A/B), mierzenie wyników i dalszy rozwój</a:t>
            </a:r>
            <a:endParaRPr sz="2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1"/>
          <p:cNvSpPr txBox="1"/>
          <p:nvPr>
            <p:ph type="title"/>
          </p:nvPr>
        </p:nvSpPr>
        <p:spPr>
          <a:xfrm>
            <a:off x="838200" y="13177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4000"/>
              <a:t>Jak zbudować listę mailingową?</a:t>
            </a:r>
            <a:endParaRPr sz="4000"/>
          </a:p>
        </p:txBody>
      </p:sp>
      <p:sp>
        <p:nvSpPr>
          <p:cNvPr id="208" name="Google Shape;208;p11"/>
          <p:cNvSpPr txBox="1"/>
          <p:nvPr>
            <p:ph idx="1" type="body"/>
          </p:nvPr>
        </p:nvSpPr>
        <p:spPr>
          <a:xfrm>
            <a:off x="838200" y="1618215"/>
            <a:ext cx="10515600" cy="44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683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200"/>
              <a:buChar char="●"/>
            </a:pPr>
            <a:r>
              <a:rPr b="1" lang="fi-FI" sz="2200"/>
              <a:t>Formularze na stronie internetowej: </a:t>
            </a:r>
            <a:r>
              <a:rPr lang="fi-FI" sz="2200"/>
              <a:t>Dodaj formularze opt-in do swojej witryny, umożliwiając odwiedzającym subskrypcję listy e-mailowej. </a:t>
            </a:r>
            <a:endParaRPr sz="2200"/>
          </a:p>
          <a:p>
            <a:pPr indent="-3683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Char char="●"/>
            </a:pPr>
            <a:r>
              <a:rPr b="1" lang="fi-FI" sz="2200"/>
              <a:t>Media społecznościowe: </a:t>
            </a:r>
            <a:r>
              <a:rPr lang="fi-FI" sz="2200"/>
              <a:t>Korzystaj z mediów społecznościowych, aby promować swoją listę e-mailową i zachęcać obserwujących do zapisania się, lub korzystaj z reklam potencjalnych klientów w mediach społecznościowych, aby generować nowych subskrybentów (= potencjalnych klientów).</a:t>
            </a:r>
            <a:endParaRPr sz="2200"/>
          </a:p>
          <a:p>
            <a:pPr indent="-3683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Char char="●"/>
            </a:pPr>
            <a:r>
              <a:rPr b="1" lang="fi-FI" sz="2200"/>
              <a:t>Wydarzenia: </a:t>
            </a:r>
            <a:r>
              <a:rPr lang="fi-FI" sz="2200"/>
              <a:t>Zbierz adresy e-mail od uczestników własnego wydarzenia i zapytaj, czy chcieliby otrzymywać Twój biuletyn lub e-maile promocyjne.</a:t>
            </a:r>
            <a:endParaRPr sz="2200"/>
          </a:p>
          <a:p>
            <a:pPr indent="-3683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Char char="●"/>
            </a:pPr>
            <a:r>
              <a:rPr b="1" lang="fi-FI" sz="2200"/>
              <a:t>Magnesy przyciągające uwagę:</a:t>
            </a:r>
            <a:r>
              <a:rPr lang="fi-FI" sz="2200"/>
              <a:t> Zaoferuj wartościowy lead magnet, taki jak e-book, whitepaper lub webinar, w zamian za adres e-mail odwiedzającego. </a:t>
            </a:r>
            <a:endParaRPr sz="2200"/>
          </a:p>
          <a:p>
            <a:pPr indent="-3683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Char char="●"/>
            </a:pPr>
            <a:r>
              <a:rPr b="1" lang="fi-FI" sz="2200"/>
              <a:t>Rejestracja w sklepie: </a:t>
            </a:r>
            <a:r>
              <a:rPr lang="fi-FI" sz="2200"/>
              <a:t>Jeśli masz sklep stacjonarny, zachęć klientów do zapisania się na listę e-mailową w sklepie. Możesz zaoferować zachęty, takie jak zniżka na następny zakup, aby zachęcić do rejestracji.</a:t>
            </a:r>
            <a:endParaRPr sz="2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RODO w e-mail marketingu</a:t>
            </a:r>
            <a:endParaRPr/>
          </a:p>
        </p:txBody>
      </p:sp>
      <p:sp>
        <p:nvSpPr>
          <p:cNvPr id="215" name="Google Shape;215;p12"/>
          <p:cNvSpPr txBox="1"/>
          <p:nvPr>
            <p:ph idx="1" type="body"/>
          </p:nvPr>
        </p:nvSpPr>
        <p:spPr>
          <a:xfrm>
            <a:off x="838200" y="1825623"/>
            <a:ext cx="10515600" cy="36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/>
              <a:t>RODO (ogólne rozporządzenie o ochronie danych) zaczęło obowiązywać w państwach członkowskich UE w maju 2018 r.</a:t>
            </a:r>
            <a:endParaRPr sz="2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/>
              <a:t>Ma ona zastosowanie do wszystkich organizacji w UE, które </a:t>
            </a:r>
            <a:r>
              <a:rPr b="1" lang="fi-FI" sz="2000"/>
              <a:t>gromadzą, przechowują i przetwarzają dane osobowe, w przypadku gdy są </a:t>
            </a:r>
            <a:r>
              <a:rPr lang="fi-FI" sz="2000"/>
              <a:t>to duże spółki giełdowe, fundacje, stowarzyszenia lub organizacje sektora publicznego.</a:t>
            </a:r>
            <a:endParaRPr sz="2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/>
              <a:t>RODO ma znaczący wpływ na marketing e-mailowy, ponieważ wymaga od firm uzyskania wyraźnej zgody od osób fizycznych przed wysłaniem im e-maili marketingowych lub newsletterów</a:t>
            </a:r>
            <a:endParaRPr sz="2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/>
              <a:t>Zgodnie z RODO osoby fizyczne mają prawo wiedzieć, jakie dane osobowe są o nich gromadzone i w jaki sposób będą one wykorzystywane. </a:t>
            </a:r>
            <a:endParaRPr sz="2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/>
              <a:t>Mają oni również prawo do rezygnacji z otrzymywania wiadomości e-mail w dowolnym momencie.</a:t>
            </a:r>
            <a:endParaRPr sz="2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●"/>
            </a:pPr>
            <a:r>
              <a:rPr lang="fi-FI" sz="2000"/>
              <a:t>Firmy muszą dostarczać jasnych i zwięzłych informacji na temat gromadzonych danych i celu ich wykorzystania, a także muszą uzyskać zgodę osób fizycznych przed dodaniem ich do listy e-mail marketingowej</a:t>
            </a:r>
            <a:endParaRPr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3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4000"/>
              <a:t>Segmentacja klientów w e-mail marketingu</a:t>
            </a:r>
            <a:endParaRPr sz="4000"/>
          </a:p>
        </p:txBody>
      </p:sp>
      <p:sp>
        <p:nvSpPr>
          <p:cNvPr id="222" name="Google Shape;222;p13"/>
          <p:cNvSpPr txBox="1"/>
          <p:nvPr>
            <p:ph idx="1" type="body"/>
          </p:nvPr>
        </p:nvSpPr>
        <p:spPr>
          <a:xfrm>
            <a:off x="838200" y="1825623"/>
            <a:ext cx="10515600" cy="396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100"/>
              <a:t>Segmentacja klientów w e-mail marketingu odnosi się do praktyki dzielenia subskrybentów e-maili firmy na mniejsze grupy lub segmenty w oparciu o określone cechy lub zachowania.</a:t>
            </a:r>
            <a:endParaRPr sz="21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100"/>
          </a:p>
          <a:p>
            <a:pPr indent="-36195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100"/>
              <a:buChar char="●"/>
            </a:pPr>
            <a:r>
              <a:rPr lang="fi-FI" sz="2100"/>
              <a:t>Pomaga wysyłać bardziej ukierunkowane i trafne kampanie e-mailowe, które są dostosowane do potrzeb i zainteresowań każdego segmentu.</a:t>
            </a:r>
            <a:endParaRPr sz="2100"/>
          </a:p>
          <a:p>
            <a:pPr indent="-3619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Char char="●"/>
            </a:pPr>
            <a:r>
              <a:rPr lang="fi-FI" sz="2100"/>
              <a:t>Można to zrobić np. na podstawie informacji demograficznych (wiek, płeć, stopień naukowy itp.), informacji psychograficznych (zainteresowania, wartości itp.) lub informacji behawioralnych (historia zakupów, aktywność na stronie internetowej, zaangażowanie w wiadomości e-mail itp.)</a:t>
            </a:r>
            <a:endParaRPr sz="21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100"/>
              <a:t>Wysyłając bardziej trafne i ukierunkowane wiadomości e-mail, firmy mogą poprawić wskaźniki otwarć, klikalności, konwersji, a także zadowolenia i lojalności klientów.</a:t>
            </a:r>
            <a:endParaRPr sz="2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Struktura biuletynu</a:t>
            </a:r>
            <a:endParaRPr/>
          </a:p>
        </p:txBody>
      </p:sp>
      <p:sp>
        <p:nvSpPr>
          <p:cNvPr id="229" name="Google Shape;229;p14"/>
          <p:cNvSpPr txBox="1"/>
          <p:nvPr>
            <p:ph idx="1" type="body"/>
          </p:nvPr>
        </p:nvSpPr>
        <p:spPr>
          <a:xfrm>
            <a:off x="838200" y="1825625"/>
            <a:ext cx="8938200" cy="38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b="1" lang="fi-FI" sz="2600">
                <a:solidFill>
                  <a:srgbClr val="D12477"/>
                </a:solidFill>
              </a:rPr>
              <a:t>Strukturę newslettera można podzielić na zawartość koperty i treść główną.</a:t>
            </a:r>
            <a:endParaRPr b="1" sz="2600">
              <a:solidFill>
                <a:srgbClr val="D12477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b="1" sz="2600">
              <a:solidFill>
                <a:srgbClr val="D12477"/>
              </a:solidFill>
            </a:endParaRPr>
          </a:p>
          <a:p>
            <a:pPr indent="-3937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Char char="●"/>
            </a:pPr>
            <a:r>
              <a:rPr b="1" lang="fi-FI" sz="2600">
                <a:solidFill>
                  <a:srgbClr val="D12477"/>
                </a:solidFill>
              </a:rPr>
              <a:t>Zawartość koperty </a:t>
            </a:r>
            <a:r>
              <a:rPr lang="fi-FI" sz="2600"/>
              <a:t>odnosi się do informacji, które pojawiają się w skrzynce odbiorczej odbiorcy, zanim jeszcze otworzy on wiadomość e-mail.</a:t>
            </a:r>
            <a:endParaRPr sz="2600"/>
          </a:p>
          <a:p>
            <a:pPr indent="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600"/>
          </a:p>
          <a:p>
            <a:pPr indent="-3937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600"/>
              <a:buChar char="●"/>
            </a:pPr>
            <a:r>
              <a:rPr b="1" lang="fi-FI" sz="2600">
                <a:solidFill>
                  <a:srgbClr val="D12477"/>
                </a:solidFill>
              </a:rPr>
              <a:t>Treść główna </a:t>
            </a:r>
            <a:r>
              <a:rPr lang="fi-FI" sz="2600"/>
              <a:t>odnosi się do rzeczywistej treści wiadomości e-mail, którą odbiorca widzi po jej otwarciu.</a:t>
            </a:r>
            <a:endParaRPr sz="2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4300"/>
              <a:t>Struktura biuletynu: Zawartość koperty</a:t>
            </a:r>
            <a:endParaRPr sz="4300"/>
          </a:p>
        </p:txBody>
      </p:sp>
      <p:sp>
        <p:nvSpPr>
          <p:cNvPr id="236" name="Google Shape;236;p15"/>
          <p:cNvSpPr txBox="1"/>
          <p:nvPr>
            <p:ph idx="1" type="body"/>
          </p:nvPr>
        </p:nvSpPr>
        <p:spPr>
          <a:xfrm>
            <a:off x="838200" y="1825623"/>
            <a:ext cx="105156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810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400"/>
              <a:buChar char="●"/>
            </a:pPr>
            <a:r>
              <a:rPr b="1" lang="fi-FI" sz="2400">
                <a:solidFill>
                  <a:schemeClr val="dk1"/>
                </a:solidFill>
              </a:rPr>
              <a:t>Nazwa nadawcy: </a:t>
            </a:r>
            <a:r>
              <a:rPr lang="fi-FI" sz="2400">
                <a:solidFill>
                  <a:schemeClr val="dk1"/>
                </a:solidFill>
              </a:rPr>
              <a:t>Nazwa, która pojawia się jako nadawca wiadomości e-mail. Ważne jest, aby używać rozpoznawalnej nazwy, którą odbiorca będzie kojarzył z Twoją marką lub firmą.</a:t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Char char="●"/>
            </a:pPr>
            <a:r>
              <a:rPr b="1" lang="fi-FI" sz="2400">
                <a:solidFill>
                  <a:schemeClr val="dk1"/>
                </a:solidFill>
              </a:rPr>
              <a:t>Adres e-mail nadawcy: </a:t>
            </a:r>
            <a:r>
              <a:rPr lang="fi-FI" sz="2400">
                <a:solidFill>
                  <a:schemeClr val="dk1"/>
                </a:solidFill>
              </a:rPr>
              <a:t>Adres e-mail, który pojawia się jako nadawca wiadomości e-mail. Ważne jest, aby używać profesjonalnie wyglądającego adresu e-mail, który odbiorca może łatwo zidentyfikować jako pochodzący od Twojej marki.</a:t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Char char="●"/>
            </a:pPr>
            <a:r>
              <a:rPr b="1" lang="fi-FI" sz="2400">
                <a:solidFill>
                  <a:schemeClr val="dk1"/>
                </a:solidFill>
              </a:rPr>
              <a:t>Temat wiadomości: </a:t>
            </a:r>
            <a:r>
              <a:rPr lang="fi-FI" sz="2400">
                <a:solidFill>
                  <a:schemeClr val="dk1"/>
                </a:solidFill>
              </a:rPr>
              <a:t>Linia, która pojawia się w skrzynce odbiorczej odbiorcy i daje mu podgląd tego, czego dotyczy wiadomość e-mail. Ważne jest, aby temat był jasny i przyciągał uwagę, a jednocześnie dokładnie odzwierciedlał treść wiadomości e-mail.</a:t>
            </a: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3600"/>
              <a:t>Struktura newslettera: Elementy treści głównej</a:t>
            </a:r>
            <a:endParaRPr sz="3600"/>
          </a:p>
        </p:txBody>
      </p:sp>
      <p:sp>
        <p:nvSpPr>
          <p:cNvPr id="243" name="Google Shape;243;p16"/>
          <p:cNvSpPr txBox="1"/>
          <p:nvPr>
            <p:ph idx="1" type="body"/>
          </p:nvPr>
        </p:nvSpPr>
        <p:spPr>
          <a:xfrm>
            <a:off x="838200" y="1825623"/>
            <a:ext cx="10515600" cy="45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b="1" lang="fi-FI" sz="1900">
                <a:solidFill>
                  <a:srgbClr val="D12477"/>
                </a:solidFill>
              </a:rPr>
              <a:t>Najczęstsze elementy zawartości:</a:t>
            </a:r>
            <a:endParaRPr b="1" sz="1900">
              <a:solidFill>
                <a:srgbClr val="D12477"/>
              </a:solidFill>
            </a:endParaRPr>
          </a:p>
          <a:p>
            <a:pPr indent="-34925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Nagłówek:</a:t>
            </a:r>
            <a:r>
              <a:rPr lang="fi-FI" sz="1900"/>
              <a:t> Zazwyczaj zawiera nazwę biuletynu, datę wydania oraz logo lub obraz.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Wprowadzenie</a:t>
            </a:r>
            <a:r>
              <a:rPr lang="fi-FI" sz="1900"/>
              <a:t>: Krótka sekcja, która wita czytelnika i nadaje ton pozostałej części biuletynu. Może zawierać podsumowanie treści lub zapowiedź wyróżnionego artykułu.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Wyróżniony artykuł: </a:t>
            </a:r>
            <a:r>
              <a:rPr lang="fi-FI" sz="1900"/>
              <a:t>Główna treść newslettera, która może zawierać szczegółowy artykuł, wywiad lub prezentację produktu. Często towarzyszą mu obrazy lub grafiki, aby uczynić go atrakcyjnym wizualnie.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Artykuły dodatkowe:</a:t>
            </a:r>
            <a:r>
              <a:rPr lang="fi-FI" sz="1900"/>
              <a:t> Dodatkowe artykuły lub treści, które wspierają główny temat biuletynu. Mogą być krótsze i obejmować różne tematy.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Wezwanie do działania: </a:t>
            </a:r>
            <a:r>
              <a:rPr lang="fi-FI" sz="1900"/>
              <a:t>Sekcja, która zachęca czytelnika do podjęcia działań, takich jak odwiedzenie strony internetowej firmy, zapisanie się na usługę lub śledzenie firmy w mediach społecznościowych.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Stopka: </a:t>
            </a:r>
            <a:r>
              <a:rPr lang="fi-FI" sz="1900"/>
              <a:t>Zazwyczaj zawiera informacje kontaktowe, takie jak adres firmy, numer telefonu i adres e-mail. Może również zawierać instrukcje rezygnacji z subskrypcji i linki do mediów społecznościowych.</a:t>
            </a:r>
            <a:endParaRPr sz="19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3200"/>
              <a:t>Wskazówki dotyczące projektowania kampanii e-mail</a:t>
            </a:r>
            <a:endParaRPr sz="3200"/>
          </a:p>
        </p:txBody>
      </p:sp>
      <p:sp>
        <p:nvSpPr>
          <p:cNvPr id="250" name="Google Shape;250;p17"/>
          <p:cNvSpPr txBox="1"/>
          <p:nvPr>
            <p:ph idx="1" type="body"/>
          </p:nvPr>
        </p:nvSpPr>
        <p:spPr>
          <a:xfrm>
            <a:off x="838200" y="1825623"/>
            <a:ext cx="10515600" cy="469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925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Ustal cele kampanii: </a:t>
            </a:r>
            <a:r>
              <a:rPr lang="fi-FI" sz="1900"/>
              <a:t>Określ cele kampanii e-mailowej, takie jak zwiększenie sprzedaży, promowanie nowego produktu lub budowanie świadomości marki.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Zdefiniuj grupę docelową: </a:t>
            </a:r>
            <a:r>
              <a:rPr lang="fi-FI" sz="1900"/>
              <a:t>Zidentyfikuj grupę docelową i podziel ją na segmenty w oparciu o dane demograficzne, zachowanie lub inne istotne czynniki.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Zaprojektuj szablon wiadomości e-mail:</a:t>
            </a:r>
            <a:r>
              <a:rPr lang="fi-FI" sz="1900"/>
              <a:t> Wybierz wstępnie zaprojektowany szablon lub utwórz niestandardowy szablon, który będzie zgodny z identyfikacją wizualną i przekazem Twojej marki.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Napisz treść wiadomości e-mail:</a:t>
            </a:r>
            <a:r>
              <a:rPr lang="fi-FI" sz="1900"/>
              <a:t> Stwórz atrakcyjny tekst, który trafi do odbiorców i zmotywuje ich do działania.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Dodaj treści wizualne: </a:t>
            </a:r>
            <a:r>
              <a:rPr lang="fi-FI" sz="1900"/>
              <a:t>Dołącz obrazy, filmy i grafiki, które wspierają przekaz i angażują odbiorców.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Wyślij kampanię:</a:t>
            </a:r>
            <a:r>
              <a:rPr lang="fi-FI" sz="1900"/>
              <a:t> Wyślij kampanię e-mailową do posegmentowanej listy i śledź wskaźniki wydajności, takie jak współczynnik otwarć, współczynnik klikalności i współczynnik konwersji.</a:t>
            </a:r>
            <a:endParaRPr sz="1900"/>
          </a:p>
          <a:p>
            <a:pPr indent="-3492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fi-FI" sz="1900"/>
              <a:t>Analizuj wyniki i udoskonalaj strategię: </a:t>
            </a:r>
            <a:r>
              <a:rPr lang="fi-FI" sz="1900"/>
              <a:t>Przeanalizuj wyniki kampanii i udoskonal strategię dla przyszłych kampanii w oparciu o zebrane dane.</a:t>
            </a:r>
            <a:endParaRPr sz="19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3200"/>
              <a:t>Wskazówki dotyczące projektowania kampanii e-mail</a:t>
            </a:r>
            <a:endParaRPr sz="3200"/>
          </a:p>
        </p:txBody>
      </p:sp>
      <p:sp>
        <p:nvSpPr>
          <p:cNvPr id="257" name="Google Shape;257;p18"/>
          <p:cNvSpPr txBox="1"/>
          <p:nvPr>
            <p:ph idx="1" type="body"/>
          </p:nvPr>
        </p:nvSpPr>
        <p:spPr>
          <a:xfrm>
            <a:off x="838200" y="1825623"/>
            <a:ext cx="10515600" cy="37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800"/>
              <a:buChar char="●"/>
            </a:pPr>
            <a:r>
              <a:rPr lang="fi-FI"/>
              <a:t>Zaprojektuj wiadomość e-mail w oparciu o swoje cele.</a:t>
            </a:r>
            <a:endParaRPr/>
          </a:p>
          <a:p>
            <a:pPr indent="-4064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800"/>
              <a:buChar char="●"/>
            </a:pPr>
            <a:r>
              <a:rPr lang="fi-FI"/>
              <a:t>Zdecyduj, jaki motyw treści (edukacyjny, angażujący, promocyjny itp.) chcesz wykorzystać.</a:t>
            </a:r>
            <a:endParaRPr/>
          </a:p>
          <a:p>
            <a:pPr indent="-4064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800"/>
              <a:buChar char="●"/>
            </a:pPr>
            <a:r>
              <a:rPr lang="fi-FI"/>
              <a:t>Jaki jest segment docelowy?</a:t>
            </a:r>
            <a:endParaRPr/>
          </a:p>
          <a:p>
            <a:pPr indent="-4064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800"/>
              <a:buChar char="●"/>
            </a:pPr>
            <a:r>
              <a:rPr lang="fi-FI"/>
              <a:t>Jak dostosować przekaz do grupy docelowej?</a:t>
            </a:r>
            <a:endParaRPr/>
          </a:p>
          <a:p>
            <a:pPr indent="-4064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800"/>
              <a:buChar char="●"/>
            </a:pPr>
            <a:r>
              <a:rPr lang="fi-FI"/>
              <a:t>Kiedy wiadomość zostanie wysłana i dlaczego jest to dobry moment na jej wysłanie? (Np. "we wtorek o 13:00")</a:t>
            </a:r>
            <a:endParaRPr/>
          </a:p>
          <a:p>
            <a:pPr indent="-4064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800"/>
              <a:buChar char="●"/>
            </a:pPr>
            <a:r>
              <a:rPr lang="fi-FI"/>
              <a:t>Pamiętaj, aby wyświetlić podgląd i przetestować wiadomość e-mail przed jej wysłaniem.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"/>
          <p:cNvSpPr txBox="1"/>
          <p:nvPr>
            <p:ph idx="1" type="body"/>
          </p:nvPr>
        </p:nvSpPr>
        <p:spPr>
          <a:xfrm>
            <a:off x="1120777" y="490256"/>
            <a:ext cx="8818800" cy="101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Aktywność w klasie: Zaprojektuj biuletyn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t/>
            </a:r>
            <a:endParaRPr/>
          </a:p>
        </p:txBody>
      </p:sp>
      <p:sp>
        <p:nvSpPr>
          <p:cNvPr id="263" name="Google Shape;263;p19"/>
          <p:cNvSpPr txBox="1"/>
          <p:nvPr>
            <p:ph idx="2" type="body"/>
          </p:nvPr>
        </p:nvSpPr>
        <p:spPr>
          <a:xfrm>
            <a:off x="1120776" y="1520089"/>
            <a:ext cx="9299700" cy="38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-FI"/>
              <a:t>Może być wykonywana indywidualnie lub w parach/grupach.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-FI"/>
              <a:t>Zaprojektuj newsletter dla wymyślonej lub wybranej przez siebie firmy.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-FI"/>
              <a:t>Dołącz projekt układu biuletynu (jeśli chcesz, możesz użyć odpowiednich zdjęć stockowych), koperty i treści.  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b="1" lang="fi-FI" sz="2300">
                <a:solidFill>
                  <a:srgbClr val="11AA81"/>
                </a:solidFill>
              </a:rPr>
              <a:t>Zaprojektuj newsletter w dokumencie tekstowym lub innym odpowiednim szablonie. Możesz użyć na przykład darmowej wersji MailChimp. Wyślij biuletyn do rówieśnika / grupy rówieśników i przedyskutuj wyniki w parach / grupach.</a:t>
            </a:r>
            <a:endParaRPr b="1" sz="2300">
              <a:solidFill>
                <a:srgbClr val="11AA8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0"/>
          <p:cNvSpPr txBox="1"/>
          <p:nvPr>
            <p:ph idx="1" type="body"/>
          </p:nvPr>
        </p:nvSpPr>
        <p:spPr>
          <a:xfrm>
            <a:off x="1120777" y="490256"/>
            <a:ext cx="8818800" cy="8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 sz="2700"/>
              <a:t>Aktywność w klasie: Wskaźniki KPI e-mail marketingu</a:t>
            </a:r>
            <a:endParaRPr sz="27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t/>
            </a:r>
            <a:endParaRPr sz="2700"/>
          </a:p>
        </p:txBody>
      </p:sp>
      <p:sp>
        <p:nvSpPr>
          <p:cNvPr id="269" name="Google Shape;269;p20"/>
          <p:cNvSpPr txBox="1"/>
          <p:nvPr>
            <p:ph idx="2" type="body"/>
          </p:nvPr>
        </p:nvSpPr>
        <p:spPr>
          <a:xfrm>
            <a:off x="1120776" y="1520089"/>
            <a:ext cx="9299700" cy="38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-FI"/>
              <a:t>Może być wykonywana indywidualnie lub w parach/grupach.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-FI"/>
              <a:t>Kluczowe wskaźniki wydajności (KPI) to metryki, które pomagają mierzyć sukces kampanii e-mail marketingowych.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-FI" sz="2200"/>
              <a:t>Znajdź w Internecie pięć lub więcej ważnych wskaźników KPI dla marketingu e-mailowego, które Twoim zdaniem powinny być śledzone.  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b="1" lang="fi-FI" sz="2300">
                <a:solidFill>
                  <a:srgbClr val="11AA81"/>
                </a:solidFill>
              </a:rPr>
              <a:t>Wymień swoje ustalenia i wyjaśnij, co one oznaczają i dlaczego są ważne. Omów i porównaj wyniki w małych grupach.</a:t>
            </a:r>
            <a:endParaRPr b="1" sz="2300">
              <a:solidFill>
                <a:srgbClr val="11AA8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KPI marketingu e-mailowego</a:t>
            </a:r>
            <a:endParaRPr/>
          </a:p>
        </p:txBody>
      </p:sp>
      <p:sp>
        <p:nvSpPr>
          <p:cNvPr id="276" name="Google Shape;276;p21"/>
          <p:cNvSpPr txBox="1"/>
          <p:nvPr>
            <p:ph idx="1" type="body"/>
          </p:nvPr>
        </p:nvSpPr>
        <p:spPr>
          <a:xfrm>
            <a:off x="838200" y="1825623"/>
            <a:ext cx="10515600" cy="411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fi-FI" sz="1700">
                <a:solidFill>
                  <a:srgbClr val="D12477"/>
                </a:solidFill>
              </a:rPr>
              <a:t>Niektóre z najważniejszych wskaźników KPI do śledzenia: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Współczynnik otwarć: </a:t>
            </a:r>
            <a:r>
              <a:rPr lang="fi-FI" sz="1700"/>
              <a:t>mierzy odsetek subskrybentów, którzy otwierają wiadomość e-mail. Jest to dobry wskaźnik skuteczności tematu i nazwy nadawcy.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Współczynnik klikalności (CTR): </a:t>
            </a:r>
            <a:r>
              <a:rPr lang="fi-FI" sz="1700"/>
              <a:t>mierzy odsetek subskrybentów, którzy kliknęli w link w wiadomości e-mail. Wskazuje poziom zainteresowania treścią i skuteczność wezwania do działania.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Współczynnik konwersji: </a:t>
            </a:r>
            <a:r>
              <a:rPr lang="fi-FI" sz="1700"/>
              <a:t>mierzy odsetek subskrybentów, którzy wykonali pożądane działanie, takie jak dokonanie zakupu, po kliknięciu w wiadomość e-mail.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Współczynnik odrzuceń: </a:t>
            </a:r>
            <a:r>
              <a:rPr lang="fi-FI" sz="1700"/>
              <a:t>mierzy procent wiadomości e-mail, które nie zostały dostarczone do skrzynki odbiorczej odbiorcy. Wysoki współczynnik odrzuceń może wskazywać na problemy z listą e-mailową lub treścią.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Tempo wzrostu listy: </a:t>
            </a:r>
            <a:r>
              <a:rPr lang="fi-FI" sz="1700"/>
              <a:t>mierzy tempo, w jakim rośnie Twoja lista e-mailowa. Dobra stopa wzrostu listy wskazuje, że przyciągasz nowych subskrybentów i utrzymujesz istniejących.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Wskaźnik rezygnacji z subskrypcji: </a:t>
            </a:r>
            <a:r>
              <a:rPr lang="fi-FI" sz="1700"/>
              <a:t>mierzy procent subskrybentów, którzy zrezygnowali z Twojej listy e-mailowej. Wysoki wskaźnik rezygnacji z subskrypcji może wskazywać, że treści nie są wystarczająco istotne lub angażujące dla odbiorców.</a:t>
            </a:r>
            <a:endParaRPr sz="1700"/>
          </a:p>
          <a:p>
            <a:pPr indent="-3365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b="1" lang="fi-FI" sz="1700"/>
              <a:t>Wygenerowany przychód: </a:t>
            </a:r>
            <a:r>
              <a:rPr lang="fi-FI" sz="1700"/>
              <a:t>mierzy kwotę przychodu wygenerowanego z kampanii e-mail marketingowych. Jest to ostateczny wskaźnik sukcesu kampanii.</a:t>
            </a:r>
            <a:endParaRPr sz="17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2"/>
          <p:cNvSpPr txBox="1"/>
          <p:nvPr>
            <p:ph type="title"/>
          </p:nvPr>
        </p:nvSpPr>
        <p:spPr>
          <a:xfrm>
            <a:off x="601133" y="371749"/>
            <a:ext cx="9600000" cy="14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 sz="3900"/>
              <a:t>Przykład platformy e-mail marketingu: </a:t>
            </a:r>
            <a:r>
              <a:rPr lang="fi-FI" sz="3900">
                <a:solidFill>
                  <a:srgbClr val="D12477"/>
                </a:solidFill>
              </a:rPr>
              <a:t>Mailchimp</a:t>
            </a:r>
            <a:endParaRPr sz="3900">
              <a:solidFill>
                <a:srgbClr val="D12477"/>
              </a:solidFill>
            </a:endParaRPr>
          </a:p>
        </p:txBody>
      </p:sp>
      <p:sp>
        <p:nvSpPr>
          <p:cNvPr id="282" name="Google Shape;282;p22"/>
          <p:cNvSpPr txBox="1"/>
          <p:nvPr>
            <p:ph idx="1" type="body"/>
          </p:nvPr>
        </p:nvSpPr>
        <p:spPr>
          <a:xfrm>
            <a:off x="604400" y="1432716"/>
            <a:ext cx="10983300" cy="463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414855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Kompleksowa platforma marketingowa dla małych firm</a:t>
            </a:r>
            <a:endParaRPr sz="1600"/>
          </a:p>
          <a:p>
            <a:pPr indent="-414855" lvl="1" marL="1219169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 Jego największymi użytkownikami są właściciele sklepów e-commerce, firmy cyfrowe, freelancerzy i agencje marketingowe</a:t>
            </a:r>
            <a:endParaRPr sz="1600"/>
          </a:p>
          <a:p>
            <a:pPr indent="-414855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Celem </a:t>
            </a:r>
            <a:r>
              <a:rPr lang="fi-FI" sz="1600" u="sng">
                <a:solidFill>
                  <a:schemeClr val="hlink"/>
                </a:solidFill>
                <a:hlinkClick r:id="rId3"/>
              </a:rPr>
              <a:t>Mailchimp jest </a:t>
            </a:r>
            <a:r>
              <a:rPr lang="fi-FI" sz="1600"/>
              <a:t>"pomaganie małym firmom w inteligentniejszym marketingu, aby mogły szybciej się rozwijać" </a:t>
            </a:r>
            <a:endParaRPr sz="1600"/>
          </a:p>
          <a:p>
            <a:pPr indent="-414855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Przyjazny dla użytkownika → zaprojektowany, aby umieścić odbiorców w centrum, dzięki czemu użytkownicy mogą wysyłać e-maile marketingowe i zautomatyzowane wiadomości, tworzyć ukierunkowane kampanie reklamowe, tworzyć strony docelowe, ułatwiać raportowanie i analizy itp.</a:t>
            </a:r>
            <a:endParaRPr sz="1600"/>
          </a:p>
          <a:p>
            <a:pPr indent="-414855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Założona w 2001 roku, z siedzibą w Atlancie, GA, zatrudnia ponad 1000 pracowników i jest własnością prywatną</a:t>
            </a:r>
            <a:endParaRPr sz="1600"/>
          </a:p>
          <a:p>
            <a:pPr indent="-414855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Plany od darmowego do premium</a:t>
            </a:r>
            <a:endParaRPr sz="1600"/>
          </a:p>
          <a:p>
            <a:pPr indent="-414855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600"/>
              <a:buFont typeface="Arial"/>
              <a:buChar char="•"/>
            </a:pPr>
            <a:r>
              <a:rPr lang="fi-FI" sz="1600"/>
              <a:t>Funkcje, np. testy A/B, gotowe szablony wiadomości e-mail, podstawowe/rozbudowane zautomatyzowane ścieżki klienta, strony docelowe, zarządzanie listami itp.</a:t>
            </a:r>
            <a:endParaRPr sz="1600"/>
          </a:p>
          <a:p>
            <a:pPr indent="-215900" lvl="0" marL="342900" rtl="0" algn="l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161249"/>
              </a:buClr>
              <a:buSzPts val="2000"/>
              <a:buFont typeface="Arial"/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3"/>
          <p:cNvSpPr txBox="1"/>
          <p:nvPr>
            <p:ph type="title"/>
          </p:nvPr>
        </p:nvSpPr>
        <p:spPr>
          <a:xfrm>
            <a:off x="838200" y="762791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 sz="3800"/>
              <a:t>Jak zacząć korzystać z </a:t>
            </a:r>
            <a:r>
              <a:rPr lang="fi-FI" sz="3800">
                <a:solidFill>
                  <a:srgbClr val="D12477"/>
                </a:solidFill>
              </a:rPr>
              <a:t>Mailchimp</a:t>
            </a:r>
            <a:r>
              <a:rPr lang="fi-FI" sz="3800"/>
              <a:t>?</a:t>
            </a:r>
            <a:endParaRPr sz="3800"/>
          </a:p>
        </p:txBody>
      </p:sp>
      <p:sp>
        <p:nvSpPr>
          <p:cNvPr id="288" name="Google Shape;288;p23"/>
          <p:cNvSpPr txBox="1"/>
          <p:nvPr>
            <p:ph idx="1" type="body"/>
          </p:nvPr>
        </p:nvSpPr>
        <p:spPr>
          <a:xfrm>
            <a:off x="838200" y="1425573"/>
            <a:ext cx="10515600" cy="3673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Zacznij od </a:t>
            </a:r>
            <a:r>
              <a:rPr lang="fi-FI" sz="2400" u="sng">
                <a:solidFill>
                  <a:schemeClr val="hlink"/>
                </a:solidFill>
                <a:hlinkClick r:id="rId3"/>
              </a:rPr>
              <a:t>utworzenia konta </a:t>
            </a:r>
            <a:r>
              <a:rPr lang="fi-FI" sz="2400"/>
              <a:t>i wybierz najbardziej odpowiedni plan dla swojej firmy</a:t>
            </a:r>
            <a:endParaRPr sz="2400"/>
          </a:p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Dodaj lub zbierz kontakty, aby utworzyć grupę odbiorców</a:t>
            </a:r>
            <a:endParaRPr sz="2400"/>
          </a:p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Utwórz formularz rejestracji na swojej stronie internetowej/e-commerce</a:t>
            </a:r>
            <a:endParaRPr sz="2400"/>
          </a:p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Określenie grupy docelowej</a:t>
            </a:r>
            <a:endParaRPr sz="2400"/>
          </a:p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Napisz i zaprojektuj swoją pierwszą wiadomość e-mail</a:t>
            </a:r>
            <a:endParaRPr sz="2400"/>
          </a:p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Wyślij kampanię</a:t>
            </a:r>
            <a:endParaRPr sz="2400"/>
          </a:p>
          <a:p>
            <a:pPr indent="-406388" lvl="0" marL="609584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AutoNum type="arabicPeriod"/>
            </a:pPr>
            <a:r>
              <a:rPr lang="fi-FI" sz="2400"/>
              <a:t>Monitorowanie wydajności</a:t>
            </a:r>
            <a:endParaRPr sz="2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4"/>
          <p:cNvSpPr txBox="1"/>
          <p:nvPr>
            <p:ph idx="4294967295" type="title"/>
          </p:nvPr>
        </p:nvSpPr>
        <p:spPr>
          <a:xfrm>
            <a:off x="3824287" y="2590800"/>
            <a:ext cx="45435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T Sans"/>
              <a:buNone/>
            </a:pPr>
            <a:r>
              <a:rPr b="1" lang="fi-FI" sz="5400">
                <a:solidFill>
                  <a:schemeClr val="lt1"/>
                </a:solidFill>
              </a:rPr>
              <a:t>Zadania</a:t>
            </a:r>
            <a:endParaRPr b="1" sz="54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5"/>
          <p:cNvSpPr txBox="1"/>
          <p:nvPr>
            <p:ph idx="1" type="body"/>
          </p:nvPr>
        </p:nvSpPr>
        <p:spPr>
          <a:xfrm>
            <a:off x="1120777" y="433106"/>
            <a:ext cx="8818800" cy="101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Zadanie indywidualne / grupowe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t/>
            </a:r>
            <a:endParaRPr/>
          </a:p>
        </p:txBody>
      </p:sp>
      <p:sp>
        <p:nvSpPr>
          <p:cNvPr id="299" name="Google Shape;299;p25"/>
          <p:cNvSpPr txBox="1"/>
          <p:nvPr>
            <p:ph idx="2" type="body"/>
          </p:nvPr>
        </p:nvSpPr>
        <p:spPr>
          <a:xfrm>
            <a:off x="1120775" y="1006300"/>
            <a:ext cx="10474200" cy="38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730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Noto Sans Symbols"/>
              <a:buChar char="⮚"/>
            </a:pPr>
            <a:r>
              <a:rPr lang="fi-FI" sz="1400"/>
              <a:t>Może być wykonywana indywidualnie lub w parach/grupach.</a:t>
            </a:r>
            <a:endParaRPr sz="14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 b="1" sz="15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fi-FI" sz="1400">
                <a:solidFill>
                  <a:srgbClr val="11AA81"/>
                </a:solidFill>
              </a:rPr>
              <a:t>Stwórz plan kampanii e-mail marketingowej dla konkretnej firmy lub produktu.</a:t>
            </a:r>
            <a:endParaRPr b="1" sz="1400">
              <a:solidFill>
                <a:srgbClr val="11AA8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15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fi-FI" sz="1400"/>
              <a:t>Plan powinien zawierać co najmniej następujące punkty:</a:t>
            </a:r>
            <a:endParaRPr b="1" sz="1400"/>
          </a:p>
          <a:p>
            <a:pPr indent="-2730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-FI" sz="1400"/>
              <a:t>Cele: co chcesz osiągnąć dzięki kampanii?</a:t>
            </a:r>
            <a:endParaRPr sz="1400"/>
          </a:p>
          <a:p>
            <a:pPr indent="-2730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-FI" sz="1400"/>
              <a:t>Grupa docelowa: kto jest grupą docelową kampanii i jakie są jej cechy?</a:t>
            </a:r>
            <a:endParaRPr sz="1400"/>
          </a:p>
          <a:p>
            <a:pPr indent="-2730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-FI" sz="1400"/>
              <a:t>Plan: jak często będą wysyłane wiadomości e-mail? Jaką treść będą zawierać?</a:t>
            </a:r>
            <a:endParaRPr sz="1400"/>
          </a:p>
          <a:p>
            <a:pPr indent="-2730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-FI" sz="1400"/>
              <a:t>Mierniki: w jaki sposób mierzony będzie sukces kampanii? Jakie wskaźniki KPI są używane?</a:t>
            </a:r>
            <a:endParaRPr sz="1400"/>
          </a:p>
          <a:p>
            <a:pPr indent="-2730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-FI" sz="1400"/>
              <a:t>Komunikat: jakiego rodzaju komunikat/komunikaty są wysyłane do grupy docelowej? W jaki sposób wiadomość/wiadomości mogą być do nich dostosowane?</a:t>
            </a:r>
            <a:endParaRPr sz="14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fi-FI" sz="1400" u="none" cap="none" strike="noStrike">
                <a:solidFill>
                  <a:srgbClr val="11AA81"/>
                </a:solidFill>
              </a:rPr>
              <a:t>Przygotuj prezentację .ppt na temat swoich spostrzeżeń. Pamiętaj o podaniu źródeł. Przedstaw plan klasie</a:t>
            </a:r>
            <a:r>
              <a:rPr b="1" lang="fi-FI" sz="1400">
                <a:solidFill>
                  <a:srgbClr val="11AA81"/>
                </a:solidFill>
              </a:rPr>
              <a:t>,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300" u="none" cap="none" strike="noStrike"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fi-FI" sz="1300" u="none" cap="none" strike="noStrike">
                <a:solidFill>
                  <a:srgbClr val="11AA81"/>
                </a:solidFill>
              </a:rPr>
              <a:t>Ocena:</a:t>
            </a:r>
            <a:endParaRPr sz="17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fi-FI" sz="1100" u="none" cap="none" strike="noStrike">
                <a:solidFill>
                  <a:srgbClr val="11AA81"/>
                </a:solidFill>
              </a:rPr>
              <a:t>Niepowodzenie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:</a:t>
            </a:r>
            <a:br>
              <a:rPr b="0" i="0" lang="fi-FI" sz="1100" u="none" cap="none" strike="noStrike">
                <a:solidFill>
                  <a:schemeClr val="lt1"/>
                </a:solidFill>
              </a:rPr>
            </a:br>
            <a:r>
              <a:rPr b="0" i="0" lang="fi-FI" sz="1100" u="none" cap="none" strike="noStrike">
                <a:solidFill>
                  <a:schemeClr val="lt1"/>
                </a:solidFill>
              </a:rPr>
              <a:t>W pracy brakuje większości wymaganych elementów. Wykorzystanie źródeł jest ograniczone. Praca nie wykazuje zrozumienia wykorzystania </a:t>
            </a:r>
            <a:r>
              <a:rPr lang="fi-FI" sz="1100"/>
              <a:t>e-mail marketingu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. </a:t>
            </a:r>
            <a:endParaRPr sz="19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fi-FI" sz="1100" u="none" cap="none" strike="noStrike">
                <a:solidFill>
                  <a:srgbClr val="11AA81"/>
                </a:solidFill>
              </a:rPr>
              <a:t>Przełęcz</a:t>
            </a:r>
            <a:r>
              <a:rPr b="0" i="0" lang="fi-FI" sz="1100" u="none" cap="none" strike="noStrike">
                <a:solidFill>
                  <a:srgbClr val="11AA81"/>
                </a:solidFill>
              </a:rPr>
              <a:t>: </a:t>
            </a:r>
            <a:endParaRPr sz="19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fi-FI" sz="1100" u="none" cap="none" strike="noStrike">
                <a:solidFill>
                  <a:schemeClr val="lt1"/>
                </a:solidFill>
              </a:rPr>
              <a:t>Grupa badała </a:t>
            </a:r>
            <a:r>
              <a:rPr lang="fi-FI" sz="1100"/>
              <a:t>marketing e-mailowy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, ale tylko powierzchownie, a wykorzystanie źródeł jest ograniczone. Mają pewną wiedzę na temat możliwości wykorzystania e-mail </a:t>
            </a:r>
            <a:r>
              <a:rPr lang="fi-FI" sz="1100"/>
              <a:t>marketingu 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w </a:t>
            </a:r>
            <a:r>
              <a:rPr lang="fi-FI" sz="1100"/>
              <a:t>marketingu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. </a:t>
            </a:r>
            <a:endParaRPr sz="19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fi-FI" sz="1100" u="none" cap="none" strike="noStrike">
                <a:solidFill>
                  <a:srgbClr val="11AA81"/>
                </a:solidFill>
              </a:rPr>
              <a:t>Znakomity</a:t>
            </a:r>
            <a:r>
              <a:rPr b="0" i="0" lang="fi-FI" sz="1100" u="none" cap="none" strike="noStrike">
                <a:solidFill>
                  <a:srgbClr val="11AA81"/>
                </a:solidFill>
              </a:rPr>
              <a:t>: 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	</a:t>
            </a:r>
            <a:endParaRPr sz="19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fi-FI" sz="1100" u="none" cap="none" strike="noStrike">
                <a:solidFill>
                  <a:schemeClr val="lt1"/>
                </a:solidFill>
              </a:rPr>
              <a:t>Grupa dokładnie przeanalizowała </a:t>
            </a:r>
            <a:r>
              <a:rPr lang="fi-FI" sz="1100"/>
              <a:t>marketing e-mailowy pod 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różnymi kątami. Ich praca wykazała głębokie zrozumienie możliwości wykorzystania </a:t>
            </a:r>
            <a:r>
              <a:rPr lang="fi-FI" sz="1100"/>
              <a:t>marketingu e-mailowego</a:t>
            </a:r>
            <a:r>
              <a:rPr b="0" i="0" lang="fi-FI" sz="1100" u="none" cap="none" strike="noStrike">
                <a:solidFill>
                  <a:schemeClr val="lt1"/>
                </a:solidFill>
              </a:rPr>
              <a:t>. </a:t>
            </a:r>
            <a:endParaRPr sz="1900"/>
          </a:p>
          <a:p>
            <a:pPr indent="0" lvl="0" marL="0" rtl="0" algn="l">
              <a:lnSpc>
                <a:spcPct val="154285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sz="13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806604e715_0_182"/>
          <p:cNvSpPr txBox="1"/>
          <p:nvPr>
            <p:ph idx="1" type="body"/>
          </p:nvPr>
        </p:nvSpPr>
        <p:spPr>
          <a:xfrm>
            <a:off x="838200" y="873767"/>
            <a:ext cx="7188000" cy="40131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</a:pPr>
            <a:r>
              <a:rPr lang="fi-FI">
                <a:solidFill>
                  <a:srgbClr val="FFFFFF"/>
                </a:solidFill>
              </a:rPr>
              <a:t>Materiał DEMS ma na celu zwiększenie umiejętności marketingu cyfrowego w szkolnictwie wyższym, odpowiadając na potrzeby biznesu i organizacji. Użytkownicy mają dostęp do obszernych zestawów slajdów z ćwiczeniami i zadaniami, a także do szczegółowych instrukcji dla nauczycieli. Możesz swobodnie korzystać z części lub całości dostępnych materiałów.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</a:pPr>
            <a:r>
              <a:rPr lang="fi-FI">
                <a:solidFill>
                  <a:srgbClr val="FFFFFF"/>
                </a:solidFill>
              </a:rPr>
              <a:t>Materiał zawiera treści i dane liczbowe pobrane z Internetu </a:t>
            </a:r>
            <a:br>
              <a:rPr lang="fi-FI">
                <a:solidFill>
                  <a:srgbClr val="FFFFFF"/>
                </a:solidFill>
              </a:rPr>
            </a:br>
            <a:r>
              <a:rPr lang="fi-FI">
                <a:solidFill>
                  <a:srgbClr val="FFFFFF"/>
                </a:solidFill>
              </a:rPr>
              <a:t>i w związku z tym może ulec zmianie. Źródła zostały podane zgodnie z zasadami dozwolonego użytku. Cały materiał można obejrzeć i pobrać ze strony </a:t>
            </a:r>
            <a:r>
              <a:rPr lang="fi-FI" u="sng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www.dems.pro</a:t>
            </a:r>
            <a:r>
              <a:rPr lang="fi-FI">
                <a:solidFill>
                  <a:srgbClr val="FFFFFF"/>
                </a:solidFill>
              </a:rPr>
              <a:t>.  Wszystkie materiały są przeznaczone do otwartego użytku </a:t>
            </a:r>
            <a:br>
              <a:rPr lang="fi-FI">
                <a:solidFill>
                  <a:srgbClr val="FFFFFF"/>
                </a:solidFill>
              </a:rPr>
            </a:br>
            <a:r>
              <a:rPr lang="fi-FI">
                <a:solidFill>
                  <a:srgbClr val="FFFFFF"/>
                </a:solidFill>
              </a:rPr>
              <a:t>i współfinansowane przez program Erasmus +.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2023-01-25T13:34:01Z</dcterms:created>
  <dc:creator>Luukka Timo</dc:creator>
</cp:coreProperties>
</file>