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73" r:id="rId2"/>
  </p:sldMasterIdLst>
  <p:notesMasterIdLst>
    <p:notesMasterId r:id="rId5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</p:sldIdLst>
  <p:sldSz cx="12192000" cy="6858000"/>
  <p:notesSz cx="6858000" cy="9144000"/>
  <p:embeddedFontLst>
    <p:embeddedFont>
      <p:font typeface="Calibri" panose="020F0502020204030204" pitchFamily="34" charset="0"/>
      <p:regular r:id="rId60"/>
      <p:bold r:id="rId61"/>
      <p:italic r:id="rId62"/>
      <p:boldItalic r:id="rId63"/>
    </p:embeddedFont>
    <p:embeddedFont>
      <p:font typeface="Roboto" panose="02000000000000000000" pitchFamily="2" charset="0"/>
      <p:regular r:id="rId64"/>
      <p:bold r:id="rId65"/>
      <p:italic r:id="rId66"/>
      <p:boldItalic r:id="rId67"/>
    </p:embeddedFont>
    <p:embeddedFont>
      <p:font typeface="Trebuchet MS" panose="020B0603020202020204" pitchFamily="34" charset="0"/>
      <p:regular r:id="rId68"/>
      <p:bold r:id="rId69"/>
      <p:italic r:id="rId70"/>
      <p:boldItalic r:id="rId7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2" roundtripDataSignature="AMtx7mjqnNEj9TrE0EthSY0DYv8mpQzX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font" Target="fonts/font4.fntdata"/><Relationship Id="rId68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7.fntdata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font" Target="fonts/font2.fnt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5.fntdata"/><Relationship Id="rId69" Type="http://schemas.openxmlformats.org/officeDocument/2006/relationships/font" Target="fonts/font10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customschemas.google.com/relationships/presentationmetadata" Target="meta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8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3.fntdata"/><Relationship Id="rId70" Type="http://schemas.openxmlformats.org/officeDocument/2006/relationships/font" Target="fonts/font11.fntdata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hubspot.com/marketing/how-to-start-a-blog?hubs_content=blog.hubspot.com/marketing/how-to-start-a-blog&amp;hubs_content-cta=hsg-chapters__link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akeitupcreative.com/2018/03/05/the-80-20-rule-for-social-media-and-ideas-to-help-you-achieve-it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literaryenglish.com/how-to-write-a-catchy-blog-post-title/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bloggingtips.com/post-title/" TargetMode="Externa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80363a586e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4" name="Google Shape;244;g280363a586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9" name="Google Shape;24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Dodatkowe materiały (bardziej zaawansowane?):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Marketing afiliacyjny/marketing influencerów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Odkryj niszę blogową, która jest zarówno dochodowa, jak i interesująca.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Opracuj system planowania nowych treści i już nigdy nie zabraknie Ci pomysłów.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Zbuduj dochodowy biznes wokół swoich treści i przekształć swój blog w zasób generujący przychody.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1" name="Google Shape;26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https://blog.hubspot.com/marketing/how-to-start-a-blog?hubs_content=blog.hubspot.com%2Fmarketing%2Fhow-to-start-a-blog&amp;hubs_content-cta=hsg-chapters__link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sz="1350">
                <a:solidFill>
                  <a:srgbClr val="2E475D"/>
                </a:solidFill>
              </a:rPr>
              <a:t>Wpisy na blogu umożliwiają Tobie i Twojej firmie publikowanie w witrynie spostrzeżeń, przemyśleń i historii na dowolny temat. Mogą one pomóc w zwiększeniu świadomości marki, wiarygodności, konwersji i przychodów. Co najważniejsze, mogą pomóc w kierowaniu ruchu do witryny.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286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fi-FI"/>
              <a:t>Niekomercyjne z punktu widzenia Google - dlatego je preferuje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fi-FI"/>
              <a:t>Nowy wpis na blogu = nowa strona. Wpisy na blogu zwiększają liczbę stron, co jest preferowane przez wyszukiwarki.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8" name="Google Shape;268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fi-FI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https://www.shakeitupcreative.com/2018/03/05/the-80-20-rule-for-social-media-and-ideas-to-help-you-achieve-it/ </a:t>
            </a:r>
            <a:r>
              <a:rPr lang="fi-FI"/>
              <a:t>(José)</a:t>
            </a:r>
            <a:endParaRPr/>
          </a:p>
        </p:txBody>
      </p:sp>
      <p:sp>
        <p:nvSpPr>
          <p:cNvPr id="277" name="Google Shape;2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p13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6" name="Google Shape;286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fi-FI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0" name="Google Shape;31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8" name="Google Shape;318;p15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Jaana: ten slajd pochodzi ode mnie, a źródło było w języku fińskim... źródło: www.helpotkotisivut.fi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Wyjaśnienie: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b="1"/>
              <a:t>Fraza long tail, </a:t>
            </a:r>
            <a:r>
              <a:rPr lang="fi-FI"/>
              <a:t>zwana również frazą z długim ogonem, jest zazwyczaj rozbudowana i składa się z więcej niż 3 słów. Takie frazy doskonale precyzują zamiary użytkownika i mimo że są rzadziej stosowane niż frazy generyczne, częściej prowadzą do konwersji. Warto zauważyć, że chociaż użytkownicy rzadziej wyszukują słowa kluczowe z długim ogonem, to stanowią one duży procent ogólnych wyszukiwań, gdy są zsumowane.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https://widoczni.com/blog/co-to-jest-dlugi-ogon/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9" name="Google Shape;319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fi-FI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p16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9" name="Google Shape;329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fi-FI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38" name="Google Shape;33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3" name="Google Shape;34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4000" lvl="0" indent="-2476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Char char="•"/>
            </a:pPr>
            <a:r>
              <a:rPr lang="fi-FI" sz="1300">
                <a:solidFill>
                  <a:srgbClr val="161249"/>
                </a:solidFill>
              </a:rPr>
              <a:t>Uwzględnij słowa kluczowe w </a:t>
            </a:r>
            <a:endParaRPr sz="13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Tytuł</a:t>
            </a:r>
            <a:endParaRPr sz="12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Znacznik tytułu</a:t>
            </a:r>
            <a:endParaRPr sz="12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Opis meta</a:t>
            </a:r>
            <a:endParaRPr sz="12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Treść</a:t>
            </a:r>
            <a:endParaRPr sz="12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Obrazy (alt txt, tytuł obrazu)</a:t>
            </a:r>
            <a:endParaRPr sz="1200">
              <a:solidFill>
                <a:srgbClr val="161249"/>
              </a:solidFill>
            </a:endParaRPr>
          </a:p>
          <a:p>
            <a:pPr marL="558800" lvl="1" indent="-203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200">
                <a:solidFill>
                  <a:srgbClr val="161249"/>
                </a:solidFill>
              </a:rPr>
              <a:t>Adres URL</a:t>
            </a:r>
            <a:endParaRPr sz="1200">
              <a:solidFill>
                <a:srgbClr val="16124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9" name="Google Shape;349;p20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Dlaczego nie umieszczać CTA tylko na końcu? Bez względu na to, jak dobry jest wpis na blogu, NIGDY 100% czytelników nie czyta tekstu do końca. </a:t>
            </a:r>
            <a:endParaRPr/>
          </a:p>
        </p:txBody>
      </p:sp>
      <p:sp>
        <p:nvSpPr>
          <p:cNvPr id="350" name="Google Shape;350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fi-FI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7" name="Google Shape;357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Doświadczenie nauczyciela: uczniowie czasami (często) mieszają linki i wezwania do działania. Chociaż temat wydaje się bardzo prosty, okazało się, że trudno jest wystarczająco podkreślić, jak ważne jest stosowanie wyraźnych wezwań do działania. Pierwszym krokiem jest ich rozpoznanie. 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3" name="Google Shape;363;p57:notes"/>
          <p:cNvSpPr txBox="1">
            <a:spLocks noGrp="1"/>
          </p:cNvSpPr>
          <p:nvPr>
            <p:ph type="body" idx="1"/>
          </p:nvPr>
        </p:nvSpPr>
        <p:spPr>
          <a:xfrm>
            <a:off x="685801" y="4400555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4" name="Google Shape;364;p57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225" tIns="44600" rIns="89225" bIns="446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fld id="{00000000-1234-1234-1234-123412341234}" type="slidenum">
              <a:rPr lang="fi-FI"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0" name="Google Shape;370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5" name="Google Shape;375;p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2" name="Google Shape;382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8" name="Google Shape;388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3" name="Google Shape;393;p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Możesz umieścić tutaj dowolne słowa kluczowe, pomysły uczniów mogą być dla nich bardziej interesujące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9" name="Google Shape;399;p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sz="1200">
                <a:solidFill>
                  <a:schemeClr val="dk1"/>
                </a:solidFill>
                <a:highlight>
                  <a:srgbClr val="FFFFFF"/>
                </a:highlight>
              </a:rPr>
              <a:t>Tytuły odgrywają znaczącą rolę w CTR (współczynnik klikalności). Tytuł odgrywa również ważną rolę w SEO (optymalizacji pod kątem wyszukiwarek). Mądrze opracowany tytuł wpisu na blogu będzie zawierał takie elementy, które pomogą mu uzyskać wyższą pozycję w wyszukiwarce. Tytuł dowolnego wpisu na blogu lub strony jest równie ważny, co jego treść. 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200">
                <a:solidFill>
                  <a:schemeClr val="dk1"/>
                </a:solidFill>
                <a:highlight>
                  <a:srgbClr val="FFFFFF"/>
                </a:highlight>
              </a:rPr>
              <a:t>Tytuł postów/stron na blogu pojawia się w wynikach wyszukiwania. Ludzie zazwyczaj domyślają się na podstawie tytułu, co jest w środku, więc jeśli tytuł nie jest atrakcyjny lub chwytliwy, nie przyciągnie czytelników do postu.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200">
                <a:solidFill>
                  <a:schemeClr val="dk1"/>
                </a:solidFill>
                <a:highlight>
                  <a:srgbClr val="FFFFFF"/>
                </a:highlight>
              </a:rPr>
              <a:t>- Tytuły pojawiają się w linkach, a gdy tytuł ma ukierunkowaną frazę kluczową, Google ocenia go lepiej, ponieważ fraza kluczowa w linkach jest ważna dla każdej wyszukiwarki.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fi-FI" sz="1200">
                <a:solidFill>
                  <a:schemeClr val="dk1"/>
                </a:solidFill>
                <a:highlight>
                  <a:srgbClr val="FFFFFF"/>
                </a:highlight>
              </a:rPr>
              <a:t>- Tytuł jest najważniejszym czynnikiem, który przyciąga czytelników do przeczytania posta.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fi-FI" sz="1200" u="sng">
                <a:solidFill>
                  <a:schemeClr val="hlink"/>
                </a:solidFill>
                <a:highlight>
                  <a:srgbClr val="FFFFFF"/>
                </a:highlight>
                <a:hlinkClick r:id="rId3"/>
              </a:rPr>
              <a:t>https://literaryenglish.com/how-to-write-a-catchy-blog-post-title/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r>
              <a:rPr lang="fi-FI" sz="1200" u="sng">
                <a:solidFill>
                  <a:schemeClr val="hlink"/>
                </a:solidFill>
                <a:highlight>
                  <a:srgbClr val="FFFFFF"/>
                </a:highlight>
                <a:hlinkClick r:id="rId4"/>
              </a:rPr>
              <a:t>https://bloggingtips.com/post-title/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6" name="Google Shape;406;p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7" name="Google Shape;407;p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3" name="Google Shape;413;p9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14" name="Google Shape;414;p9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23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0" name="Google Shape;420;p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1" name="Google Shape;421;p9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7" name="Google Shape;427;p9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28" name="Google Shape;428;p9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25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p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35" name="Google Shape;435;p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26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41" name="Google Shape;441;p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fi-FI" sz="2133" b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Wskazówka! Więcej informacji na temat różnych rodzajów postów znajduje się na końcu zestawu slajdów. </a:t>
            </a:r>
            <a:endParaRPr sz="2133" b="1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46" name="Google Shape;446;p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Jaana: Uwaga - Zainteresowanie - Pragnienie - Działanie</a:t>
            </a:r>
            <a:endParaRPr/>
          </a:p>
        </p:txBody>
      </p:sp>
      <p:sp>
        <p:nvSpPr>
          <p:cNvPr id="452" name="Google Shape;452;p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58" name="Google Shape;458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1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65" name="Google Shape;465;p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1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2" name="Google Shape;482;p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1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9" name="Google Shape;489;p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10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95" name="Google Shape;495;p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1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01" name="Google Shape;501;p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7" name="Google Shape;507;p10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08" name="Google Shape;508;p10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36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5" name="Google Shape;515;p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10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21" name="Google Shape;521;p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1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28" name="Google Shape;528;p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6" name="Google Shape;536;p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1" name="Google Shape;541;p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7" name="Google Shape;547;p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3" name="Google Shape;553;p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/>
              <a:t>Możesz umieścić tutaj dowolne słowa kluczowe, pomysły uczniów mogą być dla nich bardziej interesujące</a:t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60" name="Google Shape;560;p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5" name="Google Shape;565;p1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66" name="Google Shape;566;p1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45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3" name="Google Shape;573;p1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74" name="Google Shape;574;p1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46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0" name="Google Shape;580;p1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81" name="Google Shape;581;p1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47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7" name="Google Shape;587;p1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88" name="Google Shape;588;p1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48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4" name="Google Shape;594;p1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95" name="Google Shape;595;p1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49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1" name="Google Shape;601;p1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02" name="Google Shape;602;p1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50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8" name="Google Shape;608;p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09" name="Google Shape;609;p1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5" name="Google Shape;615;p1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16" name="Google Shape;616;p1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52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2" name="Google Shape;622;p1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23" name="Google Shape;623;p1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53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9" name="Google Shape;629;p1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30" name="Google Shape;630;p1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54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6" name="Google Shape;636;p1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37" name="Google Shape;637;p1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fi-FI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55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280363a586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43" name="Google Shape;643;g280363a586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5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5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5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5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 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65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6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1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2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2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2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21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21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21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21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7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" name="Google Shape;41;p6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36370" y="6101922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6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6673" y="6069710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66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6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66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7" name="Google Shape;47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6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64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6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 type="obj">
  <p:cSld name="OBJEC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7" descr="A picture containing shape&#10;&#10;Description automatically generated"/>
          <p:cNvPicPr preferRelativeResize="0"/>
          <p:nvPr/>
        </p:nvPicPr>
        <p:blipFill rotWithShape="1">
          <a:blip r:embed="rId2" cstate="screen">
            <a:alphaModFix amt="27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8" name="Google Shape;58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73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2" name="Google Shape;62;p73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73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73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" name="Google Shape;65;p7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7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6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6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6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6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" name="Google Shape;72;p6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3" name="Google Shape;73;p6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6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6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6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6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69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70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70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2" name="Google Shape;82;p70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" name="Google Shape;84;p70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5" name="Google Shape;85;p7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7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7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70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70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70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1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71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71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71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6" name="Google Shape;96;p71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7" name="Google Shape;97;p7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7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7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71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71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71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72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5" name="Google Shape;105;p72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06" name="Google Shape;106;p72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7" name="Google Shape;107;p72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7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7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4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2" name="Google Shape;112;p74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74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4" name="Google Shape;114;p74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7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7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7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4" name="Google Shape;124;p75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75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7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29" name="Google Shape;129;p7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7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34" name="Google Shape;134;p7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Char char="●"/>
              <a:defRPr sz="16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Char char="○"/>
              <a:defRPr sz="16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Char char="■"/>
              <a:defRPr sz="16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Char char="●"/>
              <a:defRPr sz="16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Char char="○"/>
              <a:defRPr sz="16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 sz="16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 sz="16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35" name="Google Shape;135;p7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33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7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7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- basic">
  <p:cSld name="Comparison - basic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9"/>
          <p:cNvSpPr txBox="1">
            <a:spLocks noGrp="1"/>
          </p:cNvSpPr>
          <p:nvPr>
            <p:ph type="body" idx="1"/>
          </p:nvPr>
        </p:nvSpPr>
        <p:spPr>
          <a:xfrm>
            <a:off x="601131" y="3016666"/>
            <a:ext cx="5356800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79"/>
          <p:cNvSpPr txBox="1">
            <a:spLocks noGrp="1"/>
          </p:cNvSpPr>
          <p:nvPr>
            <p:ph type="body" idx="2"/>
          </p:nvPr>
        </p:nvSpPr>
        <p:spPr>
          <a:xfrm>
            <a:off x="6231467" y="3016666"/>
            <a:ext cx="5355167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79"/>
          <p:cNvSpPr txBox="1">
            <a:spLocks noGrp="1"/>
          </p:cNvSpPr>
          <p:nvPr>
            <p:ph type="body" idx="3"/>
          </p:nvPr>
        </p:nvSpPr>
        <p:spPr>
          <a:xfrm>
            <a:off x="6231467" y="198000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4" name="Google Shape;144;p79"/>
          <p:cNvSpPr txBox="1">
            <a:spLocks noGrp="1"/>
          </p:cNvSpPr>
          <p:nvPr>
            <p:ph type="body" idx="4"/>
          </p:nvPr>
        </p:nvSpPr>
        <p:spPr>
          <a:xfrm>
            <a:off x="600001" y="1980000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45" name="Google Shape;145;p79"/>
          <p:cNvSpPr txBox="1">
            <a:spLocks noGrp="1"/>
          </p:cNvSpPr>
          <p:nvPr>
            <p:ph type="title"/>
          </p:nvPr>
        </p:nvSpPr>
        <p:spPr>
          <a:xfrm>
            <a:off x="600000" y="373499"/>
            <a:ext cx="8672953" cy="1200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aksi sisältökohdetta" type="twoObj">
  <p:cSld name="TWO_OBJECTS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8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9" name="Google Shape;149;p8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0" name="Google Shape;150;p8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8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2" name="Google Shape;152;p8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s - basic">
  <p:cSld name="Two contents - basic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1"/>
          <p:cNvSpPr txBox="1">
            <a:spLocks noGrp="1"/>
          </p:cNvSpPr>
          <p:nvPr>
            <p:ph type="title"/>
          </p:nvPr>
        </p:nvSpPr>
        <p:spPr>
          <a:xfrm>
            <a:off x="601134" y="371749"/>
            <a:ext cx="8636941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81"/>
          <p:cNvSpPr txBox="1">
            <a:spLocks noGrp="1"/>
          </p:cNvSpPr>
          <p:nvPr>
            <p:ph type="body" idx="1"/>
          </p:nvPr>
        </p:nvSpPr>
        <p:spPr>
          <a:xfrm>
            <a:off x="601134" y="1980000"/>
            <a:ext cx="5234517" cy="46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81"/>
          <p:cNvSpPr txBox="1">
            <a:spLocks noGrp="1"/>
          </p:cNvSpPr>
          <p:nvPr>
            <p:ph type="body" idx="2"/>
          </p:nvPr>
        </p:nvSpPr>
        <p:spPr>
          <a:xfrm>
            <a:off x="6371951" y="1980000"/>
            <a:ext cx="5210451" cy="46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">
  <p:cSld name="text slide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2"/>
          <p:cNvSpPr txBox="1">
            <a:spLocks noGrp="1"/>
          </p:cNvSpPr>
          <p:nvPr>
            <p:ph type="title"/>
          </p:nvPr>
        </p:nvSpPr>
        <p:spPr>
          <a:xfrm>
            <a:off x="552418" y="692150"/>
            <a:ext cx="110886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82"/>
          <p:cNvSpPr txBox="1">
            <a:spLocks noGrp="1"/>
          </p:cNvSpPr>
          <p:nvPr>
            <p:ph type="body" idx="1"/>
          </p:nvPr>
        </p:nvSpPr>
        <p:spPr>
          <a:xfrm>
            <a:off x="550863" y="2017260"/>
            <a:ext cx="11088600" cy="41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0" name="Google Shape;160;p8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1" name="Google Shape;161;p8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8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usdia 2">
  <p:cSld name="perusdia 2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83"/>
          <p:cNvSpPr txBox="1">
            <a:spLocks noGrp="1"/>
          </p:cNvSpPr>
          <p:nvPr>
            <p:ph type="ctrTitle"/>
          </p:nvPr>
        </p:nvSpPr>
        <p:spPr>
          <a:xfrm>
            <a:off x="810828" y="603958"/>
            <a:ext cx="4856087" cy="980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83"/>
          <p:cNvSpPr txBox="1">
            <a:spLocks noGrp="1"/>
          </p:cNvSpPr>
          <p:nvPr>
            <p:ph type="body" idx="1"/>
          </p:nvPr>
        </p:nvSpPr>
        <p:spPr>
          <a:xfrm>
            <a:off x="811213" y="1871663"/>
            <a:ext cx="4856162" cy="3978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6" name="Google Shape;166;p83"/>
          <p:cNvSpPr txBox="1">
            <a:spLocks noGrp="1"/>
          </p:cNvSpPr>
          <p:nvPr>
            <p:ph type="body" idx="2"/>
          </p:nvPr>
        </p:nvSpPr>
        <p:spPr>
          <a:xfrm>
            <a:off x="6524625" y="603250"/>
            <a:ext cx="4856087" cy="981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  <a:defRPr sz="4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7" name="Google Shape;167;p83"/>
          <p:cNvSpPr txBox="1">
            <a:spLocks noGrp="1"/>
          </p:cNvSpPr>
          <p:nvPr>
            <p:ph type="body" idx="3"/>
          </p:nvPr>
        </p:nvSpPr>
        <p:spPr>
          <a:xfrm>
            <a:off x="6524550" y="1871663"/>
            <a:ext cx="4856162" cy="39787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_left_bullets">
  <p:cSld name="pic_left_bullets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4"/>
          <p:cNvSpPr txBox="1">
            <a:spLocks noGrp="1"/>
          </p:cNvSpPr>
          <p:nvPr>
            <p:ph type="title"/>
          </p:nvPr>
        </p:nvSpPr>
        <p:spPr>
          <a:xfrm>
            <a:off x="6600825" y="692150"/>
            <a:ext cx="50403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84"/>
          <p:cNvSpPr>
            <a:spLocks noGrp="1"/>
          </p:cNvSpPr>
          <p:nvPr>
            <p:ph type="pic" idx="2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71" name="Google Shape;171;p84"/>
          <p:cNvSpPr txBox="1">
            <a:spLocks noGrp="1"/>
          </p:cNvSpPr>
          <p:nvPr>
            <p:ph type="body" idx="1"/>
          </p:nvPr>
        </p:nvSpPr>
        <p:spPr>
          <a:xfrm>
            <a:off x="6600825" y="2349500"/>
            <a:ext cx="5040300" cy="410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2" name="Google Shape;172;p8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3" name="Google Shape;173;p8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8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8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8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8" name="Google Shape;178;p8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9" name="Google Shape;179;p8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80363a586e_1_73"/>
          <p:cNvSpPr/>
          <p:nvPr/>
        </p:nvSpPr>
        <p:spPr>
          <a:xfrm rot="10800000" flipH="1">
            <a:off x="0" y="5664440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5" name="Google Shape;185;g280363a586e_1_7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8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g280363a586e_1_7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g280363a586e_1_73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g280363a586e_1_73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8"/>
            <a:ext cx="1698956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g280363a586e_1_73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300" cy="40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pic>
        <p:nvPicPr>
          <p:cNvPr id="190" name="Google Shape;190;g280363a586e_1_73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6" y="5924019"/>
            <a:ext cx="1425030" cy="649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g280363a586e_1_73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2263456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80363a586e_1_82"/>
          <p:cNvSpPr txBox="1">
            <a:spLocks noGrp="1"/>
          </p:cNvSpPr>
          <p:nvPr>
            <p:ph type="ctrTitle"/>
          </p:nvPr>
        </p:nvSpPr>
        <p:spPr>
          <a:xfrm>
            <a:off x="851520" y="2656924"/>
            <a:ext cx="7945200" cy="25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0" anchor="t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cxnSp>
        <p:nvCxnSpPr>
          <p:cNvPr id="194" name="Google Shape;194;g280363a586e_1_82"/>
          <p:cNvCxnSpPr/>
          <p:nvPr/>
        </p:nvCxnSpPr>
        <p:spPr>
          <a:xfrm rot="10800000">
            <a:off x="851447" y="2074271"/>
            <a:ext cx="57630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95" name="Google Shape;195;g280363a586e_1_8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000" y="623199"/>
            <a:ext cx="2958478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g280363a586e_1_82"/>
          <p:cNvSpPr/>
          <p:nvPr/>
        </p:nvSpPr>
        <p:spPr>
          <a:xfrm rot="10800000" flipH="1">
            <a:off x="0" y="5664440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g280363a586e_1_8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433193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280363a586e_1_82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8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280363a586e_1_82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g280363a586e_1_82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g280363a586e_1_82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6" y="5924019"/>
            <a:ext cx="1425030" cy="6498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usta">
  <p:cSld name="taus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280363a586e_1_92"/>
          <p:cNvSpPr/>
          <p:nvPr/>
        </p:nvSpPr>
        <p:spPr>
          <a:xfrm rot="10800000" flipH="1">
            <a:off x="0" y="6206837"/>
            <a:ext cx="12192000" cy="752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g280363a586e_1_9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155671" y="6271200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280363a586e_1_9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37372" y="6238988"/>
            <a:ext cx="1698956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80363a586e_1_96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0925" rIns="0" bIns="6092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g280363a586e_1_96"/>
          <p:cNvSpPr txBox="1">
            <a:spLocks noGrp="1"/>
          </p:cNvSpPr>
          <p:nvPr>
            <p:ph type="body" idx="1"/>
          </p:nvPr>
        </p:nvSpPr>
        <p:spPr>
          <a:xfrm>
            <a:off x="1150761" y="3419589"/>
            <a:ext cx="8818800" cy="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09" name="Google Shape;209;g280363a586e_1_96"/>
          <p:cNvSpPr txBox="1">
            <a:spLocks noGrp="1"/>
          </p:cNvSpPr>
          <p:nvPr>
            <p:ph type="body" idx="2"/>
          </p:nvPr>
        </p:nvSpPr>
        <p:spPr>
          <a:xfrm>
            <a:off x="1150761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210" name="Google Shape;210;g280363a586e_1_96"/>
          <p:cNvSpPr/>
          <p:nvPr/>
        </p:nvSpPr>
        <p:spPr>
          <a:xfrm rot="10800000" flipH="1">
            <a:off x="0" y="5664440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1" name="Google Shape;211;g280363a586e_1_96"/>
          <p:cNvCxnSpPr/>
          <p:nvPr/>
        </p:nvCxnSpPr>
        <p:spPr>
          <a:xfrm rot="10800000">
            <a:off x="1120828" y="2945995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12" name="Google Shape;212;g280363a586e_1_9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8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g280363a586e_1_9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g280363a586e_1_9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g280363a586e_1_9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8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g280363a586e_1_96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6" y="5924019"/>
            <a:ext cx="1425030" cy="649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g280363a586e_1_96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2263456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80363a586e_1_10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0925" rIns="0" bIns="6092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g280363a586e_1_108"/>
          <p:cNvSpPr txBox="1">
            <a:spLocks noGrp="1"/>
          </p:cNvSpPr>
          <p:nvPr>
            <p:ph type="body" idx="1"/>
          </p:nvPr>
        </p:nvSpPr>
        <p:spPr>
          <a:xfrm>
            <a:off x="1150761" y="3419589"/>
            <a:ext cx="8818800" cy="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21" name="Google Shape;221;g280363a586e_1_108"/>
          <p:cNvSpPr txBox="1">
            <a:spLocks noGrp="1"/>
          </p:cNvSpPr>
          <p:nvPr>
            <p:ph type="body" idx="2"/>
          </p:nvPr>
        </p:nvSpPr>
        <p:spPr>
          <a:xfrm>
            <a:off x="1150761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222" name="Google Shape;222;g280363a586e_1_108"/>
          <p:cNvSpPr/>
          <p:nvPr/>
        </p:nvSpPr>
        <p:spPr>
          <a:xfrm rot="10800000" flipH="1">
            <a:off x="0" y="5664440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3" name="Google Shape;223;g280363a586e_1_108"/>
          <p:cNvCxnSpPr/>
          <p:nvPr/>
        </p:nvCxnSpPr>
        <p:spPr>
          <a:xfrm rot="10800000">
            <a:off x="1120828" y="2945995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24" name="Google Shape;224;g280363a586e_1_10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8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g280363a586e_1_10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g280363a586e_1_108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g280363a586e_1_108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8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g280363a586e_1_108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6" y="5924019"/>
            <a:ext cx="1425030" cy="649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g280363a586e_1_108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2263456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80363a586e_1_120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00" cy="181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0925" rIns="0" bIns="60925" anchor="b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g280363a586e_1_120"/>
          <p:cNvSpPr txBox="1">
            <a:spLocks noGrp="1"/>
          </p:cNvSpPr>
          <p:nvPr>
            <p:ph type="body" idx="1"/>
          </p:nvPr>
        </p:nvSpPr>
        <p:spPr>
          <a:xfrm>
            <a:off x="1150761" y="3419589"/>
            <a:ext cx="8818800" cy="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33" name="Google Shape;233;g280363a586e_1_120"/>
          <p:cNvSpPr txBox="1">
            <a:spLocks noGrp="1"/>
          </p:cNvSpPr>
          <p:nvPr>
            <p:ph type="body" idx="2"/>
          </p:nvPr>
        </p:nvSpPr>
        <p:spPr>
          <a:xfrm>
            <a:off x="1150761" y="3975603"/>
            <a:ext cx="8818800" cy="9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9pPr>
          </a:lstStyle>
          <a:p>
            <a:endParaRPr/>
          </a:p>
        </p:txBody>
      </p:sp>
      <p:sp>
        <p:nvSpPr>
          <p:cNvPr id="234" name="Google Shape;234;g280363a586e_1_120"/>
          <p:cNvSpPr/>
          <p:nvPr/>
        </p:nvSpPr>
        <p:spPr>
          <a:xfrm rot="10800000" flipH="1">
            <a:off x="0" y="5664440"/>
            <a:ext cx="12192000" cy="129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35" name="Google Shape;235;g280363a586e_1_120"/>
          <p:cNvCxnSpPr/>
          <p:nvPr/>
        </p:nvCxnSpPr>
        <p:spPr>
          <a:xfrm rot="10800000">
            <a:off x="1120828" y="2945995"/>
            <a:ext cx="523110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36" name="Google Shape;236;g280363a586e_1_12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5914443"/>
            <a:ext cx="1033878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g280363a586e_1_12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9700" y="6075795"/>
            <a:ext cx="1144198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g280363a586e_1_12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7215" y="6079989"/>
            <a:ext cx="1127044" cy="49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g280363a586e_1_120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249" y="6005288"/>
            <a:ext cx="1698956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g280363a586e_1_120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1236" y="5924019"/>
            <a:ext cx="1425030" cy="649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g280363a586e_1_120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5" r="3025"/>
          <a:stretch/>
        </p:blipFill>
        <p:spPr>
          <a:xfrm>
            <a:off x="2263456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80363a586e_1_7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2" name="Google Shape;182;g280363a586e_1_7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bspot.com/state-of-marketing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ms.pro/" TargetMode="Externa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80363a586e_0_0"/>
          <p:cNvSpPr txBox="1">
            <a:spLocks noGrp="1"/>
          </p:cNvSpPr>
          <p:nvPr>
            <p:ph type="ctrTitle"/>
          </p:nvPr>
        </p:nvSpPr>
        <p:spPr>
          <a:xfrm>
            <a:off x="774275" y="3352525"/>
            <a:ext cx="9525000" cy="19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4905"/>
              <a:buFont typeface="Calibri"/>
              <a:buNone/>
            </a:pPr>
            <a:r>
              <a:rPr lang="fi-FI" sz="8900"/>
              <a:t>Marketing treści</a:t>
            </a:r>
            <a:endParaRPr sz="89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49624"/>
              <a:buFont typeface="Calibri"/>
              <a:buNone/>
            </a:pPr>
            <a:r>
              <a:rPr lang="fi-FI" sz="4455" b="0"/>
              <a:t>(Content Marketing)</a:t>
            </a:r>
            <a:r>
              <a:rPr lang="fi-FI" sz="4455"/>
              <a:t> </a:t>
            </a:r>
            <a:endParaRPr sz="4455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49624"/>
              <a:buFont typeface="Calibri"/>
              <a:buNone/>
            </a:pPr>
            <a:endParaRPr sz="4455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38887"/>
              <a:buFont typeface="Calibri"/>
              <a:buNone/>
            </a:pPr>
            <a:r>
              <a:rPr lang="fi-FI" sz="4800"/>
              <a:t>Blog</a:t>
            </a:r>
            <a:endParaRPr sz="4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8"/>
          <p:cNvSpPr txBox="1">
            <a:spLocks noGrp="1"/>
          </p:cNvSpPr>
          <p:nvPr>
            <p:ph type="title"/>
          </p:nvPr>
        </p:nvSpPr>
        <p:spPr>
          <a:xfrm>
            <a:off x="838200" y="49506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 sz="5333"/>
              <a:t>Cele nauczania </a:t>
            </a:r>
            <a:br>
              <a:rPr lang="fi-FI"/>
            </a:br>
            <a:endParaRPr/>
          </a:p>
        </p:txBody>
      </p:sp>
      <p:sp>
        <p:nvSpPr>
          <p:cNvPr id="252" name="Google Shape;252;p8"/>
          <p:cNvSpPr txBox="1">
            <a:spLocks noGrp="1"/>
          </p:cNvSpPr>
          <p:nvPr>
            <p:ph type="body" idx="1"/>
          </p:nvPr>
        </p:nvSpPr>
        <p:spPr>
          <a:xfrm>
            <a:off x="838200" y="1209524"/>
            <a:ext cx="10515600" cy="44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1155"/>
              <a:buNone/>
            </a:pP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r>
              <a:rPr lang="fi-FI" sz="2605"/>
              <a:t>Wymagania wstępne dla studenta: Zalecane są podstawy marketingu.</a:t>
            </a: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r>
              <a:rPr lang="fi-FI" sz="2605" b="1"/>
              <a:t>Uczeń potrafi/zna:</a:t>
            </a:r>
            <a:endParaRPr sz="2605" b="1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korzyści z publikowania wpisów na blogu</a:t>
            </a:r>
            <a:endParaRPr sz="2605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dobre praktyki we wpisie na blogu</a:t>
            </a:r>
            <a:endParaRPr sz="2605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wymagania dotyczące dobrego tytułu wpisu na blogu</a:t>
            </a:r>
            <a:endParaRPr sz="2605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skategoryzować wpisy na blogu</a:t>
            </a:r>
            <a:endParaRPr sz="2605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przydatne narzędzia</a:t>
            </a:r>
            <a:endParaRPr sz="2605"/>
          </a:p>
          <a:p>
            <a:pPr marL="457189" lvl="0" indent="-424973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2533"/>
              <a:buFont typeface="Arial"/>
              <a:buChar char="•"/>
            </a:pPr>
            <a:r>
              <a:rPr lang="fi-FI" sz="2605"/>
              <a:t>wskaźniki postów na blogu</a:t>
            </a: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endParaRPr sz="2605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55"/>
              <a:buNone/>
            </a:pPr>
            <a:endParaRPr sz="2605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9"/>
          <p:cNvSpPr txBox="1">
            <a:spLocks noGrp="1"/>
          </p:cNvSpPr>
          <p:nvPr>
            <p:ph type="title"/>
          </p:nvPr>
        </p:nvSpPr>
        <p:spPr>
          <a:xfrm>
            <a:off x="1899195" y="1978148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r>
              <a:rPr lang="fi-FI"/>
              <a:t>Tematy</a:t>
            </a:r>
            <a:endParaRPr/>
          </a:p>
        </p:txBody>
      </p:sp>
      <p:sp>
        <p:nvSpPr>
          <p:cNvPr id="258" name="Google Shape;258;p9"/>
          <p:cNvSpPr txBox="1">
            <a:spLocks noGrp="1"/>
          </p:cNvSpPr>
          <p:nvPr>
            <p:ph type="body" idx="1"/>
          </p:nvPr>
        </p:nvSpPr>
        <p:spPr>
          <a:xfrm>
            <a:off x="5141322" y="560909"/>
            <a:ext cx="6506400" cy="46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Czym jest wpis na blogu?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Korzyści z publikowania wpisów na blogu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Jakie są główne zasady tworzenia treści na blogu?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Dobre praktyki 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Wymagania dotyczące dobrego tytułu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Typy zawartości bloga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W jaki sposób metodologia AIDA pomaga w tworzeniu treści na blogu?</a:t>
            </a:r>
            <a:endParaRPr sz="1867"/>
          </a:p>
          <a:p>
            <a:pPr marL="514336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Przydatne narzędzia</a:t>
            </a:r>
            <a:endParaRPr sz="1867"/>
          </a:p>
          <a:p>
            <a:pPr marL="514336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Jak pozyskać ruch i wypromować swój blog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Metryki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Porady i przydatne lektury</a:t>
            </a:r>
            <a:endParaRPr sz="1867"/>
          </a:p>
          <a:p>
            <a:pPr marL="514338" lvl="0" indent="-50587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Font typeface="Arial"/>
              <a:buChar char="•"/>
            </a:pPr>
            <a:r>
              <a:rPr lang="fi-FI"/>
              <a:t>Zadania</a:t>
            </a:r>
            <a:endParaRPr sz="1867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0"/>
          <p:cNvSpPr txBox="1">
            <a:spLocks noGrp="1"/>
          </p:cNvSpPr>
          <p:nvPr>
            <p:ph type="body" idx="4294967295"/>
          </p:nvPr>
        </p:nvSpPr>
        <p:spPr>
          <a:xfrm>
            <a:off x="1912005" y="1710267"/>
            <a:ext cx="8367991" cy="4555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fi-FI" i="1">
                <a:solidFill>
                  <a:schemeClr val="lt1"/>
                </a:solidFill>
              </a:rPr>
              <a:t>Wpis na blogu to dowolny artykuł, wiadomość lub przewodnik opublikowany w sekcji bloga na stronie internetowej. Wpis na blogu zazwyczaj obejmuje określony temat lub zapytanie, ma charakter edukacyjny, zawiera od 600 do ponad 2000 słów i zawiera inne typy multimediów, takie jak obrazy, filmy, infografiki i interaktywne wykresy.</a:t>
            </a:r>
            <a:endParaRPr i="1">
              <a:solidFill>
                <a:schemeClr val="lt1"/>
              </a:solidFill>
            </a:endParaRPr>
          </a:p>
          <a:p>
            <a:pPr marL="609585" lvl="0" indent="-457188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-"/>
            </a:pPr>
            <a:r>
              <a:rPr lang="fi-FI" i="1">
                <a:solidFill>
                  <a:schemeClr val="lt1"/>
                </a:solidFill>
              </a:rPr>
              <a:t>Hubspot</a:t>
            </a:r>
            <a:endParaRPr i="1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 i="1">
              <a:solidFill>
                <a:schemeClr val="lt1"/>
              </a:solidFill>
            </a:endParaRPr>
          </a:p>
        </p:txBody>
      </p:sp>
      <p:sp>
        <p:nvSpPr>
          <p:cNvPr id="264" name="Google Shape;264;p10"/>
          <p:cNvSpPr txBox="1"/>
          <p:nvPr/>
        </p:nvSpPr>
        <p:spPr>
          <a:xfrm>
            <a:off x="1912000" y="566750"/>
            <a:ext cx="7471200" cy="7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267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Czym jest wpis na blogu?</a:t>
            </a:r>
            <a:endParaRPr sz="4267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1" descr="Text, whiteboard&#10;&#10;Description automatically generated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 t="-5559" b="-1998"/>
          <a:stretch/>
        </p:blipFill>
        <p:spPr>
          <a:xfrm>
            <a:off x="7375783" y="2007971"/>
            <a:ext cx="4816219" cy="4780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75781" y="0"/>
            <a:ext cx="4816219" cy="2368624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1"/>
          <p:cNvSpPr txBox="1">
            <a:spLocks noGrp="1"/>
          </p:cNvSpPr>
          <p:nvPr>
            <p:ph type="title"/>
          </p:nvPr>
        </p:nvSpPr>
        <p:spPr>
          <a:xfrm>
            <a:off x="838199" y="787651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KORZYŚCI Z BLOGA</a:t>
            </a:r>
            <a:br>
              <a:rPr lang="fi-FI"/>
            </a:br>
            <a:endParaRPr/>
          </a:p>
        </p:txBody>
      </p:sp>
      <p:sp>
        <p:nvSpPr>
          <p:cNvPr id="273" name="Google Shape;273;p11"/>
          <p:cNvSpPr txBox="1">
            <a:spLocks noGrp="1"/>
          </p:cNvSpPr>
          <p:nvPr>
            <p:ph type="body" idx="1"/>
          </p:nvPr>
        </p:nvSpPr>
        <p:spPr>
          <a:xfrm>
            <a:off x="779200" y="1679888"/>
            <a:ext cx="5873600" cy="42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Preferowane przez Google </a:t>
            </a:r>
            <a:endParaRPr sz="1867"/>
          </a:p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Blogi mają najdłuższą żywotność spośród treści internetowych </a:t>
            </a:r>
            <a:endParaRPr sz="1867"/>
          </a:p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Dobry format udzielania pomocy i porad </a:t>
            </a:r>
            <a:endParaRPr sz="1867"/>
          </a:p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Świetne dla sprzedaży: dostarczanie informacji, które promują decyzje zakupowe na zasadzie dobrowolności</a:t>
            </a:r>
            <a:endParaRPr sz="1867"/>
          </a:p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Odnajdywalność w wyszukiwarce Google jest kluczowa - nie zapominaj o SEO!</a:t>
            </a:r>
            <a:endParaRPr sz="1867"/>
          </a:p>
          <a:p>
            <a:pPr marL="38099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/>
              <a:t>Zawsze celem jest konwersja - odwiedzający musi być skierowany do przodu na ścieżce klienta</a:t>
            </a:r>
            <a:endParaRPr sz="1867"/>
          </a:p>
        </p:txBody>
      </p:sp>
      <p:pic>
        <p:nvPicPr>
          <p:cNvPr id="274" name="Google Shape;274;p1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20" y="5916886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p12" descr="Resultado de imagem para 20 8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1110" y="2347562"/>
            <a:ext cx="5188380" cy="3444037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12"/>
          <p:cNvSpPr txBox="1">
            <a:spLocks noGrp="1"/>
          </p:cNvSpPr>
          <p:nvPr>
            <p:ph type="title"/>
          </p:nvPr>
        </p:nvSpPr>
        <p:spPr>
          <a:xfrm>
            <a:off x="838201" y="428337"/>
            <a:ext cx="994146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i-FI" sz="4100"/>
              <a:t>Wprowadzenie do publikowania treści</a:t>
            </a:r>
            <a:br>
              <a:rPr lang="fi-FI" sz="4800"/>
            </a:br>
            <a:endParaRPr sz="4800"/>
          </a:p>
        </p:txBody>
      </p:sp>
      <p:sp>
        <p:nvSpPr>
          <p:cNvPr id="281" name="Google Shape;281;p12"/>
          <p:cNvSpPr txBox="1">
            <a:spLocks noGrp="1"/>
          </p:cNvSpPr>
          <p:nvPr>
            <p:ph type="body" idx="1"/>
          </p:nvPr>
        </p:nvSpPr>
        <p:spPr>
          <a:xfrm>
            <a:off x="838201" y="2083178"/>
            <a:ext cx="5422900" cy="4533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endParaRPr/>
          </a:p>
          <a:p>
            <a:pPr marL="457189" lvl="0" indent="-45718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fi-FI" sz="2667"/>
              <a:t>80% treści musi być związane z tematami interesującymi klientów.</a:t>
            </a:r>
            <a:endParaRPr/>
          </a:p>
          <a:p>
            <a:pPr marL="457189" lvl="0" indent="-45718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fi-FI" sz="2667"/>
              <a:t>Tylko 20% powinno być publikacjami markowymi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  <p:sp>
        <p:nvSpPr>
          <p:cNvPr id="282" name="Google Shape;282;p12"/>
          <p:cNvSpPr txBox="1"/>
          <p:nvPr/>
        </p:nvSpPr>
        <p:spPr>
          <a:xfrm>
            <a:off x="838201" y="1173664"/>
            <a:ext cx="10632164" cy="9439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6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Odpowiednie treści, które pomagają ludziom rozwiązywać ich problemy, zaspokajać ich potrzeby lub pragnienia.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8"/>
              <a:buNone/>
            </a:pPr>
            <a:r>
              <a:rPr lang="fi-FI" sz="3800"/>
              <a:t>Dobre praktyki </a:t>
            </a:r>
            <a:endParaRPr sz="38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None/>
            </a:pPr>
            <a:r>
              <a:rPr lang="fi-FI" sz="3800"/>
              <a:t>Zanim rozpoczniesz - krok 1/4</a:t>
            </a:r>
            <a:endParaRPr sz="3800"/>
          </a:p>
        </p:txBody>
      </p:sp>
      <p:grpSp>
        <p:nvGrpSpPr>
          <p:cNvPr id="289" name="Google Shape;289;p13"/>
          <p:cNvGrpSpPr/>
          <p:nvPr/>
        </p:nvGrpSpPr>
        <p:grpSpPr>
          <a:xfrm>
            <a:off x="607670" y="2491397"/>
            <a:ext cx="10976679" cy="2947447"/>
            <a:chOff x="3361" y="829090"/>
            <a:chExt cx="10976679" cy="2947447"/>
          </a:xfrm>
        </p:grpSpPr>
        <p:sp>
          <p:nvSpPr>
            <p:cNvPr id="290" name="Google Shape;290;p13"/>
            <p:cNvSpPr/>
            <p:nvPr/>
          </p:nvSpPr>
          <p:spPr>
            <a:xfrm>
              <a:off x="3361" y="829090"/>
              <a:ext cx="849000" cy="849000"/>
            </a:xfrm>
            <a:prstGeom prst="rect">
              <a:avLst/>
            </a:prstGeom>
            <a:blipFill rotWithShape="1">
              <a:blip r:embed="rId3" cstate="screen">
                <a:alphaModFix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3"/>
            <p:cNvSpPr/>
            <p:nvPr/>
          </p:nvSpPr>
          <p:spPr>
            <a:xfrm>
              <a:off x="3361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13"/>
            <p:cNvSpPr txBox="1"/>
            <p:nvPr/>
          </p:nvSpPr>
          <p:spPr>
            <a:xfrm>
              <a:off x="3361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Do kogo piszesz? </a:t>
              </a:r>
              <a:endParaRPr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13"/>
            <p:cNvSpPr/>
            <p:nvPr/>
          </p:nvSpPr>
          <p:spPr>
            <a:xfrm>
              <a:off x="3361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13"/>
            <p:cNvSpPr txBox="1"/>
            <p:nvPr/>
          </p:nvSpPr>
          <p:spPr>
            <a:xfrm>
              <a:off x="3361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Persona kupującego</a:t>
              </a:r>
              <a:endParaRPr sz="1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5" name="Google Shape;295;p13"/>
            <p:cNvSpPr/>
            <p:nvPr/>
          </p:nvSpPr>
          <p:spPr>
            <a:xfrm>
              <a:off x="2853654" y="829090"/>
              <a:ext cx="849000" cy="849000"/>
            </a:xfrm>
            <a:prstGeom prst="rect">
              <a:avLst/>
            </a:prstGeom>
            <a:blipFill rotWithShape="1">
              <a:blip r:embed="rId4" cstate="screen">
                <a:alphaModFix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6" name="Google Shape;296;p13"/>
            <p:cNvSpPr/>
            <p:nvPr/>
          </p:nvSpPr>
          <p:spPr>
            <a:xfrm>
              <a:off x="2853654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3"/>
            <p:cNvSpPr txBox="1"/>
            <p:nvPr/>
          </p:nvSpPr>
          <p:spPr>
            <a:xfrm>
              <a:off x="2853654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Jaki jest Twój cel? Jaki jest punkt bólu (pain points)Twojej persony, w którym powinien pomóc Twój wpis na blogu? I w jaki sposób?</a:t>
              </a:r>
              <a:endParaRPr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13"/>
            <p:cNvSpPr/>
            <p:nvPr/>
          </p:nvSpPr>
          <p:spPr>
            <a:xfrm>
              <a:off x="2853654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3"/>
            <p:cNvSpPr/>
            <p:nvPr/>
          </p:nvSpPr>
          <p:spPr>
            <a:xfrm>
              <a:off x="5703947" y="829090"/>
              <a:ext cx="849000" cy="849000"/>
            </a:xfrm>
            <a:prstGeom prst="rect">
              <a:avLst/>
            </a:prstGeom>
            <a:blipFill rotWithShape="1">
              <a:blip r:embed="rId5" cstate="screen">
                <a:alphaModFix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3"/>
            <p:cNvSpPr/>
            <p:nvPr/>
          </p:nvSpPr>
          <p:spPr>
            <a:xfrm>
              <a:off x="5703947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3"/>
            <p:cNvSpPr txBox="1"/>
            <p:nvPr/>
          </p:nvSpPr>
          <p:spPr>
            <a:xfrm>
              <a:off x="5703947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Do jakiej konwersji dążysz?</a:t>
              </a:r>
              <a:endParaRPr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13"/>
            <p:cNvSpPr/>
            <p:nvPr/>
          </p:nvSpPr>
          <p:spPr>
            <a:xfrm>
              <a:off x="5703947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13"/>
            <p:cNvSpPr txBox="1"/>
            <p:nvPr/>
          </p:nvSpPr>
          <p:spPr>
            <a:xfrm>
              <a:off x="5703947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Konwersja = działanie, które czytelnik powinien podjąć po przeczytaniu posta. Konwersja prowadzi go/ją przez ścieżkę kupującego do następnego kroku - w kierunku ostatecznej decyzji (~zakupu).</a:t>
              </a:r>
              <a:endParaRPr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13"/>
            <p:cNvSpPr/>
            <p:nvPr/>
          </p:nvSpPr>
          <p:spPr>
            <a:xfrm>
              <a:off x="8554240" y="829090"/>
              <a:ext cx="849000" cy="849000"/>
            </a:xfrm>
            <a:prstGeom prst="rect">
              <a:avLst/>
            </a:prstGeom>
            <a:blipFill rotWithShape="1">
              <a:blip r:embed="rId6" cstate="screen">
                <a:alphaModFix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13"/>
            <p:cNvSpPr/>
            <p:nvPr/>
          </p:nvSpPr>
          <p:spPr>
            <a:xfrm>
              <a:off x="8554240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13"/>
            <p:cNvSpPr txBox="1"/>
            <p:nvPr/>
          </p:nvSpPr>
          <p:spPr>
            <a:xfrm>
              <a:off x="8554240" y="1804848"/>
              <a:ext cx="2425800" cy="84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1600" b="1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Zobowiązanie się do regularnego i częstego publikowania. Podobnie jak w przypadku SEO, wyniki można osiągnąć tylko poprzez konsekwentne blogowanie.</a:t>
              </a:r>
              <a:endParaRPr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13"/>
            <p:cNvSpPr/>
            <p:nvPr/>
          </p:nvSpPr>
          <p:spPr>
            <a:xfrm>
              <a:off x="8554240" y="2705237"/>
              <a:ext cx="2425800" cy="1071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4"/>
          <p:cNvSpPr txBox="1">
            <a:spLocks noGrp="1"/>
          </p:cNvSpPr>
          <p:nvPr>
            <p:ph type="title" idx="4294967295"/>
          </p:nvPr>
        </p:nvSpPr>
        <p:spPr>
          <a:xfrm>
            <a:off x="829733" y="351367"/>
            <a:ext cx="11362267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None/>
            </a:pPr>
            <a:r>
              <a:rPr lang="fi-FI" sz="4080"/>
              <a:t>Poznaj swoich odbiorców!</a:t>
            </a:r>
            <a:endParaRPr sz="444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4560"/>
          </a:p>
        </p:txBody>
      </p:sp>
      <p:sp>
        <p:nvSpPr>
          <p:cNvPr id="313" name="Google Shape;313;p14"/>
          <p:cNvSpPr txBox="1">
            <a:spLocks noGrp="1"/>
          </p:cNvSpPr>
          <p:nvPr>
            <p:ph type="body" idx="4294967295"/>
          </p:nvPr>
        </p:nvSpPr>
        <p:spPr>
          <a:xfrm>
            <a:off x="845399" y="1151400"/>
            <a:ext cx="105012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lnSpcReduction="2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fi-FI" sz="2400" b="1">
                <a:solidFill>
                  <a:schemeClr val="accent2"/>
                </a:solidFill>
              </a:rPr>
              <a:t>Przed przygotowaniem treści zadaj sobie następujące pytania:</a:t>
            </a:r>
            <a:endParaRPr sz="2400" b="1">
              <a:solidFill>
                <a:schemeClr val="accent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sz="2400" b="1">
              <a:solidFill>
                <a:schemeClr val="accent2"/>
              </a:solidFill>
            </a:endParaRPr>
          </a:p>
          <a:p>
            <a:pPr marL="609585" lvl="0" indent="-42332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Trebuchet MS"/>
              <a:buChar char="●"/>
            </a:pPr>
            <a:r>
              <a:rPr lang="fi-FI" sz="1867"/>
              <a:t>Kto jest moim głównym odbiorcą?</a:t>
            </a:r>
            <a:endParaRPr sz="1867"/>
          </a:p>
          <a:p>
            <a:pPr marL="609585" lvl="0" indent="-42332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Trebuchet MS"/>
              <a:buChar char="●"/>
            </a:pPr>
            <a:r>
              <a:rPr lang="fi-FI" sz="1867"/>
              <a:t>A co z drugorzędnymi odbiorcami, którzy mogą wpływać i informować moich głównych odbiorców?</a:t>
            </a:r>
            <a:endParaRPr sz="1867"/>
          </a:p>
          <a:p>
            <a:pPr marL="609585" lvl="0" indent="-42332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Trebuchet MS"/>
              <a:buChar char="●"/>
            </a:pPr>
            <a:r>
              <a:rPr lang="fi-FI" sz="1867"/>
              <a:t>Jak znajdą moją witrynę online?</a:t>
            </a:r>
            <a:endParaRPr sz="1867"/>
          </a:p>
          <a:p>
            <a:pPr marL="609585" lvl="0" indent="-423323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Trebuchet MS"/>
              <a:buChar char="●"/>
            </a:pPr>
            <a:r>
              <a:rPr lang="fi-FI" sz="1867"/>
              <a:t>Odbiorcy znajdują treści internetowe za pośrednictwem wielu różnych ścieżek - udostępniania w mediach społecznościowych, linków z innych witryn, udostępniania wiadomości e-mail i wyników wyszukiwarek.</a:t>
            </a:r>
            <a:endParaRPr sz="1867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1867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1867"/>
              <a:t>Pomyśl ponownie o swoich odbiorcach: jakie wyszukiwane hasła wpisaliby w Google?</a:t>
            </a:r>
            <a:endParaRPr sz="1867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sz="18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sz="200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sp>
        <p:nvSpPr>
          <p:cNvPr id="314" name="Google Shape;314;p14"/>
          <p:cNvSpPr txBox="1"/>
          <p:nvPr/>
        </p:nvSpPr>
        <p:spPr>
          <a:xfrm>
            <a:off x="5690325" y="4549175"/>
            <a:ext cx="3814800" cy="18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Upewnij się, że uwzględniasz te terminy w </a:t>
            </a:r>
            <a:r>
              <a:rPr lang="fi-FI" sz="1867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nagłówkach i </a:t>
            </a:r>
            <a:r>
              <a:rPr lang="fi-FI" sz="1867" b="1">
                <a:solidFill>
                  <a:schemeClr val="accent2"/>
                </a:solidFill>
              </a:rPr>
              <a:t>podtytułach</a:t>
            </a:r>
            <a:r>
              <a:rPr lang="fi-FI" sz="1867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używając w nich swojej frazy kluczowej.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Google Shape;315;p1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4500" y="4820625"/>
            <a:ext cx="3568699" cy="1726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5"/>
          <p:cNvSpPr txBox="1">
            <a:spLocks noGrp="1"/>
          </p:cNvSpPr>
          <p:nvPr>
            <p:ph type="title"/>
          </p:nvPr>
        </p:nvSpPr>
        <p:spPr>
          <a:xfrm>
            <a:off x="328508" y="106305"/>
            <a:ext cx="11535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fi-FI" sz="3233"/>
              <a:t>Wystarczająca liczba słów + optymalizacja strony </a:t>
            </a:r>
            <a:endParaRPr sz="3233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fi-FI" sz="3300"/>
              <a:t>- krok 2/4</a:t>
            </a:r>
            <a:br>
              <a:rPr lang="fi-FI" sz="3900"/>
            </a:br>
            <a:endParaRPr sz="3900">
              <a:solidFill>
                <a:srgbClr val="FF0000"/>
              </a:solidFill>
            </a:endParaRPr>
          </a:p>
        </p:txBody>
      </p:sp>
      <p:sp>
        <p:nvSpPr>
          <p:cNvPr id="322" name="Google Shape;322;p15"/>
          <p:cNvSpPr txBox="1">
            <a:spLocks noGrp="1"/>
          </p:cNvSpPr>
          <p:nvPr>
            <p:ph type="body" idx="1"/>
          </p:nvPr>
        </p:nvSpPr>
        <p:spPr>
          <a:xfrm>
            <a:off x="825358" y="1172170"/>
            <a:ext cx="10914600" cy="29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•"/>
            </a:pPr>
            <a:r>
              <a:rPr lang="fi-FI" sz="1733"/>
              <a:t>Wpis na blogu musi być wystarczająco długi, co najmniej 300 słów. Dlaczego? Krótsze niż 300 słów są uważane za zbyt lekkie, aby mogły przynieść wartość czytelnikowi (przez Google)</a:t>
            </a:r>
            <a:endParaRPr sz="1733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•"/>
            </a:pPr>
            <a:r>
              <a:rPr lang="fi-FI" sz="1733"/>
              <a:t>Ale pamiętaj: jakość ponad ilość! Jeśli treść nie wnosi wartości dodanej dla czytelników lub jest gorszej jakości, nie zajmie wysokiej pozycji w wynikach wyszukiwania</a:t>
            </a:r>
            <a:endParaRPr sz="1733"/>
          </a:p>
          <a:p>
            <a:pPr marL="338658" lvl="0" indent="-22012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endParaRPr sz="1733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fi-FI" sz="1733"/>
              <a:t>Pamiętaj także o innych wymaganiach SEO:</a:t>
            </a:r>
            <a:endParaRPr sz="1733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•"/>
            </a:pPr>
            <a:r>
              <a:rPr lang="fi-FI" sz="1733"/>
              <a:t>Jakie są Twoje słowa kluczowe? </a:t>
            </a:r>
            <a:br>
              <a:rPr lang="fi-FI" sz="1733"/>
            </a:br>
            <a:r>
              <a:rPr lang="fi-FI" sz="1733"/>
              <a:t>Jakie słowa kluczowe chcesz znaleźć?</a:t>
            </a:r>
            <a:endParaRPr sz="1733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•"/>
            </a:pPr>
            <a:r>
              <a:rPr lang="fi-FI" sz="1733"/>
              <a:t>Idealna liczba słów kluczowych: 5</a:t>
            </a:r>
            <a:br>
              <a:rPr lang="fi-FI" sz="1733"/>
            </a:br>
            <a:r>
              <a:rPr lang="fi-FI" sz="1733"/>
              <a:t>Używaj zarówno słów kluczowych z długiego, jak i </a:t>
            </a:r>
            <a:endParaRPr sz="1733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733"/>
              <a:t>krótkiego ogona</a:t>
            </a:r>
            <a:endParaRPr sz="1733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Char char="•"/>
            </a:pPr>
            <a:r>
              <a:rPr lang="fi-FI" sz="1733"/>
              <a:t>Uwzględnij słowa kluczowe w </a:t>
            </a:r>
            <a:endParaRPr sz="1733"/>
          </a:p>
          <a:p>
            <a:pPr marL="745048" lvl="1" indent="-2582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000"/>
              <a:buFont typeface="Noto Sans Symbols"/>
              <a:buChar char="✔"/>
            </a:pPr>
            <a:r>
              <a:rPr lang="fi-FI" sz="1400"/>
              <a:t>Tytuł</a:t>
            </a:r>
            <a:endParaRPr sz="1400"/>
          </a:p>
          <a:p>
            <a:pPr marL="745048" lvl="1" indent="-2582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000"/>
              <a:buFont typeface="Noto Sans Symbols"/>
              <a:buChar char="✔"/>
            </a:pPr>
            <a:r>
              <a:rPr lang="fi-FI" sz="1400"/>
              <a:t>Znacznik tytułu</a:t>
            </a:r>
            <a:endParaRPr sz="1400"/>
          </a:p>
          <a:p>
            <a:pPr marL="745048" lvl="1" indent="-2582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000"/>
              <a:buFont typeface="Noto Sans Symbols"/>
              <a:buChar char="✔"/>
            </a:pPr>
            <a:r>
              <a:rPr lang="fi-FI" sz="1400"/>
              <a:t>Opis meta</a:t>
            </a:r>
            <a:endParaRPr sz="1400"/>
          </a:p>
          <a:p>
            <a:pPr marL="745048" lvl="1" indent="-2582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000"/>
              <a:buFont typeface="Noto Sans Symbols"/>
              <a:buChar char="✔"/>
            </a:pPr>
            <a:r>
              <a:rPr lang="fi-FI" sz="1400"/>
              <a:t>Treść</a:t>
            </a:r>
            <a:endParaRPr sz="1400"/>
          </a:p>
          <a:p>
            <a:pPr marL="745048" lvl="1" indent="-2582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000"/>
              <a:buFont typeface="Noto Sans Symbols"/>
              <a:buChar char="✔"/>
            </a:pPr>
            <a:r>
              <a:rPr lang="fi-FI" sz="1400"/>
              <a:t>Obrazy (alt txt, tytuł obrazu)</a:t>
            </a:r>
            <a:endParaRPr sz="1400"/>
          </a:p>
          <a:p>
            <a:pPr marL="745048" lvl="1" indent="-270926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D12477"/>
              </a:buClr>
              <a:buSzPts val="1200"/>
              <a:buFont typeface="Noto Sans Symbols"/>
              <a:buChar char="✔"/>
            </a:pPr>
            <a:r>
              <a:rPr lang="fi-FI" sz="1400"/>
              <a:t>Adres UR</a:t>
            </a:r>
            <a:r>
              <a:rPr lang="fi-FI" sz="1600"/>
              <a:t>L</a:t>
            </a:r>
            <a:endParaRPr sz="1600"/>
          </a:p>
        </p:txBody>
      </p:sp>
      <p:pic>
        <p:nvPicPr>
          <p:cNvPr id="323" name="Google Shape;323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07495" y="2229081"/>
            <a:ext cx="4432467" cy="398193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cxnSp>
        <p:nvCxnSpPr>
          <p:cNvPr id="324" name="Google Shape;324;p15"/>
          <p:cNvCxnSpPr/>
          <p:nvPr/>
        </p:nvCxnSpPr>
        <p:spPr>
          <a:xfrm rot="10800000" flipH="1">
            <a:off x="2836567" y="3818418"/>
            <a:ext cx="4312800" cy="1230900"/>
          </a:xfrm>
          <a:prstGeom prst="straightConnector1">
            <a:avLst/>
          </a:prstGeom>
          <a:noFill/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pic>
        <p:nvPicPr>
          <p:cNvPr id="325" name="Google Shape;325;p1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6420" y="5916886"/>
            <a:ext cx="1698956" cy="6512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6"/>
          <p:cNvSpPr txBox="1"/>
          <p:nvPr/>
        </p:nvSpPr>
        <p:spPr>
          <a:xfrm>
            <a:off x="753133" y="1084200"/>
            <a:ext cx="10930500" cy="33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33">
              <a:solidFill>
                <a:srgbClr val="161249"/>
              </a:solidFill>
            </a:endParaRPr>
          </a:p>
          <a:p>
            <a:pPr marL="287859" marR="0" lvl="0" indent="-28785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Linki: zarówno wewnętrzne, jak i zewnętrzne</a:t>
            </a:r>
            <a:endParaRPr sz="2133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7859" marR="0" lvl="0" indent="-16932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33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7859" marR="0" lvl="0" indent="-28785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Nagłówki</a:t>
            </a:r>
            <a:endParaRPr sz="2133">
              <a:solidFill>
                <a:srgbClr val="161249"/>
              </a:solidFill>
            </a:endParaRPr>
          </a:p>
          <a:p>
            <a:pPr marL="745048" marR="0" lvl="1" indent="-2878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H1 nagłówek główny (Headline)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5048" marR="0" lvl="1" indent="-2878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Podtytuł H2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5048" marR="0" lvl="1" indent="-28785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Podtytuł H3 "sub"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7">
              <a:solidFill>
                <a:srgbClr val="161249"/>
              </a:solidFill>
            </a:endParaRPr>
          </a:p>
          <a:p>
            <a:pPr marL="9144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7">
              <a:solidFill>
                <a:srgbClr val="161249"/>
              </a:solidFill>
            </a:endParaRPr>
          </a:p>
          <a:p>
            <a:pPr marL="457200" marR="0" lvl="0" indent="-3619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2133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Przyciski mediów społecznościowych ułatwiają natychmiastowe udostępnianie</a:t>
            </a:r>
            <a:endParaRPr sz="2133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16"/>
          <p:cNvSpPr txBox="1">
            <a:spLocks noGrp="1"/>
          </p:cNvSpPr>
          <p:nvPr>
            <p:ph type="body" idx="4294967295"/>
          </p:nvPr>
        </p:nvSpPr>
        <p:spPr>
          <a:xfrm>
            <a:off x="2926872" y="4565650"/>
            <a:ext cx="3892500" cy="1943700"/>
          </a:xfrm>
          <a:prstGeom prst="rect">
            <a:avLst/>
          </a:prstGeom>
          <a:noFill/>
          <a:ln w="28575" cap="flat" cmpd="sng">
            <a:solidFill>
              <a:srgbClr val="D1247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6000" tIns="96000" rIns="96000" bIns="96000" anchor="ctr" anchorCtr="1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</a:pPr>
            <a:r>
              <a:rPr lang="fi-FI" sz="1700" b="1">
                <a:solidFill>
                  <a:srgbClr val="D12477"/>
                </a:solidFill>
              </a:rPr>
              <a:t>"Interesujące treści, które odpowiadają na potrzeby i zainteresowania czytelników, to najlepsza optymalizacja pod kątem wyszukiwarek".</a:t>
            </a:r>
            <a:endParaRPr sz="2100" b="1">
              <a:solidFill>
                <a:srgbClr val="D12477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None/>
            </a:pPr>
            <a:endParaRPr sz="1700" i="1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rPr lang="fi-FI" sz="1167"/>
              <a:t>Hanna Isohanni-Nikula, Advance B2B</a:t>
            </a:r>
            <a:endParaRPr sz="1167"/>
          </a:p>
        </p:txBody>
      </p:sp>
      <p:sp>
        <p:nvSpPr>
          <p:cNvPr id="333" name="Google Shape;333;p16"/>
          <p:cNvSpPr txBox="1"/>
          <p:nvPr/>
        </p:nvSpPr>
        <p:spPr>
          <a:xfrm>
            <a:off x="753133" y="214404"/>
            <a:ext cx="8239976" cy="748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267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2/4 Optymalizacja strony </a:t>
            </a: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1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4167" y="1084204"/>
            <a:ext cx="2951516" cy="281223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335" name="Google Shape;335;p16" descr="Is it necessary to have a social media presence? - Keap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2825" y="4902240"/>
            <a:ext cx="1882845" cy="124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8"/>
          <p:cNvSpPr txBox="1">
            <a:spLocks noGrp="1"/>
          </p:cNvSpPr>
          <p:nvPr>
            <p:ph type="body" idx="1"/>
          </p:nvPr>
        </p:nvSpPr>
        <p:spPr>
          <a:xfrm>
            <a:off x="669203" y="477764"/>
            <a:ext cx="10515600" cy="61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r>
              <a:rPr lang="fi-FI" sz="3200" b="1">
                <a:solidFill>
                  <a:srgbClr val="D12477"/>
                </a:solidFill>
              </a:rPr>
              <a:t>Słowa kluczowe: </a:t>
            </a:r>
            <a:r>
              <a:rPr lang="fi-FI" sz="2400">
                <a:solidFill>
                  <a:schemeClr val="dk1"/>
                </a:solidFill>
              </a:rPr>
              <a:t>po ich wpisaniu wyszukiwarka dobiera najbardziej dopasowane strony, których treść odpowiada szukanej frazie.</a:t>
            </a:r>
            <a:r>
              <a:rPr lang="fi-FI" sz="2400"/>
              <a:t>Są to ważne terminy dla danej marki, które prowadzą czytelnika do marki i jej produktów.</a:t>
            </a:r>
            <a:endParaRPr sz="24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endParaRPr sz="1333"/>
          </a:p>
          <a:p>
            <a:pPr marL="745048" lvl="1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KRÓTKI OGON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Bardziej ogólne;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Wysoki wolumen wyszukiwania;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Wysoka konkurencyjność;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Mniejsza szansa na konwersję.</a:t>
            </a:r>
            <a:endParaRPr/>
          </a:p>
          <a:p>
            <a:pPr marL="745048" lvl="1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DŁUGI OGON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Szczegółowy;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Niższy wolumen wyszukiwania;</a:t>
            </a:r>
            <a:endParaRPr/>
          </a:p>
          <a:p>
            <a:pPr marL="1202237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Niższa konkurencyjność;</a:t>
            </a:r>
            <a:endParaRPr/>
          </a:p>
          <a:p>
            <a:pPr marL="1202236" lvl="2" indent="-27092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## Większa szansa na konwersję.</a:t>
            </a:r>
            <a:endParaRPr sz="2133"/>
          </a:p>
          <a:p>
            <a:pPr marL="338658" lvl="0" indent="-321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Adres URL postu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9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fi-FI"/>
              <a:t>Aktywność w sali</a:t>
            </a:r>
            <a:endParaRPr/>
          </a:p>
        </p:txBody>
      </p:sp>
      <p:sp>
        <p:nvSpPr>
          <p:cNvPr id="346" name="Google Shape;346;p19"/>
          <p:cNvSpPr txBox="1">
            <a:spLocks noGrp="1"/>
          </p:cNvSpPr>
          <p:nvPr>
            <p:ph type="body" idx="2"/>
          </p:nvPr>
        </p:nvSpPr>
        <p:spPr>
          <a:xfrm>
            <a:off x="1120777" y="1300445"/>
            <a:ext cx="7667120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189" lvl="0" indent="-45718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fi-FI" sz="2667"/>
              <a:t>W parach lub pojedynczo, przejdź do trybu online i wyszukaj reguły słów kluczowych na wybranej stronie. Jakie zasady zostały uwzględnione?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667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fi-FI"/>
              <a:t>Wezwanie do działania - krok 3/4</a:t>
            </a:r>
            <a:endParaRPr/>
          </a:p>
        </p:txBody>
      </p:sp>
      <p:sp>
        <p:nvSpPr>
          <p:cNvPr id="353" name="Google Shape;353;p20"/>
          <p:cNvSpPr txBox="1">
            <a:spLocks noGrp="1"/>
          </p:cNvSpPr>
          <p:nvPr>
            <p:ph type="body" idx="1"/>
          </p:nvPr>
        </p:nvSpPr>
        <p:spPr>
          <a:xfrm>
            <a:off x="838200" y="1266993"/>
            <a:ext cx="10515600" cy="43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fi-FI" sz="2000" b="1"/>
              <a:t>Wezwanie do działania = CTA</a:t>
            </a:r>
            <a:endParaRPr sz="3067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2000"/>
              <a:t>CTA służy do poprowadzenia czytelnika wzdłuż ścieżki klienta do następnego etapu, do podjęcia pożądanego działania, tj. do </a:t>
            </a:r>
            <a:r>
              <a:rPr lang="fi-FI" sz="2000" i="1"/>
              <a:t>konwersji</a:t>
            </a:r>
            <a:r>
              <a:rPr lang="fi-FI" sz="2000"/>
              <a:t>.</a:t>
            </a:r>
            <a:endParaRPr sz="3067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2000"/>
              <a:t>CTA powinien być wyraźny i łatwy do znalezienia</a:t>
            </a:r>
            <a:endParaRPr sz="2000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2000"/>
              <a:t>Nie umieszczaj go tylko na samym końcu tekstu, ale w 1-2 widocznych miejscach na stronie.</a:t>
            </a: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fi-FI" sz="2000"/>
              <a:t>Jaki powinien być?</a:t>
            </a:r>
            <a:endParaRPr sz="3067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2000"/>
              <a:t>Zależy od persony kupującego, etapu</a:t>
            </a:r>
            <a:br>
              <a:rPr lang="fi-FI" sz="2000"/>
            </a:br>
            <a:r>
              <a:rPr lang="fi-FI" sz="2000"/>
              <a:t>etap podróży klienta i treści</a:t>
            </a:r>
            <a:endParaRPr sz="2000"/>
          </a:p>
          <a:p>
            <a:pPr marL="338658" lvl="0" indent="-3301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300"/>
              <a:buFont typeface="Arial"/>
              <a:buChar char="•"/>
            </a:pPr>
            <a:r>
              <a:rPr lang="fi-FI" sz="2000"/>
              <a:t>Przykład</a:t>
            </a:r>
            <a:r>
              <a:rPr lang="fi-FI" sz="3067"/>
              <a:t>:</a:t>
            </a:r>
            <a:endParaRPr sz="2133"/>
          </a:p>
          <a:p>
            <a:pPr marL="457189" lvl="1" indent="0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400"/>
              <a:buNone/>
            </a:pPr>
            <a:r>
              <a:rPr lang="fi-FI" sz="2000"/>
              <a:t>  </a:t>
            </a:r>
            <a:endParaRPr sz="2533"/>
          </a:p>
        </p:txBody>
      </p:sp>
      <p:pic>
        <p:nvPicPr>
          <p:cNvPr id="354" name="Google Shape;354;p20" descr="Kuvahaun tulos haulle call to acti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07998" y="4442467"/>
            <a:ext cx="5189640" cy="2252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5"/>
          <p:cNvSpPr txBox="1">
            <a:spLocks noGrp="1"/>
          </p:cNvSpPr>
          <p:nvPr>
            <p:ph type="body" idx="2"/>
          </p:nvPr>
        </p:nvSpPr>
        <p:spPr>
          <a:xfrm>
            <a:off x="1120778" y="1289739"/>
            <a:ext cx="7148055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189" lvl="0" indent="-457189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fi-FI" sz="2667"/>
              <a:t>W parach lub indywidualnie, przejdź do Internetu i wyszukaj CTA. Jak myślisz, czy jesteś w stanie określić dobre praktyki w zakresie CTA?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987993" y="311582"/>
            <a:ext cx="6096000" cy="5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fi-FI" sz="3200" b="1">
                <a:solidFill>
                  <a:schemeClr val="lt1"/>
                </a:solidFill>
              </a:rPr>
              <a:t>Aktywność w sali</a:t>
            </a:r>
            <a:endParaRPr sz="3733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7"/>
          <p:cNvSpPr txBox="1">
            <a:spLocks noGrp="1"/>
          </p:cNvSpPr>
          <p:nvPr>
            <p:ph type="title"/>
          </p:nvPr>
        </p:nvSpPr>
        <p:spPr>
          <a:xfrm>
            <a:off x="580157" y="217688"/>
            <a:ext cx="10086800" cy="5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None/>
            </a:pPr>
            <a:r>
              <a:rPr lang="fi-FI" sz="3200"/>
              <a:t>Przyjazny dla czytelników (= przyjazny dla Google) - krok 4/4</a:t>
            </a:r>
            <a:endParaRPr sz="3200"/>
          </a:p>
        </p:txBody>
      </p:sp>
      <p:sp>
        <p:nvSpPr>
          <p:cNvPr id="367" name="Google Shape;367;p57"/>
          <p:cNvSpPr txBox="1">
            <a:spLocks noGrp="1"/>
          </p:cNvSpPr>
          <p:nvPr>
            <p:ph type="body" idx="1"/>
          </p:nvPr>
        </p:nvSpPr>
        <p:spPr>
          <a:xfrm>
            <a:off x="671500" y="1390215"/>
            <a:ext cx="10983300" cy="52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Nagłówek / Tytuł</a:t>
            </a:r>
            <a:endParaRPr sz="1333" b="1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Najważniejszą funkcją tytułu jest SPRZEDANIE wpisu czytelnikowi. Uwzględnij słowa kluczowe!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Główny akapit / sekcja wprowadzająca</a:t>
            </a:r>
            <a:endParaRPr sz="1333" b="1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Pierwszy akapit postu. Powinien zachęcać czytelnika do dalszej lektury. Na przykład: "W tym wpisie na blogu dam ci pięć wskazówek, jak...".</a:t>
            </a:r>
            <a:endParaRPr sz="1333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Nie rób tego zbyt długo - 2-3 linijki w zupełności wystarczą.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Podtytuły</a:t>
            </a:r>
            <a:endParaRPr sz="1333" b="1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Długi i ciężki tekst zniechęca, a podtytuły przyciągają wzrok.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Unikaj długich zdań</a:t>
            </a:r>
            <a:r>
              <a:rPr lang="fi-FI" sz="1333"/>
              <a:t>. Raczej kropka niż przecinek.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/>
              <a:t>Pamiętaj o </a:t>
            </a:r>
            <a:r>
              <a:rPr lang="fi-FI" sz="1333" b="1"/>
              <a:t>własnym głosie</a:t>
            </a:r>
            <a:r>
              <a:rPr lang="fi-FI" sz="1333"/>
              <a:t>, swoim punkcie widzenia. Historie i osobiste akcenty działają.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Obrazy</a:t>
            </a:r>
            <a:r>
              <a:rPr lang="fi-FI" sz="1333"/>
              <a:t>! </a:t>
            </a:r>
            <a:endParaRPr sz="1333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Ludzkie oko najpierw skanuje obrazy. To one przyciągają wzrok.</a:t>
            </a:r>
            <a:endParaRPr sz="1333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Pamiętaj o źródle. Istnieje wiele darmowych bibliotek zdjęć, ale źródło musi być oznaczone. (wskazówka: Unsplash)</a:t>
            </a:r>
            <a:endParaRPr sz="1333"/>
          </a:p>
          <a:p>
            <a:pPr marL="338658" lvl="0" indent="-313259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650"/>
              <a:buFont typeface="Arial"/>
              <a:buChar char="•"/>
            </a:pPr>
            <a:r>
              <a:rPr lang="fi-FI" sz="1333" b="1"/>
              <a:t>Gramatyka</a:t>
            </a:r>
            <a:endParaRPr sz="1333" b="1"/>
          </a:p>
          <a:p>
            <a:pPr marL="745048" lvl="1" indent="-262460" algn="l" rtl="0">
              <a:lnSpc>
                <a:spcPct val="115000"/>
              </a:lnSpc>
              <a:spcBef>
                <a:spcPts val="267"/>
              </a:spcBef>
              <a:spcAft>
                <a:spcPts val="0"/>
              </a:spcAft>
              <a:buClr>
                <a:srgbClr val="D12477"/>
              </a:buClr>
              <a:buSzPts val="1100"/>
              <a:buFont typeface="Noto Sans Symbols"/>
              <a:buChar char="✔"/>
            </a:pPr>
            <a:r>
              <a:rPr lang="fi-FI" sz="1333"/>
              <a:t>Nikt nie chce czytać tekstu wypełnionego błędami ortograficznymi i gramatycznymi</a:t>
            </a:r>
            <a:endParaRPr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62"/>
          <p:cNvSpPr txBox="1">
            <a:spLocks noGrp="1"/>
          </p:cNvSpPr>
          <p:nvPr>
            <p:ph type="body" idx="1"/>
          </p:nvPr>
        </p:nvSpPr>
        <p:spPr>
          <a:xfrm>
            <a:off x="838200" y="702995"/>
            <a:ext cx="10515600" cy="4185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457189" lvl="0" indent="-347125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>
                <a:solidFill>
                  <a:schemeClr val="dk1"/>
                </a:solidFill>
              </a:rPr>
              <a:t>Tytuł postu (musi być atrakcyjny - przyciągać uwagę)</a:t>
            </a:r>
            <a:endParaRPr sz="1467" b="1">
              <a:solidFill>
                <a:srgbClr val="000000"/>
              </a:solidFill>
            </a:endParaRPr>
          </a:p>
          <a:p>
            <a:pPr marL="795847" lvl="1" indent="-330192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>
                <a:solidFill>
                  <a:schemeClr val="dk1"/>
                </a:solidFill>
              </a:rPr>
              <a:t>Pierwsza rzecz, którą widzą ludzie, więc powinna jasno określać, o czym jest artykuł</a:t>
            </a:r>
            <a:endParaRPr sz="1467">
              <a:solidFill>
                <a:srgbClr val="000000"/>
              </a:solidFill>
            </a:endParaRPr>
          </a:p>
          <a:p>
            <a:pPr marL="795847" lvl="1" indent="-330192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>
                <a:solidFill>
                  <a:schemeClr val="dk1"/>
                </a:solidFill>
              </a:rPr>
              <a:t>Jasność i konkretność przyciągają czytelników i zachęcają ich do dzielenia się artykułem ze swoimi kręgami.</a:t>
            </a:r>
            <a:endParaRPr sz="1467">
              <a:solidFill>
                <a:srgbClr val="000000"/>
              </a:solidFill>
            </a:endParaRPr>
          </a:p>
          <a:p>
            <a:pPr marL="338658" lvl="0" indent="-330192" algn="l" rtl="0">
              <a:lnSpc>
                <a:spcPct val="140000"/>
              </a:lnSpc>
              <a:spcBef>
                <a:spcPts val="24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>
                <a:solidFill>
                  <a:schemeClr val="dk1"/>
                </a:solidFill>
              </a:rPr>
              <a:t>Dobrze napisany i sformatowany tekst</a:t>
            </a:r>
            <a:endParaRPr sz="1467" b="1">
              <a:solidFill>
                <a:srgbClr val="000000"/>
              </a:solidFill>
            </a:endParaRPr>
          </a:p>
          <a:p>
            <a:pPr marL="795847" lvl="1" indent="-330192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>
                <a:solidFill>
                  <a:schemeClr val="dk1"/>
                </a:solidFill>
              </a:rPr>
              <a:t>Ważne dla czytelności</a:t>
            </a:r>
            <a:endParaRPr sz="1467">
              <a:solidFill>
                <a:srgbClr val="000000"/>
              </a:solidFill>
            </a:endParaRPr>
          </a:p>
          <a:p>
            <a:pPr marL="795847" lvl="1" indent="-330192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>
                <a:solidFill>
                  <a:schemeClr val="dk1"/>
                </a:solidFill>
              </a:rPr>
              <a:t>Krótkie akapity</a:t>
            </a:r>
            <a:endParaRPr sz="1467">
              <a:solidFill>
                <a:srgbClr val="000000"/>
              </a:solidFill>
            </a:endParaRPr>
          </a:p>
          <a:p>
            <a:pPr marL="795847" lvl="1" indent="-330192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>
                <a:solidFill>
                  <a:schemeClr val="dk1"/>
                </a:solidFill>
              </a:rPr>
              <a:t>Rozważ użycie nagłówków i tagów do sygnalizowania podziałów sekcji.</a:t>
            </a:r>
            <a:endParaRPr sz="1467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6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86"/>
          <p:cNvSpPr txBox="1">
            <a:spLocks noGrp="1"/>
          </p:cNvSpPr>
          <p:nvPr>
            <p:ph type="title"/>
          </p:nvPr>
        </p:nvSpPr>
        <p:spPr>
          <a:xfrm>
            <a:off x="838200" y="2449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Forma zapisu</a:t>
            </a:r>
            <a:br>
              <a:rPr lang="fi-FI"/>
            </a:br>
            <a:endParaRPr/>
          </a:p>
        </p:txBody>
      </p:sp>
      <p:sp>
        <p:nvSpPr>
          <p:cNvPr id="379" name="Google Shape;379;p86"/>
          <p:cNvSpPr txBox="1">
            <a:spLocks noGrp="1"/>
          </p:cNvSpPr>
          <p:nvPr>
            <p:ph type="body" idx="1"/>
          </p:nvPr>
        </p:nvSpPr>
        <p:spPr>
          <a:xfrm>
            <a:off x="856080" y="1079639"/>
            <a:ext cx="10515600" cy="4154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 b="1"/>
              <a:t>Używaj krótkich zdań i akapitów;</a:t>
            </a:r>
            <a:endParaRPr sz="1467" b="1"/>
          </a:p>
          <a:p>
            <a:pPr marL="795847" lvl="1" indent="-3047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Używaj śródtytułów: przyciągają wzrok i pokazują korzyści dla czytelnika.</a:t>
            </a:r>
            <a:endParaRPr sz="1467"/>
          </a:p>
          <a:p>
            <a:pPr marL="795847" lvl="1" indent="-3047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Korzystanie z obrazów, filmów i innych mediów;</a:t>
            </a:r>
            <a:endParaRPr sz="1467"/>
          </a:p>
          <a:p>
            <a:pPr marL="795847" lvl="1" indent="-3047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Pogrubienie ważnych fragmentów i słów;</a:t>
            </a:r>
            <a:endParaRPr sz="1467"/>
          </a:p>
          <a:p>
            <a:pPr marL="795847" lvl="1" indent="-30479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Twórz listy: wypunktowania.</a:t>
            </a:r>
            <a:endParaRPr sz="1467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endParaRPr sz="2000"/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 b="1"/>
              <a:t>Zakończenie postu</a:t>
            </a:r>
            <a:endParaRPr sz="2400"/>
          </a:p>
          <a:p>
            <a:pPr marL="795847" lvl="1" indent="-30479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Nie podawaj nowych argumentów;</a:t>
            </a:r>
            <a:endParaRPr sz="1467"/>
          </a:p>
          <a:p>
            <a:pPr marL="795847" lvl="1" indent="-30479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zamknąć idee postu;</a:t>
            </a:r>
            <a:endParaRPr sz="1467"/>
          </a:p>
          <a:p>
            <a:pPr marL="795847" lvl="1" indent="-30479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Podsumuj przedstawione rozwiązanie;</a:t>
            </a:r>
            <a:endParaRPr sz="1467"/>
          </a:p>
          <a:p>
            <a:pPr marL="795847" lvl="1" indent="-304792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000"/>
              <a:t>Zachęć czytelnika do czegoś więcej (wezwanie do działania)</a:t>
            </a:r>
            <a:endParaRPr sz="1467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87"/>
          <p:cNvSpPr txBox="1">
            <a:spLocks noGrp="1"/>
          </p:cNvSpPr>
          <p:nvPr>
            <p:ph type="title"/>
          </p:nvPr>
        </p:nvSpPr>
        <p:spPr>
          <a:xfrm>
            <a:off x="946843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fi-FI" sz="4267"/>
              <a:t>Długość postu </a:t>
            </a:r>
            <a:br>
              <a:rPr lang="fi-FI" sz="4267"/>
            </a:br>
            <a:endParaRPr sz="4267"/>
          </a:p>
        </p:txBody>
      </p:sp>
      <p:sp>
        <p:nvSpPr>
          <p:cNvPr id="385" name="Google Shape;385;p87"/>
          <p:cNvSpPr txBox="1">
            <a:spLocks noGrp="1"/>
          </p:cNvSpPr>
          <p:nvPr>
            <p:ph type="body" idx="1"/>
          </p:nvPr>
        </p:nvSpPr>
        <p:spPr>
          <a:xfrm>
            <a:off x="515877" y="1196905"/>
            <a:ext cx="10515600" cy="49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795847" lvl="1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 b="1"/>
              <a:t>do 500 słów</a:t>
            </a:r>
            <a:endParaRPr sz="19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Duża liczba postów</a:t>
            </a:r>
            <a:endParaRPr sz="15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Bardzo konkretne słowa kluczowe</a:t>
            </a:r>
            <a:endParaRPr sz="15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Bardziej bezpośrednie pytania</a:t>
            </a:r>
            <a:endParaRPr sz="15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Podstawowa zawartość</a:t>
            </a:r>
            <a:endParaRPr sz="15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Niski wolumen wyszukiwania i niska konkurencja</a:t>
            </a:r>
            <a:endParaRPr sz="1500"/>
          </a:p>
          <a:p>
            <a:pPr marL="1253035" lvl="2" indent="-126997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None/>
            </a:pPr>
            <a:endParaRPr sz="1633"/>
          </a:p>
          <a:p>
            <a:pPr marL="795847" lvl="1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 b="1"/>
              <a:t>do 1000 słów</a:t>
            </a:r>
            <a:endParaRPr sz="19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Zawartość nieco bardziej kompleksowa i szczegółowa</a:t>
            </a:r>
            <a:endParaRPr sz="1500"/>
          </a:p>
          <a:p>
            <a:pPr marL="1253035" lvl="2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Słowa kluczowe, które wyglądałyby zbyt płytko przy 500 słowach</a:t>
            </a:r>
            <a:endParaRPr sz="1500"/>
          </a:p>
          <a:p>
            <a:pPr marL="1253035" lvl="2" indent="-126997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None/>
            </a:pPr>
            <a:endParaRPr sz="1633"/>
          </a:p>
          <a:p>
            <a:pPr marL="795847" lvl="1" indent="-298442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 b="1"/>
              <a:t>2000 słów lub więcej</a:t>
            </a:r>
            <a:endParaRPr sz="1900"/>
          </a:p>
          <a:p>
            <a:pPr marL="1202237" lvl="2" indent="-247643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Bardzo kompletna i szczegółowa zawartość</a:t>
            </a:r>
            <a:endParaRPr sz="1500"/>
          </a:p>
          <a:p>
            <a:pPr marL="1202237" lvl="2" indent="-247643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Kompletne przewodniki, obszerne listy</a:t>
            </a:r>
            <a:endParaRPr sz="1500"/>
          </a:p>
          <a:p>
            <a:pPr marL="1202237" lvl="2" indent="-247643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900"/>
              <a:buFont typeface="Arial"/>
              <a:buChar char="•"/>
            </a:pPr>
            <a:r>
              <a:rPr lang="fi-FI" sz="1633"/>
              <a:t>Bardzo konkurencyjne słowa kluczowe z dużą liczbą wyszukiwań</a:t>
            </a:r>
            <a:endParaRPr sz="15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88"/>
          <p:cNvSpPr txBox="1">
            <a:spLocks noGrp="1"/>
          </p:cNvSpPr>
          <p:nvPr>
            <p:ph type="body" idx="1"/>
          </p:nvPr>
        </p:nvSpPr>
        <p:spPr>
          <a:xfrm>
            <a:off x="551155" y="366016"/>
            <a:ext cx="10515600" cy="424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389457" lvl="0" indent="-38099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/>
              <a:t>Odpowiednia zawartość multimedialna</a:t>
            </a:r>
            <a:endParaRPr sz="1467" b="1"/>
          </a:p>
          <a:p>
            <a:pPr marL="846646" lvl="1" indent="-380990" algn="l" rtl="0">
              <a:lnSpc>
                <a:spcPct val="140000"/>
              </a:lnSpc>
              <a:spcBef>
                <a:spcPts val="24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Aby artykuł był niezapomniany i przyjemny w czytaniu</a:t>
            </a:r>
            <a:endParaRPr sz="1467"/>
          </a:p>
          <a:p>
            <a:pPr marL="846646" lvl="1" indent="-380990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Pomaga również rozbić tekst, dzięki czemu artykuł jest przyjemniejszy dla oka.</a:t>
            </a:r>
            <a:endParaRPr sz="1467"/>
          </a:p>
          <a:p>
            <a:pPr marL="846646" lvl="1" indent="-380990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Dynamiczne prezentacje, wideo i infografiki to treści multimedialne, które warto rozważyć</a:t>
            </a:r>
            <a:endParaRPr sz="1467"/>
          </a:p>
          <a:p>
            <a:pPr marL="846645" lvl="1" indent="-380989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spójność z innymi postami lub innymi środkami</a:t>
            </a:r>
            <a:endParaRPr sz="2000" b="1">
              <a:highlight>
                <a:srgbClr val="FFFF00"/>
              </a:highlight>
            </a:endParaRPr>
          </a:p>
          <a:p>
            <a:pPr marL="389457" lvl="0" indent="-380990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/>
              <a:t>Korzystanie z kategorii</a:t>
            </a:r>
            <a:endParaRPr sz="1467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89"/>
          <p:cNvSpPr txBox="1">
            <a:spLocks noGrp="1"/>
          </p:cNvSpPr>
          <p:nvPr>
            <p:ph type="body" idx="2"/>
          </p:nvPr>
        </p:nvSpPr>
        <p:spPr>
          <a:xfrm>
            <a:off x="989846" y="1348729"/>
            <a:ext cx="7848189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80990" lvl="0" indent="-3809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fi-FI" sz="2667"/>
              <a:t>w parach lub indywidualnie, wejdź do Internetu i sprawdź pierwszą stronę w SERP, powiązaną ze słowami kluczowymi: </a:t>
            </a:r>
            <a:r>
              <a:rPr lang="fi-FI" sz="2667" i="1"/>
              <a:t>zdrowa kawa</a:t>
            </a:r>
            <a:endParaRPr i="1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6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fi-FI" sz="2667"/>
              <a:t> Dlaczego ta strona jest na pierwszym miejscu?</a:t>
            </a:r>
            <a:endParaRPr/>
          </a:p>
        </p:txBody>
      </p:sp>
      <p:sp>
        <p:nvSpPr>
          <p:cNvPr id="396" name="Google Shape;396;p89"/>
          <p:cNvSpPr txBox="1">
            <a:spLocks noGrp="1"/>
          </p:cNvSpPr>
          <p:nvPr>
            <p:ph type="title" idx="4294967295"/>
          </p:nvPr>
        </p:nvSpPr>
        <p:spPr>
          <a:xfrm>
            <a:off x="989845" y="173975"/>
            <a:ext cx="11362267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sz="3200">
                <a:solidFill>
                  <a:schemeClr val="lt1"/>
                </a:solidFill>
              </a:rPr>
              <a:t>Aktywność w sali</a:t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90"/>
          <p:cNvSpPr txBox="1">
            <a:spLocks noGrp="1"/>
          </p:cNvSpPr>
          <p:nvPr>
            <p:ph type="title"/>
          </p:nvPr>
        </p:nvSpPr>
        <p:spPr>
          <a:xfrm>
            <a:off x="838201" y="331109"/>
            <a:ext cx="957932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57"/>
              <a:buNone/>
            </a:pPr>
            <a:r>
              <a:rPr lang="fi-FI" sz="3999"/>
              <a:t>Wymagania dotyczące dobrego tytułu</a:t>
            </a:r>
            <a:endParaRPr sz="3999"/>
          </a:p>
        </p:txBody>
      </p:sp>
      <p:sp>
        <p:nvSpPr>
          <p:cNvPr id="402" name="Google Shape;402;p90"/>
          <p:cNvSpPr txBox="1">
            <a:spLocks noGrp="1"/>
          </p:cNvSpPr>
          <p:nvPr>
            <p:ph type="body" idx="1"/>
          </p:nvPr>
        </p:nvSpPr>
        <p:spPr>
          <a:xfrm>
            <a:off x="838201" y="2070865"/>
            <a:ext cx="5422900" cy="24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None/>
            </a:pPr>
            <a:r>
              <a:rPr lang="fi-FI" sz="3200">
                <a:solidFill>
                  <a:srgbClr val="D12477"/>
                </a:solidFill>
              </a:rPr>
              <a:t>Tytuł każdego wpisu na blogu lub strony jest równie ważny, co treść wpisu.</a:t>
            </a:r>
            <a:endParaRPr/>
          </a:p>
        </p:txBody>
      </p:sp>
      <p:pic>
        <p:nvPicPr>
          <p:cNvPr id="403" name="Google Shape;403;p9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7979" y="2070865"/>
            <a:ext cx="4375821" cy="246140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9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Wymagania dotyczące dobrego tytułu</a:t>
            </a:r>
            <a:br>
              <a:rPr lang="fi-FI"/>
            </a:br>
            <a:endParaRPr/>
          </a:p>
        </p:txBody>
      </p:sp>
      <p:sp>
        <p:nvSpPr>
          <p:cNvPr id="410" name="Google Shape;410;p91"/>
          <p:cNvSpPr txBox="1">
            <a:spLocks noGrp="1"/>
          </p:cNvSpPr>
          <p:nvPr>
            <p:ph type="body" idx="1"/>
          </p:nvPr>
        </p:nvSpPr>
        <p:spPr>
          <a:xfrm>
            <a:off x="838200" y="1463486"/>
            <a:ext cx="10515600" cy="4537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>
                <a:solidFill>
                  <a:srgbClr val="D12477"/>
                </a:solidFill>
              </a:rPr>
              <a:t>Przejrzystość </a:t>
            </a:r>
            <a:endParaRPr sz="2133" b="1">
              <a:solidFill>
                <a:srgbClr val="D12477"/>
              </a:solidFill>
            </a:endParaRPr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Unikaj terminów, które są zbyt naciągane, by przyciągnąć uwagę.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Im bardziej zrozumiały nagłówek, tym większe szanse, że czytelnik się z nim zapozna.</a:t>
            </a:r>
            <a:endParaRPr/>
          </a:p>
          <a:p>
            <a:pPr marL="338658" lvl="0" indent="-139697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None/>
            </a:pP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>
                <a:solidFill>
                  <a:srgbClr val="D12477"/>
                </a:solidFill>
              </a:rPr>
              <a:t>Specyfika</a:t>
            </a:r>
            <a:endParaRPr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O czym dokładnie jest twój tekst?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Użyj słów kluczowych artykułu, używając kreatywnego pisania, aby ten termin był zaproszeniem do przeczytania całości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9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Wymagania dotyczące dobrego tytułu</a:t>
            </a:r>
            <a:br>
              <a:rPr lang="fi-FI"/>
            </a:br>
            <a:endParaRPr/>
          </a:p>
        </p:txBody>
      </p:sp>
      <p:sp>
        <p:nvSpPr>
          <p:cNvPr id="417" name="Google Shape;417;p92"/>
          <p:cNvSpPr txBox="1">
            <a:spLocks noGrp="1"/>
          </p:cNvSpPr>
          <p:nvPr>
            <p:ph type="body" idx="1"/>
          </p:nvPr>
        </p:nvSpPr>
        <p:spPr>
          <a:xfrm>
            <a:off x="838200" y="1432897"/>
            <a:ext cx="10515600" cy="3983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>
                <a:solidFill>
                  <a:srgbClr val="D12477"/>
                </a:solidFill>
              </a:rPr>
              <a:t>Precyzja </a:t>
            </a:r>
            <a:endParaRPr sz="2133" b="1">
              <a:solidFill>
                <a:srgbClr val="D12477"/>
              </a:solidFill>
            </a:endParaRPr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W tekście napisz tylko to, co jest istotne</a:t>
            </a:r>
            <a:endParaRPr sz="1467"/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W tytule ta ostrożność musi zostać podwojona, ponieważ konieczne jest przyciągnięcie uwagi czytelnika w ciągu kilku sekund.</a:t>
            </a:r>
            <a:endParaRPr sz="1467"/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Pisanie to sztuka cięcia słów</a:t>
            </a:r>
            <a:endParaRPr sz="1467"/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W stosownych przypadkach szukaj krótkich i interesujących synonimów dla dużych słów.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9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Wymagania dotyczące dobrego tytułu</a:t>
            </a:r>
            <a:br>
              <a:rPr lang="fi-FI"/>
            </a:br>
            <a:endParaRPr/>
          </a:p>
        </p:txBody>
      </p:sp>
      <p:sp>
        <p:nvSpPr>
          <p:cNvPr id="424" name="Google Shape;424;p93"/>
          <p:cNvSpPr txBox="1">
            <a:spLocks noGrp="1"/>
          </p:cNvSpPr>
          <p:nvPr>
            <p:ph type="body" idx="1"/>
          </p:nvPr>
        </p:nvSpPr>
        <p:spPr>
          <a:xfrm>
            <a:off x="838201" y="1509842"/>
            <a:ext cx="10339812" cy="3829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>
                <a:solidFill>
                  <a:srgbClr val="D12477"/>
                </a:solidFill>
              </a:rPr>
              <a:t>Perswazja</a:t>
            </a:r>
            <a:endParaRPr sz="2000" b="1">
              <a:solidFill>
                <a:srgbClr val="D12477"/>
              </a:solidFill>
            </a:endParaRPr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Postaraj się być sugestywny w tytule, zostaw puste miejsce, które zostanie wypełnione dopiero po przeczytaniu tekstu.</a:t>
            </a:r>
            <a:endParaRPr sz="1467"/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Używaj krótkich czasowników, które zachęcają do działania</a:t>
            </a:r>
            <a:endParaRPr sz="1467"/>
          </a:p>
          <a:p>
            <a:pPr marL="338658" lvl="0" indent="-330192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Zadawanie pytań otwartych, stawianie się w sytuacji czytelnika: używanie pytań "jak" lub "dlaczego".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9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Wymagania dotyczące dobrego tytułu</a:t>
            </a:r>
            <a:br>
              <a:rPr lang="fi-FI"/>
            </a:br>
            <a:endParaRPr/>
          </a:p>
        </p:txBody>
      </p:sp>
      <p:sp>
        <p:nvSpPr>
          <p:cNvPr id="431" name="Google Shape;431;p94"/>
          <p:cNvSpPr txBox="1">
            <a:spLocks noGrp="1"/>
          </p:cNvSpPr>
          <p:nvPr>
            <p:ph type="body" idx="1"/>
          </p:nvPr>
        </p:nvSpPr>
        <p:spPr>
          <a:xfrm>
            <a:off x="838200" y="1366917"/>
            <a:ext cx="10515600" cy="49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 u="sng">
                <a:solidFill>
                  <a:srgbClr val="D12477"/>
                </a:solidFill>
              </a:rPr>
              <a:t>Przykład tytułu:</a:t>
            </a:r>
            <a:endParaRPr sz="2667" b="1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/>
              <a:t>103 najlepsze darmowe banki zdjęć, które musisz znać</a:t>
            </a:r>
            <a:endParaRPr sz="1467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endParaRPr sz="2000" b="1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/>
              <a:t>Przeanalizujmy te elementy: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Liczba </a:t>
            </a:r>
            <a:r>
              <a:rPr lang="fi-FI" sz="2000" b="1"/>
              <a:t>103 </a:t>
            </a:r>
            <a:r>
              <a:rPr lang="fi-FI" sz="2000"/>
              <a:t>przyciąga uwagę moich czytelników;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/>
              <a:t>Najlepsze</a:t>
            </a:r>
            <a:r>
              <a:rPr lang="fi-FI" sz="2000"/>
              <a:t> generuje zainteresowanie znajomością najlepszych banków zdjęć;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/>
              <a:t>Darmowe banki zdjęć</a:t>
            </a:r>
            <a:r>
              <a:rPr lang="fi-FI" sz="2000"/>
              <a:t> generują w czytelnikach chęć uzyskania dobrych zdjęć za darmo;</a:t>
            </a:r>
            <a:endParaRPr sz="1467"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 b="1"/>
              <a:t>Niezbędna wiedza </a:t>
            </a:r>
            <a:r>
              <a:rPr lang="fi-FI" sz="2000"/>
              <a:t>zachęca do czytania.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9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Wymagania dotyczące dobrego tytułu</a:t>
            </a:r>
            <a:br>
              <a:rPr lang="fi-FI"/>
            </a:br>
            <a:endParaRPr/>
          </a:p>
        </p:txBody>
      </p:sp>
      <p:sp>
        <p:nvSpPr>
          <p:cNvPr id="438" name="Google Shape;438;p95"/>
          <p:cNvSpPr txBox="1">
            <a:spLocks noGrp="1"/>
          </p:cNvSpPr>
          <p:nvPr>
            <p:ph type="body" idx="1"/>
          </p:nvPr>
        </p:nvSpPr>
        <p:spPr>
          <a:xfrm>
            <a:off x="838200" y="1258491"/>
            <a:ext cx="10515600" cy="4332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667" b="1" u="sng">
                <a:solidFill>
                  <a:srgbClr val="D12477"/>
                </a:solidFill>
              </a:rPr>
              <a:t>Przykład tytułu:</a:t>
            </a:r>
            <a:endParaRPr sz="2667" b="1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/>
              <a:t>YoastSEO: samouczek dotyczący wtyczki, która sprawi, że Twój tekst będzie idealny w oczach Google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endParaRPr sz="200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000"/>
              <a:t>Przeanalizujmy te elementy:</a:t>
            </a:r>
            <a:endParaRPr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Yoast SEO: szybko przyciąga uwagę moich czytelników, którzy go szukają.</a:t>
            </a:r>
            <a:endParaRPr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Samouczek wtyczki: wzbudza zainteresowanie, aby dowiedzieć się, jak korzystać z wtyczki</a:t>
            </a:r>
            <a:endParaRPr/>
          </a:p>
          <a:p>
            <a:pPr marL="338658" lvl="0" indent="-330192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Char char="•"/>
            </a:pPr>
            <a:r>
              <a:rPr lang="fi-FI" sz="2000"/>
              <a:t>Sprawi, że Twój tekst będzie idealny w oczach Google: obietnica, która generuje wielkie pragnienie (kto nie chce mieć tekstu, który podoba się wyszukiwarce?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96"/>
          <p:cNvSpPr txBox="1">
            <a:spLocks noGrp="1"/>
          </p:cNvSpPr>
          <p:nvPr>
            <p:ph type="title" idx="4294967295"/>
          </p:nvPr>
        </p:nvSpPr>
        <p:spPr>
          <a:xfrm>
            <a:off x="414867" y="2307168"/>
            <a:ext cx="11362267" cy="112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111"/>
              <a:buNone/>
            </a:pPr>
            <a:r>
              <a:rPr lang="fi-FI" sz="3733">
                <a:solidFill>
                  <a:schemeClr val="lt1"/>
                </a:solidFill>
              </a:rPr>
              <a:t>Więcej przydatnych wskazówek dotyczących tytułów można znaleźć na końcu zestawu slajdów. Zobacz "Profesjonalne wskazówki i przydatne lektury"</a:t>
            </a:r>
            <a:endParaRPr sz="3733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97"/>
          <p:cNvSpPr txBox="1">
            <a:spLocks noGrp="1"/>
          </p:cNvSpPr>
          <p:nvPr>
            <p:ph type="title"/>
          </p:nvPr>
        </p:nvSpPr>
        <p:spPr>
          <a:xfrm>
            <a:off x="838200" y="62170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Typy zawartości bloga</a:t>
            </a:r>
            <a:br>
              <a:rPr lang="fi-FI"/>
            </a:br>
            <a:endParaRPr/>
          </a:p>
        </p:txBody>
      </p:sp>
      <p:sp>
        <p:nvSpPr>
          <p:cNvPr id="449" name="Google Shape;449;p97"/>
          <p:cNvSpPr txBox="1">
            <a:spLocks noGrp="1"/>
          </p:cNvSpPr>
          <p:nvPr>
            <p:ph type="body" idx="1"/>
          </p:nvPr>
        </p:nvSpPr>
        <p:spPr>
          <a:xfrm>
            <a:off x="918675" y="1947263"/>
            <a:ext cx="10515600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Artykuły oparte na badaniach i danych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Recenzje książek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Wskazanie produktów i/lub zastosowań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Mapy drogowe innych treści lub trendów rynkowych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Wywiady z innymi specjalistami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Samouczki krok po kroku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Artykuły opinii na określony temat</a:t>
            </a:r>
            <a:endParaRPr/>
          </a:p>
          <a:p>
            <a:pPr marL="338658" lvl="0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Arial"/>
              <a:buChar char="•"/>
            </a:pPr>
            <a:r>
              <a:rPr lang="fi-FI" sz="2133"/>
              <a:t>Artykuły z listami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9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4527" y="1568598"/>
            <a:ext cx="5777093" cy="385140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455" name="Google Shape;455;p98"/>
          <p:cNvSpPr txBox="1">
            <a:spLocks noGrp="1"/>
          </p:cNvSpPr>
          <p:nvPr>
            <p:ph type="title"/>
          </p:nvPr>
        </p:nvSpPr>
        <p:spPr>
          <a:xfrm>
            <a:off x="319136" y="242988"/>
            <a:ext cx="1187286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Tworzenie treści przy użyciu metodologii AIDA</a:t>
            </a:r>
            <a:br>
              <a:rPr lang="fi-FI"/>
            </a:b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" name="Google Shape;460;p9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47341" y="1430738"/>
            <a:ext cx="1518601" cy="4470455"/>
          </a:xfrm>
          <a:prstGeom prst="rect">
            <a:avLst/>
          </a:prstGeom>
          <a:noFill/>
          <a:ln>
            <a:noFill/>
          </a:ln>
        </p:spPr>
      </p:pic>
      <p:sp>
        <p:nvSpPr>
          <p:cNvPr id="461" name="Google Shape;461;p99"/>
          <p:cNvSpPr txBox="1">
            <a:spLocks noGrp="1"/>
          </p:cNvSpPr>
          <p:nvPr>
            <p:ph type="body" idx="1"/>
          </p:nvPr>
        </p:nvSpPr>
        <p:spPr>
          <a:xfrm>
            <a:off x="756402" y="1619590"/>
            <a:ext cx="8179052" cy="4261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338658" lvl="0" indent="-330192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Metodologia AIDA sprawia, że przekaz jest skoncentrowany na kliencie</a:t>
            </a:r>
            <a:endParaRPr/>
          </a:p>
          <a:p>
            <a:pPr marL="338658" lvl="0" indent="-330192" algn="just" rtl="0">
              <a:lnSpc>
                <a:spcPct val="15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Jeśli użytkownik dostrzeże wartość treści, poczuje się zmotywowany do wniesienia wkładu, odpowiadając na żądaną akcję.</a:t>
            </a:r>
            <a:endParaRPr/>
          </a:p>
          <a:p>
            <a:pPr marL="338658" lvl="0" indent="-330192" algn="just" rtl="0">
              <a:lnSpc>
                <a:spcPct val="15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Publikacja musi składać się z kilku części</a:t>
            </a:r>
            <a:endParaRPr/>
          </a:p>
          <a:p>
            <a:pPr marL="795847" lvl="1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A - Przyciągnij </a:t>
            </a:r>
            <a:r>
              <a:rPr lang="fi-FI" sz="1867" b="1"/>
              <a:t>uwagę </a:t>
            </a:r>
            <a:r>
              <a:rPr lang="fi-FI" sz="1867"/>
              <a:t>(10% wiadomości)</a:t>
            </a:r>
            <a:endParaRPr/>
          </a:p>
          <a:p>
            <a:pPr marL="795847" lvl="1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I - Tworzenie </a:t>
            </a:r>
            <a:r>
              <a:rPr lang="fi-FI" sz="1867" b="1"/>
              <a:t>zainteresowania </a:t>
            </a:r>
            <a:r>
              <a:rPr lang="fi-FI" sz="1867"/>
              <a:t>(60% wiadomości)</a:t>
            </a:r>
            <a:endParaRPr/>
          </a:p>
          <a:p>
            <a:pPr marL="795847" lvl="1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D - Obudź </a:t>
            </a:r>
            <a:r>
              <a:rPr lang="fi-FI" sz="1867" b="1"/>
              <a:t>pożądanie </a:t>
            </a:r>
            <a:r>
              <a:rPr lang="fi-FI" sz="1867"/>
              <a:t>(20% wiadomości)</a:t>
            </a:r>
            <a:endParaRPr/>
          </a:p>
          <a:p>
            <a:pPr marL="795847" lvl="1" indent="-33019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867"/>
              <a:t>A - Prowadzenie do </a:t>
            </a:r>
            <a:r>
              <a:rPr lang="fi-FI" sz="1867" b="1"/>
              <a:t>działania </a:t>
            </a:r>
            <a:r>
              <a:rPr lang="fi-FI" sz="1867"/>
              <a:t>(10% wiadomości)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 sz="1867"/>
          </a:p>
        </p:txBody>
      </p:sp>
      <p:sp>
        <p:nvSpPr>
          <p:cNvPr id="462" name="Google Shape;462;p99"/>
          <p:cNvSpPr txBox="1">
            <a:spLocks noGrp="1"/>
          </p:cNvSpPr>
          <p:nvPr>
            <p:ph type="title"/>
          </p:nvPr>
        </p:nvSpPr>
        <p:spPr>
          <a:xfrm>
            <a:off x="756402" y="767956"/>
            <a:ext cx="114357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20"/>
              <a:buNone/>
            </a:pPr>
            <a:r>
              <a:rPr lang="fi-FI" sz="3720"/>
              <a:t>Tworzenie treści przy użyciu </a:t>
            </a:r>
            <a:br>
              <a:rPr lang="fi-FI" sz="3720"/>
            </a:br>
            <a:r>
              <a:rPr lang="fi-FI" sz="3720"/>
              <a:t>metodologi AIDA</a:t>
            </a:r>
            <a:br>
              <a:rPr lang="fi-FI" sz="3359"/>
            </a:br>
            <a:endParaRPr sz="3359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100"/>
          <p:cNvSpPr txBox="1"/>
          <p:nvPr/>
        </p:nvSpPr>
        <p:spPr>
          <a:xfrm>
            <a:off x="329631" y="153369"/>
            <a:ext cx="10962000" cy="625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3466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Tworzenie treści przy użyciu metodologii AIDA</a:t>
            </a:r>
            <a:endParaRPr sz="3466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100"/>
          <p:cNvSpPr txBox="1"/>
          <p:nvPr/>
        </p:nvSpPr>
        <p:spPr>
          <a:xfrm>
            <a:off x="445675" y="1051961"/>
            <a:ext cx="10374300" cy="49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</a:t>
            </a:r>
            <a:r>
              <a:rPr lang="fi-FI" sz="1367">
                <a:solidFill>
                  <a:srgbClr val="161249"/>
                </a:solidFill>
              </a:rPr>
              <a:t>chrona </a:t>
            </a: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zdrowia jest jednym z najszybciej rozwijających się obszarów w Portugalii. Jeśli już pracujesz w tym obszarze lub chcesz pracować, co robisz, aby</a:t>
            </a:r>
            <a:r>
              <a:rPr lang="fi-FI" sz="1367">
                <a:solidFill>
                  <a:srgbClr val="161249"/>
                </a:solidFill>
              </a:rPr>
              <a:t> stać się ekspertem w tej dziedzinie</a:t>
            </a: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 Jeśli nic nie zrobisz, nic się nie zmieni.</a:t>
            </a: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Inwestowanie w edukację jest stałą potrzebą dla profesjonalistów, którzy chcą się wyróżniać. Z kolei różne konfiguracje jednostek służby zdrowia i sama złożoność krajowego systemu opieki zdrowotnej prowadzą do tego, że kierownictwo i jednostki służby zdrowia wymuszają posiadanie kompetencji przekrojowych z zakresu zarządzania strategicznego, zarządzania zasobami ludzkimi i marketingu. W rzeczywistości dostęp użytkowników do informacji i możliwość wyboru między różnymi dostawcami usług zdrowotnych sprawiły, że rynek ten stał się coraz bardziej konkurencyjny. W tym kontekście zarządzanie placówkami służby zdrowia ma bardzo jasny cel: zapewnienie opieki zdrowotnej w skoordynowany sposób, poprzez efektywne zarządzanie zasobami. Mimo to, jeśli chodzi o kariery związane ze zdrowiem, zarządzanie jest prawdopodobnie jedną z ostatnich na liście opcji. Jednak kierownik lub dyrektor placówek służby zdrowia odgrywa kluczową rolę. Jego zdolność do zarządzania zespołami, rozumienia wyzwań związanych z zarządzaniem finansami i budżetem, analizowania danych i podejmowania decyzji, definiowania strategii organizacyjnej i marketingowej, umiejętności organizowania systemu produkcji, znajomości i wykorzystywania nowych technologii stosowanych w służbie zdrowia, pomoże zarządzanym przez niego jednostkom służby zdrowia być bardziej wydajnymi, skutecznymi i konkurencyjnymi.</a:t>
            </a: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Aby móc rozwijać swoje umiejętności w zakresie zarządzania zdrowiem, Akademia DEMS uruchomiła program studiów podyplomowych w zakresie organizacji i zarządzania jednostkami służby zdrowia, który jest unikalny w skali kraju i ma wydział złożony z profesjonalistów w tej dziedzinie, a także pracowników akademickich z doświadczeniem zawodowym, specjalizujących się w dziedzinie zdrowia. Będziesz miał okazję rozpocząć zarządzanie w obszarze zdrowia, koncentrując się na strategii, poprawiając jakość usług i osiągając najlepsze wyniki finansowe w historii.</a:t>
            </a: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3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Zarejestruj się lub poproś o więcej informacji, klikając ten link. Zapisy są ograniczone. Zgłoś się już dziś, </a:t>
            </a:r>
            <a:r>
              <a:rPr lang="fi-FI" sz="1367">
                <a:solidFill>
                  <a:srgbClr val="161249"/>
                </a:solidFill>
              </a:rPr>
              <a:t>liczba miejsc ograniczona.</a:t>
            </a:r>
            <a:endParaRPr sz="13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100"/>
          <p:cNvSpPr txBox="1"/>
          <p:nvPr/>
        </p:nvSpPr>
        <p:spPr>
          <a:xfrm>
            <a:off x="1776338" y="672159"/>
            <a:ext cx="8876100" cy="37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867" b="1">
                <a:solidFill>
                  <a:srgbClr val="D12477"/>
                </a:solidFill>
              </a:rPr>
              <a:t>Z</a:t>
            </a:r>
            <a:r>
              <a:rPr lang="fi-FI" sz="1867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arządzani</a:t>
            </a:r>
            <a:r>
              <a:rPr lang="fi-FI" sz="1867" b="1">
                <a:solidFill>
                  <a:srgbClr val="D12477"/>
                </a:solidFill>
              </a:rPr>
              <a:t>e</a:t>
            </a:r>
            <a:r>
              <a:rPr lang="fi-FI" sz="1867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ochroną zdrowi</a:t>
            </a:r>
            <a:r>
              <a:rPr lang="fi-FI" sz="1867" b="1">
                <a:solidFill>
                  <a:srgbClr val="D12477"/>
                </a:solidFill>
              </a:rPr>
              <a:t>a</a:t>
            </a:r>
            <a:r>
              <a:rPr lang="fi-FI" sz="1867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dla tych, którzy chcą się rozwijać</a:t>
            </a:r>
            <a:endParaRPr sz="1867" b="0" i="0" u="none" strike="noStrike" cap="none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0" name="Google Shape;470;p100"/>
          <p:cNvGrpSpPr/>
          <p:nvPr/>
        </p:nvGrpSpPr>
        <p:grpSpPr>
          <a:xfrm>
            <a:off x="10820007" y="1008258"/>
            <a:ext cx="1243792" cy="5258893"/>
            <a:chOff x="124" y="1058"/>
            <a:chExt cx="910" cy="3300"/>
          </a:xfrm>
        </p:grpSpPr>
        <p:sp>
          <p:nvSpPr>
            <p:cNvPr id="471" name="Google Shape;471;p100"/>
            <p:cNvSpPr/>
            <p:nvPr/>
          </p:nvSpPr>
          <p:spPr>
            <a:xfrm>
              <a:off x="124" y="1058"/>
              <a:ext cx="900" cy="3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2" name="Google Shape;472;p100"/>
            <p:cNvSpPr/>
            <p:nvPr/>
          </p:nvSpPr>
          <p:spPr>
            <a:xfrm>
              <a:off x="134" y="1067"/>
              <a:ext cx="900" cy="300"/>
            </a:xfrm>
            <a:prstGeom prst="rect">
              <a:avLst/>
            </a:prstGeom>
            <a:solidFill>
              <a:srgbClr val="C6E0B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3" name="Google Shape;473;p100"/>
            <p:cNvSpPr/>
            <p:nvPr/>
          </p:nvSpPr>
          <p:spPr>
            <a:xfrm>
              <a:off x="134" y="1495"/>
              <a:ext cx="900" cy="1800"/>
            </a:xfrm>
            <a:prstGeom prst="rect">
              <a:avLst/>
            </a:prstGeom>
            <a:solidFill>
              <a:srgbClr val="A9D08E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4" name="Google Shape;474;p100"/>
            <p:cNvSpPr/>
            <p:nvPr/>
          </p:nvSpPr>
          <p:spPr>
            <a:xfrm>
              <a:off x="134" y="3305"/>
              <a:ext cx="900" cy="600"/>
            </a:xfrm>
            <a:prstGeom prst="rect">
              <a:avLst/>
            </a:prstGeom>
            <a:solidFill>
              <a:srgbClr val="54823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5" name="Google Shape;475;p100"/>
            <p:cNvSpPr/>
            <p:nvPr/>
          </p:nvSpPr>
          <p:spPr>
            <a:xfrm>
              <a:off x="124" y="3941"/>
              <a:ext cx="900" cy="300"/>
            </a:xfrm>
            <a:prstGeom prst="rect">
              <a:avLst/>
            </a:prstGeom>
            <a:solidFill>
              <a:srgbClr val="375623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100"/>
            <p:cNvSpPr/>
            <p:nvPr/>
          </p:nvSpPr>
          <p:spPr>
            <a:xfrm>
              <a:off x="554" y="1058"/>
              <a:ext cx="300" cy="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3266" b="1" i="0" u="none" strike="noStrike" cap="none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A</a:t>
              </a:r>
              <a:endParaRPr sz="16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100"/>
            <p:cNvSpPr/>
            <p:nvPr/>
          </p:nvSpPr>
          <p:spPr>
            <a:xfrm>
              <a:off x="554" y="3941"/>
              <a:ext cx="300" cy="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3266" b="1" i="0" u="none" strike="noStrike" cap="none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A</a:t>
              </a:r>
              <a:endParaRPr sz="16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100"/>
            <p:cNvSpPr/>
            <p:nvPr/>
          </p:nvSpPr>
          <p:spPr>
            <a:xfrm>
              <a:off x="604" y="2141"/>
              <a:ext cx="300" cy="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3266" b="1" i="0" u="none" strike="noStrike" cap="none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 sz="16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100"/>
            <p:cNvSpPr/>
            <p:nvPr/>
          </p:nvSpPr>
          <p:spPr>
            <a:xfrm>
              <a:off x="549" y="3394"/>
              <a:ext cx="300" cy="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i-FI" sz="3266" b="1" i="0" u="none" strike="noStrike" cap="none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endParaRPr sz="1667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02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102"/>
          <p:cNvSpPr txBox="1">
            <a:spLocks noGrp="1"/>
          </p:cNvSpPr>
          <p:nvPr>
            <p:ph type="title"/>
          </p:nvPr>
        </p:nvSpPr>
        <p:spPr>
          <a:xfrm>
            <a:off x="838200" y="22882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Przydatne </a:t>
            </a:r>
            <a:r>
              <a:rPr lang="fi-FI" sz="4800"/>
              <a:t>narzędzia</a:t>
            </a:r>
            <a:br>
              <a:rPr lang="fi-FI"/>
            </a:br>
            <a:endParaRPr/>
          </a:p>
        </p:txBody>
      </p:sp>
      <p:sp>
        <p:nvSpPr>
          <p:cNvPr id="486" name="Google Shape;486;p102"/>
          <p:cNvSpPr txBox="1">
            <a:spLocks noGrp="1"/>
          </p:cNvSpPr>
          <p:nvPr>
            <p:ph type="body" idx="1"/>
          </p:nvPr>
        </p:nvSpPr>
        <p:spPr>
          <a:xfrm>
            <a:off x="838200" y="1098474"/>
            <a:ext cx="10515600" cy="5154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 lnSpcReduction="1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400" b="1">
                <a:solidFill>
                  <a:srgbClr val="D12477"/>
                </a:solidFill>
              </a:rPr>
              <a:t>Buzzsumo</a:t>
            </a:r>
            <a:endParaRPr sz="2400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133"/>
              <a:t>Nie zawsze łatwo jest znaleźć tematy do napisania nowych postów na bloga. Jest to jeden z największych bólów głowy blogerów. Platforma pomaga rozwiązać to zadanie.</a:t>
            </a:r>
            <a:endParaRPr sz="1600"/>
          </a:p>
          <a:p>
            <a:pPr marL="0" lvl="0" indent="0" algn="l" rtl="0">
              <a:lnSpc>
                <a:spcPct val="11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133"/>
              <a:t>Wystarczy wpisać w wyszukiwarce termin związany z blogiem. Natychmiast zwrócone zostaną setki wyników blogów, uporządkowanych według ich popularności w sieciach społecznościowych.</a:t>
            </a:r>
            <a:endParaRPr sz="1600"/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133"/>
              <a:t> </a:t>
            </a:r>
            <a:endParaRPr sz="1600"/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400" b="1">
                <a:solidFill>
                  <a:srgbClr val="D12477"/>
                </a:solidFill>
              </a:rPr>
              <a:t>Crazy Egg, Hotjar</a:t>
            </a:r>
            <a:endParaRPr sz="2400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133"/>
              <a:t>Ludzie wchodzą na stronę. Ale czy go czytają? Dzięki narzędziu CrazyEgg możesz wygenerować mapy ciepła, które pozwolą Ci dowiedzieć się, czy ludzie przewijają stronę i czytają artykuł do końca.</a:t>
            </a:r>
            <a:endParaRPr sz="1600"/>
          </a:p>
          <a:p>
            <a:pPr marL="0" lvl="0" indent="0" algn="l" rtl="0">
              <a:lnSpc>
                <a:spcPct val="11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</a:pPr>
            <a:r>
              <a:rPr lang="fi-FI" sz="2133"/>
              <a:t>Jest to również doskonałe źródło informacji dla tych, którzy chcą przetestować banery lub obsługiwać zmiany kolorów na blogu.</a:t>
            </a:r>
            <a:endParaRPr sz="1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103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103"/>
          <p:cNvSpPr txBox="1">
            <a:spLocks noGrp="1"/>
          </p:cNvSpPr>
          <p:nvPr>
            <p:ph type="body" idx="1"/>
          </p:nvPr>
        </p:nvSpPr>
        <p:spPr>
          <a:xfrm>
            <a:off x="838200" y="362139"/>
            <a:ext cx="10515600" cy="5601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5347"/>
              <a:buNone/>
            </a:pPr>
            <a:r>
              <a:rPr lang="fi-FI" sz="2533" b="1">
                <a:solidFill>
                  <a:srgbClr val="D12477"/>
                </a:solidFill>
              </a:rPr>
              <a:t>E-maile</a:t>
            </a:r>
            <a:endParaRPr sz="2000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E-maile nadal przynoszą duży ruch na blogach. Ta technika nie powinna być dewaluowana ze względu na to, co mówią o SPAMIE. Po prostu starannie nakreśl sekwencję e-maili, które chcesz wysłać do swoich obserwujących i upewnij się, że są to aktualne tematy. Uwaga! Najlepsze współczynniki otwarć i kliknięć uzyskuje się, gdy czytelnik zapisuje się do newslettera. (w wielu krajach wysyłanie wiadomości bez zgody odbiorcy jest zabronione).</a:t>
            </a:r>
            <a:endParaRPr sz="1467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Narzędzia takie jak Aweber, E-goi i MailChimp wykrywają również wady, które można poprawić, aby zwiększyć współczynnik otwarć.</a:t>
            </a:r>
            <a:endParaRPr sz="1467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endParaRPr sz="2000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5347"/>
              <a:buNone/>
            </a:pPr>
            <a:r>
              <a:rPr lang="fi-FI" sz="2533" b="1">
                <a:solidFill>
                  <a:srgbClr val="D12477"/>
                </a:solidFill>
              </a:rPr>
              <a:t>GoogleAnalytics</a:t>
            </a:r>
            <a:endParaRPr sz="2000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Niezbędne narzędzie dla każdego bloga lub strony internetowej. Dzięki tej bezpłatnej usłudze Google możesz sprawdzić, jak radzi sobie Twoja strona, zobaczyć, która jest bardziej skuteczna i lepiej poznać swoich docelowych odbiorców.</a:t>
            </a:r>
            <a:endParaRPr sz="1467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Codzienna analiza raportów generowanych przez to narzędzie jest niezbędna do rzeczywistego postrzegania rozwoju bloga lub strony internetowej.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104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104"/>
          <p:cNvSpPr txBox="1">
            <a:spLocks noGrp="1"/>
          </p:cNvSpPr>
          <p:nvPr>
            <p:ph type="body" idx="1"/>
          </p:nvPr>
        </p:nvSpPr>
        <p:spPr>
          <a:xfrm>
            <a:off x="838200" y="600225"/>
            <a:ext cx="10515600" cy="5099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5347"/>
              <a:buNone/>
            </a:pPr>
            <a:r>
              <a:rPr lang="fi-FI" sz="2533" b="1">
                <a:solidFill>
                  <a:srgbClr val="D12477"/>
                </a:solidFill>
              </a:rPr>
              <a:t>HelloPub</a:t>
            </a:r>
            <a:endParaRPr sz="2533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Niezależnie od niszy rynkowej, wszystkie witryny mają określone cele, niezależnie od tego, czy chodzi o konwersję na gotówkę, pobranie magnesu prowadzącego czy kliknięcie określonego linku.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Aby pomóc ci zrozumieć, czy twoje cele są osiągane, możesz skorzystać z HelloPub.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Wersja próbna umożliwia zainstalowanie paska na ekranie, który na bieżąco informuje o wynikach bloga.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endParaRPr sz="2000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5347"/>
              <a:buNone/>
            </a:pPr>
            <a:r>
              <a:rPr lang="fi-FI" sz="2533" b="1">
                <a:solidFill>
                  <a:srgbClr val="D12477"/>
                </a:solidFill>
              </a:rPr>
              <a:t>Open Site Explorer</a:t>
            </a:r>
            <a:endParaRPr sz="2533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Oprogramowanie to organizuje wszystkie adresy URL danej domeny, kojarząc linki zewnętrzne (back inks), które na nią wskazują.</a:t>
            </a:r>
            <a:endParaRPr/>
          </a:p>
          <a:p>
            <a:pPr marL="0" lvl="0" indent="0" algn="l" rtl="0">
              <a:lnSpc>
                <a:spcPct val="140000"/>
              </a:lnSpc>
              <a:spcBef>
                <a:spcPts val="667"/>
              </a:spcBef>
              <a:spcAft>
                <a:spcPts val="0"/>
              </a:spcAft>
              <a:buClr>
                <a:srgbClr val="000000"/>
              </a:buClr>
              <a:buSzPct val="108107"/>
              <a:buNone/>
            </a:pPr>
            <a:r>
              <a:rPr lang="fi-FI" sz="2000"/>
              <a:t>Łatwo jest sprawdzić, jakiego rodzaju posty przyciągają nowych odwiedzających, a następnie warto postawić na więcej tego gatunku.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105"/>
          <p:cNvSpPr txBox="1"/>
          <p:nvPr/>
        </p:nvSpPr>
        <p:spPr>
          <a:xfrm>
            <a:off x="450480" y="821283"/>
            <a:ext cx="11326800" cy="38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</a:pPr>
            <a:r>
              <a:rPr lang="fi-FI" sz="2100" b="1">
                <a:solidFill>
                  <a:srgbClr val="D12477"/>
                </a:solidFill>
              </a:rPr>
              <a:t>Quick sprout</a:t>
            </a:r>
            <a:endParaRPr sz="2300" b="0" i="0" u="none" strike="noStrike" cap="none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Doskonałe narzędzie, które ocenia wydajność bloga i pozwala na porównanie z 3 konkurentami.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667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Jedną z nieznanych większości funkcji jest zrozumienie, poprzez zakładkę "Media społecznościowe", które posty konkurencji odnoszą coraz większe sukcesy w sieciach społecznościowych. Na podstawie tych danych można uzyskać kilka pomysłów na temat tego, co należy zrobić w przyszłości.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133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W3 Total Cache</a:t>
            </a:r>
            <a:endParaRPr sz="2133" b="0" i="0" u="none" strike="noStrike" cap="none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Proste narzędzie, które obiecuje poprawić szybkość bloga.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667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Dzięki temu narzędziu wystarczy dodać kilka linijek kodu i za pół tuzina kliknięć blog będzie działał lepiej.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4" name="Google Shape;504;p105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106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1" name="Google Shape;511;p10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fi-FI" sz="4267"/>
              <a:t>Narzędzia</a:t>
            </a:r>
            <a:br>
              <a:rPr lang="fi-FI" sz="4267"/>
            </a:br>
            <a:endParaRPr sz="4267"/>
          </a:p>
        </p:txBody>
      </p:sp>
      <p:sp>
        <p:nvSpPr>
          <p:cNvPr id="512" name="Google Shape;512;p106"/>
          <p:cNvSpPr txBox="1">
            <a:spLocks noGrp="1"/>
          </p:cNvSpPr>
          <p:nvPr>
            <p:ph type="body" idx="1"/>
          </p:nvPr>
        </p:nvSpPr>
        <p:spPr>
          <a:xfrm>
            <a:off x="856080" y="1230981"/>
            <a:ext cx="10515600" cy="428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7567"/>
              <a:buNone/>
            </a:pPr>
            <a:r>
              <a:rPr lang="fi-FI" sz="2400" b="1">
                <a:solidFill>
                  <a:srgbClr val="D12477"/>
                </a:solidFill>
              </a:rPr>
              <a:t>Jeszcze jedna wtyczka powiązanych postów (YARPP)</a:t>
            </a:r>
            <a:endParaRPr sz="1867" b="1">
              <a:solidFill>
                <a:srgbClr val="D12477"/>
              </a:solidFill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1081"/>
              <a:buNone/>
            </a:pPr>
            <a:r>
              <a:rPr lang="fi-FI" sz="2000"/>
              <a:t>Wyświetlanie postów powiązanych to świetny sposób na zmniejszenie współczynnika porzuceń stron, dając czytelnikowi opcje podobnych treści.</a:t>
            </a:r>
            <a:endParaRPr sz="1467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1081"/>
              <a:buNone/>
            </a:pPr>
            <a:endParaRPr sz="2000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1081"/>
              <a:buNone/>
            </a:pPr>
            <a:r>
              <a:rPr lang="fi-FI" sz="2000"/>
              <a:t>Większość motywów WordPress nie ma możliwości powiązania postów. Inne używają własnego systemu, ale z bardzo płytkimi kryteriami kojarzenia postów, co kończy się wyświetlaniem treści, które w rzeczywistości nie są istotne. Istnieje niewiele motywów, które robią to skutecznie.</a:t>
            </a:r>
            <a:endParaRPr sz="1467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1081"/>
              <a:buNone/>
            </a:pPr>
            <a:endParaRPr sz="2000"/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1081"/>
              <a:buNone/>
            </a:pPr>
            <a:r>
              <a:rPr lang="fi-FI" sz="2000"/>
              <a:t>YARPP to wtyczka relacji, która wyszukuje posty rówieśników w celu tworzenia rekomendacji. Posiada świetny system szablonów, który ułatwia dostosowanie do motywu używanego na blogu.</a:t>
            </a:r>
            <a:endParaRPr sz="1467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81081"/>
              <a:buNone/>
            </a:pP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107"/>
          <p:cNvSpPr txBox="1">
            <a:spLocks noGrp="1"/>
          </p:cNvSpPr>
          <p:nvPr>
            <p:ph type="title" idx="4294967295"/>
          </p:nvPr>
        </p:nvSpPr>
        <p:spPr>
          <a:xfrm>
            <a:off x="175034" y="773736"/>
            <a:ext cx="11841933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None/>
            </a:pPr>
            <a:r>
              <a:rPr lang="fi-FI" sz="3733"/>
              <a:t>Zbuduj dochodowy biznes wokół swoich treści i przekształć swój blog w zasób generujący przychody.</a:t>
            </a:r>
            <a:endParaRPr sz="3733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4800"/>
          </a:p>
        </p:txBody>
      </p:sp>
      <p:sp>
        <p:nvSpPr>
          <p:cNvPr id="518" name="Google Shape;518;p107"/>
          <p:cNvSpPr txBox="1"/>
          <p:nvPr/>
        </p:nvSpPr>
        <p:spPr>
          <a:xfrm>
            <a:off x="3186133" y="2836834"/>
            <a:ext cx="5400900" cy="3215100"/>
          </a:xfrm>
          <a:prstGeom prst="rect">
            <a:avLst/>
          </a:prstGeom>
          <a:noFill/>
          <a:ln w="11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267" b="1" i="0" u="none" strike="noStrike" cap="none">
                <a:solidFill>
                  <a:srgbClr val="D12477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13x</a:t>
            </a:r>
            <a:endParaRPr sz="4267" b="1" i="0" u="none" strike="noStrike" cap="none">
              <a:solidFill>
                <a:srgbClr val="D12477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2000"/>
              </a:spcBef>
              <a:spcAft>
                <a:spcPts val="0"/>
              </a:spcAft>
              <a:buNone/>
            </a:pPr>
            <a:r>
              <a:rPr lang="fi-FI" sz="2133" b="1" i="0" u="none" strike="noStrike" cap="none">
                <a:solidFill>
                  <a:schemeClr val="dk1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Marketerzy treści, którzy blogują, mają 13 razy większe szanse na pozytywny zwrot z inwestycji.</a:t>
            </a:r>
            <a:endParaRPr sz="2133" b="1" i="0" u="none" strike="noStrike" cap="none">
              <a:solidFill>
                <a:schemeClr val="dk1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2267"/>
              </a:spcBef>
              <a:spcAft>
                <a:spcPts val="0"/>
              </a:spcAft>
              <a:buNone/>
            </a:pPr>
            <a:r>
              <a:rPr lang="fi-FI" sz="1867" b="1" i="0" u="none" strike="noStrike" cap="none">
                <a:solidFill>
                  <a:schemeClr val="dk1"/>
                </a:solidFill>
                <a:highlight>
                  <a:srgbClr val="FFFFFF"/>
                </a:highlight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HUBSPOT</a:t>
            </a:r>
            <a:endParaRPr sz="2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108"/>
          <p:cNvSpPr txBox="1"/>
          <p:nvPr/>
        </p:nvSpPr>
        <p:spPr>
          <a:xfrm>
            <a:off x="802280" y="1076872"/>
            <a:ext cx="10623200" cy="4958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97923" marR="0" lvl="0" indent="-36405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Motywowanie do subskrypcji treści bloga w wiadomości e-mail 🢩 Tworzenie strony docelowej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97923" marR="0" lvl="0" indent="-364058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Pisz coraz więcej 🢩 Pogłębiaj tematy z większą konsekwencją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97923" marR="0" lvl="0" indent="-364058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Udostępnianie w sieciach społecznościowych 🢩 </a:t>
            </a:r>
            <a:r>
              <a:rPr lang="fi-FI" sz="1867" b="0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Udostępniaj każdy nowy wpis na blogu w swoich sieciach społecznościowych.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97923" marR="0" lvl="0" indent="-364058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Rutynowy harmonogram publikacji🢩 Zacznij od poznania swoich odbiorców i zaplanuj dla nich wartościowe treści. 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97923" marR="0" lvl="0" indent="-364058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Zaproś czytelników do pozostawienia </a:t>
            </a: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komentarza🢩 </a:t>
            </a:r>
            <a:r>
              <a:rPr lang="fi-FI" sz="1867" b="0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Następnie odpowiedz i daj im znać, że jesteś zaangażowany.</a:t>
            </a:r>
            <a:endParaRPr sz="1867" b="0" i="0" u="none" strike="noStrike" cap="none">
              <a:solidFill>
                <a:srgbClr val="161249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397923" marR="0" lvl="0" indent="-364058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Clr>
                <a:srgbClr val="D12477"/>
              </a:buClr>
              <a:buSzPts val="2200"/>
              <a:buFont typeface="Arial"/>
              <a:buChar char="•"/>
            </a:pPr>
            <a:r>
              <a:rPr lang="fi-FI" sz="1867" b="0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Współpracuj i pisz posty gościnne </a:t>
            </a: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🢩 </a:t>
            </a:r>
            <a:r>
              <a:rPr lang="fi-FI" sz="1867" b="0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Kiedy inni piszą dla Twojego bloga, dodajesz więcej treści, których nie musiałeś pisać sam. Jako bonus, ci współpracownicy będą również dzielić się nimi ze swoimi sieciami</a:t>
            </a:r>
            <a:endParaRPr sz="1867" b="0" i="0" u="none" strike="noStrike" cap="none">
              <a:solidFill>
                <a:srgbClr val="161249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516454" marR="0" lvl="0" indent="-177795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rgbClr val="161249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516454" marR="0" lvl="0" indent="-177795" algn="l" rtl="0">
              <a:lnSpc>
                <a:spcPct val="100000"/>
              </a:lnSpc>
              <a:spcBef>
                <a:spcPts val="1867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4" name="Google Shape;524;p108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108"/>
          <p:cNvSpPr txBox="1"/>
          <p:nvPr/>
        </p:nvSpPr>
        <p:spPr>
          <a:xfrm>
            <a:off x="607042" y="205459"/>
            <a:ext cx="11290796" cy="6667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3733" b="1" i="0" u="none" strike="noStrike" cap="none">
                <a:solidFill>
                  <a:srgbClr val="16124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Jak pozyskać ruch i promować swój </a:t>
            </a:r>
            <a:r>
              <a:rPr lang="fi-FI" sz="3733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blog </a:t>
            </a:r>
            <a:endParaRPr sz="3733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109"/>
          <p:cNvSpPr txBox="1"/>
          <p:nvPr/>
        </p:nvSpPr>
        <p:spPr>
          <a:xfrm>
            <a:off x="1415480" y="159025"/>
            <a:ext cx="9396800" cy="4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2267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blog</a:t>
            </a:r>
            <a:endParaRPr sz="14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1" name="Google Shape;531;p109" descr="Resultado de imagem para mÃ©tricas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7095" y="318942"/>
            <a:ext cx="5160757" cy="348351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532" name="Google Shape;532;p109"/>
          <p:cNvSpPr txBox="1">
            <a:spLocks noGrp="1"/>
          </p:cNvSpPr>
          <p:nvPr>
            <p:ph type="title"/>
          </p:nvPr>
        </p:nvSpPr>
        <p:spPr>
          <a:xfrm>
            <a:off x="1055913" y="600208"/>
            <a:ext cx="54228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Metryki</a:t>
            </a:r>
            <a:br>
              <a:rPr lang="fi-FI"/>
            </a:br>
            <a:endParaRPr/>
          </a:p>
        </p:txBody>
      </p:sp>
      <p:sp>
        <p:nvSpPr>
          <p:cNvPr id="533" name="Google Shape;533;p109"/>
          <p:cNvSpPr txBox="1">
            <a:spLocks noGrp="1"/>
          </p:cNvSpPr>
          <p:nvPr>
            <p:ph type="body" idx="1"/>
          </p:nvPr>
        </p:nvSpPr>
        <p:spPr>
          <a:xfrm>
            <a:off x="975400" y="1715699"/>
            <a:ext cx="6991500" cy="43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Odwiedzający</a:t>
            </a:r>
            <a:endParaRPr sz="2000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Unikalni odwiedzający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Długość pobytu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Częstotliwość publikacji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Liczba wyświetleń na post</a:t>
            </a:r>
            <a:endParaRPr sz="2000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Posty wyświetlone na sesję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Procent ruchu organicznego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Współczynnik odrzuceń (sesja pojedynczej strony w witrynie)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Udostępnienia w sieciach społecznościowych (social share)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Komentarze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Linki zewnętrzne do bloga</a:t>
            </a:r>
            <a:endParaRPr sz="667"/>
          </a:p>
          <a:p>
            <a:pPr marL="338658" lvl="0" indent="-27939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100"/>
              <a:buFont typeface="Arial"/>
              <a:buChar char="•"/>
            </a:pPr>
            <a:r>
              <a:rPr lang="fi-FI" sz="1600"/>
              <a:t>ROI</a:t>
            </a:r>
            <a:endParaRPr sz="667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110"/>
          <p:cNvSpPr txBox="1">
            <a:spLocks noGrp="1"/>
          </p:cNvSpPr>
          <p:nvPr>
            <p:ph type="title" idx="4294967295"/>
          </p:nvPr>
        </p:nvSpPr>
        <p:spPr>
          <a:xfrm>
            <a:off x="2554431" y="2556233"/>
            <a:ext cx="6004000" cy="7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fi-FI" sz="6533"/>
              <a:t>Zadania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11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800" cy="5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i-FI" sz="3733"/>
              <a:t>Zadanie indywidualne</a:t>
            </a:r>
            <a:endParaRPr/>
          </a:p>
        </p:txBody>
      </p:sp>
      <p:sp>
        <p:nvSpPr>
          <p:cNvPr id="544" name="Google Shape;544;p111"/>
          <p:cNvSpPr txBox="1">
            <a:spLocks noGrp="1"/>
          </p:cNvSpPr>
          <p:nvPr>
            <p:ph type="body" idx="2"/>
          </p:nvPr>
        </p:nvSpPr>
        <p:spPr>
          <a:xfrm>
            <a:off x="1120779" y="1034876"/>
            <a:ext cx="9514027" cy="497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133" b="1">
                <a:solidFill>
                  <a:srgbClr val="D12477"/>
                </a:solidFill>
              </a:rPr>
              <a:t>Cel: </a:t>
            </a:r>
            <a:r>
              <a:rPr lang="fi-FI" sz="1867"/>
              <a:t>Zrozumienie i przećwiczenie tego, co składa się </a:t>
            </a:r>
            <a:r>
              <a:rPr lang="fi-FI" sz="1867" b="1">
                <a:solidFill>
                  <a:srgbClr val="D12477"/>
                </a:solidFill>
              </a:rPr>
              <a:t>na dobry </a:t>
            </a:r>
            <a:r>
              <a:rPr lang="fi-FI" sz="1867"/>
              <a:t>wpis na blogu. Nawet jeśli nie piszesz postów na blogu jako "samodzielnie", ale zlecasz to zadanie profesjonalistom, dobrze jest, abyś jako kupujący wiedział, czego oczekiwać od wpisu na blogu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133" b="1">
                <a:solidFill>
                  <a:srgbClr val="D12477"/>
                </a:solidFill>
              </a:rPr>
              <a:t>Zadanie: </a:t>
            </a:r>
            <a:r>
              <a:rPr lang="fi-FI" sz="1867"/>
              <a:t>Napisz wpis na blogu dla swojej firmy, pamiętając o instrukcjach opisanych powyżej "Elementy dobrego wpisu na blogu", a także o pozostałych kwestiach przedstawionych na tych zajęciach. (np. CTA).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fi-FI" sz="1867"/>
              <a:t>Wybierz firmę, dla której chcesz napisać wpis na blogu. Podaj w osobnym dokumencie: buyer persona, do której skierowany jest wpis na blogu. Pamiętaj o kompleksowym opisie buyer persona.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fi-FI" sz="1867"/>
              <a:t>Jakie cele wyznaczyłeś dla swojego wpisu na blogu: a) jaki punkt bólu i w jaki sposób wpis na blogu powinien pomóc b) do jakiej konwersji dążysz; c) jakie są Twoje KPI d) jakie działania SEO uwzględniłeś w swoim tekście Uwaga! Dokument nie musi być esejem, ale raczej dokumentem typu bullet point, w którym rzeczy są zwięźle wymienione.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112"/>
          <p:cNvSpPr txBox="1">
            <a:spLocks noGrp="1"/>
          </p:cNvSpPr>
          <p:nvPr>
            <p:ph type="title" idx="4294967295"/>
          </p:nvPr>
        </p:nvSpPr>
        <p:spPr>
          <a:xfrm>
            <a:off x="414867" y="278814"/>
            <a:ext cx="11362267" cy="76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0"/>
              <a:buNone/>
            </a:pPr>
            <a:r>
              <a:rPr lang="fi-FI"/>
              <a:t>Zadanie indywidualne</a:t>
            </a:r>
            <a:endParaRPr/>
          </a:p>
        </p:txBody>
      </p:sp>
      <p:sp>
        <p:nvSpPr>
          <p:cNvPr id="550" name="Google Shape;550;p112"/>
          <p:cNvSpPr txBox="1">
            <a:spLocks noGrp="1"/>
          </p:cNvSpPr>
          <p:nvPr>
            <p:ph type="body" idx="4294967295"/>
          </p:nvPr>
        </p:nvSpPr>
        <p:spPr>
          <a:xfrm>
            <a:off x="414867" y="1042931"/>
            <a:ext cx="11362267" cy="5048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rgbClr val="D12477"/>
              </a:buClr>
              <a:buSzPts val="1800"/>
              <a:buNone/>
            </a:pPr>
            <a:r>
              <a:rPr lang="fi-FI" sz="1800" b="1">
                <a:solidFill>
                  <a:srgbClr val="D12477"/>
                </a:solidFill>
              </a:rPr>
              <a:t>Niepowodzenie: </a:t>
            </a:r>
            <a:r>
              <a:rPr lang="fi-FI" sz="1800"/>
              <a:t>Późny zwrot. Tekst jest zbyt krótki, SEO jest ignorowane. Persona kupującego nie jest opisana, w tekście jest mnóstwo błędów gramatycznych. Okazuje się, że tekst lub jego część jest plagiatem. (</a:t>
            </a:r>
            <a:r>
              <a:rPr lang="fi-FI" sz="1800" b="1">
                <a:solidFill>
                  <a:schemeClr val="lt1"/>
                </a:solidFill>
                <a:highlight>
                  <a:srgbClr val="D12477"/>
                </a:highlight>
              </a:rPr>
              <a:t>Wykrywanie plagiatu </a:t>
            </a:r>
            <a:r>
              <a:rPr lang="fi-FI" sz="1800"/>
              <a:t>jest włączone).</a:t>
            </a:r>
            <a:br>
              <a:rPr lang="fi-FI" sz="1800"/>
            </a:br>
            <a:br>
              <a:rPr lang="fi-FI" sz="1800"/>
            </a:br>
            <a:r>
              <a:rPr lang="fi-FI" sz="1800" b="1">
                <a:solidFill>
                  <a:srgbClr val="D12477"/>
                </a:solidFill>
              </a:rPr>
              <a:t>Zdane: </a:t>
            </a:r>
            <a:r>
              <a:rPr lang="fi-FI" sz="1800"/>
              <a:t>Tekst ma co najmniej 300 słów, a treść jest zgodna z tytułem.  SEO zostało uwzględnione przynajmniej w pewnym stopniu. Tekst jest wzbogacony obrazami. Opis persony kupującej jest zadowalający, w tym punkt bólu persony. Wpis na blogu przynajmniej w pewnym stopniu pomaga osobie kupującej. W większości przypadków tekst spełnia podane instrukcje. </a:t>
            </a:r>
            <a:br>
              <a:rPr lang="fi-FI" sz="1800"/>
            </a:br>
            <a:br>
              <a:rPr lang="fi-FI" sz="1800"/>
            </a:br>
            <a:r>
              <a:rPr lang="fi-FI" sz="1800" b="1">
                <a:solidFill>
                  <a:srgbClr val="D12477"/>
                </a:solidFill>
              </a:rPr>
              <a:t>Znakomity: </a:t>
            </a:r>
            <a:r>
              <a:rPr lang="fi-FI" sz="1800"/>
              <a:t>Tekst ma długość 400-500 słów, jest zgodny z tytułem. CTA jest wyraźne, tekst jest przyjemny w czytaniu, a wpis na blogu uwzględnia wszystkie podane instrukcje i pomaga osobie kupującej.</a:t>
            </a:r>
            <a:endParaRPr sz="18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113"/>
          <p:cNvSpPr txBox="1">
            <a:spLocks noGrp="1"/>
          </p:cNvSpPr>
          <p:nvPr>
            <p:ph type="body" idx="1"/>
          </p:nvPr>
        </p:nvSpPr>
        <p:spPr>
          <a:xfrm>
            <a:off x="1120777" y="417328"/>
            <a:ext cx="8818800" cy="10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fi-FI"/>
              <a:t>Zadanie grupowe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556" name="Google Shape;556;p113"/>
          <p:cNvSpPr txBox="1">
            <a:spLocks noGrp="1"/>
          </p:cNvSpPr>
          <p:nvPr>
            <p:ph type="body" idx="2"/>
          </p:nvPr>
        </p:nvSpPr>
        <p:spPr>
          <a:xfrm>
            <a:off x="700135" y="988967"/>
            <a:ext cx="6226800" cy="528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</a:pPr>
            <a:r>
              <a:rPr lang="fi-FI" sz="1533" b="1"/>
              <a:t>Utwórz grupę 4-5 osób. </a:t>
            </a:r>
            <a:endParaRPr sz="18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</a:pPr>
            <a:r>
              <a:rPr lang="fi-FI" sz="1533" b="1"/>
              <a:t>Wybierz jedną markę i zapoznaj się z nią.</a:t>
            </a:r>
            <a:endParaRPr sz="18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br>
              <a:rPr lang="fi-FI" sz="1733" b="1"/>
            </a:br>
            <a:r>
              <a:rPr lang="fi-FI" sz="1733" b="1">
                <a:solidFill>
                  <a:srgbClr val="D12477"/>
                </a:solidFill>
              </a:rPr>
              <a:t>Dowiedz się: 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Jaka jest grupa odbiorców?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Jaka jest konkurencja?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Jakie słowa kluczowe mogą być używane przez tę grupę odbiorców?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Kim są autorytety, influencerzy, potencjalni autorzy; 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Jakie kategorie blogów mogą być odpowiednie dla tej grupy?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Przygotuj plan wpisu na blogu, w tym: tytuły wpisów na blogu, listę słów kluczowych, źródła, spróbuj zaplanować linki wewnętrzne.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Przygotowanie planu na następny kwartał - przypisanie celu </a:t>
            </a:r>
            <a:endParaRPr sz="18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75"/>
              <a:buNone/>
            </a:pPr>
            <a:r>
              <a:rPr lang="fi-FI" sz="1533"/>
              <a:t>       każdego postu, zaplanuj, jak będziesz go promować. </a:t>
            </a:r>
            <a:endParaRPr sz="1867"/>
          </a:p>
          <a:p>
            <a:pPr marL="380990" lvl="0" indent="-37252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775"/>
              <a:buFont typeface="Arial"/>
              <a:buChar char="•"/>
            </a:pPr>
            <a:r>
              <a:rPr lang="fi-FI" sz="1533"/>
              <a:t>Przygotowanie wskaźników.</a:t>
            </a:r>
            <a:endParaRPr sz="1867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</a:pPr>
            <a:endParaRPr sz="1533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50"/>
              <a:buNone/>
            </a:pPr>
            <a:endParaRPr sz="1533"/>
          </a:p>
        </p:txBody>
      </p:sp>
      <p:sp>
        <p:nvSpPr>
          <p:cNvPr id="557" name="Google Shape;557;p113"/>
          <p:cNvSpPr txBox="1"/>
          <p:nvPr/>
        </p:nvSpPr>
        <p:spPr>
          <a:xfrm>
            <a:off x="7008567" y="417334"/>
            <a:ext cx="4716800" cy="5323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733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Przygotuj prezentację .ppt na temat swoich spostrzeżeń. Pamiętaj o podaniu źródeł. 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3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733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Ocena: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533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Niepowodzenie</a:t>
            </a:r>
            <a: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b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 pracy brakuje większości wymaganych elementów. Wykorzystanie źródeł jest ograniczone. Praca nie wykazuje zrozumienia wpisu na blogu w zakresie marketingu.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533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Przełęcz: 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Grupa badała posty na blogach, ale tylko powierzchownie, a wykorzystanie źródeł jest ograniczone. Mają pewne pojęcie o możliwościach wykorzystania wpisów na blogach w marketingu. 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533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Znakomity: </a:t>
            </a:r>
            <a: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Grupa dokładnie przeanalizowała posty na blogach pod różnymi kątami. Ich praca wykazała głębokie zrozumienie możliwości wykorzystania wpisów na blogach w marketingu.</a:t>
            </a:r>
            <a:endParaRPr sz="1867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33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114"/>
          <p:cNvSpPr txBox="1">
            <a:spLocks noGrp="1"/>
          </p:cNvSpPr>
          <p:nvPr>
            <p:ph type="ctrTitle" idx="4294967295"/>
          </p:nvPr>
        </p:nvSpPr>
        <p:spPr>
          <a:xfrm>
            <a:off x="414867" y="835792"/>
            <a:ext cx="11362267" cy="2736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Font typeface="Arial"/>
              <a:buNone/>
            </a:pPr>
            <a:r>
              <a:rPr lang="fi-FI" sz="5867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Porady i przydatne lektury</a:t>
            </a:r>
            <a:endParaRPr sz="5867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115"/>
          <p:cNvSpPr txBox="1"/>
          <p:nvPr/>
        </p:nvSpPr>
        <p:spPr>
          <a:xfrm>
            <a:off x="502850" y="99950"/>
            <a:ext cx="9774900" cy="74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267" b="1" i="0" u="none" strike="noStrike" cap="none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Tytuły skoncentrowane na nauce</a:t>
            </a:r>
            <a:endParaRPr sz="2133" b="0" i="0" u="none" strike="noStrike" cap="none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115"/>
          <p:cNvSpPr txBox="1"/>
          <p:nvPr/>
        </p:nvSpPr>
        <p:spPr>
          <a:xfrm>
            <a:off x="502851" y="848827"/>
            <a:ext cx="6022640" cy="5161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Wszystko, co musisz wiedzieć o _______________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 każdy powinien wiedzieć o 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__________ krok po kroku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Świat __________ krok po kroku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Czego nigdy nie powinieneś robić na 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__ kluczowe pomysły na wybór _________ idealny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Zasady/zasady 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Lekcje, których nauczyłem się o 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__ kroki, aby utworzyć __________ w 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___ __________ błędy, których nie należy popełniać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Najczęstsze błędy __________</a:t>
            </a: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Sztuka __________</a:t>
            </a:r>
            <a:endParaRPr sz="1867" b="0" i="1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fi-FI" sz="1867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Jak zacząć od zera, aby być jednym__________</a:t>
            </a:r>
            <a:endParaRPr sz="1867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115" descr="Resultado de imagem para tÃ­tulo de blo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96138" y="1597709"/>
            <a:ext cx="5666509" cy="424988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116"/>
          <p:cNvSpPr txBox="1">
            <a:spLocks noGrp="1"/>
          </p:cNvSpPr>
          <p:nvPr>
            <p:ph type="title"/>
          </p:nvPr>
        </p:nvSpPr>
        <p:spPr>
          <a:xfrm>
            <a:off x="838200" y="14453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nastawione na popularność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577" name="Google Shape;577;p116"/>
          <p:cNvSpPr txBox="1">
            <a:spLocks noGrp="1"/>
          </p:cNvSpPr>
          <p:nvPr>
            <p:ph type="body" idx="1"/>
          </p:nvPr>
        </p:nvSpPr>
        <p:spPr>
          <a:xfrm>
            <a:off x="838200" y="1058437"/>
            <a:ext cx="10515600" cy="4654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Najlepiej __________ do/z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Najpopularniejsza strona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Najbardziej __________ przykłady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Najbardziej __________ z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_____ najlepsze powody, by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Idealny plan dla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Najbardziej __________ historie sukcesu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Wykorzystaj w pełni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Popularność __________ i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Najbardziej wirusowy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lang="fi-FI" sz="2133"/>
              <a:t>Poczta pantoflowa __________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1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skupiające się na wyznaniu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584" name="Google Shape;584;p117"/>
          <p:cNvSpPr txBox="1">
            <a:spLocks noGrp="1"/>
          </p:cNvSpPr>
          <p:nvPr>
            <p:ph type="body" idx="1"/>
          </p:nvPr>
        </p:nvSpPr>
        <p:spPr>
          <a:xfrm>
            <a:off x="838200" y="1519835"/>
            <a:ext cx="10515600" cy="321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Moje sekrety dotyczące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Co mówi__________ o Tobie / Twojej marce / Twojej firmie?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Strona __________ naprawdę chce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X rzeczy, o których nikt nie mówi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Moje porady w __________most dobrze zapisane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Czego nigdy nie powiedziano o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Doświadczenie My__________ w celu uzyskania __________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1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skupione na tymczasowości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591" name="Google Shape;591;p118"/>
          <p:cNvSpPr txBox="1">
            <a:spLocks noGrp="1"/>
          </p:cNvSpPr>
          <p:nvPr>
            <p:ph type="body" idx="1"/>
          </p:nvPr>
        </p:nvSpPr>
        <p:spPr>
          <a:xfrm>
            <a:off x="838200" y="1572127"/>
            <a:ext cx="10515600" cy="275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Przyszłość/teraźniejszość __________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____ klucze sukcesu do osiągnięcia (czas/pieniądze)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Konwersja [Ciebie]_________ w 15 dni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Nie zgub się __________ w 5 minut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Utwórz__________ minuta po minucie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4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1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skoncentrowane na potrzebach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598" name="Google Shape;598;p119"/>
          <p:cNvSpPr txBox="1">
            <a:spLocks noGrp="1"/>
          </p:cNvSpPr>
          <p:nvPr>
            <p:ph type="body" idx="1"/>
          </p:nvPr>
        </p:nvSpPr>
        <p:spPr>
          <a:xfrm>
            <a:off x="838200" y="1414232"/>
            <a:ext cx="10515600" cy="3679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Jak znaleźć najlepsze__________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Jakby przekształcić w__________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Jak stracić strach przed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X __________ że potrzeba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Zwiększ sprzedaż__________ dzięki__________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Jak przekonać szefa do (tego)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Oblicz, ile__________ potrzeba na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4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1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skoncentrowane na kontrapozycji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605" name="Google Shape;605;p120"/>
          <p:cNvSpPr txBox="1">
            <a:spLocks noGrp="1"/>
          </p:cNvSpPr>
          <p:nvPr>
            <p:ph type="body" idx="1"/>
          </p:nvPr>
        </p:nvSpPr>
        <p:spPr>
          <a:xfrm>
            <a:off x="838200" y="1526621"/>
            <a:ext cx="10515600" cy="3017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Korzyści i zalety strony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Najlepsi i najgorsi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Kłamstwa i prawdy na stronie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__________ vs. __________[fraza o punkcie, który przeciwstawia się obu koncepcjom]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Dzień i noc w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</a:pPr>
            <a:endParaRPr sz="1867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1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None/>
            </a:pPr>
            <a:r>
              <a:rPr lang="fi-FI">
                <a:solidFill>
                  <a:srgbClr val="D12477"/>
                </a:solidFill>
              </a:rPr>
              <a:t>Tytuły skoncentrowane na uzasadnieniu</a:t>
            </a:r>
            <a:br>
              <a:rPr lang="fi-FI">
                <a:solidFill>
                  <a:srgbClr val="D12477"/>
                </a:solidFill>
              </a:rPr>
            </a:br>
            <a:endParaRPr>
              <a:solidFill>
                <a:srgbClr val="D12477"/>
              </a:solidFill>
            </a:endParaRPr>
          </a:p>
        </p:txBody>
      </p:sp>
      <p:sp>
        <p:nvSpPr>
          <p:cNvPr id="612" name="Google Shape;612;p121"/>
          <p:cNvSpPr txBox="1">
            <a:spLocks noGrp="1"/>
          </p:cNvSpPr>
          <p:nvPr>
            <p:ph type="body" idx="1"/>
          </p:nvPr>
        </p:nvSpPr>
        <p:spPr>
          <a:xfrm>
            <a:off x="838200" y="1572127"/>
            <a:ext cx="10515600" cy="2298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Dlaczego __________?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Powody dla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Argumenty najbardziej__________ dla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fi-FI" sz="2400"/>
              <a:t>Znaczenie od __________ do __________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40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122"/>
          <p:cNvSpPr txBox="1">
            <a:spLocks noGrp="1"/>
          </p:cNvSpPr>
          <p:nvPr>
            <p:ph type="title"/>
          </p:nvPr>
        </p:nvSpPr>
        <p:spPr>
          <a:xfrm>
            <a:off x="838200" y="170583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fi-FI" sz="4267"/>
              <a:t>Rodzaj postu</a:t>
            </a:r>
            <a:br>
              <a:rPr lang="fi-FI" sz="4267"/>
            </a:br>
            <a:endParaRPr sz="4267"/>
          </a:p>
        </p:txBody>
      </p:sp>
      <p:sp>
        <p:nvSpPr>
          <p:cNvPr id="619" name="Google Shape;619;p122"/>
          <p:cNvSpPr txBox="1">
            <a:spLocks noGrp="1"/>
          </p:cNvSpPr>
          <p:nvPr>
            <p:ph type="body" idx="1"/>
          </p:nvPr>
        </p:nvSpPr>
        <p:spPr>
          <a:xfrm>
            <a:off x="838200" y="975353"/>
            <a:ext cx="10665600" cy="488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Edukacyjny: </a:t>
            </a:r>
            <a:r>
              <a:rPr lang="fi-FI" sz="1933">
                <a:solidFill>
                  <a:schemeClr val="dk1"/>
                </a:solidFill>
              </a:rPr>
              <a:t>jego</a:t>
            </a:r>
            <a:r>
              <a:rPr lang="fi-FI" sz="1933" b="1">
                <a:solidFill>
                  <a:srgbClr val="D12477"/>
                </a:solidFill>
              </a:rPr>
              <a:t> </a:t>
            </a:r>
            <a:r>
              <a:rPr lang="fi-FI" sz="1933"/>
              <a:t>główną misją jest edukowanie odbiorców na określonym rynku na temat produktu/usługi, w której się znajduje.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Opierając się na wątpliwościach: </a:t>
            </a:r>
            <a:r>
              <a:rPr lang="fi-FI" sz="1933"/>
              <a:t>wątpliwości czytelników bloga są potężnym narzędziem do tworzenia nowych treści.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Samouczek: </a:t>
            </a:r>
            <a:r>
              <a:rPr lang="fi-FI" sz="1933"/>
              <a:t>idealny do nauczenia odbiorców wykonywania określonej czynności w praktyczny sposób.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Przewodnik: </a:t>
            </a:r>
            <a:r>
              <a:rPr lang="fi-FI" sz="1933"/>
              <a:t>kompletna treść na dany temat; charakteryzuje się tym, że jest długą i szczegółową treścią.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Wiadomości: </a:t>
            </a:r>
            <a:r>
              <a:rPr lang="fi-FI" sz="1933"/>
              <a:t>o rynku, na którym znajduje się blog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Uruchomienie materiału: </a:t>
            </a:r>
            <a:r>
              <a:rPr lang="fi-FI" sz="1933"/>
              <a:t>promowanie poprzez umieszczenie podsumowania (na przykład z ebooka)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Post instytucjonalny: </a:t>
            </a:r>
            <a:r>
              <a:rPr lang="fi-FI" sz="1933"/>
              <a:t>Coś ważnego na temat firmy/marki (np. aktualizacja logo)</a:t>
            </a:r>
            <a:endParaRPr sz="260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1933" b="1">
                <a:solidFill>
                  <a:srgbClr val="D12477"/>
                </a:solidFill>
              </a:rPr>
              <a:t>Kuratorstwo: </a:t>
            </a:r>
            <a:r>
              <a:rPr lang="fi-FI" sz="1933"/>
              <a:t>tworzenie treści na podstawie istniejących treści (nie zapomnij podać autorów).</a:t>
            </a:r>
            <a:endParaRPr sz="26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123"/>
          <p:cNvSpPr txBox="1">
            <a:spLocks noGrp="1"/>
          </p:cNvSpPr>
          <p:nvPr>
            <p:ph type="title"/>
          </p:nvPr>
        </p:nvSpPr>
        <p:spPr>
          <a:xfrm>
            <a:off x="838200" y="2806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 sz="4800"/>
              <a:t>Rodzaj postu</a:t>
            </a:r>
            <a:br>
              <a:rPr lang="fi-FI" sz="4800"/>
            </a:br>
            <a:endParaRPr/>
          </a:p>
        </p:txBody>
      </p:sp>
      <p:sp>
        <p:nvSpPr>
          <p:cNvPr id="626" name="Google Shape;626;p123"/>
          <p:cNvSpPr txBox="1">
            <a:spLocks noGrp="1"/>
          </p:cNvSpPr>
          <p:nvPr>
            <p:ph type="body" idx="1"/>
          </p:nvPr>
        </p:nvSpPr>
        <p:spPr>
          <a:xfrm>
            <a:off x="838199" y="1162255"/>
            <a:ext cx="10617452" cy="4744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Opinia: </a:t>
            </a:r>
            <a:r>
              <a:rPr lang="fi-FI" sz="2200"/>
              <a:t>post bardziej subiektywny, ale musi mieć solidne argumenty.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Recenzja: </a:t>
            </a:r>
            <a:r>
              <a:rPr lang="fi-FI" sz="2200"/>
              <a:t>analiza, recenzja produktu, książki, filmu, ....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Doświadczenie: </a:t>
            </a:r>
            <a:r>
              <a:rPr lang="fi-FI" sz="2200"/>
              <a:t>opis zdarzenia sporadycznego lub ciągłego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Lista kontrolna: </a:t>
            </a:r>
            <a:r>
              <a:rPr lang="fi-FI" sz="2200"/>
              <a:t>może być oparta na zestawie pytań dla czytelnika, aby sprawdzić, czy pomyślał/wykonał zestaw pomysłów/zadań.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Wideo: </a:t>
            </a:r>
            <a:r>
              <a:rPr lang="fi-FI" sz="2200"/>
              <a:t>opis udostępnionego wideo i jego promocja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Podcast: </a:t>
            </a:r>
            <a:r>
              <a:rPr lang="fi-FI" sz="2200"/>
              <a:t>promocja i/lub transkrypcja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Galeria zdjęć: </a:t>
            </a:r>
            <a:r>
              <a:rPr lang="fi-FI" sz="2200"/>
              <a:t>prezentacja albumu zdjęć (przykład: relacja z wydarzenia; projekt,...)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50"/>
              <a:buNone/>
            </a:pPr>
            <a:r>
              <a:rPr lang="fi-FI" sz="2200" b="1">
                <a:solidFill>
                  <a:srgbClr val="D12477"/>
                </a:solidFill>
              </a:rPr>
              <a:t>Wywiad: </a:t>
            </a:r>
            <a:r>
              <a:rPr lang="fi-FI" sz="2200"/>
              <a:t>z influencerami, osobistościami związanymi z sektorem; nie zapomnij docenić rozmówcy.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1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fi-FI" sz="4267"/>
              <a:t>Rodzaj postu</a:t>
            </a:r>
            <a:br>
              <a:rPr lang="fi-FI" sz="4267"/>
            </a:br>
            <a:endParaRPr sz="4267"/>
          </a:p>
        </p:txBody>
      </p:sp>
      <p:sp>
        <p:nvSpPr>
          <p:cNvPr id="633" name="Google Shape;633;p124"/>
          <p:cNvSpPr txBox="1">
            <a:spLocks noGrp="1"/>
          </p:cNvSpPr>
          <p:nvPr>
            <p:ph type="body" idx="1"/>
          </p:nvPr>
        </p:nvSpPr>
        <p:spPr>
          <a:xfrm>
            <a:off x="838200" y="1286663"/>
            <a:ext cx="10515600" cy="48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Lista: </a:t>
            </a:r>
            <a:r>
              <a:rPr lang="fi-FI" sz="2200"/>
              <a:t>łatwe wyświetlanie wielu elementów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Wyszukiwanie: </a:t>
            </a:r>
            <a:r>
              <a:rPr lang="fi-FI" sz="2200"/>
              <a:t>statystyki i dane odnoszące się do przeprowadzonego badania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Doświadczenie: </a:t>
            </a:r>
            <a:r>
              <a:rPr lang="fi-FI" sz="2200"/>
              <a:t>opis zdarzenia sporadycznego lub ciągłego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Infografika: </a:t>
            </a:r>
            <a:r>
              <a:rPr lang="fi-FI" sz="2200"/>
              <a:t>element graficzny upraszczający prezentację pomysłów; wygodnie jest mieć tekst pomocniczy, aby nadać tekstowi treść.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interaktywne treści: </a:t>
            </a:r>
            <a:r>
              <a:rPr lang="fi-FI" sz="2200"/>
              <a:t>wykorzystanie małych kwestionariuszy, które pozwalają czytelnikowi dokonać oceny/uzyskać rozwiązanie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Studium przypadku: </a:t>
            </a:r>
            <a:r>
              <a:rPr lang="fi-FI" sz="2200"/>
              <a:t>sposób zademonstrowania/udowodnienia wartości produktu/usługi poprzez przedstawienie konkretnej sytuacji.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Szablon: </a:t>
            </a:r>
            <a:r>
              <a:rPr lang="fi-FI" sz="2200"/>
              <a:t>gotowy do użycia wstępnie skonfigurowany przykład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800"/>
              <a:buNone/>
            </a:pPr>
            <a:r>
              <a:rPr lang="fi-FI" sz="2200" b="1">
                <a:solidFill>
                  <a:srgbClr val="D12477"/>
                </a:solidFill>
              </a:rPr>
              <a:t>Wpis gościnny: </a:t>
            </a:r>
            <a:r>
              <a:rPr lang="fi-FI" sz="2200"/>
              <a:t>ciekawe sposoby angażowania partnerów biznesowych</a:t>
            </a:r>
            <a:endParaRPr sz="26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20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1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fi-FI"/>
              <a:t>Rodzaj postu</a:t>
            </a:r>
            <a:br>
              <a:rPr lang="fi-FI"/>
            </a:br>
            <a:endParaRPr/>
          </a:p>
        </p:txBody>
      </p:sp>
      <p:sp>
        <p:nvSpPr>
          <p:cNvPr id="640" name="Google Shape;640;p125"/>
          <p:cNvSpPr txBox="1">
            <a:spLocks noGrp="1"/>
          </p:cNvSpPr>
          <p:nvPr>
            <p:ph type="body" idx="1"/>
          </p:nvPr>
        </p:nvSpPr>
        <p:spPr>
          <a:xfrm>
            <a:off x="838200" y="1234683"/>
            <a:ext cx="10515600" cy="46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Tłumaczenie: </a:t>
            </a:r>
            <a:r>
              <a:rPr lang="fi-FI" sz="2033"/>
              <a:t>post przetłumaczony z innego języka, z odpowiednią autoryzacją i cytowaniem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Słowniczek: </a:t>
            </a:r>
            <a:r>
              <a:rPr lang="fi-FI" sz="2033"/>
              <a:t>post wyjaśniający najpopularniejsze terminy związane z daną branżą.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Porównawcze: </a:t>
            </a:r>
            <a:r>
              <a:rPr lang="fi-FI" sz="2033"/>
              <a:t>mogą być przydatne do rozwiązywania zapytań dotyczących różnych produktów lub usług.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Porada eksperta: </a:t>
            </a:r>
            <a:r>
              <a:rPr lang="fi-FI" sz="2033"/>
              <a:t>post zawierający porady różnych ekspertów na dany temat.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Problem x rozwiązanie: </a:t>
            </a:r>
            <a:r>
              <a:rPr lang="fi-FI" sz="2033"/>
              <a:t>post o błędzie/problemie, który dana osoba ma tendencję do popełniania i pokazujący, co można zrobić, aby poprawić sytuację.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Transmisja na żywo: </a:t>
            </a:r>
            <a:r>
              <a:rPr lang="fi-FI" sz="2033"/>
              <a:t>post, w którym umieszczane są informacje o transmisji na żywo, która będzie miała miejsce, z możliwością wstawiania informacji w czasie rzeczywistym o tym, co się dzieje.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Zawartość sezonowa: </a:t>
            </a:r>
            <a:r>
              <a:rPr lang="fi-FI" sz="2033"/>
              <a:t>wykorzystaj sezonowe okazje</a:t>
            </a:r>
            <a:endParaRPr sz="270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ts val="1600"/>
              <a:buNone/>
            </a:pPr>
            <a:r>
              <a:rPr lang="fi-FI" sz="2033" b="1">
                <a:solidFill>
                  <a:srgbClr val="D12477"/>
                </a:solidFill>
              </a:rPr>
              <a:t>Cytaty: </a:t>
            </a:r>
            <a:r>
              <a:rPr lang="fi-FI" sz="2033"/>
              <a:t>używaj zwrotów od osobistości, aby zademonstrować znaczenie tematu.</a:t>
            </a:r>
            <a:endParaRPr sz="270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g280363a586e_1_66"/>
          <p:cNvSpPr txBox="1">
            <a:spLocks noGrp="1"/>
          </p:cNvSpPr>
          <p:nvPr>
            <p:ph type="body" idx="1"/>
          </p:nvPr>
        </p:nvSpPr>
        <p:spPr>
          <a:xfrm>
            <a:off x="838200" y="873767"/>
            <a:ext cx="7188000" cy="401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r>
              <a:rPr lang="fi-FI">
                <a:solidFill>
                  <a:srgbClr val="FFFFFF"/>
                </a:solidFill>
              </a:rPr>
              <a:t>Materiał DEMS ma na celu zwiększenie umiejętności marketingu cyfrowego w szkolnictwie wyższym, odpowiadając na potrzeby biznesu i organizacji. Użytkownicy mają dostęp do obszernych zestawów slajdów z ćwiczeniami i zadaniami, a także do szczegółowych instrukcji dla nauczycieli. Możesz swobodnie korzystać z części lub całości dostępnych materiałów.</a:t>
            </a:r>
            <a:endParaRPr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endParaRPr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</a:pPr>
            <a:r>
              <a:rPr lang="fi-FI">
                <a:solidFill>
                  <a:srgbClr val="FFFFFF"/>
                </a:solidFill>
              </a:rPr>
              <a:t>Materiał zawiera treści i dane liczbowe pobrane z Internetu </a:t>
            </a:r>
            <a:br>
              <a:rPr lang="fi-FI">
                <a:solidFill>
                  <a:srgbClr val="FFFFFF"/>
                </a:solidFill>
              </a:rPr>
            </a:br>
            <a:r>
              <a:rPr lang="fi-FI">
                <a:solidFill>
                  <a:srgbClr val="FFFFFF"/>
                </a:solidFill>
              </a:rPr>
              <a:t>i w związku z tym może ulec zmianie. Źródła zostały podane zgodnie z zasadami dozwolonego użytku. Cały materiał można obejrzeć i pobrać ze strony </a:t>
            </a:r>
            <a:r>
              <a:rPr lang="fi-FI" u="sng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www.dems.pro</a:t>
            </a:r>
            <a:r>
              <a:rPr lang="fi-FI">
                <a:solidFill>
                  <a:srgbClr val="FFFFFF"/>
                </a:solidFill>
              </a:rPr>
              <a:t>.  Wszystkie materiały są przeznaczone do otwartego użytku </a:t>
            </a:r>
            <a:br>
              <a:rPr lang="fi-FI">
                <a:solidFill>
                  <a:srgbClr val="FFFFFF"/>
                </a:solidFill>
              </a:rPr>
            </a:br>
            <a:r>
              <a:rPr lang="fi-FI">
                <a:solidFill>
                  <a:srgbClr val="FFFFFF"/>
                </a:solidFill>
              </a:rPr>
              <a:t>i współfinansowane przez program Erasmus +.</a:t>
            </a: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4934</Words>
  <Application>Microsoft Office PowerPoint</Application>
  <PresentationFormat>Widescreen</PresentationFormat>
  <Paragraphs>512</Paragraphs>
  <Slides>56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3" baseType="lpstr">
      <vt:lpstr>Roboto</vt:lpstr>
      <vt:lpstr>Arial</vt:lpstr>
      <vt:lpstr>Noto Sans Symbols</vt:lpstr>
      <vt:lpstr>Calibri</vt:lpstr>
      <vt:lpstr>Trebuchet MS</vt:lpstr>
      <vt:lpstr>DEMS NEW</vt:lpstr>
      <vt:lpstr>Office Theme</vt:lpstr>
      <vt:lpstr>Marketing treści (Content Marketing)   Blog</vt:lpstr>
      <vt:lpstr>Cele nauczania  </vt:lpstr>
      <vt:lpstr>Tematy</vt:lpstr>
      <vt:lpstr>PowerPoint Presentation</vt:lpstr>
      <vt:lpstr>KORZYŚCI Z BLOGA </vt:lpstr>
      <vt:lpstr>Wprowadzenie do publikowania treści </vt:lpstr>
      <vt:lpstr>Dobre praktyki  Zanim rozpoczniesz - krok 1/4</vt:lpstr>
      <vt:lpstr>Poznaj swoich odbiorców! </vt:lpstr>
      <vt:lpstr>Wystarczająca liczba słów + optymalizacja strony  - krok 2/4 </vt:lpstr>
      <vt:lpstr>PowerPoint Presentation</vt:lpstr>
      <vt:lpstr>PowerPoint Presentation</vt:lpstr>
      <vt:lpstr>PowerPoint Presentation</vt:lpstr>
      <vt:lpstr>Wezwanie do działania - krok 3/4</vt:lpstr>
      <vt:lpstr>PowerPoint Presentation</vt:lpstr>
      <vt:lpstr>Przyjazny dla czytelników (= przyjazny dla Google) - krok 4/4</vt:lpstr>
      <vt:lpstr>PowerPoint Presentation</vt:lpstr>
      <vt:lpstr>Forma zapisu </vt:lpstr>
      <vt:lpstr>Długość postu  </vt:lpstr>
      <vt:lpstr>PowerPoint Presentation</vt:lpstr>
      <vt:lpstr>Aktywność w sali</vt:lpstr>
      <vt:lpstr>Wymagania dotyczące dobrego tytułu</vt:lpstr>
      <vt:lpstr>Wymagania dotyczące dobrego tytułu </vt:lpstr>
      <vt:lpstr>Wymagania dotyczące dobrego tytułu </vt:lpstr>
      <vt:lpstr>Wymagania dotyczące dobrego tytułu </vt:lpstr>
      <vt:lpstr>Wymagania dotyczące dobrego tytułu </vt:lpstr>
      <vt:lpstr>Wymagania dotyczące dobrego tytułu </vt:lpstr>
      <vt:lpstr>Więcej przydatnych wskazówek dotyczących tytułów można znaleźć na końcu zestawu slajdów. Zobacz "Profesjonalne wskazówki i przydatne lektury"</vt:lpstr>
      <vt:lpstr>Typy zawartości bloga </vt:lpstr>
      <vt:lpstr>Tworzenie treści przy użyciu metodologii AIDA </vt:lpstr>
      <vt:lpstr>Tworzenie treści przy użyciu  metodologi AIDA </vt:lpstr>
      <vt:lpstr>PowerPoint Presentation</vt:lpstr>
      <vt:lpstr>Przydatne narzędzia </vt:lpstr>
      <vt:lpstr>PowerPoint Presentation</vt:lpstr>
      <vt:lpstr>PowerPoint Presentation</vt:lpstr>
      <vt:lpstr>PowerPoint Presentation</vt:lpstr>
      <vt:lpstr>Narzędzia </vt:lpstr>
      <vt:lpstr>Zbuduj dochodowy biznes wokół swoich treści i przekształć swój blog w zasób generujący przychody. </vt:lpstr>
      <vt:lpstr>PowerPoint Presentation</vt:lpstr>
      <vt:lpstr>Metryki </vt:lpstr>
      <vt:lpstr>Zadania</vt:lpstr>
      <vt:lpstr>PowerPoint Presentation</vt:lpstr>
      <vt:lpstr>Zadanie indywidualne</vt:lpstr>
      <vt:lpstr>PowerPoint Presentation</vt:lpstr>
      <vt:lpstr>Porady i przydatne lektury</vt:lpstr>
      <vt:lpstr>PowerPoint Presentation</vt:lpstr>
      <vt:lpstr>Tytuły nastawione na popularność </vt:lpstr>
      <vt:lpstr>Tytuły skupiające się na wyznaniu </vt:lpstr>
      <vt:lpstr>Tytuły skupione na tymczasowości </vt:lpstr>
      <vt:lpstr>Tytuły skoncentrowane na potrzebach </vt:lpstr>
      <vt:lpstr>Tytuły skoncentrowane na kontrapozycji </vt:lpstr>
      <vt:lpstr>Tytuły skoncentrowane na uzasadnieniu </vt:lpstr>
      <vt:lpstr>Rodzaj postu </vt:lpstr>
      <vt:lpstr>Rodzaj postu </vt:lpstr>
      <vt:lpstr>Rodzaj postu </vt:lpstr>
      <vt:lpstr>Rodzaj postu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treści (Content Marketing)   Blog</dc:title>
  <dc:creator>Merikallio Jaana</dc:creator>
  <cp:lastModifiedBy>Koskimies-Chiba Sanni</cp:lastModifiedBy>
  <cp:revision>1</cp:revision>
  <dcterms:created xsi:type="dcterms:W3CDTF">2022-10-26T10:12:51Z</dcterms:created>
  <dcterms:modified xsi:type="dcterms:W3CDTF">2023-12-21T11:28:44Z</dcterms:modified>
</cp:coreProperties>
</file>