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6" r:id="rId14"/>
    <p:sldId id="27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8" r:id="rId23"/>
  </p:sldIdLst>
  <p:sldSz cx="9144000" cy="5143500" type="screen16x9"/>
  <p:notesSz cx="6858000" cy="9144000"/>
  <p:embeddedFontLst>
    <p:embeddedFont>
      <p:font typeface="Open Sans" panose="020B0604020202020204" charset="0"/>
      <p:regular r:id="rId25"/>
      <p:bold r:id="rId26"/>
      <p:italic r:id="rId27"/>
      <p:boldItalic r:id="rId28"/>
    </p:embeddedFont>
    <p:embeddedFont>
      <p:font typeface="Calibri" panose="020F0502020204030204" pitchFamily="34" charset="0"/>
      <p:regular r:id="rId29"/>
      <p:bold r:id="rId30"/>
      <p:italic r:id="rId31"/>
      <p:boldItalic r:id="rId32"/>
    </p:embeddedFont>
    <p:embeddedFont>
      <p:font typeface="Dancing Script" panose="020B0604020202020204" charset="-18"/>
      <p:regular r:id="rId33"/>
      <p:bold r:id="rId34"/>
    </p:embeddedFont>
    <p:embeddedFont>
      <p:font typeface="Roboto" panose="020B0604020202020204" charset="0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9" roundtripDataSignature="AMtx7mjJYA4m+4vdebgBdYgSg98D2QB12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7540" autoAdjust="0"/>
  </p:normalViewPr>
  <p:slideViewPr>
    <p:cSldViewPr snapToGrid="0">
      <p:cViewPr varScale="1">
        <p:scale>
          <a:sx n="77" d="100"/>
          <a:sy n="77" d="100"/>
        </p:scale>
        <p:origin x="107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59706055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2" name="Google Shape;14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054843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3214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875203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4" name="Google Shape;16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58794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1" name="Google Shape;17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919406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6" name="Google Shape;17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691611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1" name="Google Shape;18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0426410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7" name="Google Shape;187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24707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5" name="Google Shape;19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269344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3" name="Google Shape;20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918356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9" name="Google Shape;20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08122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7" name="Google Shape;21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34180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7" name="Google Shape;21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81586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7" name="Google Shape;217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63052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4" name="Google Shape;22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4190479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0" name="Google Shape;230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276188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8" name="Google Shape;238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67052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3" name="Google Shape;243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259990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1" name="Google Shape;25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38064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50845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3" name="Google Shape;263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7961600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884914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jpg"/><Relationship Id="rId7" Type="http://schemas.openxmlformats.org/officeDocument/2006/relationships/image" Target="../media/image9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4.jpg"/><Relationship Id="rId7" Type="http://schemas.openxmlformats.org/officeDocument/2006/relationships/image" Target="../media/image7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35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0" name="Google Shape;10;p35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1" name="Google Shape;11;p35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3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" name="Google Shape;13;p3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3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6;p3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Google Shape;17;p3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6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6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1" name="Google Shape;21;p36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36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3" name="Google Shape;23;p36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4" name="Google Shape;24;p3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Google Shape;25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36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3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Google Shape;29;p36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1" type="obj">
  <p:cSld name="OBJECT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Google Shape;31;p3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3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3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4" name="Google Shape;34;p3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3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8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8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9" name="Google Shape;39;p3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" name="Google Shape;40;p3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41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3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Google Shape;43;p38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Google Shape;44;p38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5" name="Google Shape;45;p38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6" name="Google Shape;46;p3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39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" name="Google Shape;49;p39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39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Google Shape;52;p4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Google Shape;53;p4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4" name="Google Shape;54;p4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 2">
  <p:cSld name="Title and Content 2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Google Shape;56;p41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4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4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1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0" name="Google Shape;60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41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42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4" name="Google Shape;64;p42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5" name="Google Shape;65;p42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6" name="Google Shape;66;p42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" name="Google Shape;67;p42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4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3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3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43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4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4" name="Google Shape;74;p43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5" name="Google Shape;75;p4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6" name="Google Shape;76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4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4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4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44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4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4" name="Google Shape;84;p44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5" name="Google Shape;85;p4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6" name="Google Shape;86;p44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7" name="Google Shape;87;p4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4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4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4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5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5" name="Google Shape;95;p45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96" name="Google Shape;96;p45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7" name="Google Shape;97;p45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8" name="Google Shape;98;p45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4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46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2" name="Google Shape;102;p46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3" name="Google Shape;103;p46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4" name="Google Shape;104;p46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5" name="Google Shape;105;p4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46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vertical">
  <p:cSld name="Content and Photo vertical"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" name="Google Shape;108;p47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47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47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47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2" name="Google Shape;112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4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Photo horizontal">
  <p:cSld name="Content and Photo horizont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48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16" name="Google Shape;116;p48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48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8" name="Google Shape;118;p48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4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and Graph">
  <p:cSld name="Content and Graph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Google Shape;122;p4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49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49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4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4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9" name="Google Shape;129;p5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5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1" name="Google Shape;131;p5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50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0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4" name="Google Shape;134;p5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0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52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39" name="Google Shape;139;p52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4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ms.pro/" TargetMode="Externa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"/>
          <p:cNvSpPr txBox="1">
            <a:spLocks noGrp="1"/>
          </p:cNvSpPr>
          <p:nvPr>
            <p:ph type="ctrTitle"/>
          </p:nvPr>
        </p:nvSpPr>
        <p:spPr>
          <a:xfrm>
            <a:off x="-1735024" y="1558560"/>
            <a:ext cx="9008699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Roboto"/>
              <a:buNone/>
            </a:pPr>
            <a:r>
              <a:rPr lang="en-US" dirty="0" err="1"/>
              <a:t>Strategia</a:t>
            </a:r>
            <a:r>
              <a:rPr lang="en-US" dirty="0"/>
              <a:t> SEO </a:t>
            </a:r>
            <a:r>
              <a:rPr lang="pl-PL" dirty="0" smtClean="0"/>
              <a:t/>
            </a:r>
            <a:br>
              <a:rPr lang="pl-PL" dirty="0" smtClean="0"/>
            </a:br>
            <a:r>
              <a:rPr lang="en-US" dirty="0" smtClean="0"/>
              <a:t>- </a:t>
            </a:r>
            <a:r>
              <a:rPr lang="pl-PL" dirty="0" smtClean="0"/>
              <a:t>ewaluowanie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"/>
          <p:cNvSpPr txBox="1"/>
          <p:nvPr/>
        </p:nvSpPr>
        <p:spPr>
          <a:xfrm>
            <a:off x="478339" y="1262789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"/>
          <p:cNvSpPr txBox="1">
            <a:spLocks noGrp="1"/>
          </p:cNvSpPr>
          <p:nvPr>
            <p:ph type="title"/>
          </p:nvPr>
        </p:nvSpPr>
        <p:spPr>
          <a:xfrm>
            <a:off x="797371" y="1499820"/>
            <a:ext cx="4996013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400"/>
              <a:buFont typeface="Arial"/>
              <a:buNone/>
            </a:pPr>
            <a:r>
              <a:rPr lang="en-US" sz="4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Strategia</a:t>
            </a:r>
            <a:r>
              <a:rPr lang="en-US" sz="44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SEO - </a:t>
            </a:r>
            <a:r>
              <a:rPr lang="pl-PL" sz="4400" b="1" i="0" u="none" strike="noStrike" cap="none" dirty="0" smtClean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ewaluowanie</a:t>
            </a:r>
            <a:r>
              <a:rPr lang="en-US" sz="4400" dirty="0">
                <a:solidFill>
                  <a:srgbClr val="11AA81"/>
                </a:solidFill>
              </a:rPr>
              <a:t/>
            </a:r>
            <a:br>
              <a:rPr lang="en-US" sz="4400" dirty="0">
                <a:solidFill>
                  <a:srgbClr val="11AA81"/>
                </a:solidFill>
              </a:rPr>
            </a:br>
            <a:endParaRPr sz="4400" dirty="0">
              <a:solidFill>
                <a:srgbClr val="11AA81"/>
              </a:solidFill>
            </a:endParaRPr>
          </a:p>
        </p:txBody>
      </p:sp>
      <p:sp>
        <p:nvSpPr>
          <p:cNvPr id="153" name="Google Shape;153;p2"/>
          <p:cNvSpPr txBox="1">
            <a:spLocks noGrp="1"/>
          </p:cNvSpPr>
          <p:nvPr>
            <p:ph type="body" idx="1"/>
          </p:nvPr>
        </p:nvSpPr>
        <p:spPr>
          <a:xfrm>
            <a:off x="872799" y="2299120"/>
            <a:ext cx="6614054" cy="21441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en-US"/>
              <a:t>Czy znasz liczby związane z pandemią Covid-19? A co z pandemią grypy hiszpanki w ubiegłym wieku?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r>
              <a:rPr lang="en-US"/>
              <a:t>Czy zgadniesz, w których krajach zginęło najwięcej osób podczas II wojny światowej?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Calibri"/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62626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0" name="Google Shape;160;p3"/>
          <p:cNvSpPr txBox="1">
            <a:spLocks noGrp="1"/>
          </p:cNvSpPr>
          <p:nvPr>
            <p:ph type="title"/>
          </p:nvPr>
        </p:nvSpPr>
        <p:spPr>
          <a:xfrm>
            <a:off x="628650" y="466619"/>
            <a:ext cx="7886700" cy="6940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/>
              <a:t>Cele nauczania</a:t>
            </a:r>
            <a:endParaRPr/>
          </a:p>
        </p:txBody>
      </p:sp>
      <p:sp>
        <p:nvSpPr>
          <p:cNvPr id="161" name="Google Shape;161;p3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marR="0" lvl="0" indent="-28575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3600"/>
              <a:buFont typeface="Arial"/>
              <a:buChar char="•"/>
            </a:pPr>
            <a:r>
              <a:rPr lang="en-US" sz="2400" b="0" i="0" u="none" strike="noStrike" cap="none"/>
              <a:t>Ocena skuteczności strategii SEO </a:t>
            </a:r>
            <a:endParaRPr sz="2400" b="0" i="0" u="none" strike="noStrike" cap="none"/>
          </a:p>
          <a:p>
            <a:pPr marL="342900" lvl="0" indent="-76200" algn="l" rtl="0">
              <a:lnSpc>
                <a:spcPct val="90000"/>
              </a:lnSpc>
              <a:spcBef>
                <a:spcPts val="1950"/>
              </a:spcBef>
              <a:spcAft>
                <a:spcPts val="0"/>
              </a:spcAft>
              <a:buClr>
                <a:srgbClr val="11AA81"/>
              </a:buClr>
              <a:buSzPts val="4200"/>
              <a:buFont typeface="Arial"/>
              <a:buNone/>
            </a:pPr>
            <a:endParaRPr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4"/>
          <p:cNvSpPr txBox="1"/>
          <p:nvPr/>
        </p:nvSpPr>
        <p:spPr>
          <a:xfrm>
            <a:off x="629841" y="1480874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lt1"/>
              </a:buClr>
              <a:buSzPts val="2400"/>
              <a:buFont typeface="Roboto"/>
              <a:buNone/>
            </a:pPr>
            <a:r>
              <a:rPr lang="en-US" sz="2400" b="1" i="0" u="none" strike="noStrike" cap="none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7" name="Google Shape;167;p4"/>
          <p:cNvSpPr txBox="1">
            <a:spLocks noGrp="1"/>
          </p:cNvSpPr>
          <p:nvPr>
            <p:ph type="title"/>
          </p:nvPr>
        </p:nvSpPr>
        <p:spPr>
          <a:xfrm>
            <a:off x="1018947" y="121792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/>
              <a:t>Tematy</a:t>
            </a:r>
            <a:endParaRPr/>
          </a:p>
        </p:txBody>
      </p:sp>
      <p:sp>
        <p:nvSpPr>
          <p:cNvPr id="168" name="Google Shape;168;p4"/>
          <p:cNvSpPr txBox="1">
            <a:spLocks noGrp="1"/>
          </p:cNvSpPr>
          <p:nvPr>
            <p:ph type="body" idx="1"/>
          </p:nvPr>
        </p:nvSpPr>
        <p:spPr>
          <a:xfrm>
            <a:off x="4002881" y="1217920"/>
            <a:ext cx="4606283" cy="1508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5763" lvl="0" indent="-38576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lt1"/>
                </a:solidFill>
              </a:rPr>
              <a:t>Przygotowanie danych</a:t>
            </a:r>
            <a:endParaRPr/>
          </a:p>
          <a:p>
            <a:pPr marL="385763" lvl="0" indent="-38576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Char char="•"/>
            </a:pPr>
            <a:r>
              <a:rPr lang="en-US" sz="2000" b="0" i="0" u="none" strike="noStrike" cap="none">
                <a:solidFill>
                  <a:schemeClr val="lt1"/>
                </a:solidFill>
              </a:rPr>
              <a:t>Metryki</a:t>
            </a:r>
            <a:endParaRPr/>
          </a:p>
          <a:p>
            <a:pPr marL="385763" lvl="0" indent="-22701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None/>
            </a:pPr>
            <a:endParaRPr sz="2000" b="0" i="0" u="none" strike="noStrike" cap="none">
              <a:solidFill>
                <a:srgbClr val="FFFFFF"/>
              </a:solidFill>
            </a:endParaRPr>
          </a:p>
          <a:p>
            <a:pPr marL="385763" lvl="0" indent="-227013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500"/>
              <a:buFont typeface="Arial"/>
              <a:buNone/>
            </a:pPr>
            <a:endParaRPr sz="2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"Statystyki są jak bikini. To, co ujawniają, jest sugestywne, ale to, co ukrywają, jest kluczowe".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Dancing Script"/>
              <a:buNone/>
            </a:pPr>
            <a:r>
              <a:rPr lang="en-US" sz="32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     Aaron Levenstein</a:t>
            </a:r>
            <a:endParaRPr sz="32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"Jeśli ktoś wystarczająco torturuje dane, przyzna się do wszystkiego".</a:t>
            </a: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</a:pP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Dancing Script"/>
              <a:buNone/>
            </a:pPr>
            <a:r>
              <a:rPr lang="en-US" sz="32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             Paolo Magrassi</a:t>
            </a:r>
            <a:endParaRPr sz="32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7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Temat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p7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Przygotowanie </a:t>
            </a: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danych</a:t>
            </a:r>
            <a:endParaRPr sz="36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8"/>
          <p:cNvSpPr txBox="1"/>
          <p:nvPr/>
        </p:nvSpPr>
        <p:spPr>
          <a:xfrm>
            <a:off x="478339" y="1059295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 sz="3600"/>
              <a:t>Przygotowanie danych</a:t>
            </a:r>
            <a:r>
              <a:rPr lang="en-US" sz="3200"/>
              <a:t/>
            </a:r>
            <a:br>
              <a:rPr lang="en-US" sz="3200"/>
            </a:br>
            <a:endParaRPr sz="3200"/>
          </a:p>
        </p:txBody>
      </p:sp>
      <p:sp>
        <p:nvSpPr>
          <p:cNvPr id="192" name="Google Shape;192;p8"/>
          <p:cNvSpPr txBox="1">
            <a:spLocks noGrp="1"/>
          </p:cNvSpPr>
          <p:nvPr>
            <p:ph type="body" idx="1"/>
          </p:nvPr>
        </p:nvSpPr>
        <p:spPr>
          <a:xfrm>
            <a:off x="628650" y="908004"/>
            <a:ext cx="7886700" cy="3795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Czyszczenie danych jest ważnym krokiem w pomiarze wydajności SEO, ponieważ pomaga zapewnić, że analizowane dane są dokładne i istotne</a:t>
            </a:r>
            <a:br>
              <a:rPr lang="en-US" sz="1800"/>
            </a:b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Obejmuje to usuwanie zduplikowanych lub nieistotnych danych, korygowanie wszelkich nieścisłości i standaryzację formatów danych. Bez oczyszczenia danych wszelkie analizy lub spostrzeżenia wyciągnięte z danych mogą być mylące lub nieprawidłowe </a:t>
            </a:r>
            <a:endParaRPr sz="1800"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b="0" i="0" u="none" strike="noStrike" cap="none"/>
              <a:t>Filtrowanie danych od botów</a:t>
            </a:r>
            <a:endParaRPr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b="0" i="0" u="none" strike="noStrike" cap="none"/>
              <a:t>Filtrowanie danych z ruchu wewnętrznego</a:t>
            </a:r>
            <a:endParaRPr/>
          </a:p>
          <a:p>
            <a:pPr marL="742950" marR="0" lvl="1" indent="-285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b="0" i="0" u="none" strike="noStrike" cap="none"/>
              <a:t>Filtrowanie danych z witryn SPAM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2250"/>
              <a:buNone/>
            </a:pPr>
            <a:endParaRPr sz="18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9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9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9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Ocena aktywności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/>
          </a:p>
        </p:txBody>
      </p:sp>
      <p:sp>
        <p:nvSpPr>
          <p:cNvPr id="200" name="Google Shape;200;p9"/>
          <p:cNvSpPr txBox="1">
            <a:spLocks noGrp="1"/>
          </p:cNvSpPr>
          <p:nvPr>
            <p:ph type="body" idx="2"/>
          </p:nvPr>
        </p:nvSpPr>
        <p:spPr>
          <a:xfrm>
            <a:off x="840583" y="813661"/>
            <a:ext cx="7229360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50"/>
              <a:buNone/>
            </a:pPr>
            <a:r>
              <a:rPr lang="en-US" sz="1400" dirty="0" err="1"/>
              <a:t>Cel</a:t>
            </a:r>
            <a:r>
              <a:rPr lang="en-US" sz="1400" dirty="0"/>
              <a:t>: </a:t>
            </a:r>
            <a:r>
              <a:rPr lang="en-US" sz="1400" dirty="0" err="1"/>
              <a:t>Zrozumienie</a:t>
            </a:r>
            <a:r>
              <a:rPr lang="en-US" sz="1400" dirty="0"/>
              <a:t> </a:t>
            </a:r>
            <a:r>
              <a:rPr lang="en-US" sz="1400" dirty="0" err="1"/>
              <a:t>znaczenia</a:t>
            </a:r>
            <a:r>
              <a:rPr lang="en-US" sz="1400" dirty="0"/>
              <a:t> </a:t>
            </a:r>
            <a:r>
              <a:rPr lang="en-US" sz="1400" dirty="0" err="1"/>
              <a:t>czyszczenia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przygotowywania</a:t>
            </a:r>
            <a:r>
              <a:rPr lang="en-US" sz="1400" dirty="0"/>
              <a:t> </a:t>
            </a:r>
            <a:r>
              <a:rPr lang="en-US" sz="1400" dirty="0" err="1"/>
              <a:t>danych</a:t>
            </a:r>
            <a:r>
              <a:rPr lang="en-US" sz="1400" dirty="0"/>
              <a:t> w </a:t>
            </a:r>
            <a:r>
              <a:rPr lang="en-US" sz="1400" dirty="0" err="1"/>
              <a:t>analizie</a:t>
            </a:r>
            <a:r>
              <a:rPr lang="en-US" sz="1400" dirty="0"/>
              <a:t> </a:t>
            </a:r>
            <a:r>
              <a:rPr lang="en-US" sz="1400" dirty="0" err="1"/>
              <a:t>metryk</a:t>
            </a:r>
            <a:r>
              <a:rPr lang="en-US" sz="1400" dirty="0"/>
              <a:t> SEO </a:t>
            </a:r>
            <a:r>
              <a:rPr lang="en-US" sz="1400" dirty="0" err="1"/>
              <a:t>oraz</a:t>
            </a:r>
            <a:r>
              <a:rPr lang="en-US" sz="1400" dirty="0"/>
              <a:t> </a:t>
            </a:r>
            <a:r>
              <a:rPr lang="en-US" sz="1400" dirty="0" err="1"/>
              <a:t>praktyczne</a:t>
            </a:r>
            <a:r>
              <a:rPr lang="en-US" sz="1400" dirty="0"/>
              <a:t> </a:t>
            </a:r>
            <a:r>
              <a:rPr lang="en-US" sz="1400" dirty="0" err="1"/>
              <a:t>przećwiczenie</a:t>
            </a:r>
            <a:r>
              <a:rPr lang="en-US" sz="1400" dirty="0"/>
              <a:t> </a:t>
            </a:r>
            <a:r>
              <a:rPr lang="en-US" sz="1400" dirty="0" err="1"/>
              <a:t>tych</a:t>
            </a:r>
            <a:r>
              <a:rPr lang="en-US" sz="1400" dirty="0"/>
              <a:t> </a:t>
            </a:r>
            <a:r>
              <a:rPr lang="en-US" sz="1400" dirty="0" err="1"/>
              <a:t>umiejętności</a:t>
            </a:r>
            <a:r>
              <a:rPr lang="en-US" sz="1400" dirty="0"/>
              <a:t>.</a:t>
            </a:r>
            <a:endParaRPr sz="1400" dirty="0"/>
          </a:p>
          <a:p>
            <a:pPr marL="342900" marR="0" lvl="0" indent="-26035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Roboto"/>
              <a:buNone/>
            </a:pPr>
            <a:endParaRPr sz="1400" dirty="0"/>
          </a:p>
          <a:p>
            <a:pPr marL="342900" marR="0" lvl="0" indent="-3429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50"/>
              <a:buFont typeface="Roboto"/>
              <a:buAutoNum type="arabicPeriod"/>
            </a:pPr>
            <a:r>
              <a:rPr lang="en-US" sz="1400" dirty="0" err="1"/>
              <a:t>Zespoły</a:t>
            </a:r>
            <a:r>
              <a:rPr lang="en-US" sz="1400" dirty="0"/>
              <a:t> 3-4 </a:t>
            </a:r>
            <a:r>
              <a:rPr lang="en-US" sz="1400" dirty="0" err="1"/>
              <a:t>osobowe</a:t>
            </a:r>
            <a:endParaRPr sz="1400" dirty="0"/>
          </a:p>
          <a:p>
            <a:pPr marL="342900" marR="0" lvl="0" indent="-3429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50"/>
              <a:buFont typeface="Roboto"/>
              <a:buAutoNum type="arabicPeriod"/>
            </a:pPr>
            <a:r>
              <a:rPr lang="en-US" sz="1400" dirty="0" err="1"/>
              <a:t>Każdy</a:t>
            </a:r>
            <a:r>
              <a:rPr lang="en-US" sz="1400" dirty="0"/>
              <a:t> </a:t>
            </a:r>
            <a:r>
              <a:rPr lang="en-US" sz="1400" dirty="0" err="1"/>
              <a:t>zespół</a:t>
            </a:r>
            <a:r>
              <a:rPr lang="en-US" sz="1400" dirty="0"/>
              <a:t> </a:t>
            </a:r>
            <a:r>
              <a:rPr lang="en-US" sz="1400" dirty="0" err="1"/>
              <a:t>musi</a:t>
            </a:r>
            <a:r>
              <a:rPr lang="en-US" sz="1400" dirty="0"/>
              <a:t> </a:t>
            </a:r>
            <a:r>
              <a:rPr lang="en-US" sz="1400" dirty="0" err="1"/>
              <a:t>wybrać</a:t>
            </a:r>
            <a:r>
              <a:rPr lang="en-US" sz="1400" dirty="0"/>
              <a:t> </a:t>
            </a:r>
            <a:r>
              <a:rPr lang="en-US" sz="1400" dirty="0" err="1"/>
              <a:t>zestaw</a:t>
            </a:r>
            <a:r>
              <a:rPr lang="en-US" sz="1400" dirty="0"/>
              <a:t> </a:t>
            </a:r>
            <a:r>
              <a:rPr lang="en-US" sz="1400" dirty="0" err="1"/>
              <a:t>danych</a:t>
            </a:r>
            <a:r>
              <a:rPr lang="en-US" sz="1400" dirty="0"/>
              <a:t> </a:t>
            </a:r>
            <a:r>
              <a:rPr lang="en-US" sz="1400" dirty="0" err="1"/>
              <a:t>witryny</a:t>
            </a:r>
            <a:r>
              <a:rPr lang="en-US" sz="1400" dirty="0"/>
              <a:t>, w </a:t>
            </a:r>
            <a:r>
              <a:rPr lang="en-US" sz="1400" dirty="0" err="1"/>
              <a:t>tym</a:t>
            </a:r>
            <a:r>
              <a:rPr lang="en-US" sz="1400" dirty="0"/>
              <a:t> </a:t>
            </a:r>
            <a:r>
              <a:rPr lang="en-US" sz="1400" dirty="0" err="1"/>
              <a:t>informacje</a:t>
            </a:r>
            <a:r>
              <a:rPr lang="en-US" sz="1400" dirty="0"/>
              <a:t> o </a:t>
            </a:r>
            <a:r>
              <a:rPr lang="en-US" sz="1400" dirty="0" err="1"/>
              <a:t>ruchu</a:t>
            </a:r>
            <a:r>
              <a:rPr lang="en-US" sz="1400" dirty="0"/>
              <a:t> </a:t>
            </a:r>
            <a:r>
              <a:rPr lang="en-US" sz="1400" dirty="0" err="1"/>
              <a:t>organicznym</a:t>
            </a:r>
            <a:r>
              <a:rPr lang="en-US" sz="1400" dirty="0"/>
              <a:t>, </a:t>
            </a:r>
            <a:r>
              <a:rPr lang="en-US" sz="1400" dirty="0" err="1"/>
              <a:t>rankingach</a:t>
            </a:r>
            <a:r>
              <a:rPr lang="en-US" sz="1400" dirty="0"/>
              <a:t> </a:t>
            </a:r>
            <a:r>
              <a:rPr lang="en-US" sz="1400" dirty="0" err="1"/>
              <a:t>słów</a:t>
            </a:r>
            <a:r>
              <a:rPr lang="en-US" sz="1400" dirty="0"/>
              <a:t> </a:t>
            </a:r>
            <a:r>
              <a:rPr lang="en-US" sz="1400" dirty="0" err="1"/>
              <a:t>kluczowych</a:t>
            </a:r>
            <a:r>
              <a:rPr lang="en-US" sz="1400" dirty="0"/>
              <a:t>, </a:t>
            </a:r>
            <a:r>
              <a:rPr lang="en-US" sz="1400" dirty="0" err="1"/>
              <a:t>współczynniku</a:t>
            </a:r>
            <a:r>
              <a:rPr lang="en-US" sz="1400" dirty="0"/>
              <a:t> </a:t>
            </a:r>
            <a:r>
              <a:rPr lang="en-US" sz="1400" dirty="0" err="1"/>
              <a:t>odrzuceń</a:t>
            </a:r>
            <a:r>
              <a:rPr lang="en-US" sz="1400" dirty="0"/>
              <a:t>, </a:t>
            </a:r>
            <a:r>
              <a:rPr lang="en-US" sz="1400" dirty="0" err="1"/>
              <a:t>czasie</a:t>
            </a:r>
            <a:r>
              <a:rPr lang="en-US" sz="1400" dirty="0"/>
              <a:t> </a:t>
            </a:r>
            <a:r>
              <a:rPr lang="en-US" sz="1400" dirty="0" err="1"/>
              <a:t>spędzonym</a:t>
            </a:r>
            <a:r>
              <a:rPr lang="en-US" sz="1400" dirty="0"/>
              <a:t> w </a:t>
            </a:r>
            <a:r>
              <a:rPr lang="en-US" sz="1400" dirty="0" err="1"/>
              <a:t>witrynie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konwersjach</a:t>
            </a:r>
            <a:endParaRPr sz="1400" dirty="0"/>
          </a:p>
          <a:p>
            <a:pPr marL="342900" marR="0" lvl="0" indent="-3429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50"/>
              <a:buFont typeface="Roboto"/>
              <a:buAutoNum type="arabicPeriod"/>
            </a:pPr>
            <a:r>
              <a:rPr lang="en-US" sz="1400" dirty="0" err="1"/>
              <a:t>Każdy</a:t>
            </a:r>
            <a:r>
              <a:rPr lang="en-US" sz="1400" dirty="0"/>
              <a:t> </a:t>
            </a:r>
            <a:r>
              <a:rPr lang="en-US" sz="1400" dirty="0" err="1"/>
              <a:t>zespół</a:t>
            </a:r>
            <a:r>
              <a:rPr lang="en-US" sz="1400" dirty="0"/>
              <a:t> </a:t>
            </a:r>
            <a:r>
              <a:rPr lang="en-US" sz="1400" dirty="0" err="1"/>
              <a:t>musi</a:t>
            </a:r>
            <a:r>
              <a:rPr lang="en-US" sz="1400" dirty="0"/>
              <a:t> </a:t>
            </a:r>
            <a:r>
              <a:rPr lang="en-US" sz="1400" dirty="0" err="1"/>
              <a:t>wyczyścić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przygotować</a:t>
            </a:r>
            <a:r>
              <a:rPr lang="en-US" sz="1400" dirty="0"/>
              <a:t> </a:t>
            </a:r>
            <a:r>
              <a:rPr lang="en-US" sz="1400" dirty="0" err="1"/>
              <a:t>dane</a:t>
            </a:r>
            <a:r>
              <a:rPr lang="en-US" sz="1400" dirty="0"/>
              <a:t> do </a:t>
            </a:r>
            <a:r>
              <a:rPr lang="en-US" sz="1400" dirty="0" err="1"/>
              <a:t>analizy</a:t>
            </a:r>
            <a:r>
              <a:rPr lang="en-US" sz="1400" dirty="0"/>
              <a:t>. </a:t>
            </a:r>
            <a:r>
              <a:rPr lang="en-US" sz="1400" dirty="0" err="1"/>
              <a:t>Powinno</a:t>
            </a:r>
            <a:r>
              <a:rPr lang="en-US" sz="1400" dirty="0"/>
              <a:t> to </a:t>
            </a:r>
            <a:r>
              <a:rPr lang="en-US" sz="1400" dirty="0" err="1"/>
              <a:t>obejmować</a:t>
            </a:r>
            <a:r>
              <a:rPr lang="en-US" sz="1400" dirty="0"/>
              <a:t>:</a:t>
            </a:r>
            <a:endParaRPr sz="1400" dirty="0"/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Usuwanie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zduplikowanych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danych</a:t>
            </a:r>
            <a:endParaRPr sz="14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Korygowanie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wszelkich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nieścisłości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w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danych</a:t>
            </a:r>
            <a:endParaRPr sz="14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Standaryzacja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formatów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danych</a:t>
            </a:r>
            <a:endParaRPr sz="14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Usuwanie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wszelkich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nieistotnych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danych</a:t>
            </a:r>
            <a:endParaRPr sz="1400" dirty="0">
              <a:solidFill>
                <a:srgbClr val="11AA81"/>
              </a:solidFill>
            </a:endParaRPr>
          </a:p>
          <a:p>
            <a:pPr marL="342900" marR="0" lvl="0" indent="-3429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50"/>
              <a:buFont typeface="Roboto"/>
              <a:buAutoNum type="arabicPeriod"/>
            </a:pPr>
            <a:r>
              <a:rPr lang="en-US" sz="1400" dirty="0"/>
              <a:t>Po </a:t>
            </a:r>
            <a:r>
              <a:rPr lang="en-US" sz="1400" dirty="0" err="1"/>
              <a:t>wyczyszczeniu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przygotowaniu</a:t>
            </a:r>
            <a:r>
              <a:rPr lang="en-US" sz="1400" dirty="0"/>
              <a:t> </a:t>
            </a:r>
            <a:r>
              <a:rPr lang="en-US" sz="1400" dirty="0" err="1"/>
              <a:t>danych</a:t>
            </a:r>
            <a:r>
              <a:rPr lang="en-US" sz="1400" dirty="0"/>
              <a:t> </a:t>
            </a:r>
            <a:r>
              <a:rPr lang="en-US" sz="1400" dirty="0" err="1"/>
              <a:t>każdy</a:t>
            </a:r>
            <a:r>
              <a:rPr lang="en-US" sz="1400" dirty="0"/>
              <a:t> </a:t>
            </a:r>
            <a:r>
              <a:rPr lang="en-US" sz="1400" dirty="0" err="1"/>
              <a:t>zespół</a:t>
            </a:r>
            <a:r>
              <a:rPr lang="en-US" sz="1400" dirty="0"/>
              <a:t> </a:t>
            </a:r>
            <a:r>
              <a:rPr lang="en-US" sz="1400" dirty="0" err="1"/>
              <a:t>musi</a:t>
            </a:r>
            <a:r>
              <a:rPr lang="en-US" sz="1400" dirty="0"/>
              <a:t> </a:t>
            </a:r>
            <a:r>
              <a:rPr lang="en-US" sz="1400" dirty="0" err="1"/>
              <a:t>utworzyć</a:t>
            </a:r>
            <a:r>
              <a:rPr lang="en-US" sz="1400" dirty="0"/>
              <a:t> </a:t>
            </a:r>
            <a:r>
              <a:rPr lang="en-US" sz="1400" dirty="0" err="1"/>
              <a:t>raport</a:t>
            </a:r>
            <a:r>
              <a:rPr lang="en-US" sz="1400" dirty="0"/>
              <a:t> </a:t>
            </a:r>
            <a:r>
              <a:rPr lang="en-US" sz="1400" dirty="0" err="1"/>
              <a:t>zawierający</a:t>
            </a:r>
            <a:r>
              <a:rPr lang="en-US" sz="1400" dirty="0"/>
              <a:t> </a:t>
            </a:r>
            <a:r>
              <a:rPr lang="en-US" sz="1400" dirty="0" err="1"/>
              <a:t>następujące</a:t>
            </a:r>
            <a:r>
              <a:rPr lang="en-US" sz="1400" dirty="0"/>
              <a:t> </a:t>
            </a:r>
            <a:r>
              <a:rPr lang="en-US" sz="1400" dirty="0" err="1"/>
              <a:t>elementy</a:t>
            </a:r>
            <a:r>
              <a:rPr lang="en-US" sz="1400" dirty="0"/>
              <a:t>:</a:t>
            </a:r>
            <a:endParaRPr sz="1400" dirty="0"/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Podsumowanie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procesu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czyszczenia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i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przygotowywania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danych</a:t>
            </a:r>
            <a:endParaRPr sz="14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Podsumowanie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jakości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danych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i</a:t>
            </a:r>
            <a:r>
              <a:rPr lang="en-US" sz="14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400" b="0" i="0" u="none" strike="noStrike" cap="none" dirty="0" err="1">
                <a:solidFill>
                  <a:srgbClr val="11AA81"/>
                </a:solidFill>
              </a:rPr>
              <a:t>spostrzeżeń</a:t>
            </a:r>
            <a:endParaRPr sz="1400" dirty="0">
              <a:solidFill>
                <a:srgbClr val="11AA81"/>
              </a:solidFill>
            </a:endParaRPr>
          </a:p>
          <a:p>
            <a:pPr marL="342900" marR="0" lvl="0" indent="-34290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550"/>
              <a:buFont typeface="Roboto"/>
              <a:buAutoNum type="arabicPeriod"/>
            </a:pPr>
            <a:r>
              <a:rPr lang="en-US" sz="1400" dirty="0" err="1"/>
              <a:t>Każdy</a:t>
            </a:r>
            <a:r>
              <a:rPr lang="en-US" sz="1400" dirty="0"/>
              <a:t> </a:t>
            </a:r>
            <a:r>
              <a:rPr lang="en-US" sz="1400" dirty="0" err="1"/>
              <a:t>zespół</a:t>
            </a:r>
            <a:r>
              <a:rPr lang="en-US" sz="1400" dirty="0"/>
              <a:t> </a:t>
            </a:r>
            <a:r>
              <a:rPr lang="en-US" sz="1400" dirty="0" err="1"/>
              <a:t>przedstawi</a:t>
            </a:r>
            <a:r>
              <a:rPr lang="en-US" sz="1400" dirty="0"/>
              <a:t> </a:t>
            </a:r>
            <a:r>
              <a:rPr lang="en-US" sz="1400" dirty="0" err="1"/>
              <a:t>swój</a:t>
            </a:r>
            <a:r>
              <a:rPr lang="en-US" sz="1400" dirty="0"/>
              <a:t> </a:t>
            </a:r>
            <a:r>
              <a:rPr lang="en-US" sz="1400" dirty="0" err="1"/>
              <a:t>raport</a:t>
            </a:r>
            <a:r>
              <a:rPr lang="en-US" sz="1400" dirty="0"/>
              <a:t> </a:t>
            </a:r>
            <a:r>
              <a:rPr lang="en-US" sz="1400" dirty="0" err="1"/>
              <a:t>klasie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omówi</a:t>
            </a:r>
            <a:r>
              <a:rPr lang="en-US" sz="1400" dirty="0"/>
              <a:t> </a:t>
            </a:r>
            <a:r>
              <a:rPr lang="en-US" sz="1400" dirty="0" err="1"/>
              <a:t>swoje</a:t>
            </a:r>
            <a:r>
              <a:rPr lang="en-US" sz="1400" dirty="0"/>
              <a:t> </a:t>
            </a:r>
            <a:r>
              <a:rPr lang="en-US" sz="1400" dirty="0" err="1"/>
              <a:t>ustalenia</a:t>
            </a:r>
            <a:r>
              <a:rPr lang="en-US" sz="1400" dirty="0"/>
              <a:t> </a:t>
            </a:r>
            <a:r>
              <a:rPr lang="en-US" sz="1400" dirty="0" err="1"/>
              <a:t>i</a:t>
            </a:r>
            <a:r>
              <a:rPr lang="en-US" sz="1400" dirty="0"/>
              <a:t> </a:t>
            </a:r>
            <a:r>
              <a:rPr lang="en-US" sz="1400" dirty="0" err="1"/>
              <a:t>wnioski</a:t>
            </a:r>
            <a:endParaRPr sz="1400" dirty="0"/>
          </a:p>
          <a:p>
            <a:pPr marL="0" lvl="0" indent="0" algn="l" rtl="0">
              <a:lnSpc>
                <a:spcPct val="104516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50"/>
              <a:buNone/>
            </a:pPr>
            <a:endParaRPr sz="14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10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Temat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0"/>
          <p:cNvSpPr txBox="1"/>
          <p:nvPr/>
        </p:nvSpPr>
        <p:spPr>
          <a:xfrm>
            <a:off x="675150" y="1812908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Metryki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1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2" name="Google Shape;212;p11"/>
          <p:cNvSpPr txBox="1"/>
          <p:nvPr/>
        </p:nvSpPr>
        <p:spPr>
          <a:xfrm>
            <a:off x="478339" y="1319022"/>
            <a:ext cx="8333429" cy="2987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1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ct val="100000"/>
              <a:buFont typeface="Arial"/>
              <a:buNone/>
            </a:pPr>
            <a:r>
              <a:rPr lang="en-US" sz="4000"/>
              <a:t>Metryki</a:t>
            </a:r>
            <a:r>
              <a:rPr lang="en-US" sz="3200"/>
              <a:t/>
            </a:r>
            <a:br>
              <a:rPr lang="en-US" sz="3200"/>
            </a:br>
            <a:endParaRPr sz="3200"/>
          </a:p>
        </p:txBody>
      </p:sp>
      <p:sp>
        <p:nvSpPr>
          <p:cNvPr id="214" name="Google Shape;214;p11"/>
          <p:cNvSpPr txBox="1">
            <a:spLocks noGrp="1"/>
          </p:cNvSpPr>
          <p:nvPr>
            <p:ph type="body" idx="1"/>
          </p:nvPr>
        </p:nvSpPr>
        <p:spPr>
          <a:xfrm>
            <a:off x="628650" y="1095317"/>
            <a:ext cx="7886700" cy="29649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Proste wskaźniki do oceny:</a:t>
            </a:r>
            <a:endParaRPr sz="1800"/>
          </a:p>
          <a:p>
            <a:pPr marL="285750" marR="0" lvl="0" indent="-114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None/>
            </a:pP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Liczba słów kluczowych, dla których witryna znajduje się w rankingu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Liczba odpowiednich słów kluczowych, dla których witryna jest w rankingu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Wielkość ruchu organicznego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Liczba linków przychodzących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Wzrost rankingu docelowych słów kluczowych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Liczba potencjalnych klientów i sprzedaży z ruchu organicznego</a:t>
            </a:r>
            <a:endParaRPr sz="1800"/>
          </a:p>
          <a:p>
            <a:pPr marL="285750" marR="0" lvl="0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/>
              <a:t>Konwersje</a:t>
            </a:r>
            <a:endParaRPr sz="1800"/>
          </a:p>
          <a:p>
            <a:pPr marL="285750" lvl="0" indent="-142875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1AA81"/>
              </a:buClr>
              <a:buSzPts val="2250"/>
              <a:buFont typeface="Arial"/>
              <a:buNone/>
            </a:pPr>
            <a:endParaRPr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2"/>
          <p:cNvSpPr txBox="1"/>
          <p:nvPr/>
        </p:nvSpPr>
        <p:spPr>
          <a:xfrm>
            <a:off x="478339" y="212908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 dirty="0" err="1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Metryki</a:t>
            </a:r>
            <a:r>
              <a:rPr lang="pl-PL" sz="3600" b="1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(1)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2"/>
          <p:cNvSpPr txBox="1"/>
          <p:nvPr/>
        </p:nvSpPr>
        <p:spPr>
          <a:xfrm>
            <a:off x="405285" y="1826281"/>
            <a:ext cx="8333429" cy="2948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Roboto"/>
              <a:buAutoNum type="arabicPeriod"/>
            </a:pPr>
            <a:r>
              <a:rPr lang="en-US" sz="2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Wskaźniki</a:t>
            </a:r>
            <a:r>
              <a:rPr lang="en-US" sz="24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świadomości</a:t>
            </a:r>
            <a:endParaRPr sz="2400" b="1" i="0" u="none" strike="noStrike" cap="none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Wzmianki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marce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Linki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przychodzące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Słowa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kluczowe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szczycie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ścieżki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12"/>
          <p:cNvSpPr txBox="1"/>
          <p:nvPr/>
        </p:nvSpPr>
        <p:spPr>
          <a:xfrm>
            <a:off x="478339" y="863603"/>
            <a:ext cx="8333429" cy="884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Metryki mogą być cennym narzędziem do oceny skuteczności strategii SEO. Mogą one zapewnić ilościowy sposób pomiaru postępów i oceny skuteczności różnych taktyk. Niektóre typowe wskaźniki wykorzystywane do oceny wydajności SEO obejmują:</a:t>
            </a:r>
            <a:endParaRPr sz="20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2"/>
          <p:cNvSpPr txBox="1"/>
          <p:nvPr/>
        </p:nvSpPr>
        <p:spPr>
          <a:xfrm>
            <a:off x="478339" y="212908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 dirty="0" err="1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Metryki</a:t>
            </a:r>
            <a:r>
              <a:rPr lang="pl-PL" sz="3600" b="1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(2)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2"/>
          <p:cNvSpPr txBox="1"/>
          <p:nvPr/>
        </p:nvSpPr>
        <p:spPr>
          <a:xfrm>
            <a:off x="405285" y="1826281"/>
            <a:ext cx="8333429" cy="2948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Roboto"/>
              <a:buAutoNum type="arabicPeriod"/>
            </a:pPr>
            <a:r>
              <a:rPr lang="en-US" sz="1100" b="1" i="0" u="none" strike="noStrike" cap="none" dirty="0" err="1" smtClean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Wskaźniki</a:t>
            </a:r>
            <a:r>
              <a:rPr lang="en-US" sz="1100" b="1" i="0" u="none" strike="noStrike" cap="none" dirty="0" smtClean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 smtClean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świadomości</a:t>
            </a:r>
            <a:endParaRPr sz="1100" b="1" i="0" u="none" strike="noStrike" cap="none" dirty="0" smtClean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05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Roboto"/>
              <a:buAutoNum type="arabicPeriod"/>
            </a:pPr>
            <a:r>
              <a:rPr lang="en-US" sz="2800" b="1" i="0" u="none" strike="noStrike" cap="none" dirty="0" err="1">
                <a:solidFill>
                  <a:srgbClr val="11AA81"/>
                </a:solidFill>
                <a:sym typeface="Arial"/>
              </a:rPr>
              <a:t>Wskaźniki</a:t>
            </a:r>
            <a:r>
              <a:rPr lang="en-US" sz="2800" b="1" i="0" u="none" strike="noStrike" cap="none" dirty="0">
                <a:solidFill>
                  <a:srgbClr val="11AA81"/>
                </a:solidFill>
                <a:sym typeface="Arial"/>
              </a:rPr>
              <a:t> </a:t>
            </a:r>
            <a:r>
              <a:rPr lang="en-US" sz="2800" b="1" i="0" u="none" strike="noStrike" cap="none" dirty="0" err="1">
                <a:solidFill>
                  <a:srgbClr val="11AA81"/>
                </a:solidFill>
                <a:sym typeface="Arial"/>
              </a:rPr>
              <a:t>na</a:t>
            </a:r>
            <a:r>
              <a:rPr lang="en-US" sz="2800" b="1" i="0" u="none" strike="noStrike" cap="none" dirty="0">
                <a:solidFill>
                  <a:srgbClr val="11AA81"/>
                </a:solidFill>
                <a:sym typeface="Arial"/>
              </a:rPr>
              <a:t> </a:t>
            </a:r>
            <a:r>
              <a:rPr lang="en-US" sz="2800" b="1" i="0" u="none" strike="noStrike" cap="none" dirty="0" err="1">
                <a:solidFill>
                  <a:srgbClr val="11AA81"/>
                </a:solidFill>
                <a:sym typeface="Arial"/>
              </a:rPr>
              <a:t>miejscu</a:t>
            </a:r>
            <a:endParaRPr sz="2800" b="1" i="0" u="none" strike="noStrike" cap="none" dirty="0">
              <a:solidFill>
                <a:srgbClr val="11AA81"/>
              </a:solidFill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Ruch</a:t>
            </a:r>
            <a:r>
              <a:rPr lang="en-US" sz="2000" b="0" i="0" u="none" strike="noStrike" cap="none" dirty="0">
                <a:solidFill>
                  <a:srgbClr val="161249"/>
                </a:solidFill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organiczny</a:t>
            </a:r>
            <a:endParaRPr sz="2000" b="0" i="0" u="none" strike="noStrike" cap="none" dirty="0">
              <a:solidFill>
                <a:srgbClr val="161249"/>
              </a:solidFill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Ruch</a:t>
            </a:r>
            <a:r>
              <a:rPr lang="en-US" sz="2000" b="0" i="0" u="none" strike="noStrike" cap="none" dirty="0">
                <a:solidFill>
                  <a:srgbClr val="161249"/>
                </a:solidFill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referencyjny</a:t>
            </a:r>
            <a:endParaRPr sz="2000" b="0" i="0" u="none" strike="noStrike" cap="none" dirty="0">
              <a:solidFill>
                <a:srgbClr val="161249"/>
              </a:solidFill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Nowi</a:t>
            </a:r>
            <a:r>
              <a:rPr lang="en-US" sz="2000" b="0" i="0" u="none" strike="noStrike" cap="none" dirty="0">
                <a:solidFill>
                  <a:srgbClr val="161249"/>
                </a:solidFill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użytkownicy</a:t>
            </a:r>
            <a:endParaRPr sz="2000" b="0" i="0" u="none" strike="noStrike" cap="none" dirty="0">
              <a:solidFill>
                <a:srgbClr val="161249"/>
              </a:solidFill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Słowa</a:t>
            </a:r>
            <a:r>
              <a:rPr lang="en-US" sz="2000" b="0" i="0" u="none" strike="noStrike" cap="none" dirty="0">
                <a:solidFill>
                  <a:srgbClr val="161249"/>
                </a:solidFill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kluczowe</a:t>
            </a:r>
            <a:r>
              <a:rPr lang="en-US" sz="2000" b="0" i="0" u="none" strike="noStrike" cap="none" dirty="0">
                <a:solidFill>
                  <a:srgbClr val="161249"/>
                </a:solidFill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na</a:t>
            </a:r>
            <a:r>
              <a:rPr lang="en-US" sz="2000" b="0" i="0" u="none" strike="noStrike" cap="none" dirty="0">
                <a:solidFill>
                  <a:srgbClr val="161249"/>
                </a:solidFill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środku</a:t>
            </a:r>
            <a:r>
              <a:rPr lang="en-US" sz="2000" b="0" i="0" u="none" strike="noStrike" cap="none" dirty="0">
                <a:solidFill>
                  <a:srgbClr val="161249"/>
                </a:solidFill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sym typeface="Arial"/>
              </a:rPr>
              <a:t>ścieżki</a:t>
            </a:r>
            <a:endParaRPr sz="2000" dirty="0"/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05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05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12"/>
          <p:cNvSpPr txBox="1"/>
          <p:nvPr/>
        </p:nvSpPr>
        <p:spPr>
          <a:xfrm>
            <a:off x="478339" y="863603"/>
            <a:ext cx="8333429" cy="884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Metryki mogą być cennym narzędziem do oceny skuteczności strategii SEO. Mogą one zapewnić ilościowy sposób pomiaru postępów i oceny skuteczności różnych taktyk. Niektóre typowe wskaźniki wykorzystywane do oceny wydajności SEO obejmują:</a:t>
            </a:r>
            <a:endParaRPr sz="20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706844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2"/>
          <p:cNvSpPr txBox="1"/>
          <p:nvPr/>
        </p:nvSpPr>
        <p:spPr>
          <a:xfrm>
            <a:off x="478339" y="212908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 dirty="0" err="1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Metryki</a:t>
            </a:r>
            <a:r>
              <a:rPr lang="pl-PL" sz="3600" b="1" i="0" u="none" strike="noStrike" cap="none" dirty="0" smtClean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(3)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12"/>
          <p:cNvSpPr txBox="1"/>
          <p:nvPr/>
        </p:nvSpPr>
        <p:spPr>
          <a:xfrm>
            <a:off x="405285" y="1826281"/>
            <a:ext cx="8333429" cy="29483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Roboto"/>
              <a:buAutoNum type="arabicPeriod"/>
            </a:pPr>
            <a:r>
              <a:rPr lang="en-US" sz="11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Wskaźniki</a:t>
            </a:r>
            <a:r>
              <a:rPr lang="en-US" sz="11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świadomości</a:t>
            </a:r>
            <a:endParaRPr sz="1100" b="1" i="0" u="none" strike="noStrike" cap="none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05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Roboto"/>
              <a:buAutoNum type="arabicPeriod"/>
            </a:pPr>
            <a:r>
              <a:rPr lang="en-US" sz="11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Wskaźniki</a:t>
            </a:r>
            <a:r>
              <a:rPr lang="en-US" sz="11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11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1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miejscu</a:t>
            </a:r>
            <a:endParaRPr sz="1100" b="1" i="0" u="none" strike="noStrike" cap="none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1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5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800"/>
              <a:buFont typeface="Roboto"/>
              <a:buAutoNum type="arabicPeriod"/>
            </a:pPr>
            <a:r>
              <a:rPr lang="en-US" sz="2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Wskaźniki</a:t>
            </a:r>
            <a:r>
              <a:rPr lang="en-US" sz="2400" b="1" i="0" u="none" strike="noStrike" cap="none" dirty="0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konwersji</a:t>
            </a:r>
            <a:endParaRPr sz="2400" b="1" i="0" u="none" strike="noStrike" cap="none" dirty="0">
              <a:solidFill>
                <a:srgbClr val="11AA8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Głębokość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czas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trwania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strony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Konwersje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Wartość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konwersję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34290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000"/>
              <a:buFont typeface="Arial"/>
              <a:buChar char="•"/>
            </a:pP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Słowa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kluczowe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20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dole </a:t>
            </a:r>
            <a:r>
              <a:rPr lang="en-US" sz="20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ścieżki</a:t>
            </a:r>
            <a:endParaRPr sz="20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05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800100" marR="0" lvl="1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endParaRPr sz="105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1" name="Google Shape;221;p12"/>
          <p:cNvSpPr txBox="1"/>
          <p:nvPr/>
        </p:nvSpPr>
        <p:spPr>
          <a:xfrm>
            <a:off x="478339" y="863603"/>
            <a:ext cx="8333429" cy="8846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600"/>
              <a:buFont typeface="Arial"/>
              <a:buNone/>
            </a:pPr>
            <a:r>
              <a:rPr lang="en-US" sz="16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Metryki mogą być cennym narzędziem do oceny skuteczności strategii SEO. Mogą one zapewnić ilościowy sposób pomiaru postępów i oceny skuteczności różnych taktyk. Niektóre typowe wskaźniki wykorzystywane do oceny wydajności SEO obejmują:</a:t>
            </a:r>
            <a:endParaRPr sz="20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8621183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3"/>
          <p:cNvSpPr txBox="1"/>
          <p:nvPr/>
        </p:nvSpPr>
        <p:spPr>
          <a:xfrm>
            <a:off x="478339" y="27215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Metryki</a:t>
            </a:r>
            <a:endParaRPr sz="3600" b="0" i="0" u="none" strike="noStrike" cap="none">
              <a:solidFill>
                <a:srgbClr val="16124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3"/>
          <p:cNvSpPr txBox="1"/>
          <p:nvPr/>
        </p:nvSpPr>
        <p:spPr>
          <a:xfrm>
            <a:off x="478339" y="844855"/>
            <a:ext cx="8333429" cy="3734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Proste wskaźniki do oceny: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Liczba słów kluczowych, dla których witryna znajduje się w rankingu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Liczba odpowiednich słów kluczowych, dla których witryna jest w rankingu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Wielkość ruchu organicznego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Wielkość ruchu według słów kluczowych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Liczba linków przychodzących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Wzrost rankingu docelowych słów kluczowych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Liczba potencjalnych klientów i sprzedaży z ruchu organicznego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Konwersje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Autorytet domeny i linki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Media społecznościowe i recenzje</a:t>
            </a:r>
            <a:endParaRPr sz="18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4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4" name="Google Shape;234;p14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877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Ocena aktywności</a:t>
            </a:r>
            <a:endParaRPr/>
          </a:p>
        </p:txBody>
      </p:sp>
      <p:sp>
        <p:nvSpPr>
          <p:cNvPr id="235" name="Google Shape;235;p14"/>
          <p:cNvSpPr txBox="1">
            <a:spLocks noGrp="1"/>
          </p:cNvSpPr>
          <p:nvPr>
            <p:ph type="body" idx="2"/>
          </p:nvPr>
        </p:nvSpPr>
        <p:spPr>
          <a:xfrm>
            <a:off x="840583" y="720745"/>
            <a:ext cx="7825078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</a:pPr>
            <a:r>
              <a:rPr lang="en-US" sz="1400" b="1" dirty="0" err="1"/>
              <a:t>Cel</a:t>
            </a:r>
            <a:r>
              <a:rPr lang="en-US" sz="1400" b="1" dirty="0"/>
              <a:t>: </a:t>
            </a:r>
            <a:r>
              <a:rPr lang="en-US" sz="1400" b="1" dirty="0" err="1"/>
              <a:t>Zrozumienie</a:t>
            </a:r>
            <a:r>
              <a:rPr lang="en-US" sz="1400" b="1" dirty="0"/>
              <a:t>, </a:t>
            </a:r>
            <a:r>
              <a:rPr lang="en-US" sz="1400" b="1" dirty="0" err="1"/>
              <a:t>jak</a:t>
            </a:r>
            <a:r>
              <a:rPr lang="en-US" sz="1400" b="1" dirty="0"/>
              <a:t> </a:t>
            </a:r>
            <a:r>
              <a:rPr lang="en-US" sz="1400" b="1" dirty="0" err="1"/>
              <a:t>używać</a:t>
            </a:r>
            <a:r>
              <a:rPr lang="en-US" sz="1400" b="1" dirty="0"/>
              <a:t> </a:t>
            </a:r>
            <a:r>
              <a:rPr lang="en-US" sz="1400" b="1" dirty="0" err="1"/>
              <a:t>wskaźników</a:t>
            </a:r>
            <a:r>
              <a:rPr lang="en-US" sz="1400" b="1" dirty="0"/>
              <a:t> do </a:t>
            </a:r>
            <a:r>
              <a:rPr lang="en-US" sz="1400" b="1" dirty="0" err="1"/>
              <a:t>oceny</a:t>
            </a:r>
            <a:r>
              <a:rPr lang="en-US" sz="1400" b="1" dirty="0"/>
              <a:t> </a:t>
            </a:r>
            <a:r>
              <a:rPr lang="en-US" sz="1400" b="1" dirty="0" err="1"/>
              <a:t>skuteczności</a:t>
            </a:r>
            <a:r>
              <a:rPr lang="en-US" sz="1400" b="1" dirty="0"/>
              <a:t> </a:t>
            </a:r>
            <a:r>
              <a:rPr lang="en-US" sz="1400" b="1" dirty="0" err="1"/>
              <a:t>strategii</a:t>
            </a:r>
            <a:r>
              <a:rPr lang="en-US" sz="1400" b="1" dirty="0"/>
              <a:t> SEO.</a:t>
            </a:r>
            <a:endParaRPr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600" dirty="0" err="1"/>
              <a:t>Zespoły</a:t>
            </a:r>
            <a:r>
              <a:rPr lang="en-US" sz="1600" dirty="0"/>
              <a:t> 3-4 </a:t>
            </a:r>
            <a:r>
              <a:rPr lang="en-US" sz="1600" dirty="0" err="1"/>
              <a:t>osobowe</a:t>
            </a:r>
            <a:endParaRPr sz="16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600" dirty="0" err="1"/>
              <a:t>Każdy</a:t>
            </a:r>
            <a:r>
              <a:rPr lang="en-US" sz="1600" dirty="0"/>
              <a:t> </a:t>
            </a:r>
            <a:r>
              <a:rPr lang="en-US" sz="1600" dirty="0" err="1"/>
              <a:t>zespół</a:t>
            </a:r>
            <a:r>
              <a:rPr lang="en-US" sz="1600" dirty="0"/>
              <a:t> </a:t>
            </a:r>
            <a:r>
              <a:rPr lang="en-US" sz="1600" dirty="0" err="1"/>
              <a:t>musi</a:t>
            </a:r>
            <a:r>
              <a:rPr lang="en-US" sz="1600" dirty="0"/>
              <a:t> </a:t>
            </a:r>
            <a:r>
              <a:rPr lang="en-US" sz="1600" dirty="0" err="1"/>
              <a:t>wybrać</a:t>
            </a:r>
            <a:r>
              <a:rPr lang="en-US" sz="1600" dirty="0"/>
              <a:t> </a:t>
            </a:r>
            <a:r>
              <a:rPr lang="en-US" sz="1600" dirty="0" err="1"/>
              <a:t>stronę</a:t>
            </a:r>
            <a:r>
              <a:rPr lang="en-US" sz="1600" dirty="0"/>
              <a:t> </a:t>
            </a:r>
            <a:r>
              <a:rPr lang="en-US" sz="1600" dirty="0" err="1"/>
              <a:t>internetową</a:t>
            </a:r>
            <a:r>
              <a:rPr lang="en-US" sz="1600" dirty="0"/>
              <a:t> do </a:t>
            </a:r>
            <a:r>
              <a:rPr lang="en-US" sz="1600" dirty="0" err="1"/>
              <a:t>przeanalizowania</a:t>
            </a:r>
            <a:endParaRPr sz="16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600" dirty="0" err="1"/>
              <a:t>Każdy</a:t>
            </a:r>
            <a:r>
              <a:rPr lang="en-US" sz="1600" dirty="0"/>
              <a:t> </a:t>
            </a:r>
            <a:r>
              <a:rPr lang="en-US" sz="1600" dirty="0" err="1"/>
              <a:t>zespół</a:t>
            </a:r>
            <a:r>
              <a:rPr lang="en-US" sz="1600" dirty="0"/>
              <a:t> </a:t>
            </a:r>
            <a:r>
              <a:rPr lang="en-US" sz="1600" dirty="0" err="1"/>
              <a:t>może</a:t>
            </a:r>
            <a:r>
              <a:rPr lang="en-US" sz="1600" dirty="0"/>
              <a:t> </a:t>
            </a:r>
            <a:r>
              <a:rPr lang="en-US" sz="1600" dirty="0" err="1"/>
              <a:t>korzystać</a:t>
            </a:r>
            <a:r>
              <a:rPr lang="en-US" sz="1600" dirty="0"/>
              <a:t> z </a:t>
            </a:r>
            <a:r>
              <a:rPr lang="en-US" sz="1600" dirty="0" err="1"/>
              <a:t>danych</a:t>
            </a:r>
            <a:r>
              <a:rPr lang="en-US" sz="1600" dirty="0"/>
              <a:t> </a:t>
            </a:r>
            <a:r>
              <a:rPr lang="en-US" sz="1600" dirty="0" err="1"/>
              <a:t>dotyczących</a:t>
            </a:r>
            <a:r>
              <a:rPr lang="en-US" sz="1600" dirty="0"/>
              <a:t> </a:t>
            </a:r>
            <a:r>
              <a:rPr lang="en-US" sz="1600" dirty="0" err="1"/>
              <a:t>następujących</a:t>
            </a:r>
            <a:r>
              <a:rPr lang="en-US" sz="1600" dirty="0"/>
              <a:t> </a:t>
            </a:r>
            <a:r>
              <a:rPr lang="en-US" sz="1600" dirty="0" err="1"/>
              <a:t>wskaźników</a:t>
            </a:r>
            <a:r>
              <a:rPr lang="en-US" sz="1600" dirty="0"/>
              <a:t> SEO </a:t>
            </a:r>
            <a:r>
              <a:rPr lang="en-US" sz="1600" dirty="0" err="1"/>
              <a:t>dla</a:t>
            </a:r>
            <a:r>
              <a:rPr lang="en-US" sz="1600" dirty="0"/>
              <a:t> </a:t>
            </a:r>
            <a:r>
              <a:rPr lang="en-US" sz="1600" dirty="0" err="1"/>
              <a:t>przydzielonej</a:t>
            </a:r>
            <a:r>
              <a:rPr lang="en-US" sz="1600" dirty="0"/>
              <a:t> mu </a:t>
            </a:r>
            <a:r>
              <a:rPr lang="en-US" sz="1600" dirty="0" err="1"/>
              <a:t>witryny</a:t>
            </a:r>
            <a:r>
              <a:rPr lang="en-US" sz="1600" dirty="0"/>
              <a:t>: </a:t>
            </a:r>
            <a:r>
              <a:rPr lang="en-US" sz="1600" dirty="0" err="1"/>
              <a:t>ruch</a:t>
            </a:r>
            <a:r>
              <a:rPr lang="en-US" sz="1600" dirty="0"/>
              <a:t> </a:t>
            </a:r>
            <a:r>
              <a:rPr lang="en-US" sz="1600" dirty="0" err="1"/>
              <a:t>organiczny</a:t>
            </a:r>
            <a:r>
              <a:rPr lang="en-US" sz="1600" dirty="0"/>
              <a:t>, </a:t>
            </a:r>
            <a:r>
              <a:rPr lang="en-US" sz="1600" dirty="0" err="1"/>
              <a:t>rankingi</a:t>
            </a:r>
            <a:r>
              <a:rPr lang="en-US" sz="1600" dirty="0"/>
              <a:t> </a:t>
            </a:r>
            <a:r>
              <a:rPr lang="en-US" sz="1600" dirty="0" err="1"/>
              <a:t>słów</a:t>
            </a:r>
            <a:r>
              <a:rPr lang="en-US" sz="1600" dirty="0"/>
              <a:t> </a:t>
            </a:r>
            <a:r>
              <a:rPr lang="en-US" sz="1600" dirty="0" err="1"/>
              <a:t>kluczowych</a:t>
            </a:r>
            <a:r>
              <a:rPr lang="en-US" sz="1600" dirty="0"/>
              <a:t>, </a:t>
            </a:r>
            <a:r>
              <a:rPr lang="en-US" sz="1600" dirty="0" err="1"/>
              <a:t>współczynnik</a:t>
            </a:r>
            <a:r>
              <a:rPr lang="en-US" sz="1600" dirty="0"/>
              <a:t> </a:t>
            </a:r>
            <a:r>
              <a:rPr lang="en-US" sz="1600" dirty="0" err="1"/>
              <a:t>odrzuceń</a:t>
            </a:r>
            <a:r>
              <a:rPr lang="en-US" sz="1600" dirty="0"/>
              <a:t>, </a:t>
            </a:r>
            <a:r>
              <a:rPr lang="en-US" sz="1600" dirty="0" err="1"/>
              <a:t>czas</a:t>
            </a:r>
            <a:r>
              <a:rPr lang="en-US" sz="1600" dirty="0"/>
              <a:t> </a:t>
            </a:r>
            <a:r>
              <a:rPr lang="en-US" sz="1600" dirty="0" err="1"/>
              <a:t>spędzony</a:t>
            </a:r>
            <a:r>
              <a:rPr lang="en-US" sz="1600" dirty="0"/>
              <a:t> w </a:t>
            </a:r>
            <a:r>
              <a:rPr lang="en-US" sz="1600" dirty="0" err="1"/>
              <a:t>witrynie</a:t>
            </a:r>
            <a:r>
              <a:rPr lang="en-US" sz="1600" dirty="0"/>
              <a:t> </a:t>
            </a:r>
            <a:r>
              <a:rPr lang="en-US" sz="1600" dirty="0" err="1"/>
              <a:t>i</a:t>
            </a:r>
            <a:r>
              <a:rPr lang="en-US" sz="1600" dirty="0"/>
              <a:t> </a:t>
            </a:r>
            <a:r>
              <a:rPr lang="en-US" sz="1600" dirty="0" err="1"/>
              <a:t>konwersje</a:t>
            </a:r>
            <a:r>
              <a:rPr lang="en-US" sz="1600" dirty="0"/>
              <a:t>.</a:t>
            </a:r>
            <a:endParaRPr sz="16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600" dirty="0" err="1"/>
              <a:t>Każdy</a:t>
            </a:r>
            <a:r>
              <a:rPr lang="en-US" sz="1600" dirty="0"/>
              <a:t> </a:t>
            </a:r>
            <a:r>
              <a:rPr lang="en-US" sz="1600" dirty="0" err="1"/>
              <a:t>zespół</a:t>
            </a:r>
            <a:r>
              <a:rPr lang="en-US" sz="1600" dirty="0"/>
              <a:t> </a:t>
            </a:r>
            <a:r>
              <a:rPr lang="en-US" sz="1600" dirty="0" err="1"/>
              <a:t>musi</a:t>
            </a:r>
            <a:r>
              <a:rPr lang="en-US" sz="1600" dirty="0"/>
              <a:t> </a:t>
            </a:r>
            <a:r>
              <a:rPr lang="en-US" sz="1600" dirty="0" err="1"/>
              <a:t>wykorzystać</a:t>
            </a:r>
            <a:r>
              <a:rPr lang="en-US" sz="1600" dirty="0"/>
              <a:t> </a:t>
            </a:r>
            <a:r>
              <a:rPr lang="en-US" sz="1600" dirty="0" err="1"/>
              <a:t>dostarczone</a:t>
            </a:r>
            <a:r>
              <a:rPr lang="en-US" sz="1600" dirty="0"/>
              <a:t> </a:t>
            </a:r>
            <a:r>
              <a:rPr lang="en-US" sz="1600" dirty="0" err="1"/>
              <a:t>dane</a:t>
            </a:r>
            <a:r>
              <a:rPr lang="en-US" sz="1600" dirty="0"/>
              <a:t> do </a:t>
            </a:r>
            <a:r>
              <a:rPr lang="en-US" sz="1600" dirty="0" err="1"/>
              <a:t>analizy</a:t>
            </a:r>
            <a:r>
              <a:rPr lang="en-US" sz="1600" dirty="0"/>
              <a:t> </a:t>
            </a:r>
            <a:r>
              <a:rPr lang="en-US" sz="1600" dirty="0" err="1"/>
              <a:t>wydajności</a:t>
            </a:r>
            <a:r>
              <a:rPr lang="en-US" sz="1600" dirty="0"/>
              <a:t> </a:t>
            </a:r>
            <a:r>
              <a:rPr lang="en-US" sz="1600" dirty="0" err="1"/>
              <a:t>witryny</a:t>
            </a:r>
            <a:r>
              <a:rPr lang="en-US" sz="1600" dirty="0"/>
              <a:t> pod </a:t>
            </a:r>
            <a:r>
              <a:rPr lang="en-US" sz="1600" dirty="0" err="1"/>
              <a:t>kątem</a:t>
            </a:r>
            <a:r>
              <a:rPr lang="en-US" sz="1600" dirty="0"/>
              <a:t> SEO</a:t>
            </a:r>
            <a:endParaRPr sz="1600" dirty="0"/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600" dirty="0" err="1"/>
              <a:t>Każdy</a:t>
            </a:r>
            <a:r>
              <a:rPr lang="en-US" sz="1600" dirty="0"/>
              <a:t> </a:t>
            </a:r>
            <a:r>
              <a:rPr lang="en-US" sz="1600" dirty="0" err="1"/>
              <a:t>zespół</a:t>
            </a:r>
            <a:r>
              <a:rPr lang="en-US" sz="1600" dirty="0"/>
              <a:t> </a:t>
            </a:r>
            <a:r>
              <a:rPr lang="en-US" sz="1600" dirty="0" err="1"/>
              <a:t>powinien</a:t>
            </a:r>
            <a:r>
              <a:rPr lang="en-US" sz="1600" dirty="0"/>
              <a:t> </a:t>
            </a:r>
            <a:r>
              <a:rPr lang="en-US" sz="1600" dirty="0" err="1"/>
              <a:t>stworzyć</a:t>
            </a:r>
            <a:r>
              <a:rPr lang="en-US" sz="1600" dirty="0"/>
              <a:t> </a:t>
            </a:r>
            <a:r>
              <a:rPr lang="en-US" sz="1600" dirty="0" err="1"/>
              <a:t>raport</a:t>
            </a:r>
            <a:r>
              <a:rPr lang="en-US" sz="1600" dirty="0"/>
              <a:t> </a:t>
            </a:r>
            <a:r>
              <a:rPr lang="en-US" sz="1600" dirty="0" err="1"/>
              <a:t>zawierający</a:t>
            </a:r>
            <a:r>
              <a:rPr lang="en-US" sz="1600" dirty="0"/>
              <a:t> </a:t>
            </a:r>
            <a:r>
              <a:rPr lang="en-US" sz="1600" dirty="0" err="1"/>
              <a:t>następujące</a:t>
            </a:r>
            <a:r>
              <a:rPr lang="en-US" sz="1600" dirty="0"/>
              <a:t> </a:t>
            </a:r>
            <a:r>
              <a:rPr lang="en-US" sz="1600" dirty="0" err="1"/>
              <a:t>elementy</a:t>
            </a:r>
            <a:r>
              <a:rPr lang="en-US" sz="1600" dirty="0"/>
              <a:t>:</a:t>
            </a:r>
            <a:endParaRPr sz="1600" dirty="0"/>
          </a:p>
          <a:p>
            <a:pPr marL="8001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Przegląd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strony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internetowej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i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jej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przeznaczenia</a:t>
            </a:r>
            <a:endParaRPr sz="16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Opis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bieżącej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wydajności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SEO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witryny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, w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tym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mocnych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i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słabych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stron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.</a:t>
            </a:r>
            <a:endParaRPr sz="16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Analiza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ruchu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na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stronie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,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rankingu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słów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kluczowych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,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współczynnika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odrzuceń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,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czasu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spędzonego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na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stronie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i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konwersji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, w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tym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trendów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i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spostrzeżeń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.</a:t>
            </a:r>
            <a:endParaRPr sz="1600" dirty="0">
              <a:solidFill>
                <a:srgbClr val="11AA81"/>
              </a:solidFill>
            </a:endParaRPr>
          </a:p>
          <a:p>
            <a:pPr marL="800100" marR="0" lvl="1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Roboto"/>
              <a:buAutoNum type="arabicPeriod"/>
            </a:pP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Zalecenia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dotyczące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poprawy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wydajności</a:t>
            </a:r>
            <a:r>
              <a:rPr lang="en-US" sz="1600" b="0" i="0" u="none" strike="noStrike" cap="none" dirty="0">
                <a:solidFill>
                  <a:srgbClr val="11AA81"/>
                </a:solidFill>
              </a:rPr>
              <a:t> SEO </a:t>
            </a:r>
            <a:r>
              <a:rPr lang="en-US" sz="1600" b="0" i="0" u="none" strike="noStrike" cap="none" dirty="0" err="1">
                <a:solidFill>
                  <a:srgbClr val="11AA81"/>
                </a:solidFill>
              </a:rPr>
              <a:t>witryny</a:t>
            </a:r>
            <a:endParaRPr sz="1600" dirty="0">
              <a:solidFill>
                <a:srgbClr val="11AA81"/>
              </a:solidFill>
            </a:endParaRPr>
          </a:p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1600"/>
              <a:buFont typeface="Roboto"/>
              <a:buAutoNum type="arabicPeriod"/>
            </a:pPr>
            <a:r>
              <a:rPr lang="en-US" sz="1600" dirty="0" err="1"/>
              <a:t>Każdy</a:t>
            </a:r>
            <a:r>
              <a:rPr lang="en-US" sz="1600" dirty="0"/>
              <a:t> </a:t>
            </a:r>
            <a:r>
              <a:rPr lang="en-US" sz="1600" dirty="0" err="1"/>
              <a:t>zespół</a:t>
            </a:r>
            <a:r>
              <a:rPr lang="en-US" sz="1600" dirty="0"/>
              <a:t> </a:t>
            </a:r>
            <a:r>
              <a:rPr lang="en-US" sz="1600" dirty="0" err="1"/>
              <a:t>przedstawi</a:t>
            </a:r>
            <a:r>
              <a:rPr lang="en-US" sz="1600" dirty="0"/>
              <a:t> </a:t>
            </a:r>
            <a:r>
              <a:rPr lang="en-US" sz="1600" dirty="0" err="1"/>
              <a:t>swój</a:t>
            </a:r>
            <a:r>
              <a:rPr lang="en-US" sz="1600" dirty="0"/>
              <a:t> </a:t>
            </a:r>
            <a:r>
              <a:rPr lang="en-US" sz="1600" dirty="0" err="1"/>
              <a:t>raport</a:t>
            </a:r>
            <a:r>
              <a:rPr lang="en-US" sz="1600" dirty="0"/>
              <a:t> </a:t>
            </a:r>
            <a:r>
              <a:rPr lang="pl-PL" sz="1600" dirty="0" smtClean="0"/>
              <a:t>grupie </a:t>
            </a:r>
            <a:r>
              <a:rPr lang="en-US" sz="1600" dirty="0" err="1" smtClean="0"/>
              <a:t>i</a:t>
            </a:r>
            <a:r>
              <a:rPr lang="en-US" sz="1600" dirty="0" smtClean="0"/>
              <a:t> </a:t>
            </a:r>
            <a:r>
              <a:rPr lang="en-US" sz="1600" dirty="0" err="1"/>
              <a:t>omówi</a:t>
            </a:r>
            <a:r>
              <a:rPr lang="en-US" sz="1600" dirty="0"/>
              <a:t> </a:t>
            </a:r>
            <a:r>
              <a:rPr lang="en-US" sz="1600" dirty="0" err="1"/>
              <a:t>swoje</a:t>
            </a:r>
            <a:r>
              <a:rPr lang="en-US" sz="1600" dirty="0"/>
              <a:t> </a:t>
            </a:r>
            <a:r>
              <a:rPr lang="en-US" sz="1600" dirty="0" err="1"/>
              <a:t>ustalenia</a:t>
            </a:r>
            <a:r>
              <a:rPr lang="en-US" sz="1600" dirty="0"/>
              <a:t>.</a:t>
            </a: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</a:pPr>
            <a:endParaRPr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15"/>
          <p:cNvSpPr txBox="1"/>
          <p:nvPr/>
        </p:nvSpPr>
        <p:spPr>
          <a:xfrm>
            <a:off x="0" y="83692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0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Działalność konsolidacyjna</a:t>
            </a:r>
            <a:endParaRPr sz="4000" b="1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6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16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None/>
            </a:pPr>
            <a:endParaRPr sz="16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6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sz="2800"/>
              <a:t>Działalność konsolidacyjna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/>
          </a:p>
        </p:txBody>
      </p:sp>
      <p:sp>
        <p:nvSpPr>
          <p:cNvPr id="248" name="Google Shape;248;p16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 dirty="0"/>
              <a:t>Z </a:t>
            </a:r>
            <a:r>
              <a:rPr lang="en-US" sz="1800" dirty="0" err="1"/>
              <a:t>następnej</a:t>
            </a:r>
            <a:r>
              <a:rPr lang="en-US" sz="1800" dirty="0"/>
              <a:t> </a:t>
            </a:r>
            <a:r>
              <a:rPr lang="en-US" sz="1800" dirty="0" err="1"/>
              <a:t>listy</a:t>
            </a:r>
            <a:r>
              <a:rPr lang="en-US" sz="1800" dirty="0"/>
              <a:t> </a:t>
            </a:r>
            <a:r>
              <a:rPr lang="en-US" sz="1800" dirty="0" err="1"/>
              <a:t>wybierz</a:t>
            </a:r>
            <a:r>
              <a:rPr lang="en-US" sz="1800" dirty="0"/>
              <a:t> </a:t>
            </a:r>
            <a:r>
              <a:rPr lang="en-US" sz="1800" dirty="0" err="1"/>
              <a:t>organizację</a:t>
            </a:r>
            <a:r>
              <a:rPr lang="en-US" sz="1800" dirty="0"/>
              <a:t> </a:t>
            </a:r>
            <a:r>
              <a:rPr lang="en-US" sz="1800" dirty="0" err="1"/>
              <a:t>i</a:t>
            </a:r>
            <a:r>
              <a:rPr lang="en-US" sz="1800" dirty="0"/>
              <a:t> </a:t>
            </a:r>
            <a:r>
              <a:rPr lang="en-US" sz="1800" dirty="0" err="1"/>
              <a:t>jej</a:t>
            </a:r>
            <a:r>
              <a:rPr lang="en-US" sz="1800" dirty="0"/>
              <a:t> </a:t>
            </a:r>
            <a:r>
              <a:rPr lang="en-US" sz="1800" dirty="0" err="1"/>
              <a:t>stronę</a:t>
            </a:r>
            <a:r>
              <a:rPr lang="en-US" sz="1800" dirty="0"/>
              <a:t> </a:t>
            </a:r>
            <a:r>
              <a:rPr lang="en-US" sz="1800" dirty="0" err="1"/>
              <a:t>internetową</a:t>
            </a:r>
            <a:r>
              <a:rPr lang="en-US" sz="1800" dirty="0"/>
              <a:t>: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dirty="0" err="1"/>
              <a:t>Sklep</a:t>
            </a:r>
            <a:r>
              <a:rPr lang="en-US" sz="1800" dirty="0"/>
              <a:t> </a:t>
            </a:r>
            <a:r>
              <a:rPr lang="en-US" sz="1800" dirty="0" err="1"/>
              <a:t>internetowy</a:t>
            </a:r>
            <a:r>
              <a:rPr lang="en-US" sz="1800" dirty="0"/>
              <a:t>.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dirty="0" err="1"/>
              <a:t>Obecność</a:t>
            </a:r>
            <a:r>
              <a:rPr lang="en-US" sz="1800" dirty="0"/>
              <a:t> </a:t>
            </a:r>
            <a:r>
              <a:rPr lang="en-US" sz="1800" dirty="0" err="1"/>
              <a:t>marki</a:t>
            </a:r>
            <a:r>
              <a:rPr lang="en-US" sz="1800" dirty="0"/>
              <a:t> online.</a:t>
            </a: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11AA81"/>
              </a:buClr>
              <a:buSzPts val="2700"/>
              <a:buFont typeface="Arial"/>
              <a:buChar char="•"/>
            </a:pPr>
            <a:r>
              <a:rPr lang="en-US" sz="1800" dirty="0" err="1"/>
              <a:t>Repozytorium</a:t>
            </a:r>
            <a:r>
              <a:rPr lang="en-US" sz="1800" dirty="0"/>
              <a:t> </a:t>
            </a:r>
            <a:r>
              <a:rPr lang="en-US" sz="1800" dirty="0" err="1"/>
              <a:t>informacji</a:t>
            </a:r>
            <a:r>
              <a:rPr lang="en-US" sz="1800" dirty="0"/>
              <a:t> (np. </a:t>
            </a:r>
            <a:r>
              <a:rPr lang="pl-PL" sz="1800" dirty="0" smtClean="0"/>
              <a:t>aktualności/news</a:t>
            </a:r>
            <a:r>
              <a:rPr lang="en-US" sz="1800" dirty="0" smtClean="0"/>
              <a:t>)</a:t>
            </a:r>
            <a:r>
              <a:rPr lang="pl-PL" sz="1800" dirty="0" smtClean="0"/>
              <a:t>.</a:t>
            </a:r>
            <a:endParaRPr sz="1800" dirty="0"/>
          </a:p>
          <a:p>
            <a:pPr marL="0" marR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  <a:p>
            <a:pPr marL="0" marR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 dirty="0" err="1"/>
              <a:t>Przeprowadzenie</a:t>
            </a:r>
            <a:r>
              <a:rPr lang="en-US" sz="1800" dirty="0"/>
              <a:t> </a:t>
            </a:r>
            <a:r>
              <a:rPr lang="en-US" sz="1800" dirty="0" err="1"/>
              <a:t>przeglądu</a:t>
            </a:r>
            <a:r>
              <a:rPr lang="en-US" sz="1800" dirty="0"/>
              <a:t> </a:t>
            </a:r>
            <a:r>
              <a:rPr lang="en-US" sz="1800" dirty="0" err="1"/>
              <a:t>wydajności</a:t>
            </a:r>
            <a:r>
              <a:rPr lang="en-US" sz="1800" dirty="0"/>
              <a:t> </a:t>
            </a:r>
            <a:r>
              <a:rPr lang="en-US" sz="1800" dirty="0" err="1"/>
              <a:t>strategii</a:t>
            </a:r>
            <a:r>
              <a:rPr lang="en-US" sz="1800" dirty="0"/>
              <a:t> SEO </a:t>
            </a:r>
            <a:r>
              <a:rPr lang="en-US" sz="1800" dirty="0" err="1"/>
              <a:t>organizacji</a:t>
            </a:r>
            <a:r>
              <a:rPr lang="en-US" sz="1800" dirty="0"/>
              <a:t>.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400"/>
              <a:buFont typeface="Arial"/>
              <a:buNone/>
            </a:pPr>
            <a:r>
              <a:rPr lang="en-US" sz="48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Podsumowanie </a:t>
            </a:r>
            <a:r>
              <a:rPr lang="en-US" sz="44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celów nauczania</a:t>
            </a:r>
            <a:endParaRPr sz="3200" b="0" i="0" u="none" strike="noStrike" cap="none">
              <a:solidFill>
                <a:srgbClr val="11AA8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4" name="Google Shape;254;p17"/>
          <p:cNvSpPr txBox="1"/>
          <p:nvPr/>
        </p:nvSpPr>
        <p:spPr>
          <a:xfrm>
            <a:off x="478339" y="975179"/>
            <a:ext cx="8454900" cy="13398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61249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Czy można teraz ocenić skuteczność strategii SEO?</a:t>
            </a: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11AA8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11AA81"/>
                </a:solidFill>
                <a:latin typeface="Arial"/>
                <a:ea typeface="Arial"/>
                <a:cs typeface="Arial"/>
                <a:sym typeface="Arial"/>
              </a:rPr>
              <a:t>Podsumowanie celów nauczania</a:t>
            </a:r>
            <a:endParaRPr sz="3200" b="0" i="0" u="none" strike="noStrike" cap="none">
              <a:solidFill>
                <a:srgbClr val="11AA8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p18"/>
          <p:cNvSpPr txBox="1"/>
          <p:nvPr/>
        </p:nvSpPr>
        <p:spPr>
          <a:xfrm>
            <a:off x="511189" y="1386361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Oceń swoje zrozumienie dzisiejszego tematu od 1 do 10.</a:t>
            </a:r>
            <a:endParaRPr sz="20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11AA81"/>
              </a:buClr>
              <a:buSzPts val="3000"/>
              <a:buFont typeface="Arial"/>
              <a:buChar char="•"/>
            </a:pPr>
            <a:r>
              <a:rPr lang="en-US" sz="20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Gdybyś miał zorganizować następne zajęcia, jak wyglądałby ich format?</a:t>
            </a:r>
            <a:endParaRPr sz="2000" b="0" i="0" u="none" strike="noStrike" cap="none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9"/>
          <p:cNvSpPr txBox="1"/>
          <p:nvPr/>
        </p:nvSpPr>
        <p:spPr>
          <a:xfrm>
            <a:off x="472650" y="1564404"/>
            <a:ext cx="8198700" cy="10944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Arial"/>
              <a:buNone/>
            </a:pPr>
            <a:r>
              <a:rPr lang="en-US" sz="4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Pytania?</a:t>
            </a:r>
            <a:endParaRPr sz="4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4" name="Google Shape;654;p54"/>
          <p:cNvSpPr txBox="1">
            <a:spLocks noGrp="1"/>
          </p:cNvSpPr>
          <p:nvPr>
            <p:ph type="body" idx="1"/>
          </p:nvPr>
        </p:nvSpPr>
        <p:spPr>
          <a:xfrm>
            <a:off x="628650" y="655325"/>
            <a:ext cx="5391000" cy="300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fi" dirty="0">
                <a:solidFill>
                  <a:srgbClr val="FFFFFF"/>
                </a:solidFill>
              </a:rPr>
              <a:t>Materiał DEMS ma na celu zwiększenie umiejętności marketingu cyfrowego w szkolnictwie wyższym, odpowiadając na potrzeby biznesu i organizacji. Użytkownicy mają dostęp do obszernych zestawów slajdów z ćwiczeniami i </a:t>
            </a:r>
            <a:r>
              <a:rPr lang="fi" dirty="0" smtClean="0">
                <a:solidFill>
                  <a:srgbClr val="FFFFFF"/>
                </a:solidFill>
              </a:rPr>
              <a:t>zadaniami, </a:t>
            </a:r>
            <a:r>
              <a:rPr lang="fi" dirty="0">
                <a:solidFill>
                  <a:srgbClr val="FFFFFF"/>
                </a:solidFill>
              </a:rPr>
              <a:t>a także do szczegółowych instrukcji dla nauczycieli. Możesz swobodnie korzystać z części lub całości dostępnych materiałów.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fi" dirty="0">
                <a:solidFill>
                  <a:srgbClr val="FFFFFF"/>
                </a:solidFill>
              </a:rPr>
              <a:t>Materiał zawiera treści i dane liczbowe pobrane z Internetu </a:t>
            </a:r>
            <a:r>
              <a:rPr lang="pl-PL" dirty="0" smtClean="0">
                <a:solidFill>
                  <a:srgbClr val="FFFFFF"/>
                </a:solidFill>
              </a:rPr>
              <a:t/>
            </a:r>
            <a:br>
              <a:rPr lang="pl-PL" dirty="0" smtClean="0">
                <a:solidFill>
                  <a:srgbClr val="FFFFFF"/>
                </a:solidFill>
              </a:rPr>
            </a:br>
            <a:r>
              <a:rPr lang="fi" dirty="0" smtClean="0">
                <a:solidFill>
                  <a:srgbClr val="FFFFFF"/>
                </a:solidFill>
              </a:rPr>
              <a:t>i </a:t>
            </a:r>
            <a:r>
              <a:rPr lang="fi" dirty="0">
                <a:solidFill>
                  <a:srgbClr val="FFFFFF"/>
                </a:solidFill>
              </a:rPr>
              <a:t>w związku z tym może ulec zmianie. Źródła zostały podane zgodnie z zasadami dozwolonego użytku. Cały materiał można obejrzeć i pobrać ze strony </a:t>
            </a:r>
            <a:r>
              <a:rPr lang="fi" dirty="0">
                <a:solidFill>
                  <a:srgbClr val="FFFFFF"/>
                </a:solidFill>
                <a:hlinkClick r:id="rId3"/>
              </a:rPr>
              <a:t>www.dems.pro</a:t>
            </a:r>
            <a:r>
              <a:rPr lang="fi" dirty="0" smtClean="0">
                <a:solidFill>
                  <a:srgbClr val="FFFFFF"/>
                </a:solidFill>
              </a:rPr>
              <a:t>.</a:t>
            </a:r>
            <a:r>
              <a:rPr lang="pl-PL" dirty="0" smtClean="0">
                <a:solidFill>
                  <a:srgbClr val="FFFFFF"/>
                </a:solidFill>
              </a:rPr>
              <a:t> </a:t>
            </a:r>
            <a:r>
              <a:rPr lang="fi" dirty="0" smtClean="0">
                <a:solidFill>
                  <a:srgbClr val="FFFFFF"/>
                </a:solidFill>
              </a:rPr>
              <a:t> </a:t>
            </a:r>
            <a:r>
              <a:rPr lang="fi" dirty="0">
                <a:solidFill>
                  <a:srgbClr val="FFFFFF"/>
                </a:solidFill>
              </a:rPr>
              <a:t>Wszystkie materiały są przeznaczone do otwartego użytku </a:t>
            </a:r>
            <a:r>
              <a:rPr lang="pl-PL" dirty="0" smtClean="0">
                <a:solidFill>
                  <a:srgbClr val="FFFFFF"/>
                </a:solidFill>
              </a:rPr>
              <a:t/>
            </a:r>
            <a:br>
              <a:rPr lang="pl-PL" dirty="0" smtClean="0">
                <a:solidFill>
                  <a:srgbClr val="FFFFFF"/>
                </a:solidFill>
              </a:rPr>
            </a:br>
            <a:r>
              <a:rPr lang="fi" dirty="0" smtClean="0">
                <a:solidFill>
                  <a:srgbClr val="FFFFFF"/>
                </a:solidFill>
              </a:rPr>
              <a:t>i </a:t>
            </a:r>
            <a:r>
              <a:rPr lang="fi" dirty="0">
                <a:solidFill>
                  <a:srgbClr val="FFFFFF"/>
                </a:solidFill>
              </a:rPr>
              <a:t>współfinansowane przez program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246672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782</Words>
  <Application>Microsoft Office PowerPoint</Application>
  <PresentationFormat>Pokaz na ekranie (16:9)</PresentationFormat>
  <Paragraphs>119</Paragraphs>
  <Slides>22</Slides>
  <Notes>22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22</vt:i4>
      </vt:variant>
    </vt:vector>
  </HeadingPairs>
  <TitlesOfParts>
    <vt:vector size="28" baseType="lpstr">
      <vt:lpstr>Open Sans</vt:lpstr>
      <vt:lpstr>Calibri</vt:lpstr>
      <vt:lpstr>Dancing Script</vt:lpstr>
      <vt:lpstr>Arial</vt:lpstr>
      <vt:lpstr>Roboto</vt:lpstr>
      <vt:lpstr>DEMS NEW</vt:lpstr>
      <vt:lpstr>Strategia SEO  - ewaluowanie</vt:lpstr>
      <vt:lpstr>Strategia SEO - ewaluowanie </vt:lpstr>
      <vt:lpstr>Cele nauczania</vt:lpstr>
      <vt:lpstr>Tematy</vt:lpstr>
      <vt:lpstr>Prezentacja programu PowerPoint</vt:lpstr>
      <vt:lpstr>Prezentacja programu PowerPoint</vt:lpstr>
      <vt:lpstr>Prezentacja programu PowerPoint</vt:lpstr>
      <vt:lpstr>Przygotowanie danych </vt:lpstr>
      <vt:lpstr>Prezentacja programu PowerPoint</vt:lpstr>
      <vt:lpstr>Prezentacja programu PowerPoint</vt:lpstr>
      <vt:lpstr>Metryki 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Strategia SEO  - ewaluowanie</dc:title>
  <dc:creator>a20160391@pbs.up.pt</dc:creator>
  <cp:keywords>, docId:EDC620FFA29EF228ABF78A05FE2CCFE3</cp:keywords>
  <cp:lastModifiedBy>Agnieszka</cp:lastModifiedBy>
  <cp:revision>1</cp:revision>
  <dcterms:modified xsi:type="dcterms:W3CDTF">2023-09-27T05:22:58Z</dcterms:modified>
</cp:coreProperties>
</file>