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5143500" type="screen16x9"/>
  <p:notesSz cx="6858000" cy="9144000"/>
  <p:embeddedFontLst>
    <p:embeddedFont>
      <p:font typeface="Open Sans" panose="020B0604020202020204" charset="0"/>
      <p:regular r:id="rId22"/>
      <p:bold r:id="rId23"/>
      <p:italic r:id="rId24"/>
      <p:boldItalic r:id="rId25"/>
    </p:embeddedFont>
    <p:embeddedFont>
      <p:font typeface="Calibri" panose="020F0502020204030204" pitchFamily="34" charset="0"/>
      <p:regular r:id="rId26"/>
      <p:bold r:id="rId27"/>
      <p:italic r:id="rId28"/>
      <p:boldItalic r:id="rId29"/>
    </p:embeddedFont>
    <p:embeddedFont>
      <p:font typeface="Dancing Script" panose="020B0604020202020204" charset="-18"/>
      <p:regular r:id="rId30"/>
      <p:bold r:id="rId3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2" roundtripDataSignature="AMtx7mhZoj8q5WxZExTveauqTeXwWTtGH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8042" autoAdjust="0"/>
  </p:normalViewPr>
  <p:slideViewPr>
    <p:cSldViewPr snapToGrid="0">
      <p:cViewPr varScale="1">
        <p:scale>
          <a:sx n="104" d="100"/>
          <a:sy n="104" d="100"/>
        </p:scale>
        <p:origin x="29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169443959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9" name="Google Shape;14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213344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4012395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3" name="Google Shape;163;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532175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1" name="Google Shape;171;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77036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7" name="Google Shape;17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14922588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2" name="Google Shape;182;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err="1"/>
              <a:t>Budowanie</a:t>
            </a:r>
            <a:r>
              <a:rPr lang="en-US" dirty="0"/>
              <a:t> </a:t>
            </a:r>
            <a:r>
              <a:rPr lang="en-US" dirty="0" err="1"/>
              <a:t>linków</a:t>
            </a:r>
            <a:r>
              <a:rPr lang="en-US" dirty="0"/>
              <a:t> to </a:t>
            </a:r>
            <a:r>
              <a:rPr lang="en-US" dirty="0" err="1"/>
              <a:t>proces</a:t>
            </a:r>
            <a:r>
              <a:rPr lang="en-US" dirty="0"/>
              <a:t> </a:t>
            </a:r>
            <a:r>
              <a:rPr lang="en-US" dirty="0" err="1"/>
              <a:t>pozyskiwania</a:t>
            </a:r>
            <a:r>
              <a:rPr lang="en-US" dirty="0"/>
              <a:t> </a:t>
            </a:r>
            <a:r>
              <a:rPr lang="en-US" dirty="0" err="1"/>
              <a:t>wysokiej</a:t>
            </a:r>
            <a:r>
              <a:rPr lang="en-US" dirty="0"/>
              <a:t> </a:t>
            </a:r>
            <a:r>
              <a:rPr lang="en-US" dirty="0" err="1"/>
              <a:t>jakości</a:t>
            </a:r>
            <a:r>
              <a:rPr lang="en-US" dirty="0"/>
              <a:t>, </a:t>
            </a:r>
            <a:r>
              <a:rPr lang="en-US" dirty="0" err="1"/>
              <a:t>odpowiednich</a:t>
            </a:r>
            <a:r>
              <a:rPr lang="en-US" dirty="0"/>
              <a:t> </a:t>
            </a:r>
            <a:r>
              <a:rPr lang="en-US" dirty="0" err="1"/>
              <a:t>linków</a:t>
            </a:r>
            <a:r>
              <a:rPr lang="en-US" dirty="0"/>
              <a:t> </a:t>
            </a:r>
            <a:r>
              <a:rPr lang="en-US" dirty="0" err="1"/>
              <a:t>zwrotnych</a:t>
            </a:r>
            <a:r>
              <a:rPr lang="en-US" dirty="0"/>
              <a:t> do </a:t>
            </a:r>
            <a:r>
              <a:rPr lang="en-US" dirty="0" err="1"/>
              <a:t>witryny</a:t>
            </a:r>
            <a:r>
              <a:rPr lang="en-US" dirty="0"/>
              <a:t>, </a:t>
            </a:r>
            <a:r>
              <a:rPr lang="en-US" dirty="0" err="1"/>
              <a:t>które</a:t>
            </a:r>
            <a:r>
              <a:rPr lang="en-US" dirty="0"/>
              <a:t> </a:t>
            </a:r>
            <a:r>
              <a:rPr lang="en-US" dirty="0" err="1"/>
              <a:t>są</a:t>
            </a:r>
            <a:r>
              <a:rPr lang="en-US" dirty="0"/>
              <a:t> </a:t>
            </a:r>
            <a:r>
              <a:rPr lang="en-US" dirty="0" err="1"/>
              <a:t>wykorzystywane</a:t>
            </a:r>
            <a:r>
              <a:rPr lang="en-US" dirty="0"/>
              <a:t> </a:t>
            </a:r>
            <a:r>
              <a:rPr lang="en-US" dirty="0" err="1"/>
              <a:t>przez</a:t>
            </a:r>
            <a:r>
              <a:rPr lang="en-US" dirty="0"/>
              <a:t> </a:t>
            </a:r>
            <a:r>
              <a:rPr lang="en-US" dirty="0" err="1"/>
              <a:t>wyszukiwarki</a:t>
            </a:r>
            <a:r>
              <a:rPr lang="en-US" dirty="0"/>
              <a:t> do </a:t>
            </a:r>
            <a:r>
              <a:rPr lang="en-US" dirty="0" err="1"/>
              <a:t>określania</a:t>
            </a:r>
            <a:r>
              <a:rPr lang="en-US" dirty="0"/>
              <a:t> </a:t>
            </a:r>
            <a:r>
              <a:rPr lang="en-US" dirty="0" err="1"/>
              <a:t>autorytetu</a:t>
            </a:r>
            <a:r>
              <a:rPr lang="en-US" dirty="0"/>
              <a:t> </a:t>
            </a:r>
            <a:r>
              <a:rPr lang="en-US" dirty="0" err="1"/>
              <a:t>i</a:t>
            </a:r>
            <a:r>
              <a:rPr lang="en-US" dirty="0"/>
              <a:t> </a:t>
            </a:r>
            <a:r>
              <a:rPr lang="en-US" dirty="0" err="1"/>
              <a:t>wiarygodności</a:t>
            </a:r>
            <a:r>
              <a:rPr lang="en-US" dirty="0"/>
              <a:t> </a:t>
            </a:r>
            <a:r>
              <a:rPr lang="en-US" dirty="0" err="1"/>
              <a:t>witryny</a:t>
            </a:r>
            <a:r>
              <a:rPr lang="en-US" dirty="0"/>
              <a:t>. </a:t>
            </a:r>
            <a:r>
              <a:rPr lang="en-US" dirty="0" err="1"/>
              <a:t>Linki</a:t>
            </a:r>
            <a:r>
              <a:rPr lang="en-US" dirty="0"/>
              <a:t> </a:t>
            </a:r>
            <a:r>
              <a:rPr lang="en-US" dirty="0" err="1"/>
              <a:t>zwrotne</a:t>
            </a:r>
            <a:r>
              <a:rPr lang="en-US" dirty="0"/>
              <a:t>, </a:t>
            </a:r>
            <a:r>
              <a:rPr lang="en-US" dirty="0" err="1"/>
              <a:t>znane</a:t>
            </a:r>
            <a:r>
              <a:rPr lang="en-US" dirty="0"/>
              <a:t> </a:t>
            </a:r>
            <a:r>
              <a:rPr lang="en-US" dirty="0" err="1"/>
              <a:t>również</a:t>
            </a:r>
            <a:r>
              <a:rPr lang="en-US" dirty="0"/>
              <a:t> </a:t>
            </a:r>
            <a:r>
              <a:rPr lang="en-US" dirty="0" err="1"/>
              <a:t>jako</a:t>
            </a:r>
            <a:r>
              <a:rPr lang="en-US" dirty="0"/>
              <a:t> </a:t>
            </a:r>
            <a:r>
              <a:rPr lang="en-US" dirty="0" err="1"/>
              <a:t>linki</a:t>
            </a:r>
            <a:r>
              <a:rPr lang="en-US" dirty="0"/>
              <a:t> </a:t>
            </a:r>
            <a:r>
              <a:rPr lang="en-US" dirty="0" err="1"/>
              <a:t>przychodzące</a:t>
            </a:r>
            <a:r>
              <a:rPr lang="en-US" dirty="0"/>
              <a:t> </a:t>
            </a:r>
            <a:r>
              <a:rPr lang="en-US" dirty="0" err="1"/>
              <a:t>lub</a:t>
            </a:r>
            <a:r>
              <a:rPr lang="en-US" dirty="0"/>
              <a:t> </a:t>
            </a:r>
            <a:r>
              <a:rPr lang="en-US" dirty="0" err="1"/>
              <a:t>linki</a:t>
            </a:r>
            <a:r>
              <a:rPr lang="en-US" dirty="0"/>
              <a:t> </a:t>
            </a:r>
            <a:r>
              <a:rPr lang="en-US" dirty="0" err="1"/>
              <a:t>przychodzące</a:t>
            </a:r>
            <a:r>
              <a:rPr lang="en-US" dirty="0"/>
              <a:t>, to </a:t>
            </a:r>
            <a:r>
              <a:rPr lang="en-US" dirty="0" err="1"/>
              <a:t>linki</a:t>
            </a:r>
            <a:r>
              <a:rPr lang="en-US" dirty="0"/>
              <a:t> z </a:t>
            </a:r>
            <a:r>
              <a:rPr lang="en-US" dirty="0" err="1"/>
              <a:t>innych</a:t>
            </a:r>
            <a:r>
              <a:rPr lang="en-US" dirty="0"/>
              <a:t> </a:t>
            </a:r>
            <a:r>
              <a:rPr lang="en-US" dirty="0" err="1"/>
              <a:t>stron</a:t>
            </a:r>
            <a:r>
              <a:rPr lang="en-US" dirty="0"/>
              <a:t> </a:t>
            </a:r>
            <a:r>
              <a:rPr lang="en-US" dirty="0" err="1"/>
              <a:t>internetowych</a:t>
            </a:r>
            <a:r>
              <a:rPr lang="en-US" dirty="0"/>
              <a:t>, </a:t>
            </a:r>
            <a:r>
              <a:rPr lang="en-US" dirty="0" err="1"/>
              <a:t>które</a:t>
            </a:r>
            <a:r>
              <a:rPr lang="en-US" dirty="0"/>
              <a:t> </a:t>
            </a:r>
            <a:r>
              <a:rPr lang="en-US" dirty="0" err="1"/>
              <a:t>wskazują</a:t>
            </a:r>
            <a:r>
              <a:rPr lang="en-US" dirty="0"/>
              <a:t> </a:t>
            </a:r>
            <a:r>
              <a:rPr lang="en-US" dirty="0" err="1"/>
              <a:t>na</a:t>
            </a:r>
            <a:r>
              <a:rPr lang="en-US" dirty="0"/>
              <a:t> </a:t>
            </a:r>
            <a:r>
              <a:rPr lang="en-US" dirty="0" err="1"/>
              <a:t>Twoją</a:t>
            </a:r>
            <a:r>
              <a:rPr lang="en-US" dirty="0"/>
              <a:t> </a:t>
            </a:r>
            <a:r>
              <a:rPr lang="en-US" dirty="0" err="1"/>
              <a:t>witrynę</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Budowanie</a:t>
            </a:r>
            <a:r>
              <a:rPr lang="en-US" dirty="0"/>
              <a:t> </a:t>
            </a:r>
            <a:r>
              <a:rPr lang="en-US" dirty="0" err="1"/>
              <a:t>linków</a:t>
            </a:r>
            <a:r>
              <a:rPr lang="en-US" dirty="0"/>
              <a:t> jest </a:t>
            </a:r>
            <a:r>
              <a:rPr lang="en-US" dirty="0" err="1"/>
              <a:t>ważne</a:t>
            </a:r>
            <a:r>
              <a:rPr lang="en-US" dirty="0"/>
              <a:t> z </a:t>
            </a:r>
            <a:r>
              <a:rPr lang="en-US" dirty="0" err="1"/>
              <a:t>kilku</a:t>
            </a:r>
            <a:r>
              <a:rPr lang="en-US" dirty="0"/>
              <a:t> </a:t>
            </a:r>
            <a:r>
              <a:rPr lang="en-US" dirty="0" err="1"/>
              <a:t>powodów</a:t>
            </a:r>
            <a:r>
              <a:rPr lang="en-US" dirty="0"/>
              <a:t>:</a:t>
            </a:r>
            <a:endParaRPr dirty="0"/>
          </a:p>
          <a:p>
            <a:pPr marL="0" lvl="0" indent="0" algn="l" rtl="0">
              <a:lnSpc>
                <a:spcPct val="100000"/>
              </a:lnSpc>
              <a:spcBef>
                <a:spcPts val="0"/>
              </a:spcBef>
              <a:spcAft>
                <a:spcPts val="0"/>
              </a:spcAft>
              <a:buSzPts val="1100"/>
              <a:buNone/>
            </a:pPr>
            <a:endParaRPr dirty="0"/>
          </a:p>
          <a:p>
            <a:pPr marL="171450" lvl="0" indent="-171450" algn="l" rtl="0">
              <a:lnSpc>
                <a:spcPct val="100000"/>
              </a:lnSpc>
              <a:spcBef>
                <a:spcPts val="0"/>
              </a:spcBef>
              <a:spcAft>
                <a:spcPts val="0"/>
              </a:spcAft>
              <a:buSzPts val="1100"/>
              <a:buChar char="●"/>
            </a:pPr>
            <a:r>
              <a:rPr lang="en-US" dirty="0"/>
              <a:t>Ranking w </a:t>
            </a:r>
            <a:r>
              <a:rPr lang="en-US" dirty="0" err="1"/>
              <a:t>wyszukiwarkach</a:t>
            </a:r>
            <a:r>
              <a:rPr lang="en-US" dirty="0"/>
              <a:t>: </a:t>
            </a:r>
            <a:r>
              <a:rPr lang="en-US" dirty="0" err="1"/>
              <a:t>Linki</a:t>
            </a:r>
            <a:r>
              <a:rPr lang="en-US" dirty="0"/>
              <a:t> </a:t>
            </a:r>
            <a:r>
              <a:rPr lang="en-US" dirty="0" err="1"/>
              <a:t>zwrotne</a:t>
            </a:r>
            <a:r>
              <a:rPr lang="en-US" dirty="0"/>
              <a:t> </a:t>
            </a:r>
            <a:r>
              <a:rPr lang="en-US" dirty="0" err="1"/>
              <a:t>są</a:t>
            </a:r>
            <a:r>
              <a:rPr lang="en-US" dirty="0"/>
              <a:t> </a:t>
            </a:r>
            <a:r>
              <a:rPr lang="en-US" dirty="0" err="1"/>
              <a:t>jednym</a:t>
            </a:r>
            <a:r>
              <a:rPr lang="en-US" dirty="0"/>
              <a:t> z </a:t>
            </a:r>
            <a:r>
              <a:rPr lang="en-US" dirty="0" err="1"/>
              <a:t>najważniejszych</a:t>
            </a:r>
            <a:r>
              <a:rPr lang="en-US" dirty="0"/>
              <a:t> </a:t>
            </a:r>
            <a:r>
              <a:rPr lang="en-US" dirty="0" err="1"/>
              <a:t>czynników</a:t>
            </a:r>
            <a:r>
              <a:rPr lang="en-US" dirty="0"/>
              <a:t> </a:t>
            </a:r>
            <a:r>
              <a:rPr lang="en-US" dirty="0" err="1"/>
              <a:t>rankingowych</a:t>
            </a:r>
            <a:r>
              <a:rPr lang="en-US" dirty="0"/>
              <a:t> </a:t>
            </a:r>
            <a:r>
              <a:rPr lang="en-US" dirty="0" err="1"/>
              <a:t>wykorzystywanych</a:t>
            </a:r>
            <a:r>
              <a:rPr lang="en-US" dirty="0"/>
              <a:t> </a:t>
            </a:r>
            <a:r>
              <a:rPr lang="en-US" dirty="0" err="1"/>
              <a:t>przez</a:t>
            </a:r>
            <a:r>
              <a:rPr lang="en-US" dirty="0"/>
              <a:t> </a:t>
            </a:r>
            <a:r>
              <a:rPr lang="en-US" dirty="0" err="1"/>
              <a:t>wyszukiwarki</a:t>
            </a:r>
            <a:r>
              <a:rPr lang="en-US" dirty="0"/>
              <a:t> do </a:t>
            </a:r>
            <a:r>
              <a:rPr lang="en-US" dirty="0" err="1"/>
              <a:t>określania</a:t>
            </a:r>
            <a:r>
              <a:rPr lang="en-US" dirty="0"/>
              <a:t> </a:t>
            </a:r>
            <a:r>
              <a:rPr lang="en-US" dirty="0" err="1"/>
              <a:t>trafności</a:t>
            </a:r>
            <a:r>
              <a:rPr lang="en-US" dirty="0"/>
              <a:t> </a:t>
            </a:r>
            <a:r>
              <a:rPr lang="en-US" dirty="0" err="1"/>
              <a:t>i</a:t>
            </a:r>
            <a:r>
              <a:rPr lang="en-US" dirty="0"/>
              <a:t> </a:t>
            </a:r>
            <a:r>
              <a:rPr lang="en-US" dirty="0" err="1"/>
              <a:t>autorytetu</a:t>
            </a:r>
            <a:r>
              <a:rPr lang="en-US" dirty="0"/>
              <a:t> </a:t>
            </a:r>
            <a:r>
              <a:rPr lang="en-US" dirty="0" err="1"/>
              <a:t>witryny</a:t>
            </a:r>
            <a:r>
              <a:rPr lang="en-US" dirty="0"/>
              <a:t>. </a:t>
            </a:r>
            <a:r>
              <a:rPr lang="en-US" dirty="0" err="1"/>
              <a:t>Pozyskując</a:t>
            </a:r>
            <a:r>
              <a:rPr lang="en-US" dirty="0"/>
              <a:t> </a:t>
            </a:r>
            <a:r>
              <a:rPr lang="en-US" dirty="0" err="1"/>
              <a:t>wysokiej</a:t>
            </a:r>
            <a:r>
              <a:rPr lang="en-US" dirty="0"/>
              <a:t> </a:t>
            </a:r>
            <a:r>
              <a:rPr lang="en-US" dirty="0" err="1"/>
              <a:t>jakości</a:t>
            </a:r>
            <a:r>
              <a:rPr lang="en-US" dirty="0"/>
              <a:t> </a:t>
            </a:r>
            <a:r>
              <a:rPr lang="en-US" dirty="0" err="1"/>
              <a:t>linki</a:t>
            </a:r>
            <a:r>
              <a:rPr lang="en-US" dirty="0"/>
              <a:t> </a:t>
            </a:r>
            <a:r>
              <a:rPr lang="en-US" dirty="0" err="1"/>
              <a:t>zwrotne</a:t>
            </a:r>
            <a:r>
              <a:rPr lang="en-US" dirty="0"/>
              <a:t>, </a:t>
            </a:r>
            <a:r>
              <a:rPr lang="en-US" dirty="0" err="1"/>
              <a:t>witryna</a:t>
            </a:r>
            <a:r>
              <a:rPr lang="en-US" dirty="0"/>
              <a:t> </a:t>
            </a:r>
            <a:r>
              <a:rPr lang="en-US" dirty="0" err="1"/>
              <a:t>może</a:t>
            </a:r>
            <a:r>
              <a:rPr lang="en-US" dirty="0"/>
              <a:t> </a:t>
            </a:r>
            <a:r>
              <a:rPr lang="en-US" dirty="0" err="1"/>
              <a:t>poprawić</a:t>
            </a:r>
            <a:r>
              <a:rPr lang="en-US" dirty="0"/>
              <a:t> </a:t>
            </a:r>
            <a:r>
              <a:rPr lang="en-US" dirty="0" err="1"/>
              <a:t>swój</a:t>
            </a:r>
            <a:r>
              <a:rPr lang="en-US" dirty="0"/>
              <a:t> ranking w </a:t>
            </a:r>
            <a:r>
              <a:rPr lang="en-US" dirty="0" err="1"/>
              <a:t>wyszukiwarkach</a:t>
            </a:r>
            <a:r>
              <a:rPr lang="en-US" dirty="0"/>
              <a:t>, a </a:t>
            </a:r>
            <a:r>
              <a:rPr lang="en-US" dirty="0" err="1"/>
              <a:t>tym</a:t>
            </a:r>
            <a:r>
              <a:rPr lang="en-US" dirty="0"/>
              <a:t> </a:t>
            </a:r>
            <a:r>
              <a:rPr lang="en-US" dirty="0" err="1"/>
              <a:t>samym</a:t>
            </a:r>
            <a:r>
              <a:rPr lang="en-US" dirty="0"/>
              <a:t> </a:t>
            </a:r>
            <a:r>
              <a:rPr lang="en-US" dirty="0" err="1"/>
              <a:t>widoczność</a:t>
            </a:r>
            <a:r>
              <a:rPr lang="en-US" dirty="0"/>
              <a:t> </a:t>
            </a:r>
            <a:r>
              <a:rPr lang="en-US" dirty="0" err="1"/>
              <a:t>na</a:t>
            </a:r>
            <a:r>
              <a:rPr lang="en-US" dirty="0"/>
              <a:t> </a:t>
            </a:r>
            <a:r>
              <a:rPr lang="en-US" dirty="0" err="1"/>
              <a:t>stronach</a:t>
            </a:r>
            <a:r>
              <a:rPr lang="en-US" dirty="0"/>
              <a:t> </a:t>
            </a:r>
            <a:r>
              <a:rPr lang="en-US" dirty="0" err="1"/>
              <a:t>wyników</a:t>
            </a:r>
            <a:r>
              <a:rPr lang="en-US" dirty="0"/>
              <a:t> </a:t>
            </a:r>
            <a:r>
              <a:rPr lang="en-US" dirty="0" err="1"/>
              <a:t>wyszukiwania</a:t>
            </a:r>
            <a:r>
              <a:rPr lang="en-US" dirty="0"/>
              <a:t>.</a:t>
            </a:r>
            <a:endParaRPr dirty="0"/>
          </a:p>
          <a:p>
            <a:pPr marL="171450" lvl="0" indent="-101600" algn="l" rtl="0">
              <a:lnSpc>
                <a:spcPct val="100000"/>
              </a:lnSpc>
              <a:spcBef>
                <a:spcPts val="0"/>
              </a:spcBef>
              <a:spcAft>
                <a:spcPts val="0"/>
              </a:spcAft>
              <a:buSzPts val="1100"/>
              <a:buNone/>
            </a:pPr>
            <a:endParaRPr dirty="0"/>
          </a:p>
          <a:p>
            <a:pPr marL="171450" lvl="0" indent="-171450" algn="l" rtl="0">
              <a:lnSpc>
                <a:spcPct val="100000"/>
              </a:lnSpc>
              <a:spcBef>
                <a:spcPts val="0"/>
              </a:spcBef>
              <a:spcAft>
                <a:spcPts val="0"/>
              </a:spcAft>
              <a:buSzPts val="1100"/>
              <a:buChar char="●"/>
            </a:pPr>
            <a:r>
              <a:rPr lang="en-US" dirty="0" err="1"/>
              <a:t>Ruch</a:t>
            </a:r>
            <a:r>
              <a:rPr lang="en-US" dirty="0"/>
              <a:t> z </a:t>
            </a:r>
            <a:r>
              <a:rPr lang="en-US" dirty="0" err="1"/>
              <a:t>odesłań</a:t>
            </a:r>
            <a:r>
              <a:rPr lang="en-US" dirty="0"/>
              <a:t>: </a:t>
            </a:r>
            <a:r>
              <a:rPr lang="en-US" dirty="0" err="1"/>
              <a:t>Linki</a:t>
            </a:r>
            <a:r>
              <a:rPr lang="en-US" dirty="0"/>
              <a:t> </a:t>
            </a:r>
            <a:r>
              <a:rPr lang="en-US" dirty="0" err="1"/>
              <a:t>zwrotne</a:t>
            </a:r>
            <a:r>
              <a:rPr lang="en-US" dirty="0"/>
              <a:t> </a:t>
            </a:r>
            <a:r>
              <a:rPr lang="en-US" dirty="0" err="1"/>
              <a:t>mogą</a:t>
            </a:r>
            <a:r>
              <a:rPr lang="en-US" dirty="0"/>
              <a:t> </a:t>
            </a:r>
            <a:r>
              <a:rPr lang="en-US" dirty="0" err="1"/>
              <a:t>również</a:t>
            </a:r>
            <a:r>
              <a:rPr lang="en-US" dirty="0"/>
              <a:t> </a:t>
            </a:r>
            <a:r>
              <a:rPr lang="en-US" dirty="0" err="1"/>
              <a:t>kierować</a:t>
            </a:r>
            <a:r>
              <a:rPr lang="en-US" dirty="0"/>
              <a:t> </a:t>
            </a:r>
            <a:r>
              <a:rPr lang="en-US" dirty="0" err="1"/>
              <a:t>ruch</a:t>
            </a:r>
            <a:r>
              <a:rPr lang="en-US" dirty="0"/>
              <a:t> z </a:t>
            </a:r>
            <a:r>
              <a:rPr lang="en-US" dirty="0" err="1"/>
              <a:t>odesłań</a:t>
            </a:r>
            <a:r>
              <a:rPr lang="en-US" dirty="0"/>
              <a:t> do </a:t>
            </a:r>
            <a:r>
              <a:rPr lang="en-US" dirty="0" err="1"/>
              <a:t>witryny</a:t>
            </a:r>
            <a:r>
              <a:rPr lang="en-US" dirty="0"/>
              <a:t>, </a:t>
            </a:r>
            <a:r>
              <a:rPr lang="en-US" dirty="0" err="1"/>
              <a:t>czyli</a:t>
            </a:r>
            <a:r>
              <a:rPr lang="en-US" dirty="0"/>
              <a:t> </a:t>
            </a:r>
            <a:r>
              <a:rPr lang="en-US" dirty="0" err="1"/>
              <a:t>ruch</a:t>
            </a:r>
            <a:r>
              <a:rPr lang="en-US" dirty="0"/>
              <a:t> </a:t>
            </a:r>
            <a:r>
              <a:rPr lang="en-US" dirty="0" err="1"/>
              <a:t>pochodzący</a:t>
            </a:r>
            <a:r>
              <a:rPr lang="en-US" dirty="0"/>
              <a:t> z </a:t>
            </a:r>
            <a:r>
              <a:rPr lang="en-US" dirty="0" err="1"/>
              <a:t>innych</a:t>
            </a:r>
            <a:r>
              <a:rPr lang="en-US" dirty="0"/>
              <a:t> </a:t>
            </a:r>
            <a:r>
              <a:rPr lang="en-US" dirty="0" err="1"/>
              <a:t>witryn</a:t>
            </a:r>
            <a:r>
              <a:rPr lang="en-US" dirty="0"/>
              <a:t>. Taki </a:t>
            </a:r>
            <a:r>
              <a:rPr lang="en-US" dirty="0" err="1"/>
              <a:t>ruch</a:t>
            </a:r>
            <a:r>
              <a:rPr lang="en-US" dirty="0"/>
              <a:t> </a:t>
            </a:r>
            <a:r>
              <a:rPr lang="en-US" dirty="0" err="1"/>
              <a:t>może</a:t>
            </a:r>
            <a:r>
              <a:rPr lang="en-US" dirty="0"/>
              <a:t> </a:t>
            </a:r>
            <a:r>
              <a:rPr lang="en-US" dirty="0" err="1"/>
              <a:t>pomóc</a:t>
            </a:r>
            <a:r>
              <a:rPr lang="en-US" dirty="0"/>
              <a:t> </a:t>
            </a:r>
            <a:r>
              <a:rPr lang="en-US" dirty="0" err="1"/>
              <a:t>zwiększyć</a:t>
            </a:r>
            <a:r>
              <a:rPr lang="en-US" dirty="0"/>
              <a:t> </a:t>
            </a:r>
            <a:r>
              <a:rPr lang="en-US" dirty="0" err="1"/>
              <a:t>widoczność</a:t>
            </a:r>
            <a:r>
              <a:rPr lang="en-US" dirty="0"/>
              <a:t> </a:t>
            </a:r>
            <a:r>
              <a:rPr lang="en-US" dirty="0" err="1"/>
              <a:t>witryny</a:t>
            </a:r>
            <a:r>
              <a:rPr lang="en-US" dirty="0"/>
              <a:t> </a:t>
            </a:r>
            <a:r>
              <a:rPr lang="en-US" dirty="0" err="1"/>
              <a:t>i</a:t>
            </a:r>
            <a:r>
              <a:rPr lang="en-US" dirty="0"/>
              <a:t> </a:t>
            </a:r>
            <a:r>
              <a:rPr lang="en-US" dirty="0" err="1"/>
              <a:t>przyciągnąć</a:t>
            </a:r>
            <a:r>
              <a:rPr lang="en-US" dirty="0"/>
              <a:t> </a:t>
            </a:r>
            <a:r>
              <a:rPr lang="en-US" dirty="0" err="1"/>
              <a:t>więcej</a:t>
            </a:r>
            <a:r>
              <a:rPr lang="en-US" dirty="0"/>
              <a:t> </a:t>
            </a:r>
            <a:r>
              <a:rPr lang="en-US" dirty="0" err="1"/>
              <a:t>potencjalnych</a:t>
            </a:r>
            <a:r>
              <a:rPr lang="en-US" dirty="0"/>
              <a:t> </a:t>
            </a:r>
            <a:r>
              <a:rPr lang="en-US" dirty="0" err="1"/>
              <a:t>klientów</a:t>
            </a:r>
            <a:r>
              <a:rPr lang="en-US" dirty="0"/>
              <a:t>.</a:t>
            </a:r>
            <a:endParaRPr dirty="0"/>
          </a:p>
          <a:p>
            <a:pPr marL="171450" lvl="0" indent="-101600" algn="l" rtl="0">
              <a:lnSpc>
                <a:spcPct val="100000"/>
              </a:lnSpc>
              <a:spcBef>
                <a:spcPts val="0"/>
              </a:spcBef>
              <a:spcAft>
                <a:spcPts val="0"/>
              </a:spcAft>
              <a:buSzPts val="1100"/>
              <a:buNone/>
            </a:pPr>
            <a:endParaRPr dirty="0"/>
          </a:p>
          <a:p>
            <a:pPr marL="171450" lvl="0" indent="-171450" algn="l" rtl="0">
              <a:lnSpc>
                <a:spcPct val="100000"/>
              </a:lnSpc>
              <a:spcBef>
                <a:spcPts val="0"/>
              </a:spcBef>
              <a:spcAft>
                <a:spcPts val="0"/>
              </a:spcAft>
              <a:buSzPts val="1100"/>
              <a:buChar char="●"/>
            </a:pPr>
            <a:r>
              <a:rPr lang="en-US" dirty="0" err="1"/>
              <a:t>Autorytet</a:t>
            </a:r>
            <a:r>
              <a:rPr lang="en-US" dirty="0"/>
              <a:t> </a:t>
            </a:r>
            <a:r>
              <a:rPr lang="en-US" dirty="0" err="1"/>
              <a:t>domeny</a:t>
            </a:r>
            <a:r>
              <a:rPr lang="en-US" dirty="0"/>
              <a:t>: </a:t>
            </a:r>
            <a:r>
              <a:rPr lang="en-US" dirty="0" err="1"/>
              <a:t>Autorytet</a:t>
            </a:r>
            <a:r>
              <a:rPr lang="en-US" dirty="0"/>
              <a:t> </a:t>
            </a:r>
            <a:r>
              <a:rPr lang="en-US" dirty="0" err="1"/>
              <a:t>domeny</a:t>
            </a:r>
            <a:r>
              <a:rPr lang="en-US" dirty="0"/>
              <a:t> to </a:t>
            </a:r>
            <a:r>
              <a:rPr lang="en-US" dirty="0" err="1"/>
              <a:t>wskaźnik</a:t>
            </a:r>
            <a:r>
              <a:rPr lang="en-US" dirty="0"/>
              <a:t> </a:t>
            </a:r>
            <a:r>
              <a:rPr lang="en-US" dirty="0" err="1"/>
              <a:t>wykorzystywany</a:t>
            </a:r>
            <a:r>
              <a:rPr lang="en-US" dirty="0"/>
              <a:t> </a:t>
            </a:r>
            <a:r>
              <a:rPr lang="en-US" dirty="0" err="1"/>
              <a:t>przez</a:t>
            </a:r>
            <a:r>
              <a:rPr lang="en-US" dirty="0"/>
              <a:t> </a:t>
            </a:r>
            <a:r>
              <a:rPr lang="en-US" dirty="0" err="1"/>
              <a:t>wyszukiwarki</a:t>
            </a:r>
            <a:r>
              <a:rPr lang="en-US" dirty="0"/>
              <a:t> do </a:t>
            </a:r>
            <a:r>
              <a:rPr lang="en-US" dirty="0" err="1"/>
              <a:t>określania</a:t>
            </a:r>
            <a:r>
              <a:rPr lang="en-US" dirty="0"/>
              <a:t> </a:t>
            </a:r>
            <a:r>
              <a:rPr lang="en-US" dirty="0" err="1"/>
              <a:t>autorytetu</a:t>
            </a:r>
            <a:r>
              <a:rPr lang="en-US" dirty="0"/>
              <a:t> </a:t>
            </a:r>
            <a:r>
              <a:rPr lang="en-US" dirty="0" err="1"/>
              <a:t>witryny</a:t>
            </a:r>
            <a:r>
              <a:rPr lang="en-US" dirty="0"/>
              <a:t>, </a:t>
            </a:r>
            <a:r>
              <a:rPr lang="en-US" dirty="0" err="1"/>
              <a:t>na</a:t>
            </a:r>
            <a:r>
              <a:rPr lang="en-US" dirty="0"/>
              <a:t> </a:t>
            </a:r>
            <a:r>
              <a:rPr lang="en-US" dirty="0" err="1"/>
              <a:t>który</a:t>
            </a:r>
            <a:r>
              <a:rPr lang="en-US" dirty="0"/>
              <a:t> </a:t>
            </a:r>
            <a:r>
              <a:rPr lang="en-US" dirty="0" err="1"/>
              <a:t>wpływa</a:t>
            </a:r>
            <a:r>
              <a:rPr lang="en-US" dirty="0"/>
              <a:t> </a:t>
            </a:r>
            <a:r>
              <a:rPr lang="en-US" dirty="0" err="1"/>
              <a:t>liczba</a:t>
            </a:r>
            <a:r>
              <a:rPr lang="en-US" dirty="0"/>
              <a:t> </a:t>
            </a:r>
            <a:r>
              <a:rPr lang="en-US" dirty="0" err="1"/>
              <a:t>i</a:t>
            </a:r>
            <a:r>
              <a:rPr lang="en-US" dirty="0"/>
              <a:t> </a:t>
            </a:r>
            <a:r>
              <a:rPr lang="en-US" dirty="0" err="1"/>
              <a:t>jakość</a:t>
            </a:r>
            <a:r>
              <a:rPr lang="en-US" dirty="0"/>
              <a:t> </a:t>
            </a:r>
            <a:r>
              <a:rPr lang="en-US" dirty="0" err="1"/>
              <a:t>linków</a:t>
            </a:r>
            <a:r>
              <a:rPr lang="en-US" dirty="0"/>
              <a:t> </a:t>
            </a:r>
            <a:r>
              <a:rPr lang="en-US" dirty="0" err="1"/>
              <a:t>zwrotnych</a:t>
            </a:r>
            <a:r>
              <a:rPr lang="en-US" dirty="0"/>
              <a:t> </a:t>
            </a:r>
            <a:r>
              <a:rPr lang="en-US" dirty="0" err="1"/>
              <a:t>prowadzących</a:t>
            </a:r>
            <a:r>
              <a:rPr lang="en-US" dirty="0"/>
              <a:t> do </a:t>
            </a:r>
            <a:r>
              <a:rPr lang="en-US" dirty="0" err="1"/>
              <a:t>witryny</a:t>
            </a:r>
            <a:r>
              <a:rPr lang="en-US" dirty="0"/>
              <a:t>. </a:t>
            </a:r>
            <a:r>
              <a:rPr lang="en-US" dirty="0" err="1"/>
              <a:t>Pozyskując</a:t>
            </a:r>
            <a:r>
              <a:rPr lang="en-US" dirty="0"/>
              <a:t> </a:t>
            </a:r>
            <a:r>
              <a:rPr lang="en-US" dirty="0" err="1"/>
              <a:t>wysokiej</a:t>
            </a:r>
            <a:r>
              <a:rPr lang="en-US" dirty="0"/>
              <a:t> </a:t>
            </a:r>
            <a:r>
              <a:rPr lang="en-US" dirty="0" err="1"/>
              <a:t>jakości</a:t>
            </a:r>
            <a:r>
              <a:rPr lang="en-US" dirty="0"/>
              <a:t> </a:t>
            </a:r>
            <a:r>
              <a:rPr lang="en-US" dirty="0" err="1"/>
              <a:t>linki</a:t>
            </a:r>
            <a:r>
              <a:rPr lang="en-US" dirty="0"/>
              <a:t> </a:t>
            </a:r>
            <a:r>
              <a:rPr lang="en-US" dirty="0" err="1"/>
              <a:t>zwrotne</a:t>
            </a:r>
            <a:r>
              <a:rPr lang="en-US" dirty="0"/>
              <a:t>, </a:t>
            </a:r>
            <a:r>
              <a:rPr lang="en-US" dirty="0" err="1"/>
              <a:t>witryna</a:t>
            </a:r>
            <a:r>
              <a:rPr lang="en-US" dirty="0"/>
              <a:t> </a:t>
            </a:r>
            <a:r>
              <a:rPr lang="en-US" dirty="0" err="1"/>
              <a:t>może</a:t>
            </a:r>
            <a:r>
              <a:rPr lang="en-US" dirty="0"/>
              <a:t> </a:t>
            </a:r>
            <a:r>
              <a:rPr lang="en-US" dirty="0" err="1"/>
              <a:t>poprawić</a:t>
            </a:r>
            <a:r>
              <a:rPr lang="en-US" dirty="0"/>
              <a:t> </a:t>
            </a:r>
            <a:r>
              <a:rPr lang="en-US" dirty="0" err="1"/>
              <a:t>swój</a:t>
            </a:r>
            <a:r>
              <a:rPr lang="en-US" dirty="0"/>
              <a:t> </a:t>
            </a:r>
            <a:r>
              <a:rPr lang="en-US" dirty="0" err="1"/>
              <a:t>autorytet</a:t>
            </a:r>
            <a:r>
              <a:rPr lang="en-US" dirty="0"/>
              <a:t> </a:t>
            </a:r>
            <a:r>
              <a:rPr lang="en-US" dirty="0" err="1"/>
              <a:t>domeny</a:t>
            </a:r>
            <a:r>
              <a:rPr lang="en-US" dirty="0"/>
              <a:t> </a:t>
            </a:r>
            <a:r>
              <a:rPr lang="en-US" dirty="0" err="1"/>
              <a:t>i</a:t>
            </a:r>
            <a:r>
              <a:rPr lang="en-US" dirty="0"/>
              <a:t> </a:t>
            </a:r>
            <a:r>
              <a:rPr lang="en-US" dirty="0" err="1"/>
              <a:t>widoczność</a:t>
            </a:r>
            <a:r>
              <a:rPr lang="en-US" dirty="0"/>
              <a:t> </a:t>
            </a:r>
            <a:r>
              <a:rPr lang="en-US" dirty="0" err="1"/>
              <a:t>na</a:t>
            </a:r>
            <a:r>
              <a:rPr lang="en-US" dirty="0"/>
              <a:t> </a:t>
            </a:r>
            <a:r>
              <a:rPr lang="en-US" dirty="0" err="1"/>
              <a:t>stronach</a:t>
            </a:r>
            <a:r>
              <a:rPr lang="en-US" dirty="0"/>
              <a:t> </a:t>
            </a:r>
            <a:r>
              <a:rPr lang="en-US" dirty="0" err="1"/>
              <a:t>wyników</a:t>
            </a:r>
            <a:r>
              <a:rPr lang="en-US" dirty="0"/>
              <a:t> </a:t>
            </a:r>
            <a:r>
              <a:rPr lang="en-US" dirty="0" err="1"/>
              <a:t>wyszukiwania</a:t>
            </a:r>
            <a:r>
              <a:rPr lang="en-US" dirty="0"/>
              <a:t>.</a:t>
            </a:r>
            <a:endParaRPr dirty="0"/>
          </a:p>
          <a:p>
            <a:pPr marL="171450" lvl="0" indent="-101600" algn="l" rtl="0">
              <a:lnSpc>
                <a:spcPct val="100000"/>
              </a:lnSpc>
              <a:spcBef>
                <a:spcPts val="0"/>
              </a:spcBef>
              <a:spcAft>
                <a:spcPts val="0"/>
              </a:spcAft>
              <a:buSzPts val="1100"/>
              <a:buNone/>
            </a:pPr>
            <a:endParaRPr dirty="0"/>
          </a:p>
          <a:p>
            <a:pPr marL="171450" lvl="0" indent="-171450" algn="l" rtl="0">
              <a:lnSpc>
                <a:spcPct val="100000"/>
              </a:lnSpc>
              <a:spcBef>
                <a:spcPts val="0"/>
              </a:spcBef>
              <a:spcAft>
                <a:spcPts val="0"/>
              </a:spcAft>
              <a:buSzPts val="1100"/>
              <a:buChar char="●"/>
            </a:pPr>
            <a:r>
              <a:rPr lang="en-US" dirty="0" err="1"/>
              <a:t>Zaufanie</a:t>
            </a:r>
            <a:r>
              <a:rPr lang="en-US" dirty="0"/>
              <a:t> </a:t>
            </a:r>
            <a:r>
              <a:rPr lang="en-US" dirty="0" err="1"/>
              <a:t>i</a:t>
            </a:r>
            <a:r>
              <a:rPr lang="en-US" dirty="0"/>
              <a:t> </a:t>
            </a:r>
            <a:r>
              <a:rPr lang="en-US" dirty="0" err="1"/>
              <a:t>wiarygodność</a:t>
            </a:r>
            <a:r>
              <a:rPr lang="en-US" dirty="0"/>
              <a:t>: </a:t>
            </a:r>
            <a:r>
              <a:rPr lang="en-US" dirty="0" err="1"/>
              <a:t>Linki</a:t>
            </a:r>
            <a:r>
              <a:rPr lang="en-US" dirty="0"/>
              <a:t> </a:t>
            </a:r>
            <a:r>
              <a:rPr lang="en-US" dirty="0" err="1"/>
              <a:t>zwrotne</a:t>
            </a:r>
            <a:r>
              <a:rPr lang="en-US" dirty="0"/>
              <a:t> z </a:t>
            </a:r>
            <a:r>
              <a:rPr lang="en-US" dirty="0" err="1"/>
              <a:t>wiarygodnych</a:t>
            </a:r>
            <a:r>
              <a:rPr lang="en-US" dirty="0"/>
              <a:t>, </a:t>
            </a:r>
            <a:r>
              <a:rPr lang="en-US" dirty="0" err="1"/>
              <a:t>autorytatywnych</a:t>
            </a:r>
            <a:r>
              <a:rPr lang="en-US" dirty="0"/>
              <a:t> </a:t>
            </a:r>
            <a:r>
              <a:rPr lang="en-US" dirty="0" err="1"/>
              <a:t>witryn</a:t>
            </a:r>
            <a:r>
              <a:rPr lang="en-US" dirty="0"/>
              <a:t> </a:t>
            </a:r>
            <a:r>
              <a:rPr lang="en-US" dirty="0" err="1"/>
              <a:t>mogą</a:t>
            </a:r>
            <a:r>
              <a:rPr lang="en-US" dirty="0"/>
              <a:t> </a:t>
            </a:r>
            <a:r>
              <a:rPr lang="en-US" dirty="0" err="1"/>
              <a:t>pomóc</a:t>
            </a:r>
            <a:r>
              <a:rPr lang="en-US" dirty="0"/>
              <a:t> w </a:t>
            </a:r>
            <a:r>
              <a:rPr lang="en-US" dirty="0" err="1"/>
              <a:t>budowaniu</a:t>
            </a:r>
            <a:r>
              <a:rPr lang="en-US" dirty="0"/>
              <a:t> </a:t>
            </a:r>
            <a:r>
              <a:rPr lang="en-US" dirty="0" err="1"/>
              <a:t>zaufania</a:t>
            </a:r>
            <a:r>
              <a:rPr lang="en-US" dirty="0"/>
              <a:t> </a:t>
            </a:r>
            <a:r>
              <a:rPr lang="en-US" dirty="0" err="1"/>
              <a:t>i</a:t>
            </a:r>
            <a:r>
              <a:rPr lang="en-US" dirty="0"/>
              <a:t> </a:t>
            </a:r>
            <a:r>
              <a:rPr lang="en-US" dirty="0" err="1"/>
              <a:t>wiarygodności</a:t>
            </a:r>
            <a:r>
              <a:rPr lang="en-US" dirty="0"/>
              <a:t> </a:t>
            </a:r>
            <a:r>
              <a:rPr lang="en-US" dirty="0" err="1"/>
              <a:t>witryny</a:t>
            </a:r>
            <a:r>
              <a:rPr lang="en-US" dirty="0"/>
              <a:t>, co </a:t>
            </a:r>
            <a:r>
              <a:rPr lang="en-US" dirty="0" err="1"/>
              <a:t>może</a:t>
            </a:r>
            <a:r>
              <a:rPr lang="en-US" dirty="0"/>
              <a:t> </a:t>
            </a:r>
            <a:r>
              <a:rPr lang="en-US" dirty="0" err="1"/>
              <a:t>być</a:t>
            </a:r>
            <a:r>
              <a:rPr lang="en-US" dirty="0"/>
              <a:t> </a:t>
            </a:r>
            <a:r>
              <a:rPr lang="en-US" dirty="0" err="1"/>
              <a:t>korzystne</a:t>
            </a:r>
            <a:r>
              <a:rPr lang="en-US" dirty="0"/>
              <a:t> </a:t>
            </a:r>
            <a:r>
              <a:rPr lang="en-US" dirty="0" err="1"/>
              <a:t>zarówno</a:t>
            </a:r>
            <a:r>
              <a:rPr lang="en-US" dirty="0"/>
              <a:t> </a:t>
            </a:r>
            <a:r>
              <a:rPr lang="en-US" dirty="0" err="1"/>
              <a:t>dla</a:t>
            </a:r>
            <a:r>
              <a:rPr lang="en-US" dirty="0"/>
              <a:t> </a:t>
            </a:r>
            <a:r>
              <a:rPr lang="en-US" dirty="0" err="1"/>
              <a:t>optymalizacji</a:t>
            </a:r>
            <a:r>
              <a:rPr lang="en-US" dirty="0"/>
              <a:t> pod </a:t>
            </a:r>
            <a:r>
              <a:rPr lang="en-US" dirty="0" err="1"/>
              <a:t>kątem</a:t>
            </a:r>
            <a:r>
              <a:rPr lang="en-US" dirty="0"/>
              <a:t> </a:t>
            </a:r>
            <a:r>
              <a:rPr lang="en-US" dirty="0" err="1"/>
              <a:t>wyszukiwarek</a:t>
            </a:r>
            <a:r>
              <a:rPr lang="en-US" dirty="0"/>
              <a:t>, </a:t>
            </a:r>
            <a:r>
              <a:rPr lang="en-US" dirty="0" err="1"/>
              <a:t>jak</a:t>
            </a:r>
            <a:r>
              <a:rPr lang="en-US" dirty="0"/>
              <a:t> </a:t>
            </a:r>
            <a:r>
              <a:rPr lang="en-US" dirty="0" err="1"/>
              <a:t>i</a:t>
            </a:r>
            <a:r>
              <a:rPr lang="en-US" dirty="0"/>
              <a:t> </a:t>
            </a:r>
            <a:r>
              <a:rPr lang="en-US" dirty="0" err="1"/>
              <a:t>budowania</a:t>
            </a:r>
            <a:r>
              <a:rPr lang="en-US" dirty="0"/>
              <a:t> </a:t>
            </a:r>
            <a:r>
              <a:rPr lang="en-US" dirty="0" err="1"/>
              <a:t>reputacji</a:t>
            </a:r>
            <a:r>
              <a:rPr lang="en-US" dirty="0"/>
              <a:t> </a:t>
            </a:r>
            <a:r>
              <a:rPr lang="en-US" dirty="0" err="1"/>
              <a:t>marki</a:t>
            </a:r>
            <a:r>
              <a:rPr lang="en-US" dirty="0"/>
              <a:t>.</a:t>
            </a:r>
            <a:endParaRPr dirty="0"/>
          </a:p>
          <a:p>
            <a:pPr marL="171450" lvl="0" indent="-101600" algn="l" rtl="0">
              <a:lnSpc>
                <a:spcPct val="100000"/>
              </a:lnSpc>
              <a:spcBef>
                <a:spcPts val="0"/>
              </a:spcBef>
              <a:spcAft>
                <a:spcPts val="0"/>
              </a:spcAft>
              <a:buSzPts val="1100"/>
              <a:buNone/>
            </a:pPr>
            <a:endParaRPr dirty="0"/>
          </a:p>
          <a:p>
            <a:pPr marL="171450" lvl="0" indent="-171450" algn="l" rtl="0">
              <a:lnSpc>
                <a:spcPct val="100000"/>
              </a:lnSpc>
              <a:spcBef>
                <a:spcPts val="0"/>
              </a:spcBef>
              <a:spcAft>
                <a:spcPts val="0"/>
              </a:spcAft>
              <a:buSzPts val="1100"/>
              <a:buChar char="●"/>
            </a:pPr>
            <a:r>
              <a:rPr lang="en-US" dirty="0" err="1"/>
              <a:t>Należy</a:t>
            </a:r>
            <a:r>
              <a:rPr lang="en-US" dirty="0"/>
              <a:t> </a:t>
            </a:r>
            <a:r>
              <a:rPr lang="en-US" dirty="0" err="1"/>
              <a:t>jednak</a:t>
            </a:r>
            <a:r>
              <a:rPr lang="en-US" dirty="0"/>
              <a:t> </a:t>
            </a:r>
            <a:r>
              <a:rPr lang="en-US" dirty="0" err="1"/>
              <a:t>pamiętać</a:t>
            </a:r>
            <a:r>
              <a:rPr lang="en-US" dirty="0"/>
              <a:t>, </a:t>
            </a:r>
            <a:r>
              <a:rPr lang="en-US" dirty="0" err="1"/>
              <a:t>że</a:t>
            </a:r>
            <a:r>
              <a:rPr lang="en-US" dirty="0"/>
              <a:t> </a:t>
            </a:r>
            <a:r>
              <a:rPr lang="en-US" dirty="0" err="1"/>
              <a:t>nie</a:t>
            </a:r>
            <a:r>
              <a:rPr lang="en-US" dirty="0"/>
              <a:t> </a:t>
            </a:r>
            <a:r>
              <a:rPr lang="en-US" dirty="0" err="1"/>
              <a:t>wszystkie</a:t>
            </a:r>
            <a:r>
              <a:rPr lang="en-US" dirty="0"/>
              <a:t> </a:t>
            </a:r>
            <a:r>
              <a:rPr lang="en-US" dirty="0" err="1"/>
              <a:t>linki</a:t>
            </a:r>
            <a:r>
              <a:rPr lang="en-US" dirty="0"/>
              <a:t> </a:t>
            </a:r>
            <a:r>
              <a:rPr lang="en-US" dirty="0" err="1"/>
              <a:t>zwrotne</a:t>
            </a:r>
            <a:r>
              <a:rPr lang="en-US" dirty="0"/>
              <a:t> </a:t>
            </a:r>
            <a:r>
              <a:rPr lang="en-US" dirty="0" err="1"/>
              <a:t>są</a:t>
            </a:r>
            <a:r>
              <a:rPr lang="en-US" dirty="0"/>
              <a:t> </a:t>
            </a:r>
            <a:r>
              <a:rPr lang="en-US" dirty="0" err="1"/>
              <a:t>sobie</a:t>
            </a:r>
            <a:r>
              <a:rPr lang="en-US" dirty="0"/>
              <a:t> </a:t>
            </a:r>
            <a:r>
              <a:rPr lang="en-US" dirty="0" err="1"/>
              <a:t>równe</a:t>
            </a:r>
            <a:r>
              <a:rPr lang="en-US" dirty="0"/>
              <a:t>, a </a:t>
            </a:r>
            <a:r>
              <a:rPr lang="en-US" dirty="0" err="1"/>
              <a:t>jakość</a:t>
            </a:r>
            <a:r>
              <a:rPr lang="en-US" dirty="0"/>
              <a:t> </a:t>
            </a:r>
            <a:r>
              <a:rPr lang="en-US" dirty="0" err="1"/>
              <a:t>linków</a:t>
            </a:r>
            <a:r>
              <a:rPr lang="en-US" dirty="0"/>
              <a:t> </a:t>
            </a:r>
            <a:r>
              <a:rPr lang="en-US" dirty="0" err="1"/>
              <a:t>zwrotnych</a:t>
            </a:r>
            <a:r>
              <a:rPr lang="en-US" dirty="0"/>
              <a:t> jest </a:t>
            </a:r>
            <a:r>
              <a:rPr lang="en-US" dirty="0" err="1"/>
              <a:t>ważniejsza</a:t>
            </a:r>
            <a:r>
              <a:rPr lang="en-US" dirty="0"/>
              <a:t> </a:t>
            </a:r>
            <a:r>
              <a:rPr lang="en-US" dirty="0" err="1"/>
              <a:t>niż</a:t>
            </a:r>
            <a:r>
              <a:rPr lang="en-US" dirty="0"/>
              <a:t> </a:t>
            </a:r>
            <a:r>
              <a:rPr lang="en-US" dirty="0" err="1"/>
              <a:t>ich</a:t>
            </a:r>
            <a:r>
              <a:rPr lang="en-US" dirty="0"/>
              <a:t> </a:t>
            </a:r>
            <a:r>
              <a:rPr lang="en-US" dirty="0" err="1"/>
              <a:t>ilość</a:t>
            </a:r>
            <a:r>
              <a:rPr lang="en-US" dirty="0"/>
              <a:t>. </a:t>
            </a:r>
            <a:r>
              <a:rPr lang="en-US" dirty="0" err="1"/>
              <a:t>Wyszukiwarki</a:t>
            </a:r>
            <a:r>
              <a:rPr lang="en-US" dirty="0"/>
              <a:t> </a:t>
            </a:r>
            <a:r>
              <a:rPr lang="en-US" dirty="0" err="1"/>
              <a:t>szukają</a:t>
            </a:r>
            <a:r>
              <a:rPr lang="en-US" dirty="0"/>
              <a:t> </a:t>
            </a:r>
            <a:r>
              <a:rPr lang="en-US" dirty="0" err="1"/>
              <a:t>linków</a:t>
            </a:r>
            <a:r>
              <a:rPr lang="en-US" dirty="0"/>
              <a:t> </a:t>
            </a:r>
            <a:r>
              <a:rPr lang="en-US" dirty="0" err="1"/>
              <a:t>zwrotnych</a:t>
            </a:r>
            <a:r>
              <a:rPr lang="en-US" dirty="0"/>
              <a:t> z </a:t>
            </a:r>
            <a:r>
              <a:rPr lang="en-US" dirty="0" err="1"/>
              <a:t>wysokiej</a:t>
            </a:r>
            <a:r>
              <a:rPr lang="en-US" dirty="0"/>
              <a:t> </a:t>
            </a:r>
            <a:r>
              <a:rPr lang="en-US" dirty="0" err="1"/>
              <a:t>jakości</a:t>
            </a:r>
            <a:r>
              <a:rPr lang="en-US" dirty="0"/>
              <a:t>, </a:t>
            </a:r>
            <a:r>
              <a:rPr lang="en-US" dirty="0" err="1"/>
              <a:t>odpowiednich</a:t>
            </a:r>
            <a:r>
              <a:rPr lang="en-US" dirty="0"/>
              <a:t> </a:t>
            </a:r>
            <a:r>
              <a:rPr lang="en-US" dirty="0" err="1"/>
              <a:t>stron</a:t>
            </a:r>
            <a:r>
              <a:rPr lang="en-US" dirty="0"/>
              <a:t> </a:t>
            </a:r>
            <a:r>
              <a:rPr lang="en-US" dirty="0" err="1"/>
              <a:t>internetowych</a:t>
            </a:r>
            <a:r>
              <a:rPr lang="en-US" dirty="0"/>
              <a:t>, a </a:t>
            </a:r>
            <a:r>
              <a:rPr lang="en-US" dirty="0" err="1"/>
              <a:t>linki</a:t>
            </a:r>
            <a:r>
              <a:rPr lang="en-US" dirty="0"/>
              <a:t> z </a:t>
            </a:r>
            <a:r>
              <a:rPr lang="en-US" dirty="0" err="1"/>
              <a:t>witryn</a:t>
            </a:r>
            <a:r>
              <a:rPr lang="en-US" dirty="0"/>
              <a:t> </a:t>
            </a:r>
            <a:r>
              <a:rPr lang="en-US" dirty="0" err="1"/>
              <a:t>spamerskich</a:t>
            </a:r>
            <a:r>
              <a:rPr lang="en-US" dirty="0"/>
              <a:t> </a:t>
            </a:r>
            <a:r>
              <a:rPr lang="en-US" dirty="0" err="1"/>
              <a:t>lub</a:t>
            </a:r>
            <a:r>
              <a:rPr lang="en-US" dirty="0"/>
              <a:t> </a:t>
            </a:r>
            <a:r>
              <a:rPr lang="en-US" dirty="0" err="1"/>
              <a:t>niskiej</a:t>
            </a:r>
            <a:r>
              <a:rPr lang="en-US" dirty="0"/>
              <a:t> </a:t>
            </a:r>
            <a:r>
              <a:rPr lang="en-US" dirty="0" err="1"/>
              <a:t>jakości</a:t>
            </a:r>
            <a:r>
              <a:rPr lang="en-US" dirty="0"/>
              <a:t> </a:t>
            </a:r>
            <a:r>
              <a:rPr lang="en-US" dirty="0" err="1"/>
              <a:t>mogą</a:t>
            </a:r>
            <a:r>
              <a:rPr lang="en-US" dirty="0"/>
              <a:t> </a:t>
            </a:r>
            <a:r>
              <a:rPr lang="en-US" dirty="0" err="1"/>
              <a:t>mieć</a:t>
            </a:r>
            <a:r>
              <a:rPr lang="en-US" dirty="0"/>
              <a:t> </a:t>
            </a:r>
            <a:r>
              <a:rPr lang="en-US" dirty="0" err="1"/>
              <a:t>negatywny</a:t>
            </a:r>
            <a:r>
              <a:rPr lang="en-US" dirty="0"/>
              <a:t> </a:t>
            </a:r>
            <a:r>
              <a:rPr lang="en-US" dirty="0" err="1"/>
              <a:t>wpływ</a:t>
            </a:r>
            <a:r>
              <a:rPr lang="en-US" dirty="0"/>
              <a:t> </a:t>
            </a:r>
            <a:r>
              <a:rPr lang="en-US" dirty="0" err="1"/>
              <a:t>na</a:t>
            </a:r>
            <a:r>
              <a:rPr lang="en-US" dirty="0"/>
              <a:t> ranking </a:t>
            </a:r>
            <a:r>
              <a:rPr lang="en-US" dirty="0" err="1"/>
              <a:t>i</a:t>
            </a:r>
            <a:r>
              <a:rPr lang="en-US" dirty="0"/>
              <a:t> </a:t>
            </a:r>
            <a:r>
              <a:rPr lang="en-US" dirty="0" err="1"/>
              <a:t>reputację</a:t>
            </a:r>
            <a:r>
              <a:rPr lang="en-US" dirty="0"/>
              <a:t> </a:t>
            </a:r>
            <a:r>
              <a:rPr lang="en-US" dirty="0" err="1"/>
              <a:t>witryny</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Podsumowując</a:t>
            </a:r>
            <a:r>
              <a:rPr lang="en-US" dirty="0"/>
              <a:t>, </a:t>
            </a:r>
            <a:r>
              <a:rPr lang="en-US" dirty="0" err="1"/>
              <a:t>budowanie</a:t>
            </a:r>
            <a:r>
              <a:rPr lang="en-US" dirty="0"/>
              <a:t> </a:t>
            </a:r>
            <a:r>
              <a:rPr lang="en-US" dirty="0" err="1"/>
              <a:t>linków</a:t>
            </a:r>
            <a:r>
              <a:rPr lang="en-US" dirty="0"/>
              <a:t> jest </a:t>
            </a:r>
            <a:r>
              <a:rPr lang="en-US" dirty="0" err="1"/>
              <a:t>istotnym</a:t>
            </a:r>
            <a:r>
              <a:rPr lang="en-US" dirty="0"/>
              <a:t> </a:t>
            </a:r>
            <a:r>
              <a:rPr lang="en-US" dirty="0" err="1"/>
              <a:t>elementem</a:t>
            </a:r>
            <a:r>
              <a:rPr lang="en-US" dirty="0"/>
              <a:t> </a:t>
            </a:r>
            <a:r>
              <a:rPr lang="en-US" dirty="0" err="1"/>
              <a:t>ogólnej</a:t>
            </a:r>
            <a:r>
              <a:rPr lang="en-US" dirty="0"/>
              <a:t> </a:t>
            </a:r>
            <a:r>
              <a:rPr lang="en-US" dirty="0" err="1"/>
              <a:t>strategii</a:t>
            </a:r>
            <a:r>
              <a:rPr lang="en-US" dirty="0"/>
              <a:t> SEO </a:t>
            </a:r>
            <a:r>
              <a:rPr lang="en-US" dirty="0" err="1"/>
              <a:t>i</a:t>
            </a:r>
            <a:r>
              <a:rPr lang="en-US" dirty="0"/>
              <a:t> </a:t>
            </a:r>
            <a:r>
              <a:rPr lang="en-US" dirty="0" err="1"/>
              <a:t>ważne</a:t>
            </a:r>
            <a:r>
              <a:rPr lang="en-US" dirty="0"/>
              <a:t> jest, aby </a:t>
            </a:r>
            <a:r>
              <a:rPr lang="en-US" dirty="0" err="1"/>
              <a:t>strony</a:t>
            </a:r>
            <a:r>
              <a:rPr lang="en-US" dirty="0"/>
              <a:t> </a:t>
            </a:r>
            <a:r>
              <a:rPr lang="en-US" dirty="0" err="1"/>
              <a:t>internetowe</a:t>
            </a:r>
            <a:r>
              <a:rPr lang="en-US" dirty="0"/>
              <a:t> </a:t>
            </a:r>
            <a:r>
              <a:rPr lang="en-US" dirty="0" err="1"/>
              <a:t>pozyskiwały</a:t>
            </a:r>
            <a:r>
              <a:rPr lang="en-US" dirty="0"/>
              <a:t> </a:t>
            </a:r>
            <a:r>
              <a:rPr lang="en-US" dirty="0" err="1"/>
              <a:t>wysokiej</a:t>
            </a:r>
            <a:r>
              <a:rPr lang="en-US" dirty="0"/>
              <a:t> </a:t>
            </a:r>
            <a:r>
              <a:rPr lang="en-US" dirty="0" err="1"/>
              <a:t>jakości</a:t>
            </a:r>
            <a:r>
              <a:rPr lang="en-US" dirty="0"/>
              <a:t>, </a:t>
            </a:r>
            <a:r>
              <a:rPr lang="en-US" dirty="0" err="1"/>
              <a:t>odpowiednie</a:t>
            </a:r>
            <a:r>
              <a:rPr lang="en-US" dirty="0"/>
              <a:t> </a:t>
            </a:r>
            <a:r>
              <a:rPr lang="en-US" dirty="0" err="1"/>
              <a:t>linki</a:t>
            </a:r>
            <a:r>
              <a:rPr lang="en-US" dirty="0"/>
              <a:t> </a:t>
            </a:r>
            <a:r>
              <a:rPr lang="en-US" dirty="0" err="1"/>
              <a:t>zwrotne</a:t>
            </a:r>
            <a:r>
              <a:rPr lang="en-US" dirty="0"/>
              <a:t> w </a:t>
            </a:r>
            <a:r>
              <a:rPr lang="en-US" dirty="0" err="1"/>
              <a:t>celu</a:t>
            </a:r>
            <a:r>
              <a:rPr lang="en-US" dirty="0"/>
              <a:t> </a:t>
            </a:r>
            <a:r>
              <a:rPr lang="en-US" dirty="0" err="1"/>
              <a:t>poprawy</a:t>
            </a:r>
            <a:r>
              <a:rPr lang="en-US" dirty="0"/>
              <a:t> </a:t>
            </a:r>
            <a:r>
              <a:rPr lang="en-US" dirty="0" err="1"/>
              <a:t>ich</a:t>
            </a:r>
            <a:r>
              <a:rPr lang="en-US" dirty="0"/>
              <a:t> </a:t>
            </a:r>
            <a:r>
              <a:rPr lang="en-US" dirty="0" err="1"/>
              <a:t>rankingu</a:t>
            </a:r>
            <a:r>
              <a:rPr lang="en-US" dirty="0"/>
              <a:t> w </a:t>
            </a:r>
            <a:r>
              <a:rPr lang="en-US" dirty="0" err="1"/>
              <a:t>wyszukiwarkach</a:t>
            </a:r>
            <a:r>
              <a:rPr lang="en-US" dirty="0"/>
              <a:t>, </a:t>
            </a:r>
            <a:r>
              <a:rPr lang="en-US" dirty="0" err="1"/>
              <a:t>ruchu</a:t>
            </a:r>
            <a:r>
              <a:rPr lang="en-US" dirty="0"/>
              <a:t> </a:t>
            </a:r>
            <a:r>
              <a:rPr lang="en-US" dirty="0" err="1"/>
              <a:t>polecającego</a:t>
            </a:r>
            <a:r>
              <a:rPr lang="en-US" dirty="0"/>
              <a:t>, </a:t>
            </a:r>
            <a:r>
              <a:rPr lang="en-US" dirty="0" err="1"/>
              <a:t>autorytetu</a:t>
            </a:r>
            <a:r>
              <a:rPr lang="en-US" dirty="0"/>
              <a:t> </a:t>
            </a:r>
            <a:r>
              <a:rPr lang="en-US" dirty="0" err="1"/>
              <a:t>domeny</a:t>
            </a:r>
            <a:r>
              <a:rPr lang="en-US" dirty="0"/>
              <a:t> </a:t>
            </a:r>
            <a:r>
              <a:rPr lang="en-US" dirty="0" err="1"/>
              <a:t>i</a:t>
            </a:r>
            <a:r>
              <a:rPr lang="en-US" dirty="0"/>
              <a:t> </a:t>
            </a:r>
            <a:r>
              <a:rPr lang="en-US" dirty="0" err="1"/>
              <a:t>wiarygodności</a:t>
            </a:r>
            <a:r>
              <a:rPr lang="en-US" dirty="0"/>
              <a:t>. </a:t>
            </a:r>
            <a:r>
              <a:rPr lang="en-US" dirty="0" err="1"/>
              <a:t>Skupiając</a:t>
            </a:r>
            <a:r>
              <a:rPr lang="en-US" dirty="0"/>
              <a:t> </a:t>
            </a:r>
            <a:r>
              <a:rPr lang="en-US" dirty="0" err="1"/>
              <a:t>się</a:t>
            </a:r>
            <a:r>
              <a:rPr lang="en-US" dirty="0"/>
              <a:t> </a:t>
            </a:r>
            <a:r>
              <a:rPr lang="en-US" dirty="0" err="1"/>
              <a:t>na</a:t>
            </a:r>
            <a:r>
              <a:rPr lang="en-US" dirty="0"/>
              <a:t> </a:t>
            </a:r>
            <a:r>
              <a:rPr lang="en-US" dirty="0" err="1"/>
              <a:t>pozyskiwaniu</a:t>
            </a:r>
            <a:r>
              <a:rPr lang="en-US" dirty="0"/>
              <a:t> </a:t>
            </a:r>
            <a:r>
              <a:rPr lang="en-US" dirty="0" err="1"/>
              <a:t>wysokiej</a:t>
            </a:r>
            <a:r>
              <a:rPr lang="en-US" dirty="0"/>
              <a:t> </a:t>
            </a:r>
            <a:r>
              <a:rPr lang="en-US" dirty="0" err="1"/>
              <a:t>jakości</a:t>
            </a:r>
            <a:r>
              <a:rPr lang="en-US" dirty="0"/>
              <a:t> </a:t>
            </a:r>
            <a:r>
              <a:rPr lang="en-US" dirty="0" err="1"/>
              <a:t>linków</a:t>
            </a:r>
            <a:r>
              <a:rPr lang="en-US" dirty="0"/>
              <a:t> </a:t>
            </a:r>
            <a:r>
              <a:rPr lang="en-US" dirty="0" err="1"/>
              <a:t>zwrotnych</a:t>
            </a:r>
            <a:r>
              <a:rPr lang="en-US" dirty="0"/>
              <a:t>, </a:t>
            </a:r>
            <a:r>
              <a:rPr lang="en-US" dirty="0" err="1"/>
              <a:t>strony</a:t>
            </a:r>
            <a:r>
              <a:rPr lang="en-US" dirty="0"/>
              <a:t> </a:t>
            </a:r>
            <a:r>
              <a:rPr lang="en-US" dirty="0" err="1"/>
              <a:t>internetowe</a:t>
            </a:r>
            <a:r>
              <a:rPr lang="en-US" dirty="0"/>
              <a:t> </a:t>
            </a:r>
            <a:r>
              <a:rPr lang="en-US" dirty="0" err="1"/>
              <a:t>mogą</a:t>
            </a:r>
            <a:r>
              <a:rPr lang="en-US" dirty="0"/>
              <a:t> </a:t>
            </a:r>
            <a:r>
              <a:rPr lang="en-US" dirty="0" err="1"/>
              <a:t>zwiększyć</a:t>
            </a:r>
            <a:r>
              <a:rPr lang="en-US" dirty="0"/>
              <a:t> </a:t>
            </a:r>
            <a:r>
              <a:rPr lang="en-US" dirty="0" err="1"/>
              <a:t>swoją</a:t>
            </a:r>
            <a:r>
              <a:rPr lang="en-US" dirty="0"/>
              <a:t> </a:t>
            </a:r>
            <a:r>
              <a:rPr lang="en-US" dirty="0" err="1"/>
              <a:t>widoczność</a:t>
            </a:r>
            <a:r>
              <a:rPr lang="en-US" dirty="0"/>
              <a:t> w </a:t>
            </a:r>
            <a:r>
              <a:rPr lang="en-US" dirty="0" err="1"/>
              <a:t>Internecie</a:t>
            </a:r>
            <a:r>
              <a:rPr lang="en-US" dirty="0"/>
              <a:t>, </a:t>
            </a:r>
            <a:r>
              <a:rPr lang="en-US" dirty="0" err="1"/>
              <a:t>przyciągnąć</a:t>
            </a:r>
            <a:r>
              <a:rPr lang="en-US" dirty="0"/>
              <a:t> </a:t>
            </a:r>
            <a:r>
              <a:rPr lang="en-US" dirty="0" err="1"/>
              <a:t>więcej</a:t>
            </a:r>
            <a:r>
              <a:rPr lang="en-US" dirty="0"/>
              <a:t> </a:t>
            </a:r>
            <a:r>
              <a:rPr lang="en-US" dirty="0" err="1"/>
              <a:t>potencjalnych</a:t>
            </a:r>
            <a:r>
              <a:rPr lang="en-US" dirty="0"/>
              <a:t> </a:t>
            </a:r>
            <a:r>
              <a:rPr lang="en-US" dirty="0" err="1"/>
              <a:t>klientów</a:t>
            </a:r>
            <a:r>
              <a:rPr lang="en-US" dirty="0"/>
              <a:t> </a:t>
            </a:r>
            <a:r>
              <a:rPr lang="en-US" dirty="0" err="1"/>
              <a:t>i</a:t>
            </a:r>
            <a:r>
              <a:rPr lang="en-US" dirty="0"/>
              <a:t> </a:t>
            </a:r>
            <a:r>
              <a:rPr lang="en-US" dirty="0" err="1"/>
              <a:t>ostatecznie</a:t>
            </a:r>
            <a:r>
              <a:rPr lang="en-US" dirty="0"/>
              <a:t> </a:t>
            </a:r>
            <a:r>
              <a:rPr lang="en-US" dirty="0" err="1"/>
              <a:t>rozwinąć</a:t>
            </a:r>
            <a:r>
              <a:rPr lang="en-US" dirty="0"/>
              <a:t> </a:t>
            </a:r>
            <a:r>
              <a:rPr lang="en-US" dirty="0" err="1"/>
              <a:t>swoją</a:t>
            </a:r>
            <a:r>
              <a:rPr lang="en-US" dirty="0"/>
              <a:t> </a:t>
            </a:r>
            <a:r>
              <a:rPr lang="en-US" dirty="0" err="1"/>
              <a:t>działalność</a:t>
            </a:r>
            <a:r>
              <a:rPr lang="en-US" dirty="0"/>
              <a:t>.</a:t>
            </a:r>
            <a:endParaRPr dirty="0"/>
          </a:p>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27885250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8" name="Google Shape;18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Wdrożenie strategii budowania linków może być złożonym i czasochłonnym procesem, ale jest niezbędne dla udanej kampanii SEO. Oto kilka kroków, które należy wykonać podczas wdrażania strategii budowania linków:</a:t>
            </a:r>
            <a:endParaRPr/>
          </a:p>
          <a:p>
            <a:pPr marL="0" lvl="0" indent="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Przeprowadzenie analizy linków zwrotnych: Zacznij od przeprowadzenia analizy linków zwrotnych do własnej witryny i witryn konkurencji, aby zrozumieć rodzaje linków zwrotnych, źródła tych linków i jakość tych linków. Analiza ta może pomóc w zidentyfikowaniu możliwości pozyskania nowych linków zwrotnych i poprawy własnego profilu linków.</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Opracowanie planu marketingu treści: Marketing treści jest kluczowym elementem skutecznej strategii budowania linków, ponieważ wysokiej jakości, odpowiednie treści są często kluczem do pozyskiwania linków zwrotnych. Opracuj plan marketingu treści, który koncentruje się na tworzeniu wysokiej jakości treści, które można udostępniać i które mogą przyciągać linki z innych stron internetowych.</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Zasięg i nawiązywanie kontaktów: Dotrzyj do stron internetowych, które są istotne dla Twojej branży i mają wysoki autorytet domeny, i zaoferuj im dostarczenie wartościowych treści w zamian za link. Nawiązywanie kontaktów z innymi stronami internetowymi i liderami branży może również pomóc w budowaniu relacji i przyciąganiu linków zwrotnych.</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Blogowanie gościnne: Blogowanie gościnne to świetny sposób na budowanie relacji z innymi witrynami i pozyskiwanie linków zwrotnych. Zaoferuj pisanie postów gościnnych dla odpowiednich witryn w swojej branży i umieść link do własnej witryny w biografii autora.</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Treści sponsorowane i płatne linki: Płatne linki i treści sponsorowane mogą być skutecznym sposobem na szybkie pozyskanie wysokiej jakości linków zwrotnych, ale ważne jest, aby zachować ostrożność podczas korzystania z tego podejścia. Wyszukiwarki coraz ostrzej traktują płatne linki, dlatego ważne jest, aby upewnić się, że wszystkie pozyskane linki są wysokiej jakości i trafne.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Zaawansowane opcje budowania linków obejmują:</a:t>
            </a:r>
            <a:endParaRPr/>
          </a:p>
          <a:p>
            <a:pPr marL="0" lvl="0" indent="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Budowanie niedziałających linków: Budowanie niedziałających linków to proces polegający na identyfikowaniu niedziałających linków na innych stronach internetowych i oferowaniu zastąpienia ich linkiem do własnej witryny. Może to być cenny sposób na pozyskanie wysokiej jakości linków zwrotnych z odpowiednich stron internetowych.</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Influencer Outreach: Influencer outreach to proces docierania do influencerów w branży i proszenia ich o udostępnienie treści i linków do witryny. Influencer outreach może pomóc w zwiększeniu ruchu polecającego i przyciągnięciu wysokiej jakości linków zwrotnych z autorytatywnych stron internetowych.</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Technika drapacza chmur: Technika skyscraper to strategia budowania linków, która polega na tworzeniu wysokiej jakości, dogłębnych treści, które są lepsze niż jakiekolwiek inne treści na ten sam temat. Treści te mogą przyciągać wysokiej jakości linki zwrotne z innych witryn, a także ruch polecający i udziały w mediach społecznościowych.</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Przyciąganie linków: Link baiting to proces tworzenia treści, które mają na celu przyciąganie linków zwrotnych w sposób naturalny, bez konieczności docierania do innych stron internetowych. Może to być cenny sposób na pozyskiwanie wysokiej jakości linków zwrotnych, ale wymaga dobrego zrozumienia docelowych odbiorców i tego, jakie treści będą dla nich najbardziej atrakcyjne.</a:t>
            </a:r>
            <a:endParaRPr/>
          </a:p>
        </p:txBody>
      </p:sp>
    </p:spTree>
    <p:extLst>
      <p:ext uri="{BB962C8B-B14F-4D97-AF65-F5344CB8AC3E}">
        <p14:creationId xmlns:p14="http://schemas.microsoft.com/office/powerpoint/2010/main" val="17196364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6" name="Google Shape;196;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676304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4" name="Google Shape;20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654573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2" name="Google Shape;212;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1804218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0" name="Google Shape;220;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124810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6" name="Google Shape;226;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Media społecznościowe mogą odgrywać kluczową rolę we wzmacnianiu strategii SEO poprzez zwiększanie widoczności marki i kierowanie ruchu na stronę internetową. Oto jak to zrobić:</a:t>
            </a:r>
            <a:endParaRPr/>
          </a:p>
          <a:p>
            <a:pPr marL="171450" lvl="0" indent="-171450" algn="l" rtl="0">
              <a:lnSpc>
                <a:spcPct val="100000"/>
              </a:lnSpc>
              <a:spcBef>
                <a:spcPts val="0"/>
              </a:spcBef>
              <a:spcAft>
                <a:spcPts val="0"/>
              </a:spcAft>
              <a:buSzPts val="1100"/>
              <a:buChar char="●"/>
            </a:pPr>
            <a:r>
              <a:rPr lang="en-US"/>
              <a:t>Zwiększona widoczność marki: Dzięki aktywnemu korzystaniu z platform mediów społecznościowych firma może dotrzeć do szerszego grona odbiorców i zwiększyć widoczność marki. Może to pomóc w zwiększeniu rozpoznawalności i świadomości marki, co z czasem może zwiększyć ruch organiczny na stronie internetowej.</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Zwiększanie ruchu: Media społecznościowe mogą generować znaczny ruch na stronie internetowej. Udostępniając treści w mediach społecznościowych, firma może przyciągnąć do swojej witryny nowych użytkowników, którzy mogliby jej nie znaleźć w inny sposób. Ponadto media społecznościowe mogą pomóc w budowaniu linków, ponieważ inne witryny mogą linkować do treści firmy, jeśli są one udostępniane i angażowane w mediach społecznościowych.</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Budowanie relacji: Media społecznościowe to świetny sposób na budowanie relacji z klientami i innymi firmami. Angażując się z klientami i innymi interesariuszami w mediach społecznościowych, firma może wykazać się swoją wiedzą i zbudować pozytywną reputację, która z czasem może zwiększyć ruch organiczny.</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Influencer marketing: Media społecznościowe mogą być świetną platformą dla influencer marketingu, w którym firmy współpracują z influencerami w celu promowania swoich produktów lub usług. Influencer marketing może generować znaczny ruch na stronie internetowej i pomóc zwiększyć widoczność marki.</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Lepsze rankingi: Google i inne wyszukiwarki wykorzystują sygnały społecznościowe jako czynnik rankingowy, więc silna obecność w mediach społecznościowych może pomóc poprawić rankingi wyszukiwarek.</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Aby wdrożyć strategię mediów społecznościowych, firmy powinny zidentyfikować platformy, z których korzystają ich docelowi odbiorcy, tworzyć angażujące treści, które rezonują z ich odbiorcami, i regularnie angażować się w kontakt ze swoimi obserwatorami. Zaawansowane opcje obejmują korzystanie z reklam w mediach społecznościowych, wykorzystywanie treści generowanych przez użytkowników i korzystanie z narzędzi do analizy mediów społecznościowych w celu śledzenia sukcesu strategii.</a:t>
            </a:r>
            <a:endParaRPr/>
          </a:p>
        </p:txBody>
      </p:sp>
    </p:spTree>
    <p:extLst>
      <p:ext uri="{BB962C8B-B14F-4D97-AF65-F5344CB8AC3E}">
        <p14:creationId xmlns:p14="http://schemas.microsoft.com/office/powerpoint/2010/main" val="2930949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4" name="Google Shape;234;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6866049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9" name="Google Shape;23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828625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7" name="Google Shape;247;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016586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3" name="Google Shape;253;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575984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9" name="Google Shape;259;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2100874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4" name="Google Shape;264;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25575899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652" name="Google Shape;652;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85625050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10.jpg"/><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g"/><Relationship Id="rId7"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7.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8.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9.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5"/>
        <p:cNvGrpSpPr/>
        <p:nvPr/>
      </p:nvGrpSpPr>
      <p:grpSpPr>
        <a:xfrm>
          <a:off x="0" y="0"/>
          <a:ext cx="0" cy="0"/>
          <a:chOff x="0" y="0"/>
          <a:chExt cx="0" cy="0"/>
        </a:xfrm>
      </p:grpSpPr>
      <p:sp>
        <p:nvSpPr>
          <p:cNvPr id="16" name="Google Shape;16;p20"/>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7" name="Google Shape;17;p20"/>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8" name="Google Shape;18;p20"/>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9" name="Google Shape;19;p2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20" name="Google Shape;20;p20"/>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21" name="Google Shape;21;p20"/>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22" name="Google Shape;22;p20"/>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23" name="Google Shape;23;p20"/>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24" name="Google Shape;24;p20"/>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25"/>
        <p:cNvGrpSpPr/>
        <p:nvPr/>
      </p:nvGrpSpPr>
      <p:grpSpPr>
        <a:xfrm>
          <a:off x="0" y="0"/>
          <a:ext cx="0" cy="0"/>
          <a:chOff x="0" y="0"/>
          <a:chExt cx="0" cy="0"/>
        </a:xfrm>
      </p:grpSpPr>
      <p:sp>
        <p:nvSpPr>
          <p:cNvPr id="26" name="Google Shape;26;p2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2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8" name="Google Shape;28;p2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9" name="Google Shape;29;p2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30" name="Google Shape;30;p21"/>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31" name="Google Shape;31;p21"/>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32" name="Google Shape;32;p21"/>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33" name="Google Shape;33;p21"/>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34" name="Google Shape;34;p21"/>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35" name="Google Shape;35;p21"/>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36" name="Google Shape;36;p21"/>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1" type="obj">
  <p:cSld name="OBJECT">
    <p:spTree>
      <p:nvGrpSpPr>
        <p:cNvPr id="1" name="Shape 37"/>
        <p:cNvGrpSpPr/>
        <p:nvPr/>
      </p:nvGrpSpPr>
      <p:grpSpPr>
        <a:xfrm>
          <a:off x="0" y="0"/>
          <a:ext cx="0" cy="0"/>
          <a:chOff x="0" y="0"/>
          <a:chExt cx="0" cy="0"/>
        </a:xfrm>
      </p:grpSpPr>
      <p:pic>
        <p:nvPicPr>
          <p:cNvPr id="38" name="Google Shape;38;p22"/>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39" name="Google Shape;39;p2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22"/>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1" name="Google Shape;41;p22"/>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42" name="Google Shape;42;p22"/>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43"/>
        <p:cNvGrpSpPr/>
        <p:nvPr/>
      </p:nvGrpSpPr>
      <p:grpSpPr>
        <a:xfrm>
          <a:off x="0" y="0"/>
          <a:ext cx="0" cy="0"/>
          <a:chOff x="0" y="0"/>
          <a:chExt cx="0" cy="0"/>
        </a:xfrm>
      </p:grpSpPr>
      <p:sp>
        <p:nvSpPr>
          <p:cNvPr id="44" name="Google Shape;44;p23"/>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 name="Google Shape;45;p23"/>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6" name="Google Shape;46;p2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7" name="Google Shape;47;p23"/>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48" name="Google Shape;48;p23"/>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49" name="Google Shape;49;p23"/>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50" name="Google Shape;50;p23"/>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51" name="Google Shape;51;p23"/>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52" name="Google Shape;52;p23"/>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53" name="Google Shape;53;p23"/>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54"/>
        <p:cNvGrpSpPr/>
        <p:nvPr/>
      </p:nvGrpSpPr>
      <p:grpSpPr>
        <a:xfrm>
          <a:off x="0" y="0"/>
          <a:ext cx="0" cy="0"/>
          <a:chOff x="0" y="0"/>
          <a:chExt cx="0" cy="0"/>
        </a:xfrm>
      </p:grpSpPr>
      <p:sp>
        <p:nvSpPr>
          <p:cNvPr id="55" name="Google Shape;55;p24"/>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56" name="Google Shape;56;p24"/>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57" name="Google Shape;57;p24"/>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58"/>
        <p:cNvGrpSpPr/>
        <p:nvPr/>
      </p:nvGrpSpPr>
      <p:grpSpPr>
        <a:xfrm>
          <a:off x="0" y="0"/>
          <a:ext cx="0" cy="0"/>
          <a:chOff x="0" y="0"/>
          <a:chExt cx="0" cy="0"/>
        </a:xfrm>
      </p:grpSpPr>
      <p:pic>
        <p:nvPicPr>
          <p:cNvPr id="59" name="Google Shape;59;p25"/>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60" name="Google Shape;60;p25"/>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61" name="Google Shape;61;p25"/>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Title and Content 2">
  <p:cSld name="Title and Content 2">
    <p:spTree>
      <p:nvGrpSpPr>
        <p:cNvPr id="1" name="Shape 62"/>
        <p:cNvGrpSpPr/>
        <p:nvPr/>
      </p:nvGrpSpPr>
      <p:grpSpPr>
        <a:xfrm>
          <a:off x="0" y="0"/>
          <a:ext cx="0" cy="0"/>
          <a:chOff x="0" y="0"/>
          <a:chExt cx="0" cy="0"/>
        </a:xfrm>
      </p:grpSpPr>
      <p:pic>
        <p:nvPicPr>
          <p:cNvPr id="63" name="Google Shape;63;p26"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64" name="Google Shape;64;p26"/>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65" name="Google Shape;65;p2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26"/>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7" name="Google Shape;67;p26"/>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68" name="Google Shape;68;p26"/>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69"/>
        <p:cNvGrpSpPr/>
        <p:nvPr/>
      </p:nvGrpSpPr>
      <p:grpSpPr>
        <a:xfrm>
          <a:off x="0" y="0"/>
          <a:ext cx="0" cy="0"/>
          <a:chOff x="0" y="0"/>
          <a:chExt cx="0" cy="0"/>
        </a:xfrm>
      </p:grpSpPr>
      <p:cxnSp>
        <p:nvCxnSpPr>
          <p:cNvPr id="70" name="Google Shape;70;p27"/>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71" name="Google Shape;71;p27"/>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2" name="Google Shape;72;p27"/>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3" name="Google Shape;73;p27"/>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74" name="Google Shape;74;p27"/>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75" name="Google Shape;75;p27"/>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76"/>
        <p:cNvGrpSpPr/>
        <p:nvPr/>
      </p:nvGrpSpPr>
      <p:grpSpPr>
        <a:xfrm>
          <a:off x="0" y="0"/>
          <a:ext cx="0" cy="0"/>
          <a:chOff x="0" y="0"/>
          <a:chExt cx="0" cy="0"/>
        </a:xfrm>
      </p:grpSpPr>
      <p:sp>
        <p:nvSpPr>
          <p:cNvPr id="77" name="Google Shape;77;p28"/>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 name="Google Shape;78;p28"/>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9" name="Google Shape;79;p28"/>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0" name="Google Shape;80;p2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81" name="Google Shape;81;p28"/>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82" name="Google Shape;82;p28"/>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3" name="Google Shape;83;p28"/>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4" name="Google Shape;84;p28"/>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85" name="Google Shape;85;p28"/>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86" name="Google Shape;86;p28"/>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7" name="Google Shape;87;p28"/>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88"/>
        <p:cNvGrpSpPr/>
        <p:nvPr/>
      </p:nvGrpSpPr>
      <p:grpSpPr>
        <a:xfrm>
          <a:off x="0" y="0"/>
          <a:ext cx="0" cy="0"/>
          <a:chOff x="0" y="0"/>
          <a:chExt cx="0" cy="0"/>
        </a:xfrm>
      </p:grpSpPr>
      <p:sp>
        <p:nvSpPr>
          <p:cNvPr id="89" name="Google Shape;89;p29"/>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0" name="Google Shape;90;p29"/>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1" name="Google Shape;91;p29"/>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2" name="Google Shape;92;p2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93" name="Google Shape;93;p29"/>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94" name="Google Shape;94;p29"/>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95" name="Google Shape;95;p29"/>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96" name="Google Shape;96;p29"/>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7" name="Google Shape;97;p29"/>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8" name="Google Shape;98;p29"/>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99" name="Google Shape;99;p29"/>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00"/>
        <p:cNvGrpSpPr/>
        <p:nvPr/>
      </p:nvGrpSpPr>
      <p:grpSpPr>
        <a:xfrm>
          <a:off x="0" y="0"/>
          <a:ext cx="0" cy="0"/>
          <a:chOff x="0" y="0"/>
          <a:chExt cx="0" cy="0"/>
        </a:xfrm>
      </p:grpSpPr>
      <p:sp>
        <p:nvSpPr>
          <p:cNvPr id="101" name="Google Shape;101;p30"/>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2" name="Google Shape;102;p30"/>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3" name="Google Shape;103;p30"/>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104" name="Google Shape;104;p30"/>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105" name="Google Shape;105;p30"/>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6" name="Google Shape;106;p30"/>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107"/>
        <p:cNvGrpSpPr/>
        <p:nvPr/>
      </p:nvGrpSpPr>
      <p:grpSpPr>
        <a:xfrm>
          <a:off x="0" y="0"/>
          <a:ext cx="0" cy="0"/>
          <a:chOff x="0" y="0"/>
          <a:chExt cx="0" cy="0"/>
        </a:xfrm>
      </p:grpSpPr>
      <p:sp>
        <p:nvSpPr>
          <p:cNvPr id="108" name="Google Shape;108;p31"/>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9" name="Google Shape;109;p31"/>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10" name="Google Shape;110;p31"/>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11" name="Google Shape;111;p31"/>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12" name="Google Shape;112;p31"/>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13" name="Google Shape;113;p31"/>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Content and Photo vertical">
  <p:cSld name="Content and Photo vertical">
    <p:spTree>
      <p:nvGrpSpPr>
        <p:cNvPr id="1" name="Shape 114"/>
        <p:cNvGrpSpPr/>
        <p:nvPr/>
      </p:nvGrpSpPr>
      <p:grpSpPr>
        <a:xfrm>
          <a:off x="0" y="0"/>
          <a:ext cx="0" cy="0"/>
          <a:chOff x="0" y="0"/>
          <a:chExt cx="0" cy="0"/>
        </a:xfrm>
      </p:grpSpPr>
      <p:pic>
        <p:nvPicPr>
          <p:cNvPr id="115" name="Google Shape;115;p32"/>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16" name="Google Shape;116;p32"/>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32"/>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8" name="Google Shape;118;p32"/>
          <p:cNvSpPr>
            <a:spLocks noGrp="1"/>
          </p:cNvSpPr>
          <p:nvPr>
            <p:ph type="pic" idx="2"/>
          </p:nvPr>
        </p:nvSpPr>
        <p:spPr>
          <a:xfrm>
            <a:off x="5572125" y="1"/>
            <a:ext cx="3571875" cy="5029199"/>
          </a:xfrm>
          <a:prstGeom prst="rect">
            <a:avLst/>
          </a:prstGeom>
          <a:solidFill>
            <a:srgbClr val="D3EEEF"/>
          </a:solidFill>
          <a:ln>
            <a:noFill/>
          </a:ln>
        </p:spPr>
      </p:sp>
      <p:pic>
        <p:nvPicPr>
          <p:cNvPr id="119" name="Google Shape;119;p32"/>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32"/>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Content and Photo horizontal">
  <p:cSld name="Content and Photo horizontal">
    <p:spTree>
      <p:nvGrpSpPr>
        <p:cNvPr id="1" name="Shape 121"/>
        <p:cNvGrpSpPr/>
        <p:nvPr/>
      </p:nvGrpSpPr>
      <p:grpSpPr>
        <a:xfrm>
          <a:off x="0" y="0"/>
          <a:ext cx="0" cy="0"/>
          <a:chOff x="0" y="0"/>
          <a:chExt cx="0" cy="0"/>
        </a:xfrm>
      </p:grpSpPr>
      <p:sp>
        <p:nvSpPr>
          <p:cNvPr id="122" name="Google Shape;122;p33"/>
          <p:cNvSpPr>
            <a:spLocks noGrp="1"/>
          </p:cNvSpPr>
          <p:nvPr>
            <p:ph type="pic" idx="2"/>
          </p:nvPr>
        </p:nvSpPr>
        <p:spPr>
          <a:xfrm>
            <a:off x="0" y="1"/>
            <a:ext cx="9144000" cy="2571749"/>
          </a:xfrm>
          <a:prstGeom prst="rect">
            <a:avLst/>
          </a:prstGeom>
          <a:solidFill>
            <a:srgbClr val="D3EEEF"/>
          </a:solidFill>
          <a:ln>
            <a:noFill/>
          </a:ln>
        </p:spPr>
      </p:sp>
      <p:sp>
        <p:nvSpPr>
          <p:cNvPr id="123" name="Google Shape;123;p33"/>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33"/>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5" name="Google Shape;125;p33"/>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26" name="Google Shape;126;p33"/>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7" name="Google Shape;127;p33"/>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Content and Graph">
  <p:cSld name="Content and Graph">
    <p:spTree>
      <p:nvGrpSpPr>
        <p:cNvPr id="1" name="Shape 128"/>
        <p:cNvGrpSpPr/>
        <p:nvPr/>
      </p:nvGrpSpPr>
      <p:grpSpPr>
        <a:xfrm>
          <a:off x="0" y="0"/>
          <a:ext cx="0" cy="0"/>
          <a:chOff x="0" y="0"/>
          <a:chExt cx="0" cy="0"/>
        </a:xfrm>
      </p:grpSpPr>
      <p:pic>
        <p:nvPicPr>
          <p:cNvPr id="129" name="Google Shape;129;p34"/>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130" name="Google Shape;130;p34"/>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1" name="Google Shape;131;p34"/>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2" name="Google Shape;132;p3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33" name="Google Shape;133;p34"/>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4"/>
        <p:cNvGrpSpPr/>
        <p:nvPr/>
      </p:nvGrpSpPr>
      <p:grpSpPr>
        <a:xfrm>
          <a:off x="0" y="0"/>
          <a:ext cx="0" cy="0"/>
          <a:chOff x="0" y="0"/>
          <a:chExt cx="0" cy="0"/>
        </a:xfrm>
      </p:grpSpPr>
      <p:sp>
        <p:nvSpPr>
          <p:cNvPr id="135" name="Google Shape;135;p3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36" name="Google Shape;136;p35"/>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7" name="Google Shape;137;p35"/>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8" name="Google Shape;138;p35"/>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39" name="Google Shape;139;p35"/>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40" name="Google Shape;140;p35"/>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41" name="Google Shape;141;p35"/>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42" name="Google Shape;142;p35"/>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quote">
  <p:cSld name="quote">
    <p:bg>
      <p:bgPr>
        <a:blipFill>
          <a:blip r:embed="rId2">
            <a:alphaModFix/>
          </a:blip>
          <a:stretch>
            <a:fillRect/>
          </a:stretch>
        </a:blipFill>
        <a:effectLst/>
      </p:bgPr>
    </p:bg>
    <p:spTree>
      <p:nvGrpSpPr>
        <p:cNvPr id="1" name="Shape 143"/>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matchingName="In-class activity">
  <p:cSld name="In-class activity">
    <p:bg>
      <p:bgPr>
        <a:blipFill>
          <a:blip r:embed="rId2">
            <a:alphaModFix/>
          </a:blip>
          <a:stretch>
            <a:fillRect/>
          </a:stretch>
        </a:blipFill>
        <a:effectLst/>
      </p:bgPr>
    </p:bg>
    <p:spTree>
      <p:nvGrpSpPr>
        <p:cNvPr id="1" name="Shape 144"/>
        <p:cNvGrpSpPr/>
        <p:nvPr/>
      </p:nvGrpSpPr>
      <p:grpSpPr>
        <a:xfrm>
          <a:off x="0" y="0"/>
          <a:ext cx="0" cy="0"/>
          <a:chOff x="0" y="0"/>
          <a:chExt cx="0" cy="0"/>
        </a:xfrm>
      </p:grpSpPr>
      <p:sp>
        <p:nvSpPr>
          <p:cNvPr id="145" name="Google Shape;145;p37"/>
          <p:cNvSpPr txBox="1">
            <a:spLocks noGrp="1"/>
          </p:cNvSpPr>
          <p:nvPr>
            <p:ph type="body" idx="1"/>
          </p:nvPr>
        </p:nvSpPr>
        <p:spPr>
          <a:xfrm>
            <a:off x="848795" y="369950"/>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46" name="Google Shape;146;p37"/>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jp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6.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5.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4.png"/><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3.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9"/>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8" name="Google Shape;8;p19"/>
          <p:cNvGrpSpPr/>
          <p:nvPr/>
        </p:nvGrpSpPr>
        <p:grpSpPr>
          <a:xfrm>
            <a:off x="113506" y="4583923"/>
            <a:ext cx="8916989" cy="488417"/>
            <a:chOff x="113506" y="4583923"/>
            <a:chExt cx="8916989" cy="488417"/>
          </a:xfrm>
        </p:grpSpPr>
        <p:pic>
          <p:nvPicPr>
            <p:cNvPr id="9" name="Google Shape;9;p19"/>
            <p:cNvPicPr preferRelativeResize="0"/>
            <p:nvPr/>
          </p:nvPicPr>
          <p:blipFill rotWithShape="1">
            <a:blip r:embed="rId20">
              <a:alphaModFix/>
            </a:blip>
            <a:srcRect r="63698"/>
            <a:stretch/>
          </p:blipFill>
          <p:spPr>
            <a:xfrm>
              <a:off x="113506" y="4583923"/>
              <a:ext cx="1259682" cy="488417"/>
            </a:xfrm>
            <a:prstGeom prst="rect">
              <a:avLst/>
            </a:prstGeom>
            <a:noFill/>
            <a:ln>
              <a:noFill/>
            </a:ln>
          </p:spPr>
        </p:pic>
        <p:pic>
          <p:nvPicPr>
            <p:cNvPr id="10" name="Google Shape;10;p19" descr="Text&#10;&#10;Description automatically generated with low confidence"/>
            <p:cNvPicPr preferRelativeResize="0"/>
            <p:nvPr/>
          </p:nvPicPr>
          <p:blipFill rotWithShape="1">
            <a:blip r:embed="rId21">
              <a:alphaModFix/>
            </a:blip>
            <a:srcRect r="5514"/>
            <a:stretch/>
          </p:blipFill>
          <p:spPr>
            <a:xfrm>
              <a:off x="1731601" y="4583923"/>
              <a:ext cx="1973257" cy="438949"/>
            </a:xfrm>
            <a:prstGeom prst="rect">
              <a:avLst/>
            </a:prstGeom>
            <a:noFill/>
            <a:ln>
              <a:noFill/>
            </a:ln>
          </p:spPr>
        </p:pic>
        <p:pic>
          <p:nvPicPr>
            <p:cNvPr id="11" name="Google Shape;11;p19" descr="Gdańsk University of Technology - Wikipedia"/>
            <p:cNvPicPr preferRelativeResize="0"/>
            <p:nvPr/>
          </p:nvPicPr>
          <p:blipFill rotWithShape="1">
            <a:blip r:embed="rId22">
              <a:alphaModFix/>
            </a:blip>
            <a:srcRect t="14145" b="8136"/>
            <a:stretch/>
          </p:blipFill>
          <p:spPr>
            <a:xfrm>
              <a:off x="4063271" y="4583923"/>
              <a:ext cx="822603" cy="451887"/>
            </a:xfrm>
            <a:prstGeom prst="rect">
              <a:avLst/>
            </a:prstGeom>
            <a:noFill/>
            <a:ln>
              <a:noFill/>
            </a:ln>
          </p:spPr>
        </p:pic>
        <p:pic>
          <p:nvPicPr>
            <p:cNvPr id="12" name="Google Shape;12;p19" descr="A picture containing logo&#10;&#10;Description automatically generated"/>
            <p:cNvPicPr preferRelativeResize="0"/>
            <p:nvPr/>
          </p:nvPicPr>
          <p:blipFill rotWithShape="1">
            <a:blip r:embed="rId23">
              <a:alphaModFix/>
            </a:blip>
            <a:srcRect l="7053" t="14652" r="7705" b="16796"/>
            <a:stretch/>
          </p:blipFill>
          <p:spPr>
            <a:xfrm>
              <a:off x="6657766" y="4583923"/>
              <a:ext cx="1067043" cy="462232"/>
            </a:xfrm>
            <a:prstGeom prst="rect">
              <a:avLst/>
            </a:prstGeom>
            <a:noFill/>
            <a:ln>
              <a:noFill/>
            </a:ln>
          </p:spPr>
        </p:pic>
        <p:pic>
          <p:nvPicPr>
            <p:cNvPr id="13" name="Google Shape;13;p19" descr="Uma imagem com texto&#10;&#10;Descrição gerada automaticamente"/>
            <p:cNvPicPr preferRelativeResize="0"/>
            <p:nvPr/>
          </p:nvPicPr>
          <p:blipFill rotWithShape="1">
            <a:blip r:embed="rId24">
              <a:alphaModFix/>
            </a:blip>
            <a:srcRect/>
            <a:stretch/>
          </p:blipFill>
          <p:spPr>
            <a:xfrm>
              <a:off x="8083223" y="4583923"/>
              <a:ext cx="947272" cy="433376"/>
            </a:xfrm>
            <a:prstGeom prst="rect">
              <a:avLst/>
            </a:prstGeom>
            <a:noFill/>
            <a:ln>
              <a:noFill/>
            </a:ln>
          </p:spPr>
        </p:pic>
        <p:pic>
          <p:nvPicPr>
            <p:cNvPr id="14" name="Google Shape;14;p19" descr="Logo&#10;&#10;Description automatically generated with medium confidence"/>
            <p:cNvPicPr preferRelativeResize="0"/>
            <p:nvPr/>
          </p:nvPicPr>
          <p:blipFill rotWithShape="1">
            <a:blip r:embed="rId25">
              <a:alphaModFix/>
            </a:blip>
            <a:srcRect/>
            <a:stretch/>
          </p:blipFill>
          <p:spPr>
            <a:xfrm>
              <a:off x="5244287" y="4583923"/>
              <a:ext cx="1055066" cy="432832"/>
            </a:xfrm>
            <a:prstGeom prst="rect">
              <a:avLst/>
            </a:prstGeom>
            <a:noFill/>
            <a:ln>
              <a:noFill/>
            </a:ln>
          </p:spPr>
        </p:pic>
      </p:gr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hyperlink" Target="http://www.dems.pro/" TargetMode="External"/><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1"/>
          <p:cNvSpPr txBox="1">
            <a:spLocks noGrp="1"/>
          </p:cNvSpPr>
          <p:nvPr>
            <p:ph type="ctrTitle"/>
          </p:nvPr>
        </p:nvSpPr>
        <p:spPr>
          <a:xfrm>
            <a:off x="555513" y="1569500"/>
            <a:ext cx="8505360" cy="1884419"/>
          </a:xfrm>
          <a:prstGeom prst="rect">
            <a:avLst/>
          </a:prstGeom>
          <a:noFill/>
          <a:ln>
            <a:noFill/>
          </a:ln>
        </p:spPr>
        <p:txBody>
          <a:bodyPr spcFirstLastPara="1" wrap="square" lIns="91425" tIns="45700" rIns="91425" bIns="0" anchor="t" anchorCtr="0">
            <a:noAutofit/>
          </a:bodyPr>
          <a:lstStyle/>
          <a:p>
            <a:pPr marL="0" lvl="0" indent="0" algn="l" rtl="0">
              <a:lnSpc>
                <a:spcPct val="90000"/>
              </a:lnSpc>
              <a:spcBef>
                <a:spcPts val="0"/>
              </a:spcBef>
              <a:spcAft>
                <a:spcPts val="0"/>
              </a:spcAft>
              <a:buClr>
                <a:schemeClr val="lt1"/>
              </a:buClr>
              <a:buSzPts val="4800"/>
              <a:buFont typeface="Arial"/>
              <a:buNone/>
            </a:pPr>
            <a:r>
              <a:rPr lang="en-US" sz="4800" dirty="0" err="1"/>
              <a:t>Strategia</a:t>
            </a:r>
            <a:r>
              <a:rPr lang="en-US" sz="4800" dirty="0"/>
              <a:t> SEO </a:t>
            </a:r>
            <a:r>
              <a:rPr lang="en-US" sz="4800" dirty="0" smtClean="0"/>
              <a:t>– </a:t>
            </a:r>
            <a:r>
              <a:rPr lang="pl-PL" sz="4800" dirty="0" smtClean="0"/>
              <a:t/>
            </a:r>
            <a:br>
              <a:rPr lang="pl-PL" sz="4800" dirty="0" smtClean="0"/>
            </a:br>
            <a:r>
              <a:rPr lang="en-US" sz="4800" dirty="0" err="1" smtClean="0"/>
              <a:t>Powiększ</a:t>
            </a:r>
            <a:r>
              <a:rPr lang="pl-PL" sz="4800" dirty="0" err="1" smtClean="0"/>
              <a:t>anie</a:t>
            </a:r>
            <a:endParaRPr sz="4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158" name="Google Shape;158;p2"/>
          <p:cNvSpPr txBox="1"/>
          <p:nvPr/>
        </p:nvSpPr>
        <p:spPr>
          <a:xfrm>
            <a:off x="478339" y="1262789"/>
            <a:ext cx="8454900"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None/>
            </a:pPr>
            <a:endParaRPr sz="1800" b="0" i="0" u="none" strike="noStrike" cap="none">
              <a:solidFill>
                <a:schemeClr val="dk1"/>
              </a:solidFill>
              <a:latin typeface="Arial"/>
              <a:ea typeface="Arial"/>
              <a:cs typeface="Arial"/>
              <a:sym typeface="Arial"/>
            </a:endParaRPr>
          </a:p>
        </p:txBody>
      </p:sp>
      <p:sp>
        <p:nvSpPr>
          <p:cNvPr id="159" name="Google Shape;159;p2"/>
          <p:cNvSpPr txBox="1">
            <a:spLocks noGrp="1"/>
          </p:cNvSpPr>
          <p:nvPr>
            <p:ph type="title"/>
          </p:nvPr>
        </p:nvSpPr>
        <p:spPr>
          <a:xfrm>
            <a:off x="840582" y="1773302"/>
            <a:ext cx="4056369" cy="1033839"/>
          </a:xfrm>
          <a:prstGeom prst="rect">
            <a:avLst/>
          </a:prstGeom>
          <a:noFill/>
          <a:ln>
            <a:noFill/>
          </a:ln>
        </p:spPr>
        <p:txBody>
          <a:bodyPr spcFirstLastPara="1" wrap="square" lIns="0" tIns="45700" rIns="0" bIns="45700" anchor="b" anchorCtr="0">
            <a:noAutofit/>
          </a:bodyPr>
          <a:lstStyle/>
          <a:p>
            <a:pPr marL="0" lvl="0" indent="0" algn="l" rtl="0">
              <a:lnSpc>
                <a:spcPct val="90000"/>
              </a:lnSpc>
              <a:spcBef>
                <a:spcPts val="0"/>
              </a:spcBef>
              <a:spcAft>
                <a:spcPts val="0"/>
              </a:spcAft>
              <a:buClr>
                <a:srgbClr val="D12477"/>
              </a:buClr>
              <a:buSzPts val="4400"/>
              <a:buFont typeface="Arial"/>
              <a:buNone/>
            </a:pPr>
            <a:r>
              <a:rPr lang="en-US" sz="4400" b="1">
                <a:solidFill>
                  <a:srgbClr val="D12477"/>
                </a:solidFill>
                <a:latin typeface="Arial"/>
                <a:ea typeface="Arial"/>
                <a:cs typeface="Arial"/>
                <a:sym typeface="Arial"/>
              </a:rPr>
              <a:t>Strategia SEO - Powiększ</a:t>
            </a:r>
            <a:br>
              <a:rPr lang="en-US" sz="4400" b="1">
                <a:solidFill>
                  <a:srgbClr val="D12477"/>
                </a:solidFill>
                <a:latin typeface="Arial"/>
                <a:ea typeface="Arial"/>
                <a:cs typeface="Arial"/>
                <a:sym typeface="Arial"/>
              </a:rPr>
            </a:br>
            <a:endParaRPr sz="4400">
              <a:solidFill>
                <a:srgbClr val="D12477"/>
              </a:solidFill>
            </a:endParaRPr>
          </a:p>
        </p:txBody>
      </p:sp>
      <p:sp>
        <p:nvSpPr>
          <p:cNvPr id="160" name="Google Shape;160;p2"/>
          <p:cNvSpPr txBox="1">
            <a:spLocks noGrp="1"/>
          </p:cNvSpPr>
          <p:nvPr>
            <p:ph type="body" idx="1"/>
          </p:nvPr>
        </p:nvSpPr>
        <p:spPr>
          <a:xfrm>
            <a:off x="840582" y="2403328"/>
            <a:ext cx="6614054" cy="2205732"/>
          </a:xfrm>
          <a:prstGeom prst="rect">
            <a:avLst/>
          </a:prstGeom>
          <a:noFill/>
          <a:ln>
            <a:noFill/>
          </a:ln>
        </p:spPr>
        <p:txBody>
          <a:bodyPr spcFirstLastPara="1" wrap="square" lIns="0" tIns="0" rIns="0" bIns="0" anchor="t" anchorCtr="0">
            <a:spAutoFit/>
          </a:bodyPr>
          <a:lstStyle/>
          <a:p>
            <a:pPr marL="0" lvl="0" indent="0" algn="l" rtl="0">
              <a:lnSpc>
                <a:spcPct val="115000"/>
              </a:lnSpc>
              <a:spcBef>
                <a:spcPts val="0"/>
              </a:spcBef>
              <a:spcAft>
                <a:spcPts val="0"/>
              </a:spcAft>
              <a:buClr>
                <a:schemeClr val="lt1"/>
              </a:buClr>
              <a:buSzPts val="2000"/>
              <a:buNone/>
            </a:pPr>
            <a:r>
              <a:rPr lang="en-US" sz="2000" dirty="0"/>
              <a:t>Co </a:t>
            </a:r>
            <a:r>
              <a:rPr lang="en-US" sz="2000" dirty="0" err="1"/>
              <a:t>musi</a:t>
            </a:r>
            <a:r>
              <a:rPr lang="en-US" sz="2000" dirty="0"/>
              <a:t> </a:t>
            </a:r>
            <a:r>
              <a:rPr lang="en-US" sz="2000" dirty="0" err="1"/>
              <a:t>zrobić</a:t>
            </a:r>
            <a:r>
              <a:rPr lang="en-US" sz="2000" dirty="0"/>
              <a:t> </a:t>
            </a:r>
            <a:r>
              <a:rPr lang="en-US" sz="2000" dirty="0" err="1"/>
              <a:t>rolnik</a:t>
            </a:r>
            <a:r>
              <a:rPr lang="en-US" sz="2000" dirty="0"/>
              <a:t>, aby </a:t>
            </a:r>
            <a:r>
              <a:rPr lang="en-US" sz="2000" dirty="0" err="1"/>
              <a:t>jego</a:t>
            </a:r>
            <a:r>
              <a:rPr lang="en-US" sz="2000" dirty="0"/>
              <a:t> </a:t>
            </a:r>
            <a:r>
              <a:rPr lang="en-US" sz="2000" dirty="0" err="1"/>
              <a:t>uprawy</a:t>
            </a:r>
            <a:r>
              <a:rPr lang="en-US" sz="2000" dirty="0"/>
              <a:t> </a:t>
            </a:r>
            <a:r>
              <a:rPr lang="en-US" sz="2000" dirty="0" err="1"/>
              <a:t>rosły</a:t>
            </a:r>
            <a:r>
              <a:rPr lang="en-US" sz="2000" dirty="0"/>
              <a:t>?</a:t>
            </a:r>
            <a:endParaRPr dirty="0"/>
          </a:p>
          <a:p>
            <a:pPr marL="0" lvl="0" indent="0" algn="l" rtl="0">
              <a:lnSpc>
                <a:spcPct val="115000"/>
              </a:lnSpc>
              <a:spcBef>
                <a:spcPts val="1600"/>
              </a:spcBef>
              <a:spcAft>
                <a:spcPts val="0"/>
              </a:spcAft>
              <a:buClr>
                <a:schemeClr val="lt1"/>
              </a:buClr>
              <a:buSzPts val="2000"/>
              <a:buNone/>
            </a:pPr>
            <a:r>
              <a:rPr lang="en-US" sz="2000" dirty="0" err="1"/>
              <a:t>Jak</a:t>
            </a:r>
            <a:r>
              <a:rPr lang="en-US" sz="2000" dirty="0"/>
              <a:t> </a:t>
            </a:r>
            <a:r>
              <a:rPr lang="en-US" sz="2000" dirty="0" err="1"/>
              <a:t>zmienić</a:t>
            </a:r>
            <a:r>
              <a:rPr lang="en-US" sz="2000" dirty="0"/>
              <a:t> </a:t>
            </a:r>
            <a:r>
              <a:rPr lang="pl-PL" sz="2000" dirty="0" smtClean="0"/>
              <a:t>‚</a:t>
            </a:r>
            <a:r>
              <a:rPr lang="en-US" sz="2000" dirty="0" err="1" smtClean="0"/>
              <a:t>mniej</a:t>
            </a:r>
            <a:r>
              <a:rPr lang="en-US" sz="2000" dirty="0" smtClean="0"/>
              <a:t> </a:t>
            </a:r>
            <a:r>
              <a:rPr lang="en-US" sz="2000" dirty="0" err="1"/>
              <a:t>popularne</a:t>
            </a:r>
            <a:r>
              <a:rPr lang="en-US" sz="2000" dirty="0"/>
              <a:t> </a:t>
            </a:r>
            <a:r>
              <a:rPr lang="en-US" sz="2000" dirty="0" err="1" smtClean="0"/>
              <a:t>dziecko</a:t>
            </a:r>
            <a:r>
              <a:rPr lang="pl-PL" sz="2000" dirty="0" smtClean="0"/>
              <a:t>’</a:t>
            </a:r>
            <a:r>
              <a:rPr lang="en-US" sz="2000" dirty="0" smtClean="0"/>
              <a:t> </a:t>
            </a:r>
            <a:r>
              <a:rPr lang="en-US" sz="2000" dirty="0"/>
              <a:t>w </a:t>
            </a:r>
            <a:r>
              <a:rPr lang="pl-PL" sz="2000" dirty="0" smtClean="0"/>
              <a:t>‚</a:t>
            </a:r>
            <a:r>
              <a:rPr lang="en-US" sz="2000" dirty="0" err="1" smtClean="0"/>
              <a:t>popularne</a:t>
            </a:r>
            <a:r>
              <a:rPr lang="en-US" sz="2000" dirty="0" smtClean="0"/>
              <a:t> </a:t>
            </a:r>
            <a:r>
              <a:rPr lang="en-US" sz="2000" dirty="0" err="1" smtClean="0"/>
              <a:t>dziecko</a:t>
            </a:r>
            <a:r>
              <a:rPr lang="pl-PL" sz="2000" dirty="0" smtClean="0"/>
              <a:t>’</a:t>
            </a:r>
            <a:r>
              <a:rPr lang="en-US" sz="2000" dirty="0" smtClean="0"/>
              <a:t>?</a:t>
            </a:r>
            <a:endParaRPr dirty="0"/>
          </a:p>
          <a:p>
            <a:pPr marL="0" lvl="0" indent="0" algn="l" rtl="0">
              <a:lnSpc>
                <a:spcPct val="115000"/>
              </a:lnSpc>
              <a:spcBef>
                <a:spcPts val="1600"/>
              </a:spcBef>
              <a:spcAft>
                <a:spcPts val="0"/>
              </a:spcAft>
              <a:buClr>
                <a:schemeClr val="lt1"/>
              </a:buClr>
              <a:buSzPts val="2000"/>
              <a:buNone/>
            </a:pPr>
            <a:endParaRPr sz="2000" dirty="0"/>
          </a:p>
          <a:p>
            <a:pPr marL="0" lvl="0" indent="0" algn="l" rtl="0">
              <a:lnSpc>
                <a:spcPct val="90000"/>
              </a:lnSpc>
              <a:spcBef>
                <a:spcPts val="750"/>
              </a:spcBef>
              <a:spcAft>
                <a:spcPts val="0"/>
              </a:spcAft>
              <a:buClr>
                <a:schemeClr val="lt1"/>
              </a:buClr>
              <a:buSzPts val="2000"/>
              <a:buNone/>
            </a:pPr>
            <a:endParaRPr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166" name="Google Shape;166;p3"/>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just" rtl="0">
              <a:lnSpc>
                <a:spcPct val="115000"/>
              </a:lnSpc>
              <a:spcBef>
                <a:spcPts val="0"/>
              </a:spcBef>
              <a:spcAft>
                <a:spcPts val="1200"/>
              </a:spcAft>
              <a:buClr>
                <a:schemeClr val="dk1"/>
              </a:buClr>
              <a:buSzPts val="1800"/>
              <a:buFont typeface="Arial"/>
              <a:buNone/>
            </a:pPr>
            <a:endParaRPr sz="1800" b="0" i="0" u="none" strike="noStrike" cap="none">
              <a:solidFill>
                <a:srgbClr val="262626"/>
              </a:solidFill>
              <a:latin typeface="Open Sans"/>
              <a:ea typeface="Open Sans"/>
              <a:cs typeface="Open Sans"/>
              <a:sym typeface="Open Sans"/>
            </a:endParaRPr>
          </a:p>
        </p:txBody>
      </p:sp>
      <p:sp>
        <p:nvSpPr>
          <p:cNvPr id="167" name="Google Shape;167;p3"/>
          <p:cNvSpPr txBox="1">
            <a:spLocks noGrp="1"/>
          </p:cNvSpPr>
          <p:nvPr>
            <p:ph type="title"/>
          </p:nvPr>
        </p:nvSpPr>
        <p:spPr>
          <a:xfrm>
            <a:off x="628650" y="316575"/>
            <a:ext cx="7886700" cy="994172"/>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3600"/>
              <a:buFont typeface="Arial"/>
              <a:buNone/>
            </a:pPr>
            <a:r>
              <a:rPr lang="en-US" sz="3600"/>
              <a:t>Cele nauczania</a:t>
            </a:r>
            <a:br>
              <a:rPr lang="en-US" sz="3600"/>
            </a:br>
            <a:endParaRPr sz="3600"/>
          </a:p>
        </p:txBody>
      </p:sp>
      <p:sp>
        <p:nvSpPr>
          <p:cNvPr id="168" name="Google Shape;168;p3"/>
          <p:cNvSpPr txBox="1">
            <a:spLocks noGrp="1"/>
          </p:cNvSpPr>
          <p:nvPr>
            <p:ph type="body" idx="1"/>
          </p:nvPr>
        </p:nvSpPr>
        <p:spPr>
          <a:xfrm>
            <a:off x="628650" y="1260409"/>
            <a:ext cx="7886700" cy="2905898"/>
          </a:xfrm>
          <a:prstGeom prst="rect">
            <a:avLst/>
          </a:prstGeom>
          <a:noFill/>
          <a:ln>
            <a:noFill/>
          </a:ln>
        </p:spPr>
        <p:txBody>
          <a:bodyPr spcFirstLastPara="1" wrap="square" lIns="91425" tIns="45700" rIns="91425" bIns="45700" anchor="t" anchorCtr="0">
            <a:normAutofit/>
          </a:bodyPr>
          <a:lstStyle/>
          <a:p>
            <a:pPr marL="285750" lvl="0" indent="-285750" rtl="0">
              <a:lnSpc>
                <a:spcPct val="115000"/>
              </a:lnSpc>
              <a:spcBef>
                <a:spcPts val="0"/>
              </a:spcBef>
              <a:spcAft>
                <a:spcPts val="0"/>
              </a:spcAft>
              <a:buClr>
                <a:srgbClr val="D12477"/>
              </a:buClr>
              <a:buSzPts val="3600"/>
              <a:buFont typeface="Arial"/>
              <a:buChar char="•"/>
            </a:pPr>
            <a:r>
              <a:rPr lang="en-US" sz="2400" b="0" i="0" u="none" strike="noStrike" dirty="0" err="1"/>
              <a:t>Skonstruuj</a:t>
            </a:r>
            <a:r>
              <a:rPr lang="en-US" sz="2400" b="0" i="0" u="none" strike="noStrike" dirty="0"/>
              <a:t> </a:t>
            </a:r>
            <a:r>
              <a:rPr lang="en-US" sz="2400" b="0" i="0" u="none" strike="noStrike" dirty="0" err="1"/>
              <a:t>strategię</a:t>
            </a:r>
            <a:r>
              <a:rPr lang="en-US" sz="2400" b="0" i="0" u="none" strike="noStrike" dirty="0"/>
              <a:t> </a:t>
            </a:r>
            <a:r>
              <a:rPr lang="en-US" sz="2400" b="0" i="0" u="none" strike="noStrike" dirty="0" err="1"/>
              <a:t>budowania</a:t>
            </a:r>
            <a:r>
              <a:rPr lang="en-US" sz="2400" b="0" i="0" u="none" strike="noStrike" dirty="0"/>
              <a:t> </a:t>
            </a:r>
            <a:r>
              <a:rPr lang="en-US" sz="2400" b="0" i="0" u="none" strike="noStrike" dirty="0" err="1"/>
              <a:t>linków</a:t>
            </a:r>
            <a:r>
              <a:rPr lang="en-US" sz="2400" b="0" i="0" u="none" strike="noStrike" dirty="0"/>
              <a:t>, aby </a:t>
            </a:r>
            <a:r>
              <a:rPr lang="en-US" sz="2400" b="0" i="0" u="none" strike="noStrike" dirty="0" err="1"/>
              <a:t>wykorzystać</a:t>
            </a:r>
            <a:r>
              <a:rPr lang="en-US" sz="2400" b="0" i="0" u="none" strike="noStrike" dirty="0"/>
              <a:t> SEO </a:t>
            </a:r>
            <a:endParaRPr dirty="0"/>
          </a:p>
          <a:p>
            <a:pPr marL="285750" lvl="0" indent="-285750" rtl="0">
              <a:lnSpc>
                <a:spcPct val="115000"/>
              </a:lnSpc>
              <a:spcBef>
                <a:spcPts val="1950"/>
              </a:spcBef>
              <a:spcAft>
                <a:spcPts val="0"/>
              </a:spcAft>
              <a:buClr>
                <a:srgbClr val="D12477"/>
              </a:buClr>
              <a:buSzPts val="3600"/>
              <a:buFont typeface="Arial"/>
              <a:buChar char="•"/>
            </a:pPr>
            <a:r>
              <a:rPr lang="en-US" sz="2400" b="0" i="0" u="none" strike="noStrike" dirty="0" err="1"/>
              <a:t>Skonstruuj</a:t>
            </a:r>
            <a:r>
              <a:rPr lang="en-US" sz="2400" b="0" i="0" u="none" strike="noStrike" dirty="0"/>
              <a:t> </a:t>
            </a:r>
            <a:r>
              <a:rPr lang="en-US" sz="2400" b="0" i="0" u="none" strike="noStrike" dirty="0" err="1"/>
              <a:t>strategię</a:t>
            </a:r>
            <a:r>
              <a:rPr lang="en-US" sz="2400" b="0" i="0" u="none" strike="noStrike" dirty="0"/>
              <a:t> </a:t>
            </a:r>
            <a:r>
              <a:rPr lang="en-US" sz="2400" b="0" i="0" u="none" strike="noStrike" dirty="0" err="1"/>
              <a:t>mediów</a:t>
            </a:r>
            <a:r>
              <a:rPr lang="en-US" sz="2400" b="0" i="0" u="none" strike="noStrike" dirty="0"/>
              <a:t> </a:t>
            </a:r>
            <a:r>
              <a:rPr lang="en-US" sz="2400" b="0" i="0" u="none" strike="noStrike" dirty="0" err="1"/>
              <a:t>społecznościowych</a:t>
            </a:r>
            <a:r>
              <a:rPr lang="en-US" sz="2400" b="0" i="0" u="none" strike="noStrike" dirty="0"/>
              <a:t>, aby </a:t>
            </a:r>
            <a:r>
              <a:rPr lang="en-US" sz="2400" b="0" i="0" u="none" strike="noStrike" dirty="0" err="1"/>
              <a:t>wykorzystać</a:t>
            </a:r>
            <a:r>
              <a:rPr lang="en-US" sz="2400" b="0" i="0" u="none" strike="noStrike" dirty="0"/>
              <a:t> SEO</a:t>
            </a:r>
            <a:endParaRPr dirty="0"/>
          </a:p>
          <a:p>
            <a:pPr marL="285750" lvl="0" indent="-57150" algn="just" rtl="0">
              <a:lnSpc>
                <a:spcPct val="115000"/>
              </a:lnSpc>
              <a:spcBef>
                <a:spcPts val="1950"/>
              </a:spcBef>
              <a:spcAft>
                <a:spcPts val="0"/>
              </a:spcAft>
              <a:buClr>
                <a:srgbClr val="D12477"/>
              </a:buClr>
              <a:buSzPts val="3600"/>
              <a:buFont typeface="Arial"/>
              <a:buNone/>
            </a:pPr>
            <a:endParaRPr sz="2400" dirty="0"/>
          </a:p>
          <a:p>
            <a:pPr marL="285750" lvl="0" indent="-57150" algn="just" rtl="0">
              <a:lnSpc>
                <a:spcPct val="115000"/>
              </a:lnSpc>
              <a:spcBef>
                <a:spcPts val="1950"/>
              </a:spcBef>
              <a:spcAft>
                <a:spcPts val="0"/>
              </a:spcAft>
              <a:buClr>
                <a:srgbClr val="D12477"/>
              </a:buClr>
              <a:buSzPts val="3600"/>
              <a:buFont typeface="Arial"/>
              <a:buNone/>
            </a:pPr>
            <a:endParaRPr sz="2400" b="0" i="0" u="none" strike="noStrike" dirty="0"/>
          </a:p>
          <a:p>
            <a:pPr marL="0" lvl="0" indent="0" algn="l" rtl="0">
              <a:lnSpc>
                <a:spcPct val="90000"/>
              </a:lnSpc>
              <a:spcBef>
                <a:spcPts val="1950"/>
              </a:spcBef>
              <a:spcAft>
                <a:spcPts val="0"/>
              </a:spcAft>
              <a:buClr>
                <a:srgbClr val="D12477"/>
              </a:buClr>
              <a:buSzPts val="3600"/>
              <a:buNone/>
            </a:pPr>
            <a:endParaRPr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4"/>
          <p:cNvSpPr txBox="1">
            <a:spLocks noGrp="1"/>
          </p:cNvSpPr>
          <p:nvPr>
            <p:ph type="title"/>
          </p:nvPr>
        </p:nvSpPr>
        <p:spPr>
          <a:xfrm>
            <a:off x="1122692" y="1370032"/>
            <a:ext cx="2863215"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300"/>
              <a:buFont typeface="Arial"/>
              <a:buNone/>
            </a:pPr>
            <a:r>
              <a:rPr lang="en-US"/>
              <a:t>Tematy</a:t>
            </a:r>
            <a:endParaRPr/>
          </a:p>
        </p:txBody>
      </p:sp>
      <p:sp>
        <p:nvSpPr>
          <p:cNvPr id="174" name="Google Shape;174;p4"/>
          <p:cNvSpPr txBox="1">
            <a:spLocks noGrp="1"/>
          </p:cNvSpPr>
          <p:nvPr>
            <p:ph type="body" idx="1"/>
          </p:nvPr>
        </p:nvSpPr>
        <p:spPr>
          <a:xfrm>
            <a:off x="3985907" y="1299094"/>
            <a:ext cx="4606283" cy="1785104"/>
          </a:xfrm>
          <a:prstGeom prst="rect">
            <a:avLst/>
          </a:prstGeom>
          <a:noFill/>
          <a:ln>
            <a:noFill/>
          </a:ln>
        </p:spPr>
        <p:txBody>
          <a:bodyPr spcFirstLastPara="1" wrap="square" lIns="91425" tIns="45700" rIns="91425" bIns="45700" anchor="t" anchorCtr="0">
            <a:spAutoFit/>
          </a:bodyPr>
          <a:lstStyle/>
          <a:p>
            <a:pPr marL="385763" lvl="0" indent="-385763" algn="l" rtl="0">
              <a:lnSpc>
                <a:spcPct val="100000"/>
              </a:lnSpc>
              <a:spcBef>
                <a:spcPts val="0"/>
              </a:spcBef>
              <a:spcAft>
                <a:spcPts val="0"/>
              </a:spcAft>
              <a:buClr>
                <a:schemeClr val="lt1"/>
              </a:buClr>
              <a:buSzPts val="2250"/>
              <a:buFont typeface="Arial"/>
              <a:buChar char="•"/>
            </a:pPr>
            <a:r>
              <a:rPr lang="en-US" sz="1800"/>
              <a:t>Strategia budowania linków</a:t>
            </a:r>
            <a:endParaRPr/>
          </a:p>
          <a:p>
            <a:pPr marL="385763" lvl="0" indent="-385763" algn="l" rtl="0">
              <a:lnSpc>
                <a:spcPct val="100000"/>
              </a:lnSpc>
              <a:spcBef>
                <a:spcPts val="750"/>
              </a:spcBef>
              <a:spcAft>
                <a:spcPts val="0"/>
              </a:spcAft>
              <a:buClr>
                <a:schemeClr val="lt1"/>
              </a:buClr>
              <a:buSzPts val="2250"/>
              <a:buFont typeface="Arial"/>
              <a:buChar char="•"/>
            </a:pPr>
            <a:r>
              <a:rPr lang="en-US" sz="1800"/>
              <a:t>Media społecznościowe w celu wzmocnienia strategii SEO</a:t>
            </a:r>
            <a:endParaRPr/>
          </a:p>
          <a:p>
            <a:pPr marL="385763" lvl="0" indent="-242888" algn="l" rtl="0">
              <a:lnSpc>
                <a:spcPct val="100000"/>
              </a:lnSpc>
              <a:spcBef>
                <a:spcPts val="750"/>
              </a:spcBef>
              <a:spcAft>
                <a:spcPts val="0"/>
              </a:spcAft>
              <a:buClr>
                <a:schemeClr val="lt1"/>
              </a:buClr>
              <a:buSzPts val="2250"/>
              <a:buFont typeface="Arial"/>
              <a:buNone/>
            </a:pPr>
            <a:endParaRPr sz="1800">
              <a:solidFill>
                <a:srgbClr val="FFFFFF"/>
              </a:solidFill>
              <a:latin typeface="Open Sans"/>
              <a:ea typeface="Open Sans"/>
              <a:cs typeface="Open Sans"/>
              <a:sym typeface="Open Sans"/>
            </a:endParaRPr>
          </a:p>
          <a:p>
            <a:pPr marL="385763" lvl="0" indent="-242888" algn="l" rtl="0">
              <a:lnSpc>
                <a:spcPct val="100000"/>
              </a:lnSpc>
              <a:spcBef>
                <a:spcPts val="750"/>
              </a:spcBef>
              <a:spcAft>
                <a:spcPts val="0"/>
              </a:spcAft>
              <a:buClr>
                <a:schemeClr val="lt1"/>
              </a:buClr>
              <a:buSzPts val="2250"/>
              <a:buFont typeface="Arial"/>
              <a:buNone/>
            </a:pPr>
            <a:endParaRPr sz="18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5"/>
          <p:cNvSpPr txBox="1"/>
          <p:nvPr/>
        </p:nvSpPr>
        <p:spPr>
          <a:xfrm>
            <a:off x="0" y="847315"/>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2800" b="1" i="0" u="none" strike="noStrike" cap="none">
                <a:solidFill>
                  <a:schemeClr val="lt1"/>
                </a:solidFill>
                <a:latin typeface="Arial"/>
                <a:ea typeface="Arial"/>
                <a:cs typeface="Arial"/>
                <a:sym typeface="Arial"/>
              </a:rPr>
              <a:t>"Najlepszym źródłem linków jest witryna, która jest zarówno uznawana za autorytatywną, jak i istotną dla Twojej witryny".</a:t>
            </a:r>
            <a:endParaRPr/>
          </a:p>
          <a:p>
            <a:pPr marL="0" marR="0" lvl="0" indent="0" algn="r" rtl="0">
              <a:spcBef>
                <a:spcPts val="0"/>
              </a:spcBef>
              <a:spcAft>
                <a:spcPts val="0"/>
              </a:spcAft>
              <a:buNone/>
            </a:pPr>
            <a:endParaRPr sz="2800" b="1" i="0" u="none" strike="noStrike" cap="none">
              <a:solidFill>
                <a:schemeClr val="lt1"/>
              </a:solidFill>
              <a:latin typeface="Arial"/>
              <a:ea typeface="Arial"/>
              <a:cs typeface="Arial"/>
              <a:sym typeface="Arial"/>
            </a:endParaRPr>
          </a:p>
          <a:p>
            <a:pPr marL="0" marR="0" lvl="0" indent="0" algn="ctr" rtl="0">
              <a:spcBef>
                <a:spcPts val="0"/>
              </a:spcBef>
              <a:spcAft>
                <a:spcPts val="0"/>
              </a:spcAft>
              <a:buNone/>
            </a:pPr>
            <a:r>
              <a:rPr lang="en-US" sz="2800" b="0" i="1" u="none" strike="noStrike" cap="none">
                <a:solidFill>
                  <a:schemeClr val="lt1"/>
                </a:solidFill>
                <a:latin typeface="Dancing Script"/>
                <a:ea typeface="Dancing Script"/>
                <a:cs typeface="Dancing Script"/>
                <a:sym typeface="Dancing Script"/>
              </a:rPr>
              <a:t>                                              Helen Pollitt</a:t>
            </a:r>
            <a:endParaRPr sz="2800" b="0" i="1" u="none" strike="noStrike" cap="non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6"/>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Temat 1 </a:t>
            </a:r>
            <a:endParaRPr sz="6000" b="1" i="0" u="none" strike="noStrike" cap="none">
              <a:solidFill>
                <a:srgbClr val="FFFFFF"/>
              </a:solidFill>
              <a:latin typeface="Arial"/>
              <a:ea typeface="Arial"/>
              <a:cs typeface="Arial"/>
              <a:sym typeface="Arial"/>
            </a:endParaRPr>
          </a:p>
        </p:txBody>
      </p:sp>
      <p:sp>
        <p:nvSpPr>
          <p:cNvPr id="185" name="Google Shape;185;p6"/>
          <p:cNvSpPr txBox="1"/>
          <p:nvPr/>
        </p:nvSpPr>
        <p:spPr>
          <a:xfrm>
            <a:off x="675150" y="1849533"/>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3600" b="1" i="0" u="none" strike="noStrike" cap="none">
                <a:solidFill>
                  <a:srgbClr val="161249"/>
                </a:solidFill>
                <a:latin typeface="Arial"/>
                <a:ea typeface="Arial"/>
                <a:cs typeface="Arial"/>
                <a:sym typeface="Arial"/>
              </a:rPr>
              <a:t>Strategia budowania linków</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7"/>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191" name="Google Shape;191;p7"/>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spcBef>
                <a:spcPts val="60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p:txBody>
      </p:sp>
      <p:sp>
        <p:nvSpPr>
          <p:cNvPr id="192" name="Google Shape;192;p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a:t>Strategia budowania linków</a:t>
            </a:r>
            <a:br>
              <a:rPr lang="en-US" sz="3200"/>
            </a:br>
            <a:endParaRPr sz="3200"/>
          </a:p>
        </p:txBody>
      </p:sp>
      <p:sp>
        <p:nvSpPr>
          <p:cNvPr id="193" name="Google Shape;193;p7"/>
          <p:cNvSpPr txBox="1">
            <a:spLocks noGrp="1"/>
          </p:cNvSpPr>
          <p:nvPr>
            <p:ph type="body" idx="1"/>
          </p:nvPr>
        </p:nvSpPr>
        <p:spPr>
          <a:xfrm>
            <a:off x="701703" y="1181639"/>
            <a:ext cx="7886700" cy="3224985"/>
          </a:xfrm>
          <a:prstGeom prst="rect">
            <a:avLst/>
          </a:prstGeom>
          <a:noFill/>
          <a:ln>
            <a:noFill/>
          </a:ln>
        </p:spPr>
        <p:txBody>
          <a:bodyPr spcFirstLastPara="1" wrap="square" lIns="91425" tIns="45700" rIns="91425" bIns="45700" anchor="t" anchorCtr="0">
            <a:spAutoFit/>
          </a:bodyPr>
          <a:lstStyle/>
          <a:p>
            <a:pPr marL="285750" lvl="0" indent="-285750" algn="l" rtl="0">
              <a:lnSpc>
                <a:spcPct val="100000"/>
              </a:lnSpc>
              <a:spcBef>
                <a:spcPts val="0"/>
              </a:spcBef>
              <a:spcAft>
                <a:spcPts val="0"/>
              </a:spcAft>
              <a:buClr>
                <a:srgbClr val="D12477"/>
              </a:buClr>
              <a:buSzPts val="3150"/>
              <a:buFont typeface="Arial"/>
              <a:buChar char="•"/>
            </a:pPr>
            <a:r>
              <a:rPr lang="en-US"/>
              <a:t>Budowanie linków to proces pozyskiwania hiperłączy z innych stron internetowych do własnych. </a:t>
            </a:r>
            <a:endParaRPr/>
          </a:p>
          <a:p>
            <a:pPr marL="285750" lvl="0" indent="-285750" algn="l" rtl="0">
              <a:lnSpc>
                <a:spcPct val="100000"/>
              </a:lnSpc>
              <a:spcBef>
                <a:spcPts val="600"/>
              </a:spcBef>
              <a:spcAft>
                <a:spcPts val="0"/>
              </a:spcAft>
              <a:buClr>
                <a:srgbClr val="D12477"/>
              </a:buClr>
              <a:buSzPts val="3150"/>
              <a:buFont typeface="Arial"/>
              <a:buChar char="•"/>
            </a:pPr>
            <a:r>
              <a:rPr lang="en-US"/>
              <a:t>Budowanie linków jest ważną częścią optymalizacji pod kątem wyszukiwarek (SEO), ponieważ wyszukiwarki używają linków do odkrywania nowych stron internetowych i zrozumienia, w jaki sposób strony są powiązane ze sobą i z resztą sieci.</a:t>
            </a:r>
            <a:endParaRPr/>
          </a:p>
          <a:p>
            <a:pPr marL="285750" lvl="0" indent="-285750" algn="l" rtl="0">
              <a:lnSpc>
                <a:spcPct val="100000"/>
              </a:lnSpc>
              <a:spcBef>
                <a:spcPts val="600"/>
              </a:spcBef>
              <a:spcAft>
                <a:spcPts val="0"/>
              </a:spcAft>
              <a:buClr>
                <a:srgbClr val="D12477"/>
              </a:buClr>
              <a:buSzPts val="3150"/>
              <a:buFont typeface="Arial"/>
              <a:buChar char="•"/>
            </a:pPr>
            <a:r>
              <a:rPr lang="en-US"/>
              <a:t>Strategia budowania linków to plan pozyskiwania linków do witryny z innych stron internetowych.</a:t>
            </a:r>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199" name="Google Shape;199;p8"/>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spcBef>
                <a:spcPts val="600"/>
              </a:spcBef>
              <a:spcAft>
                <a:spcPts val="0"/>
              </a:spcAft>
              <a:buNone/>
            </a:pPr>
            <a:endParaRPr sz="1800">
              <a:solidFill>
                <a:schemeClr val="dk1"/>
              </a:solidFill>
              <a:latin typeface="Calibri"/>
              <a:ea typeface="Calibri"/>
              <a:cs typeface="Calibri"/>
              <a:sym typeface="Calibri"/>
            </a:endParaRPr>
          </a:p>
        </p:txBody>
      </p:sp>
      <p:sp>
        <p:nvSpPr>
          <p:cNvPr id="200" name="Google Shape;200;p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a:t>Strategia budowania linków</a:t>
            </a:r>
            <a:br>
              <a:rPr lang="en-US" sz="3200"/>
            </a:br>
            <a:endParaRPr sz="3200"/>
          </a:p>
        </p:txBody>
      </p:sp>
      <p:sp>
        <p:nvSpPr>
          <p:cNvPr id="201" name="Google Shape;201;p8"/>
          <p:cNvSpPr txBox="1">
            <a:spLocks noGrp="1"/>
          </p:cNvSpPr>
          <p:nvPr>
            <p:ph type="body" idx="1"/>
          </p:nvPr>
        </p:nvSpPr>
        <p:spPr>
          <a:xfrm>
            <a:off x="628650" y="1100011"/>
            <a:ext cx="7886700" cy="3113673"/>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rgbClr val="161249"/>
              </a:buClr>
              <a:buSzPts val="1800"/>
              <a:buNone/>
            </a:pPr>
            <a:r>
              <a:rPr lang="en-US" sz="1800"/>
              <a:t>Istnieje wiele sposobów budowania linków, z których niektóre obejmują:</a:t>
            </a:r>
            <a:endParaRPr/>
          </a:p>
          <a:p>
            <a:pPr marL="342900" lvl="0" indent="-342900" algn="l" rtl="0">
              <a:lnSpc>
                <a:spcPct val="100000"/>
              </a:lnSpc>
              <a:spcBef>
                <a:spcPts val="750"/>
              </a:spcBef>
              <a:spcAft>
                <a:spcPts val="0"/>
              </a:spcAft>
              <a:buClr>
                <a:srgbClr val="D12477"/>
              </a:buClr>
              <a:buSzPts val="2700"/>
              <a:buFont typeface="Arial"/>
              <a:buChar char="•"/>
            </a:pPr>
            <a:r>
              <a:rPr lang="en-US" sz="1800"/>
              <a:t>Tworzenie wysokiej jakości treści, do których inni będą chcieli linkować.</a:t>
            </a:r>
            <a:endParaRPr/>
          </a:p>
          <a:p>
            <a:pPr marL="342900" lvl="0" indent="-342900" algn="l" rtl="0">
              <a:lnSpc>
                <a:spcPct val="100000"/>
              </a:lnSpc>
              <a:spcBef>
                <a:spcPts val="750"/>
              </a:spcBef>
              <a:spcAft>
                <a:spcPts val="0"/>
              </a:spcAft>
              <a:buClr>
                <a:srgbClr val="D12477"/>
              </a:buClr>
              <a:buSzPts val="2700"/>
              <a:buFont typeface="Arial"/>
              <a:buChar char="•"/>
            </a:pPr>
            <a:r>
              <a:rPr lang="en-US" sz="1800"/>
              <a:t>Docieranie do innych właścicieli witryn i proszenie o link.</a:t>
            </a:r>
            <a:endParaRPr/>
          </a:p>
          <a:p>
            <a:pPr marL="342900" lvl="0" indent="-342900" algn="l" rtl="0">
              <a:lnSpc>
                <a:spcPct val="100000"/>
              </a:lnSpc>
              <a:spcBef>
                <a:spcPts val="750"/>
              </a:spcBef>
              <a:spcAft>
                <a:spcPts val="0"/>
              </a:spcAft>
              <a:buClr>
                <a:srgbClr val="D12477"/>
              </a:buClr>
              <a:buSzPts val="2700"/>
              <a:buFont typeface="Arial"/>
              <a:buChar char="•"/>
            </a:pPr>
            <a:r>
              <a:rPr lang="en-US" sz="1800"/>
              <a:t>Udział w społecznościach i forach internetowych oraz zamieszczanie linków do strony internetowej</a:t>
            </a:r>
            <a:endParaRPr/>
          </a:p>
          <a:p>
            <a:pPr marL="342900" lvl="0" indent="-342900" algn="l" rtl="0">
              <a:lnSpc>
                <a:spcPct val="100000"/>
              </a:lnSpc>
              <a:spcBef>
                <a:spcPts val="750"/>
              </a:spcBef>
              <a:spcAft>
                <a:spcPts val="0"/>
              </a:spcAft>
              <a:buClr>
                <a:srgbClr val="D12477"/>
              </a:buClr>
              <a:buSzPts val="2700"/>
              <a:buFont typeface="Arial"/>
              <a:buChar char="•"/>
            </a:pPr>
            <a:r>
              <a:rPr lang="en-US" sz="1800"/>
              <a:t>Dostarczanie wartościowych zasobów, takich jak narzędzia lub przewodniki, do których inne osoby będą chciały linkować.</a:t>
            </a:r>
            <a:endParaRPr/>
          </a:p>
          <a:p>
            <a:pPr marL="285750" lvl="0" indent="-158750" algn="l" rtl="0">
              <a:lnSpc>
                <a:spcPct val="100000"/>
              </a:lnSpc>
              <a:spcBef>
                <a:spcPts val="600"/>
              </a:spcBef>
              <a:spcAft>
                <a:spcPts val="0"/>
              </a:spcAft>
              <a:buClr>
                <a:srgbClr val="D12477"/>
              </a:buClr>
              <a:buSzPts val="2000"/>
              <a:buFont typeface="Arial"/>
              <a:buNone/>
            </a:pPr>
            <a:endParaRPr sz="1600"/>
          </a:p>
          <a:p>
            <a:pPr marL="0" lvl="0" indent="0" algn="l" rtl="0">
              <a:lnSpc>
                <a:spcPct val="100000"/>
              </a:lnSpc>
              <a:spcBef>
                <a:spcPts val="750"/>
              </a:spcBef>
              <a:spcAft>
                <a:spcPts val="0"/>
              </a:spcAft>
              <a:buClr>
                <a:srgbClr val="161249"/>
              </a:buClr>
              <a:buSzPts val="1600"/>
              <a:buNone/>
            </a:pPr>
            <a:endParaRPr sz="16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207" name="Google Shape;207;p9"/>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0"/>
              </a:spcBef>
              <a:spcAft>
                <a:spcPts val="120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08" name="Google Shape;208;p9"/>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Ocena aktywności</a:t>
            </a:r>
            <a:endParaRPr/>
          </a:p>
          <a:p>
            <a:pPr marL="0" lvl="0" indent="0" algn="l" rtl="0">
              <a:lnSpc>
                <a:spcPct val="90000"/>
              </a:lnSpc>
              <a:spcBef>
                <a:spcPts val="750"/>
              </a:spcBef>
              <a:spcAft>
                <a:spcPts val="0"/>
              </a:spcAft>
              <a:buClr>
                <a:schemeClr val="lt1"/>
              </a:buClr>
              <a:buSzPts val="2400"/>
              <a:buNone/>
            </a:pPr>
            <a:endParaRPr/>
          </a:p>
        </p:txBody>
      </p:sp>
      <p:sp>
        <p:nvSpPr>
          <p:cNvPr id="209" name="Google Shape;209;p9"/>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2000"/>
              <a:buNone/>
            </a:pPr>
            <a:r>
              <a:rPr lang="en-US" sz="2000" dirty="0" err="1"/>
              <a:t>Tworzenie</a:t>
            </a:r>
            <a:r>
              <a:rPr lang="en-US" sz="2000" dirty="0"/>
              <a:t> </a:t>
            </a:r>
            <a:r>
              <a:rPr lang="en-US" sz="2000" dirty="0" err="1"/>
              <a:t>wysokiej</a:t>
            </a:r>
            <a:r>
              <a:rPr lang="en-US" sz="2000" dirty="0"/>
              <a:t> </a:t>
            </a:r>
            <a:r>
              <a:rPr lang="en-US" sz="2000" dirty="0" err="1"/>
              <a:t>jakości</a:t>
            </a:r>
            <a:r>
              <a:rPr lang="en-US" sz="2000" dirty="0"/>
              <a:t> </a:t>
            </a:r>
            <a:r>
              <a:rPr lang="en-US" sz="2000" dirty="0" err="1"/>
              <a:t>treści</a:t>
            </a:r>
            <a:r>
              <a:rPr lang="en-US" sz="2000" dirty="0"/>
              <a:t> </a:t>
            </a:r>
            <a:r>
              <a:rPr lang="en-US" sz="2000" dirty="0" err="1"/>
              <a:t>na</a:t>
            </a:r>
            <a:r>
              <a:rPr lang="en-US" sz="2000" dirty="0"/>
              <a:t> </a:t>
            </a:r>
            <a:r>
              <a:rPr lang="en-US" sz="2000" dirty="0" err="1"/>
              <a:t>stronie</a:t>
            </a:r>
            <a:r>
              <a:rPr lang="en-US" sz="2000" dirty="0"/>
              <a:t> </a:t>
            </a:r>
            <a:r>
              <a:rPr lang="en-US" sz="2000" dirty="0" err="1"/>
              <a:t>internetowej</a:t>
            </a:r>
            <a:r>
              <a:rPr lang="en-US" sz="2000" dirty="0"/>
              <a:t>, </a:t>
            </a:r>
            <a:r>
              <a:rPr lang="en-US" sz="2000" dirty="0" err="1"/>
              <a:t>takich</a:t>
            </a:r>
            <a:r>
              <a:rPr lang="en-US" sz="2000" dirty="0"/>
              <a:t> </a:t>
            </a:r>
            <a:r>
              <a:rPr lang="en-US" sz="2000" dirty="0" err="1"/>
              <a:t>jak</a:t>
            </a:r>
            <a:r>
              <a:rPr lang="en-US" sz="2000" dirty="0"/>
              <a:t> </a:t>
            </a:r>
            <a:r>
              <a:rPr lang="en-US" sz="2000" dirty="0" err="1"/>
              <a:t>wpis</a:t>
            </a:r>
            <a:r>
              <a:rPr lang="en-US" sz="2000" dirty="0"/>
              <a:t> </a:t>
            </a:r>
            <a:r>
              <a:rPr lang="en-US" sz="2000" dirty="0" err="1"/>
              <a:t>na</a:t>
            </a:r>
            <a:r>
              <a:rPr lang="en-US" sz="2000" dirty="0"/>
              <a:t> </a:t>
            </a:r>
            <a:r>
              <a:rPr lang="en-US" sz="2000" dirty="0" err="1"/>
              <a:t>blogu</a:t>
            </a:r>
            <a:r>
              <a:rPr lang="en-US" sz="2000" dirty="0"/>
              <a:t> </a:t>
            </a:r>
            <a:r>
              <a:rPr lang="en-US" sz="2000" dirty="0" err="1"/>
              <a:t>lub</a:t>
            </a:r>
            <a:r>
              <a:rPr lang="en-US" sz="2000" dirty="0"/>
              <a:t> </a:t>
            </a:r>
            <a:r>
              <a:rPr lang="en-US" sz="2000" dirty="0" err="1"/>
              <a:t>przewodnik</a:t>
            </a:r>
            <a:r>
              <a:rPr lang="en-US" sz="2000" dirty="0"/>
              <a:t> </a:t>
            </a:r>
            <a:r>
              <a:rPr lang="en-US" sz="2000" dirty="0" err="1"/>
              <a:t>informacyjny</a:t>
            </a:r>
            <a:r>
              <a:rPr lang="en-US" sz="2000" dirty="0"/>
              <a:t>, a </a:t>
            </a:r>
            <a:r>
              <a:rPr lang="en-US" sz="2000" dirty="0" err="1"/>
              <a:t>następnie</a:t>
            </a:r>
            <a:r>
              <a:rPr lang="en-US" sz="2000" dirty="0"/>
              <a:t> </a:t>
            </a:r>
            <a:r>
              <a:rPr lang="en-US" sz="2000" dirty="0" err="1"/>
              <a:t>docieranie</a:t>
            </a:r>
            <a:r>
              <a:rPr lang="en-US" sz="2000" dirty="0"/>
              <a:t> do </a:t>
            </a:r>
            <a:r>
              <a:rPr lang="en-US" sz="2000" dirty="0" err="1"/>
              <a:t>innych</a:t>
            </a:r>
            <a:r>
              <a:rPr lang="en-US" sz="2000" dirty="0"/>
              <a:t> </a:t>
            </a:r>
            <a:r>
              <a:rPr lang="en-US" sz="2000" dirty="0" err="1"/>
              <a:t>stron</a:t>
            </a:r>
            <a:r>
              <a:rPr lang="en-US" sz="2000" dirty="0"/>
              <a:t> </a:t>
            </a:r>
            <a:r>
              <a:rPr lang="en-US" sz="2000" dirty="0" err="1"/>
              <a:t>internetowych</a:t>
            </a:r>
            <a:r>
              <a:rPr lang="en-US" sz="2000" dirty="0"/>
              <a:t> w </a:t>
            </a:r>
            <a:r>
              <a:rPr lang="en-US" sz="2000" dirty="0" err="1"/>
              <a:t>tej</a:t>
            </a:r>
            <a:r>
              <a:rPr lang="en-US" sz="2000" dirty="0"/>
              <a:t> </a:t>
            </a:r>
            <a:r>
              <a:rPr lang="en-US" sz="2000" dirty="0" err="1"/>
              <a:t>samej</a:t>
            </a:r>
            <a:r>
              <a:rPr lang="en-US" sz="2000" dirty="0"/>
              <a:t> </a:t>
            </a:r>
            <a:r>
              <a:rPr lang="en-US" sz="2000" dirty="0" err="1"/>
              <a:t>branży</a:t>
            </a:r>
            <a:r>
              <a:rPr lang="en-US" sz="2000" dirty="0"/>
              <a:t> </a:t>
            </a:r>
            <a:r>
              <a:rPr lang="en-US" sz="2000" dirty="0" err="1"/>
              <a:t>lub</a:t>
            </a:r>
            <a:r>
              <a:rPr lang="en-US" sz="2000" dirty="0"/>
              <a:t> </a:t>
            </a:r>
            <a:r>
              <a:rPr lang="en-US" sz="2000" dirty="0" err="1"/>
              <a:t>niszy</a:t>
            </a:r>
            <a:r>
              <a:rPr lang="en-US" sz="2000" dirty="0"/>
              <a:t> z </a:t>
            </a:r>
            <a:r>
              <a:rPr lang="en-US" sz="2000" dirty="0" err="1"/>
              <a:t>pytaniem</a:t>
            </a:r>
            <a:r>
              <a:rPr lang="en-US" sz="2000" dirty="0"/>
              <a:t>, </a:t>
            </a:r>
            <a:r>
              <a:rPr lang="en-US" sz="2000" dirty="0" err="1"/>
              <a:t>czy</a:t>
            </a:r>
            <a:r>
              <a:rPr lang="en-US" sz="2000" dirty="0"/>
              <a:t> </a:t>
            </a:r>
            <a:r>
              <a:rPr lang="en-US" sz="2000" dirty="0" err="1"/>
              <a:t>byłyby</a:t>
            </a:r>
            <a:r>
              <a:rPr lang="en-US" sz="2000" dirty="0"/>
              <a:t> </a:t>
            </a:r>
            <a:r>
              <a:rPr lang="en-US" sz="2000" dirty="0" err="1"/>
              <a:t>skłonne</a:t>
            </a:r>
            <a:r>
              <a:rPr lang="en-US" sz="2000" dirty="0"/>
              <a:t> </a:t>
            </a:r>
            <a:r>
              <a:rPr lang="en-US" sz="2000" dirty="0" err="1"/>
              <a:t>zamieścić</a:t>
            </a:r>
            <a:r>
              <a:rPr lang="en-US" sz="2000" dirty="0"/>
              <a:t> link do </a:t>
            </a:r>
            <a:r>
              <a:rPr lang="en-US" sz="2000" dirty="0" err="1"/>
              <a:t>treści</a:t>
            </a:r>
            <a:r>
              <a:rPr lang="en-US" sz="2000" dirty="0"/>
              <a:t>, jest </a:t>
            </a:r>
            <a:r>
              <a:rPr lang="en-US" sz="2000" dirty="0" err="1"/>
              <a:t>przykładem</a:t>
            </a:r>
            <a:r>
              <a:rPr lang="en-US" sz="2000" dirty="0"/>
              <a:t> </a:t>
            </a:r>
            <a:r>
              <a:rPr lang="en-US" sz="2000" dirty="0" err="1"/>
              <a:t>budowania</a:t>
            </a:r>
            <a:r>
              <a:rPr lang="en-US" sz="2000" dirty="0"/>
              <a:t> </a:t>
            </a:r>
            <a:r>
              <a:rPr lang="en-US" sz="2000" dirty="0" err="1"/>
              <a:t>linków</a:t>
            </a:r>
            <a:r>
              <a:rPr lang="en-US" sz="2000" dirty="0"/>
              <a:t>. </a:t>
            </a:r>
            <a:endParaRPr lang="pl-PL" sz="2000" dirty="0" smtClean="0"/>
          </a:p>
          <a:p>
            <a:pPr marL="0" lvl="0" indent="0" algn="l" rtl="0">
              <a:lnSpc>
                <a:spcPct val="100000"/>
              </a:lnSpc>
              <a:spcBef>
                <a:spcPts val="0"/>
              </a:spcBef>
              <a:spcAft>
                <a:spcPts val="0"/>
              </a:spcAft>
              <a:buClr>
                <a:schemeClr val="lt1"/>
              </a:buClr>
              <a:buSzPts val="2000"/>
              <a:buNone/>
            </a:pPr>
            <a:endParaRPr lang="pl-PL" sz="2000" dirty="0"/>
          </a:p>
          <a:p>
            <a:pPr marL="0" lvl="0" indent="0" algn="l" rtl="0">
              <a:lnSpc>
                <a:spcPct val="100000"/>
              </a:lnSpc>
              <a:spcBef>
                <a:spcPts val="0"/>
              </a:spcBef>
              <a:spcAft>
                <a:spcPts val="0"/>
              </a:spcAft>
              <a:buClr>
                <a:schemeClr val="lt1"/>
              </a:buClr>
              <a:buSzPts val="2000"/>
              <a:buNone/>
            </a:pPr>
            <a:r>
              <a:rPr lang="en-US" sz="2000" dirty="0" smtClean="0"/>
              <a:t>P</a:t>
            </a:r>
            <a:r>
              <a:rPr lang="pl-PL" sz="2000" dirty="0" err="1" smtClean="0"/>
              <a:t>odaj</a:t>
            </a:r>
            <a:r>
              <a:rPr lang="en-US" sz="2000" dirty="0" smtClean="0"/>
              <a:t> </a:t>
            </a:r>
            <a:r>
              <a:rPr lang="pl-PL" sz="2000" dirty="0" smtClean="0"/>
              <a:t>przykłady, wygłoś swoje </a:t>
            </a:r>
            <a:r>
              <a:rPr lang="en-US" sz="2000" dirty="0" err="1" smtClean="0"/>
              <a:t>spostrzeżeni</a:t>
            </a:r>
            <a:r>
              <a:rPr lang="pl-PL" sz="2000" dirty="0" smtClean="0"/>
              <a:t>a</a:t>
            </a:r>
            <a:r>
              <a:rPr lang="en-US" sz="2000" dirty="0" smtClean="0"/>
              <a:t>.</a:t>
            </a:r>
            <a:endParaRPr sz="2000" dirty="0"/>
          </a:p>
          <a:p>
            <a:pPr marL="285750" lvl="0" indent="-171450" algn="l" rtl="0">
              <a:lnSpc>
                <a:spcPct val="100000"/>
              </a:lnSpc>
              <a:spcBef>
                <a:spcPts val="1200"/>
              </a:spcBef>
              <a:spcAft>
                <a:spcPts val="0"/>
              </a:spcAft>
              <a:buClr>
                <a:schemeClr val="lt1"/>
              </a:buClr>
              <a:buSzPts val="1800"/>
              <a:buFont typeface="Arial"/>
              <a:buNone/>
            </a:pPr>
            <a:endParaRPr sz="1800" dirty="0"/>
          </a:p>
          <a:p>
            <a:pPr marL="0" lvl="0" indent="0" algn="l" rtl="0">
              <a:lnSpc>
                <a:spcPct val="100000"/>
              </a:lnSpc>
              <a:spcBef>
                <a:spcPts val="1200"/>
              </a:spcBef>
              <a:spcAft>
                <a:spcPts val="0"/>
              </a:spcAft>
              <a:buClr>
                <a:schemeClr val="lt1"/>
              </a:buClr>
              <a:buSzPts val="1800"/>
              <a:buNone/>
            </a:pPr>
            <a:endParaRPr sz="1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1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215" name="Google Shape;215;p10"/>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342900" marR="0" lvl="0" indent="-254000" algn="l" rtl="0">
              <a:spcBef>
                <a:spcPts val="0"/>
              </a:spcBef>
              <a:spcAft>
                <a:spcPts val="0"/>
              </a:spcAft>
              <a:buClr>
                <a:schemeClr val="dk1"/>
              </a:buClr>
              <a:buSzPts val="1400"/>
              <a:buFont typeface="Calibri"/>
              <a:buNone/>
            </a:pPr>
            <a:endParaRPr sz="1400">
              <a:solidFill>
                <a:schemeClr val="dk1"/>
              </a:solidFill>
              <a:latin typeface="Calibri"/>
              <a:ea typeface="Calibri"/>
              <a:cs typeface="Calibri"/>
              <a:sym typeface="Calibri"/>
            </a:endParaRPr>
          </a:p>
        </p:txBody>
      </p:sp>
      <p:sp>
        <p:nvSpPr>
          <p:cNvPr id="216" name="Google Shape;216;p10"/>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Ocena aktywności</a:t>
            </a:r>
            <a:endParaRPr/>
          </a:p>
          <a:p>
            <a:pPr marL="0" lvl="0" indent="0" algn="l" rtl="0">
              <a:lnSpc>
                <a:spcPct val="90000"/>
              </a:lnSpc>
              <a:spcBef>
                <a:spcPts val="750"/>
              </a:spcBef>
              <a:spcAft>
                <a:spcPts val="0"/>
              </a:spcAft>
              <a:buClr>
                <a:schemeClr val="lt1"/>
              </a:buClr>
              <a:buSzPts val="3200"/>
              <a:buNone/>
            </a:pPr>
            <a:endParaRPr sz="3200"/>
          </a:p>
        </p:txBody>
      </p:sp>
      <p:sp>
        <p:nvSpPr>
          <p:cNvPr id="217" name="Google Shape;217;p10"/>
          <p:cNvSpPr txBox="1">
            <a:spLocks noGrp="1"/>
          </p:cNvSpPr>
          <p:nvPr>
            <p:ph type="body" idx="2"/>
          </p:nvPr>
        </p:nvSpPr>
        <p:spPr>
          <a:xfrm>
            <a:off x="840582" y="718543"/>
            <a:ext cx="7971186" cy="2836283"/>
          </a:xfrm>
          <a:prstGeom prst="rect">
            <a:avLst/>
          </a:prstGeom>
          <a:noFill/>
          <a:ln>
            <a:noFill/>
          </a:ln>
        </p:spPr>
        <p:txBody>
          <a:bodyPr spcFirstLastPara="1" wrap="square" lIns="0" tIns="0" rIns="0" bIns="0" anchor="t" anchorCtr="0">
            <a:noAutofit/>
          </a:bodyPr>
          <a:lstStyle/>
          <a:p>
            <a:pPr marL="342900" lvl="0" indent="-342900" algn="l" rtl="0">
              <a:lnSpc>
                <a:spcPct val="100000"/>
              </a:lnSpc>
              <a:spcBef>
                <a:spcPts val="0"/>
              </a:spcBef>
              <a:spcAft>
                <a:spcPts val="0"/>
              </a:spcAft>
              <a:buClr>
                <a:srgbClr val="D12477"/>
              </a:buClr>
              <a:buSzPts val="1400"/>
              <a:buFont typeface="Calibri"/>
              <a:buAutoNum type="arabicPeriod"/>
            </a:pPr>
            <a:r>
              <a:rPr lang="en-US" sz="1400" dirty="0" err="1"/>
              <a:t>Zacznij</a:t>
            </a:r>
            <a:r>
              <a:rPr lang="en-US" sz="1400" dirty="0"/>
              <a:t> od </a:t>
            </a:r>
            <a:r>
              <a:rPr lang="en-US" sz="1400" dirty="0" err="1"/>
              <a:t>utworzenia</a:t>
            </a:r>
            <a:r>
              <a:rPr lang="en-US" sz="1400" dirty="0"/>
              <a:t> </a:t>
            </a:r>
            <a:r>
              <a:rPr lang="en-US" sz="1400" dirty="0" err="1"/>
              <a:t>arkusza</a:t>
            </a:r>
            <a:r>
              <a:rPr lang="en-US" sz="1400" dirty="0"/>
              <a:t> </a:t>
            </a:r>
            <a:r>
              <a:rPr lang="en-US" sz="1400" dirty="0" err="1"/>
              <a:t>kalkulacyjnego</a:t>
            </a:r>
            <a:r>
              <a:rPr lang="en-US" sz="1400" dirty="0"/>
              <a:t>, aby </a:t>
            </a:r>
            <a:r>
              <a:rPr lang="en-US" sz="1400" dirty="0" err="1"/>
              <a:t>śledzić</a:t>
            </a:r>
            <a:r>
              <a:rPr lang="en-US" sz="1400" dirty="0"/>
              <a:t> </a:t>
            </a:r>
            <a:r>
              <a:rPr lang="en-US" sz="1400" dirty="0" err="1"/>
              <a:t>swoje</a:t>
            </a:r>
            <a:r>
              <a:rPr lang="en-US" sz="1400" dirty="0"/>
              <a:t> </a:t>
            </a:r>
            <a:r>
              <a:rPr lang="en-US" sz="1400" dirty="0" err="1"/>
              <a:t>postępy</a:t>
            </a:r>
            <a:r>
              <a:rPr lang="en-US" sz="1400" dirty="0"/>
              <a:t>. </a:t>
            </a:r>
            <a:r>
              <a:rPr lang="en-US" sz="1400" dirty="0" err="1"/>
              <a:t>Możesz</a:t>
            </a:r>
            <a:r>
              <a:rPr lang="en-US" sz="1400" dirty="0"/>
              <a:t> </a:t>
            </a:r>
            <a:r>
              <a:rPr lang="en-US" sz="1400" dirty="0" err="1"/>
              <a:t>użyć</a:t>
            </a:r>
            <a:r>
              <a:rPr lang="en-US" sz="1400" dirty="0"/>
              <a:t> </a:t>
            </a:r>
            <a:r>
              <a:rPr lang="en-US" sz="1400" dirty="0" err="1"/>
              <a:t>arkusza</a:t>
            </a:r>
            <a:r>
              <a:rPr lang="en-US" sz="1400" dirty="0"/>
              <a:t> </a:t>
            </a:r>
            <a:r>
              <a:rPr lang="en-US" sz="1400" dirty="0" err="1"/>
              <a:t>kalkulacyjnego</a:t>
            </a:r>
            <a:r>
              <a:rPr lang="en-US" sz="1400" dirty="0"/>
              <a:t> do </a:t>
            </a:r>
            <a:r>
              <a:rPr lang="en-US" sz="1400" dirty="0" err="1"/>
              <a:t>śledzenia</a:t>
            </a:r>
            <a:r>
              <a:rPr lang="en-US" sz="1400" dirty="0"/>
              <a:t> </a:t>
            </a:r>
            <a:r>
              <a:rPr lang="en-US" sz="1400" dirty="0" err="1"/>
              <a:t>witryn</a:t>
            </a:r>
            <a:r>
              <a:rPr lang="en-US" sz="1400" dirty="0"/>
              <a:t>, z </a:t>
            </a:r>
            <a:r>
              <a:rPr lang="en-US" sz="1400" dirty="0" err="1"/>
              <a:t>którymi</a:t>
            </a:r>
            <a:r>
              <a:rPr lang="en-US" sz="1400" dirty="0"/>
              <a:t> </a:t>
            </a:r>
            <a:r>
              <a:rPr lang="en-US" sz="1400" dirty="0" err="1"/>
              <a:t>się</a:t>
            </a:r>
            <a:r>
              <a:rPr lang="en-US" sz="1400" dirty="0"/>
              <a:t> </a:t>
            </a:r>
            <a:r>
              <a:rPr lang="en-US" sz="1400" dirty="0" err="1"/>
              <a:t>kontaktujesz</a:t>
            </a:r>
            <a:r>
              <a:rPr lang="en-US" sz="1400" dirty="0"/>
              <a:t>, </a:t>
            </a:r>
            <a:r>
              <a:rPr lang="en-US" sz="1400" dirty="0" err="1"/>
              <a:t>statusu</a:t>
            </a:r>
            <a:r>
              <a:rPr lang="en-US" sz="1400" dirty="0"/>
              <a:t> </a:t>
            </a:r>
            <a:r>
              <a:rPr lang="en-US" sz="1400" dirty="0" err="1"/>
              <a:t>Twoich</a:t>
            </a:r>
            <a:r>
              <a:rPr lang="en-US" sz="1400" dirty="0"/>
              <a:t> </a:t>
            </a:r>
            <a:r>
              <a:rPr lang="en-US" sz="1400" dirty="0" err="1"/>
              <a:t>działań</a:t>
            </a:r>
            <a:r>
              <a:rPr lang="en-US" sz="1400" dirty="0"/>
              <a:t> </a:t>
            </a:r>
            <a:r>
              <a:rPr lang="en-US" sz="1400" dirty="0" err="1"/>
              <a:t>i</a:t>
            </a:r>
            <a:r>
              <a:rPr lang="en-US" sz="1400" dirty="0"/>
              <a:t> </a:t>
            </a:r>
            <a:r>
              <a:rPr lang="en-US" sz="1400" dirty="0" err="1"/>
              <a:t>pozyskanych</a:t>
            </a:r>
            <a:r>
              <a:rPr lang="en-US" sz="1400" dirty="0"/>
              <a:t> </a:t>
            </a:r>
            <a:r>
              <a:rPr lang="en-US" sz="1400" dirty="0" err="1"/>
              <a:t>linków</a:t>
            </a:r>
            <a:r>
              <a:rPr lang="en-US" sz="1400" dirty="0"/>
              <a:t>.</a:t>
            </a:r>
            <a:br>
              <a:rPr lang="en-US" sz="1400" dirty="0"/>
            </a:br>
            <a:endParaRPr sz="1400" dirty="0"/>
          </a:p>
          <a:p>
            <a:pPr marL="342900" lvl="0" indent="-342900" algn="l" rtl="0">
              <a:lnSpc>
                <a:spcPct val="100000"/>
              </a:lnSpc>
              <a:spcBef>
                <a:spcPts val="0"/>
              </a:spcBef>
              <a:spcAft>
                <a:spcPts val="0"/>
              </a:spcAft>
              <a:buClr>
                <a:srgbClr val="D12477"/>
              </a:buClr>
              <a:buSzPts val="1400"/>
              <a:buFont typeface="Calibri"/>
              <a:buAutoNum type="arabicPeriod"/>
            </a:pPr>
            <a:r>
              <a:rPr lang="en-US" sz="1400" dirty="0" err="1"/>
              <a:t>Zbadaj</a:t>
            </a:r>
            <a:r>
              <a:rPr lang="en-US" sz="1400" dirty="0"/>
              <a:t> </a:t>
            </a:r>
            <a:r>
              <a:rPr lang="en-US" sz="1400" dirty="0" err="1"/>
              <a:t>potencjalnych</a:t>
            </a:r>
            <a:r>
              <a:rPr lang="en-US" sz="1400" dirty="0"/>
              <a:t> </a:t>
            </a:r>
            <a:r>
              <a:rPr lang="en-US" sz="1400" dirty="0" err="1"/>
              <a:t>partnerów</a:t>
            </a:r>
            <a:r>
              <a:rPr lang="en-US" sz="1400" dirty="0"/>
              <a:t> </a:t>
            </a:r>
            <a:r>
              <a:rPr lang="en-US" sz="1400" dirty="0" err="1"/>
              <a:t>linkujących</a:t>
            </a:r>
            <a:r>
              <a:rPr lang="en-US" sz="1400" dirty="0"/>
              <a:t>, </a:t>
            </a:r>
            <a:r>
              <a:rPr lang="en-US" sz="1400" dirty="0" err="1"/>
              <a:t>wyszukując</a:t>
            </a:r>
            <a:r>
              <a:rPr lang="en-US" sz="1400" dirty="0"/>
              <a:t> </a:t>
            </a:r>
            <a:r>
              <a:rPr lang="en-US" sz="1400" dirty="0" err="1"/>
              <a:t>odpowiednie</a:t>
            </a:r>
            <a:r>
              <a:rPr lang="en-US" sz="1400" dirty="0"/>
              <a:t> </a:t>
            </a:r>
            <a:r>
              <a:rPr lang="en-US" sz="1400" dirty="0" err="1"/>
              <a:t>witryny</a:t>
            </a:r>
            <a:r>
              <a:rPr lang="en-US" sz="1400" dirty="0"/>
              <a:t> w </a:t>
            </a:r>
            <a:r>
              <a:rPr lang="en-US" sz="1400" dirty="0" err="1"/>
              <a:t>swojej</a:t>
            </a:r>
            <a:r>
              <a:rPr lang="en-US" sz="1400" dirty="0"/>
              <a:t> </a:t>
            </a:r>
            <a:r>
              <a:rPr lang="en-US" sz="1400" dirty="0" err="1"/>
              <a:t>branży</a:t>
            </a:r>
            <a:r>
              <a:rPr lang="en-US" sz="1400" dirty="0"/>
              <a:t> </a:t>
            </a:r>
            <a:r>
              <a:rPr lang="en-US" sz="1400" dirty="0" err="1"/>
              <a:t>lub</a:t>
            </a:r>
            <a:r>
              <a:rPr lang="en-US" sz="1400" dirty="0"/>
              <a:t> </a:t>
            </a:r>
            <a:r>
              <a:rPr lang="en-US" sz="1400" dirty="0" err="1"/>
              <a:t>niszy</a:t>
            </a:r>
            <a:r>
              <a:rPr lang="en-US" sz="1400" dirty="0"/>
              <a:t>. </a:t>
            </a:r>
            <a:r>
              <a:rPr lang="en-US" sz="1400" dirty="0" err="1"/>
              <a:t>Szukaj</a:t>
            </a:r>
            <a:r>
              <a:rPr lang="en-US" sz="1400" dirty="0"/>
              <a:t> </a:t>
            </a:r>
            <a:r>
              <a:rPr lang="en-US" sz="1400" dirty="0" err="1"/>
              <a:t>witryn</a:t>
            </a:r>
            <a:r>
              <a:rPr lang="en-US" sz="1400" dirty="0"/>
              <a:t>, </a:t>
            </a:r>
            <a:r>
              <a:rPr lang="en-US" sz="1400" dirty="0" err="1"/>
              <a:t>które</a:t>
            </a:r>
            <a:r>
              <a:rPr lang="en-US" sz="1400" dirty="0"/>
              <a:t> </a:t>
            </a:r>
            <a:r>
              <a:rPr lang="en-US" sz="1400" dirty="0" err="1"/>
              <a:t>mają</a:t>
            </a:r>
            <a:r>
              <a:rPr lang="en-US" sz="1400" dirty="0"/>
              <a:t> </a:t>
            </a:r>
            <a:r>
              <a:rPr lang="en-US" sz="1400" dirty="0" err="1"/>
              <a:t>dobrą</a:t>
            </a:r>
            <a:r>
              <a:rPr lang="en-US" sz="1400" dirty="0"/>
              <a:t> </a:t>
            </a:r>
            <a:r>
              <a:rPr lang="en-US" sz="1400" dirty="0" err="1"/>
              <a:t>reputację</a:t>
            </a:r>
            <a:r>
              <a:rPr lang="en-US" sz="1400" dirty="0"/>
              <a:t> </a:t>
            </a:r>
            <a:r>
              <a:rPr lang="en-US" sz="1400" dirty="0" err="1"/>
              <a:t>i</a:t>
            </a:r>
            <a:r>
              <a:rPr lang="en-US" sz="1400" dirty="0"/>
              <a:t> </a:t>
            </a:r>
            <a:r>
              <a:rPr lang="en-US" sz="1400" dirty="0" err="1"/>
              <a:t>tworzą</a:t>
            </a:r>
            <a:r>
              <a:rPr lang="en-US" sz="1400" dirty="0"/>
              <a:t> </a:t>
            </a:r>
            <a:r>
              <a:rPr lang="en-US" sz="1400" dirty="0" err="1"/>
              <a:t>wysokiej</a:t>
            </a:r>
            <a:r>
              <a:rPr lang="en-US" sz="1400" dirty="0"/>
              <a:t> </a:t>
            </a:r>
            <a:r>
              <a:rPr lang="en-US" sz="1400" dirty="0" err="1"/>
              <a:t>jakości</a:t>
            </a:r>
            <a:r>
              <a:rPr lang="en-US" sz="1400" dirty="0"/>
              <a:t> </a:t>
            </a:r>
            <a:r>
              <a:rPr lang="en-US" sz="1400" dirty="0" err="1"/>
              <a:t>treści</a:t>
            </a:r>
            <a:r>
              <a:rPr lang="en-US" sz="1400" dirty="0"/>
              <a:t>.</a:t>
            </a:r>
            <a:br>
              <a:rPr lang="en-US" sz="1400" dirty="0"/>
            </a:br>
            <a:endParaRPr sz="1400" dirty="0"/>
          </a:p>
          <a:p>
            <a:pPr marL="342900" lvl="0" indent="-342900" algn="l" rtl="0">
              <a:lnSpc>
                <a:spcPct val="100000"/>
              </a:lnSpc>
              <a:spcBef>
                <a:spcPts val="0"/>
              </a:spcBef>
              <a:spcAft>
                <a:spcPts val="0"/>
              </a:spcAft>
              <a:buClr>
                <a:srgbClr val="D12477"/>
              </a:buClr>
              <a:buSzPts val="1400"/>
              <a:buFont typeface="Calibri"/>
              <a:buAutoNum type="arabicPeriod"/>
            </a:pPr>
            <a:r>
              <a:rPr lang="en-US" sz="1400" dirty="0" err="1"/>
              <a:t>Użyj</a:t>
            </a:r>
            <a:r>
              <a:rPr lang="en-US" sz="1400" dirty="0"/>
              <a:t> </a:t>
            </a:r>
            <a:r>
              <a:rPr lang="en-US" sz="1400" dirty="0" err="1"/>
              <a:t>narzędzi</a:t>
            </a:r>
            <a:r>
              <a:rPr lang="en-US" sz="1400" dirty="0"/>
              <a:t> </a:t>
            </a:r>
            <a:r>
              <a:rPr lang="en-US" sz="1400" dirty="0" err="1"/>
              <a:t>takich</a:t>
            </a:r>
            <a:r>
              <a:rPr lang="en-US" sz="1400" dirty="0"/>
              <a:t> </a:t>
            </a:r>
            <a:r>
              <a:rPr lang="en-US" sz="1400" dirty="0" err="1"/>
              <a:t>jak</a:t>
            </a:r>
            <a:r>
              <a:rPr lang="en-US" sz="1400" dirty="0"/>
              <a:t> </a:t>
            </a:r>
            <a:r>
              <a:rPr lang="en-US" sz="1400" dirty="0" err="1"/>
              <a:t>Moz</a:t>
            </a:r>
            <a:r>
              <a:rPr lang="en-US" sz="1400" dirty="0"/>
              <a:t>, </a:t>
            </a:r>
            <a:r>
              <a:rPr lang="en-US" sz="1400" dirty="0" err="1"/>
              <a:t>Ahrefs</a:t>
            </a:r>
            <a:r>
              <a:rPr lang="en-US" sz="1400" dirty="0"/>
              <a:t>, Majestic, </a:t>
            </a:r>
            <a:r>
              <a:rPr lang="en-US" sz="1400" dirty="0" err="1"/>
              <a:t>SEMRush</a:t>
            </a:r>
            <a:r>
              <a:rPr lang="en-US" sz="1400" dirty="0"/>
              <a:t>, aby </a:t>
            </a:r>
            <a:r>
              <a:rPr lang="en-US" sz="1400" dirty="0" err="1"/>
              <a:t>sprawdzić</a:t>
            </a:r>
            <a:r>
              <a:rPr lang="en-US" sz="1400" dirty="0"/>
              <a:t> </a:t>
            </a:r>
            <a:r>
              <a:rPr lang="en-US" sz="1400" dirty="0" err="1"/>
              <a:t>autorytet</a:t>
            </a:r>
            <a:r>
              <a:rPr lang="en-US" sz="1400" dirty="0"/>
              <a:t> </a:t>
            </a:r>
            <a:r>
              <a:rPr lang="en-US" sz="1400" dirty="0" err="1"/>
              <a:t>domeny</a:t>
            </a:r>
            <a:r>
              <a:rPr lang="en-US" sz="1400" dirty="0"/>
              <a:t> </a:t>
            </a:r>
            <a:r>
              <a:rPr lang="en-US" sz="1400" dirty="0" err="1"/>
              <a:t>i</a:t>
            </a:r>
            <a:r>
              <a:rPr lang="en-US" sz="1400" dirty="0"/>
              <a:t> </a:t>
            </a:r>
            <a:r>
              <a:rPr lang="en-US" sz="1400" dirty="0" err="1"/>
              <a:t>strony</a:t>
            </a:r>
            <a:r>
              <a:rPr lang="en-US" sz="1400" dirty="0"/>
              <a:t>, a </a:t>
            </a:r>
            <a:r>
              <a:rPr lang="en-US" sz="1400" dirty="0" err="1"/>
              <a:t>także</a:t>
            </a:r>
            <a:r>
              <a:rPr lang="en-US" sz="1400" dirty="0"/>
              <a:t> </a:t>
            </a:r>
            <a:r>
              <a:rPr lang="en-US" sz="1400" dirty="0" err="1"/>
              <a:t>znaleźć</a:t>
            </a:r>
            <a:r>
              <a:rPr lang="en-US" sz="1400" dirty="0"/>
              <a:t> </a:t>
            </a:r>
            <a:r>
              <a:rPr lang="en-US" sz="1400" dirty="0" err="1"/>
              <a:t>linki</a:t>
            </a:r>
            <a:r>
              <a:rPr lang="en-US" sz="1400" dirty="0"/>
              <a:t> </a:t>
            </a:r>
            <a:r>
              <a:rPr lang="en-US" sz="1400" dirty="0" err="1"/>
              <a:t>zwrotne</a:t>
            </a:r>
            <a:r>
              <a:rPr lang="en-US" sz="1400" dirty="0"/>
              <a:t> </a:t>
            </a:r>
            <a:r>
              <a:rPr lang="en-US" sz="1400" dirty="0" err="1"/>
              <a:t>konkurencji</a:t>
            </a:r>
            <a:r>
              <a:rPr lang="en-US" sz="1400" dirty="0"/>
              <a:t>.</a:t>
            </a:r>
            <a:br>
              <a:rPr lang="en-US" sz="1400" dirty="0"/>
            </a:br>
            <a:endParaRPr sz="1400" dirty="0"/>
          </a:p>
          <a:p>
            <a:pPr marL="342900" lvl="0" indent="-342900" algn="l" rtl="0">
              <a:lnSpc>
                <a:spcPct val="100000"/>
              </a:lnSpc>
              <a:spcBef>
                <a:spcPts val="0"/>
              </a:spcBef>
              <a:spcAft>
                <a:spcPts val="0"/>
              </a:spcAft>
              <a:buClr>
                <a:srgbClr val="D12477"/>
              </a:buClr>
              <a:buSzPts val="1400"/>
              <a:buFont typeface="Calibri"/>
              <a:buAutoNum type="arabicPeriod"/>
            </a:pPr>
            <a:r>
              <a:rPr lang="en-US" sz="1400" dirty="0" err="1"/>
              <a:t>Skorzystaj</a:t>
            </a:r>
            <a:r>
              <a:rPr lang="en-US" sz="1400" dirty="0"/>
              <a:t> z </a:t>
            </a:r>
            <a:r>
              <a:rPr lang="en-US" sz="1400" dirty="0" err="1"/>
              <a:t>tych</a:t>
            </a:r>
            <a:r>
              <a:rPr lang="en-US" sz="1400" dirty="0"/>
              <a:t> </a:t>
            </a:r>
            <a:r>
              <a:rPr lang="en-US" sz="1400" dirty="0" err="1"/>
              <a:t>witryn</a:t>
            </a:r>
            <a:r>
              <a:rPr lang="en-US" sz="1400" dirty="0"/>
              <a:t>, aby </a:t>
            </a:r>
            <a:r>
              <a:rPr lang="en-US" sz="1400" dirty="0" err="1"/>
              <a:t>znaleźć</a:t>
            </a:r>
            <a:r>
              <a:rPr lang="en-US" sz="1400" dirty="0"/>
              <a:t> </a:t>
            </a:r>
            <a:r>
              <a:rPr lang="en-US" sz="1400" dirty="0" err="1"/>
              <a:t>dane</a:t>
            </a:r>
            <a:r>
              <a:rPr lang="en-US" sz="1400" dirty="0"/>
              <a:t> </a:t>
            </a:r>
            <a:r>
              <a:rPr lang="en-US" sz="1400" dirty="0" err="1"/>
              <a:t>kontaktowe</a:t>
            </a:r>
            <a:r>
              <a:rPr lang="en-US" sz="1400" dirty="0"/>
              <a:t> </a:t>
            </a:r>
            <a:r>
              <a:rPr lang="en-US" sz="1400" dirty="0" err="1"/>
              <a:t>właścicieli</a:t>
            </a:r>
            <a:r>
              <a:rPr lang="en-US" sz="1400" dirty="0"/>
              <a:t> </a:t>
            </a:r>
            <a:r>
              <a:rPr lang="en-US" sz="1400" dirty="0" err="1"/>
              <a:t>lub</a:t>
            </a:r>
            <a:r>
              <a:rPr lang="en-US" sz="1400" dirty="0"/>
              <a:t> </a:t>
            </a:r>
            <a:r>
              <a:rPr lang="en-US" sz="1400" dirty="0" err="1"/>
              <a:t>redaktorów</a:t>
            </a:r>
            <a:r>
              <a:rPr lang="en-US" sz="1400" dirty="0"/>
              <a:t> </a:t>
            </a:r>
            <a:r>
              <a:rPr lang="en-US" sz="1400" dirty="0" err="1"/>
              <a:t>witryny</a:t>
            </a:r>
            <a:r>
              <a:rPr lang="en-US" sz="1400" dirty="0"/>
              <a:t>. </a:t>
            </a:r>
            <a:r>
              <a:rPr lang="en-US" sz="1400" dirty="0" err="1"/>
              <a:t>Możesz</a:t>
            </a:r>
            <a:r>
              <a:rPr lang="en-US" sz="1400" dirty="0"/>
              <a:t> </a:t>
            </a:r>
            <a:r>
              <a:rPr lang="en-US" sz="1400" dirty="0" err="1"/>
              <a:t>także</a:t>
            </a:r>
            <a:r>
              <a:rPr lang="en-US" sz="1400" dirty="0"/>
              <a:t> </a:t>
            </a:r>
            <a:r>
              <a:rPr lang="en-US" sz="1400" dirty="0" err="1"/>
              <a:t>użyć</a:t>
            </a:r>
            <a:r>
              <a:rPr lang="en-US" sz="1400" dirty="0"/>
              <a:t> </a:t>
            </a:r>
            <a:r>
              <a:rPr lang="en-US" sz="1400" dirty="0" err="1"/>
              <a:t>narzędzi</a:t>
            </a:r>
            <a:r>
              <a:rPr lang="en-US" sz="1400" dirty="0"/>
              <a:t> </a:t>
            </a:r>
            <a:r>
              <a:rPr lang="en-US" sz="1400" dirty="0" err="1"/>
              <a:t>takich</a:t>
            </a:r>
            <a:r>
              <a:rPr lang="en-US" sz="1400" dirty="0"/>
              <a:t> </a:t>
            </a:r>
            <a:r>
              <a:rPr lang="en-US" sz="1400" dirty="0" err="1"/>
              <a:t>jak</a:t>
            </a:r>
            <a:r>
              <a:rPr lang="en-US" sz="1400" dirty="0"/>
              <a:t> Hunter.io, aby </a:t>
            </a:r>
            <a:r>
              <a:rPr lang="en-US" sz="1400" dirty="0" err="1"/>
              <a:t>znaleźć</a:t>
            </a:r>
            <a:r>
              <a:rPr lang="en-US" sz="1400" dirty="0"/>
              <a:t> </a:t>
            </a:r>
            <a:r>
              <a:rPr lang="en-US" sz="1400" dirty="0" err="1"/>
              <a:t>adresy</a:t>
            </a:r>
            <a:r>
              <a:rPr lang="en-US" sz="1400" dirty="0"/>
              <a:t> e-mail </a:t>
            </a:r>
            <a:r>
              <a:rPr lang="en-US" sz="1400" dirty="0" err="1"/>
              <a:t>kluczowych</a:t>
            </a:r>
            <a:r>
              <a:rPr lang="en-US" sz="1400" dirty="0"/>
              <a:t> </a:t>
            </a:r>
            <a:r>
              <a:rPr lang="en-US" sz="1400" dirty="0" err="1"/>
              <a:t>pracowników</a:t>
            </a:r>
            <a:r>
              <a:rPr lang="en-US" sz="1400" dirty="0"/>
              <a:t>.</a:t>
            </a:r>
            <a:br>
              <a:rPr lang="en-US" sz="1400" dirty="0"/>
            </a:br>
            <a:endParaRPr sz="1400" dirty="0"/>
          </a:p>
          <a:p>
            <a:pPr marL="342900" lvl="0" indent="-342900" algn="l" rtl="0">
              <a:lnSpc>
                <a:spcPct val="100000"/>
              </a:lnSpc>
              <a:spcBef>
                <a:spcPts val="0"/>
              </a:spcBef>
              <a:spcAft>
                <a:spcPts val="0"/>
              </a:spcAft>
              <a:buClr>
                <a:srgbClr val="D12477"/>
              </a:buClr>
              <a:buSzPts val="1400"/>
              <a:buFont typeface="Calibri"/>
              <a:buAutoNum type="arabicPeriod"/>
            </a:pPr>
            <a:r>
              <a:rPr lang="en-US" sz="1400" dirty="0" err="1"/>
              <a:t>Przygotuj</a:t>
            </a:r>
            <a:r>
              <a:rPr lang="en-US" sz="1400" dirty="0"/>
              <a:t> </a:t>
            </a:r>
            <a:r>
              <a:rPr lang="en-US" sz="1400" dirty="0" err="1"/>
              <a:t>spersonalizowaną</a:t>
            </a:r>
            <a:r>
              <a:rPr lang="en-US" sz="1400" dirty="0"/>
              <a:t> </a:t>
            </a:r>
            <a:r>
              <a:rPr lang="en-US" sz="1400" dirty="0" err="1"/>
              <a:t>wiadomość</a:t>
            </a:r>
            <a:r>
              <a:rPr lang="en-US" sz="1400" dirty="0"/>
              <a:t> e-mail, </a:t>
            </a:r>
            <a:r>
              <a:rPr lang="en-US" sz="1400" dirty="0" err="1"/>
              <a:t>którą</a:t>
            </a:r>
            <a:r>
              <a:rPr lang="en-US" sz="1400" dirty="0"/>
              <a:t> </a:t>
            </a:r>
            <a:r>
              <a:rPr lang="en-US" sz="1400" dirty="0" err="1"/>
              <a:t>wyślesz</a:t>
            </a:r>
            <a:r>
              <a:rPr lang="en-US" sz="1400" dirty="0"/>
              <a:t> do </a:t>
            </a:r>
            <a:r>
              <a:rPr lang="en-US" sz="1400" dirty="0" err="1"/>
              <a:t>każdego</a:t>
            </a:r>
            <a:r>
              <a:rPr lang="en-US" sz="1400" dirty="0"/>
              <a:t> </a:t>
            </a:r>
            <a:r>
              <a:rPr lang="en-US" sz="1400" dirty="0" err="1"/>
              <a:t>właściciela</a:t>
            </a:r>
            <a:r>
              <a:rPr lang="en-US" sz="1400" dirty="0"/>
              <a:t> </a:t>
            </a:r>
            <a:r>
              <a:rPr lang="en-US" sz="1400" dirty="0" err="1"/>
              <a:t>lub</a:t>
            </a:r>
            <a:r>
              <a:rPr lang="en-US" sz="1400" dirty="0"/>
              <a:t> </a:t>
            </a:r>
            <a:r>
              <a:rPr lang="en-US" sz="1400" dirty="0" err="1"/>
              <a:t>redaktora</a:t>
            </a:r>
            <a:r>
              <a:rPr lang="en-US" sz="1400" dirty="0"/>
              <a:t> </a:t>
            </a:r>
            <a:r>
              <a:rPr lang="en-US" sz="1400" dirty="0" err="1"/>
              <a:t>witryny</a:t>
            </a:r>
            <a:r>
              <a:rPr lang="en-US" sz="1400" dirty="0"/>
              <a:t>. W </a:t>
            </a:r>
            <a:r>
              <a:rPr lang="en-US" sz="1400" dirty="0" err="1"/>
              <a:t>wiadomości</a:t>
            </a:r>
            <a:r>
              <a:rPr lang="en-US" sz="1400" dirty="0"/>
              <a:t> e-mail </a:t>
            </a:r>
            <a:r>
              <a:rPr lang="en-US" sz="1400" dirty="0" err="1"/>
              <a:t>wyjaśnij</a:t>
            </a:r>
            <a:r>
              <a:rPr lang="en-US" sz="1400" dirty="0"/>
              <a:t>, </a:t>
            </a:r>
            <a:r>
              <a:rPr lang="en-US" sz="1400" dirty="0" err="1"/>
              <a:t>kim</a:t>
            </a:r>
            <a:r>
              <a:rPr lang="en-US" sz="1400" dirty="0"/>
              <a:t> </a:t>
            </a:r>
            <a:r>
              <a:rPr lang="en-US" sz="1400" dirty="0" err="1"/>
              <a:t>jesteś</a:t>
            </a:r>
            <a:r>
              <a:rPr lang="en-US" sz="1400" dirty="0"/>
              <a:t>, </a:t>
            </a:r>
            <a:r>
              <a:rPr lang="en-US" sz="1400" dirty="0" err="1"/>
              <a:t>jaki</a:t>
            </a:r>
            <a:r>
              <a:rPr lang="en-US" sz="1400" dirty="0"/>
              <a:t> jest </a:t>
            </a:r>
            <a:r>
              <a:rPr lang="en-US" sz="1400" dirty="0" err="1"/>
              <a:t>cel</a:t>
            </a:r>
            <a:r>
              <a:rPr lang="en-US" sz="1400" dirty="0"/>
              <a:t> </a:t>
            </a:r>
            <a:r>
              <a:rPr lang="en-US" sz="1400" dirty="0" err="1"/>
              <a:t>Twojej</a:t>
            </a:r>
            <a:r>
              <a:rPr lang="en-US" sz="1400" dirty="0"/>
              <a:t> </a:t>
            </a:r>
            <a:r>
              <a:rPr lang="en-US" sz="1400" dirty="0" err="1"/>
              <a:t>witryny</a:t>
            </a:r>
            <a:r>
              <a:rPr lang="en-US" sz="1400" dirty="0"/>
              <a:t> </a:t>
            </a:r>
            <a:r>
              <a:rPr lang="en-US" sz="1400" dirty="0" err="1"/>
              <a:t>i</a:t>
            </a:r>
            <a:r>
              <a:rPr lang="en-US" sz="1400" dirty="0"/>
              <a:t> </a:t>
            </a:r>
            <a:r>
              <a:rPr lang="en-US" sz="1400" dirty="0" err="1"/>
              <a:t>dlaczego</a:t>
            </a:r>
            <a:r>
              <a:rPr lang="en-US" sz="1400" dirty="0"/>
              <a:t> </a:t>
            </a:r>
            <a:r>
              <a:rPr lang="en-US" sz="1400" dirty="0" err="1"/>
              <a:t>uważasz</a:t>
            </a:r>
            <a:r>
              <a:rPr lang="en-US" sz="1400" dirty="0"/>
              <a:t>, </a:t>
            </a:r>
            <a:r>
              <a:rPr lang="en-US" sz="1400" dirty="0" err="1"/>
              <a:t>że</a:t>
            </a:r>
            <a:r>
              <a:rPr lang="en-US" sz="1400" dirty="0"/>
              <a:t> </a:t>
            </a:r>
            <a:r>
              <a:rPr lang="en-US" sz="1400" dirty="0" err="1"/>
              <a:t>stworzone</a:t>
            </a:r>
            <a:r>
              <a:rPr lang="en-US" sz="1400" dirty="0"/>
              <a:t> </a:t>
            </a:r>
            <a:r>
              <a:rPr lang="en-US" sz="1400" dirty="0" err="1"/>
              <a:t>przez</a:t>
            </a:r>
            <a:r>
              <a:rPr lang="en-US" sz="1400" dirty="0"/>
              <a:t> </a:t>
            </a:r>
            <a:r>
              <a:rPr lang="en-US" sz="1400" dirty="0" err="1"/>
              <a:t>Ciebie</a:t>
            </a:r>
            <a:r>
              <a:rPr lang="en-US" sz="1400" dirty="0"/>
              <a:t> </a:t>
            </a:r>
            <a:r>
              <a:rPr lang="en-US" sz="1400" dirty="0" err="1"/>
              <a:t>treści</a:t>
            </a:r>
            <a:r>
              <a:rPr lang="en-US" sz="1400" dirty="0"/>
              <a:t> </a:t>
            </a:r>
            <a:r>
              <a:rPr lang="en-US" sz="1400" dirty="0" err="1"/>
              <a:t>będą</a:t>
            </a:r>
            <a:r>
              <a:rPr lang="en-US" sz="1400" dirty="0"/>
              <a:t> </a:t>
            </a:r>
            <a:r>
              <a:rPr lang="en-US" sz="1400" dirty="0" err="1"/>
              <a:t>odpowiednie</a:t>
            </a:r>
            <a:r>
              <a:rPr lang="en-US" sz="1400" dirty="0"/>
              <a:t> </a:t>
            </a:r>
            <a:r>
              <a:rPr lang="en-US" sz="1400" dirty="0" err="1"/>
              <a:t>dla</a:t>
            </a:r>
            <a:r>
              <a:rPr lang="en-US" sz="1400" dirty="0"/>
              <a:t> </a:t>
            </a:r>
            <a:r>
              <a:rPr lang="en-US" sz="1400" dirty="0" err="1"/>
              <a:t>ich</a:t>
            </a:r>
            <a:r>
              <a:rPr lang="en-US" sz="1400" dirty="0"/>
              <a:t> </a:t>
            </a:r>
            <a:r>
              <a:rPr lang="en-US" sz="1400" dirty="0" err="1"/>
              <a:t>odbiorców</a:t>
            </a:r>
            <a:r>
              <a:rPr lang="en-US" sz="1400" dirty="0"/>
              <a:t>.</a:t>
            </a:r>
            <a:endParaRPr sz="1600" dirty="0"/>
          </a:p>
          <a:p>
            <a:pPr marL="0" lvl="0" indent="0" algn="l" rtl="0">
              <a:lnSpc>
                <a:spcPct val="100000"/>
              </a:lnSpc>
              <a:spcBef>
                <a:spcPts val="0"/>
              </a:spcBef>
              <a:spcAft>
                <a:spcPts val="0"/>
              </a:spcAft>
              <a:buClr>
                <a:srgbClr val="D12477"/>
              </a:buClr>
              <a:buSzPts val="1500"/>
              <a:buNone/>
            </a:pPr>
            <a:endParaRPr sz="16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1"/>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a:solidFill>
                  <a:srgbClr val="FFFFFF"/>
                </a:solidFill>
                <a:latin typeface="Arial"/>
                <a:ea typeface="Arial"/>
                <a:cs typeface="Arial"/>
                <a:sym typeface="Arial"/>
              </a:rPr>
              <a:t>Temat 1 </a:t>
            </a:r>
            <a:endParaRPr sz="6000" b="1">
              <a:solidFill>
                <a:srgbClr val="FFFFFF"/>
              </a:solidFill>
              <a:latin typeface="Arial"/>
              <a:ea typeface="Arial"/>
              <a:cs typeface="Arial"/>
              <a:sym typeface="Arial"/>
            </a:endParaRPr>
          </a:p>
        </p:txBody>
      </p:sp>
      <p:sp>
        <p:nvSpPr>
          <p:cNvPr id="223" name="Google Shape;223;p11"/>
          <p:cNvSpPr txBox="1"/>
          <p:nvPr/>
        </p:nvSpPr>
        <p:spPr>
          <a:xfrm>
            <a:off x="675150" y="1668254"/>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3600" b="1">
                <a:solidFill>
                  <a:srgbClr val="161249"/>
                </a:solidFill>
                <a:latin typeface="Arial"/>
                <a:ea typeface="Arial"/>
                <a:cs typeface="Arial"/>
                <a:sym typeface="Arial"/>
              </a:rPr>
              <a:t>Media społecznościowe w celu wzmocnienia strategii SEO</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1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229" name="Google Shape;229;p12"/>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sp>
        <p:nvSpPr>
          <p:cNvPr id="230" name="Google Shape;230;p12"/>
          <p:cNvSpPr txBox="1">
            <a:spLocks noGrp="1"/>
          </p:cNvSpPr>
          <p:nvPr>
            <p:ph type="title"/>
          </p:nvPr>
        </p:nvSpPr>
        <p:spPr>
          <a:xfrm>
            <a:off x="628650" y="247983"/>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ts val="2800"/>
              <a:buFont typeface="Arial"/>
              <a:buNone/>
            </a:pPr>
            <a:r>
              <a:rPr lang="en-US" sz="2800"/>
              <a:t>Media społecznościowe w celu wzmocnienia strategii SEO</a:t>
            </a:r>
            <a:br>
              <a:rPr lang="en-US" sz="2800"/>
            </a:br>
            <a:endParaRPr sz="2800"/>
          </a:p>
        </p:txBody>
      </p:sp>
      <p:sp>
        <p:nvSpPr>
          <p:cNvPr id="231" name="Google Shape;231;p12"/>
          <p:cNvSpPr txBox="1">
            <a:spLocks noGrp="1"/>
          </p:cNvSpPr>
          <p:nvPr>
            <p:ph type="body" idx="1"/>
          </p:nvPr>
        </p:nvSpPr>
        <p:spPr>
          <a:xfrm>
            <a:off x="628650" y="937902"/>
            <a:ext cx="7886700" cy="3477835"/>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rgbClr val="161249"/>
              </a:buClr>
              <a:buSzPts val="1400"/>
              <a:buNone/>
            </a:pPr>
            <a:r>
              <a:rPr lang="en-US" sz="1200" dirty="0"/>
              <a:t>Media </a:t>
            </a:r>
            <a:r>
              <a:rPr lang="en-US" sz="1200" dirty="0" err="1"/>
              <a:t>społecznościowe</a:t>
            </a:r>
            <a:r>
              <a:rPr lang="en-US" sz="1200" dirty="0"/>
              <a:t> </a:t>
            </a:r>
            <a:r>
              <a:rPr lang="en-US" sz="1200" dirty="0" err="1"/>
              <a:t>mogą</a:t>
            </a:r>
            <a:r>
              <a:rPr lang="en-US" sz="1200" dirty="0"/>
              <a:t> </a:t>
            </a:r>
            <a:r>
              <a:rPr lang="en-US" sz="1200" dirty="0" err="1"/>
              <a:t>być</a:t>
            </a:r>
            <a:r>
              <a:rPr lang="en-US" sz="1200" dirty="0"/>
              <a:t> </a:t>
            </a:r>
            <a:r>
              <a:rPr lang="en-US" sz="1200" dirty="0" err="1"/>
              <a:t>wykorzystywane</a:t>
            </a:r>
            <a:r>
              <a:rPr lang="en-US" sz="1200" dirty="0"/>
              <a:t> do </a:t>
            </a:r>
            <a:r>
              <a:rPr lang="en-US" sz="1200" dirty="0" err="1"/>
              <a:t>wzmocnienia</a:t>
            </a:r>
            <a:r>
              <a:rPr lang="en-US" sz="1200" dirty="0"/>
              <a:t> </a:t>
            </a:r>
            <a:r>
              <a:rPr lang="en-US" sz="1200" dirty="0" err="1"/>
              <a:t>strategii</a:t>
            </a:r>
            <a:r>
              <a:rPr lang="en-US" sz="1200" dirty="0"/>
              <a:t> SEO </a:t>
            </a:r>
            <a:r>
              <a:rPr lang="en-US" sz="1200" dirty="0" err="1"/>
              <a:t>i</a:t>
            </a:r>
            <a:r>
              <a:rPr lang="en-US" sz="1200" dirty="0"/>
              <a:t> </a:t>
            </a:r>
            <a:r>
              <a:rPr lang="en-US" sz="1200" dirty="0" err="1"/>
              <a:t>istnieje</a:t>
            </a:r>
            <a:r>
              <a:rPr lang="en-US" sz="1200" dirty="0"/>
              <a:t> </a:t>
            </a:r>
            <a:r>
              <a:rPr lang="en-US" sz="1200" dirty="0" err="1"/>
              <a:t>kilka</a:t>
            </a:r>
            <a:r>
              <a:rPr lang="en-US" sz="1200" dirty="0"/>
              <a:t> </a:t>
            </a:r>
            <a:r>
              <a:rPr lang="en-US" sz="1200" dirty="0" err="1"/>
              <a:t>sposobów</a:t>
            </a:r>
            <a:r>
              <a:rPr lang="en-US" sz="1200" dirty="0"/>
              <a:t>, w </a:t>
            </a:r>
            <a:r>
              <a:rPr lang="en-US" sz="1200" dirty="0" err="1"/>
              <a:t>jakie</a:t>
            </a:r>
            <a:r>
              <a:rPr lang="en-US" sz="1200" dirty="0"/>
              <a:t> media </a:t>
            </a:r>
            <a:r>
              <a:rPr lang="en-US" sz="1200" dirty="0" err="1"/>
              <a:t>społecznościowe</a:t>
            </a:r>
            <a:r>
              <a:rPr lang="en-US" sz="1200" dirty="0"/>
              <a:t> </a:t>
            </a:r>
            <a:r>
              <a:rPr lang="en-US" sz="1200" dirty="0" err="1"/>
              <a:t>mogą</a:t>
            </a:r>
            <a:r>
              <a:rPr lang="en-US" sz="1200" dirty="0"/>
              <a:t> </a:t>
            </a:r>
            <a:r>
              <a:rPr lang="en-US" sz="1200" dirty="0" err="1"/>
              <a:t>pomóc</a:t>
            </a:r>
            <a:r>
              <a:rPr lang="en-US" sz="1200" dirty="0"/>
              <a:t> w </a:t>
            </a:r>
            <a:r>
              <a:rPr lang="en-US" sz="1200" dirty="0" err="1"/>
              <a:t>poprawie</a:t>
            </a:r>
            <a:r>
              <a:rPr lang="en-US" sz="1200" dirty="0"/>
              <a:t> </a:t>
            </a:r>
            <a:r>
              <a:rPr lang="en-US" sz="1200" dirty="0" err="1"/>
              <a:t>pozycji</a:t>
            </a:r>
            <a:r>
              <a:rPr lang="en-US" sz="1200" dirty="0"/>
              <a:t> </a:t>
            </a:r>
            <a:r>
              <a:rPr lang="en-US" sz="1200" dirty="0" err="1"/>
              <a:t>witryny</a:t>
            </a:r>
            <a:r>
              <a:rPr lang="en-US" sz="1200" dirty="0"/>
              <a:t> w </a:t>
            </a:r>
            <a:r>
              <a:rPr lang="en-US" sz="1200" dirty="0" err="1"/>
              <a:t>wyszukiwarkach</a:t>
            </a:r>
            <a:r>
              <a:rPr lang="en-US" sz="1200" dirty="0"/>
              <a:t>:</a:t>
            </a:r>
            <a:endParaRPr sz="2000" dirty="0"/>
          </a:p>
          <a:p>
            <a:pPr marL="342900" lvl="0" indent="-342900" algn="l" rtl="0">
              <a:lnSpc>
                <a:spcPct val="100000"/>
              </a:lnSpc>
              <a:spcBef>
                <a:spcPts val="750"/>
              </a:spcBef>
              <a:spcAft>
                <a:spcPts val="0"/>
              </a:spcAft>
              <a:buClr>
                <a:srgbClr val="D12477"/>
              </a:buClr>
              <a:buSzPts val="1400"/>
              <a:buFont typeface="Calibri"/>
              <a:buAutoNum type="arabicPeriod"/>
            </a:pPr>
            <a:r>
              <a:rPr lang="en-US" sz="1200" dirty="0" err="1"/>
              <a:t>Sygnały</a:t>
            </a:r>
            <a:r>
              <a:rPr lang="en-US" sz="1200" dirty="0"/>
              <a:t> </a:t>
            </a:r>
            <a:r>
              <a:rPr lang="en-US" sz="1200" dirty="0" err="1"/>
              <a:t>społecznościowe</a:t>
            </a:r>
            <a:r>
              <a:rPr lang="en-US" sz="1200" dirty="0"/>
              <a:t>: </a:t>
            </a:r>
            <a:r>
              <a:rPr lang="en-US" sz="1200" dirty="0" err="1"/>
              <a:t>Aktywność</a:t>
            </a:r>
            <a:r>
              <a:rPr lang="en-US" sz="1200" dirty="0"/>
              <a:t> w </a:t>
            </a:r>
            <a:r>
              <a:rPr lang="en-US" sz="1200" dirty="0" err="1"/>
              <a:t>mediach</a:t>
            </a:r>
            <a:r>
              <a:rPr lang="en-US" sz="1200" dirty="0"/>
              <a:t> </a:t>
            </a:r>
            <a:r>
              <a:rPr lang="en-US" sz="1200" dirty="0" err="1"/>
              <a:t>społecznościowych</a:t>
            </a:r>
            <a:r>
              <a:rPr lang="en-US" sz="1200" dirty="0"/>
              <a:t>, taka </a:t>
            </a:r>
            <a:r>
              <a:rPr lang="en-US" sz="1200" dirty="0" err="1"/>
              <a:t>jak</a:t>
            </a:r>
            <a:r>
              <a:rPr lang="en-US" sz="1200" dirty="0"/>
              <a:t> </a:t>
            </a:r>
            <a:r>
              <a:rPr lang="en-US" sz="1200" dirty="0" err="1"/>
              <a:t>udostępnienia</a:t>
            </a:r>
            <a:r>
              <a:rPr lang="en-US" sz="1200" dirty="0"/>
              <a:t>, </a:t>
            </a:r>
            <a:r>
              <a:rPr lang="en-US" sz="1200" dirty="0" err="1"/>
              <a:t>polubienia</a:t>
            </a:r>
            <a:r>
              <a:rPr lang="en-US" sz="1200" dirty="0"/>
              <a:t> </a:t>
            </a:r>
            <a:r>
              <a:rPr lang="en-US" sz="1200" dirty="0" err="1"/>
              <a:t>i</a:t>
            </a:r>
            <a:r>
              <a:rPr lang="en-US" sz="1200" dirty="0"/>
              <a:t> </a:t>
            </a:r>
            <a:r>
              <a:rPr lang="en-US" sz="1200" dirty="0" err="1"/>
              <a:t>komentarze</a:t>
            </a:r>
            <a:r>
              <a:rPr lang="en-US" sz="1200" dirty="0"/>
              <a:t>, </a:t>
            </a:r>
            <a:r>
              <a:rPr lang="en-US" sz="1200" dirty="0" err="1"/>
              <a:t>może</a:t>
            </a:r>
            <a:r>
              <a:rPr lang="en-US" sz="1200" dirty="0"/>
              <a:t> </a:t>
            </a:r>
            <a:r>
              <a:rPr lang="en-US" sz="1200" dirty="0" err="1"/>
              <a:t>działać</a:t>
            </a:r>
            <a:r>
              <a:rPr lang="en-US" sz="1200" dirty="0"/>
              <a:t> </a:t>
            </a:r>
            <a:r>
              <a:rPr lang="en-US" sz="1200" dirty="0" err="1"/>
              <a:t>jako</a:t>
            </a:r>
            <a:r>
              <a:rPr lang="en-US" sz="1200" dirty="0"/>
              <a:t> "</a:t>
            </a:r>
            <a:r>
              <a:rPr lang="en-US" sz="1200" dirty="0" err="1"/>
              <a:t>sygnały</a:t>
            </a:r>
            <a:r>
              <a:rPr lang="en-US" sz="1200" dirty="0"/>
              <a:t> </a:t>
            </a:r>
            <a:r>
              <a:rPr lang="en-US" sz="1200" dirty="0" err="1"/>
              <a:t>społecznościowe</a:t>
            </a:r>
            <a:r>
              <a:rPr lang="en-US" sz="1200" dirty="0"/>
              <a:t>" </a:t>
            </a:r>
            <a:r>
              <a:rPr lang="en-US" sz="1200" dirty="0" err="1"/>
              <a:t>dla</a:t>
            </a:r>
            <a:r>
              <a:rPr lang="en-US" sz="1200" dirty="0"/>
              <a:t> </a:t>
            </a:r>
            <a:r>
              <a:rPr lang="en-US" sz="1200" dirty="0" err="1"/>
              <a:t>wyszukiwarek</a:t>
            </a:r>
            <a:r>
              <a:rPr lang="en-US" sz="1200" dirty="0"/>
              <a:t>, </a:t>
            </a:r>
            <a:r>
              <a:rPr lang="en-US" sz="1200" dirty="0" err="1"/>
              <a:t>wskazując</a:t>
            </a:r>
            <a:r>
              <a:rPr lang="en-US" sz="1200" dirty="0"/>
              <a:t>, </a:t>
            </a:r>
            <a:r>
              <a:rPr lang="en-US" sz="1200" dirty="0" err="1"/>
              <a:t>że</a:t>
            </a:r>
            <a:r>
              <a:rPr lang="en-US" sz="1200" dirty="0"/>
              <a:t> </a:t>
            </a:r>
            <a:r>
              <a:rPr lang="en-US" sz="1200" dirty="0" err="1"/>
              <a:t>treść</a:t>
            </a:r>
            <a:r>
              <a:rPr lang="en-US" sz="1200" dirty="0"/>
              <a:t> jest </a:t>
            </a:r>
            <a:r>
              <a:rPr lang="en-US" sz="1200" dirty="0" err="1"/>
              <a:t>wartościowa</a:t>
            </a:r>
            <a:r>
              <a:rPr lang="en-US" sz="1200" dirty="0"/>
              <a:t> </a:t>
            </a:r>
            <a:r>
              <a:rPr lang="en-US" sz="1200" dirty="0" err="1"/>
              <a:t>i</a:t>
            </a:r>
            <a:r>
              <a:rPr lang="en-US" sz="1200" dirty="0"/>
              <a:t> </a:t>
            </a:r>
            <a:r>
              <a:rPr lang="en-US" sz="1200" dirty="0" err="1"/>
              <a:t>istotna</a:t>
            </a:r>
            <a:r>
              <a:rPr lang="en-US" sz="1200" dirty="0"/>
              <a:t>. </a:t>
            </a:r>
            <a:r>
              <a:rPr lang="en-US" sz="1200" dirty="0" err="1"/>
              <a:t>Może</a:t>
            </a:r>
            <a:r>
              <a:rPr lang="en-US" sz="1200" dirty="0"/>
              <a:t> to </a:t>
            </a:r>
            <a:r>
              <a:rPr lang="en-US" sz="1200" dirty="0" err="1"/>
              <a:t>pomóc</a:t>
            </a:r>
            <a:r>
              <a:rPr lang="en-US" sz="1200" dirty="0"/>
              <a:t> </a:t>
            </a:r>
            <a:r>
              <a:rPr lang="en-US" sz="1200" dirty="0" err="1"/>
              <a:t>poprawić</a:t>
            </a:r>
            <a:r>
              <a:rPr lang="en-US" sz="1200" dirty="0"/>
              <a:t> ranking </a:t>
            </a:r>
            <a:r>
              <a:rPr lang="en-US" sz="1200" dirty="0" err="1"/>
              <a:t>treści</a:t>
            </a:r>
            <a:r>
              <a:rPr lang="en-US" sz="1200" dirty="0"/>
              <a:t> w </a:t>
            </a:r>
            <a:r>
              <a:rPr lang="en-US" sz="1200" dirty="0" err="1"/>
              <a:t>wyszukiwarkach</a:t>
            </a:r>
            <a:r>
              <a:rPr lang="en-US" sz="1200" dirty="0"/>
              <a:t>.</a:t>
            </a:r>
            <a:endParaRPr sz="2000" dirty="0"/>
          </a:p>
          <a:p>
            <a:pPr marL="342900" lvl="0" indent="-342900" algn="l" rtl="0">
              <a:lnSpc>
                <a:spcPct val="100000"/>
              </a:lnSpc>
              <a:spcBef>
                <a:spcPts val="750"/>
              </a:spcBef>
              <a:spcAft>
                <a:spcPts val="0"/>
              </a:spcAft>
              <a:buClr>
                <a:srgbClr val="D12477"/>
              </a:buClr>
              <a:buSzPts val="1400"/>
              <a:buFont typeface="Calibri"/>
              <a:buAutoNum type="arabicPeriod"/>
            </a:pPr>
            <a:r>
              <a:rPr lang="en-US" sz="1200" dirty="0" err="1"/>
              <a:t>Linki</a:t>
            </a:r>
            <a:r>
              <a:rPr lang="en-US" sz="1200" dirty="0"/>
              <a:t> </a:t>
            </a:r>
            <a:r>
              <a:rPr lang="en-US" sz="1200" dirty="0" err="1"/>
              <a:t>zwrotne</a:t>
            </a:r>
            <a:r>
              <a:rPr lang="en-US" sz="1200" dirty="0"/>
              <a:t>: Media </a:t>
            </a:r>
            <a:r>
              <a:rPr lang="en-US" sz="1200" dirty="0" err="1"/>
              <a:t>społecznościowe</a:t>
            </a:r>
            <a:r>
              <a:rPr lang="en-US" sz="1200" dirty="0"/>
              <a:t> </a:t>
            </a:r>
            <a:r>
              <a:rPr lang="en-US" sz="1200" dirty="0" err="1"/>
              <a:t>mogą</a:t>
            </a:r>
            <a:r>
              <a:rPr lang="en-US" sz="1200" dirty="0"/>
              <a:t> </a:t>
            </a:r>
            <a:r>
              <a:rPr lang="en-US" sz="1200" dirty="0" err="1"/>
              <a:t>być</a:t>
            </a:r>
            <a:r>
              <a:rPr lang="en-US" sz="1200" dirty="0"/>
              <a:t> </a:t>
            </a:r>
            <a:r>
              <a:rPr lang="en-US" sz="1200" dirty="0" err="1"/>
              <a:t>również</a:t>
            </a:r>
            <a:r>
              <a:rPr lang="en-US" sz="1200" dirty="0"/>
              <a:t> </a:t>
            </a:r>
            <a:r>
              <a:rPr lang="en-US" sz="1200" dirty="0" err="1"/>
              <a:t>źródłem</a:t>
            </a:r>
            <a:r>
              <a:rPr lang="en-US" sz="1200" dirty="0"/>
              <a:t> </a:t>
            </a:r>
            <a:r>
              <a:rPr lang="en-US" sz="1200" dirty="0" err="1"/>
              <a:t>linków</a:t>
            </a:r>
            <a:r>
              <a:rPr lang="en-US" sz="1200" dirty="0"/>
              <a:t> </a:t>
            </a:r>
            <a:r>
              <a:rPr lang="en-US" sz="1200" dirty="0" err="1"/>
              <a:t>zwrotnych</a:t>
            </a:r>
            <a:r>
              <a:rPr lang="en-US" sz="1200" dirty="0"/>
              <a:t> </a:t>
            </a:r>
            <a:r>
              <a:rPr lang="en-US" sz="1200" dirty="0" err="1"/>
              <a:t>dla</a:t>
            </a:r>
            <a:r>
              <a:rPr lang="en-US" sz="1200" dirty="0"/>
              <a:t> </a:t>
            </a:r>
            <a:r>
              <a:rPr lang="en-US" sz="1200" dirty="0" err="1"/>
              <a:t>witryny</a:t>
            </a:r>
            <a:r>
              <a:rPr lang="en-US" sz="1200" dirty="0"/>
              <a:t>. </a:t>
            </a:r>
            <a:r>
              <a:rPr lang="en-US" sz="1200" dirty="0" err="1"/>
              <a:t>Gdy</a:t>
            </a:r>
            <a:r>
              <a:rPr lang="en-US" sz="1200" dirty="0"/>
              <a:t> </a:t>
            </a:r>
            <a:r>
              <a:rPr lang="en-US" sz="1200" dirty="0" err="1"/>
              <a:t>treść</a:t>
            </a:r>
            <a:r>
              <a:rPr lang="en-US" sz="1200" dirty="0"/>
              <a:t> jest </a:t>
            </a:r>
            <a:r>
              <a:rPr lang="en-US" sz="1200" dirty="0" err="1"/>
              <a:t>udostępniana</a:t>
            </a:r>
            <a:r>
              <a:rPr lang="en-US" sz="1200" dirty="0"/>
              <a:t> w </a:t>
            </a:r>
            <a:r>
              <a:rPr lang="en-US" sz="1200" dirty="0" err="1"/>
              <a:t>mediach</a:t>
            </a:r>
            <a:r>
              <a:rPr lang="en-US" sz="1200" dirty="0"/>
              <a:t> </a:t>
            </a:r>
            <a:r>
              <a:rPr lang="en-US" sz="1200" dirty="0" err="1"/>
              <a:t>społecznościowych</a:t>
            </a:r>
            <a:r>
              <a:rPr lang="en-US" sz="1200" dirty="0"/>
              <a:t>, a </a:t>
            </a:r>
            <a:r>
              <a:rPr lang="en-US" sz="1200" dirty="0" err="1"/>
              <a:t>ludzie</a:t>
            </a:r>
            <a:r>
              <a:rPr lang="en-US" sz="1200" dirty="0"/>
              <a:t> </a:t>
            </a:r>
            <a:r>
              <a:rPr lang="en-US" sz="1200" dirty="0" err="1"/>
              <a:t>klikają</a:t>
            </a:r>
            <a:r>
              <a:rPr lang="en-US" sz="1200" dirty="0"/>
              <a:t> link, </a:t>
            </a:r>
            <a:r>
              <a:rPr lang="en-US" sz="1200" dirty="0" err="1"/>
              <a:t>może</a:t>
            </a:r>
            <a:r>
              <a:rPr lang="en-US" sz="1200" dirty="0"/>
              <a:t> to </a:t>
            </a:r>
            <a:r>
              <a:rPr lang="en-US" sz="1200" dirty="0" err="1"/>
              <a:t>zwiększyć</a:t>
            </a:r>
            <a:r>
              <a:rPr lang="en-US" sz="1200" dirty="0"/>
              <a:t> </a:t>
            </a:r>
            <a:r>
              <a:rPr lang="en-US" sz="1200" dirty="0" err="1"/>
              <a:t>ruch</a:t>
            </a:r>
            <a:r>
              <a:rPr lang="en-US" sz="1200" dirty="0"/>
              <a:t> </a:t>
            </a:r>
            <a:r>
              <a:rPr lang="en-US" sz="1200" dirty="0" err="1"/>
              <a:t>na</a:t>
            </a:r>
            <a:r>
              <a:rPr lang="en-US" sz="1200" dirty="0"/>
              <a:t> </a:t>
            </a:r>
            <a:r>
              <a:rPr lang="en-US" sz="1200" dirty="0" err="1"/>
              <a:t>stronie</a:t>
            </a:r>
            <a:r>
              <a:rPr lang="en-US" sz="1200" dirty="0"/>
              <a:t>, a </a:t>
            </a:r>
            <a:r>
              <a:rPr lang="en-US" sz="1200" dirty="0" err="1"/>
              <a:t>także</a:t>
            </a:r>
            <a:r>
              <a:rPr lang="en-US" sz="1200" dirty="0"/>
              <a:t> </a:t>
            </a:r>
            <a:r>
              <a:rPr lang="en-US" sz="1200" dirty="0" err="1"/>
              <a:t>utworzyć</a:t>
            </a:r>
            <a:r>
              <a:rPr lang="en-US" sz="1200" dirty="0"/>
              <a:t> link </a:t>
            </a:r>
            <a:r>
              <a:rPr lang="en-US" sz="1200" dirty="0" err="1"/>
              <a:t>zwrotny</a:t>
            </a:r>
            <a:r>
              <a:rPr lang="en-US" sz="1200" dirty="0"/>
              <a:t>.</a:t>
            </a:r>
            <a:endParaRPr sz="2000" dirty="0"/>
          </a:p>
          <a:p>
            <a:pPr marL="342900" lvl="0" indent="-342900" algn="l" rtl="0">
              <a:lnSpc>
                <a:spcPct val="100000"/>
              </a:lnSpc>
              <a:spcBef>
                <a:spcPts val="750"/>
              </a:spcBef>
              <a:spcAft>
                <a:spcPts val="0"/>
              </a:spcAft>
              <a:buClr>
                <a:srgbClr val="D12477"/>
              </a:buClr>
              <a:buSzPts val="1400"/>
              <a:buFont typeface="Calibri"/>
              <a:buAutoNum type="arabicPeriod"/>
            </a:pPr>
            <a:r>
              <a:rPr lang="en-US" sz="1200" dirty="0"/>
              <a:t>Branding: </a:t>
            </a:r>
            <a:r>
              <a:rPr lang="en-US" sz="1200" dirty="0" err="1"/>
              <a:t>Konsekwentna</a:t>
            </a:r>
            <a:r>
              <a:rPr lang="en-US" sz="1200" dirty="0"/>
              <a:t> </a:t>
            </a:r>
            <a:r>
              <a:rPr lang="en-US" sz="1200" dirty="0" err="1"/>
              <a:t>i</a:t>
            </a:r>
            <a:r>
              <a:rPr lang="en-US" sz="1200" dirty="0"/>
              <a:t> </a:t>
            </a:r>
            <a:r>
              <a:rPr lang="en-US" sz="1200" dirty="0" err="1"/>
              <a:t>aktywna</a:t>
            </a:r>
            <a:r>
              <a:rPr lang="en-US" sz="1200" dirty="0"/>
              <a:t> </a:t>
            </a:r>
            <a:r>
              <a:rPr lang="en-US" sz="1200" dirty="0" err="1"/>
              <a:t>obecność</a:t>
            </a:r>
            <a:r>
              <a:rPr lang="en-US" sz="1200" dirty="0"/>
              <a:t> w </a:t>
            </a:r>
            <a:r>
              <a:rPr lang="en-US" sz="1200" dirty="0" err="1"/>
              <a:t>mediach</a:t>
            </a:r>
            <a:r>
              <a:rPr lang="en-US" sz="1200" dirty="0"/>
              <a:t> </a:t>
            </a:r>
            <a:r>
              <a:rPr lang="en-US" sz="1200" dirty="0" err="1"/>
              <a:t>społecznościowych</a:t>
            </a:r>
            <a:r>
              <a:rPr lang="en-US" sz="1200" dirty="0"/>
              <a:t> </a:t>
            </a:r>
            <a:r>
              <a:rPr lang="en-US" sz="1200" dirty="0" err="1"/>
              <a:t>może</a:t>
            </a:r>
            <a:r>
              <a:rPr lang="en-US" sz="1200" dirty="0"/>
              <a:t> </a:t>
            </a:r>
            <a:r>
              <a:rPr lang="en-US" sz="1200" dirty="0" err="1"/>
              <a:t>pomóc</a:t>
            </a:r>
            <a:r>
              <a:rPr lang="en-US" sz="1200" dirty="0"/>
              <a:t> w </a:t>
            </a:r>
            <a:r>
              <a:rPr lang="en-US" sz="1200" dirty="0" err="1"/>
              <a:t>budowaniu</a:t>
            </a:r>
            <a:r>
              <a:rPr lang="en-US" sz="1200" dirty="0"/>
              <a:t> </a:t>
            </a:r>
            <a:r>
              <a:rPr lang="en-US" sz="1200" dirty="0" err="1"/>
              <a:t>autorytetu</a:t>
            </a:r>
            <a:r>
              <a:rPr lang="en-US" sz="1200" dirty="0"/>
              <a:t> </a:t>
            </a:r>
            <a:r>
              <a:rPr lang="en-US" sz="1200" dirty="0" err="1"/>
              <a:t>i</a:t>
            </a:r>
            <a:r>
              <a:rPr lang="en-US" sz="1200" dirty="0"/>
              <a:t> </a:t>
            </a:r>
            <a:r>
              <a:rPr lang="en-US" sz="1200" dirty="0" err="1"/>
              <a:t>zaufania</a:t>
            </a:r>
            <a:r>
              <a:rPr lang="en-US" sz="1200" dirty="0"/>
              <a:t> do </a:t>
            </a:r>
            <a:r>
              <a:rPr lang="en-US" sz="1200" dirty="0" err="1"/>
              <a:t>marki</a:t>
            </a:r>
            <a:r>
              <a:rPr lang="en-US" sz="1200" dirty="0"/>
              <a:t>, co </a:t>
            </a:r>
            <a:r>
              <a:rPr lang="en-US" sz="1200" dirty="0" err="1"/>
              <a:t>może</a:t>
            </a:r>
            <a:r>
              <a:rPr lang="en-US" sz="1200" dirty="0"/>
              <a:t> </a:t>
            </a:r>
            <a:r>
              <a:rPr lang="en-US" sz="1200" dirty="0" err="1"/>
              <a:t>mieć</a:t>
            </a:r>
            <a:r>
              <a:rPr lang="en-US" sz="1200" dirty="0"/>
              <a:t> </a:t>
            </a:r>
            <a:r>
              <a:rPr lang="en-US" sz="1200" dirty="0" err="1"/>
              <a:t>pozytywny</a:t>
            </a:r>
            <a:r>
              <a:rPr lang="en-US" sz="1200" dirty="0"/>
              <a:t> </a:t>
            </a:r>
            <a:r>
              <a:rPr lang="en-US" sz="1200" dirty="0" err="1"/>
              <a:t>wpływ</a:t>
            </a:r>
            <a:r>
              <a:rPr lang="en-US" sz="1200" dirty="0"/>
              <a:t> </a:t>
            </a:r>
            <a:r>
              <a:rPr lang="en-US" sz="1200" dirty="0" err="1"/>
              <a:t>na</a:t>
            </a:r>
            <a:r>
              <a:rPr lang="en-US" sz="1200" dirty="0"/>
              <a:t> ranking </a:t>
            </a:r>
            <a:r>
              <a:rPr lang="en-US" sz="1200" dirty="0" err="1"/>
              <a:t>witryny</a:t>
            </a:r>
            <a:r>
              <a:rPr lang="en-US" sz="1200" dirty="0"/>
              <a:t> w </a:t>
            </a:r>
            <a:r>
              <a:rPr lang="en-US" sz="1200" dirty="0" err="1"/>
              <a:t>wyszukiwarkach</a:t>
            </a:r>
            <a:r>
              <a:rPr lang="en-US" sz="1200" dirty="0"/>
              <a:t>.</a:t>
            </a:r>
            <a:endParaRPr sz="2000" dirty="0"/>
          </a:p>
          <a:p>
            <a:pPr marL="342900" lvl="0" indent="-342900" algn="l" rtl="0">
              <a:lnSpc>
                <a:spcPct val="100000"/>
              </a:lnSpc>
              <a:spcBef>
                <a:spcPts val="750"/>
              </a:spcBef>
              <a:spcAft>
                <a:spcPts val="0"/>
              </a:spcAft>
              <a:buClr>
                <a:srgbClr val="D12477"/>
              </a:buClr>
              <a:buSzPts val="1400"/>
              <a:buFont typeface="Calibri"/>
              <a:buAutoNum type="arabicPeriod"/>
            </a:pPr>
            <a:r>
              <a:rPr lang="en-US" sz="1200" dirty="0" err="1"/>
              <a:t>Badanie</a:t>
            </a:r>
            <a:r>
              <a:rPr lang="en-US" sz="1200" dirty="0"/>
              <a:t> </a:t>
            </a:r>
            <a:r>
              <a:rPr lang="en-US" sz="1200" dirty="0" err="1"/>
              <a:t>słów</a:t>
            </a:r>
            <a:r>
              <a:rPr lang="en-US" sz="1200" dirty="0"/>
              <a:t> </a:t>
            </a:r>
            <a:r>
              <a:rPr lang="en-US" sz="1200" dirty="0" err="1"/>
              <a:t>kluczowych</a:t>
            </a:r>
            <a:r>
              <a:rPr lang="en-US" sz="1200" dirty="0"/>
              <a:t>: Media </a:t>
            </a:r>
            <a:r>
              <a:rPr lang="en-US" sz="1200" dirty="0" err="1"/>
              <a:t>społecznościowe</a:t>
            </a:r>
            <a:r>
              <a:rPr lang="en-US" sz="1200" dirty="0"/>
              <a:t> </a:t>
            </a:r>
            <a:r>
              <a:rPr lang="en-US" sz="1200" dirty="0" err="1"/>
              <a:t>można</a:t>
            </a:r>
            <a:r>
              <a:rPr lang="en-US" sz="1200" dirty="0"/>
              <a:t> </a:t>
            </a:r>
            <a:r>
              <a:rPr lang="en-US" sz="1200" dirty="0" err="1"/>
              <a:t>również</a:t>
            </a:r>
            <a:r>
              <a:rPr lang="en-US" sz="1200" dirty="0"/>
              <a:t> </a:t>
            </a:r>
            <a:r>
              <a:rPr lang="en-US" sz="1200" dirty="0" err="1"/>
              <a:t>wykorzystać</a:t>
            </a:r>
            <a:r>
              <a:rPr lang="en-US" sz="1200" dirty="0"/>
              <a:t> do </a:t>
            </a:r>
            <a:r>
              <a:rPr lang="en-US" sz="1200" dirty="0" err="1"/>
              <a:t>badania</a:t>
            </a:r>
            <a:r>
              <a:rPr lang="en-US" sz="1200" dirty="0"/>
              <a:t> </a:t>
            </a:r>
            <a:r>
              <a:rPr lang="en-US" sz="1200" dirty="0" err="1"/>
              <a:t>słów</a:t>
            </a:r>
            <a:r>
              <a:rPr lang="en-US" sz="1200" dirty="0"/>
              <a:t> </a:t>
            </a:r>
            <a:r>
              <a:rPr lang="en-US" sz="1200" dirty="0" err="1"/>
              <a:t>kluczowych</a:t>
            </a:r>
            <a:r>
              <a:rPr lang="en-US" sz="1200" dirty="0"/>
              <a:t>, </a:t>
            </a:r>
            <a:r>
              <a:rPr lang="en-US" sz="1200" dirty="0" err="1"/>
              <a:t>sprawdzając</a:t>
            </a:r>
            <a:r>
              <a:rPr lang="en-US" sz="1200" dirty="0"/>
              <a:t>, </a:t>
            </a:r>
            <a:r>
              <a:rPr lang="en-US" sz="1200" dirty="0" err="1"/>
              <a:t>które</a:t>
            </a:r>
            <a:r>
              <a:rPr lang="en-US" sz="1200" dirty="0"/>
              <a:t> </a:t>
            </a:r>
            <a:r>
              <a:rPr lang="en-US" sz="1200" dirty="0" err="1"/>
              <a:t>terminy</a:t>
            </a:r>
            <a:r>
              <a:rPr lang="en-US" sz="1200" dirty="0"/>
              <a:t> </a:t>
            </a:r>
            <a:r>
              <a:rPr lang="en-US" sz="1200" dirty="0" err="1"/>
              <a:t>i</a:t>
            </a:r>
            <a:r>
              <a:rPr lang="en-US" sz="1200" dirty="0"/>
              <a:t> </a:t>
            </a:r>
            <a:r>
              <a:rPr lang="en-US" sz="1200" dirty="0" err="1"/>
              <a:t>frazy</a:t>
            </a:r>
            <a:r>
              <a:rPr lang="en-US" sz="1200" dirty="0"/>
              <a:t> </a:t>
            </a:r>
            <a:r>
              <a:rPr lang="en-US" sz="1200" dirty="0" err="1"/>
              <a:t>są</a:t>
            </a:r>
            <a:r>
              <a:rPr lang="en-US" sz="1200" dirty="0"/>
              <a:t> </a:t>
            </a:r>
            <a:r>
              <a:rPr lang="en-US" sz="1200" dirty="0" err="1"/>
              <a:t>często</a:t>
            </a:r>
            <a:r>
              <a:rPr lang="en-US" sz="1200" dirty="0"/>
              <a:t> </a:t>
            </a:r>
            <a:r>
              <a:rPr lang="en-US" sz="1200" dirty="0" err="1"/>
              <a:t>używane</a:t>
            </a:r>
            <a:r>
              <a:rPr lang="en-US" sz="1200" dirty="0"/>
              <a:t> </a:t>
            </a:r>
            <a:r>
              <a:rPr lang="en-US" sz="1200" dirty="0" err="1"/>
              <a:t>przez</a:t>
            </a:r>
            <a:r>
              <a:rPr lang="en-US" sz="1200" dirty="0"/>
              <a:t> </a:t>
            </a:r>
            <a:r>
              <a:rPr lang="en-US" sz="1200" dirty="0" err="1"/>
              <a:t>docelowych</a:t>
            </a:r>
            <a:r>
              <a:rPr lang="en-US" sz="1200" dirty="0"/>
              <a:t> </a:t>
            </a:r>
            <a:r>
              <a:rPr lang="en-US" sz="1200" dirty="0" err="1"/>
              <a:t>odbiorców</a:t>
            </a:r>
            <a:r>
              <a:rPr lang="en-US" sz="1200" dirty="0"/>
              <a:t>.</a:t>
            </a:r>
            <a:endParaRPr sz="2000" dirty="0"/>
          </a:p>
          <a:p>
            <a:pPr marL="342900" lvl="0" indent="-342900" algn="l" rtl="0">
              <a:lnSpc>
                <a:spcPct val="100000"/>
              </a:lnSpc>
              <a:spcBef>
                <a:spcPts val="750"/>
              </a:spcBef>
              <a:spcAft>
                <a:spcPts val="0"/>
              </a:spcAft>
              <a:buClr>
                <a:srgbClr val="D12477"/>
              </a:buClr>
              <a:buSzPts val="1400"/>
              <a:buFont typeface="Calibri"/>
              <a:buAutoNum type="arabicPeriod"/>
            </a:pPr>
            <a:r>
              <a:rPr lang="en-US" sz="1200" dirty="0" err="1"/>
              <a:t>Dystrybucja</a:t>
            </a:r>
            <a:r>
              <a:rPr lang="en-US" sz="1200" dirty="0"/>
              <a:t> </a:t>
            </a:r>
            <a:r>
              <a:rPr lang="en-US" sz="1200" dirty="0" err="1"/>
              <a:t>treści</a:t>
            </a:r>
            <a:r>
              <a:rPr lang="en-US" sz="1200" dirty="0"/>
              <a:t>: </a:t>
            </a:r>
            <a:r>
              <a:rPr lang="en-US" sz="1200" dirty="0" err="1"/>
              <a:t>Platformy</a:t>
            </a:r>
            <a:r>
              <a:rPr lang="en-US" sz="1200" dirty="0"/>
              <a:t> </a:t>
            </a:r>
            <a:r>
              <a:rPr lang="en-US" sz="1200" dirty="0" err="1"/>
              <a:t>mediów</a:t>
            </a:r>
            <a:r>
              <a:rPr lang="en-US" sz="1200" dirty="0"/>
              <a:t> </a:t>
            </a:r>
            <a:r>
              <a:rPr lang="en-US" sz="1200" dirty="0" err="1"/>
              <a:t>społecznościowych</a:t>
            </a:r>
            <a:r>
              <a:rPr lang="en-US" sz="1200" dirty="0"/>
              <a:t> to </a:t>
            </a:r>
            <a:r>
              <a:rPr lang="en-US" sz="1200" dirty="0" err="1"/>
              <a:t>świetne</a:t>
            </a:r>
            <a:r>
              <a:rPr lang="en-US" sz="1200" dirty="0"/>
              <a:t> </a:t>
            </a:r>
            <a:r>
              <a:rPr lang="en-US" sz="1200" dirty="0" err="1"/>
              <a:t>kanały</a:t>
            </a:r>
            <a:r>
              <a:rPr lang="en-US" sz="1200" dirty="0"/>
              <a:t> do </a:t>
            </a:r>
            <a:r>
              <a:rPr lang="en-US" sz="1200" dirty="0" err="1"/>
              <a:t>rozpowszechniania</a:t>
            </a:r>
            <a:r>
              <a:rPr lang="en-US" sz="1200" dirty="0"/>
              <a:t> </a:t>
            </a:r>
            <a:r>
              <a:rPr lang="en-US" sz="1200" dirty="0" err="1"/>
              <a:t>treści</a:t>
            </a:r>
            <a:r>
              <a:rPr lang="en-US" sz="1200" dirty="0"/>
              <a:t> w </a:t>
            </a:r>
            <a:r>
              <a:rPr lang="en-US" sz="1200" dirty="0" err="1"/>
              <a:t>witrynie</a:t>
            </a:r>
            <a:r>
              <a:rPr lang="en-US" sz="1200" dirty="0"/>
              <a:t>, a </a:t>
            </a:r>
            <a:r>
              <a:rPr lang="en-US" sz="1200" dirty="0" err="1"/>
              <a:t>jeśli</a:t>
            </a:r>
            <a:r>
              <a:rPr lang="en-US" sz="1200" dirty="0"/>
              <a:t> </a:t>
            </a:r>
            <a:r>
              <a:rPr lang="en-US" sz="1200" dirty="0" err="1"/>
              <a:t>staną</a:t>
            </a:r>
            <a:r>
              <a:rPr lang="en-US" sz="1200" dirty="0"/>
              <a:t> </a:t>
            </a:r>
            <a:r>
              <a:rPr lang="en-US" sz="1200" dirty="0" err="1"/>
              <a:t>się</a:t>
            </a:r>
            <a:r>
              <a:rPr lang="en-US" sz="1200" dirty="0"/>
              <a:t> one </a:t>
            </a:r>
            <a:r>
              <a:rPr lang="en-US" sz="1200" dirty="0" err="1"/>
              <a:t>wirusowe</a:t>
            </a:r>
            <a:r>
              <a:rPr lang="en-US" sz="1200" dirty="0"/>
              <a:t>, </a:t>
            </a:r>
            <a:r>
              <a:rPr lang="en-US" sz="1200" dirty="0" err="1"/>
              <a:t>mogą</a:t>
            </a:r>
            <a:r>
              <a:rPr lang="en-US" sz="1200" dirty="0"/>
              <a:t> </a:t>
            </a:r>
            <a:r>
              <a:rPr lang="en-US" sz="1200" dirty="0" err="1"/>
              <a:t>zwiększyć</a:t>
            </a:r>
            <a:r>
              <a:rPr lang="en-US" sz="1200" dirty="0"/>
              <a:t> </a:t>
            </a:r>
            <a:r>
              <a:rPr lang="en-US" sz="1200" dirty="0" err="1"/>
              <a:t>ruch</a:t>
            </a:r>
            <a:r>
              <a:rPr lang="en-US" sz="1200" dirty="0"/>
              <a:t> </a:t>
            </a:r>
            <a:r>
              <a:rPr lang="en-US" sz="1200" dirty="0" err="1"/>
              <a:t>organiczny</a:t>
            </a:r>
            <a:r>
              <a:rPr lang="en-US" sz="1200" dirty="0"/>
              <a:t> w </a:t>
            </a:r>
            <a:r>
              <a:rPr lang="en-US" sz="1200" dirty="0" err="1"/>
              <a:t>witrynie</a:t>
            </a:r>
            <a:r>
              <a:rPr lang="en-US" sz="1200" dirty="0"/>
              <a:t>.</a:t>
            </a:r>
            <a:endParaRPr sz="1200" dirty="0"/>
          </a:p>
          <a:p>
            <a:pPr marL="0" lvl="0" indent="0" algn="l" rtl="0">
              <a:lnSpc>
                <a:spcPct val="100000"/>
              </a:lnSpc>
              <a:spcBef>
                <a:spcPts val="750"/>
              </a:spcBef>
              <a:spcAft>
                <a:spcPts val="0"/>
              </a:spcAft>
              <a:buClr>
                <a:srgbClr val="161249"/>
              </a:buClr>
              <a:buSzPts val="1400"/>
              <a:buNone/>
            </a:pPr>
            <a:endParaRPr sz="12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13"/>
          <p:cNvSpPr txBox="1"/>
          <p:nvPr/>
        </p:nvSpPr>
        <p:spPr>
          <a:xfrm>
            <a:off x="0" y="660192"/>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rgbClr val="161249"/>
              </a:buClr>
              <a:buSzPts val="3600"/>
              <a:buFont typeface="Arial"/>
              <a:buNone/>
            </a:pPr>
            <a:r>
              <a:rPr lang="en-US" sz="3600" b="1">
                <a:solidFill>
                  <a:srgbClr val="161249"/>
                </a:solidFill>
                <a:latin typeface="Arial"/>
                <a:ea typeface="Arial"/>
                <a:cs typeface="Arial"/>
                <a:sym typeface="Arial"/>
              </a:rPr>
              <a:t>Działalność konsolidacyjna</a:t>
            </a:r>
            <a:endParaRPr sz="3600" b="1">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1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242" name="Google Shape;242;p14"/>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600"/>
              </a:spcAft>
              <a:buNone/>
            </a:pPr>
            <a:endParaRPr sz="1600">
              <a:solidFill>
                <a:schemeClr val="dk1"/>
              </a:solidFill>
              <a:latin typeface="Calibri"/>
              <a:ea typeface="Calibri"/>
              <a:cs typeface="Calibri"/>
              <a:sym typeface="Calibri"/>
            </a:endParaRPr>
          </a:p>
        </p:txBody>
      </p:sp>
      <p:sp>
        <p:nvSpPr>
          <p:cNvPr id="243" name="Google Shape;243;p14"/>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Działalność konsolidacyjna</a:t>
            </a:r>
            <a:endParaRPr/>
          </a:p>
          <a:p>
            <a:pPr marL="0" lvl="0" indent="0" algn="l" rtl="0">
              <a:lnSpc>
                <a:spcPct val="90000"/>
              </a:lnSpc>
              <a:spcBef>
                <a:spcPts val="750"/>
              </a:spcBef>
              <a:spcAft>
                <a:spcPts val="0"/>
              </a:spcAft>
              <a:buClr>
                <a:schemeClr val="lt1"/>
              </a:buClr>
              <a:buSzPts val="2800"/>
              <a:buNone/>
            </a:pPr>
            <a:endParaRPr sz="2800"/>
          </a:p>
        </p:txBody>
      </p:sp>
      <p:sp>
        <p:nvSpPr>
          <p:cNvPr id="244" name="Google Shape;244;p14"/>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chemeClr val="lt1"/>
              </a:buClr>
              <a:buSzPts val="1800"/>
              <a:buNone/>
            </a:pPr>
            <a:r>
              <a:rPr lang="en-US" sz="1800" dirty="0"/>
              <a:t>Z </a:t>
            </a:r>
            <a:r>
              <a:rPr lang="en-US" sz="1800" dirty="0" err="1"/>
              <a:t>następnej</a:t>
            </a:r>
            <a:r>
              <a:rPr lang="en-US" sz="1800" dirty="0"/>
              <a:t> </a:t>
            </a:r>
            <a:r>
              <a:rPr lang="en-US" sz="1800" dirty="0" err="1"/>
              <a:t>listy</a:t>
            </a:r>
            <a:r>
              <a:rPr lang="en-US" sz="1800" dirty="0"/>
              <a:t> </a:t>
            </a:r>
            <a:r>
              <a:rPr lang="en-US" sz="1800" dirty="0" err="1"/>
              <a:t>wybierz</a:t>
            </a:r>
            <a:r>
              <a:rPr lang="en-US" sz="1800" dirty="0"/>
              <a:t> </a:t>
            </a:r>
            <a:r>
              <a:rPr lang="en-US" sz="1800" dirty="0" err="1"/>
              <a:t>organizację</a:t>
            </a:r>
            <a:r>
              <a:rPr lang="en-US" sz="1800" dirty="0"/>
              <a:t> </a:t>
            </a:r>
            <a:r>
              <a:rPr lang="en-US" sz="1800" dirty="0" err="1"/>
              <a:t>i</a:t>
            </a:r>
            <a:r>
              <a:rPr lang="en-US" sz="1800" dirty="0"/>
              <a:t> </a:t>
            </a:r>
            <a:r>
              <a:rPr lang="en-US" sz="1800" dirty="0" err="1"/>
              <a:t>jej</a:t>
            </a:r>
            <a:r>
              <a:rPr lang="en-US" sz="1800" dirty="0"/>
              <a:t> </a:t>
            </a:r>
            <a:r>
              <a:rPr lang="en-US" sz="1800" dirty="0" err="1"/>
              <a:t>stronę</a:t>
            </a:r>
            <a:r>
              <a:rPr lang="en-US" sz="1800" dirty="0"/>
              <a:t> </a:t>
            </a:r>
            <a:r>
              <a:rPr lang="en-US" sz="1800" dirty="0" err="1"/>
              <a:t>internetową</a:t>
            </a:r>
            <a:r>
              <a:rPr lang="en-US" sz="1800" dirty="0"/>
              <a:t>:</a:t>
            </a:r>
            <a:endParaRPr sz="1800" dirty="0"/>
          </a:p>
          <a:p>
            <a:pPr marL="285750" lvl="0" indent="-285750" algn="l" rtl="0">
              <a:lnSpc>
                <a:spcPct val="115000"/>
              </a:lnSpc>
              <a:spcBef>
                <a:spcPts val="600"/>
              </a:spcBef>
              <a:spcAft>
                <a:spcPts val="0"/>
              </a:spcAft>
              <a:buClr>
                <a:srgbClr val="D12477"/>
              </a:buClr>
              <a:buSzPts val="2700"/>
              <a:buFont typeface="Arial"/>
              <a:buChar char="•"/>
            </a:pPr>
            <a:r>
              <a:rPr lang="en-US" sz="1800" dirty="0" err="1"/>
              <a:t>Sklep</a:t>
            </a:r>
            <a:r>
              <a:rPr lang="en-US" sz="1800" dirty="0"/>
              <a:t> </a:t>
            </a:r>
            <a:r>
              <a:rPr lang="en-US" sz="1800" dirty="0" err="1"/>
              <a:t>internetowy</a:t>
            </a:r>
            <a:r>
              <a:rPr lang="en-US" sz="1800" dirty="0"/>
              <a:t>.</a:t>
            </a:r>
            <a:endParaRPr sz="1800" dirty="0"/>
          </a:p>
          <a:p>
            <a:pPr marL="285750" lvl="0" indent="-285750" algn="l" rtl="0">
              <a:lnSpc>
                <a:spcPct val="115000"/>
              </a:lnSpc>
              <a:spcBef>
                <a:spcPts val="600"/>
              </a:spcBef>
              <a:spcAft>
                <a:spcPts val="0"/>
              </a:spcAft>
              <a:buClr>
                <a:srgbClr val="D12477"/>
              </a:buClr>
              <a:buSzPts val="2700"/>
              <a:buFont typeface="Arial"/>
              <a:buChar char="•"/>
            </a:pPr>
            <a:r>
              <a:rPr lang="en-US" sz="1800" dirty="0" err="1"/>
              <a:t>Obecność</a:t>
            </a:r>
            <a:r>
              <a:rPr lang="en-US" sz="1800" dirty="0"/>
              <a:t> </a:t>
            </a:r>
            <a:r>
              <a:rPr lang="en-US" sz="1800" dirty="0" err="1"/>
              <a:t>marki</a:t>
            </a:r>
            <a:r>
              <a:rPr lang="en-US" sz="1800" dirty="0"/>
              <a:t> online.</a:t>
            </a:r>
            <a:endParaRPr sz="1800" dirty="0"/>
          </a:p>
          <a:p>
            <a:pPr marL="285750" lvl="0" indent="-285750" algn="l" rtl="0">
              <a:lnSpc>
                <a:spcPct val="115000"/>
              </a:lnSpc>
              <a:spcBef>
                <a:spcPts val="600"/>
              </a:spcBef>
              <a:spcAft>
                <a:spcPts val="0"/>
              </a:spcAft>
              <a:buClr>
                <a:srgbClr val="D12477"/>
              </a:buClr>
              <a:buSzPts val="2700"/>
              <a:buFont typeface="Arial"/>
              <a:buChar char="•"/>
            </a:pPr>
            <a:r>
              <a:rPr lang="en-US" sz="1800" dirty="0" err="1"/>
              <a:t>Repozytorium</a:t>
            </a:r>
            <a:r>
              <a:rPr lang="en-US" sz="1800" dirty="0"/>
              <a:t> </a:t>
            </a:r>
            <a:r>
              <a:rPr lang="en-US" sz="1800" dirty="0" err="1"/>
              <a:t>informacji</a:t>
            </a:r>
            <a:r>
              <a:rPr lang="en-US" sz="1800" dirty="0"/>
              <a:t> (np. </a:t>
            </a:r>
            <a:r>
              <a:rPr lang="pl-PL" sz="1800" dirty="0" smtClean="0"/>
              <a:t>aktualności/news</a:t>
            </a:r>
            <a:r>
              <a:rPr lang="en-US" sz="1800" dirty="0" smtClean="0"/>
              <a:t>)</a:t>
            </a:r>
            <a:endParaRPr dirty="0"/>
          </a:p>
          <a:p>
            <a:pPr marL="0" lvl="0" indent="0" algn="l" rtl="0">
              <a:lnSpc>
                <a:spcPct val="115000"/>
              </a:lnSpc>
              <a:spcBef>
                <a:spcPts val="600"/>
              </a:spcBef>
              <a:spcAft>
                <a:spcPts val="0"/>
              </a:spcAft>
              <a:buClr>
                <a:schemeClr val="lt1"/>
              </a:buClr>
              <a:buSzPts val="1800"/>
              <a:buNone/>
            </a:pPr>
            <a:endParaRPr sz="1800" dirty="0"/>
          </a:p>
          <a:p>
            <a:pPr marL="0" lvl="0" indent="0" algn="l" rtl="0">
              <a:lnSpc>
                <a:spcPct val="115000"/>
              </a:lnSpc>
              <a:spcBef>
                <a:spcPts val="600"/>
              </a:spcBef>
              <a:spcAft>
                <a:spcPts val="0"/>
              </a:spcAft>
              <a:buClr>
                <a:schemeClr val="lt1"/>
              </a:buClr>
              <a:buSzPts val="1800"/>
              <a:buNone/>
            </a:pPr>
            <a:r>
              <a:rPr lang="en-US" sz="1800" dirty="0" err="1"/>
              <a:t>Utwórz</a:t>
            </a:r>
            <a:r>
              <a:rPr lang="en-US" sz="1800" dirty="0"/>
              <a:t> link building, aby </a:t>
            </a:r>
            <a:r>
              <a:rPr lang="en-US" sz="1800" dirty="0" err="1"/>
              <a:t>wykorzystać</a:t>
            </a:r>
            <a:r>
              <a:rPr lang="en-US" sz="1800" dirty="0"/>
              <a:t> </a:t>
            </a:r>
            <a:r>
              <a:rPr lang="en-US" sz="1800" dirty="0" err="1"/>
              <a:t>strategię</a:t>
            </a:r>
            <a:r>
              <a:rPr lang="en-US" sz="1800" dirty="0"/>
              <a:t> SEO.</a:t>
            </a:r>
            <a:endParaRPr dirty="0"/>
          </a:p>
          <a:p>
            <a:pPr marL="0" lvl="0" indent="0" algn="l" rtl="0">
              <a:lnSpc>
                <a:spcPct val="115000"/>
              </a:lnSpc>
              <a:spcBef>
                <a:spcPts val="600"/>
              </a:spcBef>
              <a:spcAft>
                <a:spcPts val="0"/>
              </a:spcAft>
              <a:buClr>
                <a:schemeClr val="lt1"/>
              </a:buClr>
              <a:buSzPts val="1800"/>
              <a:buNone/>
            </a:pPr>
            <a:r>
              <a:rPr lang="en-US" sz="1800" dirty="0" err="1"/>
              <a:t>Utwórz</a:t>
            </a:r>
            <a:r>
              <a:rPr lang="en-US" sz="1800" dirty="0"/>
              <a:t> media </a:t>
            </a:r>
            <a:r>
              <a:rPr lang="en-US" sz="1800" dirty="0" err="1"/>
              <a:t>społecznościowe</a:t>
            </a:r>
            <a:r>
              <a:rPr lang="en-US" sz="1800" dirty="0"/>
              <a:t>, aby </a:t>
            </a:r>
            <a:r>
              <a:rPr lang="en-US" sz="1800" dirty="0" err="1"/>
              <a:t>wykorzystać</a:t>
            </a:r>
            <a:r>
              <a:rPr lang="en-US" sz="1800" dirty="0"/>
              <a:t> </a:t>
            </a:r>
            <a:r>
              <a:rPr lang="en-US" sz="1800" dirty="0" err="1"/>
              <a:t>strategię</a:t>
            </a:r>
            <a:r>
              <a:rPr lang="en-US" sz="1800" dirty="0"/>
              <a:t> SEO.</a:t>
            </a:r>
            <a:endParaRPr sz="1800" dirty="0"/>
          </a:p>
          <a:p>
            <a:pPr marL="0" lvl="0" indent="0" algn="l" rtl="0">
              <a:lnSpc>
                <a:spcPct val="90000"/>
              </a:lnSpc>
              <a:spcBef>
                <a:spcPts val="600"/>
              </a:spcBef>
              <a:spcAft>
                <a:spcPts val="0"/>
              </a:spcAft>
              <a:buClr>
                <a:schemeClr val="lt1"/>
              </a:buClr>
              <a:buSzPts val="1800"/>
              <a:buNone/>
            </a:pPr>
            <a:endParaRPr sz="1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15"/>
          <p:cNvSpPr txBox="1"/>
          <p:nvPr/>
        </p:nvSpPr>
        <p:spPr>
          <a:xfrm>
            <a:off x="562943" y="433142"/>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3600" b="1">
                <a:solidFill>
                  <a:srgbClr val="D12477"/>
                </a:solidFill>
                <a:latin typeface="Arial"/>
                <a:ea typeface="Arial"/>
                <a:cs typeface="Arial"/>
                <a:sym typeface="Arial"/>
              </a:rPr>
              <a:t>Podsumowanie celów nauczania</a:t>
            </a:r>
            <a:endParaRPr/>
          </a:p>
        </p:txBody>
      </p:sp>
      <p:sp>
        <p:nvSpPr>
          <p:cNvPr id="250" name="Google Shape;250;p15"/>
          <p:cNvSpPr txBox="1"/>
          <p:nvPr/>
        </p:nvSpPr>
        <p:spPr>
          <a:xfrm>
            <a:off x="185853" y="1279529"/>
            <a:ext cx="8454900" cy="2939111"/>
          </a:xfrm>
          <a:prstGeom prst="rect">
            <a:avLst/>
          </a:prstGeom>
          <a:noFill/>
          <a:ln>
            <a:noFill/>
          </a:ln>
        </p:spPr>
        <p:txBody>
          <a:bodyPr spcFirstLastPara="1" wrap="square" lIns="91425" tIns="91425" rIns="91425" bIns="91425" anchor="t" anchorCtr="0">
            <a:noAutofit/>
          </a:bodyPr>
          <a:lstStyle/>
          <a:p>
            <a:pPr marL="0" marR="0" lvl="0" indent="0" rtl="0">
              <a:lnSpc>
                <a:spcPct val="115000"/>
              </a:lnSpc>
              <a:spcBef>
                <a:spcPts val="1600"/>
              </a:spcBef>
              <a:spcAft>
                <a:spcPts val="0"/>
              </a:spcAft>
              <a:buNone/>
            </a:pPr>
            <a:r>
              <a:rPr lang="en-US" sz="2000" dirty="0" err="1">
                <a:solidFill>
                  <a:srgbClr val="161249"/>
                </a:solidFill>
                <a:latin typeface="Arial"/>
                <a:ea typeface="Arial"/>
                <a:cs typeface="Arial"/>
                <a:sym typeface="Arial"/>
              </a:rPr>
              <a:t>Czy</a:t>
            </a:r>
            <a:r>
              <a:rPr lang="en-US" sz="2000" dirty="0">
                <a:solidFill>
                  <a:srgbClr val="161249"/>
                </a:solidFill>
                <a:latin typeface="Arial"/>
                <a:ea typeface="Arial"/>
                <a:cs typeface="Arial"/>
                <a:sym typeface="Arial"/>
              </a:rPr>
              <a:t> </a:t>
            </a:r>
            <a:r>
              <a:rPr lang="en-US" sz="2000" dirty="0" err="1">
                <a:solidFill>
                  <a:srgbClr val="161249"/>
                </a:solidFill>
                <a:latin typeface="Arial"/>
                <a:ea typeface="Arial"/>
                <a:cs typeface="Arial"/>
                <a:sym typeface="Arial"/>
              </a:rPr>
              <a:t>można</a:t>
            </a:r>
            <a:r>
              <a:rPr lang="en-US" sz="2000" dirty="0">
                <a:solidFill>
                  <a:srgbClr val="161249"/>
                </a:solidFill>
                <a:latin typeface="Arial"/>
                <a:ea typeface="Arial"/>
                <a:cs typeface="Arial"/>
                <a:sym typeface="Arial"/>
              </a:rPr>
              <a:t> </a:t>
            </a:r>
            <a:r>
              <a:rPr lang="en-US" sz="2000" dirty="0" err="1">
                <a:solidFill>
                  <a:srgbClr val="161249"/>
                </a:solidFill>
                <a:latin typeface="Arial"/>
                <a:ea typeface="Arial"/>
                <a:cs typeface="Arial"/>
                <a:sym typeface="Arial"/>
              </a:rPr>
              <a:t>teraz</a:t>
            </a:r>
            <a:r>
              <a:rPr lang="en-US" sz="2000" dirty="0">
                <a:solidFill>
                  <a:srgbClr val="161249"/>
                </a:solidFill>
                <a:latin typeface="Arial"/>
                <a:ea typeface="Arial"/>
                <a:cs typeface="Arial"/>
                <a:sym typeface="Arial"/>
              </a:rPr>
              <a:t> </a:t>
            </a:r>
            <a:r>
              <a:rPr lang="en-US" sz="2000" dirty="0" err="1">
                <a:solidFill>
                  <a:srgbClr val="161249"/>
                </a:solidFill>
                <a:latin typeface="Arial"/>
                <a:ea typeface="Arial"/>
                <a:cs typeface="Arial"/>
                <a:sym typeface="Arial"/>
              </a:rPr>
              <a:t>skonstruować</a:t>
            </a:r>
            <a:r>
              <a:rPr lang="en-US" sz="2000" dirty="0">
                <a:solidFill>
                  <a:srgbClr val="161249"/>
                </a:solidFill>
                <a:latin typeface="Arial"/>
                <a:ea typeface="Arial"/>
                <a:cs typeface="Arial"/>
                <a:sym typeface="Arial"/>
              </a:rPr>
              <a:t> </a:t>
            </a:r>
            <a:r>
              <a:rPr lang="en-US" sz="2000" dirty="0" err="1">
                <a:solidFill>
                  <a:srgbClr val="161249"/>
                </a:solidFill>
                <a:latin typeface="Arial"/>
                <a:ea typeface="Arial"/>
                <a:cs typeface="Arial"/>
                <a:sym typeface="Arial"/>
              </a:rPr>
              <a:t>strategię</a:t>
            </a:r>
            <a:r>
              <a:rPr lang="en-US" sz="2000" dirty="0">
                <a:solidFill>
                  <a:srgbClr val="161249"/>
                </a:solidFill>
                <a:latin typeface="Arial"/>
                <a:ea typeface="Arial"/>
                <a:cs typeface="Arial"/>
                <a:sym typeface="Arial"/>
              </a:rPr>
              <a:t> </a:t>
            </a:r>
            <a:r>
              <a:rPr lang="en-US" sz="2000" dirty="0" err="1">
                <a:solidFill>
                  <a:srgbClr val="161249"/>
                </a:solidFill>
                <a:latin typeface="Arial"/>
                <a:ea typeface="Arial"/>
                <a:cs typeface="Arial"/>
                <a:sym typeface="Arial"/>
              </a:rPr>
              <a:t>budowania</a:t>
            </a:r>
            <a:r>
              <a:rPr lang="en-US" sz="2000" dirty="0">
                <a:solidFill>
                  <a:srgbClr val="161249"/>
                </a:solidFill>
                <a:latin typeface="Arial"/>
                <a:ea typeface="Arial"/>
                <a:cs typeface="Arial"/>
                <a:sym typeface="Arial"/>
              </a:rPr>
              <a:t> </a:t>
            </a:r>
            <a:r>
              <a:rPr lang="en-US" sz="2000" dirty="0" err="1">
                <a:solidFill>
                  <a:srgbClr val="161249"/>
                </a:solidFill>
                <a:latin typeface="Arial"/>
                <a:ea typeface="Arial"/>
                <a:cs typeface="Arial"/>
                <a:sym typeface="Arial"/>
              </a:rPr>
              <a:t>linków</a:t>
            </a:r>
            <a:r>
              <a:rPr lang="en-US" sz="2000" dirty="0">
                <a:solidFill>
                  <a:srgbClr val="161249"/>
                </a:solidFill>
                <a:latin typeface="Arial"/>
                <a:ea typeface="Arial"/>
                <a:cs typeface="Arial"/>
                <a:sym typeface="Arial"/>
              </a:rPr>
              <a:t>, aby </a:t>
            </a:r>
            <a:r>
              <a:rPr lang="en-US" sz="2000" dirty="0" err="1">
                <a:solidFill>
                  <a:srgbClr val="161249"/>
                </a:solidFill>
                <a:latin typeface="Arial"/>
                <a:ea typeface="Arial"/>
                <a:cs typeface="Arial"/>
                <a:sym typeface="Arial"/>
              </a:rPr>
              <a:t>wykorzystać</a:t>
            </a:r>
            <a:r>
              <a:rPr lang="en-US" sz="2000" dirty="0">
                <a:solidFill>
                  <a:srgbClr val="161249"/>
                </a:solidFill>
                <a:latin typeface="Arial"/>
                <a:ea typeface="Arial"/>
                <a:cs typeface="Arial"/>
                <a:sym typeface="Arial"/>
              </a:rPr>
              <a:t> SEO?</a:t>
            </a:r>
            <a:endParaRPr dirty="0"/>
          </a:p>
          <a:p>
            <a:pPr marL="0" marR="0" lvl="0" indent="0" rtl="0">
              <a:lnSpc>
                <a:spcPct val="115000"/>
              </a:lnSpc>
              <a:spcBef>
                <a:spcPts val="1600"/>
              </a:spcBef>
              <a:spcAft>
                <a:spcPts val="0"/>
              </a:spcAft>
              <a:buNone/>
            </a:pPr>
            <a:r>
              <a:rPr lang="en-US" sz="2000" dirty="0" err="1">
                <a:solidFill>
                  <a:srgbClr val="161249"/>
                </a:solidFill>
                <a:latin typeface="Arial"/>
                <a:ea typeface="Arial"/>
                <a:cs typeface="Arial"/>
                <a:sym typeface="Arial"/>
              </a:rPr>
              <a:t>Czy</a:t>
            </a:r>
            <a:r>
              <a:rPr lang="en-US" sz="2000" dirty="0">
                <a:solidFill>
                  <a:srgbClr val="161249"/>
                </a:solidFill>
                <a:latin typeface="Arial"/>
                <a:ea typeface="Arial"/>
                <a:cs typeface="Arial"/>
                <a:sym typeface="Arial"/>
              </a:rPr>
              <a:t> </a:t>
            </a:r>
            <a:r>
              <a:rPr lang="en-US" sz="2000" dirty="0" err="1">
                <a:solidFill>
                  <a:srgbClr val="161249"/>
                </a:solidFill>
                <a:latin typeface="Arial"/>
                <a:ea typeface="Arial"/>
                <a:cs typeface="Arial"/>
                <a:sym typeface="Arial"/>
              </a:rPr>
              <a:t>można</a:t>
            </a:r>
            <a:r>
              <a:rPr lang="en-US" sz="2000" dirty="0">
                <a:solidFill>
                  <a:srgbClr val="161249"/>
                </a:solidFill>
                <a:latin typeface="Arial"/>
                <a:ea typeface="Arial"/>
                <a:cs typeface="Arial"/>
                <a:sym typeface="Arial"/>
              </a:rPr>
              <a:t> </a:t>
            </a:r>
            <a:r>
              <a:rPr lang="en-US" sz="2000" dirty="0" err="1">
                <a:solidFill>
                  <a:srgbClr val="161249"/>
                </a:solidFill>
                <a:latin typeface="Arial"/>
                <a:ea typeface="Arial"/>
                <a:cs typeface="Arial"/>
                <a:sym typeface="Arial"/>
              </a:rPr>
              <a:t>teraz</a:t>
            </a:r>
            <a:r>
              <a:rPr lang="en-US" sz="2000" dirty="0">
                <a:solidFill>
                  <a:srgbClr val="161249"/>
                </a:solidFill>
                <a:latin typeface="Arial"/>
                <a:ea typeface="Arial"/>
                <a:cs typeface="Arial"/>
                <a:sym typeface="Arial"/>
              </a:rPr>
              <a:t> </a:t>
            </a:r>
            <a:r>
              <a:rPr lang="en-US" sz="2000" dirty="0" err="1">
                <a:solidFill>
                  <a:srgbClr val="161249"/>
                </a:solidFill>
                <a:latin typeface="Arial"/>
                <a:ea typeface="Arial"/>
                <a:cs typeface="Arial"/>
                <a:sym typeface="Arial"/>
              </a:rPr>
              <a:t>skonstruować</a:t>
            </a:r>
            <a:r>
              <a:rPr lang="en-US" sz="2000" dirty="0">
                <a:solidFill>
                  <a:srgbClr val="161249"/>
                </a:solidFill>
                <a:latin typeface="Arial"/>
                <a:ea typeface="Arial"/>
                <a:cs typeface="Arial"/>
                <a:sym typeface="Arial"/>
              </a:rPr>
              <a:t> </a:t>
            </a:r>
            <a:r>
              <a:rPr lang="en-US" sz="2000" dirty="0" err="1">
                <a:solidFill>
                  <a:srgbClr val="161249"/>
                </a:solidFill>
                <a:latin typeface="Arial"/>
                <a:ea typeface="Arial"/>
                <a:cs typeface="Arial"/>
                <a:sym typeface="Arial"/>
              </a:rPr>
              <a:t>strategię</a:t>
            </a:r>
            <a:r>
              <a:rPr lang="en-US" sz="2000" dirty="0">
                <a:solidFill>
                  <a:srgbClr val="161249"/>
                </a:solidFill>
                <a:latin typeface="Arial"/>
                <a:ea typeface="Arial"/>
                <a:cs typeface="Arial"/>
                <a:sym typeface="Arial"/>
              </a:rPr>
              <a:t> </a:t>
            </a:r>
            <a:r>
              <a:rPr lang="en-US" sz="2000" dirty="0" err="1">
                <a:solidFill>
                  <a:srgbClr val="161249"/>
                </a:solidFill>
                <a:latin typeface="Arial"/>
                <a:ea typeface="Arial"/>
                <a:cs typeface="Arial"/>
                <a:sym typeface="Arial"/>
              </a:rPr>
              <a:t>mediów</a:t>
            </a:r>
            <a:r>
              <a:rPr lang="en-US" sz="2000" dirty="0">
                <a:solidFill>
                  <a:srgbClr val="161249"/>
                </a:solidFill>
                <a:latin typeface="Arial"/>
                <a:ea typeface="Arial"/>
                <a:cs typeface="Arial"/>
                <a:sym typeface="Arial"/>
              </a:rPr>
              <a:t> </a:t>
            </a:r>
            <a:r>
              <a:rPr lang="en-US" sz="2000" dirty="0" err="1">
                <a:solidFill>
                  <a:srgbClr val="161249"/>
                </a:solidFill>
                <a:latin typeface="Arial"/>
                <a:ea typeface="Arial"/>
                <a:cs typeface="Arial"/>
                <a:sym typeface="Arial"/>
              </a:rPr>
              <a:t>społecznościowych</a:t>
            </a:r>
            <a:r>
              <a:rPr lang="en-US" sz="2000" dirty="0">
                <a:solidFill>
                  <a:srgbClr val="161249"/>
                </a:solidFill>
                <a:latin typeface="Arial"/>
                <a:ea typeface="Arial"/>
                <a:cs typeface="Arial"/>
                <a:sym typeface="Arial"/>
              </a:rPr>
              <a:t>, aby </a:t>
            </a:r>
            <a:r>
              <a:rPr lang="en-US" sz="2000" dirty="0" err="1">
                <a:solidFill>
                  <a:srgbClr val="161249"/>
                </a:solidFill>
                <a:latin typeface="Arial"/>
                <a:ea typeface="Arial"/>
                <a:cs typeface="Arial"/>
                <a:sym typeface="Arial"/>
              </a:rPr>
              <a:t>wykorzystać</a:t>
            </a:r>
            <a:r>
              <a:rPr lang="en-US" sz="2000" dirty="0">
                <a:solidFill>
                  <a:srgbClr val="161249"/>
                </a:solidFill>
                <a:latin typeface="Arial"/>
                <a:ea typeface="Arial"/>
                <a:cs typeface="Arial"/>
                <a:sym typeface="Arial"/>
              </a:rPr>
              <a:t> SEO?</a:t>
            </a:r>
            <a:endParaRPr dirty="0"/>
          </a:p>
          <a:p>
            <a:pPr marL="0" marR="0" lvl="0" indent="0" algn="ctr" rtl="0">
              <a:lnSpc>
                <a:spcPct val="115000"/>
              </a:lnSpc>
              <a:spcBef>
                <a:spcPts val="1600"/>
              </a:spcBef>
              <a:spcAft>
                <a:spcPts val="0"/>
              </a:spcAft>
              <a:buNone/>
            </a:pPr>
            <a:endParaRPr sz="2000" dirty="0">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16"/>
          <p:cNvSpPr txBox="1"/>
          <p:nvPr/>
        </p:nvSpPr>
        <p:spPr>
          <a:xfrm>
            <a:off x="547829" y="38180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3600" b="1">
                <a:solidFill>
                  <a:srgbClr val="D12477"/>
                </a:solidFill>
                <a:latin typeface="Arial"/>
                <a:ea typeface="Arial"/>
                <a:cs typeface="Arial"/>
                <a:sym typeface="Arial"/>
              </a:rPr>
              <a:t>Podsumowanie celów nauczania</a:t>
            </a:r>
            <a:endParaRPr/>
          </a:p>
        </p:txBody>
      </p:sp>
      <p:sp>
        <p:nvSpPr>
          <p:cNvPr id="256" name="Google Shape;256;p16"/>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1600"/>
              </a:spcBef>
              <a:spcAft>
                <a:spcPts val="0"/>
              </a:spcAft>
              <a:buClr>
                <a:srgbClr val="D12477"/>
              </a:buClr>
              <a:buSzPts val="3000"/>
              <a:buFont typeface="Arial"/>
              <a:buChar char="•"/>
            </a:pPr>
            <a:r>
              <a:rPr lang="en-US" sz="2000">
                <a:solidFill>
                  <a:srgbClr val="161249"/>
                </a:solidFill>
                <a:latin typeface="Arial"/>
                <a:ea typeface="Arial"/>
                <a:cs typeface="Arial"/>
                <a:sym typeface="Arial"/>
              </a:rPr>
              <a:t>Oceń swoje zrozumienie dzisiejszego tematu od 1 do 10.</a:t>
            </a:r>
            <a:endParaRPr/>
          </a:p>
          <a:p>
            <a:pPr marL="285750" marR="0" lvl="0" indent="-285750" algn="l" rtl="0">
              <a:lnSpc>
                <a:spcPct val="115000"/>
              </a:lnSpc>
              <a:spcBef>
                <a:spcPts val="1600"/>
              </a:spcBef>
              <a:spcAft>
                <a:spcPts val="0"/>
              </a:spcAft>
              <a:buClr>
                <a:srgbClr val="D12477"/>
              </a:buClr>
              <a:buSzPts val="3000"/>
              <a:buFont typeface="Arial"/>
              <a:buChar char="•"/>
            </a:pPr>
            <a:r>
              <a:rPr lang="en-US" sz="2000">
                <a:solidFill>
                  <a:srgbClr val="161249"/>
                </a:solidFill>
                <a:latin typeface="Arial"/>
                <a:ea typeface="Arial"/>
                <a:cs typeface="Arial"/>
                <a:sym typeface="Arial"/>
              </a:rPr>
              <a:t>Gdybyś miał zorganizować następne zajęcia, jak wyglądałby ich format?</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17"/>
          <p:cNvSpPr txBox="1"/>
          <p:nvPr/>
        </p:nvSpPr>
        <p:spPr>
          <a:xfrm>
            <a:off x="472650" y="783137"/>
            <a:ext cx="81987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lt1"/>
              </a:buClr>
              <a:buSzPts val="4800"/>
              <a:buFont typeface="Arial"/>
              <a:buNone/>
            </a:pPr>
            <a:r>
              <a:rPr lang="en-US" sz="4800" b="1">
                <a:solidFill>
                  <a:schemeClr val="lt1"/>
                </a:solidFill>
                <a:latin typeface="Arial"/>
                <a:ea typeface="Arial"/>
                <a:cs typeface="Arial"/>
                <a:sym typeface="Arial"/>
              </a:rPr>
              <a:t>Pytania?</a:t>
            </a:r>
            <a:endParaRPr sz="4800" b="1">
              <a:solidFill>
                <a:schemeClr val="lt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1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5400" b="1">
                <a:solidFill>
                  <a:srgbClr val="D12477"/>
                </a:solidFill>
                <a:latin typeface="Arial"/>
                <a:ea typeface="Arial"/>
                <a:cs typeface="Arial"/>
                <a:sym typeface="Arial"/>
              </a:rPr>
              <a:t>Następne zajęcia...</a:t>
            </a:r>
            <a:endParaRPr/>
          </a:p>
        </p:txBody>
      </p:sp>
      <p:sp>
        <p:nvSpPr>
          <p:cNvPr id="267" name="Google Shape;267;p18"/>
          <p:cNvSpPr txBox="1"/>
          <p:nvPr/>
        </p:nvSpPr>
        <p:spPr>
          <a:xfrm>
            <a:off x="478339" y="1388970"/>
            <a:ext cx="8454900" cy="3006992"/>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1600"/>
              </a:spcBef>
              <a:spcAft>
                <a:spcPts val="0"/>
              </a:spcAft>
              <a:buClr>
                <a:srgbClr val="D12477"/>
              </a:buClr>
              <a:buSzPts val="3600"/>
              <a:buFont typeface="Arial"/>
              <a:buChar char="•"/>
            </a:pPr>
            <a:r>
              <a:rPr lang="en-US" sz="2400">
                <a:solidFill>
                  <a:srgbClr val="161249"/>
                </a:solidFill>
                <a:latin typeface="Arial"/>
                <a:ea typeface="Arial"/>
                <a:cs typeface="Arial"/>
                <a:sym typeface="Arial"/>
              </a:rPr>
              <a:t>Strategia SEO; przejdźmy do szczegółów. Oceńmy strategię SEO.</a:t>
            </a:r>
            <a:endParaRPr sz="2400">
              <a:solidFill>
                <a:srgbClr val="161249"/>
              </a:solidFill>
              <a:latin typeface="Arial"/>
              <a:ea typeface="Arial"/>
              <a:cs typeface="Arial"/>
              <a:sym typeface="Arial"/>
            </a:endParaRPr>
          </a:p>
          <a:p>
            <a:pPr marL="285750" marR="0" lvl="0" indent="-127000" algn="l" rtl="0">
              <a:lnSpc>
                <a:spcPct val="115000"/>
              </a:lnSpc>
              <a:spcBef>
                <a:spcPts val="1600"/>
              </a:spcBef>
              <a:spcAft>
                <a:spcPts val="0"/>
              </a:spcAft>
              <a:buClr>
                <a:srgbClr val="D12477"/>
              </a:buClr>
              <a:buSzPts val="2500"/>
              <a:buFont typeface="Arial"/>
              <a:buNone/>
            </a:pPr>
            <a:endParaRPr sz="2000">
              <a:solidFill>
                <a:srgbClr val="161249"/>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654" name="Google Shape;654;p54"/>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750"/>
              </a:spcBef>
              <a:spcAft>
                <a:spcPts val="0"/>
              </a:spcAft>
              <a:buClr>
                <a:srgbClr val="FFFFFF"/>
              </a:buClr>
              <a:buSzPts val="1500"/>
              <a:buNone/>
            </a:pPr>
            <a:r>
              <a:rPr lang="fi" dirty="0">
                <a:solidFill>
                  <a:srgbClr val="FFFFFF"/>
                </a:solidFill>
              </a:rPr>
              <a:t>Materiał DEMS ma na celu zwiększenie umiejętności marketingu cyfrowego w szkolnictwie wyższym, odpowiadając na potrzeby biznesu i organizacji. Użytkownicy mają dostęp do obszernych zestawów slajdów z ćwiczeniami i </a:t>
            </a:r>
            <a:r>
              <a:rPr lang="fi" dirty="0" smtClean="0">
                <a:solidFill>
                  <a:srgbClr val="FFFFFF"/>
                </a:solidFill>
              </a:rPr>
              <a:t>zadaniami, </a:t>
            </a:r>
            <a:r>
              <a:rPr lang="fi" dirty="0">
                <a:solidFill>
                  <a:srgbClr val="FFFFFF"/>
                </a:solidFill>
              </a:rPr>
              <a:t>a także do szczegółowych instrukcji dla nauczycieli. Możesz swobodnie korzystać z części lub całości dostępnych materiałów.</a:t>
            </a:r>
            <a:endParaRPr dirty="0">
              <a:solidFill>
                <a:srgbClr val="FFFFFF"/>
              </a:solidFill>
            </a:endParaRPr>
          </a:p>
          <a:p>
            <a:pPr marL="0" lvl="0" indent="0" algn="l" rtl="0">
              <a:lnSpc>
                <a:spcPct val="90000"/>
              </a:lnSpc>
              <a:spcBef>
                <a:spcPts val="750"/>
              </a:spcBef>
              <a:spcAft>
                <a:spcPts val="0"/>
              </a:spcAft>
              <a:buClr>
                <a:srgbClr val="FFFFFF"/>
              </a:buClr>
              <a:buSzPts val="1500"/>
              <a:buNone/>
            </a:pPr>
            <a:endParaRPr dirty="0">
              <a:solidFill>
                <a:srgbClr val="FFFFFF"/>
              </a:solidFill>
            </a:endParaRPr>
          </a:p>
          <a:p>
            <a:pPr marL="0" lvl="0" indent="0" algn="l" rtl="0">
              <a:lnSpc>
                <a:spcPct val="90000"/>
              </a:lnSpc>
              <a:spcBef>
                <a:spcPts val="750"/>
              </a:spcBef>
              <a:spcAft>
                <a:spcPts val="0"/>
              </a:spcAft>
              <a:buClr>
                <a:srgbClr val="FFFFFF"/>
              </a:buClr>
              <a:buSzPts val="1500"/>
              <a:buNone/>
            </a:pPr>
            <a:r>
              <a:rPr lang="fi" dirty="0">
                <a:solidFill>
                  <a:srgbClr val="FFFFFF"/>
                </a:solidFill>
              </a:rPr>
              <a:t>Materiał zawiera treści i dane liczbowe pobrane z Internetu </a:t>
            </a:r>
            <a:r>
              <a:rPr lang="pl-PL" dirty="0" smtClean="0">
                <a:solidFill>
                  <a:srgbClr val="FFFFFF"/>
                </a:solidFill>
              </a:rPr>
              <a:t/>
            </a:r>
            <a:br>
              <a:rPr lang="pl-PL" dirty="0" smtClean="0">
                <a:solidFill>
                  <a:srgbClr val="FFFFFF"/>
                </a:solidFill>
              </a:rPr>
            </a:br>
            <a:r>
              <a:rPr lang="fi" dirty="0" smtClean="0">
                <a:solidFill>
                  <a:srgbClr val="FFFFFF"/>
                </a:solidFill>
              </a:rPr>
              <a:t>i </a:t>
            </a:r>
            <a:r>
              <a:rPr lang="fi" dirty="0">
                <a:solidFill>
                  <a:srgbClr val="FFFFFF"/>
                </a:solidFill>
              </a:rPr>
              <a:t>w związku z tym może ulec zmianie. Źródła zostały podane zgodnie z zasadami dozwolonego użytku. Cały materiał można obejrzeć i pobrać ze strony </a:t>
            </a:r>
            <a:r>
              <a:rPr lang="fi" dirty="0">
                <a:solidFill>
                  <a:srgbClr val="FFFFFF"/>
                </a:solidFill>
                <a:hlinkClick r:id="rId3"/>
              </a:rPr>
              <a:t>www.dems.pro</a:t>
            </a:r>
            <a:r>
              <a:rPr lang="fi" dirty="0" smtClean="0">
                <a:solidFill>
                  <a:srgbClr val="FFFFFF"/>
                </a:solidFill>
              </a:rPr>
              <a:t>.</a:t>
            </a:r>
            <a:r>
              <a:rPr lang="pl-PL" dirty="0" smtClean="0">
                <a:solidFill>
                  <a:srgbClr val="FFFFFF"/>
                </a:solidFill>
              </a:rPr>
              <a:t> </a:t>
            </a:r>
            <a:r>
              <a:rPr lang="fi" dirty="0" smtClean="0">
                <a:solidFill>
                  <a:srgbClr val="FFFFFF"/>
                </a:solidFill>
              </a:rPr>
              <a:t> </a:t>
            </a:r>
            <a:r>
              <a:rPr lang="fi" dirty="0">
                <a:solidFill>
                  <a:srgbClr val="FFFFFF"/>
                </a:solidFill>
              </a:rPr>
              <a:t>Wszystkie materiały są przeznaczone do otwartego użytku </a:t>
            </a:r>
            <a:r>
              <a:rPr lang="pl-PL" dirty="0" smtClean="0">
                <a:solidFill>
                  <a:srgbClr val="FFFFFF"/>
                </a:solidFill>
              </a:rPr>
              <a:t/>
            </a:r>
            <a:br>
              <a:rPr lang="pl-PL" dirty="0" smtClean="0">
                <a:solidFill>
                  <a:srgbClr val="FFFFFF"/>
                </a:solidFill>
              </a:rPr>
            </a:br>
            <a:r>
              <a:rPr lang="fi" dirty="0" smtClean="0">
                <a:solidFill>
                  <a:srgbClr val="FFFFFF"/>
                </a:solidFill>
              </a:rPr>
              <a:t>i </a:t>
            </a:r>
            <a:r>
              <a:rPr lang="fi" dirty="0">
                <a:solidFill>
                  <a:srgbClr val="FFFFFF"/>
                </a:solidFill>
              </a:rPr>
              <a:t>współfinansowane przez program Erasmus +.</a:t>
            </a:r>
            <a:endParaRPr dirty="0">
              <a:solidFill>
                <a:srgbClr val="FFFFFF"/>
              </a:solidFill>
            </a:endParaRPr>
          </a:p>
        </p:txBody>
      </p:sp>
    </p:spTree>
    <p:extLst>
      <p:ext uri="{BB962C8B-B14F-4D97-AF65-F5344CB8AC3E}">
        <p14:creationId xmlns:p14="http://schemas.microsoft.com/office/powerpoint/2010/main" val="437078980"/>
      </p:ext>
    </p:extLst>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1850</Words>
  <Application>Microsoft Office PowerPoint</Application>
  <PresentationFormat>Pokaz na ekranie (16:9)</PresentationFormat>
  <Paragraphs>114</Paragraphs>
  <Slides>19</Slides>
  <Notes>19</Notes>
  <HiddenSlides>0</HiddenSlides>
  <MMClips>0</MMClips>
  <ScaleCrop>false</ScaleCrop>
  <HeadingPairs>
    <vt:vector size="6" baseType="variant">
      <vt:variant>
        <vt:lpstr>Używane czcionki</vt:lpstr>
      </vt:variant>
      <vt:variant>
        <vt:i4>4</vt:i4>
      </vt:variant>
      <vt:variant>
        <vt:lpstr>Motyw</vt:lpstr>
      </vt:variant>
      <vt:variant>
        <vt:i4>1</vt:i4>
      </vt:variant>
      <vt:variant>
        <vt:lpstr>Tytuły slajdów</vt:lpstr>
      </vt:variant>
      <vt:variant>
        <vt:i4>19</vt:i4>
      </vt:variant>
    </vt:vector>
  </HeadingPairs>
  <TitlesOfParts>
    <vt:vector size="24" baseType="lpstr">
      <vt:lpstr>Open Sans</vt:lpstr>
      <vt:lpstr>Calibri</vt:lpstr>
      <vt:lpstr>Dancing Script</vt:lpstr>
      <vt:lpstr>Arial</vt:lpstr>
      <vt:lpstr>DEMS NEW</vt:lpstr>
      <vt:lpstr>Strategia SEO –  Powiększanie</vt:lpstr>
      <vt:lpstr>Strategia SEO - Powiększ </vt:lpstr>
      <vt:lpstr>Cele nauczania </vt:lpstr>
      <vt:lpstr>Tematy</vt:lpstr>
      <vt:lpstr>Prezentacja programu PowerPoint</vt:lpstr>
      <vt:lpstr>Prezentacja programu PowerPoint</vt:lpstr>
      <vt:lpstr>Strategia budowania linków </vt:lpstr>
      <vt:lpstr>Strategia budowania linków </vt:lpstr>
      <vt:lpstr>Prezentacja programu PowerPoint</vt:lpstr>
      <vt:lpstr>Prezentacja programu PowerPoint</vt:lpstr>
      <vt:lpstr>Prezentacja programu PowerPoint</vt:lpstr>
      <vt:lpstr>Media społecznościowe w celu wzmocnienia strategii SEO </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Strategia SEO –  Powiększanie</dc:title>
  <dc:creator>a20160391@pbs.up.pt</dc:creator>
  <cp:keywords>, docId:8844CCC48BA8BB81DFC23EE418752E7A</cp:keywords>
  <cp:lastModifiedBy>Agnieszka</cp:lastModifiedBy>
  <cp:revision>1</cp:revision>
  <dcterms:modified xsi:type="dcterms:W3CDTF">2023-09-27T05:17:13Z</dcterms:modified>
</cp:coreProperties>
</file>