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9144000" cy="5143500" type="screen16x9"/>
  <p:notesSz cx="6858000" cy="9144000"/>
  <p:embeddedFontLst>
    <p:embeddedFont>
      <p:font typeface="Open Sans" panose="020B0604020202020204" charset="0"/>
      <p:regular r:id="rId27"/>
      <p:bold r:id="rId28"/>
      <p:italic r:id="rId29"/>
      <p:boldItalic r:id="rId30"/>
    </p:embeddedFont>
    <p:embeddedFont>
      <p:font typeface="Calibri" panose="020F0502020204030204" pitchFamily="34" charset="0"/>
      <p:regular r:id="rId31"/>
      <p:bold r:id="rId32"/>
      <p:italic r:id="rId33"/>
      <p:boldItalic r:id="rId34"/>
    </p:embeddedFont>
    <p:embeddedFont>
      <p:font typeface="Dancing Script" panose="020B0604020202020204" charset="-18"/>
      <p:regular r:id="rId35"/>
      <p:bold r:id="rId3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37" roundtripDataSignature="AMtx7mgNIi74ZzE40SJ212I1azmILDw0+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64947" autoAdjust="0"/>
  </p:normalViewPr>
  <p:slideViewPr>
    <p:cSldViewPr snapToGrid="0">
      <p:cViewPr varScale="1">
        <p:scale>
          <a:sx n="87" d="100"/>
          <a:sy n="87" d="100"/>
        </p:scale>
        <p:origin x="77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7.fntdata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3.fntdata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6.fntdata"/><Relationship Id="rId37" Type="http://customschemas.google.com/relationships/presentationmetadata" Target="metadata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2.fntdata"/><Relationship Id="rId36" Type="http://schemas.openxmlformats.org/officeDocument/2006/relationships/font" Target="fonts/font10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font" Target="fonts/font9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569857355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2" name="Google Shape;142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422666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8" name="Google Shape;14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990433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6" name="Google Shape;156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501137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4" name="Google Shape;164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223713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0" name="Google Shape;170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051802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5" name="Google Shape;175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852635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1" name="Google Shape;181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/>
              <a:t>Optymalizacja strony internetowej jest istotnym elementem skutecznej strategii SEO. Odnosi się do procesu wprowadzania zmian i ulepszeń w witrynie w celu poprawy jej widoczności i rankingu na stronach wyników wyszukiwania (SERP).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/>
              <a:t>Aby zoptymalizować witrynę pod kątem SEO, firmy powinny wziąć pod uwagę następujące kryteria: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US"/>
              <a:t>Optymalizacja na stronie: Obejmuje to optymalizację poszczególnych stron internetowych pod kątem określonych słów kluczowych i fraz, poprzez uwzględnienie ich w tytule strony, meta opisie, znacznikach nagłówka i treści. Optymalizacja na stronie obejmuje również optymalizację obrazów, filmów i innych treści multimedialnych poprzez uwzględnienie opisowego tekstu alternatywnego i odpowiednich nazw plików.</a:t>
            </a:r>
            <a:endParaRPr/>
          </a:p>
          <a:p>
            <a:pPr marL="171450" lvl="0" indent="-101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US"/>
              <a:t>Optymalizacja mobilna: Obejmuje to optymalizację strony internetowej pod kątem urządzeń mobilnych, w tym smartfonów i tabletów, poprzez zapewnienie, że strona jest responsywna, łatwa w nawigacji i zapewnia dobre wrażenia użytkownika na mniejszych ekranach. Optymalizacja mobilna staje się coraz ważniejsza, ponieważ coraz więcej użytkowników uzyskuje dostęp do Internetu z urządzeń mobilnych, a wyszukiwarki kładą większy nacisk na witryny przyjazne dla urządzeń mobilnych.</a:t>
            </a:r>
            <a:endParaRPr/>
          </a:p>
          <a:p>
            <a:pPr marL="171450" lvl="0" indent="-101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US"/>
              <a:t>Doświadczenie użytkownika: Obejmuje to zapewnienie przyjaznego dla użytkownika doświadczenia dla odwiedzających witrynę, w tym jasnych i łatwych do zrozumienia informacji, dobrze zaprojektowanej i intuicyjnej struktury nawigacji oraz wysokiej jakości treści multimedialnych. Doświadczenie użytkownika może również wpływać na rankingi wyszukiwarek, ponieważ wyszukiwarki kładą większy nacisk na dostarczanie użytkownikom odpowiednich i przyjaznych dla użytkownika stron internetowych.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/>
              <a:t>Podsumowując, optymalizacja strony internetowej jest kluczowym elementem skutecznej strategii SEO. Biorąc pod uwagę czynniki takie jak optymalizacja techniczna, optymalizacja na stronie, optymalizacja treści, budowanie linków, optymalizacja mobilna, optymalizacja lokalna i doświadczenie użytkownika, firmy mogą stworzyć zoptymalizowaną stronę internetową, która zapewnia wartość użytkownikom, poprawia widoczność i ranking na stronach wyników wyszukiwania oraz zwiększa ruch i przychody na stronie internetowej.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/>
              <a:t>Optymalizacja strony internetowej jest ważna z kilku powodów: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US"/>
              <a:t>Lepsze doświadczenie użytkownika: Optymalizacja strony internetowej dla użytkowników poprzez zapewnienie jasnych i łatwych do zrozumienia informacji, dobrze zaprojektowanej i intuicyjnej struktury nawigacji oraz wysokiej jakości treści multimedialnych może poprawić ogólne wrażenia użytkownika i zwiększyć prawdopodobieństwo, że odwiedzający pozostaną na stronie dłużej i zaangażują się w jej zawartość.</a:t>
            </a:r>
            <a:endParaRPr/>
          </a:p>
          <a:p>
            <a:pPr marL="171450" lvl="0" indent="-101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US"/>
              <a:t>Zwiększona widoczność i ranking na stronach wyników wyszukiwania: Optymalizując witrynę pod kątem wyszukiwarek, firmy mogą poprawić jej widoczność i ranking na stronach wyników wyszukiwania, ułatwiając użytkownikom znalezienie i dostęp do witryny oraz zwiększając prawdopodobieństwo zwiększenia ruchu i przychodów w witrynie.</a:t>
            </a:r>
            <a:endParaRPr/>
          </a:p>
          <a:p>
            <a:pPr marL="171450" lvl="0" indent="-101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US"/>
              <a:t>Przewaga konkurencyjna: Optymalizując swoje strony internetowe, firmy mogą uzyskać przewagę konkurencyjną nad swoimi konkurentami, pojawiając się wyżej na stronach wyników wyszukiwania i zapewniając lepsze wrażenia użytkownika niż ich konkurenci.</a:t>
            </a:r>
            <a:endParaRPr/>
          </a:p>
          <a:p>
            <a:pPr marL="171450" lvl="0" indent="-101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US"/>
              <a:t>Lepsze współczynniki konwersji: Zapewniając przyjazną dla użytkownika i zoptymalizowaną stronę internetową, firmy mogą zwiększyć prawdopodobieństwo, że odwiedzający staną się klientami i przekształcą się w płacących klientów, co może poprawić ogólny współczynnik konwersji witryny.</a:t>
            </a:r>
            <a:endParaRPr/>
          </a:p>
          <a:p>
            <a:pPr marL="171450" lvl="0" indent="-101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US"/>
              <a:t>Opłacalny marketing: Optymalizacja strony internetowej pod kątem wyszukiwarek jest opłacalną strategią marketingową, ponieważ nie wymaga płacenia za reklamę i może przynieść długoterminowe korzyści i zwrot z inwestycji.</a:t>
            </a:r>
            <a:endParaRPr/>
          </a:p>
          <a:p>
            <a:pPr marL="171450" lvl="0" indent="-101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US"/>
              <a:t>Zwiększona wiarygodność i zaufanie: Zapewniając wysokiej jakości i istotne informacje na stronie internetowej, firmy mogą zwiększyć swoją wiarygodność i zaufanie użytkowników oraz poprawić ogólną reputację firmy.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901168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9" name="Google Shape;189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189310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7" name="Google Shape;197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367929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3" name="Google Shape;203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7281642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1" name="Google Shape;211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396710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9" name="Google Shape;219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831201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7" name="Google Shape;227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6012511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33" name="Google Shape;233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US"/>
              <a:t>Struktura adresów URL: Jasna i zwięzła struktura adresów URL może poprawić ogólne wrażenia użytkownika i ułatwić wyszukiwarkom indeksowanie witryny. Dobra struktura adresów URL zawiera słowa kluczowe i jest łatwa do zrozumienia i zapamiętania przez użytkowników.</a:t>
            </a:r>
            <a:endParaRPr/>
          </a:p>
          <a:p>
            <a:pPr marL="171450" lvl="0" indent="-101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US"/>
              <a:t>Przekierowania: Przekierowania są ważne dla optymalizacji technicznej, ponieważ zapewniają, że użytkownicy i wyszukiwarki są kierowani na właściwą stronę, gdy odwiedzają witrynę. Może to pomóc poprawić ogólne wrażenia użytkownika i zapobiec napotkaniu niedziałających linków lub stron błędów 404.</a:t>
            </a:r>
            <a:endParaRPr/>
          </a:p>
          <a:p>
            <a:pPr marL="171450" lvl="0" indent="-101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US"/>
              <a:t>Mapa witryny i plik robots.txt: Mapy witryn i pliki robots.txt dostarczają wyszukiwarkom informacji o strukturze i zawartości witryny oraz pomagają zapewnić skuteczne indeksowanie witryny przez wyszukiwarki. Dobrze skonstruowana mapa witryny i plik robots.txt mogą poprawić widoczność witryny na stronach wyników wyszukiwania.</a:t>
            </a:r>
            <a:endParaRPr/>
          </a:p>
          <a:p>
            <a:pPr marL="171450" lvl="0" indent="-101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US"/>
              <a:t>Przyjazność dla urządzeń mobilnych: Ponieważ coraz więcej użytkowników uzyskuje dostęp do stron internetowych z urządzeń mobilnych, przyjazność dla urządzeń mobilnych staje się coraz ważniejsza dla optymalizacji technicznej. Witryna zoptymalizowana pod kątem urządzeń mobilnych może poprawić ogólne wrażenia użytkowników mobilnych i zapewnić, że witryna jest dostępna i użyteczna na różnych urządzeniach.</a:t>
            </a:r>
            <a:endParaRPr/>
          </a:p>
          <a:p>
            <a:pPr marL="171450" lvl="0" indent="-101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US"/>
              <a:t>Szybkość witryny: Szybkość witryny jest kluczowym aspektem optymalizacji technicznej, ponieważ wpływa zarówno na wrażenia użytkownika, jak i rankingi wyszukiwarek. Szybko ładująca się witryna może poprawić ogólne wrażenia użytkownika i zwiększyć prawdopodobieństwo, że użytkownicy pozostaną na stronie dłużej i zaangażują się w jej zawartość.</a:t>
            </a:r>
            <a:endParaRPr/>
          </a:p>
          <a:p>
            <a:pPr marL="171450" lvl="0" indent="-101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US"/>
              <a:t>SSL: Secure Socket Layer (SSL) jest ważny dla optymalizacji technicznej, ponieważ zapewnia dodatkową warstwę bezpieczeństwa dla użytkowników i pomaga chronić poufne informacje przesyłane w witrynie. Witryna z certyfikatem SSL ma również większe szanse na wyższą pozycję w wynikach wyszukiwania, ponieważ wyszukiwarki faworyzują bezpieczne witryny.</a:t>
            </a:r>
            <a:endParaRPr/>
          </a:p>
          <a:p>
            <a:pPr marL="171450" lvl="0" indent="-101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US"/>
              <a:t>Niedziałające linki: Niedziałające linki mogą negatywnie wpływać na wrażenia użytkownika, a także mogą negatywnie wpływać na rankingi wyszukiwarek. Regularne sprawdzanie i naprawianie niedziałających linków jest ważnym elementem optymalizacji technicznej, ponieważ pomaga zapewnić płynne i bezproblemowe korzystanie z witryny.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74000510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42" name="Google Shape;242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1686828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0" name="Google Shape;250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0158991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6" name="Google Shape;256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87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/>
              <a:t>Lokalne SEO to rodzaj optymalizacji pod kątem wyszukiwarek, który koncentruje się na optymalizacji strony internetowej pod kątem dobrej pozycji w lokalnych wynikach wyszukiwania. Ma na celu pomóc lokalnym firmom poprawić ich widoczność na stronach wyników wyszukiwania, gdy użytkownicy szukają produktów lub usług w określonej lokalizacji geograficznej. Lokalne SEO jest ważne dla firm z fizyczną lokalizacją, ponieważ pozwala im dotrzeć do potencjalnych klientów, którzy aktywnie szukają ich produktów lub usług w ich okolicy. Dzięki optymalizacji pod kątem wyszukiwania lokalnego firmy mogą poprawić swoją widoczność i przyciągnąć więcej lokalnych klientów, co prowadzi do zwiększenia ruchu i sprzedaży. Oto kilka kluczowych elementów lokalnej strategii SEO:</a:t>
            </a:r>
            <a:endParaRPr/>
          </a:p>
          <a:p>
            <a:pPr marL="45720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AutoNum type="arabicPeriod"/>
            </a:pPr>
            <a:r>
              <a:rPr lang="en-US"/>
              <a:t>Spójność NAP: NAP oznacza nazwę, adres i numer telefonu i ważne jest, aby firmy upewniły się, że ich informacje NAP są spójne we wszystkich katalogach i wykazach online. Pomaga to wyszukiwarkom zidentyfikować firmę i jej lokalizację oraz poprawić jej widoczność w lokalnych wynikach wyszukiwania.</a:t>
            </a:r>
            <a:endParaRPr/>
          </a:p>
          <a:p>
            <a:pPr marL="45720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AutoNum type="arabicPeriod"/>
            </a:pPr>
            <a:r>
              <a:rPr lang="en-US"/>
              <a:t>Lokalne cytaty: Lokalne cytaty to wzmianki online o informacjach NAP firmy, które mogą mieć znaczący wpływ na jej widoczność w lokalnych wynikach wyszukiwania. Firmy powinny upewnić się, że mają dokładne i spójne lokalne cytaty w katalogach i listach online, takich jak Google Moja Firma, Yelp i Bing Places.</a:t>
            </a:r>
            <a:endParaRPr/>
          </a:p>
          <a:p>
            <a:pPr marL="45720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AutoNum type="arabicPeriod"/>
            </a:pPr>
            <a:r>
              <a:rPr lang="en-US"/>
              <a:t>Google Moja Firma: Google Moja Firma to bezpłatne narzędzie, które pozwala firmom zarządzać swoją obecnością online w Google, w tym w wyszukiwarce i mapach. Weryfikując swoje informacje, dodając zdjęcia i filmy oraz odpowiadając na opinie klientów, firmy mogą poprawić swoją widoczność w lokalnych wynikach wyszukiwania i przyciągnąć więcej lokalnych klientów.</a:t>
            </a:r>
            <a:endParaRPr/>
          </a:p>
          <a:p>
            <a:pPr marL="45720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AutoNum type="arabicPeriod"/>
            </a:pPr>
            <a:r>
              <a:rPr lang="en-US"/>
              <a:t>Recenzje: Recenzje odgrywają kluczową rolę w lokalnym SEO, ponieważ mogą wpływać na widoczność i reputację firmy w lokalnych wynikach wyszukiwania. Firmy powinny zachęcać swoich klientów do pozostawiania recenzji na swojej liście Google Moja Firma i innych platformach recenzenckich oraz reagować zarówno na pozytywne, jak i negatywne recenzje w profesjonalny i terminowy sposób.</a:t>
            </a:r>
            <a:endParaRPr/>
          </a:p>
          <a:p>
            <a:pPr marL="45720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Arial"/>
              <a:buAutoNum type="arabicPeriod"/>
            </a:pPr>
            <a:r>
              <a:rPr lang="en-US"/>
              <a:t>Lokalne słowa kluczowe: Lokalne słowa kluczowe to słowa kluczowe, które obejmują określoną lokalizację geograficzną i odgrywają ważną rolę w lokalnym SEO. Kierując reklamy na lokalne słowa kluczowe, firmy mogą poprawić swoją widoczność w lokalnych wynikach wyszukiwania i przyciągnąć więcej lokalnych klientów.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0771145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74" name="Google Shape;274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7051244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79" name="Google Shape;279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3451304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87" name="Google Shape;287;p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1573966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93" name="Google Shape;293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9101496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99" name="Google Shape;299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9053236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04" name="Google Shape;304;p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4991220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1" name="Google Shape;651;p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652" name="Google Shape;652;p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7772534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4.jpg"/><Relationship Id="rId7" Type="http://schemas.openxmlformats.org/officeDocument/2006/relationships/image" Target="../media/image9.png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png"/><Relationship Id="rId4" Type="http://schemas.openxmlformats.org/officeDocument/2006/relationships/image" Target="../media/image10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ing">
  <p:cSld name="Heading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39"/>
          <p:cNvSpPr txBox="1">
            <a:spLocks noGrp="1"/>
          </p:cNvSpPr>
          <p:nvPr>
            <p:ph type="ctrTitle"/>
          </p:nvPr>
        </p:nvSpPr>
        <p:spPr>
          <a:xfrm>
            <a:off x="638640" y="1992693"/>
            <a:ext cx="5958908" cy="18844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Arial"/>
              <a:buNone/>
              <a:defRPr sz="5400" b="1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cxnSp>
        <p:nvCxnSpPr>
          <p:cNvPr id="10" name="Google Shape;10;p39"/>
          <p:cNvCxnSpPr/>
          <p:nvPr/>
        </p:nvCxnSpPr>
        <p:spPr>
          <a:xfrm rot="10800000">
            <a:off x="638639" y="1555703"/>
            <a:ext cx="432171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11" name="Google Shape;11;p39"/>
          <p:cNvPicPr preferRelativeResize="0"/>
          <p:nvPr/>
        </p:nvPicPr>
        <p:blipFill rotWithShape="1">
          <a:blip r:embed="rId3">
            <a:alphaModFix/>
          </a:blip>
          <a:srcRect t="2266" b="2265"/>
          <a:stretch/>
        </p:blipFill>
        <p:spPr>
          <a:xfrm>
            <a:off x="471000" y="467399"/>
            <a:ext cx="2218858" cy="824085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Google Shape;12;p39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" name="Google Shape;13;p39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324895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Google Shape;14;p3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Google Shape;15;p39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Google Shape;16;p39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Google Shape;17;p39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Orange">
  <p:cSld name="Subheading Orang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40"/>
          <p:cNvSpPr txBox="1">
            <a:spLocks noGrp="1"/>
          </p:cNvSpPr>
          <p:nvPr>
            <p:ph type="title"/>
          </p:nvPr>
        </p:nvSpPr>
        <p:spPr>
          <a:xfrm>
            <a:off x="840583" y="851217"/>
            <a:ext cx="2226624" cy="1358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775"/>
              <a:buFont typeface="Arial"/>
              <a:buNone/>
              <a:defRPr sz="8775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40"/>
          <p:cNvSpPr txBox="1">
            <a:spLocks noGrp="1"/>
          </p:cNvSpPr>
          <p:nvPr>
            <p:ph type="body" idx="1"/>
          </p:nvPr>
        </p:nvSpPr>
        <p:spPr>
          <a:xfrm>
            <a:off x="863071" y="2564692"/>
            <a:ext cx="6614054" cy="290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21" name="Google Shape;21;p40"/>
          <p:cNvSpPr txBox="1">
            <a:spLocks noGrp="1"/>
          </p:cNvSpPr>
          <p:nvPr>
            <p:ph type="body" idx="2"/>
          </p:nvPr>
        </p:nvSpPr>
        <p:spPr>
          <a:xfrm>
            <a:off x="863071" y="2981702"/>
            <a:ext cx="6614054" cy="726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2" name="Google Shape;22;p40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3" name="Google Shape;23;p40"/>
          <p:cNvCxnSpPr/>
          <p:nvPr/>
        </p:nvCxnSpPr>
        <p:spPr>
          <a:xfrm rot="10800000">
            <a:off x="840583" y="2209496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F3920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24" name="Google Shape;24;p4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Google Shape;25;p4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Google Shape;26;p4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Google Shape;27;p40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28" name="Google Shape;28;p40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29" name="Google Shape;29;p40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 1" type="obj">
  <p:cSld name="OBJECT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Google Shape;31;p41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7624814" y="202594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32" name="Google Shape;32;p41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41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29058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34" name="Google Shape;34;p4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35" name="Google Shape;35;p41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">
  <p:cSld name="Table of Conten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42"/>
          <p:cNvSpPr txBox="1">
            <a:spLocks noGrp="1"/>
          </p:cNvSpPr>
          <p:nvPr>
            <p:ph type="title"/>
          </p:nvPr>
        </p:nvSpPr>
        <p:spPr>
          <a:xfrm>
            <a:off x="628650" y="682900"/>
            <a:ext cx="2863215" cy="13834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300"/>
              <a:buFont typeface="Arial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42"/>
          <p:cNvSpPr txBox="1">
            <a:spLocks noGrp="1"/>
          </p:cNvSpPr>
          <p:nvPr>
            <p:ph type="body" idx="1"/>
          </p:nvPr>
        </p:nvSpPr>
        <p:spPr>
          <a:xfrm>
            <a:off x="3983426" y="682899"/>
            <a:ext cx="4606283" cy="1149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32385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Calibri"/>
              <a:buAutoNum type="arabicPeriod"/>
              <a:defRPr sz="1500" b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1432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Font typeface="Calibri"/>
              <a:buAutoNum type="arabicPeriod"/>
              <a:defRPr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30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200"/>
              <a:buFont typeface="Calibri"/>
              <a:buAutoNum type="arabicPeriod"/>
              <a:defRPr sz="1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9527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Font typeface="Calibri"/>
              <a:buAutoNum type="arabicPeriod"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9527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Font typeface="Calibri"/>
              <a:buAutoNum type="arabicPeriod"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9" name="Google Shape;39;p42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0" name="Google Shape;40;p4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41" name="Google Shape;41;p4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42" name="Google Shape;42;p4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3" name="Google Shape;43;p42"/>
          <p:cNvPicPr preferRelativeResize="0"/>
          <p:nvPr/>
        </p:nvPicPr>
        <p:blipFill rotWithShape="1">
          <a:blip r:embed="rId6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" name="Google Shape;44;p42"/>
          <p:cNvPicPr preferRelativeResize="0"/>
          <p:nvPr/>
        </p:nvPicPr>
        <p:blipFill rotWithShape="1">
          <a:blip r:embed="rId7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45" name="Google Shape;45;p42"/>
          <p:cNvCxnSpPr/>
          <p:nvPr/>
        </p:nvCxnSpPr>
        <p:spPr>
          <a:xfrm rot="10800000">
            <a:off x="3733312" y="687331"/>
            <a:ext cx="0" cy="3050279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46" name="Google Shape;46;p42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s">
  <p:cSld name="quotes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43"/>
          <p:cNvSpPr/>
          <p:nvPr/>
        </p:nvSpPr>
        <p:spPr>
          <a:xfrm rot="10800000" flipH="1">
            <a:off x="0" y="4436706"/>
            <a:ext cx="9144000" cy="782496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9" name="Google Shape;49;p43"/>
          <p:cNvPicPr preferRelativeResize="0"/>
          <p:nvPr/>
        </p:nvPicPr>
        <p:blipFill rotWithShape="1">
          <a:blip r:embed="rId3">
            <a:alphaModFix/>
          </a:blip>
          <a:srcRect l="3024" r="3023"/>
          <a:stretch/>
        </p:blipFill>
        <p:spPr>
          <a:xfrm>
            <a:off x="177278" y="4576442"/>
            <a:ext cx="1987904" cy="44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0" name="Google Shape;50;p43"/>
          <p:cNvPicPr preferRelativeResize="0"/>
          <p:nvPr/>
        </p:nvPicPr>
        <p:blipFill rotWithShape="1">
          <a:blip r:embed="rId4">
            <a:alphaModFix/>
          </a:blip>
          <a:srcRect r="63278"/>
          <a:stretch/>
        </p:blipFill>
        <p:spPr>
          <a:xfrm>
            <a:off x="7692505" y="4552283"/>
            <a:ext cx="1274218" cy="48841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>
  <p:cSld name="Blank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Google Shape;52;p44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7624814" y="202594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53" name="Google Shape;53;p4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54" name="Google Shape;54;p44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 2">
  <p:cSld name="Title and Content 2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Google Shape;56;p45" descr="A picture containing shape&#10;&#10;Description automatically generated"/>
          <p:cNvPicPr preferRelativeResize="0"/>
          <p:nvPr/>
        </p:nvPicPr>
        <p:blipFill rotWithShape="1">
          <a:blip r:embed="rId2">
            <a:alphaModFix amt="27000"/>
          </a:blip>
          <a:srcRect/>
          <a:stretch/>
        </p:blipFill>
        <p:spPr>
          <a:xfrm>
            <a:off x="5958140" y="2038825"/>
            <a:ext cx="3755545" cy="3437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57" name="Google Shape;57;p45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624814" y="202594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58" name="Google Shape;58;p45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45"/>
          <p:cNvSpPr txBox="1">
            <a:spLocks noGrp="1"/>
          </p:cNvSpPr>
          <p:nvPr>
            <p:ph type="body" idx="1"/>
          </p:nvPr>
        </p:nvSpPr>
        <p:spPr>
          <a:xfrm>
            <a:off x="628650" y="1369218"/>
            <a:ext cx="7886700" cy="1419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60" name="Google Shape;60;p4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61" name="Google Shape;61;p45"/>
          <p:cNvPicPr preferRelativeResize="0"/>
          <p:nvPr/>
        </p:nvPicPr>
        <p:blipFill rotWithShape="1">
          <a:blip r:embed="rId5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Orange">
  <p:cSld name="In-class activity Orang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46"/>
          <p:cNvSpPr txBox="1">
            <a:spLocks noGrp="1"/>
          </p:cNvSpPr>
          <p:nvPr>
            <p:ph type="body" idx="1"/>
          </p:nvPr>
        </p:nvSpPr>
        <p:spPr>
          <a:xfrm>
            <a:off x="840583" y="312995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64" name="Google Shape;64;p46"/>
          <p:cNvSpPr txBox="1">
            <a:spLocks noGrp="1"/>
          </p:cNvSpPr>
          <p:nvPr>
            <p:ph type="body" idx="2"/>
          </p:nvPr>
        </p:nvSpPr>
        <p:spPr>
          <a:xfrm>
            <a:off x="840583" y="884798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cxnSp>
        <p:nvCxnSpPr>
          <p:cNvPr id="65" name="Google Shape;65;p46"/>
          <p:cNvCxnSpPr/>
          <p:nvPr/>
        </p:nvCxnSpPr>
        <p:spPr>
          <a:xfrm rot="10800000">
            <a:off x="840583" y="684304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F392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66" name="Google Shape;66;p46"/>
          <p:cNvSpPr/>
          <p:nvPr/>
        </p:nvSpPr>
        <p:spPr>
          <a:xfrm rot="10800000" flipH="1">
            <a:off x="0" y="4555671"/>
            <a:ext cx="9144000" cy="66353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7" name="Google Shape;67;p46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769484" y="4643229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68" name="Google Shape;68;p46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56283" y="4667387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Green">
  <p:cSld name="Subheading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47"/>
          <p:cNvSpPr txBox="1">
            <a:spLocks noGrp="1"/>
          </p:cNvSpPr>
          <p:nvPr>
            <p:ph type="title"/>
          </p:nvPr>
        </p:nvSpPr>
        <p:spPr>
          <a:xfrm>
            <a:off x="840583" y="851217"/>
            <a:ext cx="2226624" cy="1358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775"/>
              <a:buFont typeface="Arial"/>
              <a:buNone/>
              <a:defRPr sz="8775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47"/>
          <p:cNvSpPr txBox="1">
            <a:spLocks noGrp="1"/>
          </p:cNvSpPr>
          <p:nvPr>
            <p:ph type="body" idx="1"/>
          </p:nvPr>
        </p:nvSpPr>
        <p:spPr>
          <a:xfrm>
            <a:off x="863071" y="2564692"/>
            <a:ext cx="6614054" cy="290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72" name="Google Shape;72;p47"/>
          <p:cNvSpPr txBox="1">
            <a:spLocks noGrp="1"/>
          </p:cNvSpPr>
          <p:nvPr>
            <p:ph type="body" idx="2"/>
          </p:nvPr>
        </p:nvSpPr>
        <p:spPr>
          <a:xfrm>
            <a:off x="863071" y="2981702"/>
            <a:ext cx="6614054" cy="726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3" name="Google Shape;73;p47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4" name="Google Shape;74;p47"/>
          <p:cNvCxnSpPr/>
          <p:nvPr/>
        </p:nvCxnSpPr>
        <p:spPr>
          <a:xfrm rot="10800000">
            <a:off x="840583" y="2209496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75" name="Google Shape;75;p4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76" name="Google Shape;76;p4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77" name="Google Shape;77;p4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8" name="Google Shape;78;p47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79" name="Google Shape;79;p47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80" name="Google Shape;80;p47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Pink">
  <p:cSld name="Subheading Pink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48"/>
          <p:cNvSpPr txBox="1">
            <a:spLocks noGrp="1"/>
          </p:cNvSpPr>
          <p:nvPr>
            <p:ph type="title"/>
          </p:nvPr>
        </p:nvSpPr>
        <p:spPr>
          <a:xfrm>
            <a:off x="840583" y="851217"/>
            <a:ext cx="2226624" cy="1358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775"/>
              <a:buFont typeface="Arial"/>
              <a:buNone/>
              <a:defRPr sz="8775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48"/>
          <p:cNvSpPr txBox="1">
            <a:spLocks noGrp="1"/>
          </p:cNvSpPr>
          <p:nvPr>
            <p:ph type="body" idx="1"/>
          </p:nvPr>
        </p:nvSpPr>
        <p:spPr>
          <a:xfrm>
            <a:off x="863071" y="2564692"/>
            <a:ext cx="6614054" cy="290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84" name="Google Shape;84;p48"/>
          <p:cNvSpPr txBox="1">
            <a:spLocks noGrp="1"/>
          </p:cNvSpPr>
          <p:nvPr>
            <p:ph type="body" idx="2"/>
          </p:nvPr>
        </p:nvSpPr>
        <p:spPr>
          <a:xfrm>
            <a:off x="863071" y="2981702"/>
            <a:ext cx="6614054" cy="726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5" name="Google Shape;85;p48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6" name="Google Shape;86;p48"/>
          <p:cNvCxnSpPr/>
          <p:nvPr/>
        </p:nvCxnSpPr>
        <p:spPr>
          <a:xfrm rot="10800000">
            <a:off x="840583" y="2209496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D12477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87" name="Google Shape;87;p4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4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p4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0" name="Google Shape;90;p48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p48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48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Green">
  <p:cSld name="In-class activity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49"/>
          <p:cNvSpPr txBox="1">
            <a:spLocks noGrp="1"/>
          </p:cNvSpPr>
          <p:nvPr>
            <p:ph type="body" idx="1"/>
          </p:nvPr>
        </p:nvSpPr>
        <p:spPr>
          <a:xfrm>
            <a:off x="840583" y="324829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95" name="Google Shape;95;p49"/>
          <p:cNvSpPr txBox="1">
            <a:spLocks noGrp="1"/>
          </p:cNvSpPr>
          <p:nvPr>
            <p:ph type="body" idx="2"/>
          </p:nvPr>
        </p:nvSpPr>
        <p:spPr>
          <a:xfrm>
            <a:off x="840583" y="887767"/>
            <a:ext cx="6614054" cy="28633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6" name="Google Shape;96;p49"/>
          <p:cNvSpPr/>
          <p:nvPr/>
        </p:nvSpPr>
        <p:spPr>
          <a:xfrm rot="10800000" flipH="1">
            <a:off x="0" y="4555671"/>
            <a:ext cx="9144000" cy="66353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97" name="Google Shape;97;p49"/>
          <p:cNvCxnSpPr/>
          <p:nvPr/>
        </p:nvCxnSpPr>
        <p:spPr>
          <a:xfrm rot="10800000">
            <a:off x="840583" y="697937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98" name="Google Shape;98;p49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769484" y="4643229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Google Shape;99;p49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56283" y="4667387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Pink">
  <p:cSld name="In-class Activity Pink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1" name="Google Shape;101;p50"/>
          <p:cNvCxnSpPr/>
          <p:nvPr/>
        </p:nvCxnSpPr>
        <p:spPr>
          <a:xfrm rot="10800000">
            <a:off x="840583" y="683941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D12477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02" name="Google Shape;102;p50"/>
          <p:cNvSpPr txBox="1">
            <a:spLocks noGrp="1"/>
          </p:cNvSpPr>
          <p:nvPr>
            <p:ph type="body" idx="1"/>
          </p:nvPr>
        </p:nvSpPr>
        <p:spPr>
          <a:xfrm>
            <a:off x="840583" y="312995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103" name="Google Shape;103;p50"/>
          <p:cNvSpPr txBox="1">
            <a:spLocks noGrp="1"/>
          </p:cNvSpPr>
          <p:nvPr>
            <p:ph type="body" idx="2"/>
          </p:nvPr>
        </p:nvSpPr>
        <p:spPr>
          <a:xfrm>
            <a:off x="840583" y="884798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4" name="Google Shape;104;p50"/>
          <p:cNvSpPr/>
          <p:nvPr/>
        </p:nvSpPr>
        <p:spPr>
          <a:xfrm rot="10800000" flipH="1">
            <a:off x="0" y="4555671"/>
            <a:ext cx="9144000" cy="66353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5" name="Google Shape;105;p50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769484" y="4643229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50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56283" y="4667387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Photo vertical">
  <p:cSld name="Content and Photo vertical"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" name="Google Shape;108;p51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4147413" y="4437741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109" name="Google Shape;109;p51"/>
          <p:cNvSpPr txBox="1">
            <a:spLocks noGrp="1"/>
          </p:cNvSpPr>
          <p:nvPr>
            <p:ph type="title"/>
          </p:nvPr>
        </p:nvSpPr>
        <p:spPr>
          <a:xfrm>
            <a:off x="628650" y="682900"/>
            <a:ext cx="46863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0" name="Google Shape;110;p51"/>
          <p:cNvSpPr txBox="1">
            <a:spLocks noGrp="1"/>
          </p:cNvSpPr>
          <p:nvPr>
            <p:ph type="body" idx="1"/>
          </p:nvPr>
        </p:nvSpPr>
        <p:spPr>
          <a:xfrm>
            <a:off x="628650" y="1778274"/>
            <a:ext cx="4686300" cy="1419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1" name="Google Shape;111;p51"/>
          <p:cNvSpPr>
            <a:spLocks noGrp="1"/>
          </p:cNvSpPr>
          <p:nvPr>
            <p:ph type="pic" idx="2"/>
          </p:nvPr>
        </p:nvSpPr>
        <p:spPr>
          <a:xfrm>
            <a:off x="5572125" y="1"/>
            <a:ext cx="3571875" cy="5029199"/>
          </a:xfrm>
          <a:prstGeom prst="rect">
            <a:avLst/>
          </a:prstGeom>
          <a:solidFill>
            <a:srgbClr val="D3EEEF"/>
          </a:solidFill>
          <a:ln>
            <a:noFill/>
          </a:ln>
        </p:spPr>
      </p:sp>
      <p:pic>
        <p:nvPicPr>
          <p:cNvPr id="112" name="Google Shape;112;p5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51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Photo horizontal">
  <p:cSld name="Content and Photo horizontal"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52"/>
          <p:cNvSpPr>
            <a:spLocks noGrp="1"/>
          </p:cNvSpPr>
          <p:nvPr>
            <p:ph type="pic" idx="2"/>
          </p:nvPr>
        </p:nvSpPr>
        <p:spPr>
          <a:xfrm>
            <a:off x="0" y="1"/>
            <a:ext cx="9144000" cy="2571749"/>
          </a:xfrm>
          <a:prstGeom prst="rect">
            <a:avLst/>
          </a:prstGeom>
          <a:solidFill>
            <a:srgbClr val="D3EEEF"/>
          </a:solidFill>
          <a:ln>
            <a:noFill/>
          </a:ln>
        </p:spPr>
      </p:sp>
      <p:sp>
        <p:nvSpPr>
          <p:cNvPr id="116" name="Google Shape;116;p52"/>
          <p:cNvSpPr txBox="1">
            <a:spLocks noGrp="1"/>
          </p:cNvSpPr>
          <p:nvPr>
            <p:ph type="title"/>
          </p:nvPr>
        </p:nvSpPr>
        <p:spPr>
          <a:xfrm>
            <a:off x="628650" y="2755804"/>
            <a:ext cx="7905750" cy="6281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7" name="Google Shape;117;p52"/>
          <p:cNvSpPr txBox="1">
            <a:spLocks noGrp="1"/>
          </p:cNvSpPr>
          <p:nvPr>
            <p:ph type="body" idx="1"/>
          </p:nvPr>
        </p:nvSpPr>
        <p:spPr>
          <a:xfrm>
            <a:off x="628650" y="3485155"/>
            <a:ext cx="7905750" cy="5383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18" name="Google Shape;118;p52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7684815" y="4437664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5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52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Graph">
  <p:cSld name="Content and Graph"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" name="Google Shape;122;p53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7684815" y="4437664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123" name="Google Shape;123;p53"/>
          <p:cNvSpPr txBox="1">
            <a:spLocks noGrp="1"/>
          </p:cNvSpPr>
          <p:nvPr>
            <p:ph type="title"/>
          </p:nvPr>
        </p:nvSpPr>
        <p:spPr>
          <a:xfrm>
            <a:off x="628650" y="682900"/>
            <a:ext cx="4067175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4" name="Google Shape;124;p53"/>
          <p:cNvSpPr txBox="1">
            <a:spLocks noGrp="1"/>
          </p:cNvSpPr>
          <p:nvPr>
            <p:ph type="body" idx="1"/>
          </p:nvPr>
        </p:nvSpPr>
        <p:spPr>
          <a:xfrm>
            <a:off x="628650" y="1778275"/>
            <a:ext cx="4067175" cy="2240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25" name="Google Shape;125;p5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53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ding">
  <p:cSld name="Ending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54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9" name="Google Shape;129;p5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p5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" name="Google Shape;131;p5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" name="Google Shape;132;p54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54"/>
          <p:cNvSpPr txBox="1">
            <a:spLocks noGrp="1"/>
          </p:cNvSpPr>
          <p:nvPr>
            <p:ph type="body" idx="1"/>
          </p:nvPr>
        </p:nvSpPr>
        <p:spPr>
          <a:xfrm>
            <a:off x="628650" y="655321"/>
            <a:ext cx="4385310" cy="30098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None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None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34" name="Google Shape;134;p54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54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">
  <p:cSld name="In-class activity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56"/>
          <p:cNvSpPr txBox="1">
            <a:spLocks noGrp="1"/>
          </p:cNvSpPr>
          <p:nvPr>
            <p:ph type="body" idx="1"/>
          </p:nvPr>
        </p:nvSpPr>
        <p:spPr>
          <a:xfrm>
            <a:off x="848795" y="369950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139" name="Google Shape;139;p56"/>
          <p:cNvSpPr txBox="1">
            <a:spLocks noGrp="1"/>
          </p:cNvSpPr>
          <p:nvPr>
            <p:ph type="body" idx="2"/>
          </p:nvPr>
        </p:nvSpPr>
        <p:spPr>
          <a:xfrm>
            <a:off x="863071" y="871741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8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300"/>
              <a:buFont typeface="Arial"/>
              <a:buNone/>
              <a:defRPr sz="33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38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1419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ems.pro/" TargetMode="Externa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"/>
          <p:cNvSpPr txBox="1">
            <a:spLocks noGrp="1"/>
          </p:cNvSpPr>
          <p:nvPr>
            <p:ph type="ctrTitle"/>
          </p:nvPr>
        </p:nvSpPr>
        <p:spPr>
          <a:xfrm>
            <a:off x="-129492" y="415563"/>
            <a:ext cx="8597639" cy="18844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500"/>
              <a:buFont typeface="Roboto"/>
              <a:buNone/>
            </a:pPr>
            <a:r>
              <a:rPr lang="en-US" sz="4800" dirty="0" err="1"/>
              <a:t>Strategia</a:t>
            </a:r>
            <a:r>
              <a:rPr lang="en-US" sz="4800" dirty="0"/>
              <a:t> SEO </a:t>
            </a:r>
            <a:r>
              <a:rPr lang="en-US" sz="4800" dirty="0" smtClean="0"/>
              <a:t>- </a:t>
            </a:r>
            <a:r>
              <a:rPr lang="en-US" sz="4800" dirty="0" err="1"/>
              <a:t>ulepszenie</a:t>
            </a:r>
            <a:endParaRPr sz="4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2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2"/>
          <p:cNvSpPr txBox="1"/>
          <p:nvPr/>
        </p:nvSpPr>
        <p:spPr>
          <a:xfrm>
            <a:off x="478339" y="1262789"/>
            <a:ext cx="8454900" cy="3067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2" name="Google Shape;152;p2"/>
          <p:cNvSpPr txBox="1">
            <a:spLocks noGrp="1"/>
          </p:cNvSpPr>
          <p:nvPr>
            <p:ph type="title"/>
          </p:nvPr>
        </p:nvSpPr>
        <p:spPr>
          <a:xfrm>
            <a:off x="863071" y="1296387"/>
            <a:ext cx="3586637" cy="1358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39200"/>
              </a:buClr>
              <a:buSzPts val="3600"/>
              <a:buFont typeface="Arial"/>
              <a:buNone/>
            </a:pPr>
            <a:r>
              <a:rPr lang="en-US" sz="3600">
                <a:solidFill>
                  <a:srgbClr val="F39200"/>
                </a:solidFill>
              </a:rPr>
              <a:t>Strategia SEO - ulepszenie</a:t>
            </a:r>
            <a:br>
              <a:rPr lang="en-US" sz="3600">
                <a:solidFill>
                  <a:srgbClr val="F39200"/>
                </a:solidFill>
              </a:rPr>
            </a:br>
            <a:endParaRPr sz="3600">
              <a:solidFill>
                <a:srgbClr val="F39200"/>
              </a:solidFill>
            </a:endParaRPr>
          </a:p>
        </p:txBody>
      </p:sp>
      <p:sp>
        <p:nvSpPr>
          <p:cNvPr id="153" name="Google Shape;153;p2"/>
          <p:cNvSpPr txBox="1">
            <a:spLocks noGrp="1"/>
          </p:cNvSpPr>
          <p:nvPr>
            <p:ph type="body" idx="1"/>
          </p:nvPr>
        </p:nvSpPr>
        <p:spPr>
          <a:xfrm>
            <a:off x="863071" y="2329290"/>
            <a:ext cx="6614054" cy="20005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</a:pPr>
            <a:r>
              <a:rPr lang="en-US" sz="2000" b="0" i="0" u="none" strike="noStrike" cap="none"/>
              <a:t>Czy możliwe jest wielokrotne zbieranie produktów bez wiedzy oraz bez sadzenia, pielęgnacji i zbierania plonów?</a:t>
            </a:r>
            <a:endParaRPr sz="2000"/>
          </a:p>
          <a:p>
            <a:pPr marL="0" marR="0" lvl="0" indent="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</a:pPr>
            <a:r>
              <a:rPr lang="en-US" sz="2000" b="0" i="0" u="none" strike="noStrike" cap="none"/>
              <a:t>Czy to samo dotyczy SEO?</a:t>
            </a:r>
            <a:endParaRPr sz="2000"/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</a:pPr>
            <a:endParaRPr sz="20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3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alibri"/>
              <a:buNone/>
            </a:pPr>
            <a:endParaRPr sz="30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9" name="Google Shape;159;p3"/>
          <p:cNvSpPr txBox="1"/>
          <p:nvPr/>
        </p:nvSpPr>
        <p:spPr>
          <a:xfrm>
            <a:off x="478339" y="1262790"/>
            <a:ext cx="8454900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17145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0" name="Google Shape;160;p3"/>
          <p:cNvSpPr txBox="1">
            <a:spLocks noGrp="1"/>
          </p:cNvSpPr>
          <p:nvPr>
            <p:ph type="title"/>
          </p:nvPr>
        </p:nvSpPr>
        <p:spPr>
          <a:xfrm>
            <a:off x="628650" y="444513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600"/>
              <a:buFont typeface="Arial"/>
              <a:buNone/>
            </a:pPr>
            <a:r>
              <a:rPr lang="en-US" sz="3600"/>
              <a:t>Cele nauczania</a:t>
            </a:r>
            <a:br>
              <a:rPr lang="en-US" sz="3600"/>
            </a:br>
            <a:endParaRPr sz="3600"/>
          </a:p>
        </p:txBody>
      </p:sp>
      <p:sp>
        <p:nvSpPr>
          <p:cNvPr id="161" name="Google Shape;161;p3"/>
          <p:cNvSpPr txBox="1">
            <a:spLocks noGrp="1"/>
          </p:cNvSpPr>
          <p:nvPr>
            <p:ph type="body" idx="1"/>
          </p:nvPr>
        </p:nvSpPr>
        <p:spPr>
          <a:xfrm>
            <a:off x="628650" y="1222837"/>
            <a:ext cx="7886700" cy="29058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indent="-14287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39200"/>
              </a:buClr>
              <a:buSzPts val="3150"/>
              <a:buFont typeface="Arial"/>
              <a:buNone/>
            </a:pPr>
            <a:endParaRPr/>
          </a:p>
          <a:p>
            <a:pPr marL="342900" lvl="0" indent="-3429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F39200"/>
              </a:buClr>
              <a:buSzPts val="3150"/>
              <a:buFont typeface="Arial"/>
              <a:buChar char="•"/>
            </a:pPr>
            <a:r>
              <a:rPr lang="en-US"/>
              <a:t>Opracowanie planu optymalizacji strategii SEO</a:t>
            </a:r>
            <a:endParaRPr/>
          </a:p>
          <a:p>
            <a:pPr marL="342900" lvl="0" indent="-3429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F39200"/>
              </a:buClr>
              <a:buSzPts val="3150"/>
              <a:buFont typeface="Arial"/>
              <a:buChar char="•"/>
            </a:pPr>
            <a:r>
              <a:rPr lang="en-US"/>
              <a:t>Przeprowadzenie optymalizacji SEO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Font typeface="Arial"/>
              <a:buNone/>
            </a:pP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4"/>
          <p:cNvSpPr txBox="1">
            <a:spLocks noGrp="1"/>
          </p:cNvSpPr>
          <p:nvPr>
            <p:ph type="title"/>
          </p:nvPr>
        </p:nvSpPr>
        <p:spPr>
          <a:xfrm>
            <a:off x="895350" y="1254647"/>
            <a:ext cx="2863215" cy="13834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300"/>
              <a:buFont typeface="Arial"/>
              <a:buNone/>
            </a:pPr>
            <a:r>
              <a:rPr lang="en-US"/>
              <a:t>Tematy</a:t>
            </a:r>
            <a:endParaRPr/>
          </a:p>
        </p:txBody>
      </p:sp>
      <p:sp>
        <p:nvSpPr>
          <p:cNvPr id="167" name="Google Shape;167;p4"/>
          <p:cNvSpPr txBox="1">
            <a:spLocks noGrp="1"/>
          </p:cNvSpPr>
          <p:nvPr>
            <p:ph type="body" idx="1"/>
          </p:nvPr>
        </p:nvSpPr>
        <p:spPr>
          <a:xfrm>
            <a:off x="3983426" y="1147952"/>
            <a:ext cx="4606283" cy="17076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85763" lvl="0" indent="-38576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250"/>
              <a:buFont typeface="Arial"/>
              <a:buChar char="•"/>
            </a:pPr>
            <a:r>
              <a:rPr lang="en-US" sz="1800" b="0" i="0" u="none" strike="noStrike" cap="none">
                <a:solidFill>
                  <a:schemeClr val="lt1"/>
                </a:solidFill>
              </a:rPr>
              <a:t>Optymalizacja strony internetowej</a:t>
            </a:r>
            <a:endParaRPr sz="1800" b="0" i="0" u="none" strike="noStrike" cap="none">
              <a:solidFill>
                <a:srgbClr val="FFFFFF"/>
              </a:solidFill>
            </a:endParaRPr>
          </a:p>
          <a:p>
            <a:pPr marL="385763" lvl="0" indent="-385763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250"/>
              <a:buFont typeface="Arial"/>
              <a:buChar char="•"/>
            </a:pPr>
            <a:r>
              <a:rPr lang="en-US" sz="1800" b="0" i="0" u="none" strike="noStrike" cap="none">
                <a:solidFill>
                  <a:schemeClr val="lt1"/>
                </a:solidFill>
              </a:rPr>
              <a:t>Optymalizacja treści pod kątem strategii SEO</a:t>
            </a:r>
            <a:endParaRPr/>
          </a:p>
          <a:p>
            <a:pPr marL="385763" lvl="0" indent="-385763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250"/>
              <a:buFont typeface="Arial"/>
              <a:buChar char="•"/>
            </a:pPr>
            <a:r>
              <a:rPr lang="en-US" sz="1800" b="0" i="0" u="none" strike="noStrike" cap="none">
                <a:solidFill>
                  <a:schemeClr val="lt1"/>
                </a:solidFill>
              </a:rPr>
              <a:t>Optymalizacja techniczna</a:t>
            </a:r>
            <a:endParaRPr sz="1800" b="0" i="0" u="none" strike="noStrike" cap="none">
              <a:solidFill>
                <a:srgbClr val="FFFFFF"/>
              </a:solidFill>
            </a:endParaRPr>
          </a:p>
          <a:p>
            <a:pPr marL="385763" lvl="0" indent="-385763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250"/>
              <a:buFont typeface="Arial"/>
              <a:buChar char="•"/>
            </a:pPr>
            <a:r>
              <a:rPr lang="en-US" sz="1800" b="0" i="0" u="none" strike="noStrike" cap="none">
                <a:solidFill>
                  <a:schemeClr val="lt1"/>
                </a:solidFill>
              </a:rPr>
              <a:t>Lokalne SEO</a:t>
            </a:r>
            <a:endParaRPr sz="1800" b="0" i="0" u="none" strike="noStrike" cap="none">
              <a:solidFill>
                <a:srgbClr val="FFFFFF"/>
              </a:solidFill>
            </a:endParaRPr>
          </a:p>
          <a:p>
            <a:pPr marL="385763" lvl="0" indent="-284163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Calibri"/>
              <a:buNone/>
            </a:pPr>
            <a:endParaRPr sz="16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5"/>
          <p:cNvSpPr txBox="1"/>
          <p:nvPr/>
        </p:nvSpPr>
        <p:spPr>
          <a:xfrm>
            <a:off x="0" y="847315"/>
            <a:ext cx="9144000" cy="312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r>
              <a:rPr lang="en-US" sz="32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"Optymalizuj pod kątem tego, co by się stało, gdybyś uzyskał ranking, nie optymalizuj pod kątem rankingu".</a:t>
            </a: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endParaRPr sz="32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Dancing Script"/>
              <a:buNone/>
            </a:pPr>
            <a:r>
              <a:rPr lang="en-US" sz="3200" b="0" i="1" u="none" strike="noStrike" cap="none">
                <a:solidFill>
                  <a:schemeClr val="lt1"/>
                </a:solidFill>
                <a:latin typeface="Dancing Script"/>
                <a:ea typeface="Dancing Script"/>
                <a:cs typeface="Dancing Script"/>
                <a:sym typeface="Dancing Script"/>
              </a:rPr>
              <a:t>                                                    Will Crithlow</a:t>
            </a:r>
            <a:endParaRPr sz="3200" b="0" i="1" u="none" strike="noStrike" cap="none">
              <a:solidFill>
                <a:schemeClr val="lt1"/>
              </a:solidFill>
              <a:latin typeface="Dancing Script"/>
              <a:ea typeface="Dancing Script"/>
              <a:cs typeface="Dancing Script"/>
              <a:sym typeface="Dancing Script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6"/>
          <p:cNvSpPr txBox="1"/>
          <p:nvPr/>
        </p:nvSpPr>
        <p:spPr>
          <a:xfrm>
            <a:off x="716400" y="1486975"/>
            <a:ext cx="7711200" cy="112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Arial"/>
              <a:buNone/>
            </a:pPr>
            <a:r>
              <a:rPr lang="en-US" sz="6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Temat 1 </a:t>
            </a:r>
            <a:endParaRPr sz="6000" b="1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8" name="Google Shape;178;p6"/>
          <p:cNvSpPr txBox="1"/>
          <p:nvPr/>
        </p:nvSpPr>
        <p:spPr>
          <a:xfrm>
            <a:off x="675150" y="1849533"/>
            <a:ext cx="7793700" cy="7588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600"/>
              <a:buFont typeface="Arial"/>
              <a:buNone/>
            </a:pPr>
            <a:r>
              <a:rPr lang="en-US" sz="36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Optymalizacja strony internetowej</a:t>
            </a:r>
            <a:endParaRPr sz="2000" b="1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7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4" name="Google Shape;184;p7"/>
          <p:cNvSpPr txBox="1"/>
          <p:nvPr/>
        </p:nvSpPr>
        <p:spPr>
          <a:xfrm>
            <a:off x="628650" y="1102194"/>
            <a:ext cx="8333429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17145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5" name="Google Shape;185;p7"/>
          <p:cNvSpPr txBox="1">
            <a:spLocks noGrp="1"/>
          </p:cNvSpPr>
          <p:nvPr>
            <p:ph type="title"/>
          </p:nvPr>
        </p:nvSpPr>
        <p:spPr>
          <a:xfrm>
            <a:off x="628650" y="459750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600"/>
              <a:buFont typeface="Arial"/>
              <a:buNone/>
            </a:pPr>
            <a:r>
              <a:rPr lang="en-US" sz="3600" dirty="0" err="1"/>
              <a:t>Optymalizacja</a:t>
            </a:r>
            <a:r>
              <a:rPr lang="en-US" sz="3600" dirty="0"/>
              <a:t> </a:t>
            </a:r>
            <a:r>
              <a:rPr lang="en-US" sz="3600" dirty="0" err="1"/>
              <a:t>strony</a:t>
            </a:r>
            <a:r>
              <a:rPr lang="en-US" sz="3600" dirty="0"/>
              <a:t> </a:t>
            </a:r>
            <a:r>
              <a:rPr lang="pl-PL" sz="3600" dirty="0" smtClean="0"/>
              <a:t>www</a:t>
            </a:r>
            <a:r>
              <a:rPr lang="en-US" sz="3600" dirty="0"/>
              <a:t/>
            </a:r>
            <a:br>
              <a:rPr lang="en-US" sz="3600" dirty="0"/>
            </a:br>
            <a:endParaRPr sz="3600" dirty="0"/>
          </a:p>
        </p:txBody>
      </p:sp>
      <p:sp>
        <p:nvSpPr>
          <p:cNvPr id="186" name="Google Shape;186;p7"/>
          <p:cNvSpPr txBox="1">
            <a:spLocks noGrp="1"/>
          </p:cNvSpPr>
          <p:nvPr>
            <p:ph type="body" idx="1"/>
          </p:nvPr>
        </p:nvSpPr>
        <p:spPr>
          <a:xfrm>
            <a:off x="628650" y="1100011"/>
            <a:ext cx="7886700" cy="40411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14287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39200"/>
              </a:buClr>
              <a:buSzPts val="2250"/>
              <a:buFont typeface="Arial"/>
              <a:buNone/>
            </a:pPr>
            <a:endParaRPr sz="1800"/>
          </a:p>
          <a:p>
            <a:pPr marL="285750" marR="0" lvl="0" indent="-28575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F39200"/>
              </a:buClr>
              <a:buSzPts val="3000"/>
              <a:buFont typeface="Arial"/>
              <a:buChar char="•"/>
            </a:pPr>
            <a:r>
              <a:rPr lang="en-US" sz="2000"/>
              <a:t>Architektura informacji</a:t>
            </a:r>
            <a:endParaRPr sz="2000"/>
          </a:p>
          <a:p>
            <a:pPr marL="285750" marR="0" lvl="0" indent="-28575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F39200"/>
              </a:buClr>
              <a:buSzPts val="3000"/>
              <a:buFont typeface="Arial"/>
              <a:buChar char="•"/>
            </a:pPr>
            <a:r>
              <a:rPr lang="en-US" sz="2000"/>
              <a:t>Użyteczność i doświadczenie użytkownika</a:t>
            </a:r>
            <a:endParaRPr sz="2000"/>
          </a:p>
          <a:p>
            <a:pPr marL="285750" marR="0" lvl="0" indent="-28575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F39200"/>
              </a:buClr>
              <a:buSzPts val="3000"/>
              <a:buFont typeface="Arial"/>
              <a:buChar char="•"/>
            </a:pPr>
            <a:r>
              <a:rPr lang="en-US" sz="2000"/>
              <a:t>Mobilny</a:t>
            </a:r>
            <a:endParaRPr sz="2000"/>
          </a:p>
          <a:p>
            <a:pPr marL="285750" marR="0" lvl="0" indent="-28575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F39200"/>
              </a:buClr>
              <a:buSzPts val="3000"/>
              <a:buFont typeface="Arial"/>
              <a:buChar char="•"/>
            </a:pPr>
            <a:r>
              <a:rPr lang="en-US" sz="2000"/>
              <a:t>Schemat</a:t>
            </a:r>
            <a:endParaRPr sz="2000"/>
          </a:p>
          <a:p>
            <a:pPr marL="400050" marR="0" lvl="0" indent="-1143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F39200"/>
              </a:buClr>
              <a:buSzPts val="2700"/>
              <a:buFont typeface="Arial"/>
              <a:buNone/>
            </a:pPr>
            <a:endParaRPr sz="1800"/>
          </a:p>
          <a:p>
            <a:pPr marL="400050" marR="0" lvl="0" indent="-1143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F39200"/>
              </a:buClr>
              <a:buSzPts val="2700"/>
              <a:buFont typeface="Arial"/>
              <a:buNone/>
            </a:pPr>
            <a:endParaRPr sz="1800"/>
          </a:p>
          <a:p>
            <a:pPr marL="400050" marR="0" lvl="0" indent="-1143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F39200"/>
              </a:buClr>
              <a:buSzPts val="2700"/>
              <a:buFont typeface="Arial"/>
              <a:buNone/>
            </a:pPr>
            <a:endParaRPr sz="1800"/>
          </a:p>
          <a:p>
            <a:pPr marL="400050" marR="0" lvl="0" indent="-1143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F39200"/>
              </a:buClr>
              <a:buSzPts val="2700"/>
              <a:buFont typeface="Arial"/>
              <a:buNone/>
            </a:pPr>
            <a:endParaRPr sz="1800"/>
          </a:p>
          <a:p>
            <a:pPr marL="400050" marR="0" lvl="0" indent="-1143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F39200"/>
              </a:buClr>
              <a:buSzPts val="2700"/>
              <a:buFont typeface="Arial"/>
              <a:buNone/>
            </a:pPr>
            <a:endParaRPr sz="1800"/>
          </a:p>
          <a:p>
            <a:pPr marL="400050" marR="0" lvl="0" indent="-1143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F39200"/>
              </a:buClr>
              <a:buSzPts val="2700"/>
              <a:buFont typeface="Arial"/>
              <a:buNone/>
            </a:pPr>
            <a:endParaRPr sz="1800"/>
          </a:p>
          <a:p>
            <a:pPr marL="400050" marR="0" lvl="0" indent="-11430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F39200"/>
              </a:buClr>
              <a:buSzPts val="2700"/>
              <a:buFont typeface="Arial"/>
              <a:buNone/>
            </a:pPr>
            <a:endParaRPr sz="1800"/>
          </a:p>
          <a:p>
            <a:pPr marL="114300" marR="0" lvl="0" indent="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F39200"/>
              </a:buClr>
              <a:buSzPts val="2700"/>
              <a:buNone/>
            </a:pPr>
            <a:endParaRPr sz="1800"/>
          </a:p>
          <a:p>
            <a:pPr marL="285750" marR="0" lvl="0" indent="-28575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F39200"/>
              </a:buClr>
              <a:buSzPts val="3000"/>
              <a:buFont typeface="Arial"/>
              <a:buChar char="•"/>
            </a:pPr>
            <a:r>
              <a:rPr lang="en-US" sz="2000"/>
              <a:t>Optymalizacja na stronie</a:t>
            </a:r>
            <a:endParaRPr sz="2000"/>
          </a:p>
          <a:p>
            <a:pPr marL="742950" marR="0" lvl="1" indent="-28575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F39200"/>
              </a:buClr>
              <a:buSzPts val="3000"/>
              <a:buFont typeface="Arial"/>
              <a:buChar char="•"/>
            </a:pPr>
            <a:r>
              <a:rPr lang="en-US" sz="2000" b="0" i="0" u="none" strike="noStrike" cap="none"/>
              <a:t>Słowa kluczowe</a:t>
            </a:r>
            <a:endParaRPr sz="2000"/>
          </a:p>
          <a:p>
            <a:pPr marL="742950" marR="0" lvl="1" indent="-28575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F39200"/>
              </a:buClr>
              <a:buSzPts val="3000"/>
              <a:buFont typeface="Arial"/>
              <a:buChar char="•"/>
            </a:pPr>
            <a:r>
              <a:rPr lang="en-US" sz="2000" b="0" i="0" u="none" strike="noStrike" cap="none"/>
              <a:t>Linki</a:t>
            </a:r>
            <a:endParaRPr sz="2000"/>
          </a:p>
          <a:p>
            <a:pPr marL="742950" marR="0" lvl="1" indent="-28575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F39200"/>
              </a:buClr>
              <a:buSzPts val="3000"/>
              <a:buFont typeface="Arial"/>
              <a:buChar char="•"/>
            </a:pPr>
            <a:r>
              <a:rPr lang="en-US" sz="2000" b="0" i="0" u="none" strike="noStrike" cap="none"/>
              <a:t>Obrazy</a:t>
            </a:r>
            <a:endParaRPr sz="2000"/>
          </a:p>
          <a:p>
            <a:pPr marL="742950" marR="0" lvl="1" indent="-28575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F39200"/>
              </a:buClr>
              <a:buSzPts val="3000"/>
              <a:buFont typeface="Arial"/>
              <a:buChar char="•"/>
            </a:pPr>
            <a:r>
              <a:rPr lang="en-US" sz="2000" b="0" i="0" u="none" strike="noStrike" cap="none"/>
              <a:t>Dostępność</a:t>
            </a:r>
            <a:endParaRPr sz="2000"/>
          </a:p>
          <a:p>
            <a:pPr marL="742950" marR="0" lvl="1" indent="-28575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rgbClr val="F39200"/>
              </a:buClr>
              <a:buSzPts val="3000"/>
              <a:buFont typeface="Arial"/>
              <a:buChar char="•"/>
            </a:pPr>
            <a:r>
              <a:rPr lang="en-US" sz="2000" b="0" i="0" u="none" strike="noStrike" cap="none"/>
              <a:t>Tagi</a:t>
            </a:r>
            <a:endParaRPr sz="2000"/>
          </a:p>
          <a:p>
            <a:pPr marL="285750" marR="0" lvl="0" indent="-17145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</a:pP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8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2" name="Google Shape;192;p8"/>
          <p:cNvSpPr txBox="1"/>
          <p:nvPr/>
        </p:nvSpPr>
        <p:spPr>
          <a:xfrm>
            <a:off x="478339" y="1262790"/>
            <a:ext cx="8333429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17145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1800"/>
              <a:buFont typeface="Open Sans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3" name="Google Shape;193;p8"/>
          <p:cNvSpPr txBox="1">
            <a:spLocks noGrp="1"/>
          </p:cNvSpPr>
          <p:nvPr>
            <p:ph type="body" idx="1"/>
          </p:nvPr>
        </p:nvSpPr>
        <p:spPr>
          <a:xfrm>
            <a:off x="840583" y="312995"/>
            <a:ext cx="6614054" cy="8227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rPr lang="en-US" sz="2800"/>
              <a:t>Ocena aktywności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endParaRPr/>
          </a:p>
        </p:txBody>
      </p:sp>
      <p:sp>
        <p:nvSpPr>
          <p:cNvPr id="194" name="Google Shape;194;p8"/>
          <p:cNvSpPr txBox="1">
            <a:spLocks noGrp="1"/>
          </p:cNvSpPr>
          <p:nvPr>
            <p:ph type="body" idx="2"/>
          </p:nvPr>
        </p:nvSpPr>
        <p:spPr>
          <a:xfrm>
            <a:off x="840583" y="884798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r>
              <a:rPr lang="en-US" sz="1800" dirty="0"/>
              <a:t>Z </a:t>
            </a:r>
            <a:r>
              <a:rPr lang="en-US" sz="1800" dirty="0" err="1"/>
              <a:t>następnej</a:t>
            </a:r>
            <a:r>
              <a:rPr lang="en-US" sz="1800" dirty="0"/>
              <a:t> </a:t>
            </a:r>
            <a:r>
              <a:rPr lang="en-US" sz="1800" dirty="0" err="1"/>
              <a:t>listy</a:t>
            </a:r>
            <a:r>
              <a:rPr lang="en-US" sz="1800" dirty="0"/>
              <a:t> </a:t>
            </a:r>
            <a:r>
              <a:rPr lang="en-US" sz="1800" dirty="0" err="1"/>
              <a:t>wybierz</a:t>
            </a:r>
            <a:r>
              <a:rPr lang="en-US" sz="1800" dirty="0"/>
              <a:t> </a:t>
            </a:r>
            <a:r>
              <a:rPr lang="en-US" sz="1800" dirty="0" err="1"/>
              <a:t>organizację</a:t>
            </a:r>
            <a:r>
              <a:rPr lang="en-US" sz="1800" dirty="0"/>
              <a:t> </a:t>
            </a:r>
            <a:r>
              <a:rPr lang="en-US" sz="1800" dirty="0" err="1"/>
              <a:t>i</a:t>
            </a:r>
            <a:r>
              <a:rPr lang="en-US" sz="1800" dirty="0"/>
              <a:t> </a:t>
            </a:r>
            <a:r>
              <a:rPr lang="en-US" sz="1800" dirty="0" err="1"/>
              <a:t>jej</a:t>
            </a:r>
            <a:r>
              <a:rPr lang="en-US" sz="1800" dirty="0"/>
              <a:t> </a:t>
            </a:r>
            <a:r>
              <a:rPr lang="en-US" sz="1800" dirty="0" err="1"/>
              <a:t>stronę</a:t>
            </a:r>
            <a:r>
              <a:rPr lang="en-US" sz="1800" dirty="0"/>
              <a:t> </a:t>
            </a:r>
            <a:r>
              <a:rPr lang="en-US" sz="1800" dirty="0" err="1"/>
              <a:t>internetową</a:t>
            </a:r>
            <a:r>
              <a:rPr lang="en-US" sz="1800" dirty="0"/>
              <a:t>:</a:t>
            </a:r>
            <a:endParaRPr dirty="0"/>
          </a:p>
          <a:p>
            <a:pPr marL="285750" marR="0" lvl="0" indent="-2857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F39200"/>
              </a:buClr>
              <a:buSzPts val="2700"/>
              <a:buFont typeface="Arial"/>
              <a:buChar char="•"/>
            </a:pPr>
            <a:r>
              <a:rPr lang="en-US" sz="1800" dirty="0" err="1"/>
              <a:t>Sklep</a:t>
            </a:r>
            <a:r>
              <a:rPr lang="en-US" sz="1800" dirty="0"/>
              <a:t> </a:t>
            </a:r>
            <a:r>
              <a:rPr lang="en-US" sz="1800" dirty="0" err="1"/>
              <a:t>internetowy</a:t>
            </a:r>
            <a:r>
              <a:rPr lang="en-US" sz="1800" dirty="0"/>
              <a:t>.</a:t>
            </a:r>
            <a:endParaRPr dirty="0"/>
          </a:p>
          <a:p>
            <a:pPr marL="285750" marR="0" lvl="0" indent="-2857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F39200"/>
              </a:buClr>
              <a:buSzPts val="2700"/>
              <a:buFont typeface="Arial"/>
              <a:buChar char="•"/>
            </a:pPr>
            <a:r>
              <a:rPr lang="en-US" sz="1800" dirty="0" err="1"/>
              <a:t>Obecność</a:t>
            </a:r>
            <a:r>
              <a:rPr lang="en-US" sz="1800" dirty="0"/>
              <a:t> </a:t>
            </a:r>
            <a:r>
              <a:rPr lang="en-US" sz="1800" dirty="0" err="1"/>
              <a:t>marki</a:t>
            </a:r>
            <a:r>
              <a:rPr lang="en-US" sz="1800" dirty="0"/>
              <a:t> online.</a:t>
            </a:r>
            <a:endParaRPr sz="1800" dirty="0"/>
          </a:p>
          <a:p>
            <a:pPr marL="285750" lvl="0" indent="-285750">
              <a:lnSpc>
                <a:spcPct val="115000"/>
              </a:lnSpc>
              <a:spcBef>
                <a:spcPts val="1200"/>
              </a:spcBef>
              <a:buClr>
                <a:srgbClr val="F39200"/>
              </a:buClr>
              <a:buSzPts val="2700"/>
              <a:buFont typeface="Arial"/>
              <a:buChar char="•"/>
            </a:pPr>
            <a:r>
              <a:rPr lang="en-US" sz="1800" dirty="0" err="1"/>
              <a:t>Repozytorium</a:t>
            </a:r>
            <a:r>
              <a:rPr lang="en-US" sz="1800" dirty="0"/>
              <a:t> </a:t>
            </a:r>
            <a:r>
              <a:rPr lang="en-US" sz="1800" dirty="0" err="1"/>
              <a:t>informacji</a:t>
            </a:r>
            <a:r>
              <a:rPr lang="en-US" sz="1800" dirty="0"/>
              <a:t> (np. </a:t>
            </a:r>
            <a:r>
              <a:rPr lang="pl-PL" sz="1800" dirty="0"/>
              <a:t>aktualności/news</a:t>
            </a:r>
            <a:r>
              <a:rPr lang="en-US" sz="1800" dirty="0" smtClean="0"/>
              <a:t>)</a:t>
            </a:r>
            <a:r>
              <a:rPr lang="pl-PL" sz="1800" dirty="0" smtClean="0"/>
              <a:t>.</a:t>
            </a:r>
            <a:endParaRPr sz="1800" dirty="0"/>
          </a:p>
          <a:p>
            <a:pPr marL="0" marR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endParaRPr sz="1800" dirty="0"/>
          </a:p>
          <a:p>
            <a:pPr marL="0" marR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r>
              <a:rPr lang="en-US" sz="1800" dirty="0" err="1"/>
              <a:t>Zidentyfikuj</a:t>
            </a:r>
            <a:r>
              <a:rPr lang="en-US" sz="1800" dirty="0"/>
              <a:t> </a:t>
            </a:r>
            <a:r>
              <a:rPr lang="en-US" sz="1800" dirty="0" err="1"/>
              <a:t>najważniejsze</a:t>
            </a:r>
            <a:r>
              <a:rPr lang="en-US" sz="1800" dirty="0"/>
              <a:t> </a:t>
            </a:r>
            <a:r>
              <a:rPr lang="en-US" sz="1800" dirty="0" err="1"/>
              <a:t>strony</a:t>
            </a:r>
            <a:r>
              <a:rPr lang="en-US" sz="1800" dirty="0"/>
              <a:t> </a:t>
            </a:r>
            <a:r>
              <a:rPr lang="en-US" sz="1800" dirty="0" err="1"/>
              <a:t>witryny</a:t>
            </a:r>
            <a:r>
              <a:rPr lang="en-US" sz="1800" dirty="0"/>
              <a:t> </a:t>
            </a:r>
            <a:r>
              <a:rPr lang="en-US" sz="1800" dirty="0" err="1"/>
              <a:t>i</a:t>
            </a:r>
            <a:r>
              <a:rPr lang="en-US" sz="1800" dirty="0"/>
              <a:t> </a:t>
            </a:r>
            <a:r>
              <a:rPr lang="en-US" sz="1800" dirty="0" err="1"/>
              <a:t>zaproponuj</a:t>
            </a:r>
            <a:r>
              <a:rPr lang="en-US" sz="1800" dirty="0"/>
              <a:t> </a:t>
            </a:r>
            <a:r>
              <a:rPr lang="en-US" sz="1800" dirty="0" err="1"/>
              <a:t>ich</a:t>
            </a:r>
            <a:r>
              <a:rPr lang="en-US" sz="1800" dirty="0"/>
              <a:t> </a:t>
            </a:r>
            <a:r>
              <a:rPr lang="en-US" sz="1800" dirty="0" err="1"/>
              <a:t>ulepszenia</a:t>
            </a:r>
            <a:r>
              <a:rPr lang="en-US" sz="1800" dirty="0"/>
              <a:t>. </a:t>
            </a:r>
            <a:endParaRPr dirty="0"/>
          </a:p>
          <a:p>
            <a:pPr marL="0" marR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endParaRPr sz="1800" dirty="0"/>
          </a:p>
          <a:p>
            <a:pPr marL="285750" marR="0" lvl="0" indent="-1714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Open Sans"/>
              <a:buNone/>
            </a:pPr>
            <a:endParaRPr sz="1800" dirty="0"/>
          </a:p>
          <a:p>
            <a:pPr marL="0" lvl="0" indent="0" algn="l" rtl="0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endParaRPr sz="1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9"/>
          <p:cNvSpPr txBox="1"/>
          <p:nvPr/>
        </p:nvSpPr>
        <p:spPr>
          <a:xfrm>
            <a:off x="716400" y="1486975"/>
            <a:ext cx="7711200" cy="112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Arial"/>
              <a:buNone/>
            </a:pPr>
            <a:r>
              <a:rPr lang="en-US" sz="6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Temat 1 </a:t>
            </a:r>
            <a:endParaRPr sz="6000" b="1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0" name="Google Shape;200;p9"/>
          <p:cNvSpPr txBox="1"/>
          <p:nvPr/>
        </p:nvSpPr>
        <p:spPr>
          <a:xfrm>
            <a:off x="675150" y="1849533"/>
            <a:ext cx="7793700" cy="7588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600"/>
              <a:buFont typeface="Arial"/>
              <a:buNone/>
            </a:pPr>
            <a:r>
              <a:rPr lang="en-US" sz="36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Optymalizacja treści pod kątem strategii SEO</a:t>
            </a:r>
            <a:endParaRPr sz="2000" b="1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10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6" name="Google Shape;206;p10"/>
          <p:cNvSpPr txBox="1"/>
          <p:nvPr/>
        </p:nvSpPr>
        <p:spPr>
          <a:xfrm>
            <a:off x="478339" y="1262790"/>
            <a:ext cx="8333429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17145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8" name="Google Shape;208;p10"/>
          <p:cNvSpPr txBox="1">
            <a:spLocks noGrp="1"/>
          </p:cNvSpPr>
          <p:nvPr>
            <p:ph type="body" idx="1"/>
          </p:nvPr>
        </p:nvSpPr>
        <p:spPr>
          <a:xfrm>
            <a:off x="628650" y="1369218"/>
            <a:ext cx="7886700" cy="28556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9200"/>
              </a:buClr>
              <a:buSzPts val="2700"/>
              <a:buFont typeface="Arial"/>
              <a:buChar char="•"/>
            </a:pPr>
            <a:r>
              <a:rPr lang="en-US" sz="1800" b="0" i="0" u="none" strike="noStrike" cap="none"/>
              <a:t>Optymalizacja treści pod kątem SEO odnosi się do procesu tworzenia wysokiej jakości, istotnych i angażujących treści, które są zoptymalizowane pod kątem docelowych słów kluczowych</a:t>
            </a:r>
            <a:br>
              <a:rPr lang="en-US" sz="1800" b="0" i="0" u="none" strike="noStrike" cap="none"/>
            </a:br>
            <a:endParaRPr sz="1800" b="0" i="0" u="none" strike="noStrike" cap="none"/>
          </a:p>
          <a:p>
            <a:pPr marL="285750" marR="0" lvl="0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39200"/>
              </a:buClr>
              <a:buSzPts val="2700"/>
              <a:buFont typeface="Arial"/>
              <a:buChar char="•"/>
            </a:pPr>
            <a:r>
              <a:rPr lang="en-US" sz="1800" b="0" i="0" u="none" strike="noStrike" cap="none"/>
              <a:t>Celem jest tworzenie treści, które są wartościowe zarówno dla użytkowników, jak i wyszukiwarek, dzięki czemu mogą zajmować dobre pozycje na stronach wyników wyszukiwania (SERP) i generować większy ruch w witrynie</a:t>
            </a:r>
            <a:endParaRPr sz="1800" b="0" i="0" u="none" strike="noStrike" cap="none"/>
          </a:p>
          <a:p>
            <a:pPr marL="285750" marR="0" lvl="0" indent="-1714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</a:pPr>
            <a:endParaRPr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Google Shape;215;p11"/>
          <p:cNvSpPr txBox="1">
            <a:spLocks/>
          </p:cNvSpPr>
          <p:nvPr/>
        </p:nvSpPr>
        <p:spPr>
          <a:xfrm>
            <a:off x="291168" y="268618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  <a:defRPr sz="33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SzPts val="3200"/>
            </a:pPr>
            <a:r>
              <a:rPr lang="pl-PL" sz="3200" dirty="0" smtClean="0"/>
              <a:t>Optymalizacja treści pod kątem SEO</a:t>
            </a:r>
            <a:br>
              <a:rPr lang="pl-PL" sz="3200" dirty="0" smtClean="0"/>
            </a:br>
            <a:endParaRPr lang="pl-PL" sz="32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11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4" name="Google Shape;214;p11"/>
          <p:cNvSpPr txBox="1"/>
          <p:nvPr/>
        </p:nvSpPr>
        <p:spPr>
          <a:xfrm>
            <a:off x="478339" y="1262790"/>
            <a:ext cx="8333429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19685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5" name="Google Shape;215;p11"/>
          <p:cNvSpPr txBox="1">
            <a:spLocks noGrp="1"/>
          </p:cNvSpPr>
          <p:nvPr>
            <p:ph type="title"/>
          </p:nvPr>
        </p:nvSpPr>
        <p:spPr>
          <a:xfrm>
            <a:off x="291168" y="268618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200"/>
              <a:buFont typeface="Arial"/>
              <a:buNone/>
            </a:pPr>
            <a:r>
              <a:rPr lang="en-US" sz="3200" dirty="0" err="1"/>
              <a:t>Optymalizacja</a:t>
            </a:r>
            <a:r>
              <a:rPr lang="en-US" sz="3200" dirty="0"/>
              <a:t> </a:t>
            </a:r>
            <a:r>
              <a:rPr lang="en-US" sz="3200" dirty="0" err="1"/>
              <a:t>treści</a:t>
            </a:r>
            <a:r>
              <a:rPr lang="en-US" sz="3200" dirty="0"/>
              <a:t> pod </a:t>
            </a:r>
            <a:r>
              <a:rPr lang="en-US" sz="3200" dirty="0" err="1"/>
              <a:t>kątem</a:t>
            </a:r>
            <a:r>
              <a:rPr lang="en-US" sz="3200" dirty="0"/>
              <a:t> </a:t>
            </a:r>
            <a:r>
              <a:rPr lang="en-US" sz="3200" dirty="0" smtClean="0"/>
              <a:t>SEO</a:t>
            </a:r>
            <a:r>
              <a:rPr lang="en-US" sz="3200" dirty="0"/>
              <a:t/>
            </a:r>
            <a:br>
              <a:rPr lang="en-US" sz="3200" dirty="0"/>
            </a:br>
            <a:endParaRPr sz="3200" dirty="0"/>
          </a:p>
        </p:txBody>
      </p:sp>
      <p:sp>
        <p:nvSpPr>
          <p:cNvPr id="216" name="Google Shape;216;p11"/>
          <p:cNvSpPr txBox="1">
            <a:spLocks noGrp="1"/>
          </p:cNvSpPr>
          <p:nvPr>
            <p:ph type="body" idx="1"/>
          </p:nvPr>
        </p:nvSpPr>
        <p:spPr>
          <a:xfrm>
            <a:off x="628650" y="868281"/>
            <a:ext cx="7886700" cy="4019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9200"/>
              </a:buClr>
              <a:buSzPts val="2250"/>
              <a:buFont typeface="Arial"/>
              <a:buChar char="•"/>
            </a:pPr>
            <a:r>
              <a:rPr lang="en-US" sz="1500" b="0" i="0" u="none" strike="noStrike" cap="none"/>
              <a:t>Zbadaj słowa kluczowe: Przed utworzeniem treści zbadaj słowa kluczowe, których szukają docelowi odbiorcy. Pomoże to w tworzeniu treści, które są dla nich odpowiednie i przydatne. Skorzystaj z narzędzi do badania słów kluczowych, takich jak Google Keyword Planner, aby znaleźć odpowiednie słowa kluczowe i liczbę wyszukiwań</a:t>
            </a:r>
            <a:endParaRPr sz="1500" b="0" i="0" u="none" strike="noStrike" cap="none"/>
          </a:p>
          <a:p>
            <a:pPr marL="285750" marR="0" lvl="0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39200"/>
              </a:buClr>
              <a:buSzPts val="2250"/>
              <a:buFont typeface="Arial"/>
              <a:buChar char="•"/>
            </a:pPr>
            <a:r>
              <a:rPr lang="en-US" sz="1500" b="0" i="0" u="none" strike="noStrike" cap="none"/>
              <a:t>Twórz treści wysokiej jakości: Wysokiej jakości treści to treści, które są dobrze napisane, informacyjne i angażujące oraz muszą być wolne od błędów ortograficznych i gramatycznych, łatwe do odczytania i zrozumienia.</a:t>
            </a:r>
            <a:endParaRPr sz="1500" b="0" i="0" u="none" strike="noStrike" cap="none"/>
          </a:p>
          <a:p>
            <a:pPr marL="285750" marR="0" lvl="0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39200"/>
              </a:buClr>
              <a:buSzPts val="2250"/>
              <a:buFont typeface="Arial"/>
              <a:buChar char="•"/>
            </a:pPr>
            <a:r>
              <a:rPr lang="en-US" sz="1500" b="0" i="0" u="none" strike="noStrike" cap="none"/>
              <a:t>Optymalizacja pod kątem słów kluczowych: Po ustaleniu słów kluczowych należy je uwzględnić w nagłówkach treści, metaopisie i tekście głównym.</a:t>
            </a:r>
            <a:endParaRPr sz="1500" b="0" i="0" u="none" strike="noStrike" cap="none"/>
          </a:p>
          <a:p>
            <a:pPr marL="285750" marR="0" lvl="0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39200"/>
              </a:buClr>
              <a:buSzPts val="2250"/>
              <a:buFont typeface="Arial"/>
              <a:buChar char="•"/>
            </a:pPr>
            <a:r>
              <a:rPr lang="en-US" sz="1500" b="0" i="0" u="none" strike="noStrike" cap="none"/>
              <a:t>Nagłówki i podtytuły: nagłówki i podtytuły powinny być używane w celu uporządkowania treści i ułatwienia jej czytania (H1, H2, H3 itp.) oraz wskazania hierarchii treści.</a:t>
            </a:r>
            <a:endParaRPr sz="1500" b="0" i="0" u="none" strike="noStrike" cap="none"/>
          </a:p>
          <a:p>
            <a:pPr marL="285750" marR="0" lvl="0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39200"/>
              </a:buClr>
              <a:buSzPts val="2250"/>
              <a:buFont typeface="Arial"/>
              <a:buChar char="•"/>
            </a:pPr>
            <a:r>
              <a:rPr lang="en-US" sz="1500" b="0" i="0" u="none" strike="noStrike" cap="none"/>
              <a:t>Dodaj obrazy i filmy do treści, aby uczynić ją bardziej atrakcyjną wizualnie i wciągającą.</a:t>
            </a:r>
            <a:endParaRPr sz="1500" b="0" i="0" u="none" strike="noStrike" cap="none"/>
          </a:p>
          <a:p>
            <a:pPr marL="285750" marR="0" lvl="0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39200"/>
              </a:buClr>
              <a:buSzPts val="2250"/>
              <a:buFont typeface="Arial"/>
              <a:buChar char="•"/>
            </a:pPr>
            <a:r>
              <a:rPr lang="en-US" sz="1500" b="0" i="0" u="none" strike="noStrike" cap="none"/>
              <a:t>Dodawanie linków wewnętrznych i zewnętrznych</a:t>
            </a:r>
            <a:endParaRPr sz="1500" b="0" i="0" u="none" strike="noStrike" cap="none"/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F39200"/>
              </a:buClr>
              <a:buSzPts val="1875"/>
              <a:buNone/>
            </a:pPr>
            <a:endParaRPr sz="15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12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2" name="Google Shape;222;p12"/>
          <p:cNvSpPr txBox="1"/>
          <p:nvPr/>
        </p:nvSpPr>
        <p:spPr>
          <a:xfrm>
            <a:off x="478339" y="1262790"/>
            <a:ext cx="8333429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17145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1800"/>
              <a:buFont typeface="Open Sans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3" name="Google Shape;223;p12"/>
          <p:cNvSpPr txBox="1">
            <a:spLocks noGrp="1"/>
          </p:cNvSpPr>
          <p:nvPr>
            <p:ph type="body" idx="1"/>
          </p:nvPr>
        </p:nvSpPr>
        <p:spPr>
          <a:xfrm>
            <a:off x="840583" y="312995"/>
            <a:ext cx="6614054" cy="8781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rPr lang="en-US" sz="2800"/>
              <a:t>Ocena aktywności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endParaRPr sz="2800"/>
          </a:p>
        </p:txBody>
      </p:sp>
      <p:sp>
        <p:nvSpPr>
          <p:cNvPr id="224" name="Google Shape;224;p12"/>
          <p:cNvSpPr txBox="1">
            <a:spLocks noGrp="1"/>
          </p:cNvSpPr>
          <p:nvPr>
            <p:ph type="body" idx="2"/>
          </p:nvPr>
        </p:nvSpPr>
        <p:spPr>
          <a:xfrm>
            <a:off x="840583" y="884798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rPr lang="en-US" sz="1800" b="0" i="0" u="none" strike="noStrike" cap="none" dirty="0"/>
              <a:t>Z </a:t>
            </a:r>
            <a:r>
              <a:rPr lang="en-US" sz="1800" b="0" i="0" u="none" strike="noStrike" cap="none" dirty="0" err="1"/>
              <a:t>następnej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listy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wybierz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organizację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i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jej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stronę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internetową</a:t>
            </a:r>
            <a:r>
              <a:rPr lang="en-US" sz="1800" b="0" i="0" u="none" strike="noStrike" cap="none" dirty="0"/>
              <a:t>:</a:t>
            </a:r>
            <a:endParaRPr dirty="0"/>
          </a:p>
          <a:p>
            <a:pPr marL="285750" marR="0" lvl="0" indent="-2857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F39200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 err="1"/>
              <a:t>Sklep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internetowy</a:t>
            </a:r>
            <a:r>
              <a:rPr lang="en-US" sz="1800" b="0" i="0" u="none" strike="noStrike" cap="none" dirty="0"/>
              <a:t>.</a:t>
            </a:r>
            <a:endParaRPr dirty="0"/>
          </a:p>
          <a:p>
            <a:pPr marL="285750" marR="0" lvl="0" indent="-2857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F39200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 err="1"/>
              <a:t>Obecność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marki</a:t>
            </a:r>
            <a:r>
              <a:rPr lang="en-US" sz="1800" b="0" i="0" u="none" strike="noStrike" cap="none" dirty="0"/>
              <a:t> online.</a:t>
            </a:r>
            <a:endParaRPr sz="1800" b="0" i="0" u="none" strike="noStrike" cap="none" dirty="0"/>
          </a:p>
          <a:p>
            <a:pPr marL="285750" marR="0" lvl="0" indent="-2857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F39200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 err="1"/>
              <a:t>Repozytorium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informacji</a:t>
            </a:r>
            <a:r>
              <a:rPr lang="en-US" sz="1800" b="0" i="0" u="none" strike="noStrike" cap="none" dirty="0"/>
              <a:t> (np. </a:t>
            </a:r>
            <a:r>
              <a:rPr lang="pl-PL" sz="1800" b="0" i="0" u="none" strike="noStrike" cap="none" dirty="0" smtClean="0"/>
              <a:t>aktualności/news</a:t>
            </a:r>
            <a:r>
              <a:rPr lang="en-US" sz="1800" b="0" i="0" u="none" strike="noStrike" cap="none" dirty="0" smtClean="0"/>
              <a:t>)</a:t>
            </a:r>
            <a:endParaRPr sz="1800" b="0" i="0" u="none" strike="noStrike" cap="none" dirty="0"/>
          </a:p>
          <a:p>
            <a:pPr marL="0" marR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endParaRPr sz="1800" b="0" i="0" u="none" strike="noStrike" cap="none" dirty="0"/>
          </a:p>
          <a:p>
            <a:pPr marL="0" marR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rPr lang="en-US" sz="1800" b="0" i="0" u="none" strike="noStrike" cap="none" dirty="0" err="1"/>
              <a:t>Zidentyfikuj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najważniejsze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strony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witryny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i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zbadaj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odpowiednie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słowa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kluczowe</a:t>
            </a:r>
            <a:r>
              <a:rPr lang="en-US" sz="1800" b="0" i="0" u="none" strike="noStrike" cap="none" dirty="0"/>
              <a:t>.</a:t>
            </a:r>
            <a:endParaRPr dirty="0"/>
          </a:p>
          <a:p>
            <a:pPr marL="0" marR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1714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Open Sans"/>
              <a:buNone/>
            </a:pPr>
            <a:endParaRPr sz="18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lnSpc>
                <a:spcPct val="108000"/>
              </a:lnSpc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</a:pPr>
            <a:endParaRPr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13"/>
          <p:cNvSpPr txBox="1"/>
          <p:nvPr/>
        </p:nvSpPr>
        <p:spPr>
          <a:xfrm>
            <a:off x="716400" y="1486975"/>
            <a:ext cx="7711200" cy="112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Arial"/>
              <a:buNone/>
            </a:pPr>
            <a:r>
              <a:rPr lang="en-US" sz="6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Temat 1 </a:t>
            </a:r>
            <a:endParaRPr sz="6000" b="1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0" name="Google Shape;230;p13"/>
          <p:cNvSpPr txBox="1"/>
          <p:nvPr/>
        </p:nvSpPr>
        <p:spPr>
          <a:xfrm>
            <a:off x="675150" y="1849533"/>
            <a:ext cx="7793700" cy="7588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600"/>
              <a:buFont typeface="Arial"/>
              <a:buNone/>
            </a:pPr>
            <a:r>
              <a:rPr lang="en-US" sz="36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Optymalizacja techniczna</a:t>
            </a:r>
            <a:endParaRPr sz="2000" b="1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14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6" name="Google Shape;236;p14"/>
          <p:cNvSpPr txBox="1"/>
          <p:nvPr/>
        </p:nvSpPr>
        <p:spPr>
          <a:xfrm>
            <a:off x="478339" y="1262790"/>
            <a:ext cx="8333429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17145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7" name="Google Shape;237;p14"/>
          <p:cNvSpPr txBox="1"/>
          <p:nvPr/>
        </p:nvSpPr>
        <p:spPr>
          <a:xfrm>
            <a:off x="5438776" y="4255056"/>
            <a:ext cx="3467100" cy="2769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200"/>
              <a:buFont typeface="Arial"/>
              <a:buNone/>
            </a:pPr>
            <a:r>
              <a:rPr lang="en-US" sz="1200" b="1" i="1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Wytyczne dotyczące oceny jakości wyszukiwania Google</a:t>
            </a:r>
            <a:endParaRPr sz="1200" b="1" i="1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8" name="Google Shape;238;p14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ct val="100000"/>
              <a:buFont typeface="Arial"/>
              <a:buNone/>
            </a:pPr>
            <a:r>
              <a:rPr lang="en-US" sz="3600"/>
              <a:t>Optymalizacja techniczna</a:t>
            </a:r>
            <a:br>
              <a:rPr lang="en-US" sz="3600"/>
            </a:br>
            <a:endParaRPr sz="3600"/>
          </a:p>
        </p:txBody>
      </p:sp>
      <p:sp>
        <p:nvSpPr>
          <p:cNvPr id="239" name="Google Shape;239;p14"/>
          <p:cNvSpPr txBox="1">
            <a:spLocks noGrp="1"/>
          </p:cNvSpPr>
          <p:nvPr>
            <p:ph type="body" idx="1"/>
          </p:nvPr>
        </p:nvSpPr>
        <p:spPr>
          <a:xfrm>
            <a:off x="628650" y="1369218"/>
            <a:ext cx="7886700" cy="28864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39200"/>
              </a:buClr>
              <a:buSzPts val="2700"/>
              <a:buFont typeface="Arial"/>
              <a:buChar char="•"/>
            </a:pPr>
            <a:r>
              <a:rPr lang="en-US" sz="1800" b="0" i="0" u="none" strike="noStrike" cap="none"/>
              <a:t>Struktura URL</a:t>
            </a:r>
            <a:endParaRPr sz="1800" b="0" i="0" u="none" strike="noStrike" cap="none"/>
          </a:p>
          <a:p>
            <a:pPr marL="285750" marR="0" lvl="0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39200"/>
              </a:buClr>
              <a:buSzPts val="2700"/>
              <a:buFont typeface="Arial"/>
              <a:buChar char="•"/>
            </a:pPr>
            <a:r>
              <a:rPr lang="en-US" sz="1800" b="0" i="0" u="none" strike="noStrike" cap="none"/>
              <a:t>Przekierowania</a:t>
            </a:r>
            <a:endParaRPr sz="1800" b="0" i="0" u="none" strike="noStrike" cap="none"/>
          </a:p>
          <a:p>
            <a:pPr marL="285750" marR="0" lvl="0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39200"/>
              </a:buClr>
              <a:buSzPts val="2700"/>
              <a:buFont typeface="Arial"/>
              <a:buChar char="•"/>
            </a:pPr>
            <a:r>
              <a:rPr lang="en-US" sz="1800" b="0" i="0" u="none" strike="noStrike" cap="none"/>
              <a:t>Mapa witryny i plik robots.txt</a:t>
            </a:r>
            <a:endParaRPr sz="1800" b="0" i="0" u="none" strike="noStrike" cap="none"/>
          </a:p>
          <a:p>
            <a:pPr marL="285750" marR="0" lvl="0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39200"/>
              </a:buClr>
              <a:buSzPts val="2700"/>
              <a:buFont typeface="Arial"/>
              <a:buChar char="•"/>
            </a:pPr>
            <a:r>
              <a:rPr lang="en-US" sz="1800" b="0" i="0" u="none" strike="noStrike" cap="none"/>
              <a:t>Przyjazność dla urządzeń mobilnych</a:t>
            </a:r>
            <a:endParaRPr/>
          </a:p>
          <a:p>
            <a:pPr marL="285750" marR="0" lvl="0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39200"/>
              </a:buClr>
              <a:buSzPts val="2700"/>
              <a:buFont typeface="Arial"/>
              <a:buChar char="•"/>
            </a:pPr>
            <a:r>
              <a:rPr lang="en-US" sz="1800" b="0" i="0" u="none" strike="noStrike" cap="none"/>
              <a:t>Szybkość witryny</a:t>
            </a:r>
            <a:endParaRPr sz="1800" b="0" i="0" u="none" strike="noStrike" cap="none"/>
          </a:p>
          <a:p>
            <a:pPr marL="285750" marR="0" lvl="0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39200"/>
              </a:buClr>
              <a:buSzPts val="2700"/>
              <a:buFont typeface="Arial"/>
              <a:buChar char="•"/>
            </a:pPr>
            <a:r>
              <a:rPr lang="en-US" sz="1800" b="0" i="0" u="none" strike="noStrike" cap="none"/>
              <a:t>SSL</a:t>
            </a:r>
            <a:endParaRPr sz="1800" b="0" i="0" u="none" strike="noStrike" cap="none"/>
          </a:p>
          <a:p>
            <a:pPr marL="285750" marR="0" lvl="0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39200"/>
              </a:buClr>
              <a:buSzPts val="2700"/>
              <a:buFont typeface="Arial"/>
              <a:buChar char="•"/>
            </a:pPr>
            <a:r>
              <a:rPr lang="en-US" sz="1800" b="0" i="0" u="none" strike="noStrike" cap="none"/>
              <a:t>Uszkodzone linki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</a:pP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15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5" name="Google Shape;245;p15"/>
          <p:cNvSpPr txBox="1"/>
          <p:nvPr/>
        </p:nvSpPr>
        <p:spPr>
          <a:xfrm>
            <a:off x="478339" y="1262790"/>
            <a:ext cx="8333429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17145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1800"/>
              <a:buFont typeface="Open Sans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6" name="Google Shape;246;p15"/>
          <p:cNvSpPr txBox="1">
            <a:spLocks noGrp="1"/>
          </p:cNvSpPr>
          <p:nvPr>
            <p:ph type="body" idx="1"/>
          </p:nvPr>
        </p:nvSpPr>
        <p:spPr>
          <a:xfrm>
            <a:off x="840583" y="312995"/>
            <a:ext cx="6614054" cy="8227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rPr lang="en-US" sz="2800"/>
              <a:t>Ocena aktywności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endParaRPr/>
          </a:p>
        </p:txBody>
      </p:sp>
      <p:sp>
        <p:nvSpPr>
          <p:cNvPr id="247" name="Google Shape;247;p15"/>
          <p:cNvSpPr txBox="1">
            <a:spLocks noGrp="1"/>
          </p:cNvSpPr>
          <p:nvPr>
            <p:ph type="body" idx="2"/>
          </p:nvPr>
        </p:nvSpPr>
        <p:spPr>
          <a:xfrm>
            <a:off x="840583" y="884798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rPr lang="en-US" sz="1800" b="0" i="0" u="none" strike="noStrike" cap="none" dirty="0"/>
              <a:t>Z </a:t>
            </a:r>
            <a:r>
              <a:rPr lang="en-US" sz="1800" b="0" i="0" u="none" strike="noStrike" cap="none" dirty="0" err="1"/>
              <a:t>następnej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listy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wybierz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organizację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i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jej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stronę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internetową</a:t>
            </a:r>
            <a:r>
              <a:rPr lang="en-US" sz="1800" b="0" i="0" u="none" strike="noStrike" cap="none" dirty="0"/>
              <a:t>:</a:t>
            </a:r>
            <a:endParaRPr dirty="0"/>
          </a:p>
          <a:p>
            <a:pPr marL="285750" marR="0" lvl="0" indent="-2857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F39200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 err="1"/>
              <a:t>Sklep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internetowy</a:t>
            </a:r>
            <a:r>
              <a:rPr lang="en-US" sz="1800" b="0" i="0" u="none" strike="noStrike" cap="none" dirty="0"/>
              <a:t>.</a:t>
            </a:r>
            <a:endParaRPr dirty="0"/>
          </a:p>
          <a:p>
            <a:pPr marL="285750" marR="0" lvl="0" indent="-2857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F39200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 err="1"/>
              <a:t>Obecność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marki</a:t>
            </a:r>
            <a:r>
              <a:rPr lang="en-US" sz="1800" b="0" i="0" u="none" strike="noStrike" cap="none" dirty="0"/>
              <a:t> online.</a:t>
            </a:r>
            <a:endParaRPr sz="1800" b="0" i="0" u="none" strike="noStrike" cap="none" dirty="0"/>
          </a:p>
          <a:p>
            <a:pPr marL="285750" lvl="0" indent="-285750">
              <a:lnSpc>
                <a:spcPct val="115000"/>
              </a:lnSpc>
              <a:spcBef>
                <a:spcPts val="1200"/>
              </a:spcBef>
              <a:buClr>
                <a:srgbClr val="F39200"/>
              </a:buClr>
              <a:buSzPts val="2700"/>
              <a:buFont typeface="Arial"/>
              <a:buChar char="•"/>
            </a:pPr>
            <a:r>
              <a:rPr lang="en-US" sz="1800" b="0" i="0" u="none" strike="noStrike" cap="none" dirty="0" err="1"/>
              <a:t>Repozytorium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informacji</a:t>
            </a:r>
            <a:r>
              <a:rPr lang="en-US" sz="1800" b="0" i="0" u="none" strike="noStrike" cap="none" dirty="0"/>
              <a:t> (np. </a:t>
            </a:r>
            <a:r>
              <a:rPr lang="pl-PL" sz="1800" dirty="0"/>
              <a:t>aktualności/news</a:t>
            </a:r>
            <a:r>
              <a:rPr lang="en-US" sz="1800" b="0" i="0" u="none" strike="noStrike" cap="none" dirty="0" smtClean="0"/>
              <a:t>)</a:t>
            </a:r>
            <a:endParaRPr sz="1800" b="0" i="0" u="none" strike="noStrike" cap="none" dirty="0"/>
          </a:p>
          <a:p>
            <a:pPr marL="0" marR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endParaRPr sz="1800" b="0" i="0" u="none" strike="noStrike" cap="none" dirty="0"/>
          </a:p>
          <a:p>
            <a:pPr marL="0" marR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rPr lang="en-US" sz="1800" b="0" i="0" u="none" strike="noStrike" cap="none" dirty="0" err="1"/>
              <a:t>Optymalizacja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szybkości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strony</a:t>
            </a:r>
            <a:r>
              <a:rPr lang="en-US" sz="1800" b="0" i="0" u="none" strike="noStrike" cap="none" dirty="0"/>
              <a:t> </a:t>
            </a:r>
            <a:r>
              <a:rPr lang="en-US" sz="1800" b="0" i="0" u="none" strike="noStrike" cap="none" dirty="0" err="1"/>
              <a:t>internetowej</a:t>
            </a:r>
            <a:endParaRPr dirty="0"/>
          </a:p>
          <a:p>
            <a:pPr marL="285750" marR="0" lvl="0" indent="-1714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Open Sans"/>
              <a:buNone/>
            </a:pPr>
            <a:endParaRPr sz="1800" b="0" i="0" u="none" strike="noStrike" cap="none" dirty="0"/>
          </a:p>
          <a:p>
            <a:pPr marL="0" lvl="0" indent="0" algn="l" rtl="0">
              <a:lnSpc>
                <a:spcPct val="108000"/>
              </a:lnSpc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</a:pPr>
            <a:endParaRPr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16"/>
          <p:cNvSpPr txBox="1"/>
          <p:nvPr/>
        </p:nvSpPr>
        <p:spPr>
          <a:xfrm>
            <a:off x="716400" y="1486975"/>
            <a:ext cx="7711200" cy="112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Arial"/>
              <a:buNone/>
            </a:pPr>
            <a:r>
              <a:rPr lang="en-US" sz="6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Temat 1 </a:t>
            </a:r>
            <a:endParaRPr sz="6000" b="1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3" name="Google Shape;253;p16"/>
          <p:cNvSpPr txBox="1"/>
          <p:nvPr/>
        </p:nvSpPr>
        <p:spPr>
          <a:xfrm>
            <a:off x="675150" y="1849533"/>
            <a:ext cx="7793700" cy="7588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600"/>
              <a:buFont typeface="Arial"/>
              <a:buNone/>
            </a:pPr>
            <a:r>
              <a:rPr lang="en-US" sz="36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Lokalne SEO</a:t>
            </a:r>
            <a:endParaRPr sz="2000" b="1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8" name="Google Shape;258;p17"/>
          <p:cNvGrpSpPr/>
          <p:nvPr/>
        </p:nvGrpSpPr>
        <p:grpSpPr>
          <a:xfrm>
            <a:off x="1237243" y="1294730"/>
            <a:ext cx="6657490" cy="3251066"/>
            <a:chOff x="1043804" y="-9059"/>
            <a:chExt cx="6657490" cy="3251066"/>
          </a:xfrm>
        </p:grpSpPr>
        <p:sp>
          <p:nvSpPr>
            <p:cNvPr id="259" name="Google Shape;259;p17"/>
            <p:cNvSpPr/>
            <p:nvPr/>
          </p:nvSpPr>
          <p:spPr>
            <a:xfrm>
              <a:off x="1043804" y="-9059"/>
              <a:ext cx="6657490" cy="969584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9235A9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0" name="Google Shape;260;p17"/>
            <p:cNvSpPr txBox="1"/>
            <p:nvPr/>
          </p:nvSpPr>
          <p:spPr>
            <a:xfrm>
              <a:off x="1046873" y="249883"/>
              <a:ext cx="6415094" cy="484792"/>
            </a:xfrm>
            <a:prstGeom prst="rect">
              <a:avLst/>
            </a:prstGeom>
            <a:solidFill>
              <a:srgbClr val="9235A9"/>
            </a:solidFill>
            <a:ln>
              <a:noFill/>
            </a:ln>
          </p:spPr>
          <p:txBody>
            <a:bodyPr spcFirstLastPara="1" wrap="square" lIns="64750" tIns="64750" rIns="254000" bIns="15390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700"/>
                <a:buFont typeface="Open Sans"/>
                <a:buNone/>
              </a:pPr>
              <a:r>
                <a:rPr lang="en-US" sz="17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Rejestr</a:t>
              </a:r>
              <a:endPara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1" name="Google Shape;261;p17"/>
            <p:cNvSpPr/>
            <p:nvPr/>
          </p:nvSpPr>
          <p:spPr>
            <a:xfrm>
              <a:off x="1046873" y="755177"/>
              <a:ext cx="2050507" cy="1867776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rgbClr val="6200AE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2" name="Google Shape;262;p17"/>
            <p:cNvSpPr txBox="1"/>
            <p:nvPr/>
          </p:nvSpPr>
          <p:spPr>
            <a:xfrm>
              <a:off x="1046873" y="755177"/>
              <a:ext cx="2050507" cy="186777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3325" tIns="53325" rIns="53325" bIns="53325" anchor="t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Open Sans"/>
                <a:buNone/>
              </a:pPr>
              <a:r>
                <a:rPr lang="en-US" sz="14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Ekosystem Google</a:t>
              </a:r>
              <a:endPara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l" rtl="0">
                <a:lnSpc>
                  <a:spcPct val="90000"/>
                </a:lnSpc>
                <a:spcBef>
                  <a:spcPts val="49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Open Sans"/>
                <a:buNone/>
              </a:pPr>
              <a:r>
                <a:rPr lang="en-US" sz="14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Google Moja Firma</a:t>
              </a:r>
              <a:endPara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l" rtl="0">
                <a:lnSpc>
                  <a:spcPct val="90000"/>
                </a:lnSpc>
                <a:spcBef>
                  <a:spcPts val="49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Open Sans"/>
                <a:buNone/>
              </a:pPr>
              <a:r>
                <a:rPr lang="en-US" sz="14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YouTube</a:t>
              </a:r>
              <a:endPara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l" rtl="0">
                <a:lnSpc>
                  <a:spcPct val="90000"/>
                </a:lnSpc>
                <a:spcBef>
                  <a:spcPts val="49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Open Sans"/>
                <a:buNone/>
              </a:pPr>
              <a:r>
                <a:rPr lang="en-US" sz="14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Facebook</a:t>
              </a:r>
              <a:endPara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l" rtl="0">
                <a:lnSpc>
                  <a:spcPct val="90000"/>
                </a:lnSpc>
                <a:spcBef>
                  <a:spcPts val="49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Open Sans"/>
                <a:buNone/>
              </a:pPr>
              <a:r>
                <a:rPr lang="en-US" sz="14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Twitter</a:t>
              </a:r>
              <a:endPara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l" rtl="0">
                <a:lnSpc>
                  <a:spcPct val="90000"/>
                </a:lnSpc>
                <a:spcBef>
                  <a:spcPts val="49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Open Sans"/>
                <a:buNone/>
              </a:pPr>
              <a:r>
                <a:rPr lang="en-US" sz="14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LinkedIn</a:t>
              </a:r>
              <a:endPara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3" name="Google Shape;263;p17"/>
            <p:cNvSpPr/>
            <p:nvPr/>
          </p:nvSpPr>
          <p:spPr>
            <a:xfrm>
              <a:off x="3094311" y="312458"/>
              <a:ext cx="4606983" cy="969584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F1148B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4" name="Google Shape;264;p17"/>
            <p:cNvSpPr txBox="1"/>
            <p:nvPr/>
          </p:nvSpPr>
          <p:spPr>
            <a:xfrm>
              <a:off x="3097380" y="573078"/>
              <a:ext cx="4364587" cy="48479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64750" tIns="64750" rIns="254000" bIns="15390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700"/>
                <a:buFont typeface="Open Sans"/>
                <a:buNone/>
              </a:pPr>
              <a:r>
                <a:rPr lang="en-US" sz="17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Spójne informacje</a:t>
              </a:r>
              <a:endParaRPr sz="17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5" name="Google Shape;265;p17"/>
            <p:cNvSpPr/>
            <p:nvPr/>
          </p:nvSpPr>
          <p:spPr>
            <a:xfrm>
              <a:off x="3097380" y="1078371"/>
              <a:ext cx="2050507" cy="1867776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rgbClr val="F1148B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6" name="Google Shape;266;p17"/>
            <p:cNvSpPr txBox="1"/>
            <p:nvPr/>
          </p:nvSpPr>
          <p:spPr>
            <a:xfrm>
              <a:off x="3097380" y="1078371"/>
              <a:ext cx="2050507" cy="186777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3325" tIns="53325" rIns="53325" bIns="53325" anchor="t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Open Sans"/>
                <a:buNone/>
              </a:pPr>
              <a:r>
                <a:rPr lang="en-US" sz="14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Oferta</a:t>
              </a:r>
              <a:endPara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l" rtl="0">
                <a:lnSpc>
                  <a:spcPct val="90000"/>
                </a:lnSpc>
                <a:spcBef>
                  <a:spcPts val="49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Open Sans"/>
                <a:buNone/>
              </a:pPr>
              <a:r>
                <a:rPr lang="en-US" sz="14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N.A.P. (Nazwa, adres,</a:t>
              </a:r>
              <a:endPara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l" rtl="0">
                <a:lnSpc>
                  <a:spcPct val="90000"/>
                </a:lnSpc>
                <a:spcBef>
                  <a:spcPts val="49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Open Sans"/>
                <a:buNone/>
              </a:pPr>
              <a:r>
                <a:rPr lang="en-US" sz="14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Telefon)</a:t>
              </a:r>
              <a:endPara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l" rtl="0">
                <a:lnSpc>
                  <a:spcPct val="90000"/>
                </a:lnSpc>
                <a:spcBef>
                  <a:spcPts val="49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Open Sans"/>
                <a:buNone/>
              </a:pPr>
              <a:r>
                <a:rPr lang="en-US" sz="14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Zdjęcia</a:t>
              </a:r>
              <a:endPara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l" rtl="0">
                <a:lnSpc>
                  <a:spcPct val="90000"/>
                </a:lnSpc>
                <a:spcBef>
                  <a:spcPts val="49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Open Sans"/>
                <a:buNone/>
              </a:pPr>
              <a:r>
                <a:rPr lang="en-US" sz="14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Komentarze</a:t>
              </a:r>
              <a:endPara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7" name="Google Shape;267;p17"/>
            <p:cNvSpPr/>
            <p:nvPr/>
          </p:nvSpPr>
          <p:spPr>
            <a:xfrm>
              <a:off x="5144818" y="649320"/>
              <a:ext cx="2556476" cy="969584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F39200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8" name="Google Shape;268;p17"/>
            <p:cNvSpPr txBox="1"/>
            <p:nvPr/>
          </p:nvSpPr>
          <p:spPr>
            <a:xfrm>
              <a:off x="5160481" y="929365"/>
              <a:ext cx="2314080" cy="419977"/>
            </a:xfrm>
            <a:prstGeom prst="rect">
              <a:avLst/>
            </a:prstGeom>
            <a:solidFill>
              <a:srgbClr val="F39200"/>
            </a:solidFill>
            <a:ln>
              <a:noFill/>
            </a:ln>
          </p:spPr>
          <p:txBody>
            <a:bodyPr spcFirstLastPara="1" wrap="square" lIns="64750" tIns="64750" rIns="254000" bIns="153900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700"/>
                <a:buFont typeface="Open Sans"/>
                <a:buNone/>
              </a:pPr>
              <a:r>
                <a:rPr lang="en-US" sz="1700" b="0" i="0" u="none" strike="noStrike" cap="none">
                  <a:solidFill>
                    <a:schemeClr val="lt1"/>
                  </a:solidFill>
                  <a:latin typeface="Arial"/>
                  <a:ea typeface="Arial"/>
                  <a:cs typeface="Arial"/>
                  <a:sym typeface="Arial"/>
                </a:rPr>
                <a:t>Optymalizacja</a:t>
              </a:r>
              <a:endParaRPr sz="17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69" name="Google Shape;269;p17"/>
            <p:cNvSpPr/>
            <p:nvPr/>
          </p:nvSpPr>
          <p:spPr>
            <a:xfrm>
              <a:off x="5147887" y="1401566"/>
              <a:ext cx="2050507" cy="1840441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rgbClr val="E5A007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0" name="Google Shape;270;p17"/>
            <p:cNvSpPr txBox="1"/>
            <p:nvPr/>
          </p:nvSpPr>
          <p:spPr>
            <a:xfrm>
              <a:off x="5147887" y="1401566"/>
              <a:ext cx="2050507" cy="184044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3325" tIns="53325" rIns="53325" bIns="53325" anchor="t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Open Sans"/>
                <a:buNone/>
              </a:pPr>
              <a:r>
                <a:rPr lang="en-US" sz="14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Media społecznościowe</a:t>
              </a:r>
              <a:endPara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l" rtl="0">
                <a:lnSpc>
                  <a:spcPct val="90000"/>
                </a:lnSpc>
                <a:spcBef>
                  <a:spcPts val="49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Open Sans"/>
                <a:buNone/>
              </a:pPr>
              <a:r>
                <a:rPr lang="en-US" sz="14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Strona internetowa</a:t>
              </a:r>
              <a:endPara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  <a:p>
              <a:pPr marL="0" marR="0" lvl="0" indent="0" algn="l" rtl="0">
                <a:lnSpc>
                  <a:spcPct val="90000"/>
                </a:lnSpc>
                <a:spcBef>
                  <a:spcPts val="49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Open Sans"/>
                <a:buNone/>
              </a:pPr>
              <a:r>
                <a:rPr lang="en-US" sz="1400" b="0" i="0" u="none" strike="noStrike" cap="none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Google</a:t>
              </a:r>
              <a:endPara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71" name="Google Shape;271;p17"/>
          <p:cNvSpPr txBox="1"/>
          <p:nvPr/>
        </p:nvSpPr>
        <p:spPr>
          <a:xfrm>
            <a:off x="478339" y="597704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600"/>
              <a:buFont typeface="Arial"/>
              <a:buNone/>
            </a:pPr>
            <a:r>
              <a:rPr lang="en-US" sz="36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Lokalne SEO</a:t>
            </a:r>
            <a:endParaRPr sz="2400" b="0" i="0" u="none" strike="noStrike" cap="none">
              <a:solidFill>
                <a:srgbClr val="16124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p18"/>
          <p:cNvSpPr txBox="1"/>
          <p:nvPr/>
        </p:nvSpPr>
        <p:spPr>
          <a:xfrm>
            <a:off x="0" y="703575"/>
            <a:ext cx="9144000" cy="312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</a:pPr>
            <a:r>
              <a:rPr lang="en-US" sz="40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Działalność konsolidacyjna</a:t>
            </a:r>
            <a:endParaRPr sz="4000" b="1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19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2" name="Google Shape;282;p19"/>
          <p:cNvSpPr txBox="1"/>
          <p:nvPr/>
        </p:nvSpPr>
        <p:spPr>
          <a:xfrm>
            <a:off x="478339" y="1262790"/>
            <a:ext cx="8333429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None/>
            </a:pPr>
            <a:endParaRPr sz="16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3" name="Google Shape;283;p19"/>
          <p:cNvSpPr txBox="1">
            <a:spLocks noGrp="1"/>
          </p:cNvSpPr>
          <p:nvPr>
            <p:ph type="body" idx="1"/>
          </p:nvPr>
        </p:nvSpPr>
        <p:spPr>
          <a:xfrm>
            <a:off x="840583" y="312995"/>
            <a:ext cx="6614054" cy="8227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rPr lang="en-US" sz="2800"/>
              <a:t>Działalność konsolidacyjna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endParaRPr/>
          </a:p>
        </p:txBody>
      </p:sp>
      <p:sp>
        <p:nvSpPr>
          <p:cNvPr id="284" name="Google Shape;284;p19"/>
          <p:cNvSpPr txBox="1">
            <a:spLocks noGrp="1"/>
          </p:cNvSpPr>
          <p:nvPr>
            <p:ph type="body" idx="2"/>
          </p:nvPr>
        </p:nvSpPr>
        <p:spPr>
          <a:xfrm>
            <a:off x="840582" y="884798"/>
            <a:ext cx="7796641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</a:pPr>
            <a:r>
              <a:rPr lang="en-US" sz="1600" dirty="0"/>
              <a:t>Z </a:t>
            </a:r>
            <a:r>
              <a:rPr lang="en-US" sz="1600" dirty="0" err="1"/>
              <a:t>następnej</a:t>
            </a:r>
            <a:r>
              <a:rPr lang="en-US" sz="1600" dirty="0"/>
              <a:t> </a:t>
            </a:r>
            <a:r>
              <a:rPr lang="en-US" sz="1600" dirty="0" err="1"/>
              <a:t>listy</a:t>
            </a:r>
            <a:r>
              <a:rPr lang="en-US" sz="1600" dirty="0"/>
              <a:t> </a:t>
            </a:r>
            <a:r>
              <a:rPr lang="en-US" sz="1600" dirty="0" err="1"/>
              <a:t>wybierz</a:t>
            </a:r>
            <a:r>
              <a:rPr lang="en-US" sz="1600" dirty="0"/>
              <a:t> </a:t>
            </a:r>
            <a:r>
              <a:rPr lang="en-US" sz="1600" dirty="0" err="1"/>
              <a:t>organizację</a:t>
            </a:r>
            <a:r>
              <a:rPr lang="en-US" sz="1600" dirty="0"/>
              <a:t> </a:t>
            </a:r>
            <a:r>
              <a:rPr lang="en-US" sz="1600" dirty="0" err="1"/>
              <a:t>i</a:t>
            </a:r>
            <a:r>
              <a:rPr lang="en-US" sz="1600" dirty="0"/>
              <a:t> </a:t>
            </a:r>
            <a:r>
              <a:rPr lang="en-US" sz="1600" dirty="0" err="1"/>
              <a:t>jej</a:t>
            </a:r>
            <a:r>
              <a:rPr lang="en-US" sz="1600" dirty="0"/>
              <a:t> </a:t>
            </a:r>
            <a:r>
              <a:rPr lang="en-US" sz="1600" dirty="0" err="1"/>
              <a:t>stronę</a:t>
            </a:r>
            <a:r>
              <a:rPr lang="en-US" sz="1600" dirty="0"/>
              <a:t> </a:t>
            </a:r>
            <a:r>
              <a:rPr lang="en-US" sz="1600" dirty="0" err="1"/>
              <a:t>internetową</a:t>
            </a:r>
            <a:r>
              <a:rPr lang="en-US" sz="1600" dirty="0"/>
              <a:t>:</a:t>
            </a:r>
            <a:endParaRPr dirty="0"/>
          </a:p>
          <a:p>
            <a:pPr marL="285750" marR="0" lvl="0" indent="-28575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F39200"/>
              </a:buClr>
              <a:buSzPts val="2400"/>
              <a:buFont typeface="Arial"/>
              <a:buChar char="•"/>
            </a:pPr>
            <a:r>
              <a:rPr lang="en-US" sz="1600" dirty="0" err="1"/>
              <a:t>Sklep</a:t>
            </a:r>
            <a:r>
              <a:rPr lang="en-US" sz="1600" dirty="0"/>
              <a:t> </a:t>
            </a:r>
            <a:r>
              <a:rPr lang="en-US" sz="1600" dirty="0" err="1"/>
              <a:t>internetowy</a:t>
            </a:r>
            <a:r>
              <a:rPr lang="en-US" sz="1600" dirty="0"/>
              <a:t>.</a:t>
            </a:r>
            <a:endParaRPr dirty="0"/>
          </a:p>
          <a:p>
            <a:pPr marL="285750" marR="0" lvl="0" indent="-28575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F39200"/>
              </a:buClr>
              <a:buSzPts val="2400"/>
              <a:buFont typeface="Arial"/>
              <a:buChar char="•"/>
            </a:pPr>
            <a:r>
              <a:rPr lang="en-US" sz="1600" dirty="0" err="1"/>
              <a:t>Obecność</a:t>
            </a:r>
            <a:r>
              <a:rPr lang="en-US" sz="1600" dirty="0"/>
              <a:t> </a:t>
            </a:r>
            <a:r>
              <a:rPr lang="en-US" sz="1600" dirty="0" err="1"/>
              <a:t>marki</a:t>
            </a:r>
            <a:r>
              <a:rPr lang="en-US" sz="1600" dirty="0"/>
              <a:t> online.</a:t>
            </a:r>
            <a:endParaRPr dirty="0"/>
          </a:p>
          <a:p>
            <a:pPr marL="285750" lvl="0" indent="-285750">
              <a:lnSpc>
                <a:spcPct val="115000"/>
              </a:lnSpc>
              <a:spcBef>
                <a:spcPts val="600"/>
              </a:spcBef>
              <a:buClr>
                <a:srgbClr val="F39200"/>
              </a:buClr>
              <a:buSzPts val="2400"/>
              <a:buFont typeface="Arial"/>
              <a:buChar char="•"/>
            </a:pPr>
            <a:r>
              <a:rPr lang="en-US" sz="1600" dirty="0" err="1"/>
              <a:t>Repozytorium</a:t>
            </a:r>
            <a:r>
              <a:rPr lang="en-US" sz="1600" dirty="0"/>
              <a:t> </a:t>
            </a:r>
            <a:r>
              <a:rPr lang="en-US" sz="1600" dirty="0" err="1"/>
              <a:t>informacji</a:t>
            </a:r>
            <a:r>
              <a:rPr lang="en-US" sz="1600" dirty="0"/>
              <a:t> (np. </a:t>
            </a:r>
            <a:r>
              <a:rPr lang="pl-PL" sz="1600" dirty="0"/>
              <a:t>aktualności/news</a:t>
            </a:r>
            <a:r>
              <a:rPr lang="en-US" sz="1600" dirty="0" smtClean="0"/>
              <a:t>)</a:t>
            </a:r>
            <a:r>
              <a:rPr lang="en-US" sz="1600" dirty="0"/>
              <a:t/>
            </a:r>
            <a:br>
              <a:rPr lang="en-US" sz="1600" dirty="0"/>
            </a:br>
            <a:endParaRPr sz="1600" dirty="0"/>
          </a:p>
          <a:p>
            <a:pPr marL="342900" marR="0" lvl="0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39200"/>
              </a:buClr>
              <a:buSzPts val="1600"/>
              <a:buFont typeface="Roboto"/>
              <a:buAutoNum type="arabicPeriod"/>
            </a:pPr>
            <a:r>
              <a:rPr lang="en-US" sz="1600" dirty="0" err="1"/>
              <a:t>Przeprojektowanie</a:t>
            </a:r>
            <a:r>
              <a:rPr lang="en-US" sz="1600" dirty="0"/>
              <a:t> </a:t>
            </a:r>
            <a:r>
              <a:rPr lang="en-US" sz="1600" dirty="0" err="1"/>
              <a:t>głównych</a:t>
            </a:r>
            <a:r>
              <a:rPr lang="en-US" sz="1600" dirty="0"/>
              <a:t> </a:t>
            </a:r>
            <a:r>
              <a:rPr lang="en-US" sz="1600" dirty="0" err="1"/>
              <a:t>stron</a:t>
            </a:r>
            <a:r>
              <a:rPr lang="en-US" sz="1600" dirty="0"/>
              <a:t> z </a:t>
            </a:r>
            <a:r>
              <a:rPr lang="en-US" sz="1600" dirty="0" err="1"/>
              <a:t>perspektywy</a:t>
            </a:r>
            <a:r>
              <a:rPr lang="en-US" sz="1600" dirty="0"/>
              <a:t> SEO; </a:t>
            </a:r>
            <a:r>
              <a:rPr lang="en-US" sz="1600" dirty="0" err="1"/>
              <a:t>zaproponowanie</a:t>
            </a:r>
            <a:r>
              <a:rPr lang="en-US" sz="1600" dirty="0"/>
              <a:t> </a:t>
            </a:r>
            <a:r>
              <a:rPr lang="en-US" sz="1600" dirty="0" err="1"/>
              <a:t>architektury</a:t>
            </a:r>
            <a:r>
              <a:rPr lang="en-US" sz="1600" dirty="0"/>
              <a:t> </a:t>
            </a:r>
            <a:r>
              <a:rPr lang="en-US" sz="1600" dirty="0" err="1"/>
              <a:t>informacji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39200"/>
              </a:buClr>
              <a:buSzPts val="1600"/>
              <a:buFont typeface="Roboto"/>
              <a:buAutoNum type="arabicPeriod"/>
            </a:pPr>
            <a:r>
              <a:rPr lang="en-US" sz="1600" dirty="0" err="1"/>
              <a:t>Przedefiniowanie</a:t>
            </a:r>
            <a:r>
              <a:rPr lang="en-US" sz="1600" dirty="0"/>
              <a:t> </a:t>
            </a:r>
            <a:r>
              <a:rPr lang="en-US" sz="1600" dirty="0" err="1"/>
              <a:t>zawartości</a:t>
            </a:r>
            <a:r>
              <a:rPr lang="en-US" sz="1600" dirty="0"/>
              <a:t> </a:t>
            </a:r>
            <a:r>
              <a:rPr lang="en-US" sz="1600" dirty="0" err="1"/>
              <a:t>głównych</a:t>
            </a:r>
            <a:r>
              <a:rPr lang="en-US" sz="1600" dirty="0"/>
              <a:t> </a:t>
            </a:r>
            <a:r>
              <a:rPr lang="en-US" sz="1600" dirty="0" err="1"/>
              <a:t>stron</a:t>
            </a:r>
            <a:r>
              <a:rPr lang="en-US" sz="1600" dirty="0"/>
              <a:t> </a:t>
            </a:r>
            <a:r>
              <a:rPr lang="en-US" sz="1600" dirty="0" err="1"/>
              <a:t>witryny</a:t>
            </a:r>
            <a:r>
              <a:rPr lang="en-US" sz="1600" dirty="0"/>
              <a:t> </a:t>
            </a:r>
            <a:r>
              <a:rPr lang="en-US" sz="1600" dirty="0" err="1"/>
              <a:t>zgodnie</a:t>
            </a:r>
            <a:r>
              <a:rPr lang="en-US" sz="1600" dirty="0"/>
              <a:t> z </a:t>
            </a:r>
            <a:r>
              <a:rPr lang="en-US" sz="1600" dirty="0" err="1"/>
              <a:t>podejściem</a:t>
            </a:r>
            <a:r>
              <a:rPr lang="en-US" sz="1600" dirty="0"/>
              <a:t> SEO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39200"/>
              </a:buClr>
              <a:buSzPts val="1600"/>
              <a:buFont typeface="Roboto"/>
              <a:buAutoNum type="arabicPeriod"/>
            </a:pPr>
            <a:r>
              <a:rPr lang="en-US" sz="1600" dirty="0" err="1"/>
              <a:t>Wydawanie</a:t>
            </a:r>
            <a:r>
              <a:rPr lang="en-US" sz="1600" dirty="0"/>
              <a:t> </a:t>
            </a:r>
            <a:r>
              <a:rPr lang="en-US" sz="1600" dirty="0" err="1"/>
              <a:t>zaleceń</a:t>
            </a:r>
            <a:r>
              <a:rPr lang="en-US" sz="1600" dirty="0"/>
              <a:t> </a:t>
            </a:r>
            <a:r>
              <a:rPr lang="en-US" sz="1600" dirty="0" err="1"/>
              <a:t>mających</a:t>
            </a:r>
            <a:r>
              <a:rPr lang="en-US" sz="1600" dirty="0"/>
              <a:t> </a:t>
            </a:r>
            <a:r>
              <a:rPr lang="en-US" sz="1600" dirty="0" err="1"/>
              <a:t>na</a:t>
            </a:r>
            <a:r>
              <a:rPr lang="en-US" sz="1600" dirty="0"/>
              <a:t> </a:t>
            </a:r>
            <a:r>
              <a:rPr lang="en-US" sz="1600" dirty="0" err="1"/>
              <a:t>celu</a:t>
            </a:r>
            <a:r>
              <a:rPr lang="en-US" sz="1600" dirty="0"/>
              <a:t> </a:t>
            </a:r>
            <a:r>
              <a:rPr lang="en-US" sz="1600" dirty="0" err="1"/>
              <a:t>poprawę</a:t>
            </a:r>
            <a:r>
              <a:rPr lang="en-US" sz="1600" dirty="0"/>
              <a:t> </a:t>
            </a:r>
            <a:r>
              <a:rPr lang="en-US" sz="1600" dirty="0" err="1"/>
              <a:t>kwestii</a:t>
            </a:r>
            <a:r>
              <a:rPr lang="en-US" sz="1600" dirty="0"/>
              <a:t> </a:t>
            </a:r>
            <a:r>
              <a:rPr lang="en-US" sz="1600" dirty="0" err="1"/>
              <a:t>technicznych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39200"/>
              </a:buClr>
              <a:buSzPts val="1600"/>
              <a:buFont typeface="Roboto"/>
              <a:buAutoNum type="arabicPeriod"/>
            </a:pPr>
            <a:r>
              <a:rPr lang="en-US" sz="1600" dirty="0" err="1"/>
              <a:t>Zmodernizuj</a:t>
            </a:r>
            <a:r>
              <a:rPr lang="en-US" sz="1600" dirty="0"/>
              <a:t> </a:t>
            </a:r>
            <a:r>
              <a:rPr lang="en-US" sz="1600" dirty="0" err="1"/>
              <a:t>strategię</a:t>
            </a:r>
            <a:r>
              <a:rPr lang="en-US" sz="1600" dirty="0"/>
              <a:t> </a:t>
            </a:r>
            <a:r>
              <a:rPr lang="en-US" sz="1600" dirty="0" err="1"/>
              <a:t>cyfrową</a:t>
            </a:r>
            <a:r>
              <a:rPr lang="en-US" sz="1600" dirty="0"/>
              <a:t>, </a:t>
            </a:r>
            <a:r>
              <a:rPr lang="en-US" sz="1600" dirty="0" err="1"/>
              <a:t>dostosowując</a:t>
            </a:r>
            <a:r>
              <a:rPr lang="en-US" sz="1600" dirty="0"/>
              <a:t> </a:t>
            </a:r>
            <a:r>
              <a:rPr lang="en-US" sz="1600" dirty="0" err="1"/>
              <a:t>ją</a:t>
            </a:r>
            <a:r>
              <a:rPr lang="en-US" sz="1600" dirty="0"/>
              <a:t> do </a:t>
            </a:r>
            <a:r>
              <a:rPr lang="en-US" sz="1600" dirty="0" err="1"/>
              <a:t>lokalnego</a:t>
            </a:r>
            <a:r>
              <a:rPr lang="en-US" sz="1600" dirty="0"/>
              <a:t> SEO</a:t>
            </a:r>
            <a:endParaRPr dirty="0"/>
          </a:p>
          <a:p>
            <a:pPr marL="0" lvl="0" indent="0" algn="l" rtl="0">
              <a:lnSpc>
                <a:spcPct val="10125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</a:pPr>
            <a:endParaRPr sz="16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Google Shape;289;p20"/>
          <p:cNvSpPr txBox="1"/>
          <p:nvPr/>
        </p:nvSpPr>
        <p:spPr>
          <a:xfrm>
            <a:off x="463825" y="545146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39200"/>
              </a:buClr>
              <a:buSzPts val="4000"/>
              <a:buFont typeface="Arial"/>
              <a:buNone/>
            </a:pPr>
            <a:r>
              <a:rPr lang="en-US" sz="4000" b="1" i="0" u="none" strike="noStrike" cap="none">
                <a:solidFill>
                  <a:srgbClr val="F39200"/>
                </a:solidFill>
                <a:latin typeface="Arial"/>
                <a:ea typeface="Arial"/>
                <a:cs typeface="Arial"/>
                <a:sym typeface="Arial"/>
              </a:rPr>
              <a:t>Podsumowanie celów nauczania</a:t>
            </a:r>
            <a:endParaRPr sz="2800" b="0" i="0" u="none" strike="noStrike" cap="none">
              <a:solidFill>
                <a:srgbClr val="F392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0" name="Google Shape;290;p20"/>
          <p:cNvSpPr txBox="1"/>
          <p:nvPr/>
        </p:nvSpPr>
        <p:spPr>
          <a:xfrm>
            <a:off x="463825" y="1379104"/>
            <a:ext cx="8454900" cy="1400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Czy można teraz opracować plan optymalizacji strategii SEO?</a:t>
            </a:r>
            <a:endParaRPr sz="18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Czy można teraz przeprowadzić optymalizację SEO?</a:t>
            </a:r>
            <a:endParaRPr sz="18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21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39200"/>
              </a:buClr>
              <a:buSzPts val="4000"/>
              <a:buFont typeface="Arial"/>
              <a:buNone/>
            </a:pPr>
            <a:r>
              <a:rPr lang="en-US" sz="4000" b="1" i="0" u="none" strike="noStrike" cap="none">
                <a:solidFill>
                  <a:srgbClr val="F39200"/>
                </a:solidFill>
                <a:latin typeface="Arial"/>
                <a:ea typeface="Arial"/>
                <a:cs typeface="Arial"/>
                <a:sym typeface="Arial"/>
              </a:rPr>
              <a:t>Podsumowanie celów nauczania</a:t>
            </a:r>
            <a:endParaRPr sz="2800" b="0" i="0" u="none" strike="noStrike" cap="none">
              <a:solidFill>
                <a:srgbClr val="F392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6" name="Google Shape;296;p21"/>
          <p:cNvSpPr txBox="1"/>
          <p:nvPr/>
        </p:nvSpPr>
        <p:spPr>
          <a:xfrm>
            <a:off x="478339" y="1390728"/>
            <a:ext cx="8454900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2857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39200"/>
              </a:buClr>
              <a:buSzPts val="27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Oceń swoje zrozumienie dzisiejszego tematu od 1 do 10.</a:t>
            </a:r>
            <a:endParaRPr sz="1800" b="0" i="0" u="none" strike="noStrike" cap="none">
              <a:solidFill>
                <a:srgbClr val="161249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857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39200"/>
              </a:buClr>
              <a:buSzPts val="27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Gdybyś miał zorganizować następne zajęcia, jak wyglądałby ich format?</a:t>
            </a:r>
            <a:endParaRPr sz="18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22"/>
          <p:cNvSpPr txBox="1"/>
          <p:nvPr/>
        </p:nvSpPr>
        <p:spPr>
          <a:xfrm>
            <a:off x="472650" y="1702964"/>
            <a:ext cx="8198700" cy="10375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</a:pPr>
            <a:r>
              <a:rPr lang="en-US" sz="48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Pytania?</a:t>
            </a:r>
            <a:endParaRPr sz="48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p23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F39200"/>
              </a:buClr>
              <a:buSzPts val="5400"/>
              <a:buFont typeface="Arial"/>
              <a:buNone/>
            </a:pPr>
            <a:r>
              <a:rPr lang="en-US" sz="5400" b="1" i="0" u="none" strike="noStrike" cap="none">
                <a:solidFill>
                  <a:srgbClr val="F39200"/>
                </a:solidFill>
                <a:latin typeface="Arial"/>
                <a:ea typeface="Arial"/>
                <a:cs typeface="Arial"/>
                <a:sym typeface="Arial"/>
              </a:rPr>
              <a:t>Następne zajęcia...</a:t>
            </a:r>
            <a:endParaRPr sz="4000" b="0" i="0" u="none" strike="noStrike" cap="none">
              <a:solidFill>
                <a:srgbClr val="F392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7" name="Google Shape;307;p23"/>
          <p:cNvSpPr txBox="1"/>
          <p:nvPr/>
        </p:nvSpPr>
        <p:spPr>
          <a:xfrm>
            <a:off x="478339" y="1386361"/>
            <a:ext cx="8454900" cy="30069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2857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39200"/>
              </a:buClr>
              <a:buSzPts val="3600"/>
              <a:buFont typeface="Arial"/>
              <a:buChar char="•"/>
            </a:pPr>
            <a:r>
              <a:rPr lang="en-US" sz="24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Strategia SEO; przejdźmy do szczegółów. Rozszerzmy strategię SEO.</a:t>
            </a:r>
            <a:endParaRPr sz="24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171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39200"/>
              </a:buClr>
              <a:buSzPts val="3600"/>
              <a:buFont typeface="Arial"/>
              <a:buNone/>
            </a:pPr>
            <a:endParaRPr sz="24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4" name="Google Shape;654;p54"/>
          <p:cNvSpPr txBox="1">
            <a:spLocks noGrp="1"/>
          </p:cNvSpPr>
          <p:nvPr>
            <p:ph type="body" idx="1"/>
          </p:nvPr>
        </p:nvSpPr>
        <p:spPr>
          <a:xfrm>
            <a:off x="628650" y="655325"/>
            <a:ext cx="5391000" cy="300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FFFFFF"/>
              </a:buClr>
              <a:buSzPts val="1500"/>
              <a:buNone/>
            </a:pPr>
            <a:r>
              <a:rPr lang="fi" dirty="0">
                <a:solidFill>
                  <a:srgbClr val="FFFFFF"/>
                </a:solidFill>
              </a:rPr>
              <a:t>Materiał DEMS ma na celu zwiększenie umiejętności marketingu cyfrowego w szkolnictwie wyższym, odpowiadając na potrzeby biznesu i organizacji. Użytkownicy mają dostęp do obszernych zestawów slajdów z ćwiczeniami i </a:t>
            </a:r>
            <a:r>
              <a:rPr lang="fi" dirty="0" smtClean="0">
                <a:solidFill>
                  <a:srgbClr val="FFFFFF"/>
                </a:solidFill>
              </a:rPr>
              <a:t>zadaniami, </a:t>
            </a:r>
            <a:r>
              <a:rPr lang="fi" dirty="0">
                <a:solidFill>
                  <a:srgbClr val="FFFFFF"/>
                </a:solidFill>
              </a:rPr>
              <a:t>a także do szczegółowych instrukcji dla nauczycieli. Możesz swobodnie korzystać z części lub całości dostępnych materiałów.</a:t>
            </a:r>
            <a:endParaRPr dirty="0">
              <a:solidFill>
                <a:srgbClr val="FFFFFF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FFFFFF"/>
              </a:buClr>
              <a:buSzPts val="1500"/>
              <a:buNone/>
            </a:pPr>
            <a:endParaRPr dirty="0">
              <a:solidFill>
                <a:srgbClr val="FFFFFF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FFFFFF"/>
              </a:buClr>
              <a:buSzPts val="1500"/>
              <a:buNone/>
            </a:pPr>
            <a:r>
              <a:rPr lang="fi" dirty="0">
                <a:solidFill>
                  <a:srgbClr val="FFFFFF"/>
                </a:solidFill>
              </a:rPr>
              <a:t>Materiał zawiera treści i dane liczbowe pobrane z Internetu </a:t>
            </a:r>
            <a:r>
              <a:rPr lang="pl-PL" dirty="0" smtClean="0">
                <a:solidFill>
                  <a:srgbClr val="FFFFFF"/>
                </a:solidFill>
              </a:rPr>
              <a:t/>
            </a:r>
            <a:br>
              <a:rPr lang="pl-PL" dirty="0" smtClean="0">
                <a:solidFill>
                  <a:srgbClr val="FFFFFF"/>
                </a:solidFill>
              </a:rPr>
            </a:br>
            <a:r>
              <a:rPr lang="fi" dirty="0" smtClean="0">
                <a:solidFill>
                  <a:srgbClr val="FFFFFF"/>
                </a:solidFill>
              </a:rPr>
              <a:t>i </a:t>
            </a:r>
            <a:r>
              <a:rPr lang="fi" dirty="0">
                <a:solidFill>
                  <a:srgbClr val="FFFFFF"/>
                </a:solidFill>
              </a:rPr>
              <a:t>w związku z tym może ulec zmianie. Źródła zostały podane zgodnie z zasadami dozwolonego użytku. Cały materiał można obejrzeć i pobrać ze strony </a:t>
            </a:r>
            <a:r>
              <a:rPr lang="fi" dirty="0">
                <a:solidFill>
                  <a:srgbClr val="FFFFFF"/>
                </a:solidFill>
                <a:hlinkClick r:id="rId3"/>
              </a:rPr>
              <a:t>www.dems.pro</a:t>
            </a:r>
            <a:r>
              <a:rPr lang="fi" dirty="0" smtClean="0">
                <a:solidFill>
                  <a:srgbClr val="FFFFFF"/>
                </a:solidFill>
              </a:rPr>
              <a:t>.</a:t>
            </a:r>
            <a:r>
              <a:rPr lang="pl-PL" dirty="0" smtClean="0">
                <a:solidFill>
                  <a:srgbClr val="FFFFFF"/>
                </a:solidFill>
              </a:rPr>
              <a:t> </a:t>
            </a:r>
            <a:r>
              <a:rPr lang="fi" dirty="0" smtClean="0">
                <a:solidFill>
                  <a:srgbClr val="FFFFFF"/>
                </a:solidFill>
              </a:rPr>
              <a:t> </a:t>
            </a:r>
            <a:r>
              <a:rPr lang="fi" dirty="0">
                <a:solidFill>
                  <a:srgbClr val="FFFFFF"/>
                </a:solidFill>
              </a:rPr>
              <a:t>Wszystkie materiały są przeznaczone do otwartego użytku </a:t>
            </a:r>
            <a:r>
              <a:rPr lang="pl-PL" dirty="0" smtClean="0">
                <a:solidFill>
                  <a:srgbClr val="FFFFFF"/>
                </a:solidFill>
              </a:rPr>
              <a:t/>
            </a:r>
            <a:br>
              <a:rPr lang="pl-PL" dirty="0" smtClean="0">
                <a:solidFill>
                  <a:srgbClr val="FFFFFF"/>
                </a:solidFill>
              </a:rPr>
            </a:br>
            <a:r>
              <a:rPr lang="fi" dirty="0" smtClean="0">
                <a:solidFill>
                  <a:srgbClr val="FFFFFF"/>
                </a:solidFill>
              </a:rPr>
              <a:t>i </a:t>
            </a:r>
            <a:r>
              <a:rPr lang="fi" dirty="0">
                <a:solidFill>
                  <a:srgbClr val="FFFFFF"/>
                </a:solidFill>
              </a:rPr>
              <a:t>współfinansowane przez program Erasmus +.</a:t>
            </a:r>
            <a:endParaRPr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7559479"/>
      </p:ext>
    </p:extLst>
  </p:cSld>
  <p:clrMapOvr>
    <a:masterClrMapping/>
  </p:clrMapOvr>
</p:sld>
</file>

<file path=ppt/theme/theme1.xml><?xml version="1.0" encoding="utf-8"?>
<a:theme xmlns:a="http://schemas.openxmlformats.org/drawingml/2006/main" name="DEMS NEW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1860</Words>
  <Application>Microsoft Office PowerPoint</Application>
  <PresentationFormat>Pokaz na ekranie (16:9)</PresentationFormat>
  <Paragraphs>170</Paragraphs>
  <Slides>24</Slides>
  <Notes>24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24</vt:i4>
      </vt:variant>
    </vt:vector>
  </HeadingPairs>
  <TitlesOfParts>
    <vt:vector size="30" baseType="lpstr">
      <vt:lpstr>Open Sans</vt:lpstr>
      <vt:lpstr>Calibri</vt:lpstr>
      <vt:lpstr>Dancing Script</vt:lpstr>
      <vt:lpstr>Arial</vt:lpstr>
      <vt:lpstr>Roboto</vt:lpstr>
      <vt:lpstr>DEMS NEW</vt:lpstr>
      <vt:lpstr>Strategia SEO - ulepszenie</vt:lpstr>
      <vt:lpstr>Strategia SEO - ulepszenie </vt:lpstr>
      <vt:lpstr>Cele nauczania </vt:lpstr>
      <vt:lpstr>Tematy</vt:lpstr>
      <vt:lpstr>Prezentacja programu PowerPoint</vt:lpstr>
      <vt:lpstr>Prezentacja programu PowerPoint</vt:lpstr>
      <vt:lpstr>Optymalizacja strony www </vt:lpstr>
      <vt:lpstr>Prezentacja programu PowerPoint</vt:lpstr>
      <vt:lpstr>Prezentacja programu PowerPoint</vt:lpstr>
      <vt:lpstr>Prezentacja programu PowerPoint</vt:lpstr>
      <vt:lpstr>Optymalizacja treści pod kątem SEO </vt:lpstr>
      <vt:lpstr>Prezentacja programu PowerPoint</vt:lpstr>
      <vt:lpstr>Prezentacja programu PowerPoint</vt:lpstr>
      <vt:lpstr>Optymalizacja techniczna 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Strategia SEO - ulepszenie</dc:title>
  <dc:creator>a20160391@pbs.up.pt</dc:creator>
  <cp:keywords>, docId:23DB616638E3EBD9BC08AA159ABDD794</cp:keywords>
  <cp:lastModifiedBy>Agnieszka</cp:lastModifiedBy>
  <cp:revision>2</cp:revision>
  <dcterms:modified xsi:type="dcterms:W3CDTF">2023-09-27T05:11:52Z</dcterms:modified>
</cp:coreProperties>
</file>