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Lst>
  <p:sldSz cx="9144000" cy="5143500" type="screen16x9"/>
  <p:notesSz cx="6858000" cy="9144000"/>
  <p:embeddedFontLst>
    <p:embeddedFont>
      <p:font typeface="Open Sans" panose="020B0604020202020204" charset="0"/>
      <p:regular r:id="rId29"/>
      <p:bold r:id="rId30"/>
      <p:italic r:id="rId31"/>
      <p:boldItalic r:id="rId32"/>
    </p:embeddedFont>
    <p:embeddedFont>
      <p:font typeface="Calibri" panose="020F0502020204030204" pitchFamily="34" charset="0"/>
      <p:regular r:id="rId33"/>
      <p:bold r:id="rId34"/>
      <p:italic r:id="rId35"/>
      <p:boldItalic r:id="rId36"/>
    </p:embeddedFont>
    <p:embeddedFont>
      <p:font typeface="Dancing Script" panose="020B0604020202020204" charset="-18"/>
      <p:regular r:id="rId37"/>
      <p:bold r:id="rId3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39" roundtripDataSignature="AMtx7mhwcAoG+8saI0Q2SVd0XroyDh72u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59524" autoAdjust="0"/>
  </p:normalViewPr>
  <p:slideViewPr>
    <p:cSldViewPr snapToGrid="0">
      <p:cViewPr varScale="1">
        <p:scale>
          <a:sx n="79" d="100"/>
          <a:sy n="79" d="100"/>
        </p:scale>
        <p:origin x="101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customschemas.google.com/relationships/presentationmetadata" Target="meta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6.fntdata"/><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5.fntdata"/><Relationship Id="rId38" Type="http://schemas.openxmlformats.org/officeDocument/2006/relationships/font" Target="fonts/font10.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1.fntdata"/><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4.fntdata"/><Relationship Id="rId37" Type="http://schemas.openxmlformats.org/officeDocument/2006/relationships/font" Target="fonts/font9.fntdata"/><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36" Type="http://schemas.openxmlformats.org/officeDocument/2006/relationships/font" Target="fonts/font8.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2.fntdata"/><Relationship Id="rId35" Type="http://schemas.openxmlformats.org/officeDocument/2006/relationships/font" Target="fonts/font7.fntdata"/><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extLst>
      <p:ext uri="{BB962C8B-B14F-4D97-AF65-F5344CB8AC3E}">
        <p14:creationId xmlns:p14="http://schemas.microsoft.com/office/powerpoint/2010/main" val="749978696"/>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0" name="Google Shape;150;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287660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6" name="Google Shape;156;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7892343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3" name="Google Shape;163;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2381669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1" name="Google Shape;171;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8772588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7" name="Google Shape;177;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extLst>
      <p:ext uri="{BB962C8B-B14F-4D97-AF65-F5344CB8AC3E}">
        <p14:creationId xmlns:p14="http://schemas.microsoft.com/office/powerpoint/2010/main" val="23795087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2" name="Google Shape;182;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extLst>
      <p:ext uri="{BB962C8B-B14F-4D97-AF65-F5344CB8AC3E}">
        <p14:creationId xmlns:p14="http://schemas.microsoft.com/office/powerpoint/2010/main" val="22055191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7" name="Google Shape;187;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805837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
        <p:cNvGrpSpPr/>
        <p:nvPr/>
      </p:nvGrpSpPr>
      <p:grpSpPr>
        <a:xfrm>
          <a:off x="0" y="0"/>
          <a:ext cx="0" cy="0"/>
          <a:chOff x="0" y="0"/>
          <a:chExt cx="0" cy="0"/>
        </a:xfrm>
      </p:grpSpPr>
      <p:sp>
        <p:nvSpPr>
          <p:cNvPr id="192" name="Google Shape;192;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3" name="Google Shape;193;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6317285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Google Shape;222;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3" name="Google Shape;223;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477635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9" name="Google Shape;229;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pt-PT"/>
              <a:t>Główna treść jest kluczowym elementem strategii SEO, ponieważ określa trafność i jakość strony internetowej oraz wpływa na jej rankingi w wyszukiwarkach. Główna treść to podstawowe informacje na stronie internetowej, które zapewniają wartość użytkownikom i wyszukiwarkom i są zwykle wyświetlane w widocznym miejscu na stronie. Główna treść jest tym, po co użytkownik odwiedza witrynę i czego wyszukiwarki używają do zrozumienia celu i trafności witryny.</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pt-PT"/>
              <a:t>Istnieje kilka kluczowych elementów, które należy wziąć pod uwagę podczas tworzenia głównej treści dla strategii SEO, w tym:</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pt-PT"/>
              <a:t>    Trafność: Główna treść powinna być istotna dla docelowych odbiorców i zgodna z produktami lub usługami firmy. Pomaga to ustalić autorytet i wiarygodność witryny oraz zapewnia, że generowany ruch jest wysokiej jakości i odpowiedni dla firmy.</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pt-PT"/>
              <a:t>    Optymalizacja słów kluczowych: Główna treść powinna być zoptymalizowana pod kątem docelowych słów kluczowych, w tym odpowiednich słów kluczowych i fraz, które odzwierciedlają intencje wyszukiwania użytkownika. Optymalizacja słów kluczowych pomaga wyszukiwarkom zrozumieć znaczenie witryny i może poprawić rankingi wyszukiwarek dla docelowych słów kluczowych.</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pt-PT"/>
              <a:t>    Doświadczenie użytkownika: Główna treść powinna być angażująca i przyjazna dla użytkownika oraz zapewniać mu wartość. Może to obejmować informacje, obrazy, filmy lub inne rodzaje treści multimedialnych, które są istotne i przydatne dla użytkownika. Pozytywne wrażenia użytkownika mogą poprawić ogólny autorytet i wiarygodność witryny oraz zwiększyć zaangażowanie i konwersje.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pt-PT"/>
              <a:t>    Świeża i unikalna treść: Główna treść powinna być świeża i unikalna, a nie powielona z innych źródeł. Pomaga to ustalić autorytet i wiarygodność witryny oraz może poprawić rankingi wyszukiwarek i ruch na stronie.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pt-PT"/>
              <a:t>    Długość: Główna treść powinna być wystarczająco długa, aby zapewnić wartość dla użytkownika i wyszukiwarek, ale nie tak długa, aby stała się nużąca lub powtarzalna. Idealna długość będzie się różnić w zależności od rodzaju treści, grupy docelowej i docelowych słów kluczowych, ale dobrą zasadą jest dążenie do co najmniej 300 słów treści na stronę.</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pt-PT"/>
              <a:t>Podsumowując, treść główna jest kluczowym elementem strategii SEO i odgrywa kluczową rolę w określaniu trafności i jakości strony internetowej oraz jej rankingów w wyszukiwarkach. Biorąc pod uwagę takie czynniki, jak trafność, optymalizacja słów kluczowych, wrażenia użytkownika, świeża i unikalna treść oraz długość, firmy mogą tworzyć skuteczne treści główne, które zapewniają wartość użytkownikom i wyszukiwarkom oraz pomagają poprawić rankingi wyszukiwarek i ruch.</a:t>
            </a:r>
            <a:endParaRPr/>
          </a:p>
        </p:txBody>
      </p:sp>
    </p:spTree>
    <p:extLst>
      <p:ext uri="{BB962C8B-B14F-4D97-AF65-F5344CB8AC3E}">
        <p14:creationId xmlns:p14="http://schemas.microsoft.com/office/powerpoint/2010/main" val="9392212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Google Shape;234;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5" name="Google Shape;235;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5132820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2"/>
        <p:cNvGrpSpPr/>
        <p:nvPr/>
      </p:nvGrpSpPr>
      <p:grpSpPr>
        <a:xfrm>
          <a:off x="0" y="0"/>
          <a:ext cx="0" cy="0"/>
          <a:chOff x="0" y="0"/>
          <a:chExt cx="0" cy="0"/>
        </a:xfrm>
      </p:grpSpPr>
      <p:sp>
        <p:nvSpPr>
          <p:cNvPr id="243" name="Google Shape;243;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4" name="Google Shape;244;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0028921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Google Shape;250;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1" name="Google Shape;251;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pt-PT"/>
              <a:t>Treść uzupełniająca odnosi się do dodatkowych informacji na stronie internetowej, które zapewniają kontekst i informacje pomocnicze dla głównej treści. Jest to ważne w strategii SEO, ponieważ może pomóc poprawić wrażenia użytkownika, zwiększyć zaangażowanie i wspierać główną treść w osiąganiu wyższych pozycji w wyszukiwarkach.</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pt-PT"/>
              <a:t>Istnieje kilka kluczowych elementów, które należy wziąć pod uwagę podczas tworzenia treści uzupełniających dla strategii SEO, w tym:</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pt-PT"/>
              <a:t>    Istotność: Treść uzupełniająca powinna być istotna dla treści głównej i odbiorców docelowych oraz dostarczać dodatkowych informacji lub kontekstu, który jest przydatny i wartościowy dla użytkownika.</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pt-PT"/>
              <a:t>    Doświadczenie użytkownika: Dodatkowa zawartość powinna być angażująca i przyjazna dla użytkownika oraz zapewniać mu wartość. Może to obejmować obrazy, filmy, infografiki lub inne rodzaje treści multimedialnych, które są istotne i przydatne dla użytkownika.</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pt-PT"/>
              <a:t>    Świeża i unikalna treść: Dodatkowa treść powinna być świeża i unikalna, a nie powielona z innych źródeł. Pomaga to ustalić autorytet i wiarygodność witryny oraz może poprawić rankingi wyszukiwarek i ruch na stronie.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pt-PT"/>
              <a:t>    Długość: Treść uzupełniająca powinna być wystarczająco długa, aby zapewnić wartość dla użytkownika i wyszukiwarek, ale nie tak długa, aby stała się nużąca lub powtarzalna. Idealna długość będzie się różnić w zależności od rodzaju treści, grupy docelowej i docelowych słów kluczowych, ale dobrą zasadą jest dążenie do co najmniej 100-200 słów treści na stronę.</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pt-PT"/>
              <a:t>    Optymalizacja słów kluczowych: Dodatkowa treść powinna być zoptymalizowana pod kątem docelowych słów kluczowych, w tym odpowiednich słów kluczowych i fraz, które odzwierciedlają intencje wyszukiwania użytkownika. Optymalizacja słów kluczowych pomaga wyszukiwarkom zrozumieć trafność witryny i może poprawić rankingi wyszukiwarek dla docelowych słów kluczowych.</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pt-PT"/>
              <a:t>Podsumowując, treści uzupełniające są ważnym elementem strategii SEO, ponieważ mogą dostarczać dodatkowych informacji, kontekstu i wartości dla użytkownika, a także wspierać główną treść w osiąganiu wyższych pozycji w wyszukiwarkach. Biorąc pod uwagę takie czynniki, jak trafność, doświadczenie użytkownika, świeża i unikalna treść, długość i optymalizacja słów kluczowych, firmy mogą tworzyć skuteczne treści uzupełniające, które zapewniają wartość użytkownikom i wyszukiwarkom oraz pomagają poprawić ogólną wydajność SEO witryny.</a:t>
            </a:r>
            <a:endParaRPr/>
          </a:p>
        </p:txBody>
      </p:sp>
    </p:spTree>
    <p:extLst>
      <p:ext uri="{BB962C8B-B14F-4D97-AF65-F5344CB8AC3E}">
        <p14:creationId xmlns:p14="http://schemas.microsoft.com/office/powerpoint/2010/main" val="20981033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5"/>
        <p:cNvGrpSpPr/>
        <p:nvPr/>
      </p:nvGrpSpPr>
      <p:grpSpPr>
        <a:xfrm>
          <a:off x="0" y="0"/>
          <a:ext cx="0" cy="0"/>
          <a:chOff x="0" y="0"/>
          <a:chExt cx="0" cy="0"/>
        </a:xfrm>
      </p:grpSpPr>
      <p:sp>
        <p:nvSpPr>
          <p:cNvPr id="256" name="Google Shape;256;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7" name="Google Shape;257;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8300292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2"/>
        <p:cNvGrpSpPr/>
        <p:nvPr/>
      </p:nvGrpSpPr>
      <p:grpSpPr>
        <a:xfrm>
          <a:off x="0" y="0"/>
          <a:ext cx="0" cy="0"/>
          <a:chOff x="0" y="0"/>
          <a:chExt cx="0" cy="0"/>
        </a:xfrm>
      </p:grpSpPr>
      <p:sp>
        <p:nvSpPr>
          <p:cNvPr id="263" name="Google Shape;263;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4" name="Google Shape;264;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3229449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1" name="Google Shape;271;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pt-PT"/>
              <a:t>Your Money or Your Life (YMYL) to termin używany do opisania stron internetowych, które dostarczają informacji lub usług, które mogą potencjalnie wpłynąć na dobrobyt finansowy lub zdrowie użytkownika. Przykłady treści YMYL obejmują strony internetowe, które zapewniają porady finansowe, informacje medyczne, porady prawne lub informacje o produktach i usługach, które mają bezpośredni wpływ na zdrowie i bezpieczeństwo finansowe użytkownika.</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pt-PT"/>
              <a:t>W strategii SEO treść YMYL ma kluczowe znaczenie, ponieważ wymaga wyższego poziomu wiarygodności, autorytetu i zaufania zarówno ze strony użytkownika, jak i wyszukiwarek. Źle zoptymalizowana lub niewiarygodna witryna YMYL może mieć negatywne konsekwencje dla użytkownika, dlatego ważne jest, aby treści YMYL były dokładne, godne zaufania i aktualne.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pt-PT"/>
              <a:t>Aby zoptymalizować treści YMYL pod kątem SEO, firmy powinny wziąć pod uwagę następujące kryteria:</a:t>
            </a:r>
            <a:endParaRPr/>
          </a:p>
          <a:p>
            <a:pPr marL="0" lvl="0" indent="0" algn="l" rtl="0">
              <a:lnSpc>
                <a:spcPct val="100000"/>
              </a:lnSpc>
              <a:spcBef>
                <a:spcPts val="0"/>
              </a:spcBef>
              <a:spcAft>
                <a:spcPts val="0"/>
              </a:spcAft>
              <a:buSzPts val="1100"/>
              <a:buNone/>
            </a:pPr>
            <a:endParaRPr/>
          </a:p>
          <a:p>
            <a:pPr marL="228600" lvl="0" indent="-228600" algn="l" rtl="0">
              <a:lnSpc>
                <a:spcPct val="100000"/>
              </a:lnSpc>
              <a:spcBef>
                <a:spcPts val="0"/>
              </a:spcBef>
              <a:spcAft>
                <a:spcPts val="0"/>
              </a:spcAft>
              <a:buSzPts val="1100"/>
              <a:buFont typeface="Arial"/>
              <a:buAutoNum type="arabicPeriod"/>
            </a:pPr>
            <a:r>
              <a:rPr lang="pt-PT"/>
              <a:t>    Wiedza specjalistyczna: Informacje powinny być napisane lub dostarczone przez ekspertów w danej dziedzinie, z odpowiednimi referencjami i oparte na wiarygodnych źródłach. Pomoże to ustalić autorytet i wiarygodność witryny oraz poprawić rankingi wyszukiwarek.</a:t>
            </a:r>
            <a:endParaRPr/>
          </a:p>
          <a:p>
            <a:pPr marL="228600" lvl="0" indent="-158750" algn="l" rtl="0">
              <a:lnSpc>
                <a:spcPct val="100000"/>
              </a:lnSpc>
              <a:spcBef>
                <a:spcPts val="0"/>
              </a:spcBef>
              <a:spcAft>
                <a:spcPts val="0"/>
              </a:spcAft>
              <a:buSzPts val="1100"/>
              <a:buFont typeface="Arial"/>
              <a:buNone/>
            </a:pPr>
            <a:endParaRPr/>
          </a:p>
          <a:p>
            <a:pPr marL="228600" lvl="0" indent="-228600" algn="l" rtl="0">
              <a:lnSpc>
                <a:spcPct val="100000"/>
              </a:lnSpc>
              <a:spcBef>
                <a:spcPts val="0"/>
              </a:spcBef>
              <a:spcAft>
                <a:spcPts val="0"/>
              </a:spcAft>
              <a:buSzPts val="1100"/>
              <a:buFont typeface="Arial"/>
              <a:buAutoNum type="arabicPeriod"/>
            </a:pPr>
            <a:r>
              <a:rPr lang="pt-PT"/>
              <a:t>    Istotność: Informacje powinny być istotne dla docelowych odbiorców i zapewniać wartość dla użytkownika, odpowiadając na jego konkretne potrzeby i pytania.</a:t>
            </a:r>
            <a:endParaRPr/>
          </a:p>
          <a:p>
            <a:pPr marL="228600" lvl="0" indent="-158750" algn="l" rtl="0">
              <a:lnSpc>
                <a:spcPct val="100000"/>
              </a:lnSpc>
              <a:spcBef>
                <a:spcPts val="0"/>
              </a:spcBef>
              <a:spcAft>
                <a:spcPts val="0"/>
              </a:spcAft>
              <a:buSzPts val="1100"/>
              <a:buFont typeface="Arial"/>
              <a:buNone/>
            </a:pPr>
            <a:endParaRPr/>
          </a:p>
          <a:p>
            <a:pPr marL="228600" lvl="0" indent="-228600" algn="l" rtl="0">
              <a:lnSpc>
                <a:spcPct val="100000"/>
              </a:lnSpc>
              <a:spcBef>
                <a:spcPts val="0"/>
              </a:spcBef>
              <a:spcAft>
                <a:spcPts val="0"/>
              </a:spcAft>
              <a:buSzPts val="1100"/>
              <a:buFont typeface="Arial"/>
              <a:buAutoNum type="arabicPeriod"/>
            </a:pPr>
            <a:r>
              <a:rPr lang="pt-PT"/>
              <a:t>    Świeża i unikalna treść: Treść powinna być świeża i unikalna, a nie powielona z innych źródeł. Pomaga to ustalić autorytet i wiarygodność witryny oraz może poprawić rankingi wyszukiwarek i ruch na stronie.</a:t>
            </a:r>
            <a:endParaRPr/>
          </a:p>
          <a:p>
            <a:pPr marL="228600" lvl="0" indent="-158750" algn="l" rtl="0">
              <a:lnSpc>
                <a:spcPct val="100000"/>
              </a:lnSpc>
              <a:spcBef>
                <a:spcPts val="0"/>
              </a:spcBef>
              <a:spcAft>
                <a:spcPts val="0"/>
              </a:spcAft>
              <a:buSzPts val="1100"/>
              <a:buFont typeface="Arial"/>
              <a:buNone/>
            </a:pPr>
            <a:endParaRPr/>
          </a:p>
          <a:p>
            <a:pPr marL="228600" lvl="0" indent="-228600" algn="l" rtl="0">
              <a:lnSpc>
                <a:spcPct val="100000"/>
              </a:lnSpc>
              <a:spcBef>
                <a:spcPts val="0"/>
              </a:spcBef>
              <a:spcAft>
                <a:spcPts val="0"/>
              </a:spcAft>
              <a:buSzPts val="1100"/>
              <a:buFont typeface="Arial"/>
              <a:buAutoNum type="arabicPeriod"/>
            </a:pPr>
            <a:r>
              <a:rPr lang="pt-PT"/>
              <a:t>    Doświadczenie użytkownika: Strona internetowa powinna być przyjazna dla użytkownika, z jasnymi i łatwymi do zrozumienia informacjami oraz dobrze zaprojektowaną i intuicyjną strukturą nawigacji.</a:t>
            </a:r>
            <a:endParaRPr/>
          </a:p>
          <a:p>
            <a:pPr marL="228600" lvl="0" indent="-158750" algn="l" rtl="0">
              <a:lnSpc>
                <a:spcPct val="100000"/>
              </a:lnSpc>
              <a:spcBef>
                <a:spcPts val="0"/>
              </a:spcBef>
              <a:spcAft>
                <a:spcPts val="0"/>
              </a:spcAft>
              <a:buSzPts val="1100"/>
              <a:buFont typeface="Arial"/>
              <a:buNone/>
            </a:pPr>
            <a:endParaRPr/>
          </a:p>
          <a:p>
            <a:pPr marL="228600" lvl="0" indent="-228600" algn="l" rtl="0">
              <a:lnSpc>
                <a:spcPct val="100000"/>
              </a:lnSpc>
              <a:spcBef>
                <a:spcPts val="0"/>
              </a:spcBef>
              <a:spcAft>
                <a:spcPts val="0"/>
              </a:spcAft>
              <a:buSzPts val="1100"/>
              <a:buFont typeface="Arial"/>
              <a:buAutoNum type="arabicPeriod"/>
            </a:pPr>
            <a:r>
              <a:rPr lang="pt-PT"/>
              <a:t>    Wiarygodność i zaufanie: Strona internetowa powinna być przejrzysta w zakresie źródeł informacji oraz zapewniać jasne i dostępne informacje kontaktowe, w tym adres fizyczny, numer telefonu i adres e-mail. Strona internetowa powinna być również przejrzysta w odniesieniu do wszelkich potencjalnych konfliktów interesów lub stronniczości i w razie potrzeby zawierać jasne oświadczenia o ujawnieniu.</a:t>
            </a:r>
            <a:endParaRPr/>
          </a:p>
          <a:p>
            <a:pPr marL="228600" lvl="0" indent="-158750" algn="l" rtl="0">
              <a:lnSpc>
                <a:spcPct val="100000"/>
              </a:lnSpc>
              <a:spcBef>
                <a:spcPts val="0"/>
              </a:spcBef>
              <a:spcAft>
                <a:spcPts val="0"/>
              </a:spcAft>
              <a:buSzPts val="1100"/>
              <a:buFont typeface="Arial"/>
              <a:buNone/>
            </a:pPr>
            <a:endParaRPr/>
          </a:p>
          <a:p>
            <a:pPr marL="228600" lvl="0" indent="-228600" algn="l" rtl="0">
              <a:lnSpc>
                <a:spcPct val="100000"/>
              </a:lnSpc>
              <a:spcBef>
                <a:spcPts val="0"/>
              </a:spcBef>
              <a:spcAft>
                <a:spcPts val="0"/>
              </a:spcAft>
              <a:buSzPts val="1100"/>
              <a:buFont typeface="Arial"/>
              <a:buAutoNum type="arabicPeriod"/>
            </a:pPr>
            <a:r>
              <a:rPr lang="pt-PT"/>
              <a:t>    Budowanie linków: Witryna powinna mieć silny profil linków zwrotnych, z wysokiej jakości i odpowiednimi linkami zwrotnymi z wiarygodnych i autorytatywnych stron internetowych. Pomaga to ustalić wiarygodność i autorytet witryny oraz może poprawić rankingi wyszukiwarek.</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pt-PT"/>
              <a:t>Podsumowując, treści YMYL są kluczowym elementem strategii SEO, ponieważ wymagają wyższego poziomu wiarygodności, autorytetu i zaufania zarówno ze strony użytkowników, jak i wyszukiwarek. Biorąc pod uwagę takie czynniki, jak wiedza specjalistyczna, trafność, świeże i unikalne treści, doświadczenie użytkownika, wiarygodność i zaufanie oraz budowanie linków, firmy mogą tworzyć skuteczne treści YMYL, które zapewniają wartość użytkownikom i wyszukiwarkom oraz pomagają poprawić ogólną wydajność SEO witryny.</a:t>
            </a:r>
            <a:endParaRPr/>
          </a:p>
        </p:txBody>
      </p:sp>
    </p:spTree>
    <p:extLst>
      <p:ext uri="{BB962C8B-B14F-4D97-AF65-F5344CB8AC3E}">
        <p14:creationId xmlns:p14="http://schemas.microsoft.com/office/powerpoint/2010/main" val="25498301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5"/>
        <p:cNvGrpSpPr/>
        <p:nvPr/>
      </p:nvGrpSpPr>
      <p:grpSpPr>
        <a:xfrm>
          <a:off x="0" y="0"/>
          <a:ext cx="0" cy="0"/>
          <a:chOff x="0" y="0"/>
          <a:chExt cx="0" cy="0"/>
        </a:xfrm>
      </p:grpSpPr>
      <p:sp>
        <p:nvSpPr>
          <p:cNvPr id="276" name="Google Shape;276;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7" name="Google Shape;277;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1494028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5"/>
        <p:cNvGrpSpPr/>
        <p:nvPr/>
      </p:nvGrpSpPr>
      <p:grpSpPr>
        <a:xfrm>
          <a:off x="0" y="0"/>
          <a:ext cx="0" cy="0"/>
          <a:chOff x="0" y="0"/>
          <a:chExt cx="0" cy="0"/>
        </a:xfrm>
      </p:grpSpPr>
      <p:sp>
        <p:nvSpPr>
          <p:cNvPr id="286" name="Google Shape;286;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7" name="Google Shape;287;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2094665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4"/>
        <p:cNvGrpSpPr/>
        <p:nvPr/>
      </p:nvGrpSpPr>
      <p:grpSpPr>
        <a:xfrm>
          <a:off x="0" y="0"/>
          <a:ext cx="0" cy="0"/>
          <a:chOff x="0" y="0"/>
          <a:chExt cx="0" cy="0"/>
        </a:xfrm>
      </p:grpSpPr>
      <p:sp>
        <p:nvSpPr>
          <p:cNvPr id="295" name="Google Shape;295;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6" name="Google Shape;296;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1677744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2"/>
        <p:cNvGrpSpPr/>
        <p:nvPr/>
      </p:nvGrpSpPr>
      <p:grpSpPr>
        <a:xfrm>
          <a:off x="0" y="0"/>
          <a:ext cx="0" cy="0"/>
          <a:chOff x="0" y="0"/>
          <a:chExt cx="0" cy="0"/>
        </a:xfrm>
      </p:grpSpPr>
      <p:sp>
        <p:nvSpPr>
          <p:cNvPr id="303" name="Google Shape;303;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4" name="Google Shape;304;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092322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7"/>
        <p:cNvGrpSpPr/>
        <p:nvPr/>
      </p:nvGrpSpPr>
      <p:grpSpPr>
        <a:xfrm>
          <a:off x="0" y="0"/>
          <a:ext cx="0" cy="0"/>
          <a:chOff x="0" y="0"/>
          <a:chExt cx="0" cy="0"/>
        </a:xfrm>
      </p:grpSpPr>
      <p:sp>
        <p:nvSpPr>
          <p:cNvPr id="308" name="Google Shape;308;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9" name="Google Shape;309;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47328524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5"/>
        <p:cNvGrpSpPr/>
        <p:nvPr/>
      </p:nvGrpSpPr>
      <p:grpSpPr>
        <a:xfrm>
          <a:off x="0" y="0"/>
          <a:ext cx="0" cy="0"/>
          <a:chOff x="0" y="0"/>
          <a:chExt cx="0" cy="0"/>
        </a:xfrm>
      </p:grpSpPr>
      <p:sp>
        <p:nvSpPr>
          <p:cNvPr id="316" name="Google Shape;316;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7" name="Google Shape;317;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67399414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
        <p:cNvGrpSpPr/>
        <p:nvPr/>
      </p:nvGrpSpPr>
      <p:grpSpPr>
        <a:xfrm>
          <a:off x="0" y="0"/>
          <a:ext cx="0" cy="0"/>
          <a:chOff x="0" y="0"/>
          <a:chExt cx="0" cy="0"/>
        </a:xfrm>
      </p:grpSpPr>
      <p:sp>
        <p:nvSpPr>
          <p:cNvPr id="322" name="Google Shape;322;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3" name="Google Shape;323;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4440064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7"/>
        <p:cNvGrpSpPr/>
        <p:nvPr/>
      </p:nvGrpSpPr>
      <p:grpSpPr>
        <a:xfrm>
          <a:off x="0" y="0"/>
          <a:ext cx="0" cy="0"/>
          <a:chOff x="0" y="0"/>
          <a:chExt cx="0" cy="0"/>
        </a:xfrm>
      </p:grpSpPr>
      <p:sp>
        <p:nvSpPr>
          <p:cNvPr id="328" name="Google Shape;328;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9" name="Google Shape;329;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endParaRPr/>
          </a:p>
        </p:txBody>
      </p:sp>
    </p:spTree>
    <p:extLst>
      <p:ext uri="{BB962C8B-B14F-4D97-AF65-F5344CB8AC3E}">
        <p14:creationId xmlns:p14="http://schemas.microsoft.com/office/powerpoint/2010/main" val="6506176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2"/>
        <p:cNvGrpSpPr/>
        <p:nvPr/>
      </p:nvGrpSpPr>
      <p:grpSpPr>
        <a:xfrm>
          <a:off x="0" y="0"/>
          <a:ext cx="0" cy="0"/>
          <a:chOff x="0" y="0"/>
          <a:chExt cx="0" cy="0"/>
        </a:xfrm>
      </p:grpSpPr>
      <p:sp>
        <p:nvSpPr>
          <p:cNvPr id="333" name="Google Shape;333;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4" name="Google Shape;334;p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endParaRPr/>
          </a:p>
        </p:txBody>
      </p:sp>
    </p:spTree>
    <p:extLst>
      <p:ext uri="{BB962C8B-B14F-4D97-AF65-F5344CB8AC3E}">
        <p14:creationId xmlns:p14="http://schemas.microsoft.com/office/powerpoint/2010/main" val="373413257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0"/>
        <p:cNvGrpSpPr/>
        <p:nvPr/>
      </p:nvGrpSpPr>
      <p:grpSpPr>
        <a:xfrm>
          <a:off x="0" y="0"/>
          <a:ext cx="0" cy="0"/>
          <a:chOff x="0" y="0"/>
          <a:chExt cx="0" cy="0"/>
        </a:xfrm>
      </p:grpSpPr>
      <p:sp>
        <p:nvSpPr>
          <p:cNvPr id="651" name="Google Shape;651;p5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
        <p:nvSpPr>
          <p:cNvPr id="652" name="Google Shape;652;p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663670776"/>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8.png"/><Relationship Id="rId7" Type="http://schemas.openxmlformats.org/officeDocument/2006/relationships/image" Target="../media/image11.png"/><Relationship Id="rId2" Type="http://schemas.openxmlformats.org/officeDocument/2006/relationships/image" Target="../media/image7.jp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10.jpg"/><Relationship Id="rId4" Type="http://schemas.openxmlformats.org/officeDocument/2006/relationships/image" Target="../media/image9.pn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g"/><Relationship Id="rId7" Type="http://schemas.openxmlformats.org/officeDocument/2006/relationships/image" Target="../media/image12.png"/><Relationship Id="rId2" Type="http://schemas.openxmlformats.org/officeDocument/2006/relationships/image" Target="../media/image13.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0.jpg"/><Relationship Id="rId7" Type="http://schemas.openxmlformats.org/officeDocument/2006/relationships/image" Target="../media/image1.png"/><Relationship Id="rId2" Type="http://schemas.openxmlformats.org/officeDocument/2006/relationships/image" Target="../media/image15.jp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5.jp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3.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g"/><Relationship Id="rId7" Type="http://schemas.openxmlformats.org/officeDocument/2006/relationships/image" Target="../media/image12.png"/><Relationship Id="rId2" Type="http://schemas.openxmlformats.org/officeDocument/2006/relationships/image" Target="../media/image16.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g"/><Relationship Id="rId7" Type="http://schemas.openxmlformats.org/officeDocument/2006/relationships/image" Target="../media/image12.png"/><Relationship Id="rId2" Type="http://schemas.openxmlformats.org/officeDocument/2006/relationships/image" Target="../media/image17.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6.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7.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8.png"/><Relationship Id="rId1" Type="http://schemas.openxmlformats.org/officeDocument/2006/relationships/slideMaster" Target="../slideMasters/slideMaster1.xml"/><Relationship Id="rId5" Type="http://schemas.openxmlformats.org/officeDocument/2006/relationships/image" Target="../media/image9.png"/><Relationship Id="rId4" Type="http://schemas.openxmlformats.org/officeDocument/2006/relationships/image" Target="../media/image14.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0.jpg"/><Relationship Id="rId7" Type="http://schemas.openxmlformats.org/officeDocument/2006/relationships/image" Target="../media/image12.png"/><Relationship Id="rId2" Type="http://schemas.openxmlformats.org/officeDocument/2006/relationships/image" Target="../media/image19.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1.png"/><Relationship Id="rId4" Type="http://schemas.openxmlformats.org/officeDocument/2006/relationships/image" Target="../media/image6.png"/></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a:alphaModFix/>
          </a:blip>
          <a:stretch>
            <a:fillRect/>
          </a:stretch>
        </a:blipFill>
        <a:effectLst/>
      </p:bgPr>
    </p:bg>
    <p:spTree>
      <p:nvGrpSpPr>
        <p:cNvPr id="1" name="Shape 15"/>
        <p:cNvGrpSpPr/>
        <p:nvPr/>
      </p:nvGrpSpPr>
      <p:grpSpPr>
        <a:xfrm>
          <a:off x="0" y="0"/>
          <a:ext cx="0" cy="0"/>
          <a:chOff x="0" y="0"/>
          <a:chExt cx="0" cy="0"/>
        </a:xfrm>
      </p:grpSpPr>
      <p:sp>
        <p:nvSpPr>
          <p:cNvPr id="16" name="Google Shape;16;p27"/>
          <p:cNvSpPr txBox="1">
            <a:spLocks noGrp="1"/>
          </p:cNvSpPr>
          <p:nvPr>
            <p:ph type="ctrTitle"/>
          </p:nvPr>
        </p:nvSpPr>
        <p:spPr>
          <a:xfrm>
            <a:off x="638640" y="1992693"/>
            <a:ext cx="5958908" cy="1884419"/>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5400"/>
              <a:buFont typeface="Arial"/>
              <a:buNone/>
              <a:defRPr sz="5400" b="1" i="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cxnSp>
        <p:nvCxnSpPr>
          <p:cNvPr id="17" name="Google Shape;17;p27"/>
          <p:cNvCxnSpPr/>
          <p:nvPr/>
        </p:nvCxnSpPr>
        <p:spPr>
          <a:xfrm rot="10800000">
            <a:off x="638639" y="1555703"/>
            <a:ext cx="432171" cy="0"/>
          </a:xfrm>
          <a:prstGeom prst="straightConnector1">
            <a:avLst/>
          </a:prstGeom>
          <a:noFill/>
          <a:ln w="15875" cap="flat" cmpd="sng">
            <a:solidFill>
              <a:srgbClr val="11AA81"/>
            </a:solidFill>
            <a:prstDash val="solid"/>
            <a:miter lim="800000"/>
            <a:headEnd type="none" w="sm" len="sm"/>
            <a:tailEnd type="none" w="sm" len="sm"/>
          </a:ln>
        </p:spPr>
      </p:cxnSp>
      <p:pic>
        <p:nvPicPr>
          <p:cNvPr id="18" name="Google Shape;18;p27"/>
          <p:cNvPicPr preferRelativeResize="0"/>
          <p:nvPr/>
        </p:nvPicPr>
        <p:blipFill rotWithShape="1">
          <a:blip r:embed="rId3">
            <a:alphaModFix/>
          </a:blip>
          <a:srcRect t="2266" b="2265"/>
          <a:stretch/>
        </p:blipFill>
        <p:spPr>
          <a:xfrm>
            <a:off x="471000" y="467399"/>
            <a:ext cx="2218858" cy="824085"/>
          </a:xfrm>
          <a:prstGeom prst="rect">
            <a:avLst/>
          </a:prstGeom>
          <a:noFill/>
          <a:ln>
            <a:noFill/>
          </a:ln>
        </p:spPr>
      </p:pic>
      <p:sp>
        <p:nvSpPr>
          <p:cNvPr id="19" name="Google Shape;19;p27"/>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20" name="Google Shape;20;p27"/>
          <p:cNvPicPr preferRelativeResize="0"/>
          <p:nvPr/>
        </p:nvPicPr>
        <p:blipFill rotWithShape="1">
          <a:blip r:embed="rId4">
            <a:alphaModFix/>
          </a:blip>
          <a:srcRect l="3024" r="3023"/>
          <a:stretch/>
        </p:blipFill>
        <p:spPr>
          <a:xfrm>
            <a:off x="324895" y="4528124"/>
            <a:ext cx="1987904" cy="440100"/>
          </a:xfrm>
          <a:prstGeom prst="rect">
            <a:avLst/>
          </a:prstGeom>
          <a:noFill/>
          <a:ln>
            <a:noFill/>
          </a:ln>
        </p:spPr>
      </p:pic>
      <p:pic>
        <p:nvPicPr>
          <p:cNvPr id="21" name="Google Shape;21;p27"/>
          <p:cNvPicPr preferRelativeResize="0"/>
          <p:nvPr/>
        </p:nvPicPr>
        <p:blipFill rotWithShape="1">
          <a:blip r:embed="rId5">
            <a:alphaModFix/>
          </a:blip>
          <a:srcRect/>
          <a:stretch/>
        </p:blipFill>
        <p:spPr>
          <a:xfrm>
            <a:off x="4572000" y="4435832"/>
            <a:ext cx="775407" cy="547632"/>
          </a:xfrm>
          <a:prstGeom prst="rect">
            <a:avLst/>
          </a:prstGeom>
          <a:noFill/>
          <a:ln>
            <a:noFill/>
          </a:ln>
        </p:spPr>
      </p:pic>
      <p:pic>
        <p:nvPicPr>
          <p:cNvPr id="22" name="Google Shape;22;p27"/>
          <p:cNvPicPr preferRelativeResize="0"/>
          <p:nvPr/>
        </p:nvPicPr>
        <p:blipFill rotWithShape="1">
          <a:blip r:embed="rId6">
            <a:alphaModFix/>
          </a:blip>
          <a:srcRect/>
          <a:stretch/>
        </p:blipFill>
        <p:spPr>
          <a:xfrm>
            <a:off x="5572275" y="4556846"/>
            <a:ext cx="858148" cy="352949"/>
          </a:xfrm>
          <a:prstGeom prst="rect">
            <a:avLst/>
          </a:prstGeom>
          <a:noFill/>
          <a:ln>
            <a:noFill/>
          </a:ln>
        </p:spPr>
      </p:pic>
      <p:pic>
        <p:nvPicPr>
          <p:cNvPr id="23" name="Google Shape;23;p27"/>
          <p:cNvPicPr preferRelativeResize="0"/>
          <p:nvPr/>
        </p:nvPicPr>
        <p:blipFill rotWithShape="1">
          <a:blip r:embed="rId7">
            <a:alphaModFix/>
          </a:blip>
          <a:srcRect/>
          <a:stretch/>
        </p:blipFill>
        <p:spPr>
          <a:xfrm>
            <a:off x="6725411" y="4559992"/>
            <a:ext cx="845283" cy="370912"/>
          </a:xfrm>
          <a:prstGeom prst="rect">
            <a:avLst/>
          </a:prstGeom>
          <a:noFill/>
          <a:ln>
            <a:noFill/>
          </a:ln>
        </p:spPr>
      </p:pic>
      <p:pic>
        <p:nvPicPr>
          <p:cNvPr id="24" name="Google Shape;24;p27"/>
          <p:cNvPicPr preferRelativeResize="0"/>
          <p:nvPr/>
        </p:nvPicPr>
        <p:blipFill rotWithShape="1">
          <a:blip r:embed="rId8">
            <a:alphaModFix/>
          </a:blip>
          <a:srcRect/>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25"/>
        <p:cNvGrpSpPr/>
        <p:nvPr/>
      </p:nvGrpSpPr>
      <p:grpSpPr>
        <a:xfrm>
          <a:off x="0" y="0"/>
          <a:ext cx="0" cy="0"/>
          <a:chOff x="0" y="0"/>
          <a:chExt cx="0" cy="0"/>
        </a:xfrm>
      </p:grpSpPr>
      <p:sp>
        <p:nvSpPr>
          <p:cNvPr id="26" name="Google Shape;26;p28"/>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28"/>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28" name="Google Shape;28;p28"/>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9" name="Google Shape;29;p28"/>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cxnSp>
        <p:nvCxnSpPr>
          <p:cNvPr id="30" name="Google Shape;30;p28"/>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31" name="Google Shape;31;p28"/>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32" name="Google Shape;32;p28"/>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33" name="Google Shape;33;p28"/>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34" name="Google Shape;34;p28"/>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35" name="Google Shape;35;p28"/>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36" name="Google Shape;36;p28"/>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Title and Content 1" type="obj">
  <p:cSld name="OBJECT">
    <p:spTree>
      <p:nvGrpSpPr>
        <p:cNvPr id="1" name="Shape 37"/>
        <p:cNvGrpSpPr/>
        <p:nvPr/>
      </p:nvGrpSpPr>
      <p:grpSpPr>
        <a:xfrm>
          <a:off x="0" y="0"/>
          <a:ext cx="0" cy="0"/>
          <a:chOff x="0" y="0"/>
          <a:chExt cx="0" cy="0"/>
        </a:xfrm>
      </p:grpSpPr>
      <p:pic>
        <p:nvPicPr>
          <p:cNvPr id="38" name="Google Shape;38;p29"/>
          <p:cNvPicPr preferRelativeResize="0"/>
          <p:nvPr/>
        </p:nvPicPr>
        <p:blipFill rotWithShape="1">
          <a:blip r:embed="rId2">
            <a:alphaModFix/>
          </a:blip>
          <a:srcRect r="63278"/>
          <a:stretch/>
        </p:blipFill>
        <p:spPr>
          <a:xfrm>
            <a:off x="7624814" y="202594"/>
            <a:ext cx="1274218" cy="488417"/>
          </a:xfrm>
          <a:prstGeom prst="rect">
            <a:avLst/>
          </a:prstGeom>
          <a:noFill/>
          <a:ln>
            <a:noFill/>
          </a:ln>
        </p:spPr>
      </p:pic>
      <p:sp>
        <p:nvSpPr>
          <p:cNvPr id="39" name="Google Shape;39;p29"/>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0" name="Google Shape;40;p29"/>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41" name="Google Shape;41;p29"/>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42" name="Google Shape;42;p29"/>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a:alphaModFix/>
          </a:blip>
          <a:stretch>
            <a:fillRect/>
          </a:stretch>
        </a:blipFill>
        <a:effectLst/>
      </p:bgPr>
    </p:bg>
    <p:spTree>
      <p:nvGrpSpPr>
        <p:cNvPr id="1" name="Shape 43"/>
        <p:cNvGrpSpPr/>
        <p:nvPr/>
      </p:nvGrpSpPr>
      <p:grpSpPr>
        <a:xfrm>
          <a:off x="0" y="0"/>
          <a:ext cx="0" cy="0"/>
          <a:chOff x="0" y="0"/>
          <a:chExt cx="0" cy="0"/>
        </a:xfrm>
      </p:grpSpPr>
      <p:sp>
        <p:nvSpPr>
          <p:cNvPr id="44" name="Google Shape;44;p30"/>
          <p:cNvSpPr txBox="1">
            <a:spLocks noGrp="1"/>
          </p:cNvSpPr>
          <p:nvPr>
            <p:ph type="title"/>
          </p:nvPr>
        </p:nvSpPr>
        <p:spPr>
          <a:xfrm>
            <a:off x="628650" y="682900"/>
            <a:ext cx="2863215" cy="1383456"/>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5" name="Google Shape;45;p30"/>
          <p:cNvSpPr txBox="1">
            <a:spLocks noGrp="1"/>
          </p:cNvSpPr>
          <p:nvPr>
            <p:ph type="body" idx="1"/>
          </p:nvPr>
        </p:nvSpPr>
        <p:spPr>
          <a:xfrm>
            <a:off x="3983426" y="682899"/>
            <a:ext cx="4606283" cy="1149289"/>
          </a:xfrm>
          <a:prstGeom prst="rect">
            <a:avLst/>
          </a:prstGeom>
          <a:noFill/>
          <a:ln>
            <a:noFill/>
          </a:ln>
        </p:spPr>
        <p:txBody>
          <a:bodyPr spcFirstLastPara="1" wrap="square" lIns="91425" tIns="45700" rIns="91425" bIns="45700" anchor="t" anchorCtr="0">
            <a:spAutoFit/>
          </a:bodyPr>
          <a:lstStyle>
            <a:lvl1pPr marL="457200" lvl="0" indent="-323850" algn="l">
              <a:lnSpc>
                <a:spcPct val="90000"/>
              </a:lnSpc>
              <a:spcBef>
                <a:spcPts val="750"/>
              </a:spcBef>
              <a:spcAft>
                <a:spcPts val="0"/>
              </a:spcAft>
              <a:buClr>
                <a:schemeClr val="lt1"/>
              </a:buClr>
              <a:buSzPts val="1500"/>
              <a:buFont typeface="Calibri"/>
              <a:buAutoNum type="arabicPeriod"/>
              <a:defRPr sz="1500" b="0">
                <a:solidFill>
                  <a:schemeClr val="lt1"/>
                </a:solidFill>
                <a:latin typeface="Arial"/>
                <a:ea typeface="Arial"/>
                <a:cs typeface="Arial"/>
                <a:sym typeface="Arial"/>
              </a:defRPr>
            </a:lvl1pPr>
            <a:lvl2pPr marL="914400" lvl="1" indent="-314325"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marL="1371600" lvl="2" indent="-3048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marL="1828800" lvl="3"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marL="2286000" lvl="4"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46" name="Google Shape;46;p30"/>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47" name="Google Shape;47;p30"/>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48" name="Google Shape;48;p30"/>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49" name="Google Shape;49;p30"/>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50" name="Google Shape;50;p30"/>
          <p:cNvPicPr preferRelativeResize="0"/>
          <p:nvPr/>
        </p:nvPicPr>
        <p:blipFill rotWithShape="1">
          <a:blip r:embed="rId6">
            <a:alphaModFix/>
          </a:blip>
          <a:srcRect l="3024" r="3023"/>
          <a:stretch/>
        </p:blipFill>
        <p:spPr>
          <a:xfrm>
            <a:off x="1697592" y="4528124"/>
            <a:ext cx="1987904" cy="440100"/>
          </a:xfrm>
          <a:prstGeom prst="rect">
            <a:avLst/>
          </a:prstGeom>
          <a:noFill/>
          <a:ln>
            <a:noFill/>
          </a:ln>
        </p:spPr>
      </p:pic>
      <p:pic>
        <p:nvPicPr>
          <p:cNvPr id="51" name="Google Shape;51;p30"/>
          <p:cNvPicPr preferRelativeResize="0"/>
          <p:nvPr/>
        </p:nvPicPr>
        <p:blipFill rotWithShape="1">
          <a:blip r:embed="rId7">
            <a:alphaModFix/>
          </a:blip>
          <a:srcRect r="63278"/>
          <a:stretch/>
        </p:blipFill>
        <p:spPr>
          <a:xfrm>
            <a:off x="211687" y="4503966"/>
            <a:ext cx="1274218" cy="488417"/>
          </a:xfrm>
          <a:prstGeom prst="rect">
            <a:avLst/>
          </a:prstGeom>
          <a:noFill/>
          <a:ln>
            <a:noFill/>
          </a:ln>
        </p:spPr>
      </p:pic>
      <p:cxnSp>
        <p:nvCxnSpPr>
          <p:cNvPr id="52" name="Google Shape;52;p30"/>
          <p:cNvCxnSpPr/>
          <p:nvPr/>
        </p:nvCxnSpPr>
        <p:spPr>
          <a:xfrm rot="10800000">
            <a:off x="3733312" y="687331"/>
            <a:ext cx="0" cy="3050279"/>
          </a:xfrm>
          <a:prstGeom prst="straightConnector1">
            <a:avLst/>
          </a:prstGeom>
          <a:noFill/>
          <a:ln w="15875" cap="flat" cmpd="sng">
            <a:solidFill>
              <a:srgbClr val="11AA81"/>
            </a:solidFill>
            <a:prstDash val="solid"/>
            <a:miter lim="800000"/>
            <a:headEnd type="none" w="sm" len="sm"/>
            <a:tailEnd type="none" w="sm" len="sm"/>
          </a:ln>
        </p:spPr>
      </p:cxnSp>
      <p:pic>
        <p:nvPicPr>
          <p:cNvPr id="53" name="Google Shape;53;p30"/>
          <p:cNvPicPr preferRelativeResize="0"/>
          <p:nvPr/>
        </p:nvPicPr>
        <p:blipFill rotWithShape="1">
          <a:blip r:embed="rId8">
            <a:alphaModFix/>
          </a:blip>
          <a:srcRect/>
          <a:stretch/>
        </p:blipFill>
        <p:spPr>
          <a:xfrm>
            <a:off x="7808427" y="4443014"/>
            <a:ext cx="1068773" cy="487361"/>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a:alphaModFix/>
          </a:blip>
          <a:stretch>
            <a:fillRect/>
          </a:stretch>
        </a:blipFill>
        <a:effectLst/>
      </p:bgPr>
    </p:bg>
    <p:spTree>
      <p:nvGrpSpPr>
        <p:cNvPr id="1" name="Shape 54"/>
        <p:cNvGrpSpPr/>
        <p:nvPr/>
      </p:nvGrpSpPr>
      <p:grpSpPr>
        <a:xfrm>
          <a:off x="0" y="0"/>
          <a:ext cx="0" cy="0"/>
          <a:chOff x="0" y="0"/>
          <a:chExt cx="0" cy="0"/>
        </a:xfrm>
      </p:grpSpPr>
      <p:sp>
        <p:nvSpPr>
          <p:cNvPr id="55" name="Google Shape;55;p31"/>
          <p:cNvSpPr/>
          <p:nvPr/>
        </p:nvSpPr>
        <p:spPr>
          <a:xfrm rot="10800000" flipH="1">
            <a:off x="0" y="4436706"/>
            <a:ext cx="9144000" cy="78249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56" name="Google Shape;56;p31"/>
          <p:cNvPicPr preferRelativeResize="0"/>
          <p:nvPr/>
        </p:nvPicPr>
        <p:blipFill rotWithShape="1">
          <a:blip r:embed="rId3">
            <a:alphaModFix/>
          </a:blip>
          <a:srcRect l="3024" r="3023"/>
          <a:stretch/>
        </p:blipFill>
        <p:spPr>
          <a:xfrm>
            <a:off x="177278" y="4576442"/>
            <a:ext cx="1987904" cy="440100"/>
          </a:xfrm>
          <a:prstGeom prst="rect">
            <a:avLst/>
          </a:prstGeom>
          <a:noFill/>
          <a:ln>
            <a:noFill/>
          </a:ln>
        </p:spPr>
      </p:pic>
      <p:pic>
        <p:nvPicPr>
          <p:cNvPr id="57" name="Google Shape;57;p31"/>
          <p:cNvPicPr preferRelativeResize="0"/>
          <p:nvPr/>
        </p:nvPicPr>
        <p:blipFill rotWithShape="1">
          <a:blip r:embed="rId4">
            <a:alphaModFix/>
          </a:blip>
          <a:srcRect r="63278"/>
          <a:stretch/>
        </p:blipFill>
        <p:spPr>
          <a:xfrm>
            <a:off x="7692505" y="4552283"/>
            <a:ext cx="1274218" cy="488417"/>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matchingName="Blank">
  <p:cSld name="Blank">
    <p:spTree>
      <p:nvGrpSpPr>
        <p:cNvPr id="1" name="Shape 58"/>
        <p:cNvGrpSpPr/>
        <p:nvPr/>
      </p:nvGrpSpPr>
      <p:grpSpPr>
        <a:xfrm>
          <a:off x="0" y="0"/>
          <a:ext cx="0" cy="0"/>
          <a:chOff x="0" y="0"/>
          <a:chExt cx="0" cy="0"/>
        </a:xfrm>
      </p:grpSpPr>
      <p:pic>
        <p:nvPicPr>
          <p:cNvPr id="59" name="Google Shape;59;p32"/>
          <p:cNvPicPr preferRelativeResize="0"/>
          <p:nvPr/>
        </p:nvPicPr>
        <p:blipFill rotWithShape="1">
          <a:blip r:embed="rId2">
            <a:alphaModFix/>
          </a:blip>
          <a:srcRect r="63278"/>
          <a:stretch/>
        </p:blipFill>
        <p:spPr>
          <a:xfrm>
            <a:off x="7624814" y="202594"/>
            <a:ext cx="1274218" cy="488417"/>
          </a:xfrm>
          <a:prstGeom prst="rect">
            <a:avLst/>
          </a:prstGeom>
          <a:noFill/>
          <a:ln>
            <a:noFill/>
          </a:ln>
        </p:spPr>
      </p:pic>
      <p:pic>
        <p:nvPicPr>
          <p:cNvPr id="60" name="Google Shape;60;p32"/>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61" name="Google Shape;61;p32"/>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a:alphaModFix/>
          </a:blip>
          <a:stretch>
            <a:fillRect/>
          </a:stretch>
        </a:blipFill>
        <a:effectLst/>
      </p:bgPr>
    </p:bg>
    <p:spTree>
      <p:nvGrpSpPr>
        <p:cNvPr id="1" name="Shape 62"/>
        <p:cNvGrpSpPr/>
        <p:nvPr/>
      </p:nvGrpSpPr>
      <p:grpSpPr>
        <a:xfrm>
          <a:off x="0" y="0"/>
          <a:ext cx="0" cy="0"/>
          <a:chOff x="0" y="0"/>
          <a:chExt cx="0" cy="0"/>
        </a:xfrm>
      </p:grpSpPr>
      <p:sp>
        <p:nvSpPr>
          <p:cNvPr id="63" name="Google Shape;63;p33"/>
          <p:cNvSpPr txBox="1">
            <a:spLocks noGrp="1"/>
          </p:cNvSpPr>
          <p:nvPr>
            <p:ph type="body" idx="1"/>
          </p:nvPr>
        </p:nvSpPr>
        <p:spPr>
          <a:xfrm>
            <a:off x="840583" y="324829"/>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64" name="Google Shape;64;p33"/>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5" name="Google Shape;65;p33"/>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cxnSp>
        <p:nvCxnSpPr>
          <p:cNvPr id="66" name="Google Shape;66;p33"/>
          <p:cNvCxnSpPr/>
          <p:nvPr/>
        </p:nvCxnSpPr>
        <p:spPr>
          <a:xfrm rot="10800000">
            <a:off x="840583" y="697937"/>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67" name="Google Shape;67;p33"/>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68" name="Google Shape;68;p33"/>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a:alphaModFix/>
          </a:blip>
          <a:stretch>
            <a:fillRect/>
          </a:stretch>
        </a:blipFill>
        <a:effectLst/>
      </p:bgPr>
    </p:bg>
    <p:spTree>
      <p:nvGrpSpPr>
        <p:cNvPr id="1" name="Shape 69"/>
        <p:cNvGrpSpPr/>
        <p:nvPr/>
      </p:nvGrpSpPr>
      <p:grpSpPr>
        <a:xfrm>
          <a:off x="0" y="0"/>
          <a:ext cx="0" cy="0"/>
          <a:chOff x="0" y="0"/>
          <a:chExt cx="0" cy="0"/>
        </a:xfrm>
      </p:grpSpPr>
      <p:sp>
        <p:nvSpPr>
          <p:cNvPr id="70" name="Google Shape;70;p34"/>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1" name="Google Shape;71;p34"/>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72" name="Google Shape;72;p34"/>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3" name="Google Shape;73;p34"/>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cxnSp>
        <p:nvCxnSpPr>
          <p:cNvPr id="74" name="Google Shape;74;p34"/>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75" name="Google Shape;75;p34"/>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76" name="Google Shape;76;p34"/>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77" name="Google Shape;77;p34"/>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78" name="Google Shape;78;p34"/>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79" name="Google Shape;79;p34"/>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80" name="Google Shape;80;p34"/>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81"/>
        <p:cNvGrpSpPr/>
        <p:nvPr/>
      </p:nvGrpSpPr>
      <p:grpSpPr>
        <a:xfrm>
          <a:off x="0" y="0"/>
          <a:ext cx="0" cy="0"/>
          <a:chOff x="0" y="0"/>
          <a:chExt cx="0" cy="0"/>
        </a:xfrm>
      </p:grpSpPr>
      <p:sp>
        <p:nvSpPr>
          <p:cNvPr id="82" name="Google Shape;82;p35"/>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3" name="Google Shape;83;p35"/>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84" name="Google Shape;84;p35"/>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5" name="Google Shape;85;p35"/>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cxnSp>
        <p:nvCxnSpPr>
          <p:cNvPr id="86" name="Google Shape;86;p35"/>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87" name="Google Shape;87;p35"/>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88" name="Google Shape;88;p35"/>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89" name="Google Shape;89;p35"/>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90" name="Google Shape;90;p35"/>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91" name="Google Shape;91;p35"/>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92" name="Google Shape;92;p35"/>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a:alphaModFix/>
          </a:blip>
          <a:stretch>
            <a:fillRect/>
          </a:stretch>
        </a:blipFill>
        <a:effectLst/>
      </p:bgPr>
    </p:bg>
    <p:spTree>
      <p:nvGrpSpPr>
        <p:cNvPr id="1" name="Shape 93"/>
        <p:cNvGrpSpPr/>
        <p:nvPr/>
      </p:nvGrpSpPr>
      <p:grpSpPr>
        <a:xfrm>
          <a:off x="0" y="0"/>
          <a:ext cx="0" cy="0"/>
          <a:chOff x="0" y="0"/>
          <a:chExt cx="0" cy="0"/>
        </a:xfrm>
      </p:grpSpPr>
      <p:sp>
        <p:nvSpPr>
          <p:cNvPr id="94" name="Google Shape;94;p36"/>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95" name="Google Shape;95;p36"/>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96" name="Google Shape;96;p36"/>
          <p:cNvCxnSpPr/>
          <p:nvPr/>
        </p:nvCxnSpPr>
        <p:spPr>
          <a:xfrm rot="10800000">
            <a:off x="840583" y="684304"/>
            <a:ext cx="3923363" cy="0"/>
          </a:xfrm>
          <a:prstGeom prst="straightConnector1">
            <a:avLst/>
          </a:prstGeom>
          <a:noFill/>
          <a:ln w="15875" cap="flat" cmpd="sng">
            <a:solidFill>
              <a:srgbClr val="F39200"/>
            </a:solidFill>
            <a:prstDash val="solid"/>
            <a:miter lim="800000"/>
            <a:headEnd type="none" w="sm" len="sm"/>
            <a:tailEnd type="none" w="sm" len="sm"/>
          </a:ln>
        </p:spPr>
      </p:cxnSp>
      <p:sp>
        <p:nvSpPr>
          <p:cNvPr id="97" name="Google Shape;97;p36"/>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pic>
        <p:nvPicPr>
          <p:cNvPr id="98" name="Google Shape;98;p36"/>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99" name="Google Shape;99;p36"/>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a:alphaModFix/>
          </a:blip>
          <a:stretch>
            <a:fillRect/>
          </a:stretch>
        </a:blipFill>
        <a:effectLst/>
      </p:bgPr>
    </p:bg>
    <p:spTree>
      <p:nvGrpSpPr>
        <p:cNvPr id="1" name="Shape 100"/>
        <p:cNvGrpSpPr/>
        <p:nvPr/>
      </p:nvGrpSpPr>
      <p:grpSpPr>
        <a:xfrm>
          <a:off x="0" y="0"/>
          <a:ext cx="0" cy="0"/>
          <a:chOff x="0" y="0"/>
          <a:chExt cx="0" cy="0"/>
        </a:xfrm>
      </p:grpSpPr>
      <p:cxnSp>
        <p:nvCxnSpPr>
          <p:cNvPr id="101" name="Google Shape;101;p37"/>
          <p:cNvCxnSpPr/>
          <p:nvPr/>
        </p:nvCxnSpPr>
        <p:spPr>
          <a:xfrm rot="10800000">
            <a:off x="840583" y="683941"/>
            <a:ext cx="3923363" cy="0"/>
          </a:xfrm>
          <a:prstGeom prst="straightConnector1">
            <a:avLst/>
          </a:prstGeom>
          <a:noFill/>
          <a:ln w="15875" cap="flat" cmpd="sng">
            <a:solidFill>
              <a:srgbClr val="D12477"/>
            </a:solidFill>
            <a:prstDash val="solid"/>
            <a:miter lim="800000"/>
            <a:headEnd type="none" w="sm" len="sm"/>
            <a:tailEnd type="none" w="sm" len="sm"/>
          </a:ln>
        </p:spPr>
      </p:cxnSp>
      <p:sp>
        <p:nvSpPr>
          <p:cNvPr id="102" name="Google Shape;102;p37"/>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03" name="Google Shape;103;p37"/>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4" name="Google Shape;104;p37"/>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pic>
        <p:nvPicPr>
          <p:cNvPr id="105" name="Google Shape;105;p37"/>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106" name="Google Shape;106;p37"/>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matchingName="Title and Content 2">
  <p:cSld name="Title and Content 2">
    <p:spTree>
      <p:nvGrpSpPr>
        <p:cNvPr id="1" name="Shape 107"/>
        <p:cNvGrpSpPr/>
        <p:nvPr/>
      </p:nvGrpSpPr>
      <p:grpSpPr>
        <a:xfrm>
          <a:off x="0" y="0"/>
          <a:ext cx="0" cy="0"/>
          <a:chOff x="0" y="0"/>
          <a:chExt cx="0" cy="0"/>
        </a:xfrm>
      </p:grpSpPr>
      <p:pic>
        <p:nvPicPr>
          <p:cNvPr id="108" name="Google Shape;108;p38" descr="A picture containing shape&#10;&#10;Description automatically generated"/>
          <p:cNvPicPr preferRelativeResize="0"/>
          <p:nvPr/>
        </p:nvPicPr>
        <p:blipFill rotWithShape="1">
          <a:blip r:embed="rId2">
            <a:alphaModFix amt="27000"/>
          </a:blip>
          <a:srcRect/>
          <a:stretch/>
        </p:blipFill>
        <p:spPr>
          <a:xfrm>
            <a:off x="5958140" y="2038825"/>
            <a:ext cx="3755545" cy="3437279"/>
          </a:xfrm>
          <a:prstGeom prst="rect">
            <a:avLst/>
          </a:prstGeom>
          <a:noFill/>
          <a:ln>
            <a:noFill/>
          </a:ln>
        </p:spPr>
      </p:pic>
      <p:pic>
        <p:nvPicPr>
          <p:cNvPr id="109" name="Google Shape;109;p38"/>
          <p:cNvPicPr preferRelativeResize="0"/>
          <p:nvPr/>
        </p:nvPicPr>
        <p:blipFill rotWithShape="1">
          <a:blip r:embed="rId3">
            <a:alphaModFix/>
          </a:blip>
          <a:srcRect r="63278"/>
          <a:stretch/>
        </p:blipFill>
        <p:spPr>
          <a:xfrm>
            <a:off x="7624814" y="202594"/>
            <a:ext cx="1274218" cy="488417"/>
          </a:xfrm>
          <a:prstGeom prst="rect">
            <a:avLst/>
          </a:prstGeom>
          <a:noFill/>
          <a:ln>
            <a:noFill/>
          </a:ln>
        </p:spPr>
      </p:pic>
      <p:sp>
        <p:nvSpPr>
          <p:cNvPr id="110" name="Google Shape;110;p38"/>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1" name="Google Shape;111;p38"/>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12" name="Google Shape;112;p38"/>
          <p:cNvPicPr preferRelativeResize="0"/>
          <p:nvPr/>
        </p:nvPicPr>
        <p:blipFill rotWithShape="1">
          <a:blip r:embed="rId4">
            <a:alphaModFix/>
          </a:blip>
          <a:srcRect/>
          <a:stretch/>
        </p:blipFill>
        <p:spPr>
          <a:xfrm>
            <a:off x="-83820" y="4894997"/>
            <a:ext cx="9304020" cy="380922"/>
          </a:xfrm>
          <a:prstGeom prst="rect">
            <a:avLst/>
          </a:prstGeom>
          <a:noFill/>
          <a:ln>
            <a:noFill/>
          </a:ln>
        </p:spPr>
      </p:pic>
      <p:pic>
        <p:nvPicPr>
          <p:cNvPr id="113" name="Google Shape;113;p38"/>
          <p:cNvPicPr preferRelativeResize="0"/>
          <p:nvPr/>
        </p:nvPicPr>
        <p:blipFill rotWithShape="1">
          <a:blip r:embed="rId5">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matchingName="Content and Photo vertical">
  <p:cSld name="Content and Photo vertical">
    <p:spTree>
      <p:nvGrpSpPr>
        <p:cNvPr id="1" name="Shape 114"/>
        <p:cNvGrpSpPr/>
        <p:nvPr/>
      </p:nvGrpSpPr>
      <p:grpSpPr>
        <a:xfrm>
          <a:off x="0" y="0"/>
          <a:ext cx="0" cy="0"/>
          <a:chOff x="0" y="0"/>
          <a:chExt cx="0" cy="0"/>
        </a:xfrm>
      </p:grpSpPr>
      <p:pic>
        <p:nvPicPr>
          <p:cNvPr id="115" name="Google Shape;115;p39"/>
          <p:cNvPicPr preferRelativeResize="0"/>
          <p:nvPr/>
        </p:nvPicPr>
        <p:blipFill rotWithShape="1">
          <a:blip r:embed="rId2">
            <a:alphaModFix/>
          </a:blip>
          <a:srcRect r="63278"/>
          <a:stretch/>
        </p:blipFill>
        <p:spPr>
          <a:xfrm>
            <a:off x="4147413" y="4437741"/>
            <a:ext cx="1274218" cy="488417"/>
          </a:xfrm>
          <a:prstGeom prst="rect">
            <a:avLst/>
          </a:prstGeom>
          <a:noFill/>
          <a:ln>
            <a:noFill/>
          </a:ln>
        </p:spPr>
      </p:pic>
      <p:sp>
        <p:nvSpPr>
          <p:cNvPr id="116" name="Google Shape;116;p39"/>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7" name="Google Shape;117;p39"/>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8" name="Google Shape;118;p39"/>
          <p:cNvSpPr>
            <a:spLocks noGrp="1"/>
          </p:cNvSpPr>
          <p:nvPr>
            <p:ph type="pic" idx="2"/>
          </p:nvPr>
        </p:nvSpPr>
        <p:spPr>
          <a:xfrm>
            <a:off x="5572125" y="1"/>
            <a:ext cx="3571875" cy="5029199"/>
          </a:xfrm>
          <a:prstGeom prst="rect">
            <a:avLst/>
          </a:prstGeom>
          <a:solidFill>
            <a:srgbClr val="D3EEEF"/>
          </a:solidFill>
          <a:ln>
            <a:noFill/>
          </a:ln>
        </p:spPr>
      </p:sp>
      <p:pic>
        <p:nvPicPr>
          <p:cNvPr id="119" name="Google Shape;119;p39"/>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20" name="Google Shape;120;p39"/>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matchingName="Content and Photo horizontal">
  <p:cSld name="Content and Photo horizontal">
    <p:spTree>
      <p:nvGrpSpPr>
        <p:cNvPr id="1" name="Shape 121"/>
        <p:cNvGrpSpPr/>
        <p:nvPr/>
      </p:nvGrpSpPr>
      <p:grpSpPr>
        <a:xfrm>
          <a:off x="0" y="0"/>
          <a:ext cx="0" cy="0"/>
          <a:chOff x="0" y="0"/>
          <a:chExt cx="0" cy="0"/>
        </a:xfrm>
      </p:grpSpPr>
      <p:sp>
        <p:nvSpPr>
          <p:cNvPr id="122" name="Google Shape;122;p40"/>
          <p:cNvSpPr>
            <a:spLocks noGrp="1"/>
          </p:cNvSpPr>
          <p:nvPr>
            <p:ph type="pic" idx="2"/>
          </p:nvPr>
        </p:nvSpPr>
        <p:spPr>
          <a:xfrm>
            <a:off x="0" y="1"/>
            <a:ext cx="9144000" cy="2571749"/>
          </a:xfrm>
          <a:prstGeom prst="rect">
            <a:avLst/>
          </a:prstGeom>
          <a:solidFill>
            <a:srgbClr val="D3EEEF"/>
          </a:solidFill>
          <a:ln>
            <a:noFill/>
          </a:ln>
        </p:spPr>
      </p:sp>
      <p:sp>
        <p:nvSpPr>
          <p:cNvPr id="123" name="Google Shape;123;p40"/>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4" name="Google Shape;124;p40"/>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25" name="Google Shape;125;p40"/>
          <p:cNvPicPr preferRelativeResize="0"/>
          <p:nvPr/>
        </p:nvPicPr>
        <p:blipFill rotWithShape="1">
          <a:blip r:embed="rId2">
            <a:alphaModFix/>
          </a:blip>
          <a:srcRect r="63278"/>
          <a:stretch/>
        </p:blipFill>
        <p:spPr>
          <a:xfrm>
            <a:off x="7684815" y="4437664"/>
            <a:ext cx="1274218" cy="488417"/>
          </a:xfrm>
          <a:prstGeom prst="rect">
            <a:avLst/>
          </a:prstGeom>
          <a:noFill/>
          <a:ln>
            <a:noFill/>
          </a:ln>
        </p:spPr>
      </p:pic>
      <p:pic>
        <p:nvPicPr>
          <p:cNvPr id="126" name="Google Shape;126;p40"/>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27" name="Google Shape;127;p40"/>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matchingName="Content and Graph">
  <p:cSld name="Content and Graph">
    <p:spTree>
      <p:nvGrpSpPr>
        <p:cNvPr id="1" name="Shape 128"/>
        <p:cNvGrpSpPr/>
        <p:nvPr/>
      </p:nvGrpSpPr>
      <p:grpSpPr>
        <a:xfrm>
          <a:off x="0" y="0"/>
          <a:ext cx="0" cy="0"/>
          <a:chOff x="0" y="0"/>
          <a:chExt cx="0" cy="0"/>
        </a:xfrm>
      </p:grpSpPr>
      <p:pic>
        <p:nvPicPr>
          <p:cNvPr id="129" name="Google Shape;129;p41"/>
          <p:cNvPicPr preferRelativeResize="0"/>
          <p:nvPr/>
        </p:nvPicPr>
        <p:blipFill rotWithShape="1">
          <a:blip r:embed="rId2">
            <a:alphaModFix/>
          </a:blip>
          <a:srcRect r="63278"/>
          <a:stretch/>
        </p:blipFill>
        <p:spPr>
          <a:xfrm>
            <a:off x="7684815" y="4437664"/>
            <a:ext cx="1274218" cy="488417"/>
          </a:xfrm>
          <a:prstGeom prst="rect">
            <a:avLst/>
          </a:prstGeom>
          <a:noFill/>
          <a:ln>
            <a:noFill/>
          </a:ln>
        </p:spPr>
      </p:pic>
      <p:sp>
        <p:nvSpPr>
          <p:cNvPr id="130" name="Google Shape;130;p41"/>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1" name="Google Shape;131;p41"/>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32" name="Google Shape;132;p41"/>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33" name="Google Shape;133;p41"/>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a:alphaModFix/>
          </a:blip>
          <a:stretch>
            <a:fillRect/>
          </a:stretch>
        </a:blipFill>
        <a:effectLst/>
      </p:bgPr>
    </p:bg>
    <p:spTree>
      <p:nvGrpSpPr>
        <p:cNvPr id="1" name="Shape 134"/>
        <p:cNvGrpSpPr/>
        <p:nvPr/>
      </p:nvGrpSpPr>
      <p:grpSpPr>
        <a:xfrm>
          <a:off x="0" y="0"/>
          <a:ext cx="0" cy="0"/>
          <a:chOff x="0" y="0"/>
          <a:chExt cx="0" cy="0"/>
        </a:xfrm>
      </p:grpSpPr>
      <p:sp>
        <p:nvSpPr>
          <p:cNvPr id="135" name="Google Shape;135;p42"/>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pic>
        <p:nvPicPr>
          <p:cNvPr id="136" name="Google Shape;136;p42"/>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137" name="Google Shape;137;p42"/>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138" name="Google Shape;138;p42"/>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139" name="Google Shape;139;p42"/>
          <p:cNvPicPr preferRelativeResize="0"/>
          <p:nvPr/>
        </p:nvPicPr>
        <p:blipFill rotWithShape="1">
          <a:blip r:embed="rId6">
            <a:alphaModFix/>
          </a:blip>
          <a:srcRect r="63278"/>
          <a:stretch/>
        </p:blipFill>
        <p:spPr>
          <a:xfrm>
            <a:off x="211687" y="4503966"/>
            <a:ext cx="1274218" cy="488417"/>
          </a:xfrm>
          <a:prstGeom prst="rect">
            <a:avLst/>
          </a:prstGeom>
          <a:noFill/>
          <a:ln>
            <a:noFill/>
          </a:ln>
        </p:spPr>
      </p:pic>
      <p:sp>
        <p:nvSpPr>
          <p:cNvPr id="140" name="Google Shape;140;p42"/>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41" name="Google Shape;141;p42"/>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142" name="Google Shape;142;p42"/>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matchingName="quote">
  <p:cSld name="quote">
    <p:bg>
      <p:bgPr>
        <a:blipFill>
          <a:blip r:embed="rId2">
            <a:alphaModFix/>
          </a:blip>
          <a:stretch>
            <a:fillRect/>
          </a:stretch>
        </a:blipFill>
        <a:effectLst/>
      </p:bgPr>
    </p:bg>
    <p:spTree>
      <p:nvGrpSpPr>
        <p:cNvPr id="1" name="Shape 143"/>
        <p:cNvGrpSpPr/>
        <p:nvPr/>
      </p:nvGrpSpPr>
      <p:grpSpPr>
        <a:xfrm>
          <a:off x="0" y="0"/>
          <a:ext cx="0" cy="0"/>
          <a:chOff x="0" y="0"/>
          <a:chExt cx="0" cy="0"/>
        </a:xfrm>
      </p:grpSpPr>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matchingName="In-class activity">
  <p:cSld name="In-class activity">
    <p:bg>
      <p:bgPr>
        <a:blipFill>
          <a:blip r:embed="rId2">
            <a:alphaModFix/>
          </a:blip>
          <a:stretch>
            <a:fillRect/>
          </a:stretch>
        </a:blipFill>
        <a:effectLst/>
      </p:bgPr>
    </p:bg>
    <p:spTree>
      <p:nvGrpSpPr>
        <p:cNvPr id="1" name="Shape 144"/>
        <p:cNvGrpSpPr/>
        <p:nvPr/>
      </p:nvGrpSpPr>
      <p:grpSpPr>
        <a:xfrm>
          <a:off x="0" y="0"/>
          <a:ext cx="0" cy="0"/>
          <a:chOff x="0" y="0"/>
          <a:chExt cx="0" cy="0"/>
        </a:xfrm>
      </p:grpSpPr>
      <p:sp>
        <p:nvSpPr>
          <p:cNvPr id="145" name="Google Shape;145;p44"/>
          <p:cNvSpPr txBox="1">
            <a:spLocks noGrp="1"/>
          </p:cNvSpPr>
          <p:nvPr>
            <p:ph type="body" idx="1"/>
          </p:nvPr>
        </p:nvSpPr>
        <p:spPr>
          <a:xfrm>
            <a:off x="848795" y="369950"/>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46" name="Google Shape;146;p44"/>
          <p:cNvSpPr txBox="1">
            <a:spLocks noGrp="1"/>
          </p:cNvSpPr>
          <p:nvPr>
            <p:ph type="body" idx="2"/>
          </p:nvPr>
        </p:nvSpPr>
        <p:spPr>
          <a:xfrm>
            <a:off x="863071" y="871741"/>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yhjä" type="blank">
  <p:cSld name="BLANK">
    <p:spTree>
      <p:nvGrpSpPr>
        <p:cNvPr id="1" name="Shape 147"/>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6.png"/><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5.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4.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3.jp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2.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26"/>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26"/>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grpSp>
        <p:nvGrpSpPr>
          <p:cNvPr id="8" name="Google Shape;8;p26"/>
          <p:cNvGrpSpPr/>
          <p:nvPr/>
        </p:nvGrpSpPr>
        <p:grpSpPr>
          <a:xfrm>
            <a:off x="113506" y="4583923"/>
            <a:ext cx="8916989" cy="488417"/>
            <a:chOff x="113506" y="4583923"/>
            <a:chExt cx="8916989" cy="488417"/>
          </a:xfrm>
        </p:grpSpPr>
        <p:pic>
          <p:nvPicPr>
            <p:cNvPr id="9" name="Google Shape;9;p26"/>
            <p:cNvPicPr preferRelativeResize="0"/>
            <p:nvPr/>
          </p:nvPicPr>
          <p:blipFill rotWithShape="1">
            <a:blip r:embed="rId21">
              <a:alphaModFix/>
            </a:blip>
            <a:srcRect r="63698"/>
            <a:stretch/>
          </p:blipFill>
          <p:spPr>
            <a:xfrm>
              <a:off x="113506" y="4583923"/>
              <a:ext cx="1259682" cy="488417"/>
            </a:xfrm>
            <a:prstGeom prst="rect">
              <a:avLst/>
            </a:prstGeom>
            <a:noFill/>
            <a:ln>
              <a:noFill/>
            </a:ln>
          </p:spPr>
        </p:pic>
        <p:pic>
          <p:nvPicPr>
            <p:cNvPr id="10" name="Google Shape;10;p26" descr="Text&#10;&#10;Description automatically generated with low confidence"/>
            <p:cNvPicPr preferRelativeResize="0"/>
            <p:nvPr/>
          </p:nvPicPr>
          <p:blipFill rotWithShape="1">
            <a:blip r:embed="rId22">
              <a:alphaModFix/>
            </a:blip>
            <a:srcRect r="5514"/>
            <a:stretch/>
          </p:blipFill>
          <p:spPr>
            <a:xfrm>
              <a:off x="1731601" y="4583923"/>
              <a:ext cx="1973257" cy="438949"/>
            </a:xfrm>
            <a:prstGeom prst="rect">
              <a:avLst/>
            </a:prstGeom>
            <a:noFill/>
            <a:ln>
              <a:noFill/>
            </a:ln>
          </p:spPr>
        </p:pic>
        <p:pic>
          <p:nvPicPr>
            <p:cNvPr id="11" name="Google Shape;11;p26" descr="Gdańsk University of Technology - Wikipedia"/>
            <p:cNvPicPr preferRelativeResize="0"/>
            <p:nvPr/>
          </p:nvPicPr>
          <p:blipFill rotWithShape="1">
            <a:blip r:embed="rId23">
              <a:alphaModFix/>
            </a:blip>
            <a:srcRect t="14145" b="8136"/>
            <a:stretch/>
          </p:blipFill>
          <p:spPr>
            <a:xfrm>
              <a:off x="4063271" y="4583923"/>
              <a:ext cx="822603" cy="451887"/>
            </a:xfrm>
            <a:prstGeom prst="rect">
              <a:avLst/>
            </a:prstGeom>
            <a:noFill/>
            <a:ln>
              <a:noFill/>
            </a:ln>
          </p:spPr>
        </p:pic>
        <p:pic>
          <p:nvPicPr>
            <p:cNvPr id="12" name="Google Shape;12;p26" descr="A picture containing logo&#10;&#10;Description automatically generated"/>
            <p:cNvPicPr preferRelativeResize="0"/>
            <p:nvPr/>
          </p:nvPicPr>
          <p:blipFill rotWithShape="1">
            <a:blip r:embed="rId24">
              <a:alphaModFix/>
            </a:blip>
            <a:srcRect l="7053" t="14652" r="7705" b="16796"/>
            <a:stretch/>
          </p:blipFill>
          <p:spPr>
            <a:xfrm>
              <a:off x="6657766" y="4583923"/>
              <a:ext cx="1067043" cy="462232"/>
            </a:xfrm>
            <a:prstGeom prst="rect">
              <a:avLst/>
            </a:prstGeom>
            <a:noFill/>
            <a:ln>
              <a:noFill/>
            </a:ln>
          </p:spPr>
        </p:pic>
        <p:pic>
          <p:nvPicPr>
            <p:cNvPr id="13" name="Google Shape;13;p26" descr="Uma imagem com texto&#10;&#10;Descrição gerada automaticamente"/>
            <p:cNvPicPr preferRelativeResize="0"/>
            <p:nvPr/>
          </p:nvPicPr>
          <p:blipFill rotWithShape="1">
            <a:blip r:embed="rId25">
              <a:alphaModFix/>
            </a:blip>
            <a:srcRect/>
            <a:stretch/>
          </p:blipFill>
          <p:spPr>
            <a:xfrm>
              <a:off x="8083223" y="4583923"/>
              <a:ext cx="947272" cy="433376"/>
            </a:xfrm>
            <a:prstGeom prst="rect">
              <a:avLst/>
            </a:prstGeom>
            <a:noFill/>
            <a:ln>
              <a:noFill/>
            </a:ln>
          </p:spPr>
        </p:pic>
        <p:pic>
          <p:nvPicPr>
            <p:cNvPr id="14" name="Google Shape;14;p26" descr="Logo&#10;&#10;Description automatically generated with medium confidence"/>
            <p:cNvPicPr preferRelativeResize="0"/>
            <p:nvPr/>
          </p:nvPicPr>
          <p:blipFill rotWithShape="1">
            <a:blip r:embed="rId26">
              <a:alphaModFix/>
            </a:blip>
            <a:srcRect/>
            <a:stretch/>
          </p:blipFill>
          <p:spPr>
            <a:xfrm>
              <a:off x="5244287" y="4583923"/>
              <a:ext cx="1055066" cy="432832"/>
            </a:xfrm>
            <a:prstGeom prst="rect">
              <a:avLst/>
            </a:prstGeom>
            <a:noFill/>
            <a:ln>
              <a:noFill/>
            </a:ln>
          </p:spPr>
        </p:pic>
      </p:gr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hyperlink" Target="http://www.dems.pro/" TargetMode="External"/><Relationship Id="rId2" Type="http://schemas.openxmlformats.org/officeDocument/2006/relationships/notesSlide" Target="../notesSlides/notesSlide26.xml"/><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1"/>
          <p:cNvSpPr txBox="1">
            <a:spLocks noGrp="1"/>
          </p:cNvSpPr>
          <p:nvPr>
            <p:ph type="ctrTitle"/>
          </p:nvPr>
        </p:nvSpPr>
        <p:spPr>
          <a:xfrm>
            <a:off x="545650" y="1499365"/>
            <a:ext cx="8598350" cy="1884419"/>
          </a:xfrm>
          <a:prstGeom prst="rect">
            <a:avLst/>
          </a:prstGeom>
          <a:noFill/>
          <a:ln>
            <a:noFill/>
          </a:ln>
        </p:spPr>
        <p:txBody>
          <a:bodyPr spcFirstLastPara="1" wrap="square" lIns="91425" tIns="45700" rIns="91425" bIns="0" anchor="t" anchorCtr="0">
            <a:noAutofit/>
          </a:bodyPr>
          <a:lstStyle/>
          <a:p>
            <a:pPr marL="0" lvl="0" indent="0" algn="l" rtl="0">
              <a:lnSpc>
                <a:spcPct val="90000"/>
              </a:lnSpc>
              <a:spcBef>
                <a:spcPts val="0"/>
              </a:spcBef>
              <a:spcAft>
                <a:spcPts val="0"/>
              </a:spcAft>
              <a:buClr>
                <a:schemeClr val="lt1"/>
              </a:buClr>
              <a:buSzPts val="4800"/>
              <a:buFont typeface="Arial"/>
              <a:buNone/>
            </a:pPr>
            <a:r>
              <a:rPr lang="pt-PT" sz="4800" dirty="0"/>
              <a:t>Strategia SEO - Ustanowienie</a:t>
            </a:r>
            <a:endParaRPr sz="48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sp>
        <p:nvSpPr>
          <p:cNvPr id="158" name="Google Shape;158;p2"/>
          <p:cNvSpPr txBox="1"/>
          <p:nvPr/>
        </p:nvSpPr>
        <p:spPr>
          <a:xfrm>
            <a:off x="761560" y="1262789"/>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pt-PT" sz="3600" b="1" i="0" u="none" strike="noStrike" cap="none">
                <a:solidFill>
                  <a:srgbClr val="11AA81"/>
                </a:solidFill>
                <a:latin typeface="Arial"/>
                <a:ea typeface="Arial"/>
                <a:cs typeface="Arial"/>
                <a:sym typeface="Arial"/>
              </a:rPr>
              <a:t>Strategia SEO - </a:t>
            </a:r>
            <a:endParaRPr/>
          </a:p>
          <a:p>
            <a:pPr marL="0" marR="0" lvl="0" indent="0" algn="l" rtl="0">
              <a:spcBef>
                <a:spcPts val="0"/>
              </a:spcBef>
              <a:spcAft>
                <a:spcPts val="0"/>
              </a:spcAft>
              <a:buNone/>
            </a:pPr>
            <a:r>
              <a:rPr lang="pt-PT" sz="3600" b="1" i="0" u="none" strike="noStrike" cap="none">
                <a:solidFill>
                  <a:srgbClr val="11AA81"/>
                </a:solidFill>
                <a:latin typeface="Arial"/>
                <a:ea typeface="Arial"/>
                <a:cs typeface="Arial"/>
                <a:sym typeface="Arial"/>
              </a:rPr>
              <a:t>Ustanowienie</a:t>
            </a:r>
            <a:endParaRPr/>
          </a:p>
        </p:txBody>
      </p:sp>
      <p:sp>
        <p:nvSpPr>
          <p:cNvPr id="159" name="Google Shape;159;p2"/>
          <p:cNvSpPr txBox="1"/>
          <p:nvPr/>
        </p:nvSpPr>
        <p:spPr>
          <a:xfrm>
            <a:off x="478339" y="1343709"/>
            <a:ext cx="8454900" cy="3067049"/>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0"/>
              </a:spcAft>
              <a:buNone/>
            </a:pPr>
            <a:endParaRPr sz="1800" b="0" i="0" u="none" strike="noStrike" cap="none">
              <a:solidFill>
                <a:schemeClr val="dk1"/>
              </a:solidFill>
              <a:latin typeface="Arial"/>
              <a:ea typeface="Arial"/>
              <a:cs typeface="Arial"/>
              <a:sym typeface="Arial"/>
            </a:endParaRPr>
          </a:p>
        </p:txBody>
      </p:sp>
      <p:sp>
        <p:nvSpPr>
          <p:cNvPr id="160" name="Google Shape;160;p2"/>
          <p:cNvSpPr txBox="1">
            <a:spLocks noGrp="1"/>
          </p:cNvSpPr>
          <p:nvPr>
            <p:ph type="body" idx="1"/>
          </p:nvPr>
        </p:nvSpPr>
        <p:spPr>
          <a:xfrm>
            <a:off x="863071" y="2431105"/>
            <a:ext cx="6614054" cy="1448089"/>
          </a:xfrm>
          <a:prstGeom prst="rect">
            <a:avLst/>
          </a:prstGeom>
          <a:noFill/>
          <a:ln>
            <a:noFill/>
          </a:ln>
        </p:spPr>
        <p:txBody>
          <a:bodyPr spcFirstLastPara="1" wrap="square" lIns="0" tIns="0" rIns="0" bIns="0" anchor="t" anchorCtr="0">
            <a:spAutoFit/>
          </a:bodyPr>
          <a:lstStyle/>
          <a:p>
            <a:pPr marL="0" lvl="0" indent="0" algn="l" rtl="0">
              <a:lnSpc>
                <a:spcPct val="115000"/>
              </a:lnSpc>
              <a:spcBef>
                <a:spcPts val="0"/>
              </a:spcBef>
              <a:spcAft>
                <a:spcPts val="0"/>
              </a:spcAft>
              <a:buClr>
                <a:schemeClr val="lt1"/>
              </a:buClr>
              <a:buSzPts val="2400"/>
              <a:buNone/>
            </a:pPr>
            <a:r>
              <a:rPr lang="pt-PT" sz="2400" b="0"/>
              <a:t>W jakim obszarze często stosowany jest audyt?</a:t>
            </a:r>
            <a:endParaRPr/>
          </a:p>
          <a:p>
            <a:pPr marL="0" lvl="0" indent="0" algn="l" rtl="0">
              <a:lnSpc>
                <a:spcPct val="115000"/>
              </a:lnSpc>
              <a:spcBef>
                <a:spcPts val="1600"/>
              </a:spcBef>
              <a:spcAft>
                <a:spcPts val="0"/>
              </a:spcAft>
              <a:buClr>
                <a:schemeClr val="lt1"/>
              </a:buClr>
              <a:buSzPts val="2400"/>
              <a:buNone/>
            </a:pPr>
            <a:r>
              <a:rPr lang="pt-PT" sz="2400" b="0"/>
              <a:t>Dlaczego audyt jest ważny w </a:t>
            </a:r>
            <a:r>
              <a:rPr lang="pt-PT" b="0"/>
              <a:t>tym obszarze?</a:t>
            </a:r>
            <a:endParaRPr b="0"/>
          </a:p>
          <a:p>
            <a:pPr marL="0" lvl="0" indent="0" algn="l" rtl="0">
              <a:lnSpc>
                <a:spcPct val="90000"/>
              </a:lnSpc>
              <a:spcBef>
                <a:spcPts val="750"/>
              </a:spcBef>
              <a:spcAft>
                <a:spcPts val="0"/>
              </a:spcAft>
              <a:buClr>
                <a:schemeClr val="lt1"/>
              </a:buClr>
              <a:buSzPts val="2100"/>
              <a:buNone/>
            </a:pPr>
            <a:endParaRPr b="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sp>
        <p:nvSpPr>
          <p:cNvPr id="165" name="Google Shape;165;p3"/>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i="0" u="none" strike="noStrike" cap="none">
              <a:solidFill>
                <a:schemeClr val="dk1"/>
              </a:solidFill>
              <a:latin typeface="Arial"/>
              <a:ea typeface="Arial"/>
              <a:cs typeface="Arial"/>
              <a:sym typeface="Arial"/>
            </a:endParaRPr>
          </a:p>
        </p:txBody>
      </p:sp>
      <p:sp>
        <p:nvSpPr>
          <p:cNvPr id="166" name="Google Shape;166;p3"/>
          <p:cNvSpPr txBox="1"/>
          <p:nvPr/>
        </p:nvSpPr>
        <p:spPr>
          <a:xfrm>
            <a:off x="478339" y="1262790"/>
            <a:ext cx="8454900" cy="2939111"/>
          </a:xfrm>
          <a:prstGeom prst="rect">
            <a:avLst/>
          </a:prstGeom>
          <a:noFill/>
          <a:ln>
            <a:noFill/>
          </a:ln>
        </p:spPr>
        <p:txBody>
          <a:bodyPr spcFirstLastPara="1" wrap="square" lIns="91425" tIns="91425" rIns="91425" bIns="91425" anchor="t" anchorCtr="0">
            <a:noAutofit/>
          </a:bodyPr>
          <a:lstStyle/>
          <a:p>
            <a:pPr marL="285750" marR="0" lvl="0" indent="-171450" algn="just" rtl="0">
              <a:lnSpc>
                <a:spcPct val="115000"/>
              </a:lnSpc>
              <a:spcBef>
                <a:spcPts val="0"/>
              </a:spcBef>
              <a:spcAft>
                <a:spcPts val="1200"/>
              </a:spcAft>
              <a:buClr>
                <a:schemeClr val="dk1"/>
              </a:buClr>
              <a:buSzPts val="1800"/>
              <a:buFont typeface="Arial"/>
              <a:buNone/>
            </a:pPr>
            <a:endParaRPr sz="1800" b="0" i="0" u="none" strike="noStrike" cap="none">
              <a:solidFill>
                <a:srgbClr val="262626"/>
              </a:solidFill>
              <a:latin typeface="Open Sans"/>
              <a:ea typeface="Open Sans"/>
              <a:cs typeface="Open Sans"/>
              <a:sym typeface="Open Sans"/>
            </a:endParaRPr>
          </a:p>
        </p:txBody>
      </p:sp>
      <p:sp>
        <p:nvSpPr>
          <p:cNvPr id="167" name="Google Shape;167;p3"/>
          <p:cNvSpPr txBox="1">
            <a:spLocks noGrp="1"/>
          </p:cNvSpPr>
          <p:nvPr>
            <p:ph type="title"/>
          </p:nvPr>
        </p:nvSpPr>
        <p:spPr>
          <a:xfrm>
            <a:off x="628650" y="444513"/>
            <a:ext cx="7886700" cy="994172"/>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rgbClr val="161249"/>
              </a:buClr>
              <a:buSzPts val="3600"/>
              <a:buFont typeface="Arial"/>
              <a:buNone/>
            </a:pPr>
            <a:r>
              <a:rPr lang="pt-PT" sz="3600"/>
              <a:t>Cele nauczania</a:t>
            </a:r>
            <a:br>
              <a:rPr lang="pt-PT" sz="3600"/>
            </a:br>
            <a:endParaRPr sz="3600"/>
          </a:p>
        </p:txBody>
      </p:sp>
      <p:sp>
        <p:nvSpPr>
          <p:cNvPr id="168" name="Google Shape;168;p3"/>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p>
            <a:pPr marL="285750" lvl="0" indent="-285750" algn="just" rtl="0">
              <a:lnSpc>
                <a:spcPct val="115000"/>
              </a:lnSpc>
              <a:spcBef>
                <a:spcPts val="0"/>
              </a:spcBef>
              <a:spcAft>
                <a:spcPts val="0"/>
              </a:spcAft>
              <a:buClr>
                <a:srgbClr val="11AA81"/>
              </a:buClr>
              <a:buSzPts val="3000"/>
              <a:buFont typeface="Arial"/>
              <a:buChar char="•"/>
            </a:pPr>
            <a:r>
              <a:rPr lang="pt-PT" sz="2400" b="0" i="0" u="none" strike="noStrike"/>
              <a:t>Przeprowadzenie audytu SEO</a:t>
            </a:r>
            <a:endParaRPr/>
          </a:p>
          <a:p>
            <a:pPr marL="285750" lvl="0" indent="-285750" algn="just" rtl="0">
              <a:lnSpc>
                <a:spcPct val="115000"/>
              </a:lnSpc>
              <a:spcBef>
                <a:spcPts val="1950"/>
              </a:spcBef>
              <a:spcAft>
                <a:spcPts val="0"/>
              </a:spcAft>
              <a:buClr>
                <a:srgbClr val="11AA81"/>
              </a:buClr>
              <a:buSzPts val="3000"/>
              <a:buFont typeface="Arial"/>
              <a:buChar char="•"/>
            </a:pPr>
            <a:r>
              <a:rPr lang="pt-PT" sz="2400" b="0" i="0" u="none" strike="noStrike"/>
              <a:t>Ocena audytu SEO</a:t>
            </a:r>
            <a:endParaRPr/>
          </a:p>
          <a:p>
            <a:pPr marL="0" lvl="0" indent="0" algn="l" rtl="0">
              <a:lnSpc>
                <a:spcPct val="90000"/>
              </a:lnSpc>
              <a:spcBef>
                <a:spcPts val="1950"/>
              </a:spcBef>
              <a:spcAft>
                <a:spcPts val="0"/>
              </a:spcAft>
              <a:buClr>
                <a:srgbClr val="11AA81"/>
              </a:buClr>
              <a:buSzPts val="2500"/>
              <a:buNone/>
            </a:pPr>
            <a:endParaRPr sz="200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sp>
        <p:nvSpPr>
          <p:cNvPr id="173" name="Google Shape;173;p4"/>
          <p:cNvSpPr txBox="1">
            <a:spLocks noGrp="1"/>
          </p:cNvSpPr>
          <p:nvPr>
            <p:ph type="title"/>
          </p:nvPr>
        </p:nvSpPr>
        <p:spPr>
          <a:xfrm>
            <a:off x="863319" y="1411851"/>
            <a:ext cx="2863215" cy="1383456"/>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lt1"/>
              </a:buClr>
              <a:buSzPts val="3300"/>
              <a:buFont typeface="Arial"/>
              <a:buNone/>
            </a:pPr>
            <a:r>
              <a:rPr lang="pt-PT"/>
              <a:t>Tematy</a:t>
            </a:r>
            <a:endParaRPr/>
          </a:p>
        </p:txBody>
      </p:sp>
      <p:sp>
        <p:nvSpPr>
          <p:cNvPr id="174" name="Google Shape;174;p4"/>
          <p:cNvSpPr txBox="1">
            <a:spLocks noGrp="1"/>
          </p:cNvSpPr>
          <p:nvPr>
            <p:ph type="body" idx="1"/>
          </p:nvPr>
        </p:nvSpPr>
        <p:spPr>
          <a:xfrm>
            <a:off x="3983426" y="1188294"/>
            <a:ext cx="4606283" cy="1707647"/>
          </a:xfrm>
          <a:prstGeom prst="rect">
            <a:avLst/>
          </a:prstGeom>
          <a:noFill/>
          <a:ln>
            <a:noFill/>
          </a:ln>
        </p:spPr>
        <p:txBody>
          <a:bodyPr spcFirstLastPara="1" wrap="square" lIns="91425" tIns="45700" rIns="91425" bIns="45700" anchor="t" anchorCtr="0">
            <a:spAutoFit/>
          </a:bodyPr>
          <a:lstStyle/>
          <a:p>
            <a:pPr marL="385763" lvl="0" indent="-385763" algn="l" rtl="0">
              <a:lnSpc>
                <a:spcPct val="90000"/>
              </a:lnSpc>
              <a:spcBef>
                <a:spcPts val="0"/>
              </a:spcBef>
              <a:spcAft>
                <a:spcPts val="0"/>
              </a:spcAft>
              <a:buClr>
                <a:schemeClr val="lt1"/>
              </a:buClr>
              <a:buSzPts val="2250"/>
              <a:buFont typeface="Arial"/>
              <a:buChar char="•"/>
            </a:pPr>
            <a:r>
              <a:rPr lang="pt-PT" sz="1800">
                <a:solidFill>
                  <a:srgbClr val="FFFFFF"/>
                </a:solidFill>
              </a:rPr>
              <a:t>Strona internetowa audytu</a:t>
            </a:r>
            <a:endParaRPr/>
          </a:p>
          <a:p>
            <a:pPr marL="385763" lvl="0" indent="-385763" algn="l" rtl="0">
              <a:lnSpc>
                <a:spcPct val="90000"/>
              </a:lnSpc>
              <a:spcBef>
                <a:spcPts val="750"/>
              </a:spcBef>
              <a:spcAft>
                <a:spcPts val="0"/>
              </a:spcAft>
              <a:buClr>
                <a:schemeClr val="lt1"/>
              </a:buClr>
              <a:buSzPts val="2250"/>
              <a:buFont typeface="Arial"/>
              <a:buChar char="•"/>
            </a:pPr>
            <a:r>
              <a:rPr lang="pt-PT" sz="1800"/>
              <a:t>Główna treść</a:t>
            </a:r>
            <a:endParaRPr sz="1800"/>
          </a:p>
          <a:p>
            <a:pPr marL="385763" lvl="0" indent="-385763" algn="l" rtl="0">
              <a:lnSpc>
                <a:spcPct val="90000"/>
              </a:lnSpc>
              <a:spcBef>
                <a:spcPts val="750"/>
              </a:spcBef>
              <a:spcAft>
                <a:spcPts val="0"/>
              </a:spcAft>
              <a:buClr>
                <a:schemeClr val="lt1"/>
              </a:buClr>
              <a:buSzPts val="2250"/>
              <a:buFont typeface="Arial"/>
              <a:buChar char="•"/>
            </a:pPr>
            <a:r>
              <a:rPr lang="pt-PT" sz="1800"/>
              <a:t>Zawartość dodatkowa</a:t>
            </a:r>
            <a:endParaRPr sz="1800">
              <a:solidFill>
                <a:srgbClr val="FFFFFF"/>
              </a:solidFill>
            </a:endParaRPr>
          </a:p>
          <a:p>
            <a:pPr marL="385763" lvl="0" indent="-385763" algn="l" rtl="0">
              <a:lnSpc>
                <a:spcPct val="90000"/>
              </a:lnSpc>
              <a:spcBef>
                <a:spcPts val="750"/>
              </a:spcBef>
              <a:spcAft>
                <a:spcPts val="0"/>
              </a:spcAft>
              <a:buClr>
                <a:schemeClr val="lt1"/>
              </a:buClr>
              <a:buSzPts val="2250"/>
              <a:buFont typeface="Arial"/>
              <a:buChar char="•"/>
            </a:pPr>
            <a:r>
              <a:rPr lang="pt-PT" sz="1800"/>
              <a:t>YMYL i EEAT</a:t>
            </a:r>
            <a:endParaRPr sz="1800">
              <a:solidFill>
                <a:srgbClr val="FFFFFF"/>
              </a:solidFill>
            </a:endParaRPr>
          </a:p>
          <a:p>
            <a:pPr marL="0" lvl="0" indent="0" algn="l" rtl="0">
              <a:lnSpc>
                <a:spcPct val="90000"/>
              </a:lnSpc>
              <a:spcBef>
                <a:spcPts val="750"/>
              </a:spcBef>
              <a:spcAft>
                <a:spcPts val="0"/>
              </a:spcAft>
              <a:buClr>
                <a:schemeClr val="lt1"/>
              </a:buClr>
              <a:buSzPts val="1500"/>
              <a:buNone/>
            </a:pP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Google Shape;179;p5"/>
          <p:cNvSpPr txBox="1"/>
          <p:nvPr/>
        </p:nvSpPr>
        <p:spPr>
          <a:xfrm>
            <a:off x="0" y="847315"/>
            <a:ext cx="9144000" cy="3128400"/>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None/>
            </a:pPr>
            <a:r>
              <a:rPr lang="pt-PT" sz="2800" b="1" i="0" u="none" strike="noStrike" cap="none">
                <a:solidFill>
                  <a:schemeClr val="lt1"/>
                </a:solidFill>
                <a:latin typeface="Arial"/>
                <a:ea typeface="Arial"/>
                <a:cs typeface="Arial"/>
                <a:sym typeface="Arial"/>
              </a:rPr>
              <a:t>"Nie audytuj życia. Pokaż się i wykorzystaj je jak najlepiej".</a:t>
            </a:r>
            <a:endParaRPr/>
          </a:p>
          <a:p>
            <a:pPr marL="0" marR="0" lvl="0" indent="0" algn="ctr" rtl="0">
              <a:spcBef>
                <a:spcPts val="0"/>
              </a:spcBef>
              <a:spcAft>
                <a:spcPts val="0"/>
              </a:spcAft>
              <a:buNone/>
            </a:pPr>
            <a:endParaRPr sz="2800" b="1" i="0" u="none" strike="noStrike" cap="none">
              <a:solidFill>
                <a:schemeClr val="lt1"/>
              </a:solidFill>
              <a:latin typeface="Arial"/>
              <a:ea typeface="Arial"/>
              <a:cs typeface="Arial"/>
              <a:sym typeface="Arial"/>
            </a:endParaRPr>
          </a:p>
          <a:p>
            <a:pPr marL="0" marR="0" lvl="0" indent="0" algn="ctr" rtl="0">
              <a:spcBef>
                <a:spcPts val="0"/>
              </a:spcBef>
              <a:spcAft>
                <a:spcPts val="0"/>
              </a:spcAft>
              <a:buNone/>
            </a:pPr>
            <a:r>
              <a:rPr lang="pt-PT" sz="2800" b="0" i="1" u="none" strike="noStrike" cap="none">
                <a:solidFill>
                  <a:schemeClr val="lt1"/>
                </a:solidFill>
                <a:latin typeface="Dancing Script"/>
                <a:ea typeface="Dancing Script"/>
                <a:cs typeface="Dancing Script"/>
                <a:sym typeface="Dancing Script"/>
              </a:rPr>
              <a:t>                                              Regina Brett</a:t>
            </a:r>
            <a:endParaRPr sz="2800" b="0" i="1" u="none" strike="noStrike" cap="none">
              <a:solidFill>
                <a:schemeClr val="lt1"/>
              </a:solidFill>
              <a:latin typeface="Dancing Script"/>
              <a:ea typeface="Dancing Script"/>
              <a:cs typeface="Dancing Script"/>
              <a:sym typeface="Dancing Script"/>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6"/>
          <p:cNvSpPr txBox="1"/>
          <p:nvPr/>
        </p:nvSpPr>
        <p:spPr>
          <a:xfrm>
            <a:off x="0" y="847315"/>
            <a:ext cx="9144000" cy="3128400"/>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None/>
            </a:pPr>
            <a:r>
              <a:rPr lang="pt-PT" sz="2400" b="1" i="0" u="none" strike="noStrike" cap="none">
                <a:solidFill>
                  <a:schemeClr val="lt1"/>
                </a:solidFill>
                <a:latin typeface="Arial"/>
                <a:ea typeface="Arial"/>
                <a:cs typeface="Arial"/>
                <a:sym typeface="Arial"/>
              </a:rPr>
              <a:t>"Audyt życia można przeprowadzić w każdym wieku i na każdym etapie życia. Nie trać czasu na rzeczy, które nie są konieczne lub dobre dla ciebie. Życie jest krótkie. Zrób to, co musisz zrobić, a resztę życia wykorzystaj na wspaniałą zabawę".</a:t>
            </a:r>
            <a:endParaRPr sz="2400" b="1" i="0" u="none" strike="noStrike" cap="none">
              <a:solidFill>
                <a:schemeClr val="lt1"/>
              </a:solidFill>
              <a:latin typeface="Arial"/>
              <a:ea typeface="Arial"/>
              <a:cs typeface="Arial"/>
              <a:sym typeface="Arial"/>
            </a:endParaRPr>
          </a:p>
          <a:p>
            <a:pPr marL="0" marR="0" lvl="0" indent="0" algn="r" rtl="0">
              <a:spcBef>
                <a:spcPts val="0"/>
              </a:spcBef>
              <a:spcAft>
                <a:spcPts val="0"/>
              </a:spcAft>
              <a:buNone/>
            </a:pPr>
            <a:endParaRPr sz="3200" b="0" i="1" u="none" strike="noStrike" cap="none">
              <a:solidFill>
                <a:schemeClr val="lt1"/>
              </a:solidFill>
              <a:latin typeface="Dancing Script"/>
              <a:ea typeface="Dancing Script"/>
              <a:cs typeface="Dancing Script"/>
              <a:sym typeface="Dancing Script"/>
            </a:endParaRPr>
          </a:p>
          <a:p>
            <a:pPr marL="0" marR="0" lvl="0" indent="0" algn="ctr" rtl="0">
              <a:spcBef>
                <a:spcPts val="0"/>
              </a:spcBef>
              <a:spcAft>
                <a:spcPts val="0"/>
              </a:spcAft>
              <a:buNone/>
            </a:pPr>
            <a:r>
              <a:rPr lang="pt-PT" sz="3200" b="0" i="1" u="none" strike="noStrike" cap="none">
                <a:solidFill>
                  <a:schemeClr val="lt1"/>
                </a:solidFill>
                <a:latin typeface="Dancing Script"/>
                <a:ea typeface="Dancing Script"/>
                <a:cs typeface="Dancing Script"/>
                <a:sym typeface="Dancing Script"/>
              </a:rPr>
              <a:t>                              Caroline Righton</a:t>
            </a:r>
            <a:endParaRPr sz="3200" b="0" i="1" u="none" strike="noStrike" cap="none">
              <a:solidFill>
                <a:schemeClr val="lt1"/>
              </a:solidFill>
              <a:latin typeface="Dancing Script"/>
              <a:ea typeface="Dancing Script"/>
              <a:cs typeface="Dancing Script"/>
              <a:sym typeface="Dancing Script"/>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7"/>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FFFFFF"/>
              </a:buClr>
              <a:buSzPts val="6000"/>
              <a:buFont typeface="Arial"/>
              <a:buNone/>
            </a:pPr>
            <a:r>
              <a:rPr lang="pt-PT" sz="6000" b="1" i="0" u="none" strike="noStrike" cap="none">
                <a:solidFill>
                  <a:srgbClr val="FFFFFF"/>
                </a:solidFill>
                <a:latin typeface="Arial"/>
                <a:ea typeface="Arial"/>
                <a:cs typeface="Arial"/>
                <a:sym typeface="Arial"/>
              </a:rPr>
              <a:t>Temat 1 </a:t>
            </a:r>
            <a:endParaRPr sz="6000" b="1" i="0" u="none" strike="noStrike" cap="none">
              <a:solidFill>
                <a:srgbClr val="FFFFFF"/>
              </a:solidFill>
              <a:latin typeface="Arial"/>
              <a:ea typeface="Arial"/>
              <a:cs typeface="Arial"/>
              <a:sym typeface="Arial"/>
            </a:endParaRPr>
          </a:p>
        </p:txBody>
      </p:sp>
      <p:sp>
        <p:nvSpPr>
          <p:cNvPr id="190" name="Google Shape;190;p7"/>
          <p:cNvSpPr txBox="1"/>
          <p:nvPr/>
        </p:nvSpPr>
        <p:spPr>
          <a:xfrm>
            <a:off x="675150" y="1854094"/>
            <a:ext cx="7793700" cy="758842"/>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None/>
            </a:pPr>
            <a:r>
              <a:rPr lang="pt-PT" sz="3600" b="1" i="0" u="none" strike="noStrike" cap="none">
                <a:solidFill>
                  <a:srgbClr val="161249"/>
                </a:solidFill>
                <a:latin typeface="Arial"/>
                <a:ea typeface="Arial"/>
                <a:cs typeface="Arial"/>
                <a:sym typeface="Arial"/>
              </a:rPr>
              <a:t>Strona internetowa audytu</a:t>
            </a: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94"/>
        <p:cNvGrpSpPr/>
        <p:nvPr/>
      </p:nvGrpSpPr>
      <p:grpSpPr>
        <a:xfrm>
          <a:off x="0" y="0"/>
          <a:ext cx="0" cy="0"/>
          <a:chOff x="0" y="0"/>
          <a:chExt cx="0" cy="0"/>
        </a:xfrm>
      </p:grpSpPr>
      <p:sp>
        <p:nvSpPr>
          <p:cNvPr id="195" name="Google Shape;195;p8"/>
          <p:cNvSpPr txBox="1"/>
          <p:nvPr/>
        </p:nvSpPr>
        <p:spPr>
          <a:xfrm>
            <a:off x="478339" y="409074"/>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pt-PT" sz="3600" b="1" i="0" u="none" strike="noStrike" cap="none">
                <a:solidFill>
                  <a:srgbClr val="161249"/>
                </a:solidFill>
                <a:latin typeface="Arial"/>
                <a:ea typeface="Arial"/>
                <a:cs typeface="Arial"/>
                <a:sym typeface="Arial"/>
              </a:rPr>
              <a:t>Strona internetowa audytu</a:t>
            </a:r>
            <a:endParaRPr/>
          </a:p>
        </p:txBody>
      </p:sp>
      <p:grpSp>
        <p:nvGrpSpPr>
          <p:cNvPr id="196" name="Google Shape;196;p8"/>
          <p:cNvGrpSpPr/>
          <p:nvPr/>
        </p:nvGrpSpPr>
        <p:grpSpPr>
          <a:xfrm>
            <a:off x="1450787" y="1161069"/>
            <a:ext cx="6169273" cy="3250176"/>
            <a:chOff x="1194756" y="3178"/>
            <a:chExt cx="6169273" cy="3250176"/>
          </a:xfrm>
        </p:grpSpPr>
        <p:sp>
          <p:nvSpPr>
            <p:cNvPr id="197" name="Google Shape;197;p8"/>
            <p:cNvSpPr/>
            <p:nvPr/>
          </p:nvSpPr>
          <p:spPr>
            <a:xfrm>
              <a:off x="4242900" y="2354463"/>
              <a:ext cx="405102" cy="91440"/>
            </a:xfrm>
            <a:custGeom>
              <a:avLst/>
              <a:gdLst/>
              <a:ahLst/>
              <a:cxnLst/>
              <a:rect l="l" t="t" r="r" b="b"/>
              <a:pathLst>
                <a:path w="120000" h="120000" extrusionOk="0">
                  <a:moveTo>
                    <a:pt x="0" y="60000"/>
                  </a:moveTo>
                  <a:lnTo>
                    <a:pt x="120000" y="60000"/>
                  </a:lnTo>
                </a:path>
              </a:pathLst>
            </a:custGeom>
            <a:noFill/>
            <a:ln w="12700" cap="flat" cmpd="sng">
              <a:solidFill>
                <a:srgbClr val="171616"/>
              </a:solidFill>
              <a:prstDash val="solid"/>
              <a:miter lim="800000"/>
              <a:headEnd type="triangle" w="med" len="med"/>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98;p8"/>
            <p:cNvSpPr txBox="1"/>
            <p:nvPr/>
          </p:nvSpPr>
          <p:spPr>
            <a:xfrm>
              <a:off x="4435323" y="2390056"/>
              <a:ext cx="20255" cy="20255"/>
            </a:xfrm>
            <a:prstGeom prst="rect">
              <a:avLst/>
            </a:prstGeom>
            <a:noFill/>
            <a:ln>
              <a:noFill/>
            </a:ln>
          </p:spPr>
          <p:txBody>
            <a:bodyPr spcFirstLastPara="1" wrap="square" lIns="12700" tIns="0" rIns="12700" bIns="0" anchor="ctr" anchorCtr="0">
              <a:noAutofit/>
            </a:bodyPr>
            <a:lstStyle/>
            <a:p>
              <a:pPr marL="0" marR="0" lvl="0" indent="0" algn="ctr" rtl="0">
                <a:lnSpc>
                  <a:spcPct val="90000"/>
                </a:lnSpc>
                <a:spcBef>
                  <a:spcPts val="0"/>
                </a:spcBef>
                <a:spcAft>
                  <a:spcPts val="0"/>
                </a:spcAft>
                <a:buClr>
                  <a:schemeClr val="dk1"/>
                </a:buClr>
                <a:buSzPts val="500"/>
                <a:buFont typeface="Calibri"/>
                <a:buNone/>
              </a:pPr>
              <a:endParaRPr sz="500">
                <a:solidFill>
                  <a:schemeClr val="dk1"/>
                </a:solidFill>
                <a:latin typeface="Calibri"/>
                <a:ea typeface="Calibri"/>
                <a:cs typeface="Calibri"/>
                <a:sym typeface="Calibri"/>
              </a:endParaRPr>
            </a:p>
          </p:txBody>
        </p:sp>
        <p:sp>
          <p:nvSpPr>
            <p:cNvPr id="199" name="Google Shape;199;p8"/>
            <p:cNvSpPr/>
            <p:nvPr/>
          </p:nvSpPr>
          <p:spPr>
            <a:xfrm>
              <a:off x="1812288" y="1628266"/>
              <a:ext cx="405102" cy="771916"/>
            </a:xfrm>
            <a:custGeom>
              <a:avLst/>
              <a:gdLst/>
              <a:ahLst/>
              <a:cxnLst/>
              <a:rect l="l" t="t" r="r" b="b"/>
              <a:pathLst>
                <a:path w="120000" h="120000" extrusionOk="0">
                  <a:moveTo>
                    <a:pt x="0" y="0"/>
                  </a:moveTo>
                  <a:lnTo>
                    <a:pt x="60000" y="0"/>
                  </a:lnTo>
                  <a:lnTo>
                    <a:pt x="60000" y="120000"/>
                  </a:lnTo>
                  <a:lnTo>
                    <a:pt x="120000" y="120000"/>
                  </a:lnTo>
                </a:path>
              </a:pathLst>
            </a:custGeom>
            <a:noFill/>
            <a:ln w="12700" cap="flat" cmpd="sng">
              <a:solidFill>
                <a:srgbClr val="171616"/>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8"/>
            <p:cNvSpPr txBox="1"/>
            <p:nvPr/>
          </p:nvSpPr>
          <p:spPr>
            <a:xfrm>
              <a:off x="1993045" y="1992431"/>
              <a:ext cx="43587" cy="43587"/>
            </a:xfrm>
            <a:prstGeom prst="rect">
              <a:avLst/>
            </a:prstGeom>
            <a:noFill/>
            <a:ln>
              <a:noFill/>
            </a:ln>
          </p:spPr>
          <p:txBody>
            <a:bodyPr spcFirstLastPara="1" wrap="square" lIns="12700" tIns="0" rIns="12700" bIns="0" anchor="ctr" anchorCtr="0">
              <a:noAutofit/>
            </a:bodyPr>
            <a:lstStyle/>
            <a:p>
              <a:pPr marL="0" marR="0" lvl="0" indent="0" algn="ctr" rtl="0">
                <a:lnSpc>
                  <a:spcPct val="90000"/>
                </a:lnSpc>
                <a:spcBef>
                  <a:spcPts val="0"/>
                </a:spcBef>
                <a:spcAft>
                  <a:spcPts val="0"/>
                </a:spcAft>
                <a:buClr>
                  <a:schemeClr val="dk1"/>
                </a:buClr>
                <a:buSzPts val="500"/>
                <a:buFont typeface="Calibri"/>
                <a:buNone/>
              </a:pPr>
              <a:endParaRPr sz="500">
                <a:solidFill>
                  <a:schemeClr val="dk1"/>
                </a:solidFill>
                <a:latin typeface="Calibri"/>
                <a:ea typeface="Calibri"/>
                <a:cs typeface="Calibri"/>
                <a:sym typeface="Calibri"/>
              </a:endParaRPr>
            </a:p>
          </p:txBody>
        </p:sp>
        <p:sp>
          <p:nvSpPr>
            <p:cNvPr id="201" name="Google Shape;201;p8"/>
            <p:cNvSpPr/>
            <p:nvPr/>
          </p:nvSpPr>
          <p:spPr>
            <a:xfrm>
              <a:off x="1812288" y="1582546"/>
              <a:ext cx="405102" cy="91440"/>
            </a:xfrm>
            <a:custGeom>
              <a:avLst/>
              <a:gdLst/>
              <a:ahLst/>
              <a:cxnLst/>
              <a:rect l="l" t="t" r="r" b="b"/>
              <a:pathLst>
                <a:path w="120000" h="120000" extrusionOk="0">
                  <a:moveTo>
                    <a:pt x="0" y="60000"/>
                  </a:moveTo>
                  <a:lnTo>
                    <a:pt x="120000" y="60000"/>
                  </a:lnTo>
                </a:path>
              </a:pathLst>
            </a:custGeom>
            <a:noFill/>
            <a:ln w="12700" cap="flat" cmpd="sng">
              <a:solidFill>
                <a:srgbClr val="171616"/>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202;p8"/>
            <p:cNvSpPr txBox="1"/>
            <p:nvPr/>
          </p:nvSpPr>
          <p:spPr>
            <a:xfrm>
              <a:off x="2004711" y="1618139"/>
              <a:ext cx="20255" cy="20255"/>
            </a:xfrm>
            <a:prstGeom prst="rect">
              <a:avLst/>
            </a:prstGeom>
            <a:noFill/>
            <a:ln>
              <a:noFill/>
            </a:ln>
          </p:spPr>
          <p:txBody>
            <a:bodyPr spcFirstLastPara="1" wrap="square" lIns="12700" tIns="0" rIns="12700" bIns="0" anchor="ctr" anchorCtr="0">
              <a:noAutofit/>
            </a:bodyPr>
            <a:lstStyle/>
            <a:p>
              <a:pPr marL="0" marR="0" lvl="0" indent="0" algn="ctr" rtl="0">
                <a:lnSpc>
                  <a:spcPct val="90000"/>
                </a:lnSpc>
                <a:spcBef>
                  <a:spcPts val="0"/>
                </a:spcBef>
                <a:spcAft>
                  <a:spcPts val="0"/>
                </a:spcAft>
                <a:buClr>
                  <a:schemeClr val="dk1"/>
                </a:buClr>
                <a:buSzPts val="500"/>
                <a:buFont typeface="Calibri"/>
                <a:buNone/>
              </a:pPr>
              <a:endParaRPr sz="500">
                <a:solidFill>
                  <a:schemeClr val="dk1"/>
                </a:solidFill>
                <a:latin typeface="Calibri"/>
                <a:ea typeface="Calibri"/>
                <a:cs typeface="Calibri"/>
                <a:sym typeface="Calibri"/>
              </a:endParaRPr>
            </a:p>
          </p:txBody>
        </p:sp>
        <p:sp>
          <p:nvSpPr>
            <p:cNvPr id="203" name="Google Shape;203;p8"/>
            <p:cNvSpPr/>
            <p:nvPr/>
          </p:nvSpPr>
          <p:spPr>
            <a:xfrm>
              <a:off x="4242900" y="810630"/>
              <a:ext cx="405102" cy="91440"/>
            </a:xfrm>
            <a:custGeom>
              <a:avLst/>
              <a:gdLst/>
              <a:ahLst/>
              <a:cxnLst/>
              <a:rect l="l" t="t" r="r" b="b"/>
              <a:pathLst>
                <a:path w="120000" h="120000" extrusionOk="0">
                  <a:moveTo>
                    <a:pt x="0" y="60000"/>
                  </a:moveTo>
                  <a:lnTo>
                    <a:pt x="120000" y="60000"/>
                  </a:lnTo>
                </a:path>
              </a:pathLst>
            </a:custGeom>
            <a:noFill/>
            <a:ln w="12700" cap="flat" cmpd="sng">
              <a:solidFill>
                <a:srgbClr val="171616"/>
              </a:solidFill>
              <a:prstDash val="solid"/>
              <a:miter lim="800000"/>
              <a:headEnd type="triangle" w="med" len="med"/>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 name="Google Shape;204;p8"/>
            <p:cNvSpPr txBox="1"/>
            <p:nvPr/>
          </p:nvSpPr>
          <p:spPr>
            <a:xfrm>
              <a:off x="4435323" y="846222"/>
              <a:ext cx="20255" cy="20255"/>
            </a:xfrm>
            <a:prstGeom prst="rect">
              <a:avLst/>
            </a:prstGeom>
            <a:noFill/>
            <a:ln>
              <a:noFill/>
            </a:ln>
          </p:spPr>
          <p:txBody>
            <a:bodyPr spcFirstLastPara="1" wrap="square" lIns="12700" tIns="0" rIns="12700" bIns="0" anchor="ctr" anchorCtr="0">
              <a:noAutofit/>
            </a:bodyPr>
            <a:lstStyle/>
            <a:p>
              <a:pPr marL="0" marR="0" lvl="0" indent="0" algn="ctr" rtl="0">
                <a:lnSpc>
                  <a:spcPct val="90000"/>
                </a:lnSpc>
                <a:spcBef>
                  <a:spcPts val="0"/>
                </a:spcBef>
                <a:spcAft>
                  <a:spcPts val="0"/>
                </a:spcAft>
                <a:buClr>
                  <a:schemeClr val="dk1"/>
                </a:buClr>
                <a:buSzPts val="500"/>
                <a:buFont typeface="Calibri"/>
                <a:buNone/>
              </a:pPr>
              <a:endParaRPr sz="500">
                <a:solidFill>
                  <a:schemeClr val="dk1"/>
                </a:solidFill>
                <a:latin typeface="Calibri"/>
                <a:ea typeface="Calibri"/>
                <a:cs typeface="Calibri"/>
                <a:sym typeface="Calibri"/>
              </a:endParaRPr>
            </a:p>
          </p:txBody>
        </p:sp>
        <p:sp>
          <p:nvSpPr>
            <p:cNvPr id="205" name="Google Shape;205;p8"/>
            <p:cNvSpPr/>
            <p:nvPr/>
          </p:nvSpPr>
          <p:spPr>
            <a:xfrm>
              <a:off x="1812288" y="856350"/>
              <a:ext cx="405102" cy="771916"/>
            </a:xfrm>
            <a:custGeom>
              <a:avLst/>
              <a:gdLst/>
              <a:ahLst/>
              <a:cxnLst/>
              <a:rect l="l" t="t" r="r" b="b"/>
              <a:pathLst>
                <a:path w="120000" h="120000" extrusionOk="0">
                  <a:moveTo>
                    <a:pt x="0" y="120000"/>
                  </a:moveTo>
                  <a:lnTo>
                    <a:pt x="60000" y="120000"/>
                  </a:lnTo>
                  <a:lnTo>
                    <a:pt x="60000" y="0"/>
                  </a:lnTo>
                  <a:lnTo>
                    <a:pt x="120000" y="0"/>
                  </a:lnTo>
                </a:path>
              </a:pathLst>
            </a:custGeom>
            <a:noFill/>
            <a:ln w="12700" cap="flat" cmpd="sng">
              <a:solidFill>
                <a:srgbClr val="171616"/>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206;p8"/>
            <p:cNvSpPr txBox="1"/>
            <p:nvPr/>
          </p:nvSpPr>
          <p:spPr>
            <a:xfrm>
              <a:off x="1993045" y="1220514"/>
              <a:ext cx="43587" cy="43587"/>
            </a:xfrm>
            <a:prstGeom prst="rect">
              <a:avLst/>
            </a:prstGeom>
            <a:noFill/>
            <a:ln>
              <a:noFill/>
            </a:ln>
          </p:spPr>
          <p:txBody>
            <a:bodyPr spcFirstLastPara="1" wrap="square" lIns="12700" tIns="0" rIns="12700" bIns="0" anchor="ctr" anchorCtr="0">
              <a:noAutofit/>
            </a:bodyPr>
            <a:lstStyle/>
            <a:p>
              <a:pPr marL="0" marR="0" lvl="0" indent="0" algn="ctr" rtl="0">
                <a:lnSpc>
                  <a:spcPct val="90000"/>
                </a:lnSpc>
                <a:spcBef>
                  <a:spcPts val="0"/>
                </a:spcBef>
                <a:spcAft>
                  <a:spcPts val="0"/>
                </a:spcAft>
                <a:buClr>
                  <a:schemeClr val="dk1"/>
                </a:buClr>
                <a:buSzPts val="500"/>
                <a:buFont typeface="Calibri"/>
                <a:buNone/>
              </a:pPr>
              <a:endParaRPr sz="500">
                <a:solidFill>
                  <a:schemeClr val="dk1"/>
                </a:solidFill>
                <a:latin typeface="Calibri"/>
                <a:ea typeface="Calibri"/>
                <a:cs typeface="Calibri"/>
                <a:sym typeface="Calibri"/>
              </a:endParaRPr>
            </a:p>
          </p:txBody>
        </p:sp>
        <p:sp>
          <p:nvSpPr>
            <p:cNvPr id="207" name="Google Shape;207;p8"/>
            <p:cNvSpPr/>
            <p:nvPr/>
          </p:nvSpPr>
          <p:spPr>
            <a:xfrm rot="-5400000">
              <a:off x="-121566" y="1319500"/>
              <a:ext cx="3250176" cy="617533"/>
            </a:xfrm>
            <a:prstGeom prst="rect">
              <a:avLst/>
            </a:prstGeom>
            <a:solidFill>
              <a:srgbClr val="6160AD"/>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208;p8"/>
            <p:cNvSpPr txBox="1"/>
            <p:nvPr/>
          </p:nvSpPr>
          <p:spPr>
            <a:xfrm rot="-5400000">
              <a:off x="-121566" y="1319500"/>
              <a:ext cx="3250176" cy="617533"/>
            </a:xfrm>
            <a:prstGeom prst="rect">
              <a:avLst/>
            </a:prstGeom>
            <a:noFill/>
            <a:ln>
              <a:noFill/>
            </a:ln>
          </p:spPr>
          <p:txBody>
            <a:bodyPr spcFirstLastPara="1" wrap="square" lIns="25400" tIns="25400" rIns="25400" bIns="25400" anchor="ctr" anchorCtr="0">
              <a:noAutofit/>
            </a:bodyPr>
            <a:lstStyle/>
            <a:p>
              <a:pPr marL="0" marR="0" lvl="0" indent="0" algn="ctr" rtl="0">
                <a:lnSpc>
                  <a:spcPct val="90000"/>
                </a:lnSpc>
                <a:spcBef>
                  <a:spcPts val="0"/>
                </a:spcBef>
                <a:spcAft>
                  <a:spcPts val="0"/>
                </a:spcAft>
                <a:buClr>
                  <a:schemeClr val="lt1"/>
                </a:buClr>
                <a:buSzPts val="4000"/>
                <a:buFont typeface="Calibri"/>
                <a:buNone/>
              </a:pPr>
              <a:r>
                <a:rPr lang="pt-PT" sz="4000">
                  <a:solidFill>
                    <a:schemeClr val="lt1"/>
                  </a:solidFill>
                  <a:latin typeface="Calibri"/>
                  <a:ea typeface="Calibri"/>
                  <a:cs typeface="Calibri"/>
                  <a:sym typeface="Calibri"/>
                </a:rPr>
                <a:t>Audyt SEO</a:t>
              </a:r>
              <a:endParaRPr sz="4000">
                <a:solidFill>
                  <a:schemeClr val="lt1"/>
                </a:solidFill>
                <a:latin typeface="Calibri"/>
                <a:ea typeface="Calibri"/>
                <a:cs typeface="Calibri"/>
                <a:sym typeface="Calibri"/>
              </a:endParaRPr>
            </a:p>
          </p:txBody>
        </p:sp>
        <p:sp>
          <p:nvSpPr>
            <p:cNvPr id="209" name="Google Shape;209;p8"/>
            <p:cNvSpPr/>
            <p:nvPr/>
          </p:nvSpPr>
          <p:spPr>
            <a:xfrm>
              <a:off x="2217390" y="547583"/>
              <a:ext cx="2025510" cy="617533"/>
            </a:xfrm>
            <a:prstGeom prst="rect">
              <a:avLst/>
            </a:prstGeom>
            <a:solidFill>
              <a:srgbClr val="11AA81"/>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210;p8"/>
            <p:cNvSpPr txBox="1"/>
            <p:nvPr/>
          </p:nvSpPr>
          <p:spPr>
            <a:xfrm>
              <a:off x="2217390" y="547583"/>
              <a:ext cx="2025510" cy="617533"/>
            </a:xfrm>
            <a:prstGeom prst="rect">
              <a:avLst/>
            </a:prstGeom>
            <a:noFill/>
            <a:ln>
              <a:noFill/>
            </a:ln>
          </p:spPr>
          <p:txBody>
            <a:bodyPr spcFirstLastPara="1" wrap="square" lIns="25400" tIns="25400" rIns="25400" bIns="25400" anchor="ctr" anchorCtr="0">
              <a:noAutofit/>
            </a:bodyPr>
            <a:lstStyle/>
            <a:p>
              <a:pPr marL="0" marR="0" lvl="0" indent="0" algn="ctr" rtl="0">
                <a:lnSpc>
                  <a:spcPct val="90000"/>
                </a:lnSpc>
                <a:spcBef>
                  <a:spcPts val="0"/>
                </a:spcBef>
                <a:spcAft>
                  <a:spcPts val="0"/>
                </a:spcAft>
                <a:buClr>
                  <a:schemeClr val="lt1"/>
                </a:buClr>
                <a:buSzPts val="4000"/>
                <a:buFont typeface="Calibri"/>
                <a:buNone/>
              </a:pPr>
              <a:r>
                <a:rPr lang="pt-PT" sz="4000">
                  <a:solidFill>
                    <a:schemeClr val="lt1"/>
                  </a:solidFill>
                  <a:latin typeface="Calibri"/>
                  <a:ea typeface="Calibri"/>
                  <a:cs typeface="Calibri"/>
                  <a:sym typeface="Calibri"/>
                </a:rPr>
                <a:t>Crawl</a:t>
              </a:r>
              <a:endParaRPr/>
            </a:p>
          </p:txBody>
        </p:sp>
        <p:sp>
          <p:nvSpPr>
            <p:cNvPr id="211" name="Google Shape;211;p8"/>
            <p:cNvSpPr/>
            <p:nvPr/>
          </p:nvSpPr>
          <p:spPr>
            <a:xfrm>
              <a:off x="4648002" y="212830"/>
              <a:ext cx="2691700" cy="1287038"/>
            </a:xfrm>
            <a:prstGeom prst="rect">
              <a:avLst/>
            </a:prstGeom>
            <a:gradFill>
              <a:gsLst>
                <a:gs pos="0">
                  <a:srgbClr val="04A57B"/>
                </a:gs>
                <a:gs pos="50000">
                  <a:srgbClr val="338394"/>
                </a:gs>
                <a:gs pos="100000">
                  <a:srgbClr val="6160AD"/>
                </a:gs>
              </a:gsLst>
              <a:lin ang="5400000" scaled="0"/>
            </a:gra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212;p8"/>
            <p:cNvSpPr txBox="1"/>
            <p:nvPr/>
          </p:nvSpPr>
          <p:spPr>
            <a:xfrm>
              <a:off x="4648002" y="212830"/>
              <a:ext cx="2691700" cy="1287038"/>
            </a:xfrm>
            <a:prstGeom prst="rect">
              <a:avLst/>
            </a:prstGeom>
            <a:noFill/>
            <a:ln>
              <a:noFill/>
            </a:ln>
          </p:spPr>
          <p:txBody>
            <a:bodyPr spcFirstLastPara="1" wrap="square" lIns="16500" tIns="16500" rIns="16500" bIns="16500" anchor="ctr" anchorCtr="0">
              <a:noAutofit/>
            </a:bodyPr>
            <a:lstStyle/>
            <a:p>
              <a:pPr marL="0" marR="0" lvl="0" indent="0" algn="ctr" rtl="0">
                <a:lnSpc>
                  <a:spcPct val="90000"/>
                </a:lnSpc>
                <a:spcBef>
                  <a:spcPts val="0"/>
                </a:spcBef>
                <a:spcAft>
                  <a:spcPts val="0"/>
                </a:spcAft>
                <a:buClr>
                  <a:schemeClr val="lt1"/>
                </a:buClr>
                <a:buSzPts val="2600"/>
                <a:buFont typeface="Arial"/>
                <a:buNone/>
              </a:pPr>
              <a:r>
                <a:rPr lang="pt-PT" sz="1800" b="1" dirty="0">
                  <a:solidFill>
                    <a:schemeClr val="lt1"/>
                  </a:solidFill>
                  <a:latin typeface="Arial"/>
                  <a:ea typeface="Arial"/>
                  <a:cs typeface="Arial"/>
                  <a:sym typeface="Arial"/>
                </a:rPr>
                <a:t>Brak indeksowania z powodu problemów z indeksowaniem</a:t>
              </a:r>
              <a:endParaRPr sz="1800" b="1" dirty="0">
                <a:solidFill>
                  <a:schemeClr val="lt1"/>
                </a:solidFill>
                <a:latin typeface="Arial"/>
                <a:ea typeface="Arial"/>
                <a:cs typeface="Arial"/>
                <a:sym typeface="Arial"/>
              </a:endParaRPr>
            </a:p>
          </p:txBody>
        </p:sp>
        <p:sp>
          <p:nvSpPr>
            <p:cNvPr id="213" name="Google Shape;213;p8"/>
            <p:cNvSpPr/>
            <p:nvPr/>
          </p:nvSpPr>
          <p:spPr>
            <a:xfrm>
              <a:off x="2217390" y="1319500"/>
              <a:ext cx="2025510" cy="617533"/>
            </a:xfrm>
            <a:prstGeom prst="rect">
              <a:avLst/>
            </a:prstGeom>
            <a:solidFill>
              <a:srgbClr val="6160AD"/>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214;p8"/>
            <p:cNvSpPr txBox="1"/>
            <p:nvPr/>
          </p:nvSpPr>
          <p:spPr>
            <a:xfrm>
              <a:off x="2217390" y="1319500"/>
              <a:ext cx="2025510" cy="617533"/>
            </a:xfrm>
            <a:prstGeom prst="rect">
              <a:avLst/>
            </a:prstGeom>
            <a:noFill/>
            <a:ln>
              <a:noFill/>
            </a:ln>
          </p:spPr>
          <p:txBody>
            <a:bodyPr spcFirstLastPara="1" wrap="square" lIns="25400" tIns="25400" rIns="25400" bIns="25400" anchor="ctr" anchorCtr="0">
              <a:noAutofit/>
            </a:bodyPr>
            <a:lstStyle/>
            <a:p>
              <a:pPr marL="0" marR="0" lvl="0" indent="0" algn="ctr" rtl="0">
                <a:lnSpc>
                  <a:spcPct val="90000"/>
                </a:lnSpc>
                <a:spcBef>
                  <a:spcPts val="0"/>
                </a:spcBef>
                <a:spcAft>
                  <a:spcPts val="0"/>
                </a:spcAft>
                <a:buClr>
                  <a:schemeClr val="lt1"/>
                </a:buClr>
                <a:buSzPts val="4000"/>
                <a:buFont typeface="Calibri"/>
                <a:buNone/>
              </a:pPr>
              <a:r>
                <a:rPr lang="pt-PT" sz="4000">
                  <a:solidFill>
                    <a:schemeClr val="lt1"/>
                  </a:solidFill>
                  <a:latin typeface="Calibri"/>
                  <a:ea typeface="Calibri"/>
                  <a:cs typeface="Calibri"/>
                  <a:sym typeface="Calibri"/>
                </a:rPr>
                <a:t>Indeks</a:t>
              </a:r>
              <a:endParaRPr/>
            </a:p>
          </p:txBody>
        </p:sp>
        <p:sp>
          <p:nvSpPr>
            <p:cNvPr id="215" name="Google Shape;215;p8"/>
            <p:cNvSpPr/>
            <p:nvPr/>
          </p:nvSpPr>
          <p:spPr>
            <a:xfrm>
              <a:off x="2217390" y="2091417"/>
              <a:ext cx="2025510" cy="617533"/>
            </a:xfrm>
            <a:prstGeom prst="rect">
              <a:avLst/>
            </a:prstGeom>
            <a:solidFill>
              <a:srgbClr val="CC2574"/>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216;p8"/>
            <p:cNvSpPr txBox="1"/>
            <p:nvPr/>
          </p:nvSpPr>
          <p:spPr>
            <a:xfrm>
              <a:off x="2217390" y="2091417"/>
              <a:ext cx="2025510" cy="617533"/>
            </a:xfrm>
            <a:prstGeom prst="rect">
              <a:avLst/>
            </a:prstGeom>
            <a:noFill/>
            <a:ln>
              <a:noFill/>
            </a:ln>
          </p:spPr>
          <p:txBody>
            <a:bodyPr spcFirstLastPara="1" wrap="square" lIns="25400" tIns="25400" rIns="25400" bIns="25400" anchor="ctr" anchorCtr="0">
              <a:noAutofit/>
            </a:bodyPr>
            <a:lstStyle/>
            <a:p>
              <a:pPr marL="0" marR="0" lvl="0" indent="0" algn="ctr" rtl="0">
                <a:lnSpc>
                  <a:spcPct val="90000"/>
                </a:lnSpc>
                <a:spcBef>
                  <a:spcPts val="0"/>
                </a:spcBef>
                <a:spcAft>
                  <a:spcPts val="0"/>
                </a:spcAft>
                <a:buClr>
                  <a:schemeClr val="lt1"/>
                </a:buClr>
                <a:buSzPts val="4000"/>
                <a:buFont typeface="Calibri"/>
                <a:buNone/>
              </a:pPr>
              <a:r>
                <a:rPr lang="pt-PT" sz="4000">
                  <a:solidFill>
                    <a:schemeClr val="lt1"/>
                  </a:solidFill>
                  <a:latin typeface="Calibri"/>
                  <a:ea typeface="Calibri"/>
                  <a:cs typeface="Calibri"/>
                  <a:sym typeface="Calibri"/>
                </a:rPr>
                <a:t>Ranga</a:t>
              </a:r>
              <a:endParaRPr sz="4000">
                <a:solidFill>
                  <a:schemeClr val="lt1"/>
                </a:solidFill>
                <a:latin typeface="Calibri"/>
                <a:ea typeface="Calibri"/>
                <a:cs typeface="Calibri"/>
                <a:sym typeface="Calibri"/>
              </a:endParaRPr>
            </a:p>
          </p:txBody>
        </p:sp>
        <p:sp>
          <p:nvSpPr>
            <p:cNvPr id="217" name="Google Shape;217;p8"/>
            <p:cNvSpPr/>
            <p:nvPr/>
          </p:nvSpPr>
          <p:spPr>
            <a:xfrm>
              <a:off x="4648002" y="1685432"/>
              <a:ext cx="2716026" cy="1429503"/>
            </a:xfrm>
            <a:prstGeom prst="rect">
              <a:avLst/>
            </a:prstGeom>
            <a:gradFill>
              <a:gsLst>
                <a:gs pos="0">
                  <a:srgbClr val="6160AD"/>
                </a:gs>
                <a:gs pos="54000">
                  <a:srgbClr val="9F2DA2"/>
                </a:gs>
                <a:gs pos="100000">
                  <a:srgbClr val="CC2574"/>
                </a:gs>
              </a:gsLst>
              <a:lin ang="5400000" scaled="0"/>
            </a:gra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218;p8"/>
            <p:cNvSpPr txBox="1"/>
            <p:nvPr/>
          </p:nvSpPr>
          <p:spPr>
            <a:xfrm>
              <a:off x="4648002" y="1685432"/>
              <a:ext cx="2716026" cy="1429503"/>
            </a:xfrm>
            <a:prstGeom prst="rect">
              <a:avLst/>
            </a:prstGeom>
            <a:noFill/>
            <a:ln>
              <a:noFill/>
            </a:ln>
          </p:spPr>
          <p:txBody>
            <a:bodyPr spcFirstLastPara="1" wrap="square" lIns="15225" tIns="15225" rIns="15225" bIns="15225" anchor="ctr" anchorCtr="0">
              <a:noAutofit/>
            </a:bodyPr>
            <a:lstStyle/>
            <a:p>
              <a:pPr marL="0" marR="0" lvl="0" indent="0" algn="ctr" rtl="0">
                <a:lnSpc>
                  <a:spcPct val="90000"/>
                </a:lnSpc>
                <a:spcBef>
                  <a:spcPts val="0"/>
                </a:spcBef>
                <a:spcAft>
                  <a:spcPts val="0"/>
                </a:spcAft>
                <a:buClr>
                  <a:schemeClr val="lt1"/>
                </a:buClr>
                <a:buSzPts val="2400"/>
                <a:buFont typeface="Calibri"/>
                <a:buNone/>
              </a:pPr>
              <a:r>
                <a:rPr lang="pt-PT" sz="1800" b="1" dirty="0">
                  <a:solidFill>
                    <a:schemeClr val="lt1"/>
                  </a:solidFill>
                  <a:latin typeface="Calibri"/>
                  <a:ea typeface="Calibri"/>
                  <a:cs typeface="Calibri"/>
                  <a:sym typeface="Calibri"/>
                </a:rPr>
                <a:t>Brak w rankingu z powodu problemów z indeksem lub zawartością</a:t>
              </a:r>
              <a:endParaRPr sz="1800" b="1" dirty="0">
                <a:solidFill>
                  <a:schemeClr val="lt1"/>
                </a:solidFill>
                <a:latin typeface="Calibri"/>
                <a:ea typeface="Calibri"/>
                <a:cs typeface="Calibri"/>
                <a:sym typeface="Calibri"/>
              </a:endParaRPr>
            </a:p>
          </p:txBody>
        </p:sp>
      </p:grpSp>
      <p:cxnSp>
        <p:nvCxnSpPr>
          <p:cNvPr id="219" name="Google Shape;219;p8"/>
          <p:cNvCxnSpPr/>
          <p:nvPr/>
        </p:nvCxnSpPr>
        <p:spPr>
          <a:xfrm rot="10800000" flipH="1">
            <a:off x="4486083" y="2528408"/>
            <a:ext cx="417310" cy="257750"/>
          </a:xfrm>
          <a:prstGeom prst="straightConnector1">
            <a:avLst/>
          </a:prstGeom>
          <a:noFill/>
          <a:ln w="12700" cap="flat" cmpd="sng">
            <a:solidFill>
              <a:schemeClr val="dk1"/>
            </a:solidFill>
            <a:prstDash val="solid"/>
            <a:miter lim="800000"/>
            <a:headEnd type="triangle" w="med" len="med"/>
            <a:tailEnd type="none" w="sm" len="sm"/>
          </a:ln>
        </p:spPr>
      </p:cxnSp>
      <p:cxnSp>
        <p:nvCxnSpPr>
          <p:cNvPr id="220" name="Google Shape;220;p8"/>
          <p:cNvCxnSpPr/>
          <p:nvPr/>
        </p:nvCxnSpPr>
        <p:spPr>
          <a:xfrm>
            <a:off x="4486083" y="3123689"/>
            <a:ext cx="417310" cy="343667"/>
          </a:xfrm>
          <a:prstGeom prst="straightConnector1">
            <a:avLst/>
          </a:prstGeom>
          <a:noFill/>
          <a:ln w="12700" cap="flat" cmpd="sng">
            <a:solidFill>
              <a:schemeClr val="dk1"/>
            </a:solidFill>
            <a:prstDash val="solid"/>
            <a:miter lim="800000"/>
            <a:headEnd type="triangle" w="med" len="med"/>
            <a:tailEnd type="none" w="sm" len="sm"/>
          </a:ln>
        </p:spPr>
      </p:cxn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sp>
        <p:nvSpPr>
          <p:cNvPr id="225" name="Google Shape;225;p9"/>
          <p:cNvSpPr txBox="1"/>
          <p:nvPr/>
        </p:nvSpPr>
        <p:spPr>
          <a:xfrm>
            <a:off x="478339" y="423233"/>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pt-PT" sz="3600" b="1">
                <a:solidFill>
                  <a:srgbClr val="161249"/>
                </a:solidFill>
                <a:latin typeface="Arial"/>
                <a:ea typeface="Arial"/>
                <a:cs typeface="Arial"/>
                <a:sym typeface="Arial"/>
              </a:rPr>
              <a:t>Strona internetowa audytu</a:t>
            </a:r>
            <a:endParaRPr/>
          </a:p>
        </p:txBody>
      </p:sp>
      <p:sp>
        <p:nvSpPr>
          <p:cNvPr id="226" name="Google Shape;226;p9"/>
          <p:cNvSpPr txBox="1"/>
          <p:nvPr/>
        </p:nvSpPr>
        <p:spPr>
          <a:xfrm>
            <a:off x="478339" y="1102194"/>
            <a:ext cx="8333429" cy="2939111"/>
          </a:xfrm>
          <a:prstGeom prst="rect">
            <a:avLst/>
          </a:prstGeom>
          <a:noFill/>
          <a:ln>
            <a:noFill/>
          </a:ln>
        </p:spPr>
        <p:txBody>
          <a:bodyPr spcFirstLastPara="1" wrap="square" lIns="91425" tIns="91425" rIns="91425" bIns="91425" anchor="t" anchorCtr="0">
            <a:noAutofit/>
          </a:bodyPr>
          <a:lstStyle/>
          <a:p>
            <a:pPr marL="285750" marR="0" lvl="0" indent="-285750" algn="l" rtl="0">
              <a:spcBef>
                <a:spcPts val="600"/>
              </a:spcBef>
              <a:spcAft>
                <a:spcPts val="0"/>
              </a:spcAft>
              <a:buClr>
                <a:srgbClr val="04A57B"/>
              </a:buClr>
              <a:buSzPts val="2700"/>
              <a:buFont typeface="Arial"/>
              <a:buChar char="•"/>
            </a:pPr>
            <a:r>
              <a:rPr lang="pt-PT" sz="800" dirty="0">
                <a:solidFill>
                  <a:srgbClr val="161249"/>
                </a:solidFill>
                <a:latin typeface="Arial"/>
                <a:ea typeface="Arial"/>
                <a:cs typeface="Arial"/>
                <a:sym typeface="Arial"/>
              </a:rPr>
              <a:t>Przydatność domeny</a:t>
            </a:r>
            <a:endParaRPr sz="600" dirty="0"/>
          </a:p>
          <a:p>
            <a:pPr marL="285750" marR="0" lvl="0" indent="-285750" algn="l" rtl="0">
              <a:spcBef>
                <a:spcPts val="600"/>
              </a:spcBef>
              <a:spcAft>
                <a:spcPts val="0"/>
              </a:spcAft>
              <a:buClr>
                <a:srgbClr val="04A57B"/>
              </a:buClr>
              <a:buSzPts val="2700"/>
              <a:buFont typeface="Arial"/>
              <a:buChar char="•"/>
            </a:pPr>
            <a:r>
              <a:rPr lang="pt-PT" sz="800" dirty="0">
                <a:solidFill>
                  <a:srgbClr val="161249"/>
                </a:solidFill>
                <a:latin typeface="Arial"/>
                <a:ea typeface="Arial"/>
                <a:cs typeface="Arial"/>
                <a:sym typeface="Arial"/>
              </a:rPr>
              <a:t>Odpowiedni projekt strony internetowej i UX</a:t>
            </a:r>
            <a:endParaRPr sz="800" dirty="0">
              <a:solidFill>
                <a:srgbClr val="161249"/>
              </a:solidFill>
              <a:latin typeface="Arial"/>
              <a:ea typeface="Arial"/>
              <a:cs typeface="Arial"/>
              <a:sym typeface="Arial"/>
            </a:endParaRPr>
          </a:p>
          <a:p>
            <a:pPr marL="285750" marR="0" lvl="0" indent="-285750" algn="l" rtl="0">
              <a:spcBef>
                <a:spcPts val="600"/>
              </a:spcBef>
              <a:spcAft>
                <a:spcPts val="0"/>
              </a:spcAft>
              <a:buClr>
                <a:srgbClr val="04A57B"/>
              </a:buClr>
              <a:buSzPts val="2700"/>
              <a:buFont typeface="Arial"/>
              <a:buChar char="•"/>
            </a:pPr>
            <a:r>
              <a:rPr lang="pt-PT" sz="800" dirty="0">
                <a:solidFill>
                  <a:srgbClr val="161249"/>
                </a:solidFill>
                <a:latin typeface="Arial"/>
                <a:ea typeface="Arial"/>
                <a:cs typeface="Arial"/>
                <a:sym typeface="Arial"/>
              </a:rPr>
              <a:t>Sprawdź istnienie kanonizacji</a:t>
            </a:r>
            <a:endParaRPr sz="600" dirty="0"/>
          </a:p>
          <a:p>
            <a:pPr marL="285750" marR="0" lvl="0" indent="-285750" algn="l" rtl="0">
              <a:spcBef>
                <a:spcPts val="600"/>
              </a:spcBef>
              <a:spcAft>
                <a:spcPts val="0"/>
              </a:spcAft>
              <a:buClr>
                <a:srgbClr val="04A57B"/>
              </a:buClr>
              <a:buSzPts val="2700"/>
              <a:buFont typeface="Arial"/>
              <a:buChar char="•"/>
            </a:pPr>
            <a:r>
              <a:rPr lang="pt-PT" sz="800" dirty="0">
                <a:solidFill>
                  <a:srgbClr val="161249"/>
                </a:solidFill>
                <a:latin typeface="Arial"/>
                <a:ea typeface="Arial"/>
                <a:cs typeface="Arial"/>
                <a:sym typeface="Arial"/>
              </a:rPr>
              <a:t>Sprawdź plik robots.txt i Spiderability</a:t>
            </a:r>
            <a:endParaRPr sz="600" dirty="0"/>
          </a:p>
          <a:p>
            <a:pPr marL="285750" marR="0" lvl="0" indent="-285750" algn="l" rtl="0">
              <a:spcBef>
                <a:spcPts val="600"/>
              </a:spcBef>
              <a:spcAft>
                <a:spcPts val="0"/>
              </a:spcAft>
              <a:buClr>
                <a:srgbClr val="04A57B"/>
              </a:buClr>
              <a:buSzPts val="2700"/>
              <a:buFont typeface="Arial"/>
              <a:buChar char="•"/>
            </a:pPr>
            <a:r>
              <a:rPr lang="pt-PT" sz="800" dirty="0">
                <a:solidFill>
                  <a:srgbClr val="161249"/>
                </a:solidFill>
                <a:latin typeface="Arial"/>
                <a:ea typeface="Arial"/>
                <a:cs typeface="Arial"/>
                <a:sym typeface="Arial"/>
              </a:rPr>
              <a:t>Sprawdź plik Sitemaps.xml</a:t>
            </a:r>
            <a:endParaRPr sz="600" dirty="0"/>
          </a:p>
          <a:p>
            <a:pPr marL="285750" marR="0" lvl="0" indent="-285750" algn="l" rtl="0">
              <a:spcBef>
                <a:spcPts val="600"/>
              </a:spcBef>
              <a:spcAft>
                <a:spcPts val="0"/>
              </a:spcAft>
              <a:buClr>
                <a:srgbClr val="04A57B"/>
              </a:buClr>
              <a:buSzPts val="2700"/>
              <a:buFont typeface="Arial"/>
              <a:buChar char="•"/>
            </a:pPr>
            <a:r>
              <a:rPr lang="pt-PT" sz="800" dirty="0">
                <a:solidFill>
                  <a:srgbClr val="161249"/>
                </a:solidFill>
                <a:latin typeface="Arial"/>
                <a:ea typeface="Arial"/>
                <a:cs typeface="Arial"/>
                <a:sym typeface="Arial"/>
              </a:rPr>
              <a:t>Zablokowane strony</a:t>
            </a:r>
            <a:endParaRPr sz="800" dirty="0">
              <a:solidFill>
                <a:srgbClr val="161249"/>
              </a:solidFill>
              <a:latin typeface="Arial"/>
              <a:ea typeface="Arial"/>
              <a:cs typeface="Arial"/>
              <a:sym typeface="Arial"/>
            </a:endParaRPr>
          </a:p>
          <a:p>
            <a:pPr marL="285750" marR="0" lvl="0" indent="-285750" algn="l" rtl="0">
              <a:spcBef>
                <a:spcPts val="600"/>
              </a:spcBef>
              <a:spcAft>
                <a:spcPts val="0"/>
              </a:spcAft>
              <a:buClr>
                <a:srgbClr val="04A57B"/>
              </a:buClr>
              <a:buSzPts val="2700"/>
              <a:buFont typeface="Arial"/>
              <a:buChar char="•"/>
            </a:pPr>
            <a:r>
              <a:rPr lang="pt-PT" sz="800" dirty="0">
                <a:solidFill>
                  <a:srgbClr val="161249"/>
                </a:solidFill>
                <a:latin typeface="Arial"/>
                <a:ea typeface="Arial"/>
                <a:cs typeface="Arial"/>
                <a:sym typeface="Arial"/>
              </a:rPr>
              <a:t>Uszkodzone linki</a:t>
            </a:r>
            <a:endParaRPr sz="600" dirty="0"/>
          </a:p>
          <a:p>
            <a:pPr marL="285750" marR="0" lvl="0" indent="-285750" algn="l" rtl="0">
              <a:spcBef>
                <a:spcPts val="600"/>
              </a:spcBef>
              <a:spcAft>
                <a:spcPts val="0"/>
              </a:spcAft>
              <a:buClr>
                <a:srgbClr val="04A57B"/>
              </a:buClr>
              <a:buSzPts val="2700"/>
              <a:buFont typeface="Arial"/>
              <a:buChar char="•"/>
            </a:pPr>
            <a:r>
              <a:rPr lang="pt-PT" sz="800" dirty="0">
                <a:solidFill>
                  <a:srgbClr val="161249"/>
                </a:solidFill>
                <a:latin typeface="Arial"/>
                <a:ea typeface="Arial"/>
                <a:cs typeface="Arial"/>
                <a:sym typeface="Arial"/>
              </a:rPr>
              <a:t>Struktura witryny</a:t>
            </a:r>
            <a:endParaRPr sz="600" dirty="0"/>
          </a:p>
          <a:p>
            <a:pPr marL="285750" marR="0" lvl="0" indent="-285750" algn="l" rtl="0">
              <a:spcBef>
                <a:spcPts val="600"/>
              </a:spcBef>
              <a:spcAft>
                <a:spcPts val="0"/>
              </a:spcAft>
              <a:buClr>
                <a:srgbClr val="04A57B"/>
              </a:buClr>
              <a:buSzPts val="2700"/>
              <a:buFont typeface="Arial"/>
              <a:buChar char="•"/>
            </a:pPr>
            <a:r>
              <a:rPr lang="pt-PT" sz="800" dirty="0">
                <a:solidFill>
                  <a:srgbClr val="161249"/>
                </a:solidFill>
                <a:latin typeface="Arial"/>
                <a:ea typeface="Arial"/>
                <a:cs typeface="Arial"/>
                <a:sym typeface="Arial"/>
              </a:rPr>
              <a:t>To samo słowo kluczowe powiązane z kilkoma stronami (kanibalizacja)</a:t>
            </a:r>
            <a:endParaRPr sz="600" dirty="0"/>
          </a:p>
          <a:p>
            <a:pPr marL="285750" marR="0" lvl="0" indent="-285750" algn="l" rtl="0">
              <a:spcBef>
                <a:spcPts val="600"/>
              </a:spcBef>
              <a:spcAft>
                <a:spcPts val="0"/>
              </a:spcAft>
              <a:buClr>
                <a:srgbClr val="04A57B"/>
              </a:buClr>
              <a:buSzPts val="2700"/>
              <a:buFont typeface="Arial"/>
              <a:buChar char="•"/>
            </a:pPr>
            <a:r>
              <a:rPr lang="pt-PT" sz="800" dirty="0">
                <a:solidFill>
                  <a:srgbClr val="161249"/>
                </a:solidFill>
                <a:latin typeface="Arial"/>
                <a:ea typeface="Arial"/>
                <a:cs typeface="Arial"/>
                <a:sym typeface="Arial"/>
              </a:rPr>
              <a:t>Zduplikowana zawartość</a:t>
            </a:r>
            <a:endParaRPr sz="600" dirty="0"/>
          </a:p>
          <a:p>
            <a:pPr marL="285750" marR="0" lvl="0" indent="-285750" algn="l" rtl="0">
              <a:spcBef>
                <a:spcPts val="600"/>
              </a:spcBef>
              <a:spcAft>
                <a:spcPts val="0"/>
              </a:spcAft>
              <a:buClr>
                <a:srgbClr val="04A57B"/>
              </a:buClr>
              <a:buSzPts val="2700"/>
              <a:buFont typeface="Arial"/>
              <a:buChar char="•"/>
            </a:pPr>
            <a:r>
              <a:rPr lang="pt-PT" sz="800" dirty="0">
                <a:solidFill>
                  <a:srgbClr val="161249"/>
                </a:solidFill>
                <a:latin typeface="Arial"/>
                <a:ea typeface="Arial"/>
                <a:cs typeface="Arial"/>
                <a:sym typeface="Arial"/>
              </a:rPr>
              <a:t>Przekierowanie</a:t>
            </a:r>
            <a:endParaRPr sz="600" dirty="0"/>
          </a:p>
          <a:p>
            <a:pPr marL="285750" marR="0" lvl="0" indent="-285750" algn="l" rtl="0">
              <a:spcBef>
                <a:spcPts val="600"/>
              </a:spcBef>
              <a:spcAft>
                <a:spcPts val="0"/>
              </a:spcAft>
              <a:buClr>
                <a:srgbClr val="04A57B"/>
              </a:buClr>
              <a:buSzPts val="2700"/>
              <a:buFont typeface="Arial"/>
              <a:buChar char="•"/>
            </a:pPr>
            <a:r>
              <a:rPr lang="pt-PT" sz="800" dirty="0">
                <a:solidFill>
                  <a:srgbClr val="161249"/>
                </a:solidFill>
                <a:latin typeface="Arial"/>
                <a:ea typeface="Arial"/>
                <a:cs typeface="Arial"/>
                <a:sym typeface="Arial"/>
              </a:rPr>
              <a:t>Ustawienia geolokalizacji i języka</a:t>
            </a:r>
            <a:endParaRPr sz="600" dirty="0"/>
          </a:p>
          <a:p>
            <a:pPr marL="285750" marR="0" lvl="0" indent="-285750" algn="l" rtl="0">
              <a:spcBef>
                <a:spcPts val="600"/>
              </a:spcBef>
              <a:spcAft>
                <a:spcPts val="0"/>
              </a:spcAft>
              <a:buClr>
                <a:srgbClr val="04A57B"/>
              </a:buClr>
              <a:buSzPts val="2700"/>
              <a:buFont typeface="Arial"/>
              <a:buChar char="•"/>
            </a:pPr>
            <a:r>
              <a:rPr lang="pt-PT" sz="800" dirty="0">
                <a:solidFill>
                  <a:srgbClr val="161249"/>
                </a:solidFill>
                <a:latin typeface="Arial"/>
                <a:ea typeface="Arial"/>
                <a:cs typeface="Arial"/>
                <a:sym typeface="Arial"/>
              </a:rPr>
              <a:t>Czas ładowania strony</a:t>
            </a:r>
            <a:endParaRPr sz="600" dirty="0"/>
          </a:p>
          <a:p>
            <a:pPr marL="285750" marR="0" lvl="0" indent="-285750" algn="l" rtl="0">
              <a:spcBef>
                <a:spcPts val="600"/>
              </a:spcBef>
              <a:spcAft>
                <a:spcPts val="0"/>
              </a:spcAft>
              <a:buClr>
                <a:srgbClr val="04A57B"/>
              </a:buClr>
              <a:buSzPts val="2700"/>
              <a:buFont typeface="Arial"/>
              <a:buChar char="•"/>
            </a:pPr>
            <a:r>
              <a:rPr lang="pt-PT" sz="800" dirty="0">
                <a:solidFill>
                  <a:srgbClr val="161249"/>
                </a:solidFill>
                <a:latin typeface="Arial"/>
                <a:ea typeface="Arial"/>
                <a:cs typeface="Arial"/>
                <a:sym typeface="Arial"/>
              </a:rPr>
              <a:t>Audyt strony mobilnej</a:t>
            </a:r>
            <a:endParaRPr sz="600" dirty="0"/>
          </a:p>
          <a:p>
            <a:pPr marL="285750" marR="0" lvl="0" indent="-285750" algn="l" rtl="0">
              <a:spcBef>
                <a:spcPts val="600"/>
              </a:spcBef>
              <a:spcAft>
                <a:spcPts val="0"/>
              </a:spcAft>
              <a:buClr>
                <a:srgbClr val="04A57B"/>
              </a:buClr>
              <a:buSzPts val="2700"/>
              <a:buFont typeface="Arial"/>
              <a:buChar char="•"/>
            </a:pPr>
            <a:r>
              <a:rPr lang="pt-PT" sz="800" dirty="0">
                <a:solidFill>
                  <a:srgbClr val="161249"/>
                </a:solidFill>
                <a:latin typeface="Arial"/>
                <a:ea typeface="Arial"/>
                <a:cs typeface="Arial"/>
                <a:sym typeface="Arial"/>
              </a:rPr>
              <a:t>Dostępność</a:t>
            </a:r>
            <a:endParaRPr sz="6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sp>
        <p:nvSpPr>
          <p:cNvPr id="231" name="Google Shape;231;p10"/>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FFFFFF"/>
              </a:buClr>
              <a:buSzPts val="6000"/>
              <a:buFont typeface="Arial"/>
              <a:buNone/>
            </a:pPr>
            <a:r>
              <a:rPr lang="pt-PT" sz="6000" b="1">
                <a:solidFill>
                  <a:srgbClr val="FFFFFF"/>
                </a:solidFill>
                <a:latin typeface="Arial"/>
                <a:ea typeface="Arial"/>
                <a:cs typeface="Arial"/>
                <a:sym typeface="Arial"/>
              </a:rPr>
              <a:t>Temat 1 </a:t>
            </a:r>
            <a:endParaRPr sz="6000" b="1">
              <a:solidFill>
                <a:srgbClr val="FFFFFF"/>
              </a:solidFill>
              <a:latin typeface="Arial"/>
              <a:ea typeface="Arial"/>
              <a:cs typeface="Arial"/>
              <a:sym typeface="Arial"/>
            </a:endParaRPr>
          </a:p>
        </p:txBody>
      </p:sp>
      <p:sp>
        <p:nvSpPr>
          <p:cNvPr id="232" name="Google Shape;232;p10"/>
          <p:cNvSpPr txBox="1"/>
          <p:nvPr/>
        </p:nvSpPr>
        <p:spPr>
          <a:xfrm>
            <a:off x="675150" y="1957660"/>
            <a:ext cx="7793700" cy="758842"/>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None/>
            </a:pPr>
            <a:r>
              <a:rPr lang="pt-PT" sz="3600" b="1">
                <a:solidFill>
                  <a:srgbClr val="161249"/>
                </a:solidFill>
                <a:latin typeface="Arial"/>
                <a:ea typeface="Arial"/>
                <a:cs typeface="Arial"/>
                <a:sym typeface="Arial"/>
              </a:rPr>
              <a:t>Główna treść</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36"/>
        <p:cNvGrpSpPr/>
        <p:nvPr/>
      </p:nvGrpSpPr>
      <p:grpSpPr>
        <a:xfrm>
          <a:off x="0" y="0"/>
          <a:ext cx="0" cy="0"/>
          <a:chOff x="0" y="0"/>
          <a:chExt cx="0" cy="0"/>
        </a:xfrm>
      </p:grpSpPr>
      <p:sp>
        <p:nvSpPr>
          <p:cNvPr id="237" name="Google Shape;237;p11"/>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a:solidFill>
                <a:schemeClr val="dk1"/>
              </a:solidFill>
              <a:latin typeface="Arial"/>
              <a:ea typeface="Arial"/>
              <a:cs typeface="Arial"/>
              <a:sym typeface="Arial"/>
            </a:endParaRPr>
          </a:p>
        </p:txBody>
      </p:sp>
      <p:sp>
        <p:nvSpPr>
          <p:cNvPr id="238" name="Google Shape;238;p11"/>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285750" marR="0" lvl="0" indent="-171450" algn="l" rtl="0">
              <a:spcBef>
                <a:spcPts val="600"/>
              </a:spcBef>
              <a:spcAft>
                <a:spcPts val="0"/>
              </a:spcAft>
              <a:buClr>
                <a:schemeClr val="dk1"/>
              </a:buClr>
              <a:buSzPts val="1800"/>
              <a:buFont typeface="Arial"/>
              <a:buNone/>
            </a:pPr>
            <a:endParaRPr sz="1800">
              <a:solidFill>
                <a:schemeClr val="dk1"/>
              </a:solidFill>
              <a:latin typeface="Calibri"/>
              <a:ea typeface="Calibri"/>
              <a:cs typeface="Calibri"/>
              <a:sym typeface="Calibri"/>
            </a:endParaRPr>
          </a:p>
        </p:txBody>
      </p:sp>
      <p:sp>
        <p:nvSpPr>
          <p:cNvPr id="239" name="Google Shape;239;p11"/>
          <p:cNvSpPr txBox="1"/>
          <p:nvPr/>
        </p:nvSpPr>
        <p:spPr>
          <a:xfrm>
            <a:off x="5533178" y="4255056"/>
            <a:ext cx="3413114"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pt-PT" sz="1200" b="1" i="1">
                <a:solidFill>
                  <a:srgbClr val="161249"/>
                </a:solidFill>
                <a:latin typeface="Arial"/>
                <a:ea typeface="Arial"/>
                <a:cs typeface="Arial"/>
                <a:sym typeface="Arial"/>
              </a:rPr>
              <a:t>Wytyczne dotyczące oceny jakości wyszukiwania Google</a:t>
            </a:r>
            <a:endParaRPr sz="1200" b="1" i="1">
              <a:solidFill>
                <a:srgbClr val="161249"/>
              </a:solidFill>
              <a:latin typeface="Arial"/>
              <a:ea typeface="Arial"/>
              <a:cs typeface="Arial"/>
              <a:sym typeface="Arial"/>
            </a:endParaRPr>
          </a:p>
        </p:txBody>
      </p:sp>
      <p:sp>
        <p:nvSpPr>
          <p:cNvPr id="240" name="Google Shape;240;p11"/>
          <p:cNvSpPr txBox="1">
            <a:spLocks noGrp="1"/>
          </p:cNvSpPr>
          <p:nvPr>
            <p:ph type="title"/>
          </p:nvPr>
        </p:nvSpPr>
        <p:spPr>
          <a:xfrm>
            <a:off x="628650" y="26579"/>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pt-PT"/>
              <a:t>Główna treść</a:t>
            </a:r>
            <a:endParaRPr/>
          </a:p>
        </p:txBody>
      </p:sp>
      <p:sp>
        <p:nvSpPr>
          <p:cNvPr id="241" name="Google Shape;241;p11"/>
          <p:cNvSpPr txBox="1">
            <a:spLocks noGrp="1"/>
          </p:cNvSpPr>
          <p:nvPr>
            <p:ph type="body" idx="1"/>
          </p:nvPr>
        </p:nvSpPr>
        <p:spPr>
          <a:xfrm>
            <a:off x="628650" y="1109258"/>
            <a:ext cx="7886700" cy="3511098"/>
          </a:xfrm>
          <a:prstGeom prst="rect">
            <a:avLst/>
          </a:prstGeom>
          <a:noFill/>
          <a:ln>
            <a:noFill/>
          </a:ln>
        </p:spPr>
        <p:txBody>
          <a:bodyPr spcFirstLastPara="1" wrap="square" lIns="91425" tIns="45700" rIns="91425" bIns="45700" anchor="t" anchorCtr="0">
            <a:normAutofit/>
          </a:bodyPr>
          <a:lstStyle/>
          <a:p>
            <a:pPr marL="285750" lvl="0" indent="-285750" algn="l" rtl="0">
              <a:lnSpc>
                <a:spcPct val="100000"/>
              </a:lnSpc>
              <a:spcBef>
                <a:spcPts val="0"/>
              </a:spcBef>
              <a:spcAft>
                <a:spcPts val="0"/>
              </a:spcAft>
              <a:buClr>
                <a:srgbClr val="04A57B"/>
              </a:buClr>
              <a:buSzPts val="2700"/>
              <a:buFont typeface="Arial"/>
              <a:buChar char="•"/>
            </a:pPr>
            <a:r>
              <a:rPr lang="pt-PT" sz="1800"/>
              <a:t>W kontekście tworzenia stron internetowych i optymalizacji pod kątem wyszukiwarek termin "treść główna" (MC) odnosi się do podstawowej treści strony internetowej, która jest bezpośrednio związana z tematem strony.</a:t>
            </a:r>
            <a:endParaRPr/>
          </a:p>
          <a:p>
            <a:pPr marL="285750" lvl="0" indent="-285750" algn="l" rtl="0">
              <a:lnSpc>
                <a:spcPct val="100000"/>
              </a:lnSpc>
              <a:spcBef>
                <a:spcPts val="600"/>
              </a:spcBef>
              <a:spcAft>
                <a:spcPts val="0"/>
              </a:spcAft>
              <a:buClr>
                <a:srgbClr val="04A57B"/>
              </a:buClr>
              <a:buSzPts val="2700"/>
              <a:buFont typeface="Arial"/>
              <a:buChar char="•"/>
            </a:pPr>
            <a:r>
              <a:rPr lang="pt-PT" sz="1800"/>
              <a:t>Główna treść to część strony, która jest najważniejsza dla użytkownika i zazwyczaj jest głównym powodem, dla którego użytkownik odwiedził stronę. Jest to zazwyczaj główny punkt strony i część strony, na którą wyszukiwarki zwracają największą uwagę podczas pozycjonowania strony w wynikach wyszukiwania.</a:t>
            </a:r>
            <a:endParaRPr/>
          </a:p>
          <a:p>
            <a:pPr marL="285750" lvl="0" indent="-285750" algn="l" rtl="0">
              <a:lnSpc>
                <a:spcPct val="100000"/>
              </a:lnSpc>
              <a:spcBef>
                <a:spcPts val="600"/>
              </a:spcBef>
              <a:spcAft>
                <a:spcPts val="0"/>
              </a:spcAft>
              <a:buClr>
                <a:srgbClr val="04A57B"/>
              </a:buClr>
              <a:buSzPts val="2700"/>
              <a:buFont typeface="Arial"/>
              <a:buChar char="•"/>
            </a:pPr>
            <a:r>
              <a:rPr lang="pt-PT" sz="1800"/>
              <a:t>Treść główna może zawierać różne rodzaje treści, takie jak tekst, obrazy, filmy i inne media.</a:t>
            </a:r>
            <a:endParaRPr sz="1800">
              <a:latin typeface="Calibri"/>
              <a:ea typeface="Calibri"/>
              <a:cs typeface="Calibri"/>
              <a:sym typeface="Calibri"/>
            </a:endParaRPr>
          </a:p>
          <a:p>
            <a:pPr marL="0" lvl="0" indent="0" algn="l" rtl="0">
              <a:lnSpc>
                <a:spcPct val="100000"/>
              </a:lnSpc>
              <a:spcBef>
                <a:spcPts val="750"/>
              </a:spcBef>
              <a:spcAft>
                <a:spcPts val="0"/>
              </a:spcAft>
              <a:buClr>
                <a:srgbClr val="04A57B"/>
              </a:buClr>
              <a:buSzPts val="2250"/>
              <a:buNone/>
            </a:pPr>
            <a:endParaRPr sz="180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45"/>
        <p:cNvGrpSpPr/>
        <p:nvPr/>
      </p:nvGrpSpPr>
      <p:grpSpPr>
        <a:xfrm>
          <a:off x="0" y="0"/>
          <a:ext cx="0" cy="0"/>
          <a:chOff x="0" y="0"/>
          <a:chExt cx="0" cy="0"/>
        </a:xfrm>
      </p:grpSpPr>
      <p:sp>
        <p:nvSpPr>
          <p:cNvPr id="246" name="Google Shape;246;p12"/>
          <p:cNvSpPr txBox="1"/>
          <p:nvPr/>
        </p:nvSpPr>
        <p:spPr>
          <a:xfrm>
            <a:off x="478339" y="265873"/>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pt-PT" sz="3000" b="1">
                <a:solidFill>
                  <a:srgbClr val="161249"/>
                </a:solidFill>
                <a:latin typeface="Arial"/>
                <a:ea typeface="Arial"/>
                <a:cs typeface="Arial"/>
                <a:sym typeface="Arial"/>
              </a:rPr>
              <a:t>Główna treść</a:t>
            </a:r>
            <a:endParaRPr/>
          </a:p>
        </p:txBody>
      </p:sp>
      <p:sp>
        <p:nvSpPr>
          <p:cNvPr id="247" name="Google Shape;247;p12"/>
          <p:cNvSpPr txBox="1"/>
          <p:nvPr/>
        </p:nvSpPr>
        <p:spPr>
          <a:xfrm>
            <a:off x="478339" y="838573"/>
            <a:ext cx="8535009" cy="3524771"/>
          </a:xfrm>
          <a:prstGeom prst="rect">
            <a:avLst/>
          </a:prstGeom>
          <a:noFill/>
          <a:ln>
            <a:noFill/>
          </a:ln>
        </p:spPr>
        <p:txBody>
          <a:bodyPr spcFirstLastPara="1" wrap="square" lIns="91425" tIns="91425" rIns="91425" bIns="91425" anchor="t" anchorCtr="0">
            <a:noAutofit/>
          </a:bodyPr>
          <a:lstStyle/>
          <a:p>
            <a:pPr marL="0" marR="0" lvl="0" indent="0" algn="l" rtl="0">
              <a:spcBef>
                <a:spcPts val="0"/>
              </a:spcBef>
              <a:spcAft>
                <a:spcPts val="0"/>
              </a:spcAft>
              <a:buNone/>
            </a:pPr>
            <a:r>
              <a:rPr lang="pt-PT" dirty="0">
                <a:solidFill>
                  <a:srgbClr val="161249"/>
                </a:solidFill>
                <a:latin typeface="Arial"/>
                <a:ea typeface="Arial"/>
                <a:cs typeface="Arial"/>
                <a:sym typeface="Arial"/>
              </a:rPr>
              <a:t>Typ strony i cel </a:t>
            </a:r>
            <a:endParaRPr sz="1200" dirty="0"/>
          </a:p>
          <a:p>
            <a:pPr marL="285750" marR="0" lvl="0" indent="-285750" algn="l" rtl="0">
              <a:spcBef>
                <a:spcPts val="600"/>
              </a:spcBef>
              <a:spcAft>
                <a:spcPts val="0"/>
              </a:spcAft>
              <a:buClr>
                <a:srgbClr val="04A57B"/>
              </a:buClr>
              <a:buSzPts val="1875"/>
              <a:buFont typeface="Arial"/>
              <a:buChar char="•"/>
            </a:pPr>
            <a:r>
              <a:rPr lang="pt-PT" dirty="0">
                <a:solidFill>
                  <a:srgbClr val="161249"/>
                </a:solidFill>
                <a:latin typeface="Arial"/>
                <a:ea typeface="Arial"/>
                <a:cs typeface="Arial"/>
                <a:sym typeface="Arial"/>
              </a:rPr>
              <a:t>Strona główna witryny z wiadomościami: celem jest informowanie użytkowników o ostatnich lub ważnych wydarzeniach.</a:t>
            </a:r>
            <a:endParaRPr sz="1200" dirty="0"/>
          </a:p>
          <a:p>
            <a:pPr marL="285750" marR="0" lvl="0" indent="-285750" algn="l" rtl="0">
              <a:spcBef>
                <a:spcPts val="600"/>
              </a:spcBef>
              <a:spcAft>
                <a:spcPts val="0"/>
              </a:spcAft>
              <a:buClr>
                <a:srgbClr val="04A57B"/>
              </a:buClr>
              <a:buSzPts val="1875"/>
              <a:buFont typeface="Arial"/>
              <a:buChar char="•"/>
            </a:pPr>
            <a:r>
              <a:rPr lang="pt-PT" dirty="0">
                <a:solidFill>
                  <a:srgbClr val="161249"/>
                </a:solidFill>
                <a:latin typeface="Arial"/>
                <a:ea typeface="Arial"/>
                <a:cs typeface="Arial"/>
                <a:sym typeface="Arial"/>
              </a:rPr>
              <a:t>Strona z artykułem informacyjnym: celem jest przekazanie informacji o wydarzeniu lub temacie wiadomości.</a:t>
            </a:r>
            <a:endParaRPr sz="1200" dirty="0"/>
          </a:p>
          <a:p>
            <a:pPr marL="285750" marR="0" lvl="0" indent="-285750" algn="l" rtl="0">
              <a:spcBef>
                <a:spcPts val="600"/>
              </a:spcBef>
              <a:spcAft>
                <a:spcPts val="0"/>
              </a:spcAft>
              <a:buClr>
                <a:srgbClr val="04A57B"/>
              </a:buClr>
              <a:buSzPts val="1875"/>
              <a:buFont typeface="Arial"/>
              <a:buChar char="•"/>
            </a:pPr>
            <a:r>
              <a:rPr lang="pt-PT" dirty="0">
                <a:solidFill>
                  <a:srgbClr val="161249"/>
                </a:solidFill>
                <a:latin typeface="Arial"/>
                <a:ea typeface="Arial"/>
                <a:cs typeface="Arial"/>
                <a:sym typeface="Arial"/>
              </a:rPr>
              <a:t>Strona produktu w sklepie: celem jest sprzedaż lub przekazanie informacji o produkcie (treści znajdujące się za zakładkami Recenzje, Wysyłka i Informacje o bezpieczeństwie są uważane za część MC).</a:t>
            </a:r>
            <a:endParaRPr sz="1200" dirty="0"/>
          </a:p>
          <a:p>
            <a:pPr marL="285750" marR="0" lvl="0" indent="-285750" algn="l" rtl="0">
              <a:spcBef>
                <a:spcPts val="600"/>
              </a:spcBef>
              <a:spcAft>
                <a:spcPts val="0"/>
              </a:spcAft>
              <a:buClr>
                <a:srgbClr val="04A57B"/>
              </a:buClr>
              <a:buSzPts val="1875"/>
              <a:buFont typeface="Arial"/>
              <a:buChar char="•"/>
            </a:pPr>
            <a:r>
              <a:rPr lang="pt-PT" dirty="0">
                <a:solidFill>
                  <a:srgbClr val="161249"/>
                </a:solidFill>
                <a:latin typeface="Arial"/>
                <a:ea typeface="Arial"/>
                <a:cs typeface="Arial"/>
                <a:sym typeface="Arial"/>
              </a:rPr>
              <a:t>Strona przelicznika walut: celem jest obliczenie równowartości kwot w różnych walutach.</a:t>
            </a:r>
            <a:endParaRPr sz="1200" dirty="0"/>
          </a:p>
          <a:p>
            <a:pPr marL="285750" marR="0" lvl="0" indent="-285750" algn="l" rtl="0">
              <a:spcBef>
                <a:spcPts val="600"/>
              </a:spcBef>
              <a:spcAft>
                <a:spcPts val="0"/>
              </a:spcAft>
              <a:buClr>
                <a:srgbClr val="04A57B"/>
              </a:buClr>
              <a:buSzPts val="1875"/>
              <a:buFont typeface="Arial"/>
              <a:buChar char="•"/>
            </a:pPr>
            <a:r>
              <a:rPr lang="pt-PT" dirty="0">
                <a:solidFill>
                  <a:srgbClr val="161249"/>
                </a:solidFill>
                <a:latin typeface="Arial"/>
                <a:ea typeface="Arial"/>
                <a:cs typeface="Arial"/>
                <a:sym typeface="Arial"/>
              </a:rPr>
              <a:t>Strona z wpisem na blogu: celem jest udostępnienie muzyki wykorzystanej w programie telewizyjnym.</a:t>
            </a:r>
            <a:endParaRPr sz="1200" dirty="0"/>
          </a:p>
          <a:p>
            <a:pPr marL="285750" marR="0" lvl="0" indent="-285750" algn="l" rtl="0">
              <a:spcBef>
                <a:spcPts val="600"/>
              </a:spcBef>
              <a:spcAft>
                <a:spcPts val="0"/>
              </a:spcAft>
              <a:buClr>
                <a:srgbClr val="04A57B"/>
              </a:buClr>
              <a:buSzPts val="1875"/>
              <a:buFont typeface="Arial"/>
              <a:buChar char="•"/>
            </a:pPr>
            <a:r>
              <a:rPr lang="pt-PT" dirty="0">
                <a:solidFill>
                  <a:srgbClr val="161249"/>
                </a:solidFill>
                <a:latin typeface="Arial"/>
                <a:ea typeface="Arial"/>
                <a:cs typeface="Arial"/>
                <a:sym typeface="Arial"/>
              </a:rPr>
              <a:t>Strona główna wyszukiwarki: celem jest umożliwienie użytkownikom wprowadzenia zapytania i przeszukiwania Internetu.</a:t>
            </a:r>
            <a:endParaRPr sz="1200" dirty="0"/>
          </a:p>
          <a:p>
            <a:pPr marL="285750" marR="0" lvl="0" indent="-285750" algn="l" rtl="0">
              <a:spcBef>
                <a:spcPts val="600"/>
              </a:spcBef>
              <a:spcAft>
                <a:spcPts val="600"/>
              </a:spcAft>
              <a:buClr>
                <a:srgbClr val="04A57B"/>
              </a:buClr>
              <a:buSzPts val="1875"/>
              <a:buFont typeface="Arial"/>
              <a:buChar char="•"/>
            </a:pPr>
            <a:r>
              <a:rPr lang="pt-PT" dirty="0">
                <a:solidFill>
                  <a:srgbClr val="161249"/>
                </a:solidFill>
                <a:latin typeface="Arial"/>
                <a:ea typeface="Arial"/>
                <a:cs typeface="Arial"/>
                <a:sym typeface="Arial"/>
              </a:rPr>
              <a:t>Strona logowania do banku: celem jest umożliwienie użytkownikom zalogowania się do banku online.</a:t>
            </a:r>
            <a:endParaRPr dirty="0">
              <a:solidFill>
                <a:srgbClr val="161249"/>
              </a:solidFill>
              <a:latin typeface="Arial"/>
              <a:ea typeface="Arial"/>
              <a:cs typeface="Arial"/>
              <a:sym typeface="Arial"/>
            </a:endParaRPr>
          </a:p>
        </p:txBody>
      </p:sp>
      <p:sp>
        <p:nvSpPr>
          <p:cNvPr id="248" name="Google Shape;248;p12"/>
          <p:cNvSpPr txBox="1"/>
          <p:nvPr/>
        </p:nvSpPr>
        <p:spPr>
          <a:xfrm>
            <a:off x="5600234" y="4452777"/>
            <a:ext cx="3413114"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pt-PT" sz="1200" b="1" i="1">
                <a:solidFill>
                  <a:srgbClr val="161249"/>
                </a:solidFill>
                <a:latin typeface="Arial"/>
                <a:ea typeface="Arial"/>
                <a:cs typeface="Arial"/>
                <a:sym typeface="Arial"/>
              </a:rPr>
              <a:t>Wytyczne dotyczące oceny jakości wyszukiwania Google</a:t>
            </a:r>
            <a:endParaRPr sz="1200" b="1" i="1">
              <a:solidFill>
                <a:srgbClr val="161249"/>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52"/>
        <p:cNvGrpSpPr/>
        <p:nvPr/>
      </p:nvGrpSpPr>
      <p:grpSpPr>
        <a:xfrm>
          <a:off x="0" y="0"/>
          <a:ext cx="0" cy="0"/>
          <a:chOff x="0" y="0"/>
          <a:chExt cx="0" cy="0"/>
        </a:xfrm>
      </p:grpSpPr>
      <p:sp>
        <p:nvSpPr>
          <p:cNvPr id="253" name="Google Shape;253;p13"/>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FFFFFF"/>
              </a:buClr>
              <a:buSzPts val="6000"/>
              <a:buFont typeface="Arial"/>
              <a:buNone/>
            </a:pPr>
            <a:r>
              <a:rPr lang="pt-PT" sz="6000" b="1">
                <a:solidFill>
                  <a:srgbClr val="FFFFFF"/>
                </a:solidFill>
                <a:latin typeface="Arial"/>
                <a:ea typeface="Arial"/>
                <a:cs typeface="Arial"/>
                <a:sym typeface="Arial"/>
              </a:rPr>
              <a:t>Temat 1 </a:t>
            </a:r>
            <a:endParaRPr sz="6000" b="1">
              <a:solidFill>
                <a:srgbClr val="FFFFFF"/>
              </a:solidFill>
              <a:latin typeface="Arial"/>
              <a:ea typeface="Arial"/>
              <a:cs typeface="Arial"/>
              <a:sym typeface="Arial"/>
            </a:endParaRPr>
          </a:p>
        </p:txBody>
      </p:sp>
      <p:sp>
        <p:nvSpPr>
          <p:cNvPr id="254" name="Google Shape;254;p13"/>
          <p:cNvSpPr txBox="1"/>
          <p:nvPr/>
        </p:nvSpPr>
        <p:spPr>
          <a:xfrm>
            <a:off x="675150" y="1849533"/>
            <a:ext cx="7793700" cy="758842"/>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None/>
            </a:pPr>
            <a:r>
              <a:rPr lang="pt-PT" sz="3600" b="1">
                <a:solidFill>
                  <a:srgbClr val="161249"/>
                </a:solidFill>
                <a:latin typeface="Arial"/>
                <a:ea typeface="Arial"/>
                <a:cs typeface="Arial"/>
                <a:sym typeface="Arial"/>
              </a:rPr>
              <a:t>Zawartość dodatkowa</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58"/>
        <p:cNvGrpSpPr/>
        <p:nvPr/>
      </p:nvGrpSpPr>
      <p:grpSpPr>
        <a:xfrm>
          <a:off x="0" y="0"/>
          <a:ext cx="0" cy="0"/>
          <a:chOff x="0" y="0"/>
          <a:chExt cx="0" cy="0"/>
        </a:xfrm>
      </p:grpSpPr>
      <p:sp>
        <p:nvSpPr>
          <p:cNvPr id="259" name="Google Shape;259;p14"/>
          <p:cNvSpPr txBox="1"/>
          <p:nvPr/>
        </p:nvSpPr>
        <p:spPr>
          <a:xfrm>
            <a:off x="478339" y="377163"/>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pt-PT" sz="3200" b="1">
                <a:solidFill>
                  <a:srgbClr val="161249"/>
                </a:solidFill>
                <a:latin typeface="Arial"/>
                <a:ea typeface="Arial"/>
                <a:cs typeface="Arial"/>
                <a:sym typeface="Arial"/>
              </a:rPr>
              <a:t>Zawartość dodatkowa</a:t>
            </a:r>
            <a:endParaRPr/>
          </a:p>
        </p:txBody>
      </p:sp>
      <p:sp>
        <p:nvSpPr>
          <p:cNvPr id="260" name="Google Shape;260;p14"/>
          <p:cNvSpPr txBox="1"/>
          <p:nvPr/>
        </p:nvSpPr>
        <p:spPr>
          <a:xfrm>
            <a:off x="478339" y="1084784"/>
            <a:ext cx="8333429" cy="2939111"/>
          </a:xfrm>
          <a:prstGeom prst="rect">
            <a:avLst/>
          </a:prstGeom>
          <a:noFill/>
          <a:ln>
            <a:noFill/>
          </a:ln>
        </p:spPr>
        <p:txBody>
          <a:bodyPr spcFirstLastPara="1" wrap="square" lIns="91425" tIns="91425" rIns="91425" bIns="91425" anchor="t" anchorCtr="0">
            <a:noAutofit/>
          </a:bodyPr>
          <a:lstStyle/>
          <a:p>
            <a:pPr marL="285750" marR="0" lvl="0" indent="-285750" algn="l" rtl="0">
              <a:spcBef>
                <a:spcPts val="600"/>
              </a:spcBef>
              <a:spcAft>
                <a:spcPts val="0"/>
              </a:spcAft>
              <a:buClr>
                <a:srgbClr val="04A57B"/>
              </a:buClr>
              <a:buSzPts val="2700"/>
              <a:buFont typeface="Arial"/>
              <a:buChar char="•"/>
            </a:pPr>
            <a:r>
              <a:rPr lang="pt-PT" sz="1800">
                <a:solidFill>
                  <a:srgbClr val="161249"/>
                </a:solidFill>
                <a:latin typeface="Arial"/>
                <a:ea typeface="Arial"/>
                <a:cs typeface="Arial"/>
                <a:sym typeface="Arial"/>
              </a:rPr>
              <a:t>Treść uzupełniająca (SC) to treść, która nie jest uważana za główną treść strony internetowej, ale nadal jest istotna dla tematu strony i może być przydatna dla użytkowników.</a:t>
            </a:r>
            <a:endParaRPr/>
          </a:p>
          <a:p>
            <a:pPr marL="285750" marR="0" lvl="0" indent="-285750" algn="l" rtl="0">
              <a:spcBef>
                <a:spcPts val="600"/>
              </a:spcBef>
              <a:spcAft>
                <a:spcPts val="0"/>
              </a:spcAft>
              <a:buClr>
                <a:srgbClr val="04A57B"/>
              </a:buClr>
              <a:buSzPts val="2700"/>
              <a:buFont typeface="Arial"/>
              <a:buChar char="•"/>
            </a:pPr>
            <a:r>
              <a:rPr lang="pt-PT" sz="1800">
                <a:solidFill>
                  <a:srgbClr val="161249"/>
                </a:solidFill>
                <a:latin typeface="Arial"/>
                <a:ea typeface="Arial"/>
                <a:cs typeface="Arial"/>
                <a:sym typeface="Arial"/>
              </a:rPr>
              <a:t>Zwykle nie jest to główny powód, dla którego użytkownik odwiedza stronę, ale może dostarczyć dodatkowych informacji lub kontekstu, który poprawia wrażenia użytkownika.</a:t>
            </a:r>
            <a:endParaRPr/>
          </a:p>
          <a:p>
            <a:pPr marL="285750" marR="0" lvl="0" indent="-285750" algn="l" rtl="0">
              <a:spcBef>
                <a:spcPts val="600"/>
              </a:spcBef>
              <a:spcAft>
                <a:spcPts val="0"/>
              </a:spcAft>
              <a:buClr>
                <a:srgbClr val="04A57B"/>
              </a:buClr>
              <a:buSzPts val="2700"/>
              <a:buFont typeface="Arial"/>
              <a:buChar char="•"/>
            </a:pPr>
            <a:r>
              <a:rPr lang="pt-PT" sz="1800">
                <a:solidFill>
                  <a:srgbClr val="161249"/>
                </a:solidFill>
                <a:latin typeface="Arial"/>
                <a:ea typeface="Arial"/>
                <a:cs typeface="Arial"/>
                <a:sym typeface="Arial"/>
              </a:rPr>
              <a:t>W kontekście optymalizacji pod kątem wyszukiwarek, treść uzupełniająca zazwyczaj nie ma tak dużej wagi jak treść główna podczas rankingowania stron w wynikach wyszukiwania. Przykłady treści uzupełniających mogą obejmować linki nawigacyjne, zawartość stopki, reklamy i powiązane linki.</a:t>
            </a:r>
            <a:endParaRPr sz="1800">
              <a:solidFill>
                <a:srgbClr val="161249"/>
              </a:solidFill>
              <a:latin typeface="Arial"/>
              <a:ea typeface="Arial"/>
              <a:cs typeface="Arial"/>
              <a:sym typeface="Arial"/>
            </a:endParaRPr>
          </a:p>
        </p:txBody>
      </p:sp>
      <p:sp>
        <p:nvSpPr>
          <p:cNvPr id="261" name="Google Shape;261;p14"/>
          <p:cNvSpPr txBox="1"/>
          <p:nvPr/>
        </p:nvSpPr>
        <p:spPr>
          <a:xfrm>
            <a:off x="5533178" y="4255056"/>
            <a:ext cx="3328283"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pt-PT" sz="1200" b="1" i="1">
                <a:solidFill>
                  <a:schemeClr val="dk1"/>
                </a:solidFill>
                <a:latin typeface="Calibri"/>
                <a:ea typeface="Calibri"/>
                <a:cs typeface="Calibri"/>
                <a:sym typeface="Calibri"/>
              </a:rPr>
              <a:t>Wytyczne dotyczące oceny jakości wyszukiwania Google</a:t>
            </a:r>
            <a:endParaRPr sz="1200" b="1" i="1">
              <a:solidFill>
                <a:schemeClr val="dk1"/>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65"/>
        <p:cNvGrpSpPr/>
        <p:nvPr/>
      </p:nvGrpSpPr>
      <p:grpSpPr>
        <a:xfrm>
          <a:off x="0" y="0"/>
          <a:ext cx="0" cy="0"/>
          <a:chOff x="0" y="0"/>
          <a:chExt cx="0" cy="0"/>
        </a:xfrm>
      </p:grpSpPr>
      <p:sp>
        <p:nvSpPr>
          <p:cNvPr id="266" name="Google Shape;266;p15"/>
          <p:cNvSpPr txBox="1"/>
          <p:nvPr/>
        </p:nvSpPr>
        <p:spPr>
          <a:xfrm>
            <a:off x="478339" y="565986"/>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pt-PT" sz="3200" b="1">
                <a:solidFill>
                  <a:srgbClr val="161249"/>
                </a:solidFill>
                <a:latin typeface="Arial"/>
                <a:ea typeface="Arial"/>
                <a:cs typeface="Arial"/>
                <a:sym typeface="Arial"/>
              </a:rPr>
              <a:t>Zawartość dodatkowa</a:t>
            </a:r>
            <a:endParaRPr/>
          </a:p>
        </p:txBody>
      </p:sp>
      <p:sp>
        <p:nvSpPr>
          <p:cNvPr id="267" name="Google Shape;267;p15"/>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0" marR="0" lvl="0" indent="0" algn="l" rtl="0">
              <a:spcBef>
                <a:spcPts val="0"/>
              </a:spcBef>
              <a:spcAft>
                <a:spcPts val="0"/>
              </a:spcAft>
              <a:buNone/>
            </a:pPr>
            <a:r>
              <a:rPr lang="pt-PT" sz="1800">
                <a:solidFill>
                  <a:srgbClr val="161249"/>
                </a:solidFill>
                <a:latin typeface="Arial"/>
                <a:ea typeface="Arial"/>
                <a:cs typeface="Arial"/>
                <a:sym typeface="Arial"/>
              </a:rPr>
              <a:t>Typ strony i cel </a:t>
            </a:r>
            <a:endParaRPr/>
          </a:p>
          <a:p>
            <a:pPr marL="285750" marR="0" lvl="0" indent="-285750" algn="l" rtl="0">
              <a:spcBef>
                <a:spcPts val="600"/>
              </a:spcBef>
              <a:spcAft>
                <a:spcPts val="0"/>
              </a:spcAft>
              <a:buClr>
                <a:srgbClr val="11AA81"/>
              </a:buClr>
              <a:buSzPts val="2700"/>
              <a:buFont typeface="Arial"/>
              <a:buChar char="•"/>
            </a:pPr>
            <a:r>
              <a:rPr lang="pt-PT" sz="1800">
                <a:solidFill>
                  <a:srgbClr val="161249"/>
                </a:solidFill>
                <a:latin typeface="Arial"/>
                <a:ea typeface="Arial"/>
                <a:cs typeface="Arial"/>
                <a:sym typeface="Arial"/>
              </a:rPr>
              <a:t>Strona z artykułem informacyjnym: celem jest przekazanie informacji o wydarzeniu lub temacie wiadomości.</a:t>
            </a:r>
            <a:endParaRPr/>
          </a:p>
          <a:p>
            <a:pPr marL="285750" marR="0" lvl="0" indent="-285750" algn="l" rtl="0">
              <a:spcBef>
                <a:spcPts val="600"/>
              </a:spcBef>
              <a:spcAft>
                <a:spcPts val="0"/>
              </a:spcAft>
              <a:buClr>
                <a:srgbClr val="11AA81"/>
              </a:buClr>
              <a:buSzPts val="2700"/>
              <a:buFont typeface="Arial"/>
              <a:buChar char="•"/>
            </a:pPr>
            <a:r>
              <a:rPr lang="pt-PT" sz="1800">
                <a:solidFill>
                  <a:srgbClr val="161249"/>
                </a:solidFill>
                <a:latin typeface="Arial"/>
                <a:ea typeface="Arial"/>
                <a:cs typeface="Arial"/>
                <a:sym typeface="Arial"/>
              </a:rPr>
              <a:t>Strona produktu w sklepie: celem jest sprzedaż lub przekazanie informacji o produkcie.</a:t>
            </a:r>
            <a:endParaRPr/>
          </a:p>
          <a:p>
            <a:pPr marL="285750" marR="0" lvl="0" indent="-285750" algn="l" rtl="0">
              <a:spcBef>
                <a:spcPts val="600"/>
              </a:spcBef>
              <a:spcAft>
                <a:spcPts val="600"/>
              </a:spcAft>
              <a:buClr>
                <a:srgbClr val="11AA81"/>
              </a:buClr>
              <a:buSzPts val="2700"/>
              <a:buFont typeface="Arial"/>
              <a:buChar char="•"/>
            </a:pPr>
            <a:r>
              <a:rPr lang="pt-PT" sz="1800">
                <a:solidFill>
                  <a:srgbClr val="161249"/>
                </a:solidFill>
                <a:latin typeface="Arial"/>
                <a:ea typeface="Arial"/>
                <a:cs typeface="Arial"/>
                <a:sym typeface="Arial"/>
              </a:rPr>
              <a:t>Strona z wpisem na blogu: celem jest udostępnienie muzyki wykorzystanej w programie telewizyjnym.</a:t>
            </a:r>
            <a:endParaRPr sz="1800">
              <a:solidFill>
                <a:srgbClr val="161249"/>
              </a:solidFill>
              <a:latin typeface="Arial"/>
              <a:ea typeface="Arial"/>
              <a:cs typeface="Arial"/>
              <a:sym typeface="Arial"/>
            </a:endParaRPr>
          </a:p>
        </p:txBody>
      </p:sp>
      <p:sp>
        <p:nvSpPr>
          <p:cNvPr id="268" name="Google Shape;268;p15"/>
          <p:cNvSpPr txBox="1"/>
          <p:nvPr/>
        </p:nvSpPr>
        <p:spPr>
          <a:xfrm>
            <a:off x="5600234" y="4314278"/>
            <a:ext cx="3413114"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pt-PT" sz="1200" b="1" i="1">
                <a:solidFill>
                  <a:srgbClr val="161249"/>
                </a:solidFill>
                <a:latin typeface="Arial"/>
                <a:ea typeface="Arial"/>
                <a:cs typeface="Arial"/>
                <a:sym typeface="Arial"/>
              </a:rPr>
              <a:t>Wytyczne dotyczące oceny jakości wyszukiwania Google</a:t>
            </a:r>
            <a:endParaRPr sz="1200" b="1" i="1">
              <a:solidFill>
                <a:srgbClr val="161249"/>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72"/>
        <p:cNvGrpSpPr/>
        <p:nvPr/>
      </p:nvGrpSpPr>
      <p:grpSpPr>
        <a:xfrm>
          <a:off x="0" y="0"/>
          <a:ext cx="0" cy="0"/>
          <a:chOff x="0" y="0"/>
          <a:chExt cx="0" cy="0"/>
        </a:xfrm>
      </p:grpSpPr>
      <p:sp>
        <p:nvSpPr>
          <p:cNvPr id="273" name="Google Shape;273;p16"/>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FFFFFF"/>
              </a:buClr>
              <a:buSzPts val="6000"/>
              <a:buFont typeface="Arial"/>
              <a:buNone/>
            </a:pPr>
            <a:r>
              <a:rPr lang="pt-PT" sz="6000" b="1">
                <a:solidFill>
                  <a:srgbClr val="FFFFFF"/>
                </a:solidFill>
                <a:latin typeface="Arial"/>
                <a:ea typeface="Arial"/>
                <a:cs typeface="Arial"/>
                <a:sym typeface="Arial"/>
              </a:rPr>
              <a:t>Temat 1 </a:t>
            </a:r>
            <a:endParaRPr sz="6000" b="1">
              <a:solidFill>
                <a:srgbClr val="FFFFFF"/>
              </a:solidFill>
              <a:latin typeface="Arial"/>
              <a:ea typeface="Arial"/>
              <a:cs typeface="Arial"/>
              <a:sym typeface="Arial"/>
            </a:endParaRPr>
          </a:p>
        </p:txBody>
      </p:sp>
      <p:sp>
        <p:nvSpPr>
          <p:cNvPr id="274" name="Google Shape;274;p16"/>
          <p:cNvSpPr txBox="1"/>
          <p:nvPr/>
        </p:nvSpPr>
        <p:spPr>
          <a:xfrm>
            <a:off x="716400" y="1849533"/>
            <a:ext cx="7793700" cy="758842"/>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None/>
            </a:pPr>
            <a:r>
              <a:rPr lang="pt-PT" sz="3600" b="1">
                <a:solidFill>
                  <a:srgbClr val="161249"/>
                </a:solidFill>
                <a:latin typeface="Arial"/>
                <a:ea typeface="Arial"/>
                <a:cs typeface="Arial"/>
                <a:sym typeface="Arial"/>
              </a:rPr>
              <a:t>YMYL i EEAT</a:t>
            </a:r>
            <a:endParaRPr sz="3600" b="1">
              <a:solidFill>
                <a:srgbClr val="161249"/>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78"/>
        <p:cNvGrpSpPr/>
        <p:nvPr/>
      </p:nvGrpSpPr>
      <p:grpSpPr>
        <a:xfrm>
          <a:off x="0" y="0"/>
          <a:ext cx="0" cy="0"/>
          <a:chOff x="0" y="0"/>
          <a:chExt cx="0" cy="0"/>
        </a:xfrm>
      </p:grpSpPr>
      <p:sp>
        <p:nvSpPr>
          <p:cNvPr id="279" name="Google Shape;279;p17"/>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pt-PT" sz="3200" b="1">
                <a:solidFill>
                  <a:srgbClr val="161249"/>
                </a:solidFill>
                <a:latin typeface="Arial"/>
                <a:ea typeface="Arial"/>
                <a:cs typeface="Arial"/>
                <a:sym typeface="Arial"/>
              </a:rPr>
              <a:t>EEAT</a:t>
            </a:r>
            <a:endParaRPr sz="3200" b="1">
              <a:solidFill>
                <a:srgbClr val="161249"/>
              </a:solidFill>
              <a:latin typeface="Arial"/>
              <a:ea typeface="Arial"/>
              <a:cs typeface="Arial"/>
              <a:sym typeface="Arial"/>
            </a:endParaRPr>
          </a:p>
        </p:txBody>
      </p:sp>
      <p:sp>
        <p:nvSpPr>
          <p:cNvPr id="280" name="Google Shape;280;p17"/>
          <p:cNvSpPr txBox="1"/>
          <p:nvPr/>
        </p:nvSpPr>
        <p:spPr>
          <a:xfrm>
            <a:off x="5600234" y="4314278"/>
            <a:ext cx="3413114"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pt-PT" sz="1200" b="1" i="1">
                <a:solidFill>
                  <a:srgbClr val="161249"/>
                </a:solidFill>
                <a:latin typeface="Arial"/>
                <a:ea typeface="Arial"/>
                <a:cs typeface="Arial"/>
                <a:sym typeface="Arial"/>
              </a:rPr>
              <a:t>Wytyczne dotyczące oceny jakości wyszukiwania Google</a:t>
            </a:r>
            <a:endParaRPr sz="1200" b="1" i="1">
              <a:solidFill>
                <a:srgbClr val="161249"/>
              </a:solidFill>
              <a:latin typeface="Arial"/>
              <a:ea typeface="Arial"/>
              <a:cs typeface="Arial"/>
              <a:sym typeface="Arial"/>
            </a:endParaRPr>
          </a:p>
        </p:txBody>
      </p:sp>
      <p:sp>
        <p:nvSpPr>
          <p:cNvPr id="281" name="Google Shape;281;p17"/>
          <p:cNvSpPr/>
          <p:nvPr/>
        </p:nvSpPr>
        <p:spPr>
          <a:xfrm>
            <a:off x="3231196" y="440418"/>
            <a:ext cx="2354107" cy="2354107"/>
          </a:xfrm>
          <a:custGeom>
            <a:avLst/>
            <a:gdLst/>
            <a:ahLst/>
            <a:cxnLst/>
            <a:rect l="l" t="t" r="r" b="b"/>
            <a:pathLst>
              <a:path w="1800001" h="1800001" extrusionOk="0">
                <a:moveTo>
                  <a:pt x="0" y="900001"/>
                </a:moveTo>
                <a:cubicBezTo>
                  <a:pt x="0" y="402944"/>
                  <a:pt x="402944" y="0"/>
                  <a:pt x="900001" y="0"/>
                </a:cubicBezTo>
                <a:cubicBezTo>
                  <a:pt x="1397058" y="0"/>
                  <a:pt x="1800002" y="402944"/>
                  <a:pt x="1800002" y="900001"/>
                </a:cubicBezTo>
                <a:cubicBezTo>
                  <a:pt x="1800002" y="1397058"/>
                  <a:pt x="1397058" y="1800002"/>
                  <a:pt x="900001" y="1800002"/>
                </a:cubicBezTo>
                <a:cubicBezTo>
                  <a:pt x="402944" y="1800002"/>
                  <a:pt x="0" y="1397058"/>
                  <a:pt x="0" y="900001"/>
                </a:cubicBezTo>
                <a:close/>
              </a:path>
            </a:pathLst>
          </a:custGeom>
          <a:solidFill>
            <a:srgbClr val="11AA81">
              <a:alpha val="49803"/>
            </a:srgbClr>
          </a:solidFill>
          <a:ln w="12700" cap="flat" cmpd="sng">
            <a:solidFill>
              <a:schemeClr val="lt1"/>
            </a:solidFill>
            <a:prstDash val="solid"/>
            <a:miter lim="800000"/>
            <a:headEnd type="none" w="sm" len="sm"/>
            <a:tailEnd type="none" w="sm" len="sm"/>
          </a:ln>
        </p:spPr>
        <p:txBody>
          <a:bodyPr spcFirstLastPara="1" wrap="square" lIns="277550" tIns="277550" rIns="277550" bIns="277550" anchor="ctr" anchorCtr="0">
            <a:noAutofit/>
          </a:bodyPr>
          <a:lstStyle/>
          <a:p>
            <a:pPr marL="0" marR="0" lvl="0" indent="0" algn="ctr" rtl="0">
              <a:lnSpc>
                <a:spcPct val="90000"/>
              </a:lnSpc>
              <a:spcBef>
                <a:spcPts val="0"/>
              </a:spcBef>
              <a:spcAft>
                <a:spcPts val="0"/>
              </a:spcAft>
              <a:buClr>
                <a:schemeClr val="dk1"/>
              </a:buClr>
              <a:buSzPts val="1400"/>
              <a:buFont typeface="Arial"/>
              <a:buNone/>
            </a:pPr>
            <a:r>
              <a:rPr lang="pt-PT" sz="1400" b="1" i="0">
                <a:solidFill>
                  <a:schemeClr val="dk1"/>
                </a:solidFill>
                <a:latin typeface="Arial"/>
                <a:ea typeface="Arial"/>
                <a:cs typeface="Arial"/>
                <a:sym typeface="Arial"/>
              </a:rPr>
              <a:t>Doświadczenie</a:t>
            </a:r>
            <a:endParaRPr sz="1050" b="1" i="0">
              <a:solidFill>
                <a:schemeClr val="dk1"/>
              </a:solidFill>
              <a:latin typeface="Arial"/>
              <a:ea typeface="Arial"/>
              <a:cs typeface="Arial"/>
              <a:sym typeface="Arial"/>
            </a:endParaRPr>
          </a:p>
          <a:p>
            <a:pPr marL="0" marR="0" lvl="0" indent="0" algn="ctr" rtl="0">
              <a:lnSpc>
                <a:spcPct val="90000"/>
              </a:lnSpc>
              <a:spcBef>
                <a:spcPts val="490"/>
              </a:spcBef>
              <a:spcAft>
                <a:spcPts val="0"/>
              </a:spcAft>
              <a:buClr>
                <a:schemeClr val="dk1"/>
              </a:buClr>
              <a:buSzPts val="1050"/>
              <a:buFont typeface="Calibri"/>
              <a:buNone/>
            </a:pPr>
            <a:endParaRPr sz="1050" b="1">
              <a:solidFill>
                <a:schemeClr val="dk1"/>
              </a:solidFill>
              <a:latin typeface="Calibri"/>
              <a:ea typeface="Calibri"/>
              <a:cs typeface="Calibri"/>
              <a:sym typeface="Calibri"/>
            </a:endParaRPr>
          </a:p>
          <a:p>
            <a:pPr marL="0" marR="0" lvl="0" indent="0" algn="ctr" rtl="0">
              <a:lnSpc>
                <a:spcPct val="90000"/>
              </a:lnSpc>
              <a:spcBef>
                <a:spcPts val="368"/>
              </a:spcBef>
              <a:spcAft>
                <a:spcPts val="0"/>
              </a:spcAft>
              <a:buClr>
                <a:schemeClr val="dk1"/>
              </a:buClr>
              <a:buSzPts val="1050"/>
              <a:buFont typeface="Calibri"/>
              <a:buNone/>
            </a:pPr>
            <a:endParaRPr sz="1050" b="1">
              <a:solidFill>
                <a:schemeClr val="dk1"/>
              </a:solidFill>
              <a:latin typeface="Calibri"/>
              <a:ea typeface="Calibri"/>
              <a:cs typeface="Calibri"/>
              <a:sym typeface="Calibri"/>
            </a:endParaRPr>
          </a:p>
        </p:txBody>
      </p:sp>
      <p:sp>
        <p:nvSpPr>
          <p:cNvPr id="282" name="Google Shape;282;p17"/>
          <p:cNvSpPr/>
          <p:nvPr/>
        </p:nvSpPr>
        <p:spPr>
          <a:xfrm>
            <a:off x="4021342" y="1962171"/>
            <a:ext cx="2354107" cy="2354107"/>
          </a:xfrm>
          <a:custGeom>
            <a:avLst/>
            <a:gdLst/>
            <a:ahLst/>
            <a:cxnLst/>
            <a:rect l="l" t="t" r="r" b="b"/>
            <a:pathLst>
              <a:path w="1800001" h="1800001" extrusionOk="0">
                <a:moveTo>
                  <a:pt x="0" y="900001"/>
                </a:moveTo>
                <a:cubicBezTo>
                  <a:pt x="0" y="402944"/>
                  <a:pt x="402944" y="0"/>
                  <a:pt x="900001" y="0"/>
                </a:cubicBezTo>
                <a:cubicBezTo>
                  <a:pt x="1397058" y="0"/>
                  <a:pt x="1800002" y="402944"/>
                  <a:pt x="1800002" y="900001"/>
                </a:cubicBezTo>
                <a:cubicBezTo>
                  <a:pt x="1800002" y="1397058"/>
                  <a:pt x="1397058" y="1800002"/>
                  <a:pt x="900001" y="1800002"/>
                </a:cubicBezTo>
                <a:cubicBezTo>
                  <a:pt x="402944" y="1800002"/>
                  <a:pt x="0" y="1397058"/>
                  <a:pt x="0" y="900001"/>
                </a:cubicBezTo>
                <a:close/>
              </a:path>
            </a:pathLst>
          </a:custGeom>
          <a:solidFill>
            <a:schemeClr val="accent1">
              <a:alpha val="49803"/>
            </a:schemeClr>
          </a:solidFill>
          <a:ln w="12700" cap="flat" cmpd="sng">
            <a:solidFill>
              <a:schemeClr val="lt1"/>
            </a:solidFill>
            <a:prstDash val="solid"/>
            <a:miter lim="800000"/>
            <a:headEnd type="none" w="sm" len="sm"/>
            <a:tailEnd type="none" w="sm" len="sm"/>
          </a:ln>
        </p:spPr>
        <p:txBody>
          <a:bodyPr spcFirstLastPara="1" wrap="square" lIns="277550" tIns="277550" rIns="277550" bIns="277550" anchor="ctr" anchorCtr="0">
            <a:noAutofit/>
          </a:bodyPr>
          <a:lstStyle/>
          <a:p>
            <a:pPr marL="0" marR="0" lvl="0" indent="0" algn="ctr" rtl="0">
              <a:lnSpc>
                <a:spcPct val="90000"/>
              </a:lnSpc>
              <a:spcBef>
                <a:spcPts val="0"/>
              </a:spcBef>
              <a:spcAft>
                <a:spcPts val="0"/>
              </a:spcAft>
              <a:buClr>
                <a:schemeClr val="dk1"/>
              </a:buClr>
              <a:buSzPts val="1050"/>
              <a:buFont typeface="Calibri"/>
              <a:buNone/>
            </a:pPr>
            <a:endParaRPr sz="1050" b="1" i="0">
              <a:solidFill>
                <a:schemeClr val="dk1"/>
              </a:solidFill>
              <a:latin typeface="Calibri"/>
              <a:ea typeface="Calibri"/>
              <a:cs typeface="Calibri"/>
              <a:sym typeface="Calibri"/>
            </a:endParaRPr>
          </a:p>
          <a:p>
            <a:pPr marL="0" marR="0" lvl="0" indent="0" algn="ctr" rtl="0">
              <a:lnSpc>
                <a:spcPct val="90000"/>
              </a:lnSpc>
              <a:spcBef>
                <a:spcPts val="368"/>
              </a:spcBef>
              <a:spcAft>
                <a:spcPts val="0"/>
              </a:spcAft>
              <a:buClr>
                <a:schemeClr val="dk1"/>
              </a:buClr>
              <a:buSzPts val="1050"/>
              <a:buFont typeface="Calibri"/>
              <a:buNone/>
            </a:pPr>
            <a:endParaRPr sz="1050" b="1">
              <a:solidFill>
                <a:schemeClr val="dk1"/>
              </a:solidFill>
              <a:latin typeface="Calibri"/>
              <a:ea typeface="Calibri"/>
              <a:cs typeface="Calibri"/>
              <a:sym typeface="Calibri"/>
            </a:endParaRPr>
          </a:p>
          <a:p>
            <a:pPr marL="0" marR="0" lvl="0" indent="0" algn="ctr" rtl="0">
              <a:lnSpc>
                <a:spcPct val="90000"/>
              </a:lnSpc>
              <a:spcBef>
                <a:spcPts val="368"/>
              </a:spcBef>
              <a:spcAft>
                <a:spcPts val="0"/>
              </a:spcAft>
              <a:buClr>
                <a:schemeClr val="dk1"/>
              </a:buClr>
              <a:buSzPts val="1050"/>
              <a:buFont typeface="Calibri"/>
              <a:buNone/>
            </a:pPr>
            <a:endParaRPr sz="1050" b="1">
              <a:solidFill>
                <a:schemeClr val="dk1"/>
              </a:solidFill>
              <a:latin typeface="Calibri"/>
              <a:ea typeface="Calibri"/>
              <a:cs typeface="Calibri"/>
              <a:sym typeface="Calibri"/>
            </a:endParaRPr>
          </a:p>
          <a:p>
            <a:pPr marL="0" marR="0" lvl="0" indent="0" algn="ctr" rtl="0">
              <a:lnSpc>
                <a:spcPct val="90000"/>
              </a:lnSpc>
              <a:spcBef>
                <a:spcPts val="368"/>
              </a:spcBef>
              <a:spcAft>
                <a:spcPts val="0"/>
              </a:spcAft>
              <a:buClr>
                <a:schemeClr val="dk1"/>
              </a:buClr>
              <a:buSzPts val="1050"/>
              <a:buFont typeface="Calibri"/>
              <a:buNone/>
            </a:pPr>
            <a:endParaRPr sz="1050" b="1">
              <a:solidFill>
                <a:schemeClr val="dk1"/>
              </a:solidFill>
              <a:latin typeface="Calibri"/>
              <a:ea typeface="Calibri"/>
              <a:cs typeface="Calibri"/>
              <a:sym typeface="Calibri"/>
            </a:endParaRPr>
          </a:p>
          <a:p>
            <a:pPr marL="0" marR="0" lvl="0" indent="0" algn="ctr" rtl="0">
              <a:lnSpc>
                <a:spcPct val="90000"/>
              </a:lnSpc>
              <a:spcBef>
                <a:spcPts val="368"/>
              </a:spcBef>
              <a:spcAft>
                <a:spcPts val="0"/>
              </a:spcAft>
              <a:buClr>
                <a:schemeClr val="dk1"/>
              </a:buClr>
              <a:buSzPts val="1050"/>
              <a:buFont typeface="Calibri"/>
              <a:buNone/>
            </a:pPr>
            <a:r>
              <a:rPr lang="pt-PT" sz="1050" b="1">
                <a:solidFill>
                  <a:schemeClr val="dk1"/>
                </a:solidFill>
                <a:latin typeface="Calibri"/>
                <a:ea typeface="Calibri"/>
                <a:cs typeface="Calibri"/>
                <a:sym typeface="Calibri"/>
              </a:rPr>
              <a:t>              </a:t>
            </a:r>
            <a:endParaRPr/>
          </a:p>
          <a:p>
            <a:pPr marL="0" marR="0" lvl="0" indent="0" algn="ctr" rtl="0">
              <a:lnSpc>
                <a:spcPct val="90000"/>
              </a:lnSpc>
              <a:spcBef>
                <a:spcPts val="368"/>
              </a:spcBef>
              <a:spcAft>
                <a:spcPts val="0"/>
              </a:spcAft>
              <a:buClr>
                <a:schemeClr val="dk1"/>
              </a:buClr>
              <a:buSzPts val="1050"/>
              <a:buFont typeface="Arial"/>
              <a:buNone/>
            </a:pPr>
            <a:r>
              <a:rPr lang="pt-PT" sz="1050" b="1" i="0">
                <a:solidFill>
                  <a:schemeClr val="dk1"/>
                </a:solidFill>
                <a:latin typeface="Arial"/>
                <a:ea typeface="Arial"/>
                <a:cs typeface="Arial"/>
                <a:sym typeface="Arial"/>
              </a:rPr>
              <a:t>        </a:t>
            </a:r>
            <a:endParaRPr/>
          </a:p>
          <a:p>
            <a:pPr marL="0" marR="0" lvl="0" indent="0" algn="ctr" rtl="0">
              <a:lnSpc>
                <a:spcPct val="90000"/>
              </a:lnSpc>
              <a:spcBef>
                <a:spcPts val="368"/>
              </a:spcBef>
              <a:spcAft>
                <a:spcPts val="0"/>
              </a:spcAft>
              <a:buClr>
                <a:schemeClr val="dk1"/>
              </a:buClr>
              <a:buSzPts val="1400"/>
              <a:buFont typeface="Arial"/>
              <a:buNone/>
            </a:pPr>
            <a:r>
              <a:rPr lang="pt-PT" sz="1400" b="1" i="0">
                <a:solidFill>
                  <a:schemeClr val="dk1"/>
                </a:solidFill>
                <a:latin typeface="Arial"/>
                <a:ea typeface="Arial"/>
                <a:cs typeface="Arial"/>
                <a:sym typeface="Arial"/>
              </a:rPr>
              <a:t>Wiedza specjalistyczna</a:t>
            </a:r>
            <a:endParaRPr sz="1050" b="1">
              <a:solidFill>
                <a:schemeClr val="dk1"/>
              </a:solidFill>
              <a:latin typeface="Arial"/>
              <a:ea typeface="Arial"/>
              <a:cs typeface="Arial"/>
              <a:sym typeface="Arial"/>
            </a:endParaRPr>
          </a:p>
        </p:txBody>
      </p:sp>
      <p:sp>
        <p:nvSpPr>
          <p:cNvPr id="283" name="Google Shape;283;p17"/>
          <p:cNvSpPr/>
          <p:nvPr/>
        </p:nvSpPr>
        <p:spPr>
          <a:xfrm>
            <a:off x="2274658" y="1962171"/>
            <a:ext cx="2354107" cy="2354107"/>
          </a:xfrm>
          <a:custGeom>
            <a:avLst/>
            <a:gdLst/>
            <a:ahLst/>
            <a:cxnLst/>
            <a:rect l="l" t="t" r="r" b="b"/>
            <a:pathLst>
              <a:path w="1800001" h="1800001" extrusionOk="0">
                <a:moveTo>
                  <a:pt x="0" y="900001"/>
                </a:moveTo>
                <a:cubicBezTo>
                  <a:pt x="0" y="402944"/>
                  <a:pt x="402944" y="0"/>
                  <a:pt x="900001" y="0"/>
                </a:cubicBezTo>
                <a:cubicBezTo>
                  <a:pt x="1397058" y="0"/>
                  <a:pt x="1800002" y="402944"/>
                  <a:pt x="1800002" y="900001"/>
                </a:cubicBezTo>
                <a:cubicBezTo>
                  <a:pt x="1800002" y="1397058"/>
                  <a:pt x="1397058" y="1800002"/>
                  <a:pt x="900001" y="1800002"/>
                </a:cubicBezTo>
                <a:cubicBezTo>
                  <a:pt x="402944" y="1800002"/>
                  <a:pt x="0" y="1397058"/>
                  <a:pt x="0" y="900001"/>
                </a:cubicBezTo>
                <a:close/>
              </a:path>
            </a:pathLst>
          </a:custGeom>
          <a:solidFill>
            <a:srgbClr val="9F2DA2">
              <a:alpha val="49803"/>
            </a:srgbClr>
          </a:solidFill>
          <a:ln w="12700" cap="flat" cmpd="sng">
            <a:solidFill>
              <a:schemeClr val="lt1"/>
            </a:solidFill>
            <a:prstDash val="solid"/>
            <a:miter lim="800000"/>
            <a:headEnd type="none" w="sm" len="sm"/>
            <a:tailEnd type="none" w="sm" len="sm"/>
          </a:ln>
        </p:spPr>
        <p:txBody>
          <a:bodyPr spcFirstLastPara="1" wrap="square" lIns="36000" tIns="36000" rIns="36000" bIns="36000" anchor="ctr" anchorCtr="0">
            <a:noAutofit/>
          </a:bodyPr>
          <a:lstStyle/>
          <a:p>
            <a:pPr marL="0" marR="0" lvl="0" indent="0" algn="ctr" rtl="0">
              <a:lnSpc>
                <a:spcPct val="90000"/>
              </a:lnSpc>
              <a:spcBef>
                <a:spcPts val="0"/>
              </a:spcBef>
              <a:spcAft>
                <a:spcPts val="0"/>
              </a:spcAft>
              <a:buClr>
                <a:schemeClr val="dk1"/>
              </a:buClr>
              <a:buSzPts val="1100"/>
              <a:buFont typeface="Calibri"/>
              <a:buNone/>
            </a:pPr>
            <a:endParaRPr sz="1100" b="1" i="0">
              <a:solidFill>
                <a:schemeClr val="dk1"/>
              </a:solidFill>
              <a:latin typeface="Arial"/>
              <a:ea typeface="Arial"/>
              <a:cs typeface="Arial"/>
              <a:sym typeface="Arial"/>
            </a:endParaRPr>
          </a:p>
          <a:p>
            <a:pPr marL="0" marR="0" lvl="0" indent="0" algn="ctr" rtl="0">
              <a:lnSpc>
                <a:spcPct val="90000"/>
              </a:lnSpc>
              <a:spcBef>
                <a:spcPts val="385"/>
              </a:spcBef>
              <a:spcAft>
                <a:spcPts val="0"/>
              </a:spcAft>
              <a:buClr>
                <a:schemeClr val="dk1"/>
              </a:buClr>
              <a:buSzPts val="1100"/>
              <a:buFont typeface="Calibri"/>
              <a:buNone/>
            </a:pPr>
            <a:endParaRPr sz="1100" b="1">
              <a:solidFill>
                <a:schemeClr val="dk1"/>
              </a:solidFill>
              <a:latin typeface="Arial"/>
              <a:ea typeface="Arial"/>
              <a:cs typeface="Arial"/>
              <a:sym typeface="Arial"/>
            </a:endParaRPr>
          </a:p>
          <a:p>
            <a:pPr marL="0" marR="0" lvl="0" indent="0" algn="ctr" rtl="0">
              <a:lnSpc>
                <a:spcPct val="90000"/>
              </a:lnSpc>
              <a:spcBef>
                <a:spcPts val="385"/>
              </a:spcBef>
              <a:spcAft>
                <a:spcPts val="0"/>
              </a:spcAft>
              <a:buClr>
                <a:schemeClr val="dk1"/>
              </a:buClr>
              <a:buSzPts val="1100"/>
              <a:buFont typeface="Calibri"/>
              <a:buNone/>
            </a:pPr>
            <a:endParaRPr sz="1100" b="1" i="0">
              <a:solidFill>
                <a:schemeClr val="dk1"/>
              </a:solidFill>
              <a:latin typeface="Arial"/>
              <a:ea typeface="Arial"/>
              <a:cs typeface="Arial"/>
              <a:sym typeface="Arial"/>
            </a:endParaRPr>
          </a:p>
          <a:p>
            <a:pPr marL="0" marR="0" lvl="0" indent="0" algn="ctr" rtl="0">
              <a:lnSpc>
                <a:spcPct val="90000"/>
              </a:lnSpc>
              <a:spcBef>
                <a:spcPts val="385"/>
              </a:spcBef>
              <a:spcAft>
                <a:spcPts val="0"/>
              </a:spcAft>
              <a:buClr>
                <a:schemeClr val="dk1"/>
              </a:buClr>
              <a:buSzPts val="1400"/>
              <a:buFont typeface="Calibri"/>
              <a:buNone/>
            </a:pPr>
            <a:endParaRPr sz="1400" b="1" i="0">
              <a:solidFill>
                <a:schemeClr val="dk1"/>
              </a:solidFill>
              <a:latin typeface="Arial"/>
              <a:ea typeface="Arial"/>
              <a:cs typeface="Arial"/>
              <a:sym typeface="Arial"/>
            </a:endParaRPr>
          </a:p>
          <a:p>
            <a:pPr marL="0" marR="0" lvl="0" indent="0" algn="ctr" rtl="0">
              <a:lnSpc>
                <a:spcPct val="90000"/>
              </a:lnSpc>
              <a:spcBef>
                <a:spcPts val="490"/>
              </a:spcBef>
              <a:spcAft>
                <a:spcPts val="0"/>
              </a:spcAft>
              <a:buClr>
                <a:schemeClr val="dk1"/>
              </a:buClr>
              <a:buSzPts val="1400"/>
              <a:buFont typeface="Calibri"/>
              <a:buNone/>
            </a:pPr>
            <a:endParaRPr sz="1400" b="1">
              <a:solidFill>
                <a:schemeClr val="dk1"/>
              </a:solidFill>
              <a:latin typeface="Arial"/>
              <a:ea typeface="Arial"/>
              <a:cs typeface="Arial"/>
              <a:sym typeface="Arial"/>
            </a:endParaRPr>
          </a:p>
          <a:p>
            <a:pPr marL="0" marR="0" lvl="0" indent="0" algn="ctr" rtl="0">
              <a:lnSpc>
                <a:spcPct val="90000"/>
              </a:lnSpc>
              <a:spcBef>
                <a:spcPts val="490"/>
              </a:spcBef>
              <a:spcAft>
                <a:spcPts val="0"/>
              </a:spcAft>
              <a:buClr>
                <a:schemeClr val="dk1"/>
              </a:buClr>
              <a:buSzPts val="1400"/>
              <a:buFont typeface="Arial"/>
              <a:buNone/>
            </a:pPr>
            <a:r>
              <a:rPr lang="pt-PT" sz="1400" b="1" i="0">
                <a:solidFill>
                  <a:schemeClr val="dk1"/>
                </a:solidFill>
                <a:latin typeface="Arial"/>
                <a:ea typeface="Arial"/>
                <a:cs typeface="Arial"/>
                <a:sym typeface="Arial"/>
              </a:rPr>
              <a:t>Autorytatywność</a:t>
            </a:r>
            <a:endParaRPr sz="1100" b="1">
              <a:solidFill>
                <a:schemeClr val="dk1"/>
              </a:solidFill>
              <a:latin typeface="Arial"/>
              <a:ea typeface="Arial"/>
              <a:cs typeface="Arial"/>
              <a:sym typeface="Arial"/>
            </a:endParaRPr>
          </a:p>
        </p:txBody>
      </p:sp>
      <p:sp>
        <p:nvSpPr>
          <p:cNvPr id="284" name="Google Shape;284;p17"/>
          <p:cNvSpPr/>
          <p:nvPr/>
        </p:nvSpPr>
        <p:spPr>
          <a:xfrm>
            <a:off x="3402608" y="1593819"/>
            <a:ext cx="2011284" cy="2011284"/>
          </a:xfrm>
          <a:custGeom>
            <a:avLst/>
            <a:gdLst/>
            <a:ahLst/>
            <a:cxnLst/>
            <a:rect l="l" t="t" r="r" b="b"/>
            <a:pathLst>
              <a:path w="1799988" h="1799988" extrusionOk="0">
                <a:moveTo>
                  <a:pt x="0" y="899994"/>
                </a:moveTo>
                <a:cubicBezTo>
                  <a:pt x="0" y="402941"/>
                  <a:pt x="402941" y="0"/>
                  <a:pt x="899994" y="0"/>
                </a:cubicBezTo>
                <a:cubicBezTo>
                  <a:pt x="1397047" y="0"/>
                  <a:pt x="1799988" y="402941"/>
                  <a:pt x="1799988" y="899994"/>
                </a:cubicBezTo>
                <a:cubicBezTo>
                  <a:pt x="1799988" y="1397047"/>
                  <a:pt x="1397047" y="1799988"/>
                  <a:pt x="899994" y="1799988"/>
                </a:cubicBezTo>
                <a:cubicBezTo>
                  <a:pt x="402941" y="1799988"/>
                  <a:pt x="0" y="1397047"/>
                  <a:pt x="0" y="899994"/>
                </a:cubicBezTo>
                <a:close/>
              </a:path>
            </a:pathLst>
          </a:custGeom>
          <a:solidFill>
            <a:srgbClr val="FFC000"/>
          </a:solidFill>
          <a:ln>
            <a:noFill/>
          </a:ln>
        </p:spPr>
        <p:txBody>
          <a:bodyPr spcFirstLastPara="1" wrap="square" lIns="277550" tIns="277550" rIns="277550" bIns="277550" anchor="ctr" anchorCtr="0">
            <a:noAutofit/>
          </a:bodyPr>
          <a:lstStyle/>
          <a:p>
            <a:pPr marL="0" marR="0" lvl="0" indent="0" algn="ctr" rtl="0">
              <a:lnSpc>
                <a:spcPct val="90000"/>
              </a:lnSpc>
              <a:spcBef>
                <a:spcPts val="0"/>
              </a:spcBef>
              <a:spcAft>
                <a:spcPts val="0"/>
              </a:spcAft>
              <a:buClr>
                <a:schemeClr val="dk1"/>
              </a:buClr>
              <a:buSzPts val="1400"/>
              <a:buFont typeface="Arial"/>
              <a:buNone/>
            </a:pPr>
            <a:r>
              <a:rPr lang="pt-PT" sz="1400" b="1">
                <a:solidFill>
                  <a:schemeClr val="dk1"/>
                </a:solidFill>
                <a:latin typeface="Arial"/>
                <a:ea typeface="Arial"/>
                <a:cs typeface="Arial"/>
                <a:sym typeface="Arial"/>
              </a:rPr>
              <a:t>Zaufanie</a:t>
            </a:r>
            <a:endParaRPr sz="1050" b="1">
              <a:solidFill>
                <a:schemeClr val="dk1"/>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88"/>
        <p:cNvGrpSpPr/>
        <p:nvPr/>
      </p:nvGrpSpPr>
      <p:grpSpPr>
        <a:xfrm>
          <a:off x="0" y="0"/>
          <a:ext cx="0" cy="0"/>
          <a:chOff x="0" y="0"/>
          <a:chExt cx="0" cy="0"/>
        </a:xfrm>
      </p:grpSpPr>
      <p:sp>
        <p:nvSpPr>
          <p:cNvPr id="289" name="Google Shape;289;p18"/>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a:solidFill>
                <a:schemeClr val="dk1"/>
              </a:solidFill>
              <a:latin typeface="Arial"/>
              <a:ea typeface="Arial"/>
              <a:cs typeface="Arial"/>
              <a:sym typeface="Arial"/>
            </a:endParaRPr>
          </a:p>
        </p:txBody>
      </p:sp>
      <p:sp>
        <p:nvSpPr>
          <p:cNvPr id="290" name="Google Shape;290;p18"/>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285750" marR="0" lvl="0" indent="-184150" algn="l" rtl="0">
              <a:spcBef>
                <a:spcPts val="0"/>
              </a:spcBef>
              <a:spcAft>
                <a:spcPts val="600"/>
              </a:spcAft>
              <a:buClr>
                <a:schemeClr val="dk1"/>
              </a:buClr>
              <a:buSzPts val="1600"/>
              <a:buFont typeface="Arial"/>
              <a:buNone/>
            </a:pPr>
            <a:endParaRPr sz="1600">
              <a:solidFill>
                <a:schemeClr val="dk1"/>
              </a:solidFill>
              <a:latin typeface="Calibri"/>
              <a:ea typeface="Calibri"/>
              <a:cs typeface="Calibri"/>
              <a:sym typeface="Calibri"/>
            </a:endParaRPr>
          </a:p>
        </p:txBody>
      </p:sp>
      <p:sp>
        <p:nvSpPr>
          <p:cNvPr id="291" name="Google Shape;291;p18"/>
          <p:cNvSpPr txBox="1"/>
          <p:nvPr/>
        </p:nvSpPr>
        <p:spPr>
          <a:xfrm>
            <a:off x="5600234" y="4314278"/>
            <a:ext cx="3413114"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pt-PT" sz="1200" b="1" i="1">
                <a:solidFill>
                  <a:srgbClr val="161249"/>
                </a:solidFill>
                <a:latin typeface="Arial"/>
                <a:ea typeface="Arial"/>
                <a:cs typeface="Arial"/>
                <a:sym typeface="Arial"/>
              </a:rPr>
              <a:t>Wytyczne dotyczące oceny jakości wyszukiwania Google</a:t>
            </a:r>
            <a:endParaRPr sz="1200" b="1" i="1">
              <a:solidFill>
                <a:srgbClr val="161249"/>
              </a:solidFill>
              <a:latin typeface="Arial"/>
              <a:ea typeface="Arial"/>
              <a:cs typeface="Arial"/>
              <a:sym typeface="Arial"/>
            </a:endParaRPr>
          </a:p>
        </p:txBody>
      </p:sp>
      <p:sp>
        <p:nvSpPr>
          <p:cNvPr id="292" name="Google Shape;292;p18"/>
          <p:cNvSpPr txBox="1">
            <a:spLocks noGrp="1"/>
          </p:cNvSpPr>
          <p:nvPr>
            <p:ph type="title"/>
          </p:nvPr>
        </p:nvSpPr>
        <p:spPr>
          <a:xfrm>
            <a:off x="628650" y="22776"/>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pt-PT"/>
              <a:t>EEAT</a:t>
            </a:r>
            <a:endParaRPr/>
          </a:p>
        </p:txBody>
      </p:sp>
      <p:sp>
        <p:nvSpPr>
          <p:cNvPr id="293" name="Google Shape;293;p18"/>
          <p:cNvSpPr txBox="1">
            <a:spLocks noGrp="1"/>
          </p:cNvSpPr>
          <p:nvPr>
            <p:ph type="body" idx="1"/>
          </p:nvPr>
        </p:nvSpPr>
        <p:spPr>
          <a:xfrm>
            <a:off x="628650" y="1016948"/>
            <a:ext cx="7886700" cy="3724985"/>
          </a:xfrm>
          <a:prstGeom prst="rect">
            <a:avLst/>
          </a:prstGeom>
          <a:noFill/>
          <a:ln>
            <a:noFill/>
          </a:ln>
        </p:spPr>
        <p:txBody>
          <a:bodyPr spcFirstLastPara="1" wrap="square" lIns="91425" tIns="45700" rIns="91425" bIns="45700" anchor="t" anchorCtr="0">
            <a:normAutofit fontScale="62500" lnSpcReduction="20000"/>
          </a:bodyPr>
          <a:lstStyle/>
          <a:p>
            <a:pPr marL="285750" lvl="0" indent="-285750" algn="l" rtl="0">
              <a:lnSpc>
                <a:spcPct val="120000"/>
              </a:lnSpc>
              <a:spcBef>
                <a:spcPts val="0"/>
              </a:spcBef>
              <a:spcAft>
                <a:spcPts val="0"/>
              </a:spcAft>
              <a:buClr>
                <a:srgbClr val="11AA81"/>
              </a:buClr>
              <a:buSzPct val="150000"/>
              <a:buFont typeface="Arial"/>
              <a:buChar char="•"/>
            </a:pPr>
            <a:r>
              <a:rPr lang="pt-PT" sz="2400"/>
              <a:t>EAT to skrót od "Experience, Expertise, Authority, Trustworthiness" (doświadczenie, wiedza, autorytet, wiarygodność).</a:t>
            </a:r>
            <a:endParaRPr/>
          </a:p>
          <a:p>
            <a:pPr marL="285750" lvl="0" indent="-285750" algn="l" rtl="0">
              <a:lnSpc>
                <a:spcPct val="120000"/>
              </a:lnSpc>
              <a:spcBef>
                <a:spcPts val="1350"/>
              </a:spcBef>
              <a:spcAft>
                <a:spcPts val="0"/>
              </a:spcAft>
              <a:buClr>
                <a:srgbClr val="11AA81"/>
              </a:buClr>
              <a:buSzPct val="150000"/>
              <a:buFont typeface="Arial"/>
              <a:buChar char="•"/>
            </a:pPr>
            <a:r>
              <a:rPr lang="pt-PT" sz="2400"/>
              <a:t>W kontekście optymalizacji pod kątem wyszukiwarek (SEO), EEAT jest terminem, który odnosi się do znaczenia posiadania wysokiej jakości treści na stronie internetowej, która jest napisana przez ekspertów, którzy mają doświadczenie i są godni zaufania i autorytatywni. Google i inne wyszukiwarki wykorzystują EAT jako czynnik rankingowy przy określaniu jakości i trafności strony internetowej.</a:t>
            </a:r>
            <a:endParaRPr/>
          </a:p>
          <a:p>
            <a:pPr marL="285750" lvl="0" indent="-285750" algn="l" rtl="0">
              <a:lnSpc>
                <a:spcPct val="120000"/>
              </a:lnSpc>
              <a:spcBef>
                <a:spcPts val="1350"/>
              </a:spcBef>
              <a:spcAft>
                <a:spcPts val="0"/>
              </a:spcAft>
              <a:buClr>
                <a:srgbClr val="11AA81"/>
              </a:buClr>
              <a:buSzPct val="150000"/>
              <a:buFont typeface="Arial"/>
              <a:buChar char="•"/>
            </a:pPr>
            <a:r>
              <a:rPr lang="pt-PT" sz="2400"/>
              <a:t>Aby poprawić EEAT strony internetowej, ważne jest, aby skupić się na tworzeniu wysokiej jakości treści, które są pisane przez ekspertów z doświadczeniem w danej dziedzinie, są dokładne i dobrze zbadane oraz godne zaufania i niezawodne. Dodatkowo, posiadanie strony internetowej, która jest dobrze zaprojektowana i przyjazna dla użytkownika, może również przyczynić się do jej EEAT.</a:t>
            </a:r>
            <a:endParaRPr sz="2400"/>
          </a:p>
          <a:p>
            <a:pPr marL="0" lvl="0" indent="0" algn="l" rtl="0">
              <a:lnSpc>
                <a:spcPct val="120000"/>
              </a:lnSpc>
              <a:spcBef>
                <a:spcPts val="1350"/>
              </a:spcBef>
              <a:spcAft>
                <a:spcPts val="0"/>
              </a:spcAft>
              <a:buClr>
                <a:srgbClr val="161249"/>
              </a:buClr>
              <a:buSzPct val="100000"/>
              <a:buNone/>
            </a:pPr>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97"/>
        <p:cNvGrpSpPr/>
        <p:nvPr/>
      </p:nvGrpSpPr>
      <p:grpSpPr>
        <a:xfrm>
          <a:off x="0" y="0"/>
          <a:ext cx="0" cy="0"/>
          <a:chOff x="0" y="0"/>
          <a:chExt cx="0" cy="0"/>
        </a:xfrm>
      </p:grpSpPr>
      <p:sp>
        <p:nvSpPr>
          <p:cNvPr id="298" name="Google Shape;298;p19"/>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285750" marR="0" lvl="0" indent="-184150" algn="l" rtl="0">
              <a:spcBef>
                <a:spcPts val="0"/>
              </a:spcBef>
              <a:spcAft>
                <a:spcPts val="600"/>
              </a:spcAft>
              <a:buClr>
                <a:schemeClr val="dk1"/>
              </a:buClr>
              <a:buSzPts val="1600"/>
              <a:buFont typeface="Arial"/>
              <a:buNone/>
            </a:pPr>
            <a:endParaRPr sz="1600">
              <a:solidFill>
                <a:schemeClr val="dk1"/>
              </a:solidFill>
              <a:latin typeface="Calibri"/>
              <a:ea typeface="Calibri"/>
              <a:cs typeface="Calibri"/>
              <a:sym typeface="Calibri"/>
            </a:endParaRPr>
          </a:p>
        </p:txBody>
      </p:sp>
      <p:sp>
        <p:nvSpPr>
          <p:cNvPr id="299" name="Google Shape;299;p19"/>
          <p:cNvSpPr txBox="1"/>
          <p:nvPr/>
        </p:nvSpPr>
        <p:spPr>
          <a:xfrm>
            <a:off x="5600234" y="4314278"/>
            <a:ext cx="3413114"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pt-PT" sz="1200" b="1" i="1">
                <a:solidFill>
                  <a:srgbClr val="161249"/>
                </a:solidFill>
                <a:latin typeface="Arial"/>
                <a:ea typeface="Arial"/>
                <a:cs typeface="Arial"/>
                <a:sym typeface="Arial"/>
              </a:rPr>
              <a:t>Wytyczne dotyczące oceny jakości wyszukiwania Google</a:t>
            </a:r>
            <a:endParaRPr sz="1200" b="1" i="1">
              <a:solidFill>
                <a:srgbClr val="161249"/>
              </a:solidFill>
              <a:latin typeface="Arial"/>
              <a:ea typeface="Arial"/>
              <a:cs typeface="Arial"/>
              <a:sym typeface="Arial"/>
            </a:endParaRPr>
          </a:p>
        </p:txBody>
      </p:sp>
      <p:sp>
        <p:nvSpPr>
          <p:cNvPr id="300" name="Google Shape;300;p19"/>
          <p:cNvSpPr txBox="1">
            <a:spLocks noGrp="1"/>
          </p:cNvSpPr>
          <p:nvPr>
            <p:ph type="title"/>
          </p:nvPr>
        </p:nvSpPr>
        <p:spPr>
          <a:xfrm>
            <a:off x="628650" y="893"/>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pt-PT"/>
              <a:t>YMYL</a:t>
            </a:r>
            <a:endParaRPr/>
          </a:p>
        </p:txBody>
      </p:sp>
      <p:sp>
        <p:nvSpPr>
          <p:cNvPr id="301" name="Google Shape;301;p19"/>
          <p:cNvSpPr txBox="1">
            <a:spLocks noGrp="1"/>
          </p:cNvSpPr>
          <p:nvPr>
            <p:ph type="body" idx="1"/>
          </p:nvPr>
        </p:nvSpPr>
        <p:spPr>
          <a:xfrm>
            <a:off x="628650" y="941599"/>
            <a:ext cx="7886700" cy="3333518"/>
          </a:xfrm>
          <a:prstGeom prst="rect">
            <a:avLst/>
          </a:prstGeom>
          <a:noFill/>
          <a:ln>
            <a:noFill/>
          </a:ln>
        </p:spPr>
        <p:txBody>
          <a:bodyPr spcFirstLastPara="1" wrap="square" lIns="91425" tIns="45700" rIns="91425" bIns="45700" anchor="t" anchorCtr="0">
            <a:normAutofit lnSpcReduction="10000"/>
          </a:bodyPr>
          <a:lstStyle/>
          <a:p>
            <a:pPr marL="285750" marR="0" lvl="0" indent="-285750" algn="l" rtl="0">
              <a:lnSpc>
                <a:spcPct val="100000"/>
              </a:lnSpc>
              <a:spcBef>
                <a:spcPts val="0"/>
              </a:spcBef>
              <a:spcAft>
                <a:spcPts val="0"/>
              </a:spcAft>
              <a:buClr>
                <a:srgbClr val="11AA81"/>
              </a:buClr>
              <a:buSzPts val="2400"/>
              <a:buFont typeface="Arial"/>
              <a:buChar char="•"/>
            </a:pPr>
            <a:r>
              <a:rPr lang="pt-PT" sz="1600" b="0" i="0" u="none" strike="noStrike" cap="none"/>
              <a:t>YMYL to skrót od "Your Money or Your Life" ("Twoje pieniądze lub twoje życie").</a:t>
            </a:r>
            <a:endParaRPr/>
          </a:p>
          <a:p>
            <a:pPr marL="285750" marR="0" lvl="0" indent="-285750" algn="l" rtl="0">
              <a:lnSpc>
                <a:spcPct val="100000"/>
              </a:lnSpc>
              <a:spcBef>
                <a:spcPts val="600"/>
              </a:spcBef>
              <a:spcAft>
                <a:spcPts val="0"/>
              </a:spcAft>
              <a:buClr>
                <a:srgbClr val="11AA81"/>
              </a:buClr>
              <a:buSzPts val="2400"/>
              <a:buFont typeface="Arial"/>
              <a:buChar char="•"/>
            </a:pPr>
            <a:r>
              <a:rPr lang="pt-PT" sz="1600" b="0" i="0" u="none" strike="noStrike" cap="none"/>
              <a:t>W kontekście optymalizacji pod kątem wyszukiwarek (SEO), YMYL odnosi się do stron internetowych, które mogą potencjalnie wpływać na stabilność finansową, zdrowie lub ogólne samopoczucie danej osoby. Tego typu strony internetowe podlegają wyższym standardom Google i innych wyszukiwarek, ponieważ informacje na nich zawarte mogą mieć poważne konsekwencje, jeśli nie są dokładne lub wiarygodne.</a:t>
            </a:r>
            <a:endParaRPr/>
          </a:p>
          <a:p>
            <a:pPr marL="285750" marR="0" lvl="0" indent="-285750" algn="l" rtl="0">
              <a:lnSpc>
                <a:spcPct val="100000"/>
              </a:lnSpc>
              <a:spcBef>
                <a:spcPts val="600"/>
              </a:spcBef>
              <a:spcAft>
                <a:spcPts val="0"/>
              </a:spcAft>
              <a:buClr>
                <a:srgbClr val="11AA81"/>
              </a:buClr>
              <a:buSzPts val="2400"/>
              <a:buFont typeface="Arial"/>
              <a:buChar char="•"/>
            </a:pPr>
            <a:r>
              <a:rPr lang="pt-PT" sz="1600" b="0" i="0" u="none" strike="noStrike" cap="none"/>
              <a:t>Przykłady witryn YMYL mogą obejmować witryny z poradami finansowymi, witryny medyczne i sklepy internetowe, które sprzedają produkty lub usługi mające bezpośredni wpływ na finansowe lub fizyczne samopoczucie danej osoby.</a:t>
            </a:r>
            <a:endParaRPr/>
          </a:p>
          <a:p>
            <a:pPr marL="285750" marR="0" lvl="0" indent="-285750" algn="l" rtl="0">
              <a:lnSpc>
                <a:spcPct val="100000"/>
              </a:lnSpc>
              <a:spcBef>
                <a:spcPts val="600"/>
              </a:spcBef>
              <a:spcAft>
                <a:spcPts val="0"/>
              </a:spcAft>
              <a:buClr>
                <a:srgbClr val="11AA81"/>
              </a:buClr>
              <a:buSzPts val="2400"/>
              <a:buFont typeface="Arial"/>
              <a:buChar char="•"/>
            </a:pPr>
            <a:r>
              <a:rPr lang="pt-PT" sz="1600" b="0" i="0" u="none" strike="noStrike" cap="none"/>
              <a:t>Aby poprawić SEO witryny YMYL, ważne jest, aby skupić się na tworzeniu wysokiej jakości, dokładnych i wiarygodnych treści, które są pisane przez ekspertów z doświadczeniem w tej dziedzinie i są godne zaufania i autorytatywne.</a:t>
            </a:r>
            <a:endParaRPr sz="1600" b="0" i="0" u="none" strike="noStrike" cap="none"/>
          </a:p>
          <a:p>
            <a:pPr marL="0" lvl="0" indent="0" algn="l" rtl="0">
              <a:lnSpc>
                <a:spcPct val="90000"/>
              </a:lnSpc>
              <a:spcBef>
                <a:spcPts val="1350"/>
              </a:spcBef>
              <a:spcAft>
                <a:spcPts val="0"/>
              </a:spcAft>
              <a:buClr>
                <a:srgbClr val="11AA81"/>
              </a:buClr>
              <a:buSzPts val="2625"/>
              <a:buNone/>
            </a:pPr>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05"/>
        <p:cNvGrpSpPr/>
        <p:nvPr/>
      </p:nvGrpSpPr>
      <p:grpSpPr>
        <a:xfrm>
          <a:off x="0" y="0"/>
          <a:ext cx="0" cy="0"/>
          <a:chOff x="0" y="0"/>
          <a:chExt cx="0" cy="0"/>
        </a:xfrm>
      </p:grpSpPr>
      <p:sp>
        <p:nvSpPr>
          <p:cNvPr id="306" name="Google Shape;306;p20"/>
          <p:cNvSpPr txBox="1"/>
          <p:nvPr/>
        </p:nvSpPr>
        <p:spPr>
          <a:xfrm>
            <a:off x="0" y="1820707"/>
            <a:ext cx="9144000" cy="825615"/>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Clr>
                <a:srgbClr val="161249"/>
              </a:buClr>
              <a:buSzPts val="3600"/>
              <a:buFont typeface="Arial"/>
              <a:buNone/>
            </a:pPr>
            <a:r>
              <a:rPr lang="pt-PT" sz="3600" b="1">
                <a:solidFill>
                  <a:srgbClr val="161249"/>
                </a:solidFill>
                <a:latin typeface="Arial"/>
                <a:ea typeface="Arial"/>
                <a:cs typeface="Arial"/>
                <a:sym typeface="Arial"/>
              </a:rPr>
              <a:t>Działalność konsolidacyjna</a:t>
            </a:r>
            <a:endParaRPr sz="3600" b="1">
              <a:solidFill>
                <a:srgbClr val="161249"/>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10"/>
        <p:cNvGrpSpPr/>
        <p:nvPr/>
      </p:nvGrpSpPr>
      <p:grpSpPr>
        <a:xfrm>
          <a:off x="0" y="0"/>
          <a:ext cx="0" cy="0"/>
          <a:chOff x="0" y="0"/>
          <a:chExt cx="0" cy="0"/>
        </a:xfrm>
      </p:grpSpPr>
      <p:sp>
        <p:nvSpPr>
          <p:cNvPr id="311" name="Google Shape;311;p21"/>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a:solidFill>
                <a:schemeClr val="dk1"/>
              </a:solidFill>
              <a:latin typeface="Arial"/>
              <a:ea typeface="Arial"/>
              <a:cs typeface="Arial"/>
              <a:sym typeface="Arial"/>
            </a:endParaRPr>
          </a:p>
        </p:txBody>
      </p:sp>
      <p:sp>
        <p:nvSpPr>
          <p:cNvPr id="312" name="Google Shape;312;p21"/>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1200"/>
              </a:spcAft>
              <a:buNone/>
            </a:pPr>
            <a:endParaRPr sz="1800">
              <a:solidFill>
                <a:schemeClr val="lt1"/>
              </a:solidFill>
              <a:latin typeface="Arial"/>
              <a:ea typeface="Arial"/>
              <a:cs typeface="Arial"/>
              <a:sym typeface="Arial"/>
            </a:endParaRPr>
          </a:p>
        </p:txBody>
      </p:sp>
      <p:sp>
        <p:nvSpPr>
          <p:cNvPr id="313" name="Google Shape;313;p21"/>
          <p:cNvSpPr txBox="1">
            <a:spLocks noGrp="1"/>
          </p:cNvSpPr>
          <p:nvPr>
            <p:ph type="body" idx="1"/>
          </p:nvPr>
        </p:nvSpPr>
        <p:spPr>
          <a:xfrm>
            <a:off x="840583" y="324829"/>
            <a:ext cx="6614054" cy="87818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pt-PT" sz="2800"/>
              <a:t>Działalność konsolidacyjna</a:t>
            </a:r>
            <a:endParaRPr/>
          </a:p>
          <a:p>
            <a:pPr marL="0" lvl="0" indent="0" algn="l" rtl="0">
              <a:lnSpc>
                <a:spcPct val="90000"/>
              </a:lnSpc>
              <a:spcBef>
                <a:spcPts val="750"/>
              </a:spcBef>
              <a:spcAft>
                <a:spcPts val="0"/>
              </a:spcAft>
              <a:buClr>
                <a:schemeClr val="lt1"/>
              </a:buClr>
              <a:buSzPts val="2800"/>
              <a:buNone/>
            </a:pPr>
            <a:endParaRPr sz="2800"/>
          </a:p>
        </p:txBody>
      </p:sp>
      <p:sp>
        <p:nvSpPr>
          <p:cNvPr id="314" name="Google Shape;314;p21"/>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p>
            <a:pPr marL="0" marR="0" lvl="0" indent="0" algn="l" rtl="0">
              <a:lnSpc>
                <a:spcPct val="115000"/>
              </a:lnSpc>
              <a:spcBef>
                <a:spcPts val="0"/>
              </a:spcBef>
              <a:spcAft>
                <a:spcPts val="0"/>
              </a:spcAft>
              <a:buClr>
                <a:srgbClr val="FFFFFF"/>
              </a:buClr>
              <a:buSzPts val="1800"/>
              <a:buFont typeface="Arial"/>
              <a:buNone/>
            </a:pPr>
            <a:r>
              <a:rPr lang="pt-PT" sz="1800" b="0" i="0" u="none" strike="noStrike" cap="none" dirty="0">
                <a:solidFill>
                  <a:srgbClr val="FFFFFF"/>
                </a:solidFill>
              </a:rPr>
              <a:t>Z następnej listy wybierz organizację i jej stronę internetową:</a:t>
            </a:r>
            <a:endParaRPr sz="1800" b="0" i="0" u="none" strike="noStrike" cap="none" dirty="0">
              <a:solidFill>
                <a:srgbClr val="FFFFFF"/>
              </a:solidFill>
            </a:endParaRPr>
          </a:p>
          <a:p>
            <a:pPr marL="285750" marR="0" lvl="0" indent="-285750" algn="l" rtl="0">
              <a:lnSpc>
                <a:spcPct val="115000"/>
              </a:lnSpc>
              <a:spcBef>
                <a:spcPts val="1200"/>
              </a:spcBef>
              <a:spcAft>
                <a:spcPts val="0"/>
              </a:spcAft>
              <a:buClr>
                <a:srgbClr val="11AA81"/>
              </a:buClr>
              <a:buSzPts val="2700"/>
              <a:buFont typeface="Arial"/>
              <a:buChar char="•"/>
            </a:pPr>
            <a:r>
              <a:rPr lang="pt-PT" sz="1800" b="0" i="0" u="none" strike="noStrike" cap="none" dirty="0">
                <a:solidFill>
                  <a:srgbClr val="FFFFFF"/>
                </a:solidFill>
              </a:rPr>
              <a:t>Sklep internetowy.</a:t>
            </a:r>
            <a:endParaRPr sz="1800" b="0" i="0" u="none" strike="noStrike" cap="none" dirty="0">
              <a:solidFill>
                <a:srgbClr val="FFFFFF"/>
              </a:solidFill>
            </a:endParaRPr>
          </a:p>
          <a:p>
            <a:pPr marL="285750" marR="0" lvl="0" indent="-285750" algn="l" rtl="0">
              <a:lnSpc>
                <a:spcPct val="115000"/>
              </a:lnSpc>
              <a:spcBef>
                <a:spcPts val="1200"/>
              </a:spcBef>
              <a:spcAft>
                <a:spcPts val="0"/>
              </a:spcAft>
              <a:buClr>
                <a:srgbClr val="11AA81"/>
              </a:buClr>
              <a:buSzPts val="2700"/>
              <a:buFont typeface="Arial"/>
              <a:buChar char="•"/>
            </a:pPr>
            <a:r>
              <a:rPr lang="pt-PT" sz="1800" b="0" i="0" u="none" strike="noStrike" cap="none" dirty="0">
                <a:solidFill>
                  <a:srgbClr val="FFFFFF"/>
                </a:solidFill>
              </a:rPr>
              <a:t>Obecność marki online.</a:t>
            </a:r>
            <a:endParaRPr sz="1800" b="0" i="0" u="none" strike="noStrike" cap="none" dirty="0">
              <a:solidFill>
                <a:srgbClr val="FFFFFF"/>
              </a:solidFill>
            </a:endParaRPr>
          </a:p>
          <a:p>
            <a:pPr marL="285750" lvl="0" indent="-285750">
              <a:lnSpc>
                <a:spcPct val="115000"/>
              </a:lnSpc>
              <a:spcBef>
                <a:spcPts val="1200"/>
              </a:spcBef>
              <a:buClr>
                <a:srgbClr val="11AA81"/>
              </a:buClr>
              <a:buSzPts val="2700"/>
              <a:buFont typeface="Arial"/>
              <a:buChar char="•"/>
            </a:pPr>
            <a:r>
              <a:rPr lang="pt-PT" sz="1800" b="0" i="0" u="none" strike="noStrike" cap="none" dirty="0">
                <a:solidFill>
                  <a:srgbClr val="FFFFFF"/>
                </a:solidFill>
              </a:rPr>
              <a:t>Repozytorium informacji (np. </a:t>
            </a:r>
            <a:r>
              <a:rPr lang="pl-PL" sz="1800" dirty="0"/>
              <a:t>aktualności/news</a:t>
            </a:r>
            <a:r>
              <a:rPr lang="pt-PT" sz="1800" b="0" i="0" u="none" strike="noStrike" cap="none" dirty="0" smtClean="0">
                <a:solidFill>
                  <a:srgbClr val="FFFFFF"/>
                </a:solidFill>
              </a:rPr>
              <a:t>)</a:t>
            </a:r>
            <a:endParaRPr sz="1800" b="0" i="0" u="none" strike="noStrike" cap="none" dirty="0">
              <a:solidFill>
                <a:srgbClr val="FFFFFF"/>
              </a:solidFill>
            </a:endParaRPr>
          </a:p>
          <a:p>
            <a:pPr marL="0" marR="0" lvl="0" indent="0" algn="l" rtl="0">
              <a:lnSpc>
                <a:spcPct val="115000"/>
              </a:lnSpc>
              <a:spcBef>
                <a:spcPts val="1200"/>
              </a:spcBef>
              <a:spcAft>
                <a:spcPts val="0"/>
              </a:spcAft>
              <a:buClr>
                <a:srgbClr val="FFFFFF"/>
              </a:buClr>
              <a:buSzPts val="1800"/>
              <a:buFont typeface="Arial"/>
              <a:buNone/>
            </a:pPr>
            <a:r>
              <a:rPr lang="pt-PT" sz="1800" b="0" i="0" u="none" strike="noStrike" cap="none" dirty="0">
                <a:solidFill>
                  <a:srgbClr val="FFFFFF"/>
                </a:solidFill>
              </a:rPr>
              <a:t>Opracowanie audytu SEO dla strony internetowej</a:t>
            </a:r>
            <a:endParaRPr sz="1800" b="0" i="0" u="none" strike="noStrike" cap="none" dirty="0">
              <a:solidFill>
                <a:srgbClr val="FFFFFF"/>
              </a:solidFill>
            </a:endParaRPr>
          </a:p>
          <a:p>
            <a:pPr marL="0" lvl="0" indent="0" algn="l" rtl="0">
              <a:lnSpc>
                <a:spcPct val="108000"/>
              </a:lnSpc>
              <a:spcBef>
                <a:spcPts val="1200"/>
              </a:spcBef>
              <a:spcAft>
                <a:spcPts val="0"/>
              </a:spcAft>
              <a:buClr>
                <a:schemeClr val="lt1"/>
              </a:buClr>
              <a:buSzPts val="1500"/>
              <a:buNone/>
            </a:pPr>
            <a:endParaRPr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18"/>
        <p:cNvGrpSpPr/>
        <p:nvPr/>
      </p:nvGrpSpPr>
      <p:grpSpPr>
        <a:xfrm>
          <a:off x="0" y="0"/>
          <a:ext cx="0" cy="0"/>
          <a:chOff x="0" y="0"/>
          <a:chExt cx="0" cy="0"/>
        </a:xfrm>
      </p:grpSpPr>
      <p:sp>
        <p:nvSpPr>
          <p:cNvPr id="319" name="Google Shape;319;p22"/>
          <p:cNvSpPr txBox="1"/>
          <p:nvPr/>
        </p:nvSpPr>
        <p:spPr>
          <a:xfrm>
            <a:off x="478339" y="52731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pt-PT" sz="3600" b="1">
                <a:solidFill>
                  <a:srgbClr val="11AA81"/>
                </a:solidFill>
                <a:latin typeface="Arial"/>
                <a:ea typeface="Arial"/>
                <a:cs typeface="Arial"/>
                <a:sym typeface="Arial"/>
              </a:rPr>
              <a:t>Podsumowanie celów nauczania</a:t>
            </a:r>
            <a:endParaRPr/>
          </a:p>
        </p:txBody>
      </p:sp>
      <p:sp>
        <p:nvSpPr>
          <p:cNvPr id="320" name="Google Shape;320;p22"/>
          <p:cNvSpPr txBox="1"/>
          <p:nvPr/>
        </p:nvSpPr>
        <p:spPr>
          <a:xfrm>
            <a:off x="478339" y="1185276"/>
            <a:ext cx="8454900" cy="1410149"/>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0"/>
              </a:spcAft>
              <a:buNone/>
            </a:pPr>
            <a:r>
              <a:rPr lang="pt-PT" sz="2400">
                <a:solidFill>
                  <a:srgbClr val="161249"/>
                </a:solidFill>
                <a:latin typeface="Arial"/>
                <a:ea typeface="Arial"/>
                <a:cs typeface="Arial"/>
                <a:sym typeface="Arial"/>
              </a:rPr>
              <a:t>Czy można teraz skonstruować audyt SEO?</a:t>
            </a:r>
            <a:endParaRPr/>
          </a:p>
          <a:p>
            <a:pPr marL="0" marR="0" lvl="0" indent="0" algn="l" rtl="0">
              <a:lnSpc>
                <a:spcPct val="115000"/>
              </a:lnSpc>
              <a:spcBef>
                <a:spcPts val="1600"/>
              </a:spcBef>
              <a:spcAft>
                <a:spcPts val="0"/>
              </a:spcAft>
              <a:buNone/>
            </a:pPr>
            <a:r>
              <a:rPr lang="pt-PT" sz="2400">
                <a:solidFill>
                  <a:srgbClr val="161249"/>
                </a:solidFill>
                <a:latin typeface="Arial"/>
                <a:ea typeface="Arial"/>
                <a:cs typeface="Arial"/>
                <a:sym typeface="Arial"/>
              </a:rPr>
              <a:t>Czy można teraz ocenić audyt SEO?</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24"/>
        <p:cNvGrpSpPr/>
        <p:nvPr/>
      </p:nvGrpSpPr>
      <p:grpSpPr>
        <a:xfrm>
          <a:off x="0" y="0"/>
          <a:ext cx="0" cy="0"/>
          <a:chOff x="0" y="0"/>
          <a:chExt cx="0" cy="0"/>
        </a:xfrm>
      </p:grpSpPr>
      <p:sp>
        <p:nvSpPr>
          <p:cNvPr id="325" name="Google Shape;325;p23"/>
          <p:cNvSpPr txBox="1"/>
          <p:nvPr/>
        </p:nvSpPr>
        <p:spPr>
          <a:xfrm>
            <a:off x="478339" y="52731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pt-PT" sz="3600" b="1">
                <a:solidFill>
                  <a:srgbClr val="11AA81"/>
                </a:solidFill>
                <a:latin typeface="Arial"/>
                <a:ea typeface="Arial"/>
                <a:cs typeface="Arial"/>
                <a:sym typeface="Arial"/>
              </a:rPr>
              <a:t>Podsumowanie celów nauczania</a:t>
            </a:r>
            <a:endParaRPr/>
          </a:p>
        </p:txBody>
      </p:sp>
      <p:sp>
        <p:nvSpPr>
          <p:cNvPr id="326" name="Google Shape;326;p23"/>
          <p:cNvSpPr txBox="1"/>
          <p:nvPr/>
        </p:nvSpPr>
        <p:spPr>
          <a:xfrm>
            <a:off x="478339" y="1102194"/>
            <a:ext cx="8454900" cy="2939111"/>
          </a:xfrm>
          <a:prstGeom prst="rect">
            <a:avLst/>
          </a:prstGeom>
          <a:noFill/>
          <a:ln>
            <a:noFill/>
          </a:ln>
        </p:spPr>
        <p:txBody>
          <a:bodyPr spcFirstLastPara="1" wrap="square" lIns="91425" tIns="91425" rIns="91425" bIns="91425" anchor="t" anchorCtr="0">
            <a:noAutofit/>
          </a:bodyPr>
          <a:lstStyle/>
          <a:p>
            <a:pPr marL="285750" marR="0" lvl="0" indent="-285750" algn="l" rtl="0">
              <a:lnSpc>
                <a:spcPct val="115000"/>
              </a:lnSpc>
              <a:spcBef>
                <a:spcPts val="1600"/>
              </a:spcBef>
              <a:spcAft>
                <a:spcPts val="0"/>
              </a:spcAft>
              <a:buClr>
                <a:srgbClr val="11AA81"/>
              </a:buClr>
              <a:buSzPts val="3000"/>
              <a:buFont typeface="Arial"/>
              <a:buChar char="•"/>
            </a:pPr>
            <a:r>
              <a:rPr lang="pt-PT" sz="2000">
                <a:solidFill>
                  <a:srgbClr val="161249"/>
                </a:solidFill>
                <a:latin typeface="Arial"/>
                <a:ea typeface="Arial"/>
                <a:cs typeface="Arial"/>
                <a:sym typeface="Arial"/>
              </a:rPr>
              <a:t>Gdybyś miał napisać quiz na temat dzisiejszego materiału, jakie dwa pytania byś dodał?</a:t>
            </a:r>
            <a:endParaRPr/>
          </a:p>
          <a:p>
            <a:pPr marL="285750" marR="0" lvl="0" indent="-285750" algn="l" rtl="0">
              <a:lnSpc>
                <a:spcPct val="115000"/>
              </a:lnSpc>
              <a:spcBef>
                <a:spcPts val="1600"/>
              </a:spcBef>
              <a:spcAft>
                <a:spcPts val="0"/>
              </a:spcAft>
              <a:buClr>
                <a:srgbClr val="11AA81"/>
              </a:buClr>
              <a:buSzPts val="3000"/>
              <a:buFont typeface="Arial"/>
              <a:buChar char="•"/>
            </a:pPr>
            <a:r>
              <a:rPr lang="pt-PT" sz="2000">
                <a:solidFill>
                  <a:srgbClr val="161249"/>
                </a:solidFill>
                <a:latin typeface="Arial"/>
                <a:ea typeface="Arial"/>
                <a:cs typeface="Arial"/>
                <a:sym typeface="Arial"/>
              </a:rPr>
              <a:t>Opisz trzy rzeczy, których się dzisiaj nauczyłeś, dwie rzeczy, które wymagają wyjaśnienia i jedną rzecz, która Cię zainteresowała.</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30"/>
        <p:cNvGrpSpPr/>
        <p:nvPr/>
      </p:nvGrpSpPr>
      <p:grpSpPr>
        <a:xfrm>
          <a:off x="0" y="0"/>
          <a:ext cx="0" cy="0"/>
          <a:chOff x="0" y="0"/>
          <a:chExt cx="0" cy="0"/>
        </a:xfrm>
      </p:grpSpPr>
      <p:sp>
        <p:nvSpPr>
          <p:cNvPr id="331" name="Google Shape;331;p24"/>
          <p:cNvSpPr txBox="1"/>
          <p:nvPr/>
        </p:nvSpPr>
        <p:spPr>
          <a:xfrm>
            <a:off x="472650" y="836925"/>
            <a:ext cx="8198700" cy="3128400"/>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lt1"/>
              </a:buClr>
              <a:buSzPts val="4800"/>
              <a:buFont typeface="Arial"/>
              <a:buNone/>
            </a:pPr>
            <a:r>
              <a:rPr lang="pt-PT" sz="4800" b="1">
                <a:solidFill>
                  <a:schemeClr val="lt1"/>
                </a:solidFill>
                <a:latin typeface="Arial"/>
                <a:ea typeface="Arial"/>
                <a:cs typeface="Arial"/>
                <a:sym typeface="Arial"/>
              </a:rPr>
              <a:t>Pytania?</a:t>
            </a:r>
            <a:endParaRPr sz="4800" b="1">
              <a:solidFill>
                <a:schemeClr val="lt1"/>
              </a:solidFill>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35"/>
        <p:cNvGrpSpPr/>
        <p:nvPr/>
      </p:nvGrpSpPr>
      <p:grpSpPr>
        <a:xfrm>
          <a:off x="0" y="0"/>
          <a:ext cx="0" cy="0"/>
          <a:chOff x="0" y="0"/>
          <a:chExt cx="0" cy="0"/>
        </a:xfrm>
      </p:grpSpPr>
      <p:sp>
        <p:nvSpPr>
          <p:cNvPr id="336" name="Google Shape;336;p25"/>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pt-PT" sz="5400" b="1">
                <a:solidFill>
                  <a:srgbClr val="11AA81"/>
                </a:solidFill>
                <a:latin typeface="Arial"/>
                <a:ea typeface="Arial"/>
                <a:cs typeface="Arial"/>
                <a:sym typeface="Arial"/>
              </a:rPr>
              <a:t>Następne zajęcia...</a:t>
            </a:r>
            <a:endParaRPr/>
          </a:p>
        </p:txBody>
      </p:sp>
      <p:sp>
        <p:nvSpPr>
          <p:cNvPr id="337" name="Google Shape;337;p25"/>
          <p:cNvSpPr txBox="1"/>
          <p:nvPr/>
        </p:nvSpPr>
        <p:spPr>
          <a:xfrm>
            <a:off x="478339" y="1674491"/>
            <a:ext cx="8454900" cy="3006992"/>
          </a:xfrm>
          <a:prstGeom prst="rect">
            <a:avLst/>
          </a:prstGeom>
          <a:noFill/>
          <a:ln>
            <a:noFill/>
          </a:ln>
        </p:spPr>
        <p:txBody>
          <a:bodyPr spcFirstLastPara="1" wrap="square" lIns="91425" tIns="91425" rIns="91425" bIns="91425" anchor="t" anchorCtr="0">
            <a:noAutofit/>
          </a:bodyPr>
          <a:lstStyle/>
          <a:p>
            <a:pPr marL="285750" marR="0" lvl="0" indent="-285750" algn="l" rtl="0">
              <a:lnSpc>
                <a:spcPct val="115000"/>
              </a:lnSpc>
              <a:spcBef>
                <a:spcPts val="1600"/>
              </a:spcBef>
              <a:spcAft>
                <a:spcPts val="0"/>
              </a:spcAft>
              <a:buClr>
                <a:srgbClr val="11AA81"/>
              </a:buClr>
              <a:buSzPts val="3600"/>
              <a:buFont typeface="Arial"/>
              <a:buChar char="•"/>
            </a:pPr>
            <a:r>
              <a:rPr lang="pt-PT" sz="2400">
                <a:solidFill>
                  <a:srgbClr val="161249"/>
                </a:solidFill>
                <a:latin typeface="Arial"/>
                <a:ea typeface="Arial"/>
                <a:cs typeface="Arial"/>
                <a:sym typeface="Arial"/>
              </a:rPr>
              <a:t>Strategia SEO; przejdźmy do szczegółów. Ulepszmy strategię SEO.</a:t>
            </a:r>
            <a:endParaRPr sz="2400">
              <a:solidFill>
                <a:srgbClr val="161249"/>
              </a:solidFill>
              <a:latin typeface="Arial"/>
              <a:ea typeface="Arial"/>
              <a:cs typeface="Arial"/>
              <a:sym typeface="Arial"/>
            </a:endParaRPr>
          </a:p>
          <a:p>
            <a:pPr marL="285750" marR="0" lvl="0" indent="-19050" algn="l" rtl="0">
              <a:lnSpc>
                <a:spcPct val="115000"/>
              </a:lnSpc>
              <a:spcBef>
                <a:spcPts val="1600"/>
              </a:spcBef>
              <a:spcAft>
                <a:spcPts val="0"/>
              </a:spcAft>
              <a:buClr>
                <a:schemeClr val="dk1"/>
              </a:buClr>
              <a:buSzPts val="4200"/>
              <a:buFont typeface="Arial"/>
              <a:buNone/>
            </a:pPr>
            <a:endParaRPr sz="2800">
              <a:solidFill>
                <a:schemeClr val="dk1"/>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653"/>
        <p:cNvGrpSpPr/>
        <p:nvPr/>
      </p:nvGrpSpPr>
      <p:grpSpPr>
        <a:xfrm>
          <a:off x="0" y="0"/>
          <a:ext cx="0" cy="0"/>
          <a:chOff x="0" y="0"/>
          <a:chExt cx="0" cy="0"/>
        </a:xfrm>
      </p:grpSpPr>
      <p:sp>
        <p:nvSpPr>
          <p:cNvPr id="654" name="Google Shape;654;p54"/>
          <p:cNvSpPr txBox="1">
            <a:spLocks noGrp="1"/>
          </p:cNvSpPr>
          <p:nvPr>
            <p:ph type="body" idx="1"/>
          </p:nvPr>
        </p:nvSpPr>
        <p:spPr>
          <a:xfrm>
            <a:off x="628650" y="655325"/>
            <a:ext cx="5391000" cy="3009900"/>
          </a:xfrm>
          <a:prstGeom prst="rect">
            <a:avLst/>
          </a:prstGeom>
          <a:noFill/>
          <a:ln>
            <a:noFill/>
          </a:ln>
        </p:spPr>
        <p:txBody>
          <a:bodyPr spcFirstLastPara="1" wrap="square" lIns="91425" tIns="45700" rIns="91425" bIns="45700" anchor="t" anchorCtr="0">
            <a:normAutofit lnSpcReduction="10000"/>
          </a:bodyPr>
          <a:lstStyle/>
          <a:p>
            <a:pPr marL="0" lvl="0" indent="0" algn="l" rtl="0">
              <a:lnSpc>
                <a:spcPct val="90000"/>
              </a:lnSpc>
              <a:spcBef>
                <a:spcPts val="750"/>
              </a:spcBef>
              <a:spcAft>
                <a:spcPts val="0"/>
              </a:spcAft>
              <a:buClr>
                <a:srgbClr val="FFFFFF"/>
              </a:buClr>
              <a:buSzPts val="1500"/>
              <a:buNone/>
            </a:pPr>
            <a:r>
              <a:rPr lang="fi" dirty="0">
                <a:solidFill>
                  <a:srgbClr val="FFFFFF"/>
                </a:solidFill>
              </a:rPr>
              <a:t>Materiał DEMS ma na celu zwiększenie umiejętności marketingu cyfrowego w szkolnictwie wyższym, odpowiadając na potrzeby biznesu i organizacji. Użytkownicy mają dostęp do obszernych zestawów slajdów z ćwiczeniami i </a:t>
            </a:r>
            <a:r>
              <a:rPr lang="fi" dirty="0" smtClean="0">
                <a:solidFill>
                  <a:srgbClr val="FFFFFF"/>
                </a:solidFill>
              </a:rPr>
              <a:t>zadaniami, </a:t>
            </a:r>
            <a:r>
              <a:rPr lang="fi" dirty="0">
                <a:solidFill>
                  <a:srgbClr val="FFFFFF"/>
                </a:solidFill>
              </a:rPr>
              <a:t>a także do szczegółowych instrukcji dla nauczycieli. Możesz swobodnie korzystać z części lub całości dostępnych materiałów.</a:t>
            </a:r>
            <a:endParaRPr dirty="0">
              <a:solidFill>
                <a:srgbClr val="FFFFFF"/>
              </a:solidFill>
            </a:endParaRPr>
          </a:p>
          <a:p>
            <a:pPr marL="0" lvl="0" indent="0" algn="l" rtl="0">
              <a:lnSpc>
                <a:spcPct val="90000"/>
              </a:lnSpc>
              <a:spcBef>
                <a:spcPts val="750"/>
              </a:spcBef>
              <a:spcAft>
                <a:spcPts val="0"/>
              </a:spcAft>
              <a:buClr>
                <a:srgbClr val="FFFFFF"/>
              </a:buClr>
              <a:buSzPts val="1500"/>
              <a:buNone/>
            </a:pPr>
            <a:endParaRPr dirty="0">
              <a:solidFill>
                <a:srgbClr val="FFFFFF"/>
              </a:solidFill>
            </a:endParaRPr>
          </a:p>
          <a:p>
            <a:pPr marL="0" lvl="0" indent="0" algn="l" rtl="0">
              <a:lnSpc>
                <a:spcPct val="90000"/>
              </a:lnSpc>
              <a:spcBef>
                <a:spcPts val="750"/>
              </a:spcBef>
              <a:spcAft>
                <a:spcPts val="0"/>
              </a:spcAft>
              <a:buClr>
                <a:srgbClr val="FFFFFF"/>
              </a:buClr>
              <a:buSzPts val="1500"/>
              <a:buNone/>
            </a:pPr>
            <a:r>
              <a:rPr lang="fi" dirty="0">
                <a:solidFill>
                  <a:srgbClr val="FFFFFF"/>
                </a:solidFill>
              </a:rPr>
              <a:t>Materiał zawiera treści i dane liczbowe pobrane z Internetu </a:t>
            </a:r>
            <a:r>
              <a:rPr lang="pl-PL" dirty="0" smtClean="0">
                <a:solidFill>
                  <a:srgbClr val="FFFFFF"/>
                </a:solidFill>
              </a:rPr>
              <a:t/>
            </a:r>
            <a:br>
              <a:rPr lang="pl-PL" dirty="0" smtClean="0">
                <a:solidFill>
                  <a:srgbClr val="FFFFFF"/>
                </a:solidFill>
              </a:rPr>
            </a:br>
            <a:r>
              <a:rPr lang="fi" dirty="0" smtClean="0">
                <a:solidFill>
                  <a:srgbClr val="FFFFFF"/>
                </a:solidFill>
              </a:rPr>
              <a:t>i </a:t>
            </a:r>
            <a:r>
              <a:rPr lang="fi" dirty="0">
                <a:solidFill>
                  <a:srgbClr val="FFFFFF"/>
                </a:solidFill>
              </a:rPr>
              <a:t>w związku z tym może ulec zmianie. Źródła zostały podane zgodnie z zasadami dozwolonego użytku. Cały materiał można obejrzeć i pobrać ze strony </a:t>
            </a:r>
            <a:r>
              <a:rPr lang="fi" dirty="0">
                <a:solidFill>
                  <a:srgbClr val="FFFFFF"/>
                </a:solidFill>
                <a:hlinkClick r:id="rId3"/>
              </a:rPr>
              <a:t>www.dems.pro</a:t>
            </a:r>
            <a:r>
              <a:rPr lang="fi" dirty="0" smtClean="0">
                <a:solidFill>
                  <a:srgbClr val="FFFFFF"/>
                </a:solidFill>
              </a:rPr>
              <a:t>.</a:t>
            </a:r>
            <a:r>
              <a:rPr lang="pl-PL" dirty="0" smtClean="0">
                <a:solidFill>
                  <a:srgbClr val="FFFFFF"/>
                </a:solidFill>
              </a:rPr>
              <a:t> </a:t>
            </a:r>
            <a:r>
              <a:rPr lang="fi" dirty="0" smtClean="0">
                <a:solidFill>
                  <a:srgbClr val="FFFFFF"/>
                </a:solidFill>
              </a:rPr>
              <a:t> </a:t>
            </a:r>
            <a:r>
              <a:rPr lang="fi" dirty="0">
                <a:solidFill>
                  <a:srgbClr val="FFFFFF"/>
                </a:solidFill>
              </a:rPr>
              <a:t>Wszystkie materiały są przeznaczone do otwartego użytku </a:t>
            </a:r>
            <a:r>
              <a:rPr lang="pl-PL" dirty="0" smtClean="0">
                <a:solidFill>
                  <a:srgbClr val="FFFFFF"/>
                </a:solidFill>
              </a:rPr>
              <a:t/>
            </a:r>
            <a:br>
              <a:rPr lang="pl-PL" dirty="0" smtClean="0">
                <a:solidFill>
                  <a:srgbClr val="FFFFFF"/>
                </a:solidFill>
              </a:rPr>
            </a:br>
            <a:r>
              <a:rPr lang="fi" dirty="0" smtClean="0">
                <a:solidFill>
                  <a:srgbClr val="FFFFFF"/>
                </a:solidFill>
              </a:rPr>
              <a:t>i </a:t>
            </a:r>
            <a:r>
              <a:rPr lang="fi" dirty="0">
                <a:solidFill>
                  <a:srgbClr val="FFFFFF"/>
                </a:solidFill>
              </a:rPr>
              <a:t>współfinansowane przez program Erasmus +.</a:t>
            </a:r>
            <a:endParaRPr dirty="0">
              <a:solidFill>
                <a:srgbClr val="FFFFFF"/>
              </a:solidFill>
            </a:endParaRPr>
          </a:p>
        </p:txBody>
      </p:sp>
    </p:spTree>
    <p:extLst>
      <p:ext uri="{BB962C8B-B14F-4D97-AF65-F5344CB8AC3E}">
        <p14:creationId xmlns:p14="http://schemas.microsoft.com/office/powerpoint/2010/main" val="3396975709"/>
      </p:ext>
    </p:extLst>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2301</Words>
  <Application>Microsoft Office PowerPoint</Application>
  <PresentationFormat>Pokaz na ekranie (16:9)</PresentationFormat>
  <Paragraphs>172</Paragraphs>
  <Slides>26</Slides>
  <Notes>26</Notes>
  <HiddenSlides>0</HiddenSlides>
  <MMClips>0</MMClips>
  <ScaleCrop>false</ScaleCrop>
  <HeadingPairs>
    <vt:vector size="6" baseType="variant">
      <vt:variant>
        <vt:lpstr>Używane czcionki</vt:lpstr>
      </vt:variant>
      <vt:variant>
        <vt:i4>4</vt:i4>
      </vt:variant>
      <vt:variant>
        <vt:lpstr>Motyw</vt:lpstr>
      </vt:variant>
      <vt:variant>
        <vt:i4>1</vt:i4>
      </vt:variant>
      <vt:variant>
        <vt:lpstr>Tytuły slajdów</vt:lpstr>
      </vt:variant>
      <vt:variant>
        <vt:i4>26</vt:i4>
      </vt:variant>
    </vt:vector>
  </HeadingPairs>
  <TitlesOfParts>
    <vt:vector size="31" baseType="lpstr">
      <vt:lpstr>Open Sans</vt:lpstr>
      <vt:lpstr>Calibri</vt:lpstr>
      <vt:lpstr>Dancing Script</vt:lpstr>
      <vt:lpstr>Arial</vt:lpstr>
      <vt:lpstr>DEMS NEW</vt:lpstr>
      <vt:lpstr>Strategia SEO - Ustanowienie</vt:lpstr>
      <vt:lpstr>Prezentacja programu PowerPoint</vt:lpstr>
      <vt:lpstr>Cele nauczania </vt:lpstr>
      <vt:lpstr>Tematy</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Główna treść</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EEAT</vt:lpstr>
      <vt:lpstr>YMYL</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Strategia SEO - Ustanowienie</dc:title>
  <dc:creator>a20160391@pbs.up.pt</dc:creator>
  <cp:keywords>, docId:3E36B4B332688EDB3C3F8F141E442D54</cp:keywords>
  <cp:lastModifiedBy>Agnieszka</cp:lastModifiedBy>
  <cp:revision>2</cp:revision>
  <dcterms:modified xsi:type="dcterms:W3CDTF">2023-09-27T05:09:55Z</dcterms:modified>
</cp:coreProperties>
</file>