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5" r:id="rId30"/>
  </p:sldIdLst>
  <p:sldSz cx="9144000" cy="5143500" type="screen16x9"/>
  <p:notesSz cx="6858000" cy="9144000"/>
  <p:embeddedFontLst>
    <p:embeddedFont>
      <p:font typeface="Open Sans" panose="020B0604020202020204" charset="0"/>
      <p:regular r:id="rId32"/>
      <p:bold r:id="rId33"/>
      <p:italic r:id="rId34"/>
      <p:boldItalic r:id="rId35"/>
    </p:embeddedFont>
    <p:embeddedFont>
      <p:font typeface="Calibri" panose="020F0502020204030204" pitchFamily="34" charset="0"/>
      <p:regular r:id="rId36"/>
      <p:bold r:id="rId37"/>
      <p:italic r:id="rId38"/>
      <p:boldItalic r:id="rId39"/>
    </p:embeddedFont>
    <p:embeddedFont>
      <p:font typeface="Dancing Script" panose="020B0604020202020204" charset="-18"/>
      <p:regular r:id="rId40"/>
      <p:bold r:id="rId4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2" roundtripDataSignature="AMtx7mhW2Zd1WUB7zWY0rO3OAk4IrwRD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5344" autoAdjust="0"/>
  </p:normalViewPr>
  <p:slideViewPr>
    <p:cSldViewPr snapToGrid="0">
      <p:cViewPr varScale="1">
        <p:scale>
          <a:sx n="87" d="100"/>
          <a:sy n="87" d="100"/>
        </p:scale>
        <p:origin x="77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3.fntdata"/><Relationship Id="rId42" Type="http://customschemas.google.com/relationships/presentationmetadata" Target="meta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2.fntdata"/><Relationship Id="rId38" Type="http://schemas.openxmlformats.org/officeDocument/2006/relationships/font" Target="fonts/font7.fntdata"/><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4.fntdata"/><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2211793290"/>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2" name="Google Shape;14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4062719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8" name="Google Shape;14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0447380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5" name="Google Shape;155;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7048611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3" name="Google Shape;163;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0271722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2" name="Google Shape;17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6391449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7" name="Google Shape;177;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8422194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2" name="Google Shape;182;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Lejek sprzedażowy jest kluczowym elementem marketingu cyfrowego, który przedstawia różne etapy podróży klienta od początkowej świadomości produktu lub usługi do ostatecznej sprzedaży. Jest to wizualna reprezentacja kroków podejmowanych przez klienta przed dokonaniem zakupu i zapewnia ramy do zrozumienia, jak zoptymalizować obsługę klienta i zwiększyć konwersje.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Typowy lejek sprzedaży składa się z czterech etapów: Świadomość, Zainteresowanie, Pożądanie i Działanie (AIDA). Etap świadomości to moment, w którym klient po raz pierwszy dowiaduje się o produkcie lub usłudze, zwykle za pośrednictwem kampanii reklamowych lub marketingowych. Etap zainteresowania to moment, w którym klient zaczyna angażować się w produkt lub usługę i zaczyna je dalej badać. Na etapie pożądania klient zaczyna odczuwać silną więź z produktem lub usługą i zaczyna postrzegać je jako rozwiązanie swoich potrzeb. Wreszcie etap działania to moment, w którym klient dokonuje zakupu.</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Lejek sprzedażowy jest kluczowym elementem marketingu cyfrowego, ponieważ pomaga firmom zrozumieć, w jaki sposób angażować klientów i jak zoptymalizować doświadczenia klientów, aby zwiększyć konwersje. Identyfikując kluczowe etapy lejka i rozumiejąc, w jaki sposób klienci przechodzą przez niego, firmy mogą opracowywać strategie ukierunkowane na określone segmenty klientów i dostarczać dostosowane doświadczenia, które są zoptymalizowane pod kątem konwersji.</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Jedną z kluczowych zalet lejka sprzedażowego jest to, że pomaga on firmom śledzić zachowania klientów i identyfikować obszary wymagające poprawy. Śledząc sposób, w jaki klienci przechodzą przez lejek i rozumiejąc ich zachowania na każdym etapie, firmy mogą zidentyfikować obszary, w których tracą potencjalnych klientów i wprowadzić zmiany w celu poprawy obsługi klienta. Na przykład, jeśli duża liczba klientów rezygnuje na etapie zainteresowania, firmy mogą przeanalizować, dlaczego tak się dzieje i wprowadzić zmiany w celu poprawy obsługi klienta, takie jak dostarczanie większej ilości informacji o produkcie lub usłudze lub oferowanie specjalnych promocji.</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Kolejną zaletą lejka sprzedażowego jest to, że zapewnia on firmom jasne zrozumienie wartości ich klientów. Śledząc liczbę klientów, którzy wchodzą do lejka i liczbę, którzy dokonują zakupu, firmy mogą obliczyć wartość każdego klienta i zidentyfikować najbardziej wartościowe segmenty klientów. Informacje te można następnie wykorzystać do opracowania ukierunkowanych kampanii marketingowych, które są zoptymalizowane pod kątem konwersji.</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Jednym z największych wyzwań związanych z lejkiem sprzedażowym jest zapewnienie optymalizacji doświadczenia klienta na każdym etapie. Wymaga to od firm zrozumienia potrzeb i motywacji klientów na każdym etapie oraz dostarczania dostosowanych doświadczeń, które mają na celu zaspokojenie tych potrzeb i zmotywowanie ich do przejścia do następnego etapu. Na przykład na etapie świadomości firmy mogą chcieć skupić się na dostarczaniu wysokiej jakości treści, które edukują klientów o produkcie lub usłudze i podkreślają jego zalety. Na etapie zainteresowania firmy mogą chcieć oferować specjalne promocje lub bezpłatne wersje próbne, aby zachęcić klientów do dalszego angażowania się w produkt lub usługę.</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Podsumowując, lejek sprzedażowy jest kluczowym elementem marketingu cyfrowego, który przedstawia różne etapy podróży klienta od początkowej świadomości produktu lub usługi do ostatecznej sprzedaży. Rozumiejąc, w jaki sposób klienci przechodzą przez lejek, firmy mogą opracowywać ukierunkowane kampanie marketingowe, które są zoptymalizowane pod kątem konwersji, poprawiają jakość obsługi klienta i zwiększają liczbę konwersji. Aby odnieść sukces, firmy muszą zrozumieć potrzeby i motywacje klientów na każdym etapie lejka i dostarczać dostosowane doświadczenia, które mają na celu zaspokojenie tych potrzeb i zmotywowanie ich do przejścia do następnego etapu.</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Oprócz lejka sprzedażowego AIDA (Awareness, Interest, Desire, Action) istnieją inne rodzaje lejków. Oto kilka przykładów:</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    Lejek świadomość-rozważanie-konwersja - ten lejek koncentruje się na podróży klienta od początkowej świadomości do dokonania zakupu, kładąc nacisk na etap rozważania, w którym klient ocenia różne opcje.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    Lejek Content Marketingu - ten lejek koncentruje się na podróży klienta od uświadomienia sobie marki do zostania lojalnym klientem. Obejmuje etapy takie jak subskrypcja, zaangażowanie, konwersja i wsparcie.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    Lejek e-commerce - ten lejek koncentruje się w szczególności na podróży klienta podczas zakupów online, w tym na etapach takich jak odkrywanie produktu, badanie produktu, dodawanie do koszyka, kasowanie i zachowanie po zakupie.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    Lejek generowania leadów - ten lejek koncentruje się na podróży od przyciągnięcia potencjalnych klientów do przekształcenia ich w klientów. Obejmuje etapy takie jak pozyskiwanie leadów, ich pielęgnowanie, kwalifikacja i konwersja.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    Lejek marketingu w mediach społecznościowych - ten lejek koncentruje się na podróży klienta od odkrycia marki w mediach społecznościowych do dokonania zakupu. Obejmuje etapy takie jak zaangażowanie, wizyta na stronie internetowej i konwersja.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Każdy z tych lejków jest dostosowany do konkretnych celów marketingowych i podróży klientów, a firmy mogą wybrać lejek, który najlepiej pasuje do ich celów i grupy docelowej. Ważne jest, aby pamiętać, że te lejki nie są stałe i mogą się różnić w zależności od firmy i grupy docelowej. Kluczem jest zrozumienie podróży klienta i opracowanie lejka, który zoptymalizuje doświadczenie klienta i zwiększy konwersje.</a:t>
            </a:r>
            <a:endParaRPr/>
          </a:p>
        </p:txBody>
      </p:sp>
    </p:spTree>
    <p:extLst>
      <p:ext uri="{BB962C8B-B14F-4D97-AF65-F5344CB8AC3E}">
        <p14:creationId xmlns:p14="http://schemas.microsoft.com/office/powerpoint/2010/main" val="20743963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8" name="Google Shape;188;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9268747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2" name="Google Shape;202;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dirty="0"/>
          </a:p>
        </p:txBody>
      </p:sp>
    </p:spTree>
    <p:extLst>
      <p:ext uri="{BB962C8B-B14F-4D97-AF65-F5344CB8AC3E}">
        <p14:creationId xmlns:p14="http://schemas.microsoft.com/office/powerpoint/2010/main" val="12897760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1" name="Google Shape;221;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743921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9" name="Google Shape;229;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dirty="0"/>
              <a:t>SEO, </a:t>
            </a:r>
            <a:r>
              <a:rPr lang="en-US" dirty="0" err="1"/>
              <a:t>czyli</a:t>
            </a:r>
            <a:r>
              <a:rPr lang="en-US" dirty="0"/>
              <a:t> Search Engine Optimization, to </a:t>
            </a:r>
            <a:r>
              <a:rPr lang="en-US" dirty="0" err="1"/>
              <a:t>kluczowy</a:t>
            </a:r>
            <a:r>
              <a:rPr lang="en-US" dirty="0"/>
              <a:t> element </a:t>
            </a:r>
            <a:r>
              <a:rPr lang="en-US" dirty="0" err="1"/>
              <a:t>każdej</a:t>
            </a:r>
            <a:r>
              <a:rPr lang="en-US" dirty="0"/>
              <a:t> </a:t>
            </a:r>
            <a:r>
              <a:rPr lang="en-US" dirty="0" err="1"/>
              <a:t>strategii</a:t>
            </a:r>
            <a:r>
              <a:rPr lang="en-US" dirty="0"/>
              <a:t> </a:t>
            </a:r>
            <a:r>
              <a:rPr lang="en-US" dirty="0" err="1"/>
              <a:t>marketingu</a:t>
            </a:r>
            <a:r>
              <a:rPr lang="en-US" dirty="0"/>
              <a:t> </a:t>
            </a:r>
            <a:r>
              <a:rPr lang="en-US" dirty="0" err="1"/>
              <a:t>cyfrowego</a:t>
            </a:r>
            <a:r>
              <a:rPr lang="en-US" dirty="0"/>
              <a:t>. </a:t>
            </a:r>
            <a:r>
              <a:rPr lang="en-US" dirty="0" err="1"/>
              <a:t>Obejmuje</a:t>
            </a:r>
            <a:r>
              <a:rPr lang="en-US" dirty="0"/>
              <a:t> </a:t>
            </a:r>
            <a:r>
              <a:rPr lang="en-US" dirty="0" err="1"/>
              <a:t>optymalizację</a:t>
            </a:r>
            <a:r>
              <a:rPr lang="en-US" dirty="0"/>
              <a:t> </a:t>
            </a:r>
            <a:r>
              <a:rPr lang="en-US" dirty="0" err="1"/>
              <a:t>strony</a:t>
            </a:r>
            <a:r>
              <a:rPr lang="en-US" dirty="0"/>
              <a:t> </a:t>
            </a:r>
            <a:r>
              <a:rPr lang="en-US" dirty="0" err="1"/>
              <a:t>internetowej</a:t>
            </a:r>
            <a:r>
              <a:rPr lang="en-US" dirty="0"/>
              <a:t> w </a:t>
            </a:r>
            <a:r>
              <a:rPr lang="en-US" dirty="0" err="1"/>
              <a:t>celu</a:t>
            </a:r>
            <a:r>
              <a:rPr lang="en-US" dirty="0"/>
              <a:t> </a:t>
            </a:r>
            <a:r>
              <a:rPr lang="en-US" dirty="0" err="1"/>
              <a:t>poprawy</a:t>
            </a:r>
            <a:r>
              <a:rPr lang="en-US" dirty="0"/>
              <a:t> </a:t>
            </a:r>
            <a:r>
              <a:rPr lang="en-US" dirty="0" err="1"/>
              <a:t>jej</a:t>
            </a:r>
            <a:r>
              <a:rPr lang="en-US" dirty="0"/>
              <a:t> </a:t>
            </a:r>
            <a:r>
              <a:rPr lang="en-US" dirty="0" err="1"/>
              <a:t>widoczności</a:t>
            </a:r>
            <a:r>
              <a:rPr lang="en-US" dirty="0"/>
              <a:t> </a:t>
            </a:r>
            <a:r>
              <a:rPr lang="en-US" dirty="0" err="1"/>
              <a:t>i</a:t>
            </a:r>
            <a:r>
              <a:rPr lang="en-US" dirty="0"/>
              <a:t> </a:t>
            </a:r>
            <a:r>
              <a:rPr lang="en-US" dirty="0" err="1"/>
              <a:t>rankingu</a:t>
            </a:r>
            <a:r>
              <a:rPr lang="en-US" dirty="0"/>
              <a:t> </a:t>
            </a:r>
            <a:r>
              <a:rPr lang="en-US" dirty="0" err="1"/>
              <a:t>na</a:t>
            </a:r>
            <a:r>
              <a:rPr lang="en-US" dirty="0"/>
              <a:t> </a:t>
            </a:r>
            <a:r>
              <a:rPr lang="en-US" dirty="0" err="1"/>
              <a:t>stronach</a:t>
            </a:r>
            <a:r>
              <a:rPr lang="en-US" dirty="0"/>
              <a:t> </a:t>
            </a:r>
            <a:r>
              <a:rPr lang="en-US" dirty="0" err="1"/>
              <a:t>wyników</a:t>
            </a:r>
            <a:r>
              <a:rPr lang="en-US" dirty="0"/>
              <a:t> </a:t>
            </a:r>
            <a:r>
              <a:rPr lang="en-US" dirty="0" err="1"/>
              <a:t>wyszukiwania</a:t>
            </a:r>
            <a:r>
              <a:rPr lang="en-US" dirty="0"/>
              <a:t> (SERP) </a:t>
            </a:r>
            <a:r>
              <a:rPr lang="en-US" dirty="0" err="1"/>
              <a:t>dla</a:t>
            </a:r>
            <a:r>
              <a:rPr lang="en-US" dirty="0"/>
              <a:t> </a:t>
            </a:r>
            <a:r>
              <a:rPr lang="en-US" dirty="0" err="1"/>
              <a:t>odpowiednich</a:t>
            </a:r>
            <a:r>
              <a:rPr lang="en-US" dirty="0"/>
              <a:t> </a:t>
            </a:r>
            <a:r>
              <a:rPr lang="en-US" dirty="0" err="1"/>
              <a:t>słów</a:t>
            </a:r>
            <a:r>
              <a:rPr lang="en-US" dirty="0"/>
              <a:t> </a:t>
            </a:r>
            <a:r>
              <a:rPr lang="en-US" dirty="0" err="1"/>
              <a:t>kluczowych</a:t>
            </a:r>
            <a:r>
              <a:rPr lang="en-US" dirty="0"/>
              <a:t>. </a:t>
            </a:r>
            <a:r>
              <a:rPr lang="en-US" dirty="0" err="1"/>
              <a:t>Ostatecznym</a:t>
            </a:r>
            <a:r>
              <a:rPr lang="en-US" dirty="0"/>
              <a:t> </a:t>
            </a:r>
            <a:r>
              <a:rPr lang="en-US" dirty="0" err="1"/>
              <a:t>celem</a:t>
            </a:r>
            <a:r>
              <a:rPr lang="en-US" dirty="0"/>
              <a:t> SEO jest </a:t>
            </a:r>
            <a:r>
              <a:rPr lang="en-US" dirty="0" err="1"/>
              <a:t>zwiększenie</a:t>
            </a:r>
            <a:r>
              <a:rPr lang="en-US" dirty="0"/>
              <a:t> </a:t>
            </a:r>
            <a:r>
              <a:rPr lang="en-US" dirty="0" err="1"/>
              <a:t>ilości</a:t>
            </a:r>
            <a:r>
              <a:rPr lang="en-US" dirty="0"/>
              <a:t> </a:t>
            </a:r>
            <a:r>
              <a:rPr lang="en-US" dirty="0" err="1"/>
              <a:t>i</a:t>
            </a:r>
            <a:r>
              <a:rPr lang="en-US" dirty="0"/>
              <a:t> </a:t>
            </a:r>
            <a:r>
              <a:rPr lang="en-US" dirty="0" err="1"/>
              <a:t>jakości</a:t>
            </a:r>
            <a:r>
              <a:rPr lang="en-US" dirty="0"/>
              <a:t> </a:t>
            </a:r>
            <a:r>
              <a:rPr lang="en-US" dirty="0" err="1"/>
              <a:t>ruchu</a:t>
            </a:r>
            <a:r>
              <a:rPr lang="en-US" dirty="0"/>
              <a:t> </a:t>
            </a:r>
            <a:r>
              <a:rPr lang="en-US" dirty="0" err="1"/>
              <a:t>organicznego</a:t>
            </a:r>
            <a:r>
              <a:rPr lang="en-US" dirty="0"/>
              <a:t> </a:t>
            </a:r>
            <a:r>
              <a:rPr lang="en-US" dirty="0" err="1"/>
              <a:t>na</a:t>
            </a:r>
            <a:r>
              <a:rPr lang="en-US" dirty="0"/>
              <a:t> </a:t>
            </a:r>
            <a:r>
              <a:rPr lang="en-US" dirty="0" err="1"/>
              <a:t>stronie</a:t>
            </a:r>
            <a:r>
              <a:rPr lang="en-US" dirty="0"/>
              <a:t> </a:t>
            </a:r>
            <a:r>
              <a:rPr lang="en-US" dirty="0" err="1"/>
              <a:t>internetowej</a:t>
            </a:r>
            <a:r>
              <a:rPr lang="en-US" dirty="0"/>
              <a:t>, co </a:t>
            </a:r>
            <a:r>
              <a:rPr lang="en-US" dirty="0" err="1"/>
              <a:t>ostatecznie</a:t>
            </a:r>
            <a:r>
              <a:rPr lang="en-US" dirty="0"/>
              <a:t> </a:t>
            </a:r>
            <a:r>
              <a:rPr lang="en-US" dirty="0" err="1"/>
              <a:t>może</a:t>
            </a:r>
            <a:r>
              <a:rPr lang="en-US" dirty="0"/>
              <a:t> </a:t>
            </a:r>
            <a:r>
              <a:rPr lang="en-US" dirty="0" err="1"/>
              <a:t>prowadzić</a:t>
            </a:r>
            <a:r>
              <a:rPr lang="en-US" dirty="0"/>
              <a:t> do </a:t>
            </a:r>
            <a:r>
              <a:rPr lang="en-US" dirty="0" err="1"/>
              <a:t>zwiększenia</a:t>
            </a:r>
            <a:r>
              <a:rPr lang="en-US" dirty="0"/>
              <a:t> </a:t>
            </a:r>
            <a:r>
              <a:rPr lang="en-US" dirty="0" err="1"/>
              <a:t>liczby</a:t>
            </a:r>
            <a:r>
              <a:rPr lang="en-US" dirty="0"/>
              <a:t> </a:t>
            </a:r>
            <a:r>
              <a:rPr lang="en-US" dirty="0" err="1"/>
              <a:t>potencjalnych</a:t>
            </a:r>
            <a:r>
              <a:rPr lang="en-US" dirty="0"/>
              <a:t> </a:t>
            </a:r>
            <a:r>
              <a:rPr lang="en-US" dirty="0" err="1"/>
              <a:t>klientów</a:t>
            </a:r>
            <a:r>
              <a:rPr lang="en-US" dirty="0"/>
              <a:t>, </a:t>
            </a:r>
            <a:r>
              <a:rPr lang="en-US" dirty="0" err="1"/>
              <a:t>sprzedaży</a:t>
            </a:r>
            <a:r>
              <a:rPr lang="en-US" dirty="0"/>
              <a:t> </a:t>
            </a:r>
            <a:r>
              <a:rPr lang="en-US" dirty="0" err="1"/>
              <a:t>i</a:t>
            </a:r>
            <a:r>
              <a:rPr lang="en-US" dirty="0"/>
              <a:t> </a:t>
            </a:r>
            <a:r>
              <a:rPr lang="en-US" dirty="0" err="1"/>
              <a:t>przychodów</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a:t>Aby </a:t>
            </a:r>
            <a:r>
              <a:rPr lang="en-US" dirty="0" err="1"/>
              <a:t>osiągnąć</a:t>
            </a:r>
            <a:r>
              <a:rPr lang="en-US" dirty="0"/>
              <a:t> </a:t>
            </a:r>
            <a:r>
              <a:rPr lang="en-US" dirty="0" err="1"/>
              <a:t>te</a:t>
            </a:r>
            <a:r>
              <a:rPr lang="en-US" dirty="0"/>
              <a:t> </a:t>
            </a:r>
            <a:r>
              <a:rPr lang="en-US" dirty="0" err="1"/>
              <a:t>cele</a:t>
            </a:r>
            <a:r>
              <a:rPr lang="en-US" dirty="0"/>
              <a:t>, </a:t>
            </a:r>
            <a:r>
              <a:rPr lang="en-US" dirty="0" err="1"/>
              <a:t>ważne</a:t>
            </a:r>
            <a:r>
              <a:rPr lang="en-US" dirty="0"/>
              <a:t> jest </a:t>
            </a:r>
            <a:r>
              <a:rPr lang="en-US" dirty="0" err="1"/>
              <a:t>ustalenie</a:t>
            </a:r>
            <a:r>
              <a:rPr lang="en-US" dirty="0"/>
              <a:t> </a:t>
            </a:r>
            <a:r>
              <a:rPr lang="en-US" dirty="0" err="1"/>
              <a:t>jasnych</a:t>
            </a:r>
            <a:r>
              <a:rPr lang="en-US" dirty="0"/>
              <a:t> </a:t>
            </a:r>
            <a:r>
              <a:rPr lang="en-US" dirty="0" err="1"/>
              <a:t>i</a:t>
            </a:r>
            <a:r>
              <a:rPr lang="en-US" dirty="0"/>
              <a:t> </a:t>
            </a:r>
            <a:r>
              <a:rPr lang="en-US" dirty="0" err="1"/>
              <a:t>mierzalnych</a:t>
            </a:r>
            <a:r>
              <a:rPr lang="en-US" dirty="0"/>
              <a:t> </a:t>
            </a:r>
            <a:r>
              <a:rPr lang="en-US" dirty="0" err="1"/>
              <a:t>celów</a:t>
            </a:r>
            <a:r>
              <a:rPr lang="en-US" dirty="0"/>
              <a:t> SEO. </a:t>
            </a:r>
            <a:r>
              <a:rPr lang="en-US" dirty="0" err="1"/>
              <a:t>Cele</a:t>
            </a:r>
            <a:r>
              <a:rPr lang="en-US" dirty="0"/>
              <a:t> </a:t>
            </a:r>
            <a:r>
              <a:rPr lang="en-US" dirty="0" err="1"/>
              <a:t>te</a:t>
            </a:r>
            <a:r>
              <a:rPr lang="en-US" dirty="0"/>
              <a:t> </a:t>
            </a:r>
            <a:r>
              <a:rPr lang="en-US" dirty="0" err="1"/>
              <a:t>służą</a:t>
            </a:r>
            <a:r>
              <a:rPr lang="en-US" dirty="0"/>
              <a:t> </a:t>
            </a:r>
            <a:r>
              <a:rPr lang="en-US" dirty="0" err="1"/>
              <a:t>jako</a:t>
            </a:r>
            <a:r>
              <a:rPr lang="en-US" dirty="0"/>
              <a:t> </a:t>
            </a:r>
            <a:r>
              <a:rPr lang="en-US" dirty="0" err="1"/>
              <a:t>mapa</a:t>
            </a:r>
            <a:r>
              <a:rPr lang="en-US" dirty="0"/>
              <a:t> </a:t>
            </a:r>
            <a:r>
              <a:rPr lang="en-US" dirty="0" err="1"/>
              <a:t>drogowa</a:t>
            </a:r>
            <a:r>
              <a:rPr lang="en-US" dirty="0"/>
              <a:t> </a:t>
            </a:r>
            <a:r>
              <a:rPr lang="en-US" dirty="0" err="1"/>
              <a:t>dla</a:t>
            </a:r>
            <a:r>
              <a:rPr lang="en-US" dirty="0"/>
              <a:t> </a:t>
            </a:r>
            <a:r>
              <a:rPr lang="en-US" dirty="0" err="1"/>
              <a:t>strategii</a:t>
            </a:r>
            <a:r>
              <a:rPr lang="en-US" dirty="0"/>
              <a:t> SEO </a:t>
            </a:r>
            <a:r>
              <a:rPr lang="en-US" dirty="0" err="1"/>
              <a:t>i</a:t>
            </a:r>
            <a:r>
              <a:rPr lang="en-US" dirty="0"/>
              <a:t> </a:t>
            </a:r>
            <a:r>
              <a:rPr lang="en-US" dirty="0" err="1"/>
              <a:t>pomagają</a:t>
            </a:r>
            <a:r>
              <a:rPr lang="en-US" dirty="0"/>
              <a:t> </a:t>
            </a:r>
            <a:r>
              <a:rPr lang="en-US" dirty="0" err="1"/>
              <a:t>zmierzyć</a:t>
            </a:r>
            <a:r>
              <a:rPr lang="en-US" dirty="0"/>
              <a:t> </a:t>
            </a:r>
            <a:r>
              <a:rPr lang="en-US" dirty="0" err="1"/>
              <a:t>jej</a:t>
            </a:r>
            <a:r>
              <a:rPr lang="en-US" dirty="0"/>
              <a:t> </a:t>
            </a:r>
            <a:r>
              <a:rPr lang="en-US" dirty="0" err="1"/>
              <a:t>sukces</a:t>
            </a:r>
            <a:r>
              <a:rPr lang="en-US" dirty="0"/>
              <a:t>. Oto </a:t>
            </a:r>
            <a:r>
              <a:rPr lang="en-US" dirty="0" err="1"/>
              <a:t>kilka</a:t>
            </a:r>
            <a:r>
              <a:rPr lang="en-US" dirty="0"/>
              <a:t> </a:t>
            </a:r>
            <a:r>
              <a:rPr lang="en-US" dirty="0" err="1"/>
              <a:t>typowych</a:t>
            </a:r>
            <a:r>
              <a:rPr lang="en-US" dirty="0"/>
              <a:t> </a:t>
            </a:r>
            <a:r>
              <a:rPr lang="en-US" dirty="0" err="1"/>
              <a:t>celów</a:t>
            </a:r>
            <a:r>
              <a:rPr lang="en-US" dirty="0"/>
              <a:t> SEO, </a:t>
            </a:r>
            <a:r>
              <a:rPr lang="en-US" dirty="0" err="1"/>
              <a:t>które</a:t>
            </a:r>
            <a:r>
              <a:rPr lang="en-US" dirty="0"/>
              <a:t> </a:t>
            </a:r>
            <a:r>
              <a:rPr lang="en-US" dirty="0" err="1"/>
              <a:t>ustalają</a:t>
            </a:r>
            <a:r>
              <a:rPr lang="en-US" dirty="0"/>
              <a:t> </a:t>
            </a:r>
            <a:r>
              <a:rPr lang="en-US" dirty="0" err="1"/>
              <a:t>firmy</a:t>
            </a:r>
            <a:r>
              <a:rPr lang="en-US" dirty="0"/>
              <a:t>:</a:t>
            </a:r>
            <a:endParaRPr dirty="0"/>
          </a:p>
          <a:p>
            <a:pPr marL="0" lvl="0" indent="0" algn="l" rtl="0">
              <a:lnSpc>
                <a:spcPct val="100000"/>
              </a:lnSpc>
              <a:spcBef>
                <a:spcPts val="0"/>
              </a:spcBef>
              <a:spcAft>
                <a:spcPts val="0"/>
              </a:spcAft>
              <a:buSzPts val="1100"/>
              <a:buNone/>
            </a:pPr>
            <a:endParaRPr dirty="0"/>
          </a:p>
          <a:p>
            <a:pPr marL="228600" lvl="0" indent="-228600" algn="l" rtl="0">
              <a:lnSpc>
                <a:spcPct val="100000"/>
              </a:lnSpc>
              <a:spcBef>
                <a:spcPts val="0"/>
              </a:spcBef>
              <a:spcAft>
                <a:spcPts val="0"/>
              </a:spcAft>
              <a:buSzPts val="1100"/>
              <a:buFont typeface="Arial"/>
              <a:buAutoNum type="arabicPeriod"/>
            </a:pPr>
            <a:r>
              <a:rPr lang="en-US" dirty="0"/>
              <a:t>    </a:t>
            </a:r>
            <a:r>
              <a:rPr lang="en-US" dirty="0" err="1"/>
              <a:t>Poprawa</a:t>
            </a:r>
            <a:r>
              <a:rPr lang="en-US" dirty="0"/>
              <a:t> </a:t>
            </a:r>
            <a:r>
              <a:rPr lang="en-US" dirty="0" err="1"/>
              <a:t>rankingu</a:t>
            </a:r>
            <a:r>
              <a:rPr lang="en-US" dirty="0"/>
              <a:t> </a:t>
            </a:r>
            <a:r>
              <a:rPr lang="en-US" dirty="0" err="1"/>
              <a:t>słów</a:t>
            </a:r>
            <a:r>
              <a:rPr lang="en-US" dirty="0"/>
              <a:t> </a:t>
            </a:r>
            <a:r>
              <a:rPr lang="en-US" dirty="0" err="1"/>
              <a:t>kluczowych</a:t>
            </a:r>
            <a:r>
              <a:rPr lang="en-US" dirty="0"/>
              <a:t> - </a:t>
            </a:r>
            <a:r>
              <a:rPr lang="en-US" dirty="0" err="1"/>
              <a:t>celem</a:t>
            </a:r>
            <a:r>
              <a:rPr lang="en-US" dirty="0"/>
              <a:t> jest </a:t>
            </a:r>
            <a:r>
              <a:rPr lang="en-US" dirty="0" err="1"/>
              <a:t>zwiększenie</a:t>
            </a:r>
            <a:r>
              <a:rPr lang="en-US" dirty="0"/>
              <a:t> </a:t>
            </a:r>
            <a:r>
              <a:rPr lang="en-US" dirty="0" err="1"/>
              <a:t>widoczności</a:t>
            </a:r>
            <a:r>
              <a:rPr lang="en-US" dirty="0"/>
              <a:t> </a:t>
            </a:r>
            <a:r>
              <a:rPr lang="en-US" dirty="0" err="1"/>
              <a:t>i</a:t>
            </a:r>
            <a:r>
              <a:rPr lang="en-US" dirty="0"/>
              <a:t> </a:t>
            </a:r>
            <a:r>
              <a:rPr lang="en-US" dirty="0" err="1"/>
              <a:t>rankingu</a:t>
            </a:r>
            <a:r>
              <a:rPr lang="en-US" dirty="0"/>
              <a:t> </a:t>
            </a:r>
            <a:r>
              <a:rPr lang="en-US" dirty="0" err="1"/>
              <a:t>witryny</a:t>
            </a:r>
            <a:r>
              <a:rPr lang="en-US" dirty="0"/>
              <a:t> </a:t>
            </a:r>
            <a:r>
              <a:rPr lang="en-US" dirty="0" err="1"/>
              <a:t>dla</a:t>
            </a:r>
            <a:r>
              <a:rPr lang="en-US" dirty="0"/>
              <a:t> </a:t>
            </a:r>
            <a:r>
              <a:rPr lang="en-US" dirty="0" err="1"/>
              <a:t>określonych</a:t>
            </a:r>
            <a:r>
              <a:rPr lang="en-US" dirty="0"/>
              <a:t> </a:t>
            </a:r>
            <a:r>
              <a:rPr lang="en-US" dirty="0" err="1"/>
              <a:t>słów</a:t>
            </a:r>
            <a:r>
              <a:rPr lang="en-US" dirty="0"/>
              <a:t> </a:t>
            </a:r>
            <a:r>
              <a:rPr lang="en-US" dirty="0" err="1"/>
              <a:t>kluczowych</a:t>
            </a:r>
            <a:r>
              <a:rPr lang="en-US" dirty="0"/>
              <a:t> </a:t>
            </a:r>
            <a:r>
              <a:rPr lang="en-US" dirty="0" err="1"/>
              <a:t>związanych</a:t>
            </a:r>
            <a:r>
              <a:rPr lang="en-US" dirty="0"/>
              <a:t> z </a:t>
            </a:r>
            <a:r>
              <a:rPr lang="en-US" dirty="0" err="1"/>
              <a:t>działalnością</a:t>
            </a:r>
            <a:r>
              <a:rPr lang="en-US" dirty="0"/>
              <a:t>. </a:t>
            </a:r>
            <a:r>
              <a:rPr lang="en-US" dirty="0" err="1"/>
              <a:t>Może</a:t>
            </a:r>
            <a:r>
              <a:rPr lang="en-US" dirty="0"/>
              <a:t> to </a:t>
            </a:r>
            <a:r>
              <a:rPr lang="en-US" dirty="0" err="1"/>
              <a:t>pomóc</a:t>
            </a:r>
            <a:r>
              <a:rPr lang="en-US" dirty="0"/>
              <a:t> w </a:t>
            </a:r>
            <a:r>
              <a:rPr lang="en-US" dirty="0" err="1"/>
              <a:t>zwiększeniu</a:t>
            </a:r>
            <a:r>
              <a:rPr lang="en-US" dirty="0"/>
              <a:t> </a:t>
            </a:r>
            <a:r>
              <a:rPr lang="en-US" dirty="0" err="1"/>
              <a:t>ruchu</a:t>
            </a:r>
            <a:r>
              <a:rPr lang="en-US" dirty="0"/>
              <a:t> </a:t>
            </a:r>
            <a:r>
              <a:rPr lang="en-US" dirty="0" err="1"/>
              <a:t>organicznego</a:t>
            </a:r>
            <a:r>
              <a:rPr lang="en-US" dirty="0"/>
              <a:t> </a:t>
            </a:r>
            <a:r>
              <a:rPr lang="en-US" dirty="0" err="1"/>
              <a:t>na</a:t>
            </a:r>
            <a:r>
              <a:rPr lang="en-US" dirty="0"/>
              <a:t> </a:t>
            </a:r>
            <a:r>
              <a:rPr lang="en-US" dirty="0" err="1"/>
              <a:t>stronie</a:t>
            </a:r>
            <a:r>
              <a:rPr lang="en-US" dirty="0"/>
              <a:t> </a:t>
            </a:r>
            <a:r>
              <a:rPr lang="en-US" dirty="0" err="1"/>
              <a:t>i</a:t>
            </a:r>
            <a:r>
              <a:rPr lang="en-US" dirty="0"/>
              <a:t> </a:t>
            </a:r>
            <a:r>
              <a:rPr lang="en-US" dirty="0" err="1"/>
              <a:t>zwiększeniu</a:t>
            </a:r>
            <a:r>
              <a:rPr lang="en-US" dirty="0"/>
              <a:t> </a:t>
            </a:r>
            <a:r>
              <a:rPr lang="en-US" dirty="0" err="1"/>
              <a:t>konwersji</a:t>
            </a:r>
            <a:r>
              <a:rPr lang="en-US" dirty="0"/>
              <a:t>.</a:t>
            </a:r>
            <a:endParaRPr dirty="0"/>
          </a:p>
          <a:p>
            <a:pPr marL="228600" lvl="0" indent="-158750" algn="l" rtl="0">
              <a:lnSpc>
                <a:spcPct val="100000"/>
              </a:lnSpc>
              <a:spcBef>
                <a:spcPts val="0"/>
              </a:spcBef>
              <a:spcAft>
                <a:spcPts val="0"/>
              </a:spcAft>
              <a:buSzPts val="1100"/>
              <a:buFont typeface="Arial"/>
              <a:buNone/>
            </a:pPr>
            <a:endParaRPr dirty="0"/>
          </a:p>
          <a:p>
            <a:pPr marL="228600" lvl="0" indent="-228600" algn="l" rtl="0">
              <a:lnSpc>
                <a:spcPct val="100000"/>
              </a:lnSpc>
              <a:spcBef>
                <a:spcPts val="0"/>
              </a:spcBef>
              <a:spcAft>
                <a:spcPts val="0"/>
              </a:spcAft>
              <a:buSzPts val="1100"/>
              <a:buFont typeface="Arial"/>
              <a:buAutoNum type="arabicPeriod"/>
            </a:pPr>
            <a:r>
              <a:rPr lang="en-US" dirty="0"/>
              <a:t>    </a:t>
            </a:r>
            <a:r>
              <a:rPr lang="en-US" dirty="0" err="1"/>
              <a:t>Zwiększony</a:t>
            </a:r>
            <a:r>
              <a:rPr lang="en-US" dirty="0"/>
              <a:t> </a:t>
            </a:r>
            <a:r>
              <a:rPr lang="en-US" dirty="0" err="1"/>
              <a:t>ruch</a:t>
            </a:r>
            <a:r>
              <a:rPr lang="en-US" dirty="0"/>
              <a:t> </a:t>
            </a:r>
            <a:r>
              <a:rPr lang="en-US" dirty="0" err="1"/>
              <a:t>organiczny</a:t>
            </a:r>
            <a:r>
              <a:rPr lang="en-US" dirty="0"/>
              <a:t> - </a:t>
            </a:r>
            <a:r>
              <a:rPr lang="en-US" dirty="0" err="1"/>
              <a:t>Celem</a:t>
            </a:r>
            <a:r>
              <a:rPr lang="en-US" dirty="0"/>
              <a:t> jest </a:t>
            </a:r>
            <a:r>
              <a:rPr lang="en-US" dirty="0" err="1"/>
              <a:t>zwiększenie</a:t>
            </a:r>
            <a:r>
              <a:rPr lang="en-US" dirty="0"/>
              <a:t> </a:t>
            </a:r>
            <a:r>
              <a:rPr lang="en-US" dirty="0" err="1"/>
              <a:t>ilości</a:t>
            </a:r>
            <a:r>
              <a:rPr lang="en-US" dirty="0"/>
              <a:t> </a:t>
            </a:r>
            <a:r>
              <a:rPr lang="en-US" dirty="0" err="1"/>
              <a:t>ruchu</a:t>
            </a:r>
            <a:r>
              <a:rPr lang="en-US" dirty="0"/>
              <a:t> </a:t>
            </a:r>
            <a:r>
              <a:rPr lang="en-US" dirty="0" err="1"/>
              <a:t>organicznego</a:t>
            </a:r>
            <a:r>
              <a:rPr lang="en-US" dirty="0"/>
              <a:t> </a:t>
            </a:r>
            <a:r>
              <a:rPr lang="en-US" dirty="0" err="1"/>
              <a:t>na</a:t>
            </a:r>
            <a:r>
              <a:rPr lang="en-US" dirty="0"/>
              <a:t> </a:t>
            </a:r>
            <a:r>
              <a:rPr lang="en-US" dirty="0" err="1"/>
              <a:t>stronie</a:t>
            </a:r>
            <a:r>
              <a:rPr lang="en-US" dirty="0"/>
              <a:t> </a:t>
            </a:r>
            <a:r>
              <a:rPr lang="en-US" dirty="0" err="1"/>
              <a:t>internetowej</a:t>
            </a:r>
            <a:r>
              <a:rPr lang="en-US" dirty="0"/>
              <a:t>. </a:t>
            </a:r>
            <a:r>
              <a:rPr lang="en-US" dirty="0" err="1"/>
              <a:t>Można</a:t>
            </a:r>
            <a:r>
              <a:rPr lang="en-US" dirty="0"/>
              <a:t> to </a:t>
            </a:r>
            <a:r>
              <a:rPr lang="en-US" dirty="0" err="1"/>
              <a:t>osiągnąć</a:t>
            </a:r>
            <a:r>
              <a:rPr lang="en-US" dirty="0"/>
              <a:t> </a:t>
            </a:r>
            <a:r>
              <a:rPr lang="en-US" dirty="0" err="1"/>
              <a:t>poprzez</a:t>
            </a:r>
            <a:r>
              <a:rPr lang="en-US" dirty="0"/>
              <a:t> </a:t>
            </a:r>
            <a:r>
              <a:rPr lang="en-US" dirty="0" err="1"/>
              <a:t>połączenie</a:t>
            </a:r>
            <a:r>
              <a:rPr lang="en-US" dirty="0"/>
              <a:t> </a:t>
            </a:r>
            <a:r>
              <a:rPr lang="en-US" dirty="0" err="1"/>
              <a:t>poprawy</a:t>
            </a:r>
            <a:r>
              <a:rPr lang="en-US" dirty="0"/>
              <a:t> </a:t>
            </a:r>
            <a:r>
              <a:rPr lang="en-US" dirty="0" err="1"/>
              <a:t>rankingu</a:t>
            </a:r>
            <a:r>
              <a:rPr lang="en-US" dirty="0"/>
              <a:t> </a:t>
            </a:r>
            <a:r>
              <a:rPr lang="en-US" dirty="0" err="1"/>
              <a:t>słów</a:t>
            </a:r>
            <a:r>
              <a:rPr lang="en-US" dirty="0"/>
              <a:t> </a:t>
            </a:r>
            <a:r>
              <a:rPr lang="en-US" dirty="0" err="1"/>
              <a:t>kluczowych</a:t>
            </a:r>
            <a:r>
              <a:rPr lang="en-US" dirty="0"/>
              <a:t>, </a:t>
            </a:r>
            <a:r>
              <a:rPr lang="en-US" dirty="0" err="1"/>
              <a:t>optymalizacji</a:t>
            </a:r>
            <a:r>
              <a:rPr lang="en-US" dirty="0"/>
              <a:t> </a:t>
            </a:r>
            <a:r>
              <a:rPr lang="en-US" dirty="0" err="1"/>
              <a:t>treści</a:t>
            </a:r>
            <a:r>
              <a:rPr lang="en-US" dirty="0"/>
              <a:t> </a:t>
            </a:r>
            <a:r>
              <a:rPr lang="en-US" dirty="0" err="1"/>
              <a:t>oraz</a:t>
            </a:r>
            <a:r>
              <a:rPr lang="en-US" dirty="0"/>
              <a:t> </a:t>
            </a:r>
            <a:r>
              <a:rPr lang="en-US" dirty="0" err="1"/>
              <a:t>poprawy</a:t>
            </a:r>
            <a:r>
              <a:rPr lang="en-US" dirty="0"/>
              <a:t> </a:t>
            </a:r>
            <a:r>
              <a:rPr lang="en-US" dirty="0" err="1"/>
              <a:t>struktury</a:t>
            </a:r>
            <a:r>
              <a:rPr lang="en-US" dirty="0"/>
              <a:t> </a:t>
            </a:r>
            <a:r>
              <a:rPr lang="en-US" dirty="0" err="1"/>
              <a:t>witryny</a:t>
            </a:r>
            <a:r>
              <a:rPr lang="en-US" dirty="0"/>
              <a:t> </a:t>
            </a:r>
            <a:r>
              <a:rPr lang="en-US" dirty="0" err="1"/>
              <a:t>i</a:t>
            </a:r>
            <a:r>
              <a:rPr lang="en-US" dirty="0"/>
              <a:t> </a:t>
            </a:r>
            <a:r>
              <a:rPr lang="en-US" dirty="0" err="1"/>
              <a:t>doświadczenia</a:t>
            </a:r>
            <a:r>
              <a:rPr lang="en-US" dirty="0"/>
              <a:t> </a:t>
            </a:r>
            <a:r>
              <a:rPr lang="en-US" dirty="0" err="1"/>
              <a:t>użytkownika</a:t>
            </a:r>
            <a:r>
              <a:rPr lang="en-US" dirty="0"/>
              <a:t>.</a:t>
            </a:r>
            <a:endParaRPr dirty="0"/>
          </a:p>
          <a:p>
            <a:pPr marL="228600" lvl="0" indent="-158750" algn="l" rtl="0">
              <a:lnSpc>
                <a:spcPct val="100000"/>
              </a:lnSpc>
              <a:spcBef>
                <a:spcPts val="0"/>
              </a:spcBef>
              <a:spcAft>
                <a:spcPts val="0"/>
              </a:spcAft>
              <a:buSzPts val="1100"/>
              <a:buFont typeface="Arial"/>
              <a:buNone/>
            </a:pPr>
            <a:endParaRPr dirty="0"/>
          </a:p>
          <a:p>
            <a:pPr marL="228600" lvl="0" indent="-228600" algn="l" rtl="0">
              <a:lnSpc>
                <a:spcPct val="100000"/>
              </a:lnSpc>
              <a:spcBef>
                <a:spcPts val="0"/>
              </a:spcBef>
              <a:spcAft>
                <a:spcPts val="0"/>
              </a:spcAft>
              <a:buSzPts val="1100"/>
              <a:buFont typeface="Arial"/>
              <a:buAutoNum type="arabicPeriod"/>
            </a:pPr>
            <a:r>
              <a:rPr lang="en-US" dirty="0"/>
              <a:t>    </a:t>
            </a:r>
            <a:r>
              <a:rPr lang="en-US" dirty="0" err="1"/>
              <a:t>Lepsze</a:t>
            </a:r>
            <a:r>
              <a:rPr lang="en-US" dirty="0"/>
              <a:t> </a:t>
            </a:r>
            <a:r>
              <a:rPr lang="en-US" dirty="0" err="1"/>
              <a:t>doświadczenie</a:t>
            </a:r>
            <a:r>
              <a:rPr lang="en-US" dirty="0"/>
              <a:t> </a:t>
            </a:r>
            <a:r>
              <a:rPr lang="en-US" dirty="0" err="1"/>
              <a:t>użytkownika</a:t>
            </a:r>
            <a:r>
              <a:rPr lang="en-US" dirty="0"/>
              <a:t> - </a:t>
            </a:r>
            <a:r>
              <a:rPr lang="en-US" dirty="0" err="1"/>
              <a:t>celem</a:t>
            </a:r>
            <a:r>
              <a:rPr lang="en-US" dirty="0"/>
              <a:t> jest </a:t>
            </a:r>
            <a:r>
              <a:rPr lang="en-US" dirty="0" err="1"/>
              <a:t>poprawa</a:t>
            </a:r>
            <a:r>
              <a:rPr lang="en-US" dirty="0"/>
              <a:t> </a:t>
            </a:r>
            <a:r>
              <a:rPr lang="en-US" dirty="0" err="1"/>
              <a:t>ogólnego</a:t>
            </a:r>
            <a:r>
              <a:rPr lang="en-US" dirty="0"/>
              <a:t> </a:t>
            </a:r>
            <a:r>
              <a:rPr lang="en-US" dirty="0" err="1"/>
              <a:t>doświadczenia</a:t>
            </a:r>
            <a:r>
              <a:rPr lang="en-US" dirty="0"/>
              <a:t> </a:t>
            </a:r>
            <a:r>
              <a:rPr lang="en-US" dirty="0" err="1"/>
              <a:t>użytkownika</a:t>
            </a:r>
            <a:r>
              <a:rPr lang="en-US" dirty="0"/>
              <a:t> </a:t>
            </a:r>
            <a:r>
              <a:rPr lang="en-US" dirty="0" err="1"/>
              <a:t>na</a:t>
            </a:r>
            <a:r>
              <a:rPr lang="en-US" dirty="0"/>
              <a:t> </a:t>
            </a:r>
            <a:r>
              <a:rPr lang="en-US" dirty="0" err="1"/>
              <a:t>stronie</a:t>
            </a:r>
            <a:r>
              <a:rPr lang="en-US" dirty="0"/>
              <a:t> </a:t>
            </a:r>
            <a:r>
              <a:rPr lang="en-US" dirty="0" err="1"/>
              <a:t>internetowej</a:t>
            </a:r>
            <a:r>
              <a:rPr lang="en-US" dirty="0"/>
              <a:t>, </a:t>
            </a:r>
            <a:r>
              <a:rPr lang="en-US" dirty="0" err="1"/>
              <a:t>ułatwiając</a:t>
            </a:r>
            <a:r>
              <a:rPr lang="en-US" dirty="0"/>
              <a:t> </a:t>
            </a:r>
            <a:r>
              <a:rPr lang="en-US" dirty="0" err="1"/>
              <a:t>odwiedzającym</a:t>
            </a:r>
            <a:r>
              <a:rPr lang="en-US" dirty="0"/>
              <a:t> </a:t>
            </a:r>
            <a:r>
              <a:rPr lang="en-US" dirty="0" err="1"/>
              <a:t>znalezienie</a:t>
            </a:r>
            <a:r>
              <a:rPr lang="en-US" dirty="0"/>
              <a:t> </a:t>
            </a:r>
            <a:r>
              <a:rPr lang="en-US" dirty="0" err="1"/>
              <a:t>tego</a:t>
            </a:r>
            <a:r>
              <a:rPr lang="en-US" dirty="0"/>
              <a:t>, </a:t>
            </a:r>
            <a:r>
              <a:rPr lang="en-US" dirty="0" err="1"/>
              <a:t>czego</a:t>
            </a:r>
            <a:r>
              <a:rPr lang="en-US" dirty="0"/>
              <a:t> </a:t>
            </a:r>
            <a:r>
              <a:rPr lang="en-US" dirty="0" err="1"/>
              <a:t>szukają</a:t>
            </a:r>
            <a:r>
              <a:rPr lang="en-US" dirty="0"/>
              <a:t> </a:t>
            </a:r>
            <a:r>
              <a:rPr lang="en-US" dirty="0" err="1"/>
              <a:t>i</a:t>
            </a:r>
            <a:r>
              <a:rPr lang="en-US" dirty="0"/>
              <a:t> </a:t>
            </a:r>
            <a:r>
              <a:rPr lang="en-US" dirty="0" err="1"/>
              <a:t>zachęcając</a:t>
            </a:r>
            <a:r>
              <a:rPr lang="en-US" dirty="0"/>
              <a:t> </a:t>
            </a:r>
            <a:r>
              <a:rPr lang="en-US" dirty="0" err="1"/>
              <a:t>ich</a:t>
            </a:r>
            <a:r>
              <a:rPr lang="en-US" dirty="0"/>
              <a:t> do </a:t>
            </a:r>
            <a:r>
              <a:rPr lang="en-US" dirty="0" err="1"/>
              <a:t>pozostania</a:t>
            </a:r>
            <a:r>
              <a:rPr lang="en-US" dirty="0"/>
              <a:t> </a:t>
            </a:r>
            <a:r>
              <a:rPr lang="en-US" dirty="0" err="1"/>
              <a:t>na</a:t>
            </a:r>
            <a:r>
              <a:rPr lang="en-US" dirty="0"/>
              <a:t> </a:t>
            </a:r>
            <a:r>
              <a:rPr lang="en-US" dirty="0" err="1"/>
              <a:t>stronie</a:t>
            </a:r>
            <a:r>
              <a:rPr lang="en-US" dirty="0"/>
              <a:t> </a:t>
            </a:r>
            <a:r>
              <a:rPr lang="en-US" dirty="0" err="1"/>
              <a:t>dłużej</a:t>
            </a:r>
            <a:r>
              <a:rPr lang="en-US" dirty="0"/>
              <a:t>.</a:t>
            </a:r>
            <a:endParaRPr dirty="0"/>
          </a:p>
          <a:p>
            <a:pPr marL="228600" lvl="0" indent="-158750" algn="l" rtl="0">
              <a:lnSpc>
                <a:spcPct val="100000"/>
              </a:lnSpc>
              <a:spcBef>
                <a:spcPts val="0"/>
              </a:spcBef>
              <a:spcAft>
                <a:spcPts val="0"/>
              </a:spcAft>
              <a:buSzPts val="1100"/>
              <a:buFont typeface="Arial"/>
              <a:buNone/>
            </a:pPr>
            <a:endParaRPr dirty="0"/>
          </a:p>
          <a:p>
            <a:pPr marL="228600" lvl="0" indent="-228600" algn="l" rtl="0">
              <a:lnSpc>
                <a:spcPct val="100000"/>
              </a:lnSpc>
              <a:spcBef>
                <a:spcPts val="0"/>
              </a:spcBef>
              <a:spcAft>
                <a:spcPts val="0"/>
              </a:spcAft>
              <a:buSzPts val="1100"/>
              <a:buFont typeface="Arial"/>
              <a:buAutoNum type="arabicPeriod"/>
            </a:pPr>
            <a:r>
              <a:rPr lang="en-US" dirty="0"/>
              <a:t>    </a:t>
            </a:r>
            <a:r>
              <a:rPr lang="en-US" dirty="0" err="1"/>
              <a:t>Zwiększona</a:t>
            </a:r>
            <a:r>
              <a:rPr lang="en-US" dirty="0"/>
              <a:t> </a:t>
            </a:r>
            <a:r>
              <a:rPr lang="en-US" dirty="0" err="1"/>
              <a:t>liczba</a:t>
            </a:r>
            <a:r>
              <a:rPr lang="en-US" dirty="0"/>
              <a:t> </a:t>
            </a:r>
            <a:r>
              <a:rPr lang="en-US" dirty="0" err="1"/>
              <a:t>konwersji</a:t>
            </a:r>
            <a:r>
              <a:rPr lang="en-US" dirty="0"/>
              <a:t> - </a:t>
            </a:r>
            <a:r>
              <a:rPr lang="en-US" dirty="0" err="1"/>
              <a:t>Celem</a:t>
            </a:r>
            <a:r>
              <a:rPr lang="en-US" dirty="0"/>
              <a:t> jest </a:t>
            </a:r>
            <a:r>
              <a:rPr lang="en-US" dirty="0" err="1"/>
              <a:t>zwiększenie</a:t>
            </a:r>
            <a:r>
              <a:rPr lang="en-US" dirty="0"/>
              <a:t> </a:t>
            </a:r>
            <a:r>
              <a:rPr lang="en-US" dirty="0" err="1"/>
              <a:t>liczby</a:t>
            </a:r>
            <a:r>
              <a:rPr lang="en-US" dirty="0"/>
              <a:t> </a:t>
            </a:r>
            <a:r>
              <a:rPr lang="en-US" dirty="0" err="1"/>
              <a:t>konwersji</a:t>
            </a:r>
            <a:r>
              <a:rPr lang="en-US" dirty="0"/>
              <a:t> z </a:t>
            </a:r>
            <a:r>
              <a:rPr lang="en-US" dirty="0" err="1"/>
              <a:t>ruchu</a:t>
            </a:r>
            <a:r>
              <a:rPr lang="en-US" dirty="0"/>
              <a:t> </a:t>
            </a:r>
            <a:r>
              <a:rPr lang="en-US" dirty="0" err="1"/>
              <a:t>organicznego</a:t>
            </a:r>
            <a:r>
              <a:rPr lang="en-US" dirty="0"/>
              <a:t>. </a:t>
            </a:r>
            <a:r>
              <a:rPr lang="en-US" dirty="0" err="1"/>
              <a:t>Można</a:t>
            </a:r>
            <a:r>
              <a:rPr lang="en-US" dirty="0"/>
              <a:t> to </a:t>
            </a:r>
            <a:r>
              <a:rPr lang="en-US" dirty="0" err="1"/>
              <a:t>osiągnąć</a:t>
            </a:r>
            <a:r>
              <a:rPr lang="en-US" dirty="0"/>
              <a:t> </a:t>
            </a:r>
            <a:r>
              <a:rPr lang="en-US" dirty="0" err="1"/>
              <a:t>dzięki</a:t>
            </a:r>
            <a:r>
              <a:rPr lang="en-US" dirty="0"/>
              <a:t> </a:t>
            </a:r>
            <a:r>
              <a:rPr lang="en-US" dirty="0" err="1"/>
              <a:t>skutecznym</a:t>
            </a:r>
            <a:r>
              <a:rPr lang="en-US" dirty="0"/>
              <a:t> </a:t>
            </a:r>
            <a:r>
              <a:rPr lang="en-US" dirty="0" err="1"/>
              <a:t>wezwaniom</a:t>
            </a:r>
            <a:r>
              <a:rPr lang="en-US" dirty="0"/>
              <a:t> do </a:t>
            </a:r>
            <a:r>
              <a:rPr lang="en-US" dirty="0" err="1"/>
              <a:t>działania</a:t>
            </a:r>
            <a:r>
              <a:rPr lang="en-US" dirty="0"/>
              <a:t>, </a:t>
            </a:r>
            <a:r>
              <a:rPr lang="en-US" dirty="0" err="1"/>
              <a:t>stronom</a:t>
            </a:r>
            <a:r>
              <a:rPr lang="en-US" dirty="0"/>
              <a:t> </a:t>
            </a:r>
            <a:r>
              <a:rPr lang="en-US" dirty="0" err="1"/>
              <a:t>docelowym</a:t>
            </a:r>
            <a:r>
              <a:rPr lang="en-US" dirty="0"/>
              <a:t> </a:t>
            </a:r>
            <a:r>
              <a:rPr lang="en-US" dirty="0" err="1"/>
              <a:t>zoptymalizowanym</a:t>
            </a:r>
            <a:r>
              <a:rPr lang="en-US" dirty="0"/>
              <a:t> pod </a:t>
            </a:r>
            <a:r>
              <a:rPr lang="en-US" dirty="0" err="1"/>
              <a:t>kątem</a:t>
            </a:r>
            <a:r>
              <a:rPr lang="en-US" dirty="0"/>
              <a:t> </a:t>
            </a:r>
            <a:r>
              <a:rPr lang="en-US" dirty="0" err="1"/>
              <a:t>konwersji</a:t>
            </a:r>
            <a:r>
              <a:rPr lang="en-US" dirty="0"/>
              <a:t> </a:t>
            </a:r>
            <a:r>
              <a:rPr lang="en-US" dirty="0" err="1"/>
              <a:t>i</a:t>
            </a:r>
            <a:r>
              <a:rPr lang="en-US" dirty="0"/>
              <a:t> </a:t>
            </a:r>
            <a:r>
              <a:rPr lang="en-US" dirty="0" err="1"/>
              <a:t>poprawie</a:t>
            </a:r>
            <a:r>
              <a:rPr lang="en-US" dirty="0"/>
              <a:t> </a:t>
            </a:r>
            <a:r>
              <a:rPr lang="en-US" dirty="0" err="1"/>
              <a:t>komfortu</a:t>
            </a:r>
            <a:r>
              <a:rPr lang="en-US" dirty="0"/>
              <a:t> </a:t>
            </a:r>
            <a:r>
              <a:rPr lang="en-US" dirty="0" err="1"/>
              <a:t>użytkowania</a:t>
            </a:r>
            <a:r>
              <a:rPr lang="en-US" dirty="0"/>
              <a:t> </a:t>
            </a:r>
            <a:r>
              <a:rPr lang="en-US" dirty="0" err="1"/>
              <a:t>witryny</a:t>
            </a:r>
            <a:r>
              <a:rPr lang="en-US" dirty="0"/>
              <a:t>.</a:t>
            </a:r>
            <a:endParaRPr dirty="0"/>
          </a:p>
          <a:p>
            <a:pPr marL="228600" lvl="0" indent="-158750" algn="l" rtl="0">
              <a:lnSpc>
                <a:spcPct val="100000"/>
              </a:lnSpc>
              <a:spcBef>
                <a:spcPts val="0"/>
              </a:spcBef>
              <a:spcAft>
                <a:spcPts val="0"/>
              </a:spcAft>
              <a:buSzPts val="1100"/>
              <a:buFont typeface="Arial"/>
              <a:buNone/>
            </a:pPr>
            <a:endParaRPr dirty="0"/>
          </a:p>
          <a:p>
            <a:pPr marL="228600" lvl="0" indent="-228600" algn="l" rtl="0">
              <a:lnSpc>
                <a:spcPct val="100000"/>
              </a:lnSpc>
              <a:spcBef>
                <a:spcPts val="0"/>
              </a:spcBef>
              <a:spcAft>
                <a:spcPts val="0"/>
              </a:spcAft>
              <a:buSzPts val="1100"/>
              <a:buFont typeface="Arial"/>
              <a:buAutoNum type="arabicPeriod"/>
            </a:pPr>
            <a:r>
              <a:rPr lang="en-US" dirty="0"/>
              <a:t>    </a:t>
            </a:r>
            <a:r>
              <a:rPr lang="en-US" dirty="0" err="1"/>
              <a:t>Lokalne</a:t>
            </a:r>
            <a:r>
              <a:rPr lang="en-US" dirty="0"/>
              <a:t> SEO - </a:t>
            </a:r>
            <a:r>
              <a:rPr lang="en-US" dirty="0" err="1"/>
              <a:t>Celem</a:t>
            </a:r>
            <a:r>
              <a:rPr lang="en-US" dirty="0"/>
              <a:t> jest </a:t>
            </a:r>
            <a:r>
              <a:rPr lang="en-US" dirty="0" err="1"/>
              <a:t>poprawa</a:t>
            </a:r>
            <a:r>
              <a:rPr lang="en-US" dirty="0"/>
              <a:t> </a:t>
            </a:r>
            <a:r>
              <a:rPr lang="en-US" dirty="0" err="1"/>
              <a:t>widoczności</a:t>
            </a:r>
            <a:r>
              <a:rPr lang="en-US" dirty="0"/>
              <a:t> </a:t>
            </a:r>
            <a:r>
              <a:rPr lang="en-US" dirty="0" err="1"/>
              <a:t>i</a:t>
            </a:r>
            <a:r>
              <a:rPr lang="en-US" dirty="0"/>
              <a:t> </a:t>
            </a:r>
            <a:r>
              <a:rPr lang="en-US" dirty="0" err="1"/>
              <a:t>rankingu</a:t>
            </a:r>
            <a:r>
              <a:rPr lang="en-US" dirty="0"/>
              <a:t> </a:t>
            </a:r>
            <a:r>
              <a:rPr lang="en-US" dirty="0" err="1"/>
              <a:t>strony</a:t>
            </a:r>
            <a:r>
              <a:rPr lang="en-US" dirty="0"/>
              <a:t> </a:t>
            </a:r>
            <a:r>
              <a:rPr lang="en-US" dirty="0" err="1"/>
              <a:t>internetowej</a:t>
            </a:r>
            <a:r>
              <a:rPr lang="en-US" dirty="0"/>
              <a:t> </a:t>
            </a:r>
            <a:r>
              <a:rPr lang="en-US" dirty="0" err="1"/>
              <a:t>dla</a:t>
            </a:r>
            <a:r>
              <a:rPr lang="en-US" dirty="0"/>
              <a:t> </a:t>
            </a:r>
            <a:r>
              <a:rPr lang="en-US" dirty="0" err="1"/>
              <a:t>wyszukiwań</a:t>
            </a:r>
            <a:r>
              <a:rPr lang="en-US" dirty="0"/>
              <a:t> </a:t>
            </a:r>
            <a:r>
              <a:rPr lang="en-US" dirty="0" err="1"/>
              <a:t>lokalnych</a:t>
            </a:r>
            <a:r>
              <a:rPr lang="en-US" dirty="0"/>
              <a:t>. </a:t>
            </a:r>
            <a:r>
              <a:rPr lang="en-US" dirty="0" err="1"/>
              <a:t>Można</a:t>
            </a:r>
            <a:r>
              <a:rPr lang="en-US" dirty="0"/>
              <a:t> to </a:t>
            </a:r>
            <a:r>
              <a:rPr lang="en-US" dirty="0" err="1"/>
              <a:t>osiągnąć</a:t>
            </a:r>
            <a:r>
              <a:rPr lang="en-US" dirty="0"/>
              <a:t> </a:t>
            </a:r>
            <a:r>
              <a:rPr lang="en-US" dirty="0" err="1"/>
              <a:t>poprzez</a:t>
            </a:r>
            <a:r>
              <a:rPr lang="en-US" dirty="0"/>
              <a:t> </a:t>
            </a:r>
            <a:r>
              <a:rPr lang="en-US" dirty="0" err="1"/>
              <a:t>optymalizację</a:t>
            </a:r>
            <a:r>
              <a:rPr lang="en-US" dirty="0"/>
              <a:t> </a:t>
            </a:r>
            <a:r>
              <a:rPr lang="en-US" dirty="0" err="1"/>
              <a:t>lokalnych</a:t>
            </a:r>
            <a:r>
              <a:rPr lang="en-US" dirty="0"/>
              <a:t> </a:t>
            </a:r>
            <a:r>
              <a:rPr lang="en-US" dirty="0" err="1"/>
              <a:t>słów</a:t>
            </a:r>
            <a:r>
              <a:rPr lang="en-US" dirty="0"/>
              <a:t> </a:t>
            </a:r>
            <a:r>
              <a:rPr lang="en-US" dirty="0" err="1"/>
              <a:t>kluczowych</a:t>
            </a:r>
            <a:r>
              <a:rPr lang="en-US" dirty="0"/>
              <a:t>, </a:t>
            </a:r>
            <a:r>
              <a:rPr lang="en-US" dirty="0" err="1"/>
              <a:t>optymalizację</a:t>
            </a:r>
            <a:r>
              <a:rPr lang="en-US" dirty="0"/>
              <a:t> </a:t>
            </a:r>
            <a:r>
              <a:rPr lang="en-US" dirty="0" err="1"/>
              <a:t>wpisów</a:t>
            </a:r>
            <a:r>
              <a:rPr lang="en-US" dirty="0"/>
              <a:t> w Google </a:t>
            </a:r>
            <a:r>
              <a:rPr lang="en-US" dirty="0" err="1"/>
              <a:t>Moja</a:t>
            </a:r>
            <a:r>
              <a:rPr lang="en-US" dirty="0"/>
              <a:t> Firma </a:t>
            </a:r>
            <a:r>
              <a:rPr lang="en-US" dirty="0" err="1"/>
              <a:t>i</a:t>
            </a:r>
            <a:r>
              <a:rPr lang="en-US" dirty="0"/>
              <a:t> </a:t>
            </a:r>
            <a:r>
              <a:rPr lang="en-US" dirty="0" err="1"/>
              <a:t>budowanie</a:t>
            </a:r>
            <a:r>
              <a:rPr lang="en-US" dirty="0"/>
              <a:t> </a:t>
            </a:r>
            <a:r>
              <a:rPr lang="en-US" dirty="0" err="1"/>
              <a:t>cytatów</a:t>
            </a:r>
            <a:r>
              <a:rPr lang="en-US" dirty="0"/>
              <a:t>.</a:t>
            </a:r>
            <a:endParaRPr dirty="0"/>
          </a:p>
          <a:p>
            <a:pPr marL="228600" lvl="0" indent="-158750" algn="l" rtl="0">
              <a:lnSpc>
                <a:spcPct val="100000"/>
              </a:lnSpc>
              <a:spcBef>
                <a:spcPts val="0"/>
              </a:spcBef>
              <a:spcAft>
                <a:spcPts val="0"/>
              </a:spcAft>
              <a:buSzPts val="1100"/>
              <a:buFont typeface="Arial"/>
              <a:buNone/>
            </a:pPr>
            <a:endParaRPr dirty="0"/>
          </a:p>
          <a:p>
            <a:pPr marL="228600" lvl="0" indent="-228600" algn="l" rtl="0">
              <a:lnSpc>
                <a:spcPct val="100000"/>
              </a:lnSpc>
              <a:spcBef>
                <a:spcPts val="0"/>
              </a:spcBef>
              <a:spcAft>
                <a:spcPts val="0"/>
              </a:spcAft>
              <a:buSzPts val="1100"/>
              <a:buFont typeface="Arial"/>
              <a:buAutoNum type="arabicPeriod"/>
            </a:pPr>
            <a:r>
              <a:rPr lang="en-US" dirty="0"/>
              <a:t>    </a:t>
            </a:r>
            <a:r>
              <a:rPr lang="en-US" dirty="0" err="1"/>
              <a:t>Optymalizacja</a:t>
            </a:r>
            <a:r>
              <a:rPr lang="en-US" dirty="0"/>
              <a:t> </a:t>
            </a:r>
            <a:r>
              <a:rPr lang="en-US" dirty="0" err="1"/>
              <a:t>mobilna</a:t>
            </a:r>
            <a:r>
              <a:rPr lang="en-US" dirty="0"/>
              <a:t> - </a:t>
            </a:r>
            <a:r>
              <a:rPr lang="en-US" dirty="0" err="1"/>
              <a:t>Celem</a:t>
            </a:r>
            <a:r>
              <a:rPr lang="en-US" dirty="0"/>
              <a:t> jest </a:t>
            </a:r>
            <a:r>
              <a:rPr lang="en-US" dirty="0" err="1"/>
              <a:t>poprawa</a:t>
            </a:r>
            <a:r>
              <a:rPr lang="en-US" dirty="0"/>
              <a:t> </a:t>
            </a:r>
            <a:r>
              <a:rPr lang="en-US" dirty="0" err="1"/>
              <a:t>mobilnego</a:t>
            </a:r>
            <a:r>
              <a:rPr lang="en-US" dirty="0"/>
              <a:t> </a:t>
            </a:r>
            <a:r>
              <a:rPr lang="en-US" dirty="0" err="1"/>
              <a:t>doświadczenia</a:t>
            </a:r>
            <a:r>
              <a:rPr lang="en-US" dirty="0"/>
              <a:t> </a:t>
            </a:r>
            <a:r>
              <a:rPr lang="en-US" dirty="0" err="1"/>
              <a:t>użytkowników</a:t>
            </a:r>
            <a:r>
              <a:rPr lang="en-US" dirty="0"/>
              <a:t> </a:t>
            </a:r>
            <a:r>
              <a:rPr lang="en-US" dirty="0" err="1"/>
              <a:t>odwiedzających</a:t>
            </a:r>
            <a:r>
              <a:rPr lang="en-US" dirty="0"/>
              <a:t> </a:t>
            </a:r>
            <a:r>
              <a:rPr lang="en-US" dirty="0" err="1"/>
              <a:t>witrynę</a:t>
            </a:r>
            <a:r>
              <a:rPr lang="en-US" dirty="0"/>
              <a:t>. </a:t>
            </a:r>
            <a:r>
              <a:rPr lang="en-US" dirty="0" err="1"/>
              <a:t>Obejmuje</a:t>
            </a:r>
            <a:r>
              <a:rPr lang="en-US" dirty="0"/>
              <a:t> to </a:t>
            </a:r>
            <a:r>
              <a:rPr lang="en-US" dirty="0" err="1"/>
              <a:t>optymalizację</a:t>
            </a:r>
            <a:r>
              <a:rPr lang="en-US" dirty="0"/>
              <a:t> </a:t>
            </a:r>
            <a:r>
              <a:rPr lang="en-US" dirty="0" err="1"/>
              <a:t>witryny</a:t>
            </a:r>
            <a:r>
              <a:rPr lang="en-US" dirty="0"/>
              <a:t> pod </a:t>
            </a:r>
            <a:r>
              <a:rPr lang="en-US" dirty="0" err="1"/>
              <a:t>kątem</a:t>
            </a:r>
            <a:r>
              <a:rPr lang="en-US" dirty="0"/>
              <a:t> urządzeń </a:t>
            </a:r>
            <a:r>
              <a:rPr lang="en-US" dirty="0" err="1"/>
              <a:t>mobilnych</a:t>
            </a:r>
            <a:r>
              <a:rPr lang="en-US" dirty="0"/>
              <a:t>, </a:t>
            </a:r>
            <a:r>
              <a:rPr lang="en-US" dirty="0" err="1"/>
              <a:t>poprawę</a:t>
            </a:r>
            <a:r>
              <a:rPr lang="en-US" dirty="0"/>
              <a:t> </a:t>
            </a:r>
            <a:r>
              <a:rPr lang="en-US" dirty="0" err="1"/>
              <a:t>szybkości</a:t>
            </a:r>
            <a:r>
              <a:rPr lang="en-US" dirty="0"/>
              <a:t> </a:t>
            </a:r>
            <a:r>
              <a:rPr lang="en-US" dirty="0" err="1"/>
              <a:t>strony</a:t>
            </a:r>
            <a:r>
              <a:rPr lang="en-US" dirty="0"/>
              <a:t> </a:t>
            </a:r>
            <a:r>
              <a:rPr lang="en-US" dirty="0" err="1"/>
              <a:t>i</a:t>
            </a:r>
            <a:r>
              <a:rPr lang="en-US" dirty="0"/>
              <a:t> </a:t>
            </a:r>
            <a:r>
              <a:rPr lang="en-US" dirty="0" err="1"/>
              <a:t>zapewnienie</a:t>
            </a:r>
            <a:r>
              <a:rPr lang="en-US" dirty="0"/>
              <a:t> </a:t>
            </a:r>
            <a:r>
              <a:rPr lang="en-US" dirty="0" err="1"/>
              <a:t>łatwej</a:t>
            </a:r>
            <a:r>
              <a:rPr lang="en-US" dirty="0"/>
              <a:t> </a:t>
            </a:r>
            <a:r>
              <a:rPr lang="en-US" dirty="0" err="1"/>
              <a:t>nawigacji</a:t>
            </a:r>
            <a:r>
              <a:rPr lang="en-US" dirty="0"/>
              <a:t> </a:t>
            </a:r>
            <a:r>
              <a:rPr lang="en-US" dirty="0" err="1"/>
              <a:t>na</a:t>
            </a:r>
            <a:r>
              <a:rPr lang="en-US" dirty="0"/>
              <a:t> </a:t>
            </a:r>
            <a:r>
              <a:rPr lang="en-US" dirty="0" err="1"/>
              <a:t>urządzeniach</a:t>
            </a:r>
            <a:r>
              <a:rPr lang="en-US" dirty="0"/>
              <a:t> </a:t>
            </a:r>
            <a:r>
              <a:rPr lang="en-US" dirty="0" err="1"/>
              <a:t>mobilnych</a:t>
            </a:r>
            <a:r>
              <a:rPr lang="en-US" dirty="0"/>
              <a:t>.</a:t>
            </a:r>
            <a:endParaRPr dirty="0"/>
          </a:p>
          <a:p>
            <a:pPr marL="228600" lvl="0" indent="-158750" algn="l" rtl="0">
              <a:lnSpc>
                <a:spcPct val="100000"/>
              </a:lnSpc>
              <a:spcBef>
                <a:spcPts val="0"/>
              </a:spcBef>
              <a:spcAft>
                <a:spcPts val="0"/>
              </a:spcAft>
              <a:buSzPts val="1100"/>
              <a:buFont typeface="Arial"/>
              <a:buNone/>
            </a:pPr>
            <a:endParaRPr dirty="0"/>
          </a:p>
          <a:p>
            <a:pPr marL="228600" lvl="0" indent="-228600" algn="l" rtl="0">
              <a:lnSpc>
                <a:spcPct val="100000"/>
              </a:lnSpc>
              <a:spcBef>
                <a:spcPts val="0"/>
              </a:spcBef>
              <a:spcAft>
                <a:spcPts val="0"/>
              </a:spcAft>
              <a:buSzPts val="1100"/>
              <a:buFont typeface="Arial"/>
              <a:buAutoNum type="arabicPeriod"/>
            </a:pPr>
            <a:r>
              <a:rPr lang="en-US" dirty="0"/>
              <a:t>    </a:t>
            </a:r>
            <a:r>
              <a:rPr lang="en-US" dirty="0" err="1"/>
              <a:t>Zwiększona</a:t>
            </a:r>
            <a:r>
              <a:rPr lang="en-US" dirty="0"/>
              <a:t> </a:t>
            </a:r>
            <a:r>
              <a:rPr lang="en-US" dirty="0" err="1"/>
              <a:t>świadomość</a:t>
            </a:r>
            <a:r>
              <a:rPr lang="en-US" dirty="0"/>
              <a:t> </a:t>
            </a:r>
            <a:r>
              <a:rPr lang="en-US" dirty="0" err="1"/>
              <a:t>marki</a:t>
            </a:r>
            <a:r>
              <a:rPr lang="en-US" dirty="0"/>
              <a:t> - </a:t>
            </a:r>
            <a:r>
              <a:rPr lang="en-US" dirty="0" err="1"/>
              <a:t>celem</a:t>
            </a:r>
            <a:r>
              <a:rPr lang="en-US" dirty="0"/>
              <a:t> jest </a:t>
            </a:r>
            <a:r>
              <a:rPr lang="en-US" dirty="0" err="1"/>
              <a:t>zwiększenie</a:t>
            </a:r>
            <a:r>
              <a:rPr lang="en-US" dirty="0"/>
              <a:t> </a:t>
            </a:r>
            <a:r>
              <a:rPr lang="en-US" dirty="0" err="1"/>
              <a:t>widoczności</a:t>
            </a:r>
            <a:r>
              <a:rPr lang="en-US" dirty="0"/>
              <a:t> </a:t>
            </a:r>
            <a:r>
              <a:rPr lang="en-US" dirty="0" err="1"/>
              <a:t>i</a:t>
            </a:r>
            <a:r>
              <a:rPr lang="en-US" dirty="0"/>
              <a:t> </a:t>
            </a:r>
            <a:r>
              <a:rPr lang="en-US" dirty="0" err="1"/>
              <a:t>rozpoznawalności</a:t>
            </a:r>
            <a:r>
              <a:rPr lang="en-US" dirty="0"/>
              <a:t> </a:t>
            </a:r>
            <a:r>
              <a:rPr lang="en-US" dirty="0" err="1"/>
              <a:t>marki</a:t>
            </a:r>
            <a:r>
              <a:rPr lang="en-US" dirty="0"/>
              <a:t> </a:t>
            </a:r>
            <a:r>
              <a:rPr lang="en-US" dirty="0" err="1"/>
              <a:t>poprzez</a:t>
            </a:r>
            <a:r>
              <a:rPr lang="en-US" dirty="0"/>
              <a:t> </a:t>
            </a:r>
            <a:r>
              <a:rPr lang="en-US" dirty="0" err="1"/>
              <a:t>zwiększenie</a:t>
            </a:r>
            <a:r>
              <a:rPr lang="en-US" dirty="0"/>
              <a:t> </a:t>
            </a:r>
            <a:r>
              <a:rPr lang="en-US" dirty="0" err="1"/>
              <a:t>ekspozycji</a:t>
            </a:r>
            <a:r>
              <a:rPr lang="en-US" dirty="0"/>
              <a:t> w </a:t>
            </a:r>
            <a:r>
              <a:rPr lang="en-US" dirty="0" err="1"/>
              <a:t>wyszukiwarkach</a:t>
            </a:r>
            <a:r>
              <a:rPr lang="en-US" dirty="0"/>
              <a:t> </a:t>
            </a:r>
            <a:r>
              <a:rPr lang="en-US" dirty="0" err="1"/>
              <a:t>i</a:t>
            </a:r>
            <a:r>
              <a:rPr lang="en-US" dirty="0"/>
              <a:t> </a:t>
            </a:r>
            <a:r>
              <a:rPr lang="en-US" dirty="0" err="1"/>
              <a:t>poprawę</a:t>
            </a:r>
            <a:r>
              <a:rPr lang="en-US" dirty="0"/>
              <a:t> </a:t>
            </a:r>
            <a:r>
              <a:rPr lang="en-US" dirty="0" err="1"/>
              <a:t>reputacji</a:t>
            </a:r>
            <a:r>
              <a:rPr lang="en-US" dirty="0"/>
              <a:t> online.</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err="1"/>
              <a:t>Cele</a:t>
            </a:r>
            <a:r>
              <a:rPr lang="en-US" dirty="0"/>
              <a:t> SEO </a:t>
            </a:r>
            <a:r>
              <a:rPr lang="en-US" dirty="0" err="1"/>
              <a:t>powinny</a:t>
            </a:r>
            <a:r>
              <a:rPr lang="en-US" dirty="0"/>
              <a:t> </a:t>
            </a:r>
            <a:r>
              <a:rPr lang="en-US" dirty="0" err="1"/>
              <a:t>być</a:t>
            </a:r>
            <a:r>
              <a:rPr lang="en-US" dirty="0"/>
              <a:t> </a:t>
            </a:r>
            <a:r>
              <a:rPr lang="en-US" dirty="0" err="1"/>
              <a:t>konkretne</a:t>
            </a:r>
            <a:r>
              <a:rPr lang="en-US" dirty="0"/>
              <a:t>, </a:t>
            </a:r>
            <a:r>
              <a:rPr lang="en-US" dirty="0" err="1"/>
              <a:t>mierzalne</a:t>
            </a:r>
            <a:r>
              <a:rPr lang="en-US" dirty="0"/>
              <a:t>, </a:t>
            </a:r>
            <a:r>
              <a:rPr lang="en-US" dirty="0" err="1"/>
              <a:t>osiągalne</a:t>
            </a:r>
            <a:r>
              <a:rPr lang="en-US" dirty="0"/>
              <a:t>, </a:t>
            </a:r>
            <a:r>
              <a:rPr lang="en-US" dirty="0" err="1"/>
              <a:t>istotne</a:t>
            </a:r>
            <a:r>
              <a:rPr lang="en-US" dirty="0"/>
              <a:t> </a:t>
            </a:r>
            <a:r>
              <a:rPr lang="en-US" dirty="0" err="1"/>
              <a:t>i</a:t>
            </a:r>
            <a:r>
              <a:rPr lang="en-US" dirty="0"/>
              <a:t> </a:t>
            </a:r>
            <a:r>
              <a:rPr lang="en-US" dirty="0" err="1"/>
              <a:t>określone</a:t>
            </a:r>
            <a:r>
              <a:rPr lang="en-US" dirty="0"/>
              <a:t> w </a:t>
            </a:r>
            <a:r>
              <a:rPr lang="en-US" dirty="0" err="1"/>
              <a:t>czasie</a:t>
            </a:r>
            <a:r>
              <a:rPr lang="en-US" dirty="0"/>
              <a:t>. Na </a:t>
            </a:r>
            <a:r>
              <a:rPr lang="en-US" dirty="0" err="1"/>
              <a:t>przykład</a:t>
            </a:r>
            <a:r>
              <a:rPr lang="en-US" dirty="0"/>
              <a:t>: "</a:t>
            </a:r>
            <a:r>
              <a:rPr lang="en-US" dirty="0" err="1"/>
              <a:t>Poprawa</a:t>
            </a:r>
            <a:r>
              <a:rPr lang="en-US" dirty="0"/>
              <a:t> </a:t>
            </a:r>
            <a:r>
              <a:rPr lang="en-US" dirty="0" err="1"/>
              <a:t>pozycji</a:t>
            </a:r>
            <a:r>
              <a:rPr lang="en-US" dirty="0"/>
              <a:t> </a:t>
            </a:r>
            <a:r>
              <a:rPr lang="en-US" dirty="0" err="1"/>
              <a:t>witryny</a:t>
            </a:r>
            <a:r>
              <a:rPr lang="en-US" dirty="0"/>
              <a:t> w </a:t>
            </a:r>
            <a:r>
              <a:rPr lang="en-US" dirty="0" err="1"/>
              <a:t>rankingu</a:t>
            </a:r>
            <a:r>
              <a:rPr lang="en-US" dirty="0"/>
              <a:t> </a:t>
            </a:r>
            <a:r>
              <a:rPr lang="en-US" dirty="0" err="1"/>
              <a:t>dla</a:t>
            </a:r>
            <a:r>
              <a:rPr lang="en-US" dirty="0"/>
              <a:t> </a:t>
            </a:r>
            <a:r>
              <a:rPr lang="en-US" dirty="0" err="1"/>
              <a:t>słowa</a:t>
            </a:r>
            <a:r>
              <a:rPr lang="en-US" dirty="0"/>
              <a:t> </a:t>
            </a:r>
            <a:r>
              <a:rPr lang="en-US" dirty="0" err="1"/>
              <a:t>kluczowego</a:t>
            </a:r>
            <a:r>
              <a:rPr lang="en-US" dirty="0"/>
              <a:t> "marketing </a:t>
            </a:r>
            <a:r>
              <a:rPr lang="en-US" dirty="0" err="1"/>
              <a:t>cyfrowy</a:t>
            </a:r>
            <a:r>
              <a:rPr lang="en-US" dirty="0"/>
              <a:t>" </a:t>
            </a:r>
            <a:r>
              <a:rPr lang="en-US" dirty="0" err="1"/>
              <a:t>i</a:t>
            </a:r>
            <a:r>
              <a:rPr lang="en-US" dirty="0"/>
              <a:t> </a:t>
            </a:r>
            <a:r>
              <a:rPr lang="en-US" dirty="0" err="1"/>
              <a:t>zwiększenie</a:t>
            </a:r>
            <a:r>
              <a:rPr lang="en-US" dirty="0"/>
              <a:t> </a:t>
            </a:r>
            <a:r>
              <a:rPr lang="en-US" dirty="0" err="1"/>
              <a:t>ruchu</a:t>
            </a:r>
            <a:r>
              <a:rPr lang="en-US" dirty="0"/>
              <a:t> </a:t>
            </a:r>
            <a:r>
              <a:rPr lang="en-US" dirty="0" err="1"/>
              <a:t>organicznego</a:t>
            </a:r>
            <a:r>
              <a:rPr lang="en-US" dirty="0"/>
              <a:t> o 20% w </a:t>
            </a:r>
            <a:r>
              <a:rPr lang="en-US" dirty="0" err="1"/>
              <a:t>ciągu</a:t>
            </a:r>
            <a:r>
              <a:rPr lang="en-US" dirty="0"/>
              <a:t> </a:t>
            </a:r>
            <a:r>
              <a:rPr lang="en-US" dirty="0" err="1"/>
              <a:t>najbliższych</a:t>
            </a:r>
            <a:r>
              <a:rPr lang="en-US" dirty="0"/>
              <a:t> 6 </a:t>
            </a:r>
            <a:r>
              <a:rPr lang="en-US" dirty="0" err="1"/>
              <a:t>miesięcy</a:t>
            </a:r>
            <a:r>
              <a:rPr lang="en-US" dirty="0"/>
              <a:t>". </a:t>
            </a:r>
            <a:r>
              <a:rPr lang="en-US" dirty="0" err="1"/>
              <a:t>Cel</a:t>
            </a:r>
            <a:r>
              <a:rPr lang="en-US" dirty="0"/>
              <a:t> ten jest </a:t>
            </a:r>
            <a:r>
              <a:rPr lang="en-US" dirty="0" err="1"/>
              <a:t>konkretny</a:t>
            </a:r>
            <a:r>
              <a:rPr lang="en-US" dirty="0"/>
              <a:t> (marketing </a:t>
            </a:r>
            <a:r>
              <a:rPr lang="en-US" dirty="0" err="1"/>
              <a:t>cyfrowy</a:t>
            </a:r>
            <a:r>
              <a:rPr lang="en-US" dirty="0"/>
              <a:t>), </a:t>
            </a:r>
            <a:r>
              <a:rPr lang="en-US" dirty="0" err="1"/>
              <a:t>mierzalny</a:t>
            </a:r>
            <a:r>
              <a:rPr lang="en-US" dirty="0"/>
              <a:t> (20% </a:t>
            </a:r>
            <a:r>
              <a:rPr lang="en-US" dirty="0" err="1"/>
              <a:t>wzrost</a:t>
            </a:r>
            <a:r>
              <a:rPr lang="en-US" dirty="0"/>
              <a:t> </a:t>
            </a:r>
            <a:r>
              <a:rPr lang="en-US" dirty="0" err="1"/>
              <a:t>ruchu</a:t>
            </a:r>
            <a:r>
              <a:rPr lang="en-US" dirty="0"/>
              <a:t> </a:t>
            </a:r>
            <a:r>
              <a:rPr lang="en-US" dirty="0" err="1"/>
              <a:t>organicznego</a:t>
            </a:r>
            <a:r>
              <a:rPr lang="en-US" dirty="0"/>
              <a:t>), </a:t>
            </a:r>
            <a:r>
              <a:rPr lang="en-US" dirty="0" err="1"/>
              <a:t>osiągalny</a:t>
            </a:r>
            <a:r>
              <a:rPr lang="en-US" dirty="0"/>
              <a:t> (</a:t>
            </a:r>
            <a:r>
              <a:rPr lang="en-US" dirty="0" err="1"/>
              <a:t>dzięki</a:t>
            </a:r>
            <a:r>
              <a:rPr lang="en-US" dirty="0"/>
              <a:t> </a:t>
            </a:r>
            <a:r>
              <a:rPr lang="en-US" dirty="0" err="1"/>
              <a:t>solidnej</a:t>
            </a:r>
            <a:r>
              <a:rPr lang="en-US" dirty="0"/>
              <a:t> </a:t>
            </a:r>
            <a:r>
              <a:rPr lang="en-US" dirty="0" err="1"/>
              <a:t>strategii</a:t>
            </a:r>
            <a:r>
              <a:rPr lang="en-US" dirty="0"/>
              <a:t> SEO), </a:t>
            </a:r>
            <a:r>
              <a:rPr lang="en-US" dirty="0" err="1"/>
              <a:t>istotny</a:t>
            </a:r>
            <a:r>
              <a:rPr lang="en-US" dirty="0"/>
              <a:t> (</a:t>
            </a:r>
            <a:r>
              <a:rPr lang="en-US" dirty="0" err="1"/>
              <a:t>dla</a:t>
            </a:r>
            <a:r>
              <a:rPr lang="en-US" dirty="0"/>
              <a:t> </a:t>
            </a:r>
            <a:r>
              <a:rPr lang="en-US" dirty="0" err="1"/>
              <a:t>firmy</a:t>
            </a:r>
            <a:r>
              <a:rPr lang="en-US" dirty="0"/>
              <a:t> </a:t>
            </a:r>
            <a:r>
              <a:rPr lang="en-US" dirty="0" err="1"/>
              <a:t>i</a:t>
            </a:r>
            <a:r>
              <a:rPr lang="en-US" dirty="0"/>
              <a:t> </a:t>
            </a:r>
            <a:r>
              <a:rPr lang="en-US" dirty="0" err="1"/>
              <a:t>grupy</a:t>
            </a:r>
            <a:r>
              <a:rPr lang="en-US" dirty="0"/>
              <a:t> </a:t>
            </a:r>
            <a:r>
              <a:rPr lang="en-US" dirty="0" err="1"/>
              <a:t>docelowej</a:t>
            </a:r>
            <a:r>
              <a:rPr lang="en-US" dirty="0"/>
              <a:t>) </a:t>
            </a:r>
            <a:r>
              <a:rPr lang="en-US" dirty="0" err="1"/>
              <a:t>i</a:t>
            </a:r>
            <a:r>
              <a:rPr lang="en-US" dirty="0"/>
              <a:t> </a:t>
            </a:r>
            <a:r>
              <a:rPr lang="en-US" dirty="0" err="1"/>
              <a:t>określony</a:t>
            </a:r>
            <a:r>
              <a:rPr lang="en-US" dirty="0"/>
              <a:t> w </a:t>
            </a:r>
            <a:r>
              <a:rPr lang="en-US" dirty="0" err="1"/>
              <a:t>czasie</a:t>
            </a:r>
            <a:r>
              <a:rPr lang="en-US" dirty="0"/>
              <a:t> (6 </a:t>
            </a:r>
            <a:r>
              <a:rPr lang="en-US" dirty="0" err="1"/>
              <a:t>miesięcy</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err="1"/>
              <a:t>Podsumowując</a:t>
            </a:r>
            <a:r>
              <a:rPr lang="en-US" dirty="0"/>
              <a:t>, </a:t>
            </a:r>
            <a:r>
              <a:rPr lang="en-US" dirty="0" err="1"/>
              <a:t>ustalenie</a:t>
            </a:r>
            <a:r>
              <a:rPr lang="en-US" dirty="0"/>
              <a:t> </a:t>
            </a:r>
            <a:r>
              <a:rPr lang="en-US" dirty="0" err="1"/>
              <a:t>jasnych</a:t>
            </a:r>
            <a:r>
              <a:rPr lang="en-US" dirty="0"/>
              <a:t> </a:t>
            </a:r>
            <a:r>
              <a:rPr lang="en-US" dirty="0" err="1"/>
              <a:t>i</a:t>
            </a:r>
            <a:r>
              <a:rPr lang="en-US" dirty="0"/>
              <a:t> </a:t>
            </a:r>
            <a:r>
              <a:rPr lang="en-US" dirty="0" err="1"/>
              <a:t>mierzalnych</a:t>
            </a:r>
            <a:r>
              <a:rPr lang="en-US" dirty="0"/>
              <a:t> </a:t>
            </a:r>
            <a:r>
              <a:rPr lang="en-US" dirty="0" err="1"/>
              <a:t>celów</a:t>
            </a:r>
            <a:r>
              <a:rPr lang="en-US" dirty="0"/>
              <a:t> SEO jest </a:t>
            </a:r>
            <a:r>
              <a:rPr lang="en-US" dirty="0" err="1"/>
              <a:t>ważną</a:t>
            </a:r>
            <a:r>
              <a:rPr lang="en-US" dirty="0"/>
              <a:t> </a:t>
            </a:r>
            <a:r>
              <a:rPr lang="en-US" dirty="0" err="1"/>
              <a:t>częścią</a:t>
            </a:r>
            <a:r>
              <a:rPr lang="en-US" dirty="0"/>
              <a:t> </a:t>
            </a:r>
            <a:r>
              <a:rPr lang="en-US" dirty="0" err="1"/>
              <a:t>skutecznej</a:t>
            </a:r>
            <a:r>
              <a:rPr lang="en-US" dirty="0"/>
              <a:t> </a:t>
            </a:r>
            <a:r>
              <a:rPr lang="en-US" dirty="0" err="1"/>
              <a:t>strategii</a:t>
            </a:r>
            <a:r>
              <a:rPr lang="en-US" dirty="0"/>
              <a:t> SEO. </a:t>
            </a:r>
            <a:r>
              <a:rPr lang="en-US" dirty="0" err="1"/>
              <a:t>Wyznaczając</a:t>
            </a:r>
            <a:r>
              <a:rPr lang="en-US" dirty="0"/>
              <a:t> </a:t>
            </a:r>
            <a:r>
              <a:rPr lang="en-US" dirty="0" err="1"/>
              <a:t>te</a:t>
            </a:r>
            <a:r>
              <a:rPr lang="en-US" dirty="0"/>
              <a:t> </a:t>
            </a:r>
            <a:r>
              <a:rPr lang="en-US" dirty="0" err="1"/>
              <a:t>cele</a:t>
            </a:r>
            <a:r>
              <a:rPr lang="en-US" dirty="0"/>
              <a:t>, </a:t>
            </a:r>
            <a:r>
              <a:rPr lang="en-US" dirty="0" err="1"/>
              <a:t>firmy</a:t>
            </a:r>
            <a:r>
              <a:rPr lang="en-US" dirty="0"/>
              <a:t> </a:t>
            </a:r>
            <a:r>
              <a:rPr lang="en-US" dirty="0" err="1"/>
              <a:t>mogą</a:t>
            </a:r>
            <a:r>
              <a:rPr lang="en-US" dirty="0"/>
              <a:t> </a:t>
            </a:r>
            <a:r>
              <a:rPr lang="en-US" dirty="0" err="1"/>
              <a:t>skoncentrować</a:t>
            </a:r>
            <a:r>
              <a:rPr lang="en-US" dirty="0"/>
              <a:t> </a:t>
            </a:r>
            <a:r>
              <a:rPr lang="en-US" dirty="0" err="1"/>
              <a:t>swoje</a:t>
            </a:r>
            <a:r>
              <a:rPr lang="en-US" dirty="0"/>
              <a:t> </a:t>
            </a:r>
            <a:r>
              <a:rPr lang="en-US" dirty="0" err="1"/>
              <a:t>wysiłki</a:t>
            </a:r>
            <a:r>
              <a:rPr lang="en-US" dirty="0"/>
              <a:t> </a:t>
            </a:r>
            <a:r>
              <a:rPr lang="en-US" dirty="0" err="1"/>
              <a:t>i</a:t>
            </a:r>
            <a:r>
              <a:rPr lang="en-US" dirty="0"/>
              <a:t> </a:t>
            </a:r>
            <a:r>
              <a:rPr lang="en-US" dirty="0" err="1"/>
              <a:t>zmierzyć</a:t>
            </a:r>
            <a:r>
              <a:rPr lang="en-US" dirty="0"/>
              <a:t> </a:t>
            </a:r>
            <a:r>
              <a:rPr lang="en-US" dirty="0" err="1"/>
              <a:t>sukces</a:t>
            </a:r>
            <a:r>
              <a:rPr lang="en-US" dirty="0"/>
              <a:t> </a:t>
            </a:r>
            <a:r>
              <a:rPr lang="en-US" dirty="0" err="1"/>
              <a:t>swoich</a:t>
            </a:r>
            <a:r>
              <a:rPr lang="en-US" dirty="0"/>
              <a:t> </a:t>
            </a:r>
            <a:r>
              <a:rPr lang="en-US" dirty="0" err="1"/>
              <a:t>działań</a:t>
            </a:r>
            <a:r>
              <a:rPr lang="en-US" dirty="0"/>
              <a:t> SEO, co </a:t>
            </a:r>
            <a:r>
              <a:rPr lang="en-US" dirty="0" err="1"/>
              <a:t>ostatecznie</a:t>
            </a:r>
            <a:r>
              <a:rPr lang="en-US" dirty="0"/>
              <a:t> </a:t>
            </a:r>
            <a:r>
              <a:rPr lang="en-US" dirty="0" err="1"/>
              <a:t>prowadzi</a:t>
            </a:r>
            <a:r>
              <a:rPr lang="en-US" dirty="0"/>
              <a:t> do </a:t>
            </a:r>
            <a:r>
              <a:rPr lang="en-US" dirty="0" err="1"/>
              <a:t>zwiększenia</a:t>
            </a:r>
            <a:r>
              <a:rPr lang="en-US" dirty="0"/>
              <a:t> </a:t>
            </a:r>
            <a:r>
              <a:rPr lang="en-US" dirty="0" err="1"/>
              <a:t>ruchu</a:t>
            </a:r>
            <a:r>
              <a:rPr lang="en-US" dirty="0"/>
              <a:t> </a:t>
            </a:r>
            <a:r>
              <a:rPr lang="en-US" dirty="0" err="1"/>
              <a:t>organicznego</a:t>
            </a:r>
            <a:r>
              <a:rPr lang="en-US" dirty="0"/>
              <a:t>, </a:t>
            </a:r>
            <a:r>
              <a:rPr lang="en-US" dirty="0" err="1"/>
              <a:t>konwersji</a:t>
            </a:r>
            <a:r>
              <a:rPr lang="en-US" dirty="0"/>
              <a:t> </a:t>
            </a:r>
            <a:r>
              <a:rPr lang="en-US" dirty="0" err="1"/>
              <a:t>i</a:t>
            </a:r>
            <a:r>
              <a:rPr lang="en-US" dirty="0"/>
              <a:t> </a:t>
            </a:r>
            <a:r>
              <a:rPr lang="en-US" dirty="0" err="1"/>
              <a:t>przychodów</a:t>
            </a:r>
            <a:r>
              <a:rPr lang="en-US" dirty="0"/>
              <a:t>.</a:t>
            </a:r>
            <a:endParaRPr dirty="0"/>
          </a:p>
        </p:txBody>
      </p:sp>
    </p:spTree>
    <p:extLst>
      <p:ext uri="{BB962C8B-B14F-4D97-AF65-F5344CB8AC3E}">
        <p14:creationId xmlns:p14="http://schemas.microsoft.com/office/powerpoint/2010/main" val="30413640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5" name="Google Shape;235;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0638974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4" name="Google Shape;244;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dirty="0" err="1"/>
              <a:t>Cele</a:t>
            </a:r>
            <a:r>
              <a:rPr lang="en-US" dirty="0"/>
              <a:t> SEO </a:t>
            </a:r>
            <a:r>
              <a:rPr lang="en-US" dirty="0" err="1"/>
              <a:t>związane</a:t>
            </a:r>
            <a:r>
              <a:rPr lang="en-US" dirty="0"/>
              <a:t> z </a:t>
            </a:r>
            <a:r>
              <a:rPr lang="en-US" dirty="0" err="1"/>
              <a:t>ruchem</a:t>
            </a:r>
            <a:r>
              <a:rPr lang="en-US" dirty="0"/>
              <a:t> </a:t>
            </a:r>
            <a:r>
              <a:rPr lang="en-US" dirty="0" err="1"/>
              <a:t>surowym</a:t>
            </a:r>
            <a:r>
              <a:rPr lang="en-US" dirty="0"/>
              <a:t> </a:t>
            </a:r>
            <a:r>
              <a:rPr lang="en-US" dirty="0" err="1"/>
              <a:t>odnoszą</a:t>
            </a:r>
            <a:r>
              <a:rPr lang="en-US" dirty="0"/>
              <a:t> </a:t>
            </a:r>
            <a:r>
              <a:rPr lang="en-US" dirty="0" err="1"/>
              <a:t>się</a:t>
            </a:r>
            <a:r>
              <a:rPr lang="en-US" dirty="0"/>
              <a:t> do </a:t>
            </a:r>
            <a:r>
              <a:rPr lang="en-US" dirty="0" err="1"/>
              <a:t>celów</a:t>
            </a:r>
            <a:r>
              <a:rPr lang="en-US" dirty="0"/>
              <a:t>, </a:t>
            </a:r>
            <a:r>
              <a:rPr lang="en-US" dirty="0" err="1"/>
              <a:t>jakie</a:t>
            </a:r>
            <a:r>
              <a:rPr lang="en-US" dirty="0"/>
              <a:t> firma ma w </a:t>
            </a:r>
            <a:r>
              <a:rPr lang="en-US" dirty="0" err="1"/>
              <a:t>zakresie</a:t>
            </a:r>
            <a:r>
              <a:rPr lang="en-US" dirty="0"/>
              <a:t> </a:t>
            </a:r>
            <a:r>
              <a:rPr lang="en-US" dirty="0" err="1"/>
              <a:t>zwiększenia</a:t>
            </a:r>
            <a:r>
              <a:rPr lang="en-US" dirty="0"/>
              <a:t> </a:t>
            </a:r>
            <a:r>
              <a:rPr lang="en-US" dirty="0" err="1"/>
              <a:t>ogólnej</a:t>
            </a:r>
            <a:r>
              <a:rPr lang="en-US" dirty="0"/>
              <a:t> </a:t>
            </a:r>
            <a:r>
              <a:rPr lang="en-US" dirty="0" err="1"/>
              <a:t>ilości</a:t>
            </a:r>
            <a:r>
              <a:rPr lang="en-US" dirty="0"/>
              <a:t> </a:t>
            </a:r>
            <a:r>
              <a:rPr lang="en-US" dirty="0" err="1"/>
              <a:t>ruchu</a:t>
            </a:r>
            <a:r>
              <a:rPr lang="en-US" dirty="0"/>
              <a:t> </a:t>
            </a:r>
            <a:r>
              <a:rPr lang="en-US" dirty="0" err="1"/>
              <a:t>na</a:t>
            </a:r>
            <a:r>
              <a:rPr lang="en-US" dirty="0"/>
              <a:t> </a:t>
            </a:r>
            <a:r>
              <a:rPr lang="en-US" dirty="0" err="1"/>
              <a:t>swojej</a:t>
            </a:r>
            <a:r>
              <a:rPr lang="en-US" dirty="0"/>
              <a:t> </a:t>
            </a:r>
            <a:r>
              <a:rPr lang="en-US" dirty="0" err="1"/>
              <a:t>stronie</a:t>
            </a:r>
            <a:r>
              <a:rPr lang="en-US" dirty="0"/>
              <a:t> </a:t>
            </a:r>
            <a:r>
              <a:rPr lang="en-US" dirty="0" err="1"/>
              <a:t>internetowej</a:t>
            </a:r>
            <a:r>
              <a:rPr lang="en-US" dirty="0"/>
              <a:t>, </a:t>
            </a:r>
            <a:r>
              <a:rPr lang="en-US" dirty="0" err="1"/>
              <a:t>niezależnie</a:t>
            </a:r>
            <a:r>
              <a:rPr lang="en-US" dirty="0"/>
              <a:t> od </a:t>
            </a:r>
            <a:r>
              <a:rPr lang="en-US" dirty="0" err="1"/>
              <a:t>źródła</a:t>
            </a:r>
            <a:r>
              <a:rPr lang="en-US" dirty="0"/>
              <a:t> </a:t>
            </a:r>
            <a:r>
              <a:rPr lang="en-US" dirty="0" err="1"/>
              <a:t>tego</a:t>
            </a:r>
            <a:r>
              <a:rPr lang="en-US" dirty="0"/>
              <a:t> </a:t>
            </a:r>
            <a:r>
              <a:rPr lang="en-US" dirty="0" err="1"/>
              <a:t>ruchu</a:t>
            </a:r>
            <a:r>
              <a:rPr lang="en-US" dirty="0"/>
              <a:t>. Jest to </a:t>
            </a:r>
            <a:r>
              <a:rPr lang="en-US" dirty="0" err="1"/>
              <a:t>przeciwieństwo</a:t>
            </a:r>
            <a:r>
              <a:rPr lang="en-US" dirty="0"/>
              <a:t> </a:t>
            </a:r>
            <a:r>
              <a:rPr lang="en-US" dirty="0" err="1"/>
              <a:t>innych</a:t>
            </a:r>
            <a:r>
              <a:rPr lang="en-US" dirty="0"/>
              <a:t> </a:t>
            </a:r>
            <a:r>
              <a:rPr lang="en-US" dirty="0" err="1"/>
              <a:t>rodzajów</a:t>
            </a:r>
            <a:r>
              <a:rPr lang="en-US" dirty="0"/>
              <a:t> </a:t>
            </a:r>
            <a:r>
              <a:rPr lang="en-US" dirty="0" err="1"/>
              <a:t>celów</a:t>
            </a:r>
            <a:r>
              <a:rPr lang="en-US" dirty="0"/>
              <a:t> SEO, </a:t>
            </a:r>
            <a:r>
              <a:rPr lang="en-US" dirty="0" err="1"/>
              <a:t>które</a:t>
            </a:r>
            <a:r>
              <a:rPr lang="en-US" dirty="0"/>
              <a:t> </a:t>
            </a:r>
            <a:r>
              <a:rPr lang="en-US" dirty="0" err="1"/>
              <a:t>są</a:t>
            </a:r>
            <a:r>
              <a:rPr lang="en-US" dirty="0"/>
              <a:t> </a:t>
            </a:r>
            <a:r>
              <a:rPr lang="en-US" dirty="0" err="1"/>
              <a:t>bardziej</a:t>
            </a:r>
            <a:r>
              <a:rPr lang="en-US" dirty="0"/>
              <a:t> </a:t>
            </a:r>
            <a:r>
              <a:rPr lang="en-US" dirty="0" err="1"/>
              <a:t>skoncentrowane</a:t>
            </a:r>
            <a:r>
              <a:rPr lang="en-US" dirty="0"/>
              <a:t> </a:t>
            </a:r>
            <a:r>
              <a:rPr lang="en-US" dirty="0" err="1"/>
              <a:t>na</a:t>
            </a:r>
            <a:r>
              <a:rPr lang="en-US" dirty="0"/>
              <a:t> </a:t>
            </a:r>
            <a:r>
              <a:rPr lang="en-US" dirty="0" err="1"/>
              <a:t>zwiększaniu</a:t>
            </a:r>
            <a:r>
              <a:rPr lang="en-US" dirty="0"/>
              <a:t> </a:t>
            </a:r>
            <a:r>
              <a:rPr lang="en-US" dirty="0" err="1"/>
              <a:t>ruchu</a:t>
            </a:r>
            <a:r>
              <a:rPr lang="en-US" dirty="0"/>
              <a:t> </a:t>
            </a:r>
            <a:r>
              <a:rPr lang="en-US" dirty="0" err="1"/>
              <a:t>organicznego</a:t>
            </a:r>
            <a:r>
              <a:rPr lang="en-US" dirty="0"/>
              <a:t> z </a:t>
            </a:r>
            <a:r>
              <a:rPr lang="en-US" dirty="0" err="1"/>
              <a:t>wyszukiwarek</a:t>
            </a:r>
            <a:r>
              <a:rPr lang="en-US" dirty="0"/>
              <a:t> </a:t>
            </a:r>
            <a:r>
              <a:rPr lang="en-US" dirty="0" err="1"/>
              <a:t>lub</a:t>
            </a:r>
            <a:r>
              <a:rPr lang="en-US" dirty="0"/>
              <a:t> </a:t>
            </a:r>
            <a:r>
              <a:rPr lang="en-US" dirty="0" err="1"/>
              <a:t>poprawie</a:t>
            </a:r>
            <a:r>
              <a:rPr lang="en-US" dirty="0"/>
              <a:t> </a:t>
            </a:r>
            <a:r>
              <a:rPr lang="en-US" dirty="0" err="1"/>
              <a:t>rankingów</a:t>
            </a:r>
            <a:r>
              <a:rPr lang="en-US" dirty="0"/>
              <a:t> </a:t>
            </a:r>
            <a:r>
              <a:rPr lang="en-US" dirty="0" err="1"/>
              <a:t>dla</a:t>
            </a:r>
            <a:r>
              <a:rPr lang="en-US" dirty="0"/>
              <a:t> </a:t>
            </a:r>
            <a:r>
              <a:rPr lang="en-US" dirty="0" err="1"/>
              <a:t>określonych</a:t>
            </a:r>
            <a:r>
              <a:rPr lang="en-US" dirty="0"/>
              <a:t> </a:t>
            </a:r>
            <a:r>
              <a:rPr lang="en-US" dirty="0" err="1"/>
              <a:t>słów</a:t>
            </a:r>
            <a:r>
              <a:rPr lang="en-US" dirty="0"/>
              <a:t> </a:t>
            </a:r>
            <a:r>
              <a:rPr lang="en-US" dirty="0" err="1"/>
              <a:t>kluczowych</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err="1"/>
              <a:t>Cele</a:t>
            </a:r>
            <a:r>
              <a:rPr lang="en-US" dirty="0"/>
              <a:t> </a:t>
            </a:r>
            <a:r>
              <a:rPr lang="en-US" dirty="0" err="1"/>
              <a:t>związane</a:t>
            </a:r>
            <a:r>
              <a:rPr lang="en-US" dirty="0"/>
              <a:t> z </a:t>
            </a:r>
            <a:r>
              <a:rPr lang="en-US" dirty="0" err="1"/>
              <a:t>nieprzetworzonym</a:t>
            </a:r>
            <a:r>
              <a:rPr lang="en-US" dirty="0"/>
              <a:t> </a:t>
            </a:r>
            <a:r>
              <a:rPr lang="en-US" dirty="0" err="1"/>
              <a:t>ruchem</a:t>
            </a:r>
            <a:r>
              <a:rPr lang="en-US" dirty="0"/>
              <a:t> </a:t>
            </a:r>
            <a:r>
              <a:rPr lang="en-US" dirty="0" err="1"/>
              <a:t>są</a:t>
            </a:r>
            <a:r>
              <a:rPr lang="en-US" dirty="0"/>
              <a:t> </a:t>
            </a:r>
            <a:r>
              <a:rPr lang="en-US" dirty="0" err="1"/>
              <a:t>często</a:t>
            </a:r>
            <a:r>
              <a:rPr lang="en-US" dirty="0"/>
              <a:t> </a:t>
            </a:r>
            <a:r>
              <a:rPr lang="en-US" dirty="0" err="1"/>
              <a:t>ustalane</a:t>
            </a:r>
            <a:r>
              <a:rPr lang="en-US" dirty="0"/>
              <a:t> </a:t>
            </a:r>
            <a:r>
              <a:rPr lang="en-US" dirty="0" err="1"/>
              <a:t>przez</a:t>
            </a:r>
            <a:r>
              <a:rPr lang="en-US" dirty="0"/>
              <a:t> </a:t>
            </a:r>
            <a:r>
              <a:rPr lang="en-US" dirty="0" err="1"/>
              <a:t>firmy</a:t>
            </a:r>
            <a:r>
              <a:rPr lang="en-US" dirty="0"/>
              <a:t>, </a:t>
            </a:r>
            <a:r>
              <a:rPr lang="en-US" dirty="0" err="1"/>
              <a:t>które</a:t>
            </a:r>
            <a:r>
              <a:rPr lang="en-US" dirty="0"/>
              <a:t> </a:t>
            </a:r>
            <a:r>
              <a:rPr lang="en-US" dirty="0" err="1"/>
              <a:t>mają</a:t>
            </a:r>
            <a:r>
              <a:rPr lang="en-US" dirty="0"/>
              <a:t> </a:t>
            </a:r>
            <a:r>
              <a:rPr lang="en-US" dirty="0" err="1"/>
              <a:t>szerszy</a:t>
            </a:r>
            <a:r>
              <a:rPr lang="en-US" dirty="0"/>
              <a:t> </a:t>
            </a:r>
            <a:r>
              <a:rPr lang="en-US" dirty="0" err="1"/>
              <a:t>cel</a:t>
            </a:r>
            <a:r>
              <a:rPr lang="en-US" dirty="0"/>
              <a:t>, </a:t>
            </a:r>
            <a:r>
              <a:rPr lang="en-US" dirty="0" err="1"/>
              <a:t>jakim</a:t>
            </a:r>
            <a:r>
              <a:rPr lang="en-US" dirty="0"/>
              <a:t> jest </a:t>
            </a:r>
            <a:r>
              <a:rPr lang="en-US" dirty="0" err="1"/>
              <a:t>zwiększenie</a:t>
            </a:r>
            <a:r>
              <a:rPr lang="en-US" dirty="0"/>
              <a:t> </a:t>
            </a:r>
            <a:r>
              <a:rPr lang="en-US" dirty="0" err="1"/>
              <a:t>ich</a:t>
            </a:r>
            <a:r>
              <a:rPr lang="en-US" dirty="0"/>
              <a:t> </a:t>
            </a:r>
            <a:r>
              <a:rPr lang="en-US" dirty="0" err="1"/>
              <a:t>ogólnej</a:t>
            </a:r>
            <a:r>
              <a:rPr lang="en-US" dirty="0"/>
              <a:t> </a:t>
            </a:r>
            <a:r>
              <a:rPr lang="en-US" dirty="0" err="1"/>
              <a:t>obecności</a:t>
            </a:r>
            <a:r>
              <a:rPr lang="en-US" dirty="0"/>
              <a:t> </a:t>
            </a:r>
            <a:r>
              <a:rPr lang="en-US" dirty="0" err="1"/>
              <a:t>i</a:t>
            </a:r>
            <a:r>
              <a:rPr lang="en-US" dirty="0"/>
              <a:t> </a:t>
            </a:r>
            <a:r>
              <a:rPr lang="en-US" dirty="0" err="1"/>
              <a:t>widoczności</a:t>
            </a:r>
            <a:r>
              <a:rPr lang="en-US" dirty="0"/>
              <a:t> w </a:t>
            </a:r>
            <a:r>
              <a:rPr lang="en-US" dirty="0" err="1"/>
              <a:t>Internecie</a:t>
            </a:r>
            <a:r>
              <a:rPr lang="en-US" dirty="0"/>
              <a:t>. </a:t>
            </a:r>
            <a:r>
              <a:rPr lang="en-US" dirty="0" err="1"/>
              <a:t>Może</a:t>
            </a:r>
            <a:r>
              <a:rPr lang="en-US" dirty="0"/>
              <a:t> to </a:t>
            </a:r>
            <a:r>
              <a:rPr lang="en-US" dirty="0" err="1"/>
              <a:t>obejmować</a:t>
            </a:r>
            <a:r>
              <a:rPr lang="en-US" dirty="0"/>
              <a:t> </a:t>
            </a:r>
            <a:r>
              <a:rPr lang="en-US" dirty="0" err="1"/>
              <a:t>firmy</a:t>
            </a:r>
            <a:r>
              <a:rPr lang="en-US" dirty="0"/>
              <a:t> </a:t>
            </a:r>
            <a:r>
              <a:rPr lang="en-US" dirty="0" err="1"/>
              <a:t>koncentrujące</a:t>
            </a:r>
            <a:r>
              <a:rPr lang="en-US" dirty="0"/>
              <a:t> </a:t>
            </a:r>
            <a:r>
              <a:rPr lang="en-US" dirty="0" err="1"/>
              <a:t>się</a:t>
            </a:r>
            <a:r>
              <a:rPr lang="en-US" dirty="0"/>
              <a:t> </a:t>
            </a:r>
            <a:r>
              <a:rPr lang="en-US" dirty="0" err="1"/>
              <a:t>na</a:t>
            </a:r>
            <a:r>
              <a:rPr lang="en-US" dirty="0"/>
              <a:t> </a:t>
            </a:r>
            <a:r>
              <a:rPr lang="en-US" dirty="0" err="1"/>
              <a:t>marketingu</a:t>
            </a:r>
            <a:r>
              <a:rPr lang="en-US" dirty="0"/>
              <a:t> </a:t>
            </a:r>
            <a:r>
              <a:rPr lang="en-US" dirty="0" err="1"/>
              <a:t>treści</a:t>
            </a:r>
            <a:r>
              <a:rPr lang="en-US" dirty="0"/>
              <a:t>, </a:t>
            </a:r>
            <a:r>
              <a:rPr lang="en-US" dirty="0" err="1"/>
              <a:t>gdzie</a:t>
            </a:r>
            <a:r>
              <a:rPr lang="en-US" dirty="0"/>
              <a:t> </a:t>
            </a:r>
            <a:r>
              <a:rPr lang="en-US" dirty="0" err="1"/>
              <a:t>celem</a:t>
            </a:r>
            <a:r>
              <a:rPr lang="en-US" dirty="0"/>
              <a:t> jest </a:t>
            </a:r>
            <a:r>
              <a:rPr lang="en-US" dirty="0" err="1"/>
              <a:t>przyciągnięcie</a:t>
            </a:r>
            <a:r>
              <a:rPr lang="en-US" dirty="0"/>
              <a:t> </a:t>
            </a:r>
            <a:r>
              <a:rPr lang="en-US" dirty="0" err="1"/>
              <a:t>jak</a:t>
            </a:r>
            <a:r>
              <a:rPr lang="en-US" dirty="0"/>
              <a:t> </a:t>
            </a:r>
            <a:r>
              <a:rPr lang="en-US" dirty="0" err="1"/>
              <a:t>największego</a:t>
            </a:r>
            <a:r>
              <a:rPr lang="en-US" dirty="0"/>
              <a:t> </a:t>
            </a:r>
            <a:r>
              <a:rPr lang="en-US" dirty="0" err="1"/>
              <a:t>ruchu</a:t>
            </a:r>
            <a:r>
              <a:rPr lang="en-US" dirty="0"/>
              <a:t> do </a:t>
            </a:r>
            <a:r>
              <a:rPr lang="en-US" dirty="0" err="1"/>
              <a:t>witryny</a:t>
            </a:r>
            <a:r>
              <a:rPr lang="en-US" dirty="0"/>
              <a:t> w </a:t>
            </a:r>
            <a:r>
              <a:rPr lang="en-US" dirty="0" err="1"/>
              <a:t>celu</a:t>
            </a:r>
            <a:r>
              <a:rPr lang="en-US" dirty="0"/>
              <a:t> </a:t>
            </a:r>
            <a:r>
              <a:rPr lang="en-US" dirty="0" err="1"/>
              <a:t>zwiększenia</a:t>
            </a:r>
            <a:r>
              <a:rPr lang="en-US" dirty="0"/>
              <a:t> </a:t>
            </a:r>
            <a:r>
              <a:rPr lang="en-US" dirty="0" err="1"/>
              <a:t>ekspozycji</a:t>
            </a:r>
            <a:r>
              <a:rPr lang="en-US" dirty="0"/>
              <a:t> </a:t>
            </a:r>
            <a:r>
              <a:rPr lang="en-US" dirty="0" err="1"/>
              <a:t>marki</a:t>
            </a:r>
            <a:r>
              <a:rPr lang="en-US" dirty="0"/>
              <a:t> </a:t>
            </a:r>
            <a:r>
              <a:rPr lang="en-US" dirty="0" err="1"/>
              <a:t>i</a:t>
            </a:r>
            <a:r>
              <a:rPr lang="en-US" dirty="0"/>
              <a:t> </a:t>
            </a:r>
            <a:r>
              <a:rPr lang="en-US" dirty="0" err="1"/>
              <a:t>zaangażowania</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a:t>Oto </a:t>
            </a:r>
            <a:r>
              <a:rPr lang="en-US" dirty="0" err="1"/>
              <a:t>kilka</a:t>
            </a:r>
            <a:r>
              <a:rPr lang="en-US" dirty="0"/>
              <a:t> </a:t>
            </a:r>
            <a:r>
              <a:rPr lang="en-US" dirty="0" err="1"/>
              <a:t>typowych</a:t>
            </a:r>
            <a:r>
              <a:rPr lang="en-US" dirty="0"/>
              <a:t> </a:t>
            </a:r>
            <a:r>
              <a:rPr lang="en-US" dirty="0" err="1"/>
              <a:t>celów</a:t>
            </a:r>
            <a:r>
              <a:rPr lang="en-US" dirty="0"/>
              <a:t> SEO </a:t>
            </a:r>
            <a:r>
              <a:rPr lang="en-US" dirty="0" err="1"/>
              <a:t>związanych</a:t>
            </a:r>
            <a:r>
              <a:rPr lang="en-US" dirty="0"/>
              <a:t> z </a:t>
            </a:r>
            <a:r>
              <a:rPr lang="en-US" dirty="0" err="1"/>
              <a:t>nieprzetworzonym</a:t>
            </a:r>
            <a:r>
              <a:rPr lang="en-US" dirty="0"/>
              <a:t> </a:t>
            </a:r>
            <a:r>
              <a:rPr lang="en-US" dirty="0" err="1"/>
              <a:t>ruchem</a:t>
            </a:r>
            <a:r>
              <a:rPr lang="en-US" dirty="0"/>
              <a:t>, </a:t>
            </a:r>
            <a:r>
              <a:rPr lang="en-US" dirty="0" err="1"/>
              <a:t>jakie</a:t>
            </a:r>
            <a:r>
              <a:rPr lang="en-US" dirty="0"/>
              <a:t> </a:t>
            </a:r>
            <a:r>
              <a:rPr lang="en-US" dirty="0" err="1"/>
              <a:t>stawiają</a:t>
            </a:r>
            <a:r>
              <a:rPr lang="en-US" dirty="0"/>
              <a:t> </a:t>
            </a:r>
            <a:r>
              <a:rPr lang="en-US" dirty="0" err="1"/>
              <a:t>sobie</a:t>
            </a:r>
            <a:r>
              <a:rPr lang="en-US" dirty="0"/>
              <a:t> </a:t>
            </a:r>
            <a:r>
              <a:rPr lang="en-US" dirty="0" err="1"/>
              <a:t>firmy</a:t>
            </a:r>
            <a:r>
              <a:rPr lang="en-US" dirty="0"/>
              <a:t>:</a:t>
            </a:r>
            <a:endParaRPr dirty="0"/>
          </a:p>
          <a:p>
            <a:pPr marL="0" lvl="0" indent="0" algn="l" rtl="0">
              <a:lnSpc>
                <a:spcPct val="100000"/>
              </a:lnSpc>
              <a:spcBef>
                <a:spcPts val="0"/>
              </a:spcBef>
              <a:spcAft>
                <a:spcPts val="0"/>
              </a:spcAft>
              <a:buSzPts val="1100"/>
              <a:buNone/>
            </a:pPr>
            <a:endParaRPr dirty="0"/>
          </a:p>
          <a:p>
            <a:pPr marL="228600" lvl="0" indent="-228600" algn="l" rtl="0">
              <a:lnSpc>
                <a:spcPct val="100000"/>
              </a:lnSpc>
              <a:spcBef>
                <a:spcPts val="0"/>
              </a:spcBef>
              <a:spcAft>
                <a:spcPts val="0"/>
              </a:spcAft>
              <a:buSzPts val="1100"/>
              <a:buFont typeface="Arial"/>
              <a:buAutoNum type="arabicPeriod"/>
            </a:pPr>
            <a:r>
              <a:rPr lang="en-US" dirty="0"/>
              <a:t>    </a:t>
            </a:r>
            <a:r>
              <a:rPr lang="en-US" dirty="0" err="1"/>
              <a:t>Zwiększony</a:t>
            </a:r>
            <a:r>
              <a:rPr lang="en-US" dirty="0"/>
              <a:t> </a:t>
            </a:r>
            <a:r>
              <a:rPr lang="en-US" dirty="0" err="1"/>
              <a:t>ruch</a:t>
            </a:r>
            <a:r>
              <a:rPr lang="en-US" dirty="0"/>
              <a:t> </a:t>
            </a:r>
            <a:r>
              <a:rPr lang="en-US" dirty="0" err="1"/>
              <a:t>na</a:t>
            </a:r>
            <a:r>
              <a:rPr lang="en-US" dirty="0"/>
              <a:t> </a:t>
            </a:r>
            <a:r>
              <a:rPr lang="en-US" dirty="0" err="1"/>
              <a:t>stronie</a:t>
            </a:r>
            <a:r>
              <a:rPr lang="en-US" dirty="0"/>
              <a:t> - </a:t>
            </a:r>
            <a:r>
              <a:rPr lang="en-US" dirty="0" err="1"/>
              <a:t>Podstawowym</a:t>
            </a:r>
            <a:r>
              <a:rPr lang="en-US" dirty="0"/>
              <a:t> </a:t>
            </a:r>
            <a:r>
              <a:rPr lang="en-US" dirty="0" err="1"/>
              <a:t>celem</a:t>
            </a:r>
            <a:r>
              <a:rPr lang="en-US" dirty="0"/>
              <a:t> jest </a:t>
            </a:r>
            <a:r>
              <a:rPr lang="en-US" dirty="0" err="1"/>
              <a:t>zwiększenie</a:t>
            </a:r>
            <a:r>
              <a:rPr lang="en-US" dirty="0"/>
              <a:t> </a:t>
            </a:r>
            <a:r>
              <a:rPr lang="en-US" dirty="0" err="1"/>
              <a:t>ruchu</a:t>
            </a:r>
            <a:r>
              <a:rPr lang="en-US" dirty="0"/>
              <a:t> </a:t>
            </a:r>
            <a:r>
              <a:rPr lang="en-US" dirty="0" err="1"/>
              <a:t>na</a:t>
            </a:r>
            <a:r>
              <a:rPr lang="en-US" dirty="0"/>
              <a:t> </a:t>
            </a:r>
            <a:r>
              <a:rPr lang="en-US" dirty="0" err="1"/>
              <a:t>stronie</a:t>
            </a:r>
            <a:r>
              <a:rPr lang="en-US" dirty="0"/>
              <a:t>, </a:t>
            </a:r>
            <a:r>
              <a:rPr lang="en-US" dirty="0" err="1"/>
              <a:t>niezależnie</a:t>
            </a:r>
            <a:r>
              <a:rPr lang="en-US" dirty="0"/>
              <a:t> od </a:t>
            </a:r>
            <a:r>
              <a:rPr lang="en-US" dirty="0" err="1"/>
              <a:t>jego</a:t>
            </a:r>
            <a:r>
              <a:rPr lang="en-US" dirty="0"/>
              <a:t> </a:t>
            </a:r>
            <a:r>
              <a:rPr lang="en-US" dirty="0" err="1"/>
              <a:t>źródła</a:t>
            </a:r>
            <a:r>
              <a:rPr lang="en-US" dirty="0"/>
              <a:t>. </a:t>
            </a:r>
            <a:r>
              <a:rPr lang="en-US" dirty="0" err="1"/>
              <a:t>Można</a:t>
            </a:r>
            <a:r>
              <a:rPr lang="en-US" dirty="0"/>
              <a:t> to </a:t>
            </a:r>
            <a:r>
              <a:rPr lang="en-US" dirty="0" err="1"/>
              <a:t>osiągnąć</a:t>
            </a:r>
            <a:r>
              <a:rPr lang="en-US" dirty="0"/>
              <a:t> </a:t>
            </a:r>
            <a:r>
              <a:rPr lang="en-US" dirty="0" err="1"/>
              <a:t>za</a:t>
            </a:r>
            <a:r>
              <a:rPr lang="en-US" dirty="0"/>
              <a:t> </a:t>
            </a:r>
            <a:r>
              <a:rPr lang="en-US" dirty="0" err="1"/>
              <a:t>pomocą</a:t>
            </a:r>
            <a:r>
              <a:rPr lang="en-US" dirty="0"/>
              <a:t> </a:t>
            </a:r>
            <a:r>
              <a:rPr lang="en-US" dirty="0" err="1"/>
              <a:t>różnych</a:t>
            </a:r>
            <a:r>
              <a:rPr lang="en-US" dirty="0"/>
              <a:t> </a:t>
            </a:r>
            <a:r>
              <a:rPr lang="en-US" dirty="0" err="1"/>
              <a:t>taktyk</a:t>
            </a:r>
            <a:r>
              <a:rPr lang="en-US" dirty="0"/>
              <a:t>, w </a:t>
            </a:r>
            <a:r>
              <a:rPr lang="en-US" dirty="0" err="1"/>
              <a:t>tym</a:t>
            </a:r>
            <a:r>
              <a:rPr lang="en-US" dirty="0"/>
              <a:t> </a:t>
            </a:r>
            <a:r>
              <a:rPr lang="en-US" dirty="0" err="1"/>
              <a:t>marketingu</a:t>
            </a:r>
            <a:r>
              <a:rPr lang="en-US" dirty="0"/>
              <a:t> </a:t>
            </a:r>
            <a:r>
              <a:rPr lang="en-US" dirty="0" err="1"/>
              <a:t>treści</a:t>
            </a:r>
            <a:r>
              <a:rPr lang="en-US" dirty="0"/>
              <a:t>, </a:t>
            </a:r>
            <a:r>
              <a:rPr lang="en-US" dirty="0" err="1"/>
              <a:t>marketingu</a:t>
            </a:r>
            <a:r>
              <a:rPr lang="en-US" dirty="0"/>
              <a:t> w </a:t>
            </a:r>
            <a:r>
              <a:rPr lang="en-US" dirty="0" err="1"/>
              <a:t>mediach</a:t>
            </a:r>
            <a:r>
              <a:rPr lang="en-US" dirty="0"/>
              <a:t> </a:t>
            </a:r>
            <a:r>
              <a:rPr lang="en-US" dirty="0" err="1"/>
              <a:t>społecznościowych</a:t>
            </a:r>
            <a:r>
              <a:rPr lang="en-US" dirty="0"/>
              <a:t>, </a:t>
            </a:r>
            <a:r>
              <a:rPr lang="en-US" dirty="0" err="1"/>
              <a:t>marketingu</a:t>
            </a:r>
            <a:r>
              <a:rPr lang="en-US" dirty="0"/>
              <a:t> e-</a:t>
            </a:r>
            <a:r>
              <a:rPr lang="en-US" dirty="0" err="1"/>
              <a:t>mailowego</a:t>
            </a:r>
            <a:r>
              <a:rPr lang="en-US" dirty="0"/>
              <a:t> </a:t>
            </a:r>
            <a:r>
              <a:rPr lang="en-US" dirty="0" err="1"/>
              <a:t>i</a:t>
            </a:r>
            <a:r>
              <a:rPr lang="en-US" dirty="0"/>
              <a:t> </a:t>
            </a:r>
            <a:r>
              <a:rPr lang="en-US" dirty="0" err="1"/>
              <a:t>płatnych</a:t>
            </a:r>
            <a:r>
              <a:rPr lang="en-US" dirty="0"/>
              <a:t> </a:t>
            </a:r>
            <a:r>
              <a:rPr lang="en-US" dirty="0" err="1"/>
              <a:t>reklam</a:t>
            </a:r>
            <a:r>
              <a:rPr lang="en-US" dirty="0"/>
              <a:t>.</a:t>
            </a:r>
            <a:endParaRPr dirty="0"/>
          </a:p>
          <a:p>
            <a:pPr marL="228600" lvl="0" indent="-158750" algn="l" rtl="0">
              <a:lnSpc>
                <a:spcPct val="100000"/>
              </a:lnSpc>
              <a:spcBef>
                <a:spcPts val="0"/>
              </a:spcBef>
              <a:spcAft>
                <a:spcPts val="0"/>
              </a:spcAft>
              <a:buSzPts val="1100"/>
              <a:buFont typeface="Arial"/>
              <a:buNone/>
            </a:pPr>
            <a:endParaRPr dirty="0"/>
          </a:p>
          <a:p>
            <a:pPr marL="228600" lvl="0" indent="-228600" algn="l" rtl="0">
              <a:lnSpc>
                <a:spcPct val="100000"/>
              </a:lnSpc>
              <a:spcBef>
                <a:spcPts val="0"/>
              </a:spcBef>
              <a:spcAft>
                <a:spcPts val="0"/>
              </a:spcAft>
              <a:buSzPts val="1100"/>
              <a:buFont typeface="Arial"/>
              <a:buAutoNum type="arabicPeriod"/>
            </a:pPr>
            <a:r>
              <a:rPr lang="en-US" dirty="0"/>
              <a:t>    </a:t>
            </a:r>
            <a:r>
              <a:rPr lang="en-US" dirty="0" err="1"/>
              <a:t>Lepsza</a:t>
            </a:r>
            <a:r>
              <a:rPr lang="en-US" dirty="0"/>
              <a:t> </a:t>
            </a:r>
            <a:r>
              <a:rPr lang="en-US" dirty="0" err="1"/>
              <a:t>obecność</a:t>
            </a:r>
            <a:r>
              <a:rPr lang="en-US" dirty="0"/>
              <a:t> w </a:t>
            </a:r>
            <a:r>
              <a:rPr lang="en-US" dirty="0" err="1"/>
              <a:t>mediach</a:t>
            </a:r>
            <a:r>
              <a:rPr lang="en-US" dirty="0"/>
              <a:t> </a:t>
            </a:r>
            <a:r>
              <a:rPr lang="en-US" dirty="0" err="1"/>
              <a:t>społecznościowych</a:t>
            </a:r>
            <a:r>
              <a:rPr lang="en-US" dirty="0"/>
              <a:t> - </a:t>
            </a:r>
            <a:r>
              <a:rPr lang="en-US" dirty="0" err="1"/>
              <a:t>celem</a:t>
            </a:r>
            <a:r>
              <a:rPr lang="en-US" dirty="0"/>
              <a:t> jest </a:t>
            </a:r>
            <a:r>
              <a:rPr lang="en-US" dirty="0" err="1"/>
              <a:t>zwiększenie</a:t>
            </a:r>
            <a:r>
              <a:rPr lang="en-US" dirty="0"/>
              <a:t> </a:t>
            </a:r>
            <a:r>
              <a:rPr lang="en-US" dirty="0" err="1"/>
              <a:t>widoczności</a:t>
            </a:r>
            <a:r>
              <a:rPr lang="en-US" dirty="0"/>
              <a:t> </a:t>
            </a:r>
            <a:r>
              <a:rPr lang="en-US" dirty="0" err="1"/>
              <a:t>i</a:t>
            </a:r>
            <a:r>
              <a:rPr lang="en-US" dirty="0"/>
              <a:t> </a:t>
            </a:r>
            <a:r>
              <a:rPr lang="en-US" dirty="0" err="1"/>
              <a:t>zaangażowania</a:t>
            </a:r>
            <a:r>
              <a:rPr lang="en-US" dirty="0"/>
              <a:t> </a:t>
            </a:r>
            <a:r>
              <a:rPr lang="en-US" dirty="0" err="1"/>
              <a:t>firmy</a:t>
            </a:r>
            <a:r>
              <a:rPr lang="en-US" dirty="0"/>
              <a:t> </a:t>
            </a:r>
            <a:r>
              <a:rPr lang="en-US" dirty="0" err="1"/>
              <a:t>na</a:t>
            </a:r>
            <a:r>
              <a:rPr lang="en-US" dirty="0"/>
              <a:t> </a:t>
            </a:r>
            <a:r>
              <a:rPr lang="en-US" dirty="0" err="1"/>
              <a:t>platformach</a:t>
            </a:r>
            <a:r>
              <a:rPr lang="en-US" dirty="0"/>
              <a:t> </a:t>
            </a:r>
            <a:r>
              <a:rPr lang="en-US" dirty="0" err="1"/>
              <a:t>mediów</a:t>
            </a:r>
            <a:r>
              <a:rPr lang="en-US" dirty="0"/>
              <a:t> </a:t>
            </a:r>
            <a:r>
              <a:rPr lang="en-US" dirty="0" err="1"/>
              <a:t>społecznościowych</a:t>
            </a:r>
            <a:r>
              <a:rPr lang="en-US" dirty="0"/>
              <a:t>. </a:t>
            </a:r>
            <a:r>
              <a:rPr lang="en-US" dirty="0" err="1"/>
              <a:t>Można</a:t>
            </a:r>
            <a:r>
              <a:rPr lang="en-US" dirty="0"/>
              <a:t> to </a:t>
            </a:r>
            <a:r>
              <a:rPr lang="en-US" dirty="0" err="1"/>
              <a:t>osiągnąć</a:t>
            </a:r>
            <a:r>
              <a:rPr lang="en-US" dirty="0"/>
              <a:t> </a:t>
            </a:r>
            <a:r>
              <a:rPr lang="en-US" dirty="0" err="1"/>
              <a:t>poprzez</a:t>
            </a:r>
            <a:r>
              <a:rPr lang="en-US" dirty="0"/>
              <a:t> </a:t>
            </a:r>
            <a:r>
              <a:rPr lang="en-US" dirty="0" err="1"/>
              <a:t>reklamę</a:t>
            </a:r>
            <a:r>
              <a:rPr lang="en-US" dirty="0"/>
              <a:t> w </a:t>
            </a:r>
            <a:r>
              <a:rPr lang="en-US" dirty="0" err="1"/>
              <a:t>mediach</a:t>
            </a:r>
            <a:r>
              <a:rPr lang="en-US" dirty="0"/>
              <a:t> </a:t>
            </a:r>
            <a:r>
              <a:rPr lang="en-US" dirty="0" err="1"/>
              <a:t>społecznościowych</a:t>
            </a:r>
            <a:r>
              <a:rPr lang="en-US" dirty="0"/>
              <a:t>, influencer marketing </a:t>
            </a:r>
            <a:r>
              <a:rPr lang="en-US" dirty="0" err="1"/>
              <a:t>i</a:t>
            </a:r>
            <a:r>
              <a:rPr lang="en-US" dirty="0"/>
              <a:t> </a:t>
            </a:r>
            <a:r>
              <a:rPr lang="en-US" dirty="0" err="1"/>
              <a:t>angażowanie</a:t>
            </a:r>
            <a:r>
              <a:rPr lang="en-US" dirty="0"/>
              <a:t> </a:t>
            </a:r>
            <a:r>
              <a:rPr lang="en-US" dirty="0" err="1"/>
              <a:t>klientów</a:t>
            </a:r>
            <a:r>
              <a:rPr lang="en-US" dirty="0"/>
              <a:t> w </a:t>
            </a:r>
            <a:r>
              <a:rPr lang="en-US" dirty="0" err="1"/>
              <a:t>mediach</a:t>
            </a:r>
            <a:r>
              <a:rPr lang="en-US" dirty="0"/>
              <a:t> </a:t>
            </a:r>
            <a:r>
              <a:rPr lang="en-US" dirty="0" err="1"/>
              <a:t>społecznościowych</a:t>
            </a:r>
            <a:r>
              <a:rPr lang="en-US" dirty="0"/>
              <a:t>.</a:t>
            </a:r>
            <a:endParaRPr dirty="0"/>
          </a:p>
          <a:p>
            <a:pPr marL="228600" lvl="0" indent="-158750" algn="l" rtl="0">
              <a:lnSpc>
                <a:spcPct val="100000"/>
              </a:lnSpc>
              <a:spcBef>
                <a:spcPts val="0"/>
              </a:spcBef>
              <a:spcAft>
                <a:spcPts val="0"/>
              </a:spcAft>
              <a:buSzPts val="1100"/>
              <a:buFont typeface="Arial"/>
              <a:buNone/>
            </a:pPr>
            <a:endParaRPr dirty="0"/>
          </a:p>
          <a:p>
            <a:pPr marL="228600" lvl="0" indent="-228600" algn="l" rtl="0">
              <a:lnSpc>
                <a:spcPct val="100000"/>
              </a:lnSpc>
              <a:spcBef>
                <a:spcPts val="0"/>
              </a:spcBef>
              <a:spcAft>
                <a:spcPts val="0"/>
              </a:spcAft>
              <a:buSzPts val="1100"/>
              <a:buFont typeface="Arial"/>
              <a:buAutoNum type="arabicPeriod"/>
            </a:pPr>
            <a:r>
              <a:rPr lang="en-US" dirty="0"/>
              <a:t>    </a:t>
            </a:r>
            <a:r>
              <a:rPr lang="en-US" dirty="0" err="1"/>
              <a:t>Zwiększenie</a:t>
            </a:r>
            <a:r>
              <a:rPr lang="en-US" dirty="0"/>
              <a:t> </a:t>
            </a:r>
            <a:r>
              <a:rPr lang="en-US" dirty="0" err="1"/>
              <a:t>liczby</a:t>
            </a:r>
            <a:r>
              <a:rPr lang="en-US" dirty="0"/>
              <a:t> </a:t>
            </a:r>
            <a:r>
              <a:rPr lang="en-US" dirty="0" err="1"/>
              <a:t>subskrybentów</a:t>
            </a:r>
            <a:r>
              <a:rPr lang="en-US" dirty="0"/>
              <a:t> </a:t>
            </a:r>
            <a:r>
              <a:rPr lang="en-US" dirty="0" err="1"/>
              <a:t>poczty</a:t>
            </a:r>
            <a:r>
              <a:rPr lang="en-US" dirty="0"/>
              <a:t> e-mail - </a:t>
            </a:r>
            <a:r>
              <a:rPr lang="en-US" dirty="0" err="1"/>
              <a:t>celem</a:t>
            </a:r>
            <a:r>
              <a:rPr lang="en-US" dirty="0"/>
              <a:t> jest </a:t>
            </a:r>
            <a:r>
              <a:rPr lang="en-US" dirty="0" err="1"/>
              <a:t>zwiększenie</a:t>
            </a:r>
            <a:r>
              <a:rPr lang="en-US" dirty="0"/>
              <a:t> </a:t>
            </a:r>
            <a:r>
              <a:rPr lang="en-US" dirty="0" err="1"/>
              <a:t>liczby</a:t>
            </a:r>
            <a:r>
              <a:rPr lang="en-US" dirty="0"/>
              <a:t> </a:t>
            </a:r>
            <a:r>
              <a:rPr lang="en-US" dirty="0" err="1"/>
              <a:t>subskrybentów</a:t>
            </a:r>
            <a:r>
              <a:rPr lang="en-US" dirty="0"/>
              <a:t> </a:t>
            </a:r>
            <a:r>
              <a:rPr lang="en-US" dirty="0" err="1"/>
              <a:t>poczty</a:t>
            </a:r>
            <a:r>
              <a:rPr lang="en-US" dirty="0"/>
              <a:t> e-mail, co </a:t>
            </a:r>
            <a:r>
              <a:rPr lang="en-US" dirty="0" err="1"/>
              <a:t>można</a:t>
            </a:r>
            <a:r>
              <a:rPr lang="en-US" dirty="0"/>
              <a:t> </a:t>
            </a:r>
            <a:r>
              <a:rPr lang="en-US" dirty="0" err="1"/>
              <a:t>następnie</a:t>
            </a:r>
            <a:r>
              <a:rPr lang="en-US" dirty="0"/>
              <a:t> </a:t>
            </a:r>
            <a:r>
              <a:rPr lang="en-US" dirty="0" err="1"/>
              <a:t>wykorzystać</a:t>
            </a:r>
            <a:r>
              <a:rPr lang="en-US" dirty="0"/>
              <a:t> do </a:t>
            </a:r>
            <a:r>
              <a:rPr lang="en-US" dirty="0" err="1"/>
              <a:t>kierowania</a:t>
            </a:r>
            <a:r>
              <a:rPr lang="en-US" dirty="0"/>
              <a:t> </a:t>
            </a:r>
            <a:r>
              <a:rPr lang="en-US" dirty="0" err="1"/>
              <a:t>ruchu</a:t>
            </a:r>
            <a:r>
              <a:rPr lang="en-US" dirty="0"/>
              <a:t> z </a:t>
            </a:r>
            <a:r>
              <a:rPr lang="en-US" dirty="0" err="1"/>
              <a:t>powrotem</a:t>
            </a:r>
            <a:r>
              <a:rPr lang="en-US" dirty="0"/>
              <a:t> do </a:t>
            </a:r>
            <a:r>
              <a:rPr lang="en-US" dirty="0" err="1"/>
              <a:t>witryny</a:t>
            </a:r>
            <a:r>
              <a:rPr lang="en-US" dirty="0"/>
              <a:t> </a:t>
            </a:r>
            <a:r>
              <a:rPr lang="en-US" dirty="0" err="1"/>
              <a:t>i</a:t>
            </a:r>
            <a:r>
              <a:rPr lang="en-US" dirty="0"/>
              <a:t> </a:t>
            </a:r>
            <a:r>
              <a:rPr lang="en-US" dirty="0" err="1"/>
              <a:t>zwiększenia</a:t>
            </a:r>
            <a:r>
              <a:rPr lang="en-US" dirty="0"/>
              <a:t> </a:t>
            </a:r>
            <a:r>
              <a:rPr lang="en-US" dirty="0" err="1"/>
              <a:t>konwersji</a:t>
            </a:r>
            <a:r>
              <a:rPr lang="en-US" dirty="0"/>
              <a:t>. </a:t>
            </a:r>
            <a:r>
              <a:rPr lang="en-US" dirty="0" err="1"/>
              <a:t>Można</a:t>
            </a:r>
            <a:r>
              <a:rPr lang="en-US" dirty="0"/>
              <a:t> to </a:t>
            </a:r>
            <a:r>
              <a:rPr lang="en-US" dirty="0" err="1"/>
              <a:t>osiągnąć</a:t>
            </a:r>
            <a:r>
              <a:rPr lang="en-US" dirty="0"/>
              <a:t> </a:t>
            </a:r>
            <a:r>
              <a:rPr lang="en-US" dirty="0" err="1"/>
              <a:t>za</a:t>
            </a:r>
            <a:r>
              <a:rPr lang="en-US" dirty="0"/>
              <a:t> </a:t>
            </a:r>
            <a:r>
              <a:rPr lang="en-US" dirty="0" err="1"/>
              <a:t>pomocą</a:t>
            </a:r>
            <a:r>
              <a:rPr lang="en-US" dirty="0"/>
              <a:t> </a:t>
            </a:r>
            <a:r>
              <a:rPr lang="en-US" dirty="0" err="1"/>
              <a:t>formularzy</a:t>
            </a:r>
            <a:r>
              <a:rPr lang="en-US" dirty="0"/>
              <a:t> </a:t>
            </a:r>
            <a:r>
              <a:rPr lang="en-US" dirty="0" err="1"/>
              <a:t>rejestracji</a:t>
            </a:r>
            <a:r>
              <a:rPr lang="en-US" dirty="0"/>
              <a:t> e-mail, </a:t>
            </a:r>
            <a:r>
              <a:rPr lang="en-US" dirty="0" err="1"/>
              <a:t>magnesów</a:t>
            </a:r>
            <a:r>
              <a:rPr lang="en-US" dirty="0"/>
              <a:t> </a:t>
            </a:r>
            <a:r>
              <a:rPr lang="en-US" dirty="0" err="1"/>
              <a:t>prowadzących</a:t>
            </a:r>
            <a:r>
              <a:rPr lang="en-US" dirty="0"/>
              <a:t> </a:t>
            </a:r>
            <a:r>
              <a:rPr lang="en-US" dirty="0" err="1"/>
              <a:t>i</a:t>
            </a:r>
            <a:r>
              <a:rPr lang="en-US" dirty="0"/>
              <a:t> </a:t>
            </a:r>
            <a:r>
              <a:rPr lang="en-US" dirty="0" err="1"/>
              <a:t>kampanii</a:t>
            </a:r>
            <a:r>
              <a:rPr lang="en-US" dirty="0"/>
              <a:t> e-mail </a:t>
            </a:r>
            <a:r>
              <a:rPr lang="en-US" dirty="0" err="1"/>
              <a:t>marketingowych</a:t>
            </a:r>
            <a:r>
              <a:rPr lang="en-US" dirty="0"/>
              <a:t>.</a:t>
            </a:r>
            <a:endParaRPr dirty="0"/>
          </a:p>
          <a:p>
            <a:pPr marL="228600" lvl="0" indent="-158750" algn="l" rtl="0">
              <a:lnSpc>
                <a:spcPct val="100000"/>
              </a:lnSpc>
              <a:spcBef>
                <a:spcPts val="0"/>
              </a:spcBef>
              <a:spcAft>
                <a:spcPts val="0"/>
              </a:spcAft>
              <a:buSzPts val="1100"/>
              <a:buFont typeface="Arial"/>
              <a:buNone/>
            </a:pPr>
            <a:endParaRPr dirty="0"/>
          </a:p>
          <a:p>
            <a:pPr marL="228600" lvl="0" indent="-228600" algn="l" rtl="0">
              <a:lnSpc>
                <a:spcPct val="100000"/>
              </a:lnSpc>
              <a:spcBef>
                <a:spcPts val="0"/>
              </a:spcBef>
              <a:spcAft>
                <a:spcPts val="0"/>
              </a:spcAft>
              <a:buSzPts val="1100"/>
              <a:buFont typeface="Arial"/>
              <a:buAutoNum type="arabicPeriod"/>
            </a:pPr>
            <a:r>
              <a:rPr lang="en-US" dirty="0"/>
              <a:t>    </a:t>
            </a:r>
            <a:r>
              <a:rPr lang="en-US" dirty="0" err="1"/>
              <a:t>Poprawa</a:t>
            </a:r>
            <a:r>
              <a:rPr lang="en-US" dirty="0"/>
              <a:t> </a:t>
            </a:r>
            <a:r>
              <a:rPr lang="en-US" dirty="0" err="1"/>
              <a:t>reputacji</a:t>
            </a:r>
            <a:r>
              <a:rPr lang="en-US" dirty="0"/>
              <a:t> online - </a:t>
            </a:r>
            <a:r>
              <a:rPr lang="en-US" dirty="0" err="1"/>
              <a:t>celem</a:t>
            </a:r>
            <a:r>
              <a:rPr lang="en-US" dirty="0"/>
              <a:t> jest </a:t>
            </a:r>
            <a:r>
              <a:rPr lang="en-US" dirty="0" err="1"/>
              <a:t>poprawa</a:t>
            </a:r>
            <a:r>
              <a:rPr lang="en-US" dirty="0"/>
              <a:t> </a:t>
            </a:r>
            <a:r>
              <a:rPr lang="en-US" dirty="0" err="1"/>
              <a:t>ogólnej</a:t>
            </a:r>
            <a:r>
              <a:rPr lang="en-US" dirty="0"/>
              <a:t> </a:t>
            </a:r>
            <a:r>
              <a:rPr lang="en-US" dirty="0" err="1"/>
              <a:t>reputacji</a:t>
            </a:r>
            <a:r>
              <a:rPr lang="en-US" dirty="0"/>
              <a:t> online </a:t>
            </a:r>
            <a:r>
              <a:rPr lang="en-US" dirty="0" err="1"/>
              <a:t>firmy</a:t>
            </a:r>
            <a:r>
              <a:rPr lang="en-US" dirty="0"/>
              <a:t>, co </a:t>
            </a:r>
            <a:r>
              <a:rPr lang="en-US" dirty="0" err="1"/>
              <a:t>może</a:t>
            </a:r>
            <a:r>
              <a:rPr lang="en-US" dirty="0"/>
              <a:t> </a:t>
            </a:r>
            <a:r>
              <a:rPr lang="en-US" dirty="0" err="1"/>
              <a:t>zwiększyć</a:t>
            </a:r>
            <a:r>
              <a:rPr lang="en-US" dirty="0"/>
              <a:t> </a:t>
            </a:r>
            <a:r>
              <a:rPr lang="en-US" dirty="0" err="1"/>
              <a:t>ruch</a:t>
            </a:r>
            <a:r>
              <a:rPr lang="en-US" dirty="0"/>
              <a:t> </a:t>
            </a:r>
            <a:r>
              <a:rPr lang="en-US" dirty="0" err="1"/>
              <a:t>na</a:t>
            </a:r>
            <a:r>
              <a:rPr lang="en-US" dirty="0"/>
              <a:t> </a:t>
            </a:r>
            <a:r>
              <a:rPr lang="en-US" dirty="0" err="1"/>
              <a:t>stronie</a:t>
            </a:r>
            <a:r>
              <a:rPr lang="en-US" dirty="0"/>
              <a:t> </a:t>
            </a:r>
            <a:r>
              <a:rPr lang="en-US" dirty="0" err="1"/>
              <a:t>internetowej</a:t>
            </a:r>
            <a:r>
              <a:rPr lang="en-US" dirty="0"/>
              <a:t> </a:t>
            </a:r>
            <a:r>
              <a:rPr lang="en-US" dirty="0" err="1"/>
              <a:t>i</a:t>
            </a:r>
            <a:r>
              <a:rPr lang="en-US" dirty="0"/>
              <a:t> </a:t>
            </a:r>
            <a:r>
              <a:rPr lang="en-US" dirty="0" err="1"/>
              <a:t>widoczność</a:t>
            </a:r>
            <a:r>
              <a:rPr lang="en-US" dirty="0"/>
              <a:t> </a:t>
            </a:r>
            <a:r>
              <a:rPr lang="en-US" dirty="0" err="1"/>
              <a:t>marki</a:t>
            </a:r>
            <a:r>
              <a:rPr lang="en-US" dirty="0"/>
              <a:t>. </a:t>
            </a:r>
            <a:r>
              <a:rPr lang="en-US" dirty="0" err="1"/>
              <a:t>Można</a:t>
            </a:r>
            <a:r>
              <a:rPr lang="en-US" dirty="0"/>
              <a:t> to </a:t>
            </a:r>
            <a:r>
              <a:rPr lang="en-US" dirty="0" err="1"/>
              <a:t>osiągnąć</a:t>
            </a:r>
            <a:r>
              <a:rPr lang="en-US" dirty="0"/>
              <a:t> </a:t>
            </a:r>
            <a:r>
              <a:rPr lang="en-US" dirty="0" err="1"/>
              <a:t>poprzez</a:t>
            </a:r>
            <a:r>
              <a:rPr lang="en-US" dirty="0"/>
              <a:t> </a:t>
            </a:r>
            <a:r>
              <a:rPr lang="en-US" dirty="0" err="1"/>
              <a:t>pozytywne</a:t>
            </a:r>
            <a:r>
              <a:rPr lang="en-US" dirty="0"/>
              <a:t> </a:t>
            </a:r>
            <a:r>
              <a:rPr lang="en-US" dirty="0" err="1"/>
              <a:t>recenzje</a:t>
            </a:r>
            <a:r>
              <a:rPr lang="en-US" dirty="0"/>
              <a:t>, </a:t>
            </a:r>
            <a:r>
              <a:rPr lang="en-US" dirty="0" err="1"/>
              <a:t>referencje</a:t>
            </a:r>
            <a:r>
              <a:rPr lang="en-US" dirty="0"/>
              <a:t> </a:t>
            </a:r>
            <a:r>
              <a:rPr lang="en-US" dirty="0" err="1"/>
              <a:t>i</a:t>
            </a:r>
            <a:r>
              <a:rPr lang="en-US" dirty="0"/>
              <a:t> </a:t>
            </a:r>
            <a:r>
              <a:rPr lang="en-US" dirty="0" err="1"/>
              <a:t>taktyki</a:t>
            </a:r>
            <a:r>
              <a:rPr lang="en-US" dirty="0"/>
              <a:t> </a:t>
            </a:r>
            <a:r>
              <a:rPr lang="en-US" dirty="0" err="1"/>
              <a:t>zarządzania</a:t>
            </a:r>
            <a:r>
              <a:rPr lang="en-US" dirty="0"/>
              <a:t> </a:t>
            </a:r>
            <a:r>
              <a:rPr lang="en-US" dirty="0" err="1"/>
              <a:t>reputacją</a:t>
            </a:r>
            <a:r>
              <a:rPr lang="en-US" dirty="0"/>
              <a:t>.</a:t>
            </a:r>
            <a:endParaRPr dirty="0"/>
          </a:p>
          <a:p>
            <a:pPr marL="228600" lvl="0" indent="-158750" algn="l" rtl="0">
              <a:lnSpc>
                <a:spcPct val="100000"/>
              </a:lnSpc>
              <a:spcBef>
                <a:spcPts val="0"/>
              </a:spcBef>
              <a:spcAft>
                <a:spcPts val="0"/>
              </a:spcAft>
              <a:buSzPts val="1100"/>
              <a:buFont typeface="Arial"/>
              <a:buNone/>
            </a:pPr>
            <a:endParaRPr dirty="0"/>
          </a:p>
          <a:p>
            <a:pPr marL="228600" lvl="0" indent="-228600" algn="l" rtl="0">
              <a:lnSpc>
                <a:spcPct val="100000"/>
              </a:lnSpc>
              <a:spcBef>
                <a:spcPts val="0"/>
              </a:spcBef>
              <a:spcAft>
                <a:spcPts val="0"/>
              </a:spcAft>
              <a:buSzPts val="1100"/>
              <a:buFont typeface="Arial"/>
              <a:buAutoNum type="arabicPeriod"/>
            </a:pPr>
            <a:r>
              <a:rPr lang="en-US" dirty="0"/>
              <a:t>    </a:t>
            </a:r>
            <a:r>
              <a:rPr lang="en-US" dirty="0" err="1"/>
              <a:t>Zwiększone</a:t>
            </a:r>
            <a:r>
              <a:rPr lang="en-US" dirty="0"/>
              <a:t> </a:t>
            </a:r>
            <a:r>
              <a:rPr lang="en-US" dirty="0" err="1"/>
              <a:t>zaangażowanie</a:t>
            </a:r>
            <a:r>
              <a:rPr lang="en-US" dirty="0"/>
              <a:t> - </a:t>
            </a:r>
            <a:r>
              <a:rPr lang="en-US" dirty="0" err="1"/>
              <a:t>Celem</a:t>
            </a:r>
            <a:r>
              <a:rPr lang="en-US" dirty="0"/>
              <a:t> jest </a:t>
            </a:r>
            <a:r>
              <a:rPr lang="en-US" dirty="0" err="1"/>
              <a:t>zwiększenie</a:t>
            </a:r>
            <a:r>
              <a:rPr lang="en-US" dirty="0"/>
              <a:t> </a:t>
            </a:r>
            <a:r>
              <a:rPr lang="en-US" dirty="0" err="1"/>
              <a:t>zaangażowania</a:t>
            </a:r>
            <a:r>
              <a:rPr lang="en-US" dirty="0"/>
              <a:t> </a:t>
            </a:r>
            <a:r>
              <a:rPr lang="en-US" dirty="0" err="1"/>
              <a:t>na</a:t>
            </a:r>
            <a:r>
              <a:rPr lang="en-US" dirty="0"/>
              <a:t> </a:t>
            </a:r>
            <a:r>
              <a:rPr lang="en-US" dirty="0" err="1"/>
              <a:t>stronie</a:t>
            </a:r>
            <a:r>
              <a:rPr lang="en-US" dirty="0"/>
              <a:t> </a:t>
            </a:r>
            <a:r>
              <a:rPr lang="en-US" dirty="0" err="1"/>
              <a:t>internetowej</a:t>
            </a:r>
            <a:r>
              <a:rPr lang="en-US" dirty="0"/>
              <a:t>, </a:t>
            </a:r>
            <a:r>
              <a:rPr lang="en-US" dirty="0" err="1"/>
              <a:t>takiego</a:t>
            </a:r>
            <a:r>
              <a:rPr lang="en-US" dirty="0"/>
              <a:t> </a:t>
            </a:r>
            <a:r>
              <a:rPr lang="en-US" dirty="0" err="1"/>
              <a:t>jak</a:t>
            </a:r>
            <a:r>
              <a:rPr lang="en-US" dirty="0"/>
              <a:t> </a:t>
            </a:r>
            <a:r>
              <a:rPr lang="en-US" dirty="0" err="1"/>
              <a:t>komentarze</a:t>
            </a:r>
            <a:r>
              <a:rPr lang="en-US" dirty="0"/>
              <a:t>, </a:t>
            </a:r>
            <a:r>
              <a:rPr lang="en-US" dirty="0" err="1"/>
              <a:t>udostępnienia</a:t>
            </a:r>
            <a:r>
              <a:rPr lang="en-US" dirty="0"/>
              <a:t> </a:t>
            </a:r>
            <a:r>
              <a:rPr lang="en-US" dirty="0" err="1"/>
              <a:t>społecznościowe</a:t>
            </a:r>
            <a:r>
              <a:rPr lang="en-US" dirty="0"/>
              <a:t> </a:t>
            </a:r>
            <a:r>
              <a:rPr lang="en-US" dirty="0" err="1"/>
              <a:t>i</a:t>
            </a:r>
            <a:r>
              <a:rPr lang="en-US" dirty="0"/>
              <a:t> </a:t>
            </a:r>
            <a:r>
              <a:rPr lang="en-US" dirty="0" err="1"/>
              <a:t>czas</a:t>
            </a:r>
            <a:r>
              <a:rPr lang="en-US" dirty="0"/>
              <a:t> </a:t>
            </a:r>
            <a:r>
              <a:rPr lang="en-US" dirty="0" err="1"/>
              <a:t>spędzony</a:t>
            </a:r>
            <a:r>
              <a:rPr lang="en-US" dirty="0"/>
              <a:t> </a:t>
            </a:r>
            <a:r>
              <a:rPr lang="en-US" dirty="0" err="1"/>
              <a:t>na</a:t>
            </a:r>
            <a:r>
              <a:rPr lang="en-US" dirty="0"/>
              <a:t> </a:t>
            </a:r>
            <a:r>
              <a:rPr lang="en-US" dirty="0" err="1"/>
              <a:t>stronie</a:t>
            </a:r>
            <a:r>
              <a:rPr lang="en-US" dirty="0"/>
              <a:t>. </a:t>
            </a:r>
            <a:r>
              <a:rPr lang="en-US" dirty="0" err="1"/>
              <a:t>Można</a:t>
            </a:r>
            <a:r>
              <a:rPr lang="en-US" dirty="0"/>
              <a:t> to </a:t>
            </a:r>
            <a:r>
              <a:rPr lang="en-US" dirty="0" err="1"/>
              <a:t>osiągnąć</a:t>
            </a:r>
            <a:r>
              <a:rPr lang="en-US" dirty="0"/>
              <a:t> </a:t>
            </a:r>
            <a:r>
              <a:rPr lang="en-US" dirty="0" err="1"/>
              <a:t>poprzez</a:t>
            </a:r>
            <a:r>
              <a:rPr lang="en-US" dirty="0"/>
              <a:t> </a:t>
            </a:r>
            <a:r>
              <a:rPr lang="en-US" dirty="0" err="1"/>
              <a:t>angażujące</a:t>
            </a:r>
            <a:r>
              <a:rPr lang="en-US" dirty="0"/>
              <a:t> </a:t>
            </a:r>
            <a:r>
              <a:rPr lang="en-US" dirty="0" err="1"/>
              <a:t>i</a:t>
            </a:r>
            <a:r>
              <a:rPr lang="en-US" dirty="0"/>
              <a:t> </a:t>
            </a:r>
            <a:r>
              <a:rPr lang="en-US" dirty="0" err="1"/>
              <a:t>udostępniane</a:t>
            </a:r>
            <a:r>
              <a:rPr lang="en-US" dirty="0"/>
              <a:t> </a:t>
            </a:r>
            <a:r>
              <a:rPr lang="en-US" dirty="0" err="1"/>
              <a:t>treści</a:t>
            </a:r>
            <a:r>
              <a:rPr lang="en-US" dirty="0"/>
              <a:t>, </a:t>
            </a:r>
            <a:r>
              <a:rPr lang="en-US" dirty="0" err="1"/>
              <a:t>interaktywne</a:t>
            </a:r>
            <a:r>
              <a:rPr lang="en-US" dirty="0"/>
              <a:t> </a:t>
            </a:r>
            <a:r>
              <a:rPr lang="en-US" dirty="0" err="1"/>
              <a:t>funkcje</a:t>
            </a:r>
            <a:r>
              <a:rPr lang="en-US" dirty="0"/>
              <a:t> </a:t>
            </a:r>
            <a:r>
              <a:rPr lang="en-US" dirty="0" err="1"/>
              <a:t>na</a:t>
            </a:r>
            <a:r>
              <a:rPr lang="en-US" dirty="0"/>
              <a:t> </a:t>
            </a:r>
            <a:r>
              <a:rPr lang="en-US" dirty="0" err="1"/>
              <a:t>stronie</a:t>
            </a:r>
            <a:r>
              <a:rPr lang="en-US" dirty="0"/>
              <a:t> </a:t>
            </a:r>
            <a:r>
              <a:rPr lang="en-US" dirty="0" err="1"/>
              <a:t>i</a:t>
            </a:r>
            <a:r>
              <a:rPr lang="en-US" dirty="0"/>
              <a:t> </a:t>
            </a:r>
            <a:r>
              <a:rPr lang="en-US" dirty="0" err="1"/>
              <a:t>poprawę</a:t>
            </a:r>
            <a:r>
              <a:rPr lang="en-US" dirty="0"/>
              <a:t> </a:t>
            </a:r>
            <a:r>
              <a:rPr lang="en-US" dirty="0" err="1"/>
              <a:t>komfortu</a:t>
            </a:r>
            <a:r>
              <a:rPr lang="en-US" dirty="0"/>
              <a:t> </a:t>
            </a:r>
            <a:r>
              <a:rPr lang="en-US" dirty="0" err="1"/>
              <a:t>użytkowania</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err="1"/>
              <a:t>Cele</a:t>
            </a:r>
            <a:r>
              <a:rPr lang="en-US" dirty="0"/>
              <a:t> SEO </a:t>
            </a:r>
            <a:r>
              <a:rPr lang="en-US" dirty="0" err="1"/>
              <a:t>dla</a:t>
            </a:r>
            <a:r>
              <a:rPr lang="en-US" dirty="0"/>
              <a:t> </a:t>
            </a:r>
            <a:r>
              <a:rPr lang="en-US" dirty="0" err="1"/>
              <a:t>ruchu</a:t>
            </a:r>
            <a:r>
              <a:rPr lang="en-US" dirty="0"/>
              <a:t> </a:t>
            </a:r>
            <a:r>
              <a:rPr lang="en-US" dirty="0" err="1"/>
              <a:t>nieprzetworzonego</a:t>
            </a:r>
            <a:r>
              <a:rPr lang="en-US" dirty="0"/>
              <a:t> </a:t>
            </a:r>
            <a:r>
              <a:rPr lang="en-US" dirty="0" err="1"/>
              <a:t>są</a:t>
            </a:r>
            <a:r>
              <a:rPr lang="en-US" dirty="0"/>
              <a:t> </a:t>
            </a:r>
            <a:r>
              <a:rPr lang="en-US" dirty="0" err="1"/>
              <a:t>ważne</a:t>
            </a:r>
            <a:r>
              <a:rPr lang="en-US" dirty="0"/>
              <a:t> </a:t>
            </a:r>
            <a:r>
              <a:rPr lang="en-US" dirty="0" err="1"/>
              <a:t>dla</a:t>
            </a:r>
            <a:r>
              <a:rPr lang="en-US" dirty="0"/>
              <a:t> firm, </a:t>
            </a:r>
            <a:r>
              <a:rPr lang="en-US" dirty="0" err="1"/>
              <a:t>które</a:t>
            </a:r>
            <a:r>
              <a:rPr lang="en-US" dirty="0"/>
              <a:t> </a:t>
            </a:r>
            <a:r>
              <a:rPr lang="en-US" dirty="0" err="1"/>
              <a:t>chcą</a:t>
            </a:r>
            <a:r>
              <a:rPr lang="en-US" dirty="0"/>
              <a:t> </a:t>
            </a:r>
            <a:r>
              <a:rPr lang="en-US" dirty="0" err="1"/>
              <a:t>zwiększyć</a:t>
            </a:r>
            <a:r>
              <a:rPr lang="en-US" dirty="0"/>
              <a:t> </a:t>
            </a:r>
            <a:r>
              <a:rPr lang="en-US" dirty="0" err="1"/>
              <a:t>swoją</a:t>
            </a:r>
            <a:r>
              <a:rPr lang="en-US" dirty="0"/>
              <a:t> </a:t>
            </a:r>
            <a:r>
              <a:rPr lang="en-US" dirty="0" err="1"/>
              <a:t>ogólną</a:t>
            </a:r>
            <a:r>
              <a:rPr lang="en-US" dirty="0"/>
              <a:t> </a:t>
            </a:r>
            <a:r>
              <a:rPr lang="en-US" dirty="0" err="1"/>
              <a:t>obecność</a:t>
            </a:r>
            <a:r>
              <a:rPr lang="en-US" dirty="0"/>
              <a:t> </a:t>
            </a:r>
            <a:r>
              <a:rPr lang="en-US" dirty="0" err="1"/>
              <a:t>i</a:t>
            </a:r>
            <a:r>
              <a:rPr lang="en-US" dirty="0"/>
              <a:t> </a:t>
            </a:r>
            <a:r>
              <a:rPr lang="en-US" dirty="0" err="1"/>
              <a:t>widoczność</a:t>
            </a:r>
            <a:r>
              <a:rPr lang="en-US" dirty="0"/>
              <a:t> w </a:t>
            </a:r>
            <a:r>
              <a:rPr lang="en-US" dirty="0" err="1"/>
              <a:t>Internecie</a:t>
            </a:r>
            <a:r>
              <a:rPr lang="en-US" dirty="0"/>
              <a:t>. </a:t>
            </a:r>
            <a:r>
              <a:rPr lang="en-US" dirty="0" err="1"/>
              <a:t>Ustalając</a:t>
            </a:r>
            <a:r>
              <a:rPr lang="en-US" dirty="0"/>
              <a:t> </a:t>
            </a:r>
            <a:r>
              <a:rPr lang="en-US" dirty="0" err="1"/>
              <a:t>te</a:t>
            </a:r>
            <a:r>
              <a:rPr lang="en-US" dirty="0"/>
              <a:t> </a:t>
            </a:r>
            <a:r>
              <a:rPr lang="en-US" dirty="0" err="1"/>
              <a:t>cele</a:t>
            </a:r>
            <a:r>
              <a:rPr lang="en-US" dirty="0"/>
              <a:t>, </a:t>
            </a:r>
            <a:r>
              <a:rPr lang="en-US" dirty="0" err="1"/>
              <a:t>firmy</a:t>
            </a:r>
            <a:r>
              <a:rPr lang="en-US" dirty="0"/>
              <a:t> </a:t>
            </a:r>
            <a:r>
              <a:rPr lang="en-US" dirty="0" err="1"/>
              <a:t>mogą</a:t>
            </a:r>
            <a:r>
              <a:rPr lang="en-US" dirty="0"/>
              <a:t> </a:t>
            </a:r>
            <a:r>
              <a:rPr lang="en-US" dirty="0" err="1"/>
              <a:t>skoncentrować</a:t>
            </a:r>
            <a:r>
              <a:rPr lang="en-US" dirty="0"/>
              <a:t> </a:t>
            </a:r>
            <a:r>
              <a:rPr lang="en-US" dirty="0" err="1"/>
              <a:t>swoje</a:t>
            </a:r>
            <a:r>
              <a:rPr lang="en-US" dirty="0"/>
              <a:t> </a:t>
            </a:r>
            <a:r>
              <a:rPr lang="en-US" dirty="0" err="1"/>
              <a:t>wysiłki</a:t>
            </a:r>
            <a:r>
              <a:rPr lang="en-US" dirty="0"/>
              <a:t> </a:t>
            </a:r>
            <a:r>
              <a:rPr lang="en-US" dirty="0" err="1"/>
              <a:t>na</a:t>
            </a:r>
            <a:r>
              <a:rPr lang="en-US" dirty="0"/>
              <a:t> </a:t>
            </a:r>
            <a:r>
              <a:rPr lang="en-US" dirty="0" err="1"/>
              <a:t>taktykach</a:t>
            </a:r>
            <a:r>
              <a:rPr lang="en-US" dirty="0"/>
              <a:t>, </a:t>
            </a:r>
            <a:r>
              <a:rPr lang="en-US" dirty="0" err="1"/>
              <a:t>które</a:t>
            </a:r>
            <a:r>
              <a:rPr lang="en-US" dirty="0"/>
              <a:t> </a:t>
            </a:r>
            <a:r>
              <a:rPr lang="en-US" dirty="0" err="1"/>
              <a:t>generują</a:t>
            </a:r>
            <a:r>
              <a:rPr lang="en-US" dirty="0"/>
              <a:t> </a:t>
            </a:r>
            <a:r>
              <a:rPr lang="en-US" dirty="0" err="1"/>
              <a:t>największy</a:t>
            </a:r>
            <a:r>
              <a:rPr lang="en-US" dirty="0"/>
              <a:t> </a:t>
            </a:r>
            <a:r>
              <a:rPr lang="en-US" dirty="0" err="1"/>
              <a:t>ruch</a:t>
            </a:r>
            <a:r>
              <a:rPr lang="en-US" dirty="0"/>
              <a:t> </a:t>
            </a:r>
            <a:r>
              <a:rPr lang="en-US" dirty="0" err="1"/>
              <a:t>na</a:t>
            </a:r>
            <a:r>
              <a:rPr lang="en-US" dirty="0"/>
              <a:t> </a:t>
            </a:r>
            <a:r>
              <a:rPr lang="en-US" dirty="0" err="1"/>
              <a:t>ich</a:t>
            </a:r>
            <a:r>
              <a:rPr lang="en-US" dirty="0"/>
              <a:t> </a:t>
            </a:r>
            <a:r>
              <a:rPr lang="en-US" dirty="0" err="1"/>
              <a:t>stronie</a:t>
            </a:r>
            <a:r>
              <a:rPr lang="en-US" dirty="0"/>
              <a:t> </a:t>
            </a:r>
            <a:r>
              <a:rPr lang="en-US" dirty="0" err="1"/>
              <a:t>internetowej</a:t>
            </a:r>
            <a:r>
              <a:rPr lang="en-US" dirty="0"/>
              <a:t>, </a:t>
            </a:r>
            <a:r>
              <a:rPr lang="en-US" dirty="0" err="1"/>
              <a:t>niezależnie</a:t>
            </a:r>
            <a:r>
              <a:rPr lang="en-US" dirty="0"/>
              <a:t> od </a:t>
            </a:r>
            <a:r>
              <a:rPr lang="en-US" dirty="0" err="1"/>
              <a:t>źródła</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err="1"/>
              <a:t>Ważne</a:t>
            </a:r>
            <a:r>
              <a:rPr lang="en-US" dirty="0"/>
              <a:t> jest, aby </a:t>
            </a:r>
            <a:r>
              <a:rPr lang="en-US" dirty="0" err="1"/>
              <a:t>pamiętać</a:t>
            </a:r>
            <a:r>
              <a:rPr lang="en-US" dirty="0"/>
              <a:t>, </a:t>
            </a:r>
            <a:r>
              <a:rPr lang="en-US" dirty="0" err="1"/>
              <a:t>że</a:t>
            </a:r>
            <a:r>
              <a:rPr lang="en-US" dirty="0"/>
              <a:t> </a:t>
            </a:r>
            <a:r>
              <a:rPr lang="en-US" dirty="0" err="1"/>
              <a:t>chociaż</a:t>
            </a:r>
            <a:r>
              <a:rPr lang="en-US" dirty="0"/>
              <a:t> </a:t>
            </a:r>
            <a:r>
              <a:rPr lang="en-US" dirty="0" err="1"/>
              <a:t>cele</a:t>
            </a:r>
            <a:r>
              <a:rPr lang="en-US" dirty="0"/>
              <a:t> </a:t>
            </a:r>
            <a:r>
              <a:rPr lang="en-US" dirty="0" err="1"/>
              <a:t>związane</a:t>
            </a:r>
            <a:r>
              <a:rPr lang="en-US" dirty="0"/>
              <a:t> z </a:t>
            </a:r>
            <a:r>
              <a:rPr lang="en-US" dirty="0" err="1"/>
              <a:t>surowym</a:t>
            </a:r>
            <a:r>
              <a:rPr lang="en-US" dirty="0"/>
              <a:t> </a:t>
            </a:r>
            <a:r>
              <a:rPr lang="en-US" dirty="0" err="1"/>
              <a:t>ruchem</a:t>
            </a:r>
            <a:r>
              <a:rPr lang="en-US" dirty="0"/>
              <a:t> </a:t>
            </a:r>
            <a:r>
              <a:rPr lang="en-US" dirty="0" err="1"/>
              <a:t>są</a:t>
            </a:r>
            <a:r>
              <a:rPr lang="en-US" dirty="0"/>
              <a:t> </a:t>
            </a:r>
            <a:r>
              <a:rPr lang="en-US" dirty="0" err="1"/>
              <a:t>ważne</a:t>
            </a:r>
            <a:r>
              <a:rPr lang="en-US" dirty="0"/>
              <a:t>, </a:t>
            </a:r>
            <a:r>
              <a:rPr lang="en-US" dirty="0" err="1"/>
              <a:t>nie</a:t>
            </a:r>
            <a:r>
              <a:rPr lang="en-US" dirty="0"/>
              <a:t> </a:t>
            </a:r>
            <a:r>
              <a:rPr lang="en-US" dirty="0" err="1"/>
              <a:t>powinny</a:t>
            </a:r>
            <a:r>
              <a:rPr lang="en-US" dirty="0"/>
              <a:t> </a:t>
            </a:r>
            <a:r>
              <a:rPr lang="en-US" dirty="0" err="1"/>
              <a:t>być</a:t>
            </a:r>
            <a:r>
              <a:rPr lang="en-US" dirty="0"/>
              <a:t> </a:t>
            </a:r>
            <a:r>
              <a:rPr lang="en-US" dirty="0" err="1"/>
              <a:t>jedynym</a:t>
            </a:r>
            <a:r>
              <a:rPr lang="en-US" dirty="0"/>
              <a:t> </a:t>
            </a:r>
            <a:r>
              <a:rPr lang="en-US" dirty="0" err="1"/>
              <a:t>celem</a:t>
            </a:r>
            <a:r>
              <a:rPr lang="en-US" dirty="0"/>
              <a:t> </a:t>
            </a:r>
            <a:r>
              <a:rPr lang="en-US" dirty="0" err="1"/>
              <a:t>strategii</a:t>
            </a:r>
            <a:r>
              <a:rPr lang="en-US" dirty="0"/>
              <a:t> SEO. </a:t>
            </a:r>
            <a:r>
              <a:rPr lang="en-US" dirty="0" err="1"/>
              <a:t>Zbyt</a:t>
            </a:r>
            <a:r>
              <a:rPr lang="en-US" dirty="0"/>
              <a:t> </a:t>
            </a:r>
            <a:r>
              <a:rPr lang="en-US" dirty="0" err="1"/>
              <a:t>duże</a:t>
            </a:r>
            <a:r>
              <a:rPr lang="en-US" dirty="0"/>
              <a:t> </a:t>
            </a:r>
            <a:r>
              <a:rPr lang="en-US" dirty="0" err="1"/>
              <a:t>skupienie</a:t>
            </a:r>
            <a:r>
              <a:rPr lang="en-US" dirty="0"/>
              <a:t> </a:t>
            </a:r>
            <a:r>
              <a:rPr lang="en-US" dirty="0" err="1"/>
              <a:t>się</a:t>
            </a:r>
            <a:r>
              <a:rPr lang="en-US" dirty="0"/>
              <a:t> </a:t>
            </a:r>
            <a:r>
              <a:rPr lang="en-US" dirty="0" err="1"/>
              <a:t>na</a:t>
            </a:r>
            <a:r>
              <a:rPr lang="en-US" dirty="0"/>
              <a:t> </a:t>
            </a:r>
            <a:r>
              <a:rPr lang="en-US" dirty="0" err="1"/>
              <a:t>surowym</a:t>
            </a:r>
            <a:r>
              <a:rPr lang="en-US" dirty="0"/>
              <a:t> </a:t>
            </a:r>
            <a:r>
              <a:rPr lang="en-US" dirty="0" err="1"/>
              <a:t>ruchu</a:t>
            </a:r>
            <a:r>
              <a:rPr lang="en-US" dirty="0"/>
              <a:t> </a:t>
            </a:r>
            <a:r>
              <a:rPr lang="en-US" dirty="0" err="1"/>
              <a:t>może</a:t>
            </a:r>
            <a:r>
              <a:rPr lang="en-US" dirty="0"/>
              <a:t> </a:t>
            </a:r>
            <a:r>
              <a:rPr lang="en-US" dirty="0" err="1"/>
              <a:t>prowadzić</a:t>
            </a:r>
            <a:r>
              <a:rPr lang="en-US" dirty="0"/>
              <a:t> do </a:t>
            </a:r>
            <a:r>
              <a:rPr lang="en-US" dirty="0" err="1"/>
              <a:t>zaniedbania</a:t>
            </a:r>
            <a:r>
              <a:rPr lang="en-US" dirty="0"/>
              <a:t> </a:t>
            </a:r>
            <a:r>
              <a:rPr lang="en-US" dirty="0" err="1"/>
              <a:t>innych</a:t>
            </a:r>
            <a:r>
              <a:rPr lang="en-US" dirty="0"/>
              <a:t> </a:t>
            </a:r>
            <a:r>
              <a:rPr lang="en-US" dirty="0" err="1"/>
              <a:t>ważnych</a:t>
            </a:r>
            <a:r>
              <a:rPr lang="en-US" dirty="0"/>
              <a:t> </a:t>
            </a:r>
            <a:r>
              <a:rPr lang="en-US" dirty="0" err="1"/>
              <a:t>celów</a:t>
            </a:r>
            <a:r>
              <a:rPr lang="en-US" dirty="0"/>
              <a:t> SEO, </a:t>
            </a:r>
            <a:r>
              <a:rPr lang="en-US" dirty="0" err="1"/>
              <a:t>takich</a:t>
            </a:r>
            <a:r>
              <a:rPr lang="en-US" dirty="0"/>
              <a:t> </a:t>
            </a:r>
            <a:r>
              <a:rPr lang="en-US" dirty="0" err="1"/>
              <a:t>jak</a:t>
            </a:r>
            <a:r>
              <a:rPr lang="en-US" dirty="0"/>
              <a:t> </a:t>
            </a:r>
            <a:r>
              <a:rPr lang="en-US" dirty="0" err="1"/>
              <a:t>poprawa</a:t>
            </a:r>
            <a:r>
              <a:rPr lang="en-US" dirty="0"/>
              <a:t> </a:t>
            </a:r>
            <a:r>
              <a:rPr lang="en-US" dirty="0" err="1"/>
              <a:t>struktury</a:t>
            </a:r>
            <a:r>
              <a:rPr lang="en-US" dirty="0"/>
              <a:t> </a:t>
            </a:r>
            <a:r>
              <a:rPr lang="en-US" dirty="0" err="1"/>
              <a:t>witryny</a:t>
            </a:r>
            <a:r>
              <a:rPr lang="en-US" dirty="0"/>
              <a:t>, </a:t>
            </a:r>
            <a:r>
              <a:rPr lang="en-US" dirty="0" err="1"/>
              <a:t>optymalizacja</a:t>
            </a:r>
            <a:r>
              <a:rPr lang="en-US" dirty="0"/>
              <a:t> </a:t>
            </a:r>
            <a:r>
              <a:rPr lang="en-US" dirty="0" err="1"/>
              <a:t>słów</a:t>
            </a:r>
            <a:r>
              <a:rPr lang="en-US" dirty="0"/>
              <a:t> </a:t>
            </a:r>
            <a:r>
              <a:rPr lang="en-US" dirty="0" err="1"/>
              <a:t>kluczowych</a:t>
            </a:r>
            <a:r>
              <a:rPr lang="en-US" dirty="0"/>
              <a:t> </a:t>
            </a:r>
            <a:r>
              <a:rPr lang="en-US" dirty="0" err="1"/>
              <a:t>i</a:t>
            </a:r>
            <a:r>
              <a:rPr lang="en-US" dirty="0"/>
              <a:t> </a:t>
            </a:r>
            <a:r>
              <a:rPr lang="en-US" dirty="0" err="1"/>
              <a:t>poprawa</a:t>
            </a:r>
            <a:r>
              <a:rPr lang="en-US" dirty="0"/>
              <a:t> </a:t>
            </a:r>
            <a:r>
              <a:rPr lang="en-US" dirty="0" err="1"/>
              <a:t>komfortu</a:t>
            </a:r>
            <a:r>
              <a:rPr lang="en-US" dirty="0"/>
              <a:t> </a:t>
            </a:r>
            <a:r>
              <a:rPr lang="en-US" dirty="0" err="1"/>
              <a:t>użytkowania</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err="1"/>
              <a:t>Podsumowując</a:t>
            </a:r>
            <a:r>
              <a:rPr lang="en-US" dirty="0"/>
              <a:t>, </a:t>
            </a:r>
            <a:r>
              <a:rPr lang="en-US" dirty="0" err="1"/>
              <a:t>cele</a:t>
            </a:r>
            <a:r>
              <a:rPr lang="en-US" dirty="0"/>
              <a:t> SEO </a:t>
            </a:r>
            <a:r>
              <a:rPr lang="en-US" dirty="0" err="1"/>
              <a:t>związane</a:t>
            </a:r>
            <a:r>
              <a:rPr lang="en-US" dirty="0"/>
              <a:t> z </a:t>
            </a:r>
            <a:r>
              <a:rPr lang="en-US" dirty="0" err="1"/>
              <a:t>nieprzetworzonym</a:t>
            </a:r>
            <a:r>
              <a:rPr lang="en-US" dirty="0"/>
              <a:t> </a:t>
            </a:r>
            <a:r>
              <a:rPr lang="en-US" dirty="0" err="1"/>
              <a:t>ruchem</a:t>
            </a:r>
            <a:r>
              <a:rPr lang="en-US" dirty="0"/>
              <a:t> </a:t>
            </a:r>
            <a:r>
              <a:rPr lang="en-US" dirty="0" err="1"/>
              <a:t>są</a:t>
            </a:r>
            <a:r>
              <a:rPr lang="en-US" dirty="0"/>
              <a:t> </a:t>
            </a:r>
            <a:r>
              <a:rPr lang="en-US" dirty="0" err="1"/>
              <a:t>ważną</a:t>
            </a:r>
            <a:r>
              <a:rPr lang="en-US" dirty="0"/>
              <a:t> </a:t>
            </a:r>
            <a:r>
              <a:rPr lang="en-US" dirty="0" err="1"/>
              <a:t>częścią</a:t>
            </a:r>
            <a:r>
              <a:rPr lang="en-US" dirty="0"/>
              <a:t> </a:t>
            </a:r>
            <a:r>
              <a:rPr lang="en-US" dirty="0" err="1"/>
              <a:t>kompleksowej</a:t>
            </a:r>
            <a:r>
              <a:rPr lang="en-US" dirty="0"/>
              <a:t> </a:t>
            </a:r>
            <a:r>
              <a:rPr lang="en-US" dirty="0" err="1"/>
              <a:t>strategii</a:t>
            </a:r>
            <a:r>
              <a:rPr lang="en-US" dirty="0"/>
              <a:t> </a:t>
            </a:r>
            <a:r>
              <a:rPr lang="en-US" dirty="0" err="1"/>
              <a:t>marketingu</a:t>
            </a:r>
            <a:r>
              <a:rPr lang="en-US" dirty="0"/>
              <a:t> </a:t>
            </a:r>
            <a:r>
              <a:rPr lang="en-US" dirty="0" err="1"/>
              <a:t>cyfrowego</a:t>
            </a:r>
            <a:r>
              <a:rPr lang="en-US" dirty="0"/>
              <a:t>. </a:t>
            </a:r>
            <a:r>
              <a:rPr lang="en-US" dirty="0" err="1"/>
              <a:t>Wyznaczając</a:t>
            </a:r>
            <a:r>
              <a:rPr lang="en-US" dirty="0"/>
              <a:t> </a:t>
            </a:r>
            <a:r>
              <a:rPr lang="en-US" dirty="0" err="1"/>
              <a:t>te</a:t>
            </a:r>
            <a:r>
              <a:rPr lang="en-US" dirty="0"/>
              <a:t> </a:t>
            </a:r>
            <a:r>
              <a:rPr lang="en-US" dirty="0" err="1"/>
              <a:t>cele</a:t>
            </a:r>
            <a:r>
              <a:rPr lang="en-US" dirty="0"/>
              <a:t>, </a:t>
            </a:r>
            <a:r>
              <a:rPr lang="en-US" dirty="0" err="1"/>
              <a:t>firmy</a:t>
            </a:r>
            <a:r>
              <a:rPr lang="en-US" dirty="0"/>
              <a:t> </a:t>
            </a:r>
            <a:r>
              <a:rPr lang="en-US" dirty="0" err="1"/>
              <a:t>mogą</a:t>
            </a:r>
            <a:r>
              <a:rPr lang="en-US" dirty="0"/>
              <a:t> </a:t>
            </a:r>
            <a:r>
              <a:rPr lang="en-US" dirty="0" err="1"/>
              <a:t>skoncentrować</a:t>
            </a:r>
            <a:r>
              <a:rPr lang="en-US" dirty="0"/>
              <a:t> </a:t>
            </a:r>
            <a:r>
              <a:rPr lang="en-US" dirty="0" err="1"/>
              <a:t>swoje</a:t>
            </a:r>
            <a:r>
              <a:rPr lang="en-US" dirty="0"/>
              <a:t> </a:t>
            </a:r>
            <a:r>
              <a:rPr lang="en-US" dirty="0" err="1"/>
              <a:t>wysiłki</a:t>
            </a:r>
            <a:r>
              <a:rPr lang="en-US" dirty="0"/>
              <a:t> </a:t>
            </a:r>
            <a:r>
              <a:rPr lang="en-US" dirty="0" err="1"/>
              <a:t>na</a:t>
            </a:r>
            <a:r>
              <a:rPr lang="en-US" dirty="0"/>
              <a:t> </a:t>
            </a:r>
            <a:r>
              <a:rPr lang="en-US" dirty="0" err="1"/>
              <a:t>zwiększeniu</a:t>
            </a:r>
            <a:r>
              <a:rPr lang="en-US" dirty="0"/>
              <a:t> </a:t>
            </a:r>
            <a:r>
              <a:rPr lang="en-US" dirty="0" err="1"/>
              <a:t>ogólnej</a:t>
            </a:r>
            <a:r>
              <a:rPr lang="en-US" dirty="0"/>
              <a:t> </a:t>
            </a:r>
            <a:r>
              <a:rPr lang="en-US" dirty="0" err="1"/>
              <a:t>obecności</a:t>
            </a:r>
            <a:r>
              <a:rPr lang="en-US" dirty="0"/>
              <a:t> </a:t>
            </a:r>
            <a:r>
              <a:rPr lang="en-US" dirty="0" err="1"/>
              <a:t>i</a:t>
            </a:r>
            <a:r>
              <a:rPr lang="en-US" dirty="0"/>
              <a:t> </a:t>
            </a:r>
            <a:r>
              <a:rPr lang="en-US" dirty="0" err="1"/>
              <a:t>widoczności</a:t>
            </a:r>
            <a:r>
              <a:rPr lang="en-US" dirty="0"/>
              <a:t> w </a:t>
            </a:r>
            <a:r>
              <a:rPr lang="en-US" dirty="0" err="1"/>
              <a:t>Internecie</a:t>
            </a:r>
            <a:r>
              <a:rPr lang="en-US" dirty="0"/>
              <a:t>, co </a:t>
            </a:r>
            <a:r>
              <a:rPr lang="en-US" dirty="0" err="1"/>
              <a:t>może</a:t>
            </a:r>
            <a:r>
              <a:rPr lang="en-US" dirty="0"/>
              <a:t> </a:t>
            </a:r>
            <a:r>
              <a:rPr lang="en-US" dirty="0" err="1"/>
              <a:t>prowadzić</a:t>
            </a:r>
            <a:r>
              <a:rPr lang="en-US" dirty="0"/>
              <a:t> do </a:t>
            </a:r>
            <a:r>
              <a:rPr lang="en-US" dirty="0" err="1"/>
              <a:t>zwiększenia</a:t>
            </a:r>
            <a:r>
              <a:rPr lang="en-US" dirty="0"/>
              <a:t> </a:t>
            </a:r>
            <a:r>
              <a:rPr lang="en-US" dirty="0" err="1"/>
              <a:t>ekspozycji</a:t>
            </a:r>
            <a:r>
              <a:rPr lang="en-US" dirty="0"/>
              <a:t> </a:t>
            </a:r>
            <a:r>
              <a:rPr lang="en-US" dirty="0" err="1"/>
              <a:t>marki</a:t>
            </a:r>
            <a:r>
              <a:rPr lang="en-US" dirty="0"/>
              <a:t>, </a:t>
            </a:r>
            <a:r>
              <a:rPr lang="en-US" dirty="0" err="1"/>
              <a:t>zaangażowania</a:t>
            </a:r>
            <a:r>
              <a:rPr lang="en-US" dirty="0"/>
              <a:t> </a:t>
            </a:r>
            <a:r>
              <a:rPr lang="en-US" dirty="0" err="1"/>
              <a:t>i</a:t>
            </a:r>
            <a:r>
              <a:rPr lang="en-US" dirty="0"/>
              <a:t> </a:t>
            </a:r>
            <a:r>
              <a:rPr lang="en-US" dirty="0" err="1"/>
              <a:t>konwersji</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err="1"/>
              <a:t>Cele</a:t>
            </a:r>
            <a:r>
              <a:rPr lang="en-US" dirty="0"/>
              <a:t> SEO </a:t>
            </a:r>
            <a:r>
              <a:rPr lang="en-US" dirty="0" err="1"/>
              <a:t>sprzedaży</a:t>
            </a:r>
            <a:r>
              <a:rPr lang="en-US" dirty="0"/>
              <a:t> w e-commerce </a:t>
            </a:r>
            <a:r>
              <a:rPr lang="en-US" dirty="0" err="1"/>
              <a:t>odnoszą</a:t>
            </a:r>
            <a:r>
              <a:rPr lang="en-US" dirty="0"/>
              <a:t> </a:t>
            </a:r>
            <a:r>
              <a:rPr lang="en-US" dirty="0" err="1"/>
              <a:t>się</a:t>
            </a:r>
            <a:r>
              <a:rPr lang="en-US" dirty="0"/>
              <a:t> do </a:t>
            </a:r>
            <a:r>
              <a:rPr lang="en-US" dirty="0" err="1"/>
              <a:t>celów</a:t>
            </a:r>
            <a:r>
              <a:rPr lang="en-US" dirty="0"/>
              <a:t>, </a:t>
            </a:r>
            <a:r>
              <a:rPr lang="en-US" dirty="0" err="1"/>
              <a:t>jakie</a:t>
            </a:r>
            <a:r>
              <a:rPr lang="en-US" dirty="0"/>
              <a:t> firma ma w </a:t>
            </a:r>
            <a:r>
              <a:rPr lang="en-US" dirty="0" err="1"/>
              <a:t>zakresie</a:t>
            </a:r>
            <a:r>
              <a:rPr lang="en-US" dirty="0"/>
              <a:t> </a:t>
            </a:r>
            <a:r>
              <a:rPr lang="en-US" dirty="0" err="1"/>
              <a:t>zwiększenia</a:t>
            </a:r>
            <a:r>
              <a:rPr lang="en-US" dirty="0"/>
              <a:t> </a:t>
            </a:r>
            <a:r>
              <a:rPr lang="en-US" dirty="0" err="1"/>
              <a:t>sprzedaży</a:t>
            </a:r>
            <a:r>
              <a:rPr lang="en-US" dirty="0"/>
              <a:t> </a:t>
            </a:r>
            <a:r>
              <a:rPr lang="en-US" dirty="0" err="1"/>
              <a:t>dokonywanej</a:t>
            </a:r>
            <a:r>
              <a:rPr lang="en-US" dirty="0"/>
              <a:t> </a:t>
            </a:r>
            <a:r>
              <a:rPr lang="en-US" dirty="0" err="1"/>
              <a:t>za</a:t>
            </a:r>
            <a:r>
              <a:rPr lang="en-US" dirty="0"/>
              <a:t> </a:t>
            </a:r>
            <a:r>
              <a:rPr lang="en-US" dirty="0" err="1"/>
              <a:t>pośrednictwem</a:t>
            </a:r>
            <a:r>
              <a:rPr lang="en-US" dirty="0"/>
              <a:t> </a:t>
            </a:r>
            <a:r>
              <a:rPr lang="en-US" dirty="0" err="1"/>
              <a:t>swojej</a:t>
            </a:r>
            <a:r>
              <a:rPr lang="en-US" dirty="0"/>
              <a:t> </a:t>
            </a:r>
            <a:r>
              <a:rPr lang="en-US" dirty="0" err="1"/>
              <a:t>witryny</a:t>
            </a:r>
            <a:r>
              <a:rPr lang="en-US" dirty="0"/>
              <a:t> e-commerce. </a:t>
            </a:r>
            <a:r>
              <a:rPr lang="en-US" dirty="0" err="1"/>
              <a:t>Cele</a:t>
            </a:r>
            <a:r>
              <a:rPr lang="en-US" dirty="0"/>
              <a:t> </a:t>
            </a:r>
            <a:r>
              <a:rPr lang="en-US" dirty="0" err="1"/>
              <a:t>te</a:t>
            </a:r>
            <a:r>
              <a:rPr lang="en-US" dirty="0"/>
              <a:t> </a:t>
            </a:r>
            <a:r>
              <a:rPr lang="en-US" dirty="0" err="1"/>
              <a:t>są</a:t>
            </a:r>
            <a:r>
              <a:rPr lang="en-US" dirty="0"/>
              <a:t> </a:t>
            </a:r>
            <a:r>
              <a:rPr lang="en-US" dirty="0" err="1"/>
              <a:t>często</a:t>
            </a:r>
            <a:r>
              <a:rPr lang="en-US" dirty="0"/>
              <a:t> </a:t>
            </a:r>
            <a:r>
              <a:rPr lang="en-US" dirty="0" err="1"/>
              <a:t>kluczową</a:t>
            </a:r>
            <a:r>
              <a:rPr lang="en-US" dirty="0"/>
              <a:t> </a:t>
            </a:r>
            <a:r>
              <a:rPr lang="en-US" dirty="0" err="1"/>
              <a:t>częścią</a:t>
            </a:r>
            <a:r>
              <a:rPr lang="en-US" dirty="0"/>
              <a:t> </a:t>
            </a:r>
            <a:r>
              <a:rPr lang="en-US" dirty="0" err="1"/>
              <a:t>kompleksowej</a:t>
            </a:r>
            <a:r>
              <a:rPr lang="en-US" dirty="0"/>
              <a:t> </a:t>
            </a:r>
            <a:r>
              <a:rPr lang="en-US" dirty="0" err="1"/>
              <a:t>strategii</a:t>
            </a:r>
            <a:r>
              <a:rPr lang="en-US" dirty="0"/>
              <a:t> </a:t>
            </a:r>
            <a:r>
              <a:rPr lang="en-US" dirty="0" err="1"/>
              <a:t>marketingu</a:t>
            </a:r>
            <a:r>
              <a:rPr lang="en-US" dirty="0"/>
              <a:t> </a:t>
            </a:r>
            <a:r>
              <a:rPr lang="en-US" dirty="0" err="1"/>
              <a:t>cyfrowego</a:t>
            </a:r>
            <a:r>
              <a:rPr lang="en-US" dirty="0"/>
              <a:t>, </a:t>
            </a:r>
            <a:r>
              <a:rPr lang="en-US" dirty="0" err="1"/>
              <a:t>ponieważ</a:t>
            </a:r>
            <a:r>
              <a:rPr lang="en-US" dirty="0"/>
              <a:t> </a:t>
            </a:r>
            <a:r>
              <a:rPr lang="en-US" dirty="0" err="1"/>
              <a:t>mogą</a:t>
            </a:r>
            <a:r>
              <a:rPr lang="en-US" dirty="0"/>
              <a:t> </a:t>
            </a:r>
            <a:r>
              <a:rPr lang="en-US" dirty="0" err="1"/>
              <a:t>pomóc</a:t>
            </a:r>
            <a:r>
              <a:rPr lang="en-US" dirty="0"/>
              <a:t> w </a:t>
            </a:r>
            <a:r>
              <a:rPr lang="en-US" dirty="0" err="1"/>
              <a:t>zwiększeniu</a:t>
            </a:r>
            <a:r>
              <a:rPr lang="en-US" dirty="0"/>
              <a:t> </a:t>
            </a:r>
            <a:r>
              <a:rPr lang="en-US" dirty="0" err="1"/>
              <a:t>konwersji</a:t>
            </a:r>
            <a:r>
              <a:rPr lang="en-US" dirty="0"/>
              <a:t> </a:t>
            </a:r>
            <a:r>
              <a:rPr lang="en-US" dirty="0" err="1"/>
              <a:t>i</a:t>
            </a:r>
            <a:r>
              <a:rPr lang="en-US" dirty="0"/>
              <a:t> </a:t>
            </a:r>
            <a:r>
              <a:rPr lang="en-US" dirty="0" err="1"/>
              <a:t>przychodów</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a:t>Oto </a:t>
            </a:r>
            <a:r>
              <a:rPr lang="en-US" dirty="0" err="1"/>
              <a:t>kilka</a:t>
            </a:r>
            <a:r>
              <a:rPr lang="en-US" dirty="0"/>
              <a:t> </a:t>
            </a:r>
            <a:r>
              <a:rPr lang="en-US" dirty="0" err="1"/>
              <a:t>typowych</a:t>
            </a:r>
            <a:r>
              <a:rPr lang="en-US" dirty="0"/>
              <a:t> </a:t>
            </a:r>
            <a:r>
              <a:rPr lang="en-US" dirty="0" err="1"/>
              <a:t>celów</a:t>
            </a:r>
            <a:r>
              <a:rPr lang="en-US" dirty="0"/>
              <a:t> SEO </a:t>
            </a:r>
            <a:r>
              <a:rPr lang="en-US" dirty="0" err="1"/>
              <a:t>sprzedaży</a:t>
            </a:r>
            <a:r>
              <a:rPr lang="en-US" dirty="0"/>
              <a:t> w e-commerce, </a:t>
            </a:r>
            <a:r>
              <a:rPr lang="en-US" dirty="0" err="1"/>
              <a:t>które</a:t>
            </a:r>
            <a:r>
              <a:rPr lang="en-US" dirty="0"/>
              <a:t> </a:t>
            </a:r>
            <a:r>
              <a:rPr lang="en-US" dirty="0" err="1"/>
              <a:t>wyznaczają</a:t>
            </a:r>
            <a:r>
              <a:rPr lang="en-US" dirty="0"/>
              <a:t> </a:t>
            </a:r>
            <a:r>
              <a:rPr lang="en-US" dirty="0" err="1"/>
              <a:t>firmy</a:t>
            </a:r>
            <a:r>
              <a:rPr lang="en-US" dirty="0"/>
              <a:t>:</a:t>
            </a:r>
            <a:endParaRPr dirty="0"/>
          </a:p>
          <a:p>
            <a:pPr marL="0" lvl="0" indent="0" algn="l" rtl="0">
              <a:lnSpc>
                <a:spcPct val="100000"/>
              </a:lnSpc>
              <a:spcBef>
                <a:spcPts val="0"/>
              </a:spcBef>
              <a:spcAft>
                <a:spcPts val="0"/>
              </a:spcAft>
              <a:buSzPts val="1100"/>
              <a:buNone/>
            </a:pPr>
            <a:endParaRPr dirty="0"/>
          </a:p>
          <a:p>
            <a:pPr marL="228600" lvl="0" indent="-228600" algn="l" rtl="0">
              <a:lnSpc>
                <a:spcPct val="100000"/>
              </a:lnSpc>
              <a:spcBef>
                <a:spcPts val="0"/>
              </a:spcBef>
              <a:spcAft>
                <a:spcPts val="0"/>
              </a:spcAft>
              <a:buSzPts val="1100"/>
              <a:buFont typeface="Arial"/>
              <a:buAutoNum type="arabicPeriod"/>
            </a:pPr>
            <a:r>
              <a:rPr lang="en-US" dirty="0"/>
              <a:t>    </a:t>
            </a:r>
            <a:r>
              <a:rPr lang="en-US" dirty="0" err="1"/>
              <a:t>Zwiększone</a:t>
            </a:r>
            <a:r>
              <a:rPr lang="en-US" dirty="0"/>
              <a:t> </a:t>
            </a:r>
            <a:r>
              <a:rPr lang="en-US" dirty="0" err="1"/>
              <a:t>współczynniki</a:t>
            </a:r>
            <a:r>
              <a:rPr lang="en-US" dirty="0"/>
              <a:t> </a:t>
            </a:r>
            <a:r>
              <a:rPr lang="en-US" dirty="0" err="1"/>
              <a:t>konwersji</a:t>
            </a:r>
            <a:r>
              <a:rPr lang="en-US" dirty="0"/>
              <a:t> - </a:t>
            </a:r>
            <a:r>
              <a:rPr lang="en-US" dirty="0" err="1"/>
              <a:t>głównym</a:t>
            </a:r>
            <a:r>
              <a:rPr lang="en-US" dirty="0"/>
              <a:t> </a:t>
            </a:r>
            <a:r>
              <a:rPr lang="en-US" dirty="0" err="1"/>
              <a:t>celem</a:t>
            </a:r>
            <a:r>
              <a:rPr lang="en-US" dirty="0"/>
              <a:t> jest </a:t>
            </a:r>
            <a:r>
              <a:rPr lang="en-US" dirty="0" err="1"/>
              <a:t>zwiększenie</a:t>
            </a:r>
            <a:r>
              <a:rPr lang="en-US" dirty="0"/>
              <a:t> </a:t>
            </a:r>
            <a:r>
              <a:rPr lang="en-US" dirty="0" err="1"/>
              <a:t>liczby</a:t>
            </a:r>
            <a:r>
              <a:rPr lang="en-US" dirty="0"/>
              <a:t> </a:t>
            </a:r>
            <a:r>
              <a:rPr lang="en-US" dirty="0" err="1"/>
              <a:t>odwiedzających</a:t>
            </a:r>
            <a:r>
              <a:rPr lang="en-US" dirty="0"/>
              <a:t> </a:t>
            </a:r>
            <a:r>
              <a:rPr lang="en-US" dirty="0" err="1"/>
              <a:t>witrynę</a:t>
            </a:r>
            <a:r>
              <a:rPr lang="en-US" dirty="0"/>
              <a:t>, </a:t>
            </a:r>
            <a:r>
              <a:rPr lang="en-US" dirty="0" err="1"/>
              <a:t>którzy</a:t>
            </a:r>
            <a:r>
              <a:rPr lang="en-US" dirty="0"/>
              <a:t> </a:t>
            </a:r>
            <a:r>
              <a:rPr lang="en-US" dirty="0" err="1"/>
              <a:t>dokonują</a:t>
            </a:r>
            <a:r>
              <a:rPr lang="en-US" dirty="0"/>
              <a:t> </a:t>
            </a:r>
            <a:r>
              <a:rPr lang="en-US" dirty="0" err="1"/>
              <a:t>zakupu</a:t>
            </a:r>
            <a:r>
              <a:rPr lang="en-US" dirty="0"/>
              <a:t>. </a:t>
            </a:r>
            <a:r>
              <a:rPr lang="en-US" dirty="0" err="1"/>
              <a:t>Można</a:t>
            </a:r>
            <a:r>
              <a:rPr lang="en-US" dirty="0"/>
              <a:t> to </a:t>
            </a:r>
            <a:r>
              <a:rPr lang="en-US" dirty="0" err="1"/>
              <a:t>osiągnąć</a:t>
            </a:r>
            <a:r>
              <a:rPr lang="en-US" dirty="0"/>
              <a:t> </a:t>
            </a:r>
            <a:r>
              <a:rPr lang="en-US" dirty="0" err="1"/>
              <a:t>poprzez</a:t>
            </a:r>
            <a:r>
              <a:rPr lang="en-US" dirty="0"/>
              <a:t> </a:t>
            </a:r>
            <a:r>
              <a:rPr lang="en-US" dirty="0" err="1"/>
              <a:t>optymalizację</a:t>
            </a:r>
            <a:r>
              <a:rPr lang="en-US" dirty="0"/>
              <a:t> </a:t>
            </a:r>
            <a:r>
              <a:rPr lang="en-US" dirty="0" err="1"/>
              <a:t>witryny</a:t>
            </a:r>
            <a:r>
              <a:rPr lang="en-US" dirty="0"/>
              <a:t> pod </a:t>
            </a:r>
            <a:r>
              <a:rPr lang="en-US" dirty="0" err="1"/>
              <a:t>kątem</a:t>
            </a:r>
            <a:r>
              <a:rPr lang="en-US" dirty="0"/>
              <a:t> </a:t>
            </a:r>
            <a:r>
              <a:rPr lang="en-US" dirty="0" err="1"/>
              <a:t>konwersji</a:t>
            </a:r>
            <a:r>
              <a:rPr lang="en-US" dirty="0"/>
              <a:t>, </a:t>
            </a:r>
            <a:r>
              <a:rPr lang="en-US" dirty="0" err="1"/>
              <a:t>poprawę</a:t>
            </a:r>
            <a:r>
              <a:rPr lang="en-US" dirty="0"/>
              <a:t> </a:t>
            </a:r>
            <a:r>
              <a:rPr lang="en-US" dirty="0" err="1"/>
              <a:t>doświadczenia</a:t>
            </a:r>
            <a:r>
              <a:rPr lang="en-US" dirty="0"/>
              <a:t> </a:t>
            </a:r>
            <a:r>
              <a:rPr lang="en-US" dirty="0" err="1"/>
              <a:t>użytkownika</a:t>
            </a:r>
            <a:r>
              <a:rPr lang="en-US" dirty="0"/>
              <a:t> </a:t>
            </a:r>
            <a:r>
              <a:rPr lang="en-US" dirty="0" err="1"/>
              <a:t>i</a:t>
            </a:r>
            <a:r>
              <a:rPr lang="en-US" dirty="0"/>
              <a:t> </a:t>
            </a:r>
            <a:r>
              <a:rPr lang="en-US" dirty="0" err="1"/>
              <a:t>zwiększenie</a:t>
            </a:r>
            <a:r>
              <a:rPr lang="en-US" dirty="0"/>
              <a:t> </a:t>
            </a:r>
            <a:r>
              <a:rPr lang="en-US" dirty="0" err="1"/>
              <a:t>zaufania</a:t>
            </a:r>
            <a:r>
              <a:rPr lang="en-US" dirty="0"/>
              <a:t> do </a:t>
            </a:r>
            <a:r>
              <a:rPr lang="en-US" dirty="0" err="1"/>
              <a:t>marki</a:t>
            </a:r>
            <a:r>
              <a:rPr lang="en-US" dirty="0"/>
              <a:t>.</a:t>
            </a:r>
            <a:endParaRPr dirty="0"/>
          </a:p>
          <a:p>
            <a:pPr marL="228600" lvl="0" indent="-158750" algn="l" rtl="0">
              <a:lnSpc>
                <a:spcPct val="100000"/>
              </a:lnSpc>
              <a:spcBef>
                <a:spcPts val="0"/>
              </a:spcBef>
              <a:spcAft>
                <a:spcPts val="0"/>
              </a:spcAft>
              <a:buSzPts val="1100"/>
              <a:buFont typeface="Arial"/>
              <a:buNone/>
            </a:pPr>
            <a:endParaRPr dirty="0"/>
          </a:p>
          <a:p>
            <a:pPr marL="228600" lvl="0" indent="-228600" algn="l" rtl="0">
              <a:lnSpc>
                <a:spcPct val="100000"/>
              </a:lnSpc>
              <a:spcBef>
                <a:spcPts val="0"/>
              </a:spcBef>
              <a:spcAft>
                <a:spcPts val="0"/>
              </a:spcAft>
              <a:buSzPts val="1100"/>
              <a:buFont typeface="Arial"/>
              <a:buAutoNum type="arabicPeriod"/>
            </a:pPr>
            <a:r>
              <a:rPr lang="en-US" dirty="0"/>
              <a:t>    </a:t>
            </a:r>
            <a:r>
              <a:rPr lang="en-US" dirty="0" err="1"/>
              <a:t>Lepsza</a:t>
            </a:r>
            <a:r>
              <a:rPr lang="en-US" dirty="0"/>
              <a:t> </a:t>
            </a:r>
            <a:r>
              <a:rPr lang="en-US" dirty="0" err="1"/>
              <a:t>widoczność</a:t>
            </a:r>
            <a:r>
              <a:rPr lang="en-US" dirty="0"/>
              <a:t> </a:t>
            </a:r>
            <a:r>
              <a:rPr lang="en-US" dirty="0" err="1"/>
              <a:t>produktów</a:t>
            </a:r>
            <a:r>
              <a:rPr lang="en-US" dirty="0"/>
              <a:t> - </a:t>
            </a:r>
            <a:r>
              <a:rPr lang="en-US" dirty="0" err="1"/>
              <a:t>celem</a:t>
            </a:r>
            <a:r>
              <a:rPr lang="en-US" dirty="0"/>
              <a:t> jest </a:t>
            </a:r>
            <a:r>
              <a:rPr lang="en-US" dirty="0" err="1"/>
              <a:t>poprawa</a:t>
            </a:r>
            <a:r>
              <a:rPr lang="en-US" dirty="0"/>
              <a:t> </a:t>
            </a:r>
            <a:r>
              <a:rPr lang="en-US" dirty="0" err="1"/>
              <a:t>widoczności</a:t>
            </a:r>
            <a:r>
              <a:rPr lang="en-US" dirty="0"/>
              <a:t> </a:t>
            </a:r>
            <a:r>
              <a:rPr lang="en-US" dirty="0" err="1"/>
              <a:t>produktów</a:t>
            </a:r>
            <a:r>
              <a:rPr lang="en-US" dirty="0"/>
              <a:t> w </a:t>
            </a:r>
            <a:r>
              <a:rPr lang="en-US" dirty="0" err="1"/>
              <a:t>wyszukiwarkach</a:t>
            </a:r>
            <a:r>
              <a:rPr lang="en-US" dirty="0"/>
              <a:t>, co </a:t>
            </a:r>
            <a:r>
              <a:rPr lang="en-US" dirty="0" err="1"/>
              <a:t>może</a:t>
            </a:r>
            <a:r>
              <a:rPr lang="en-US" dirty="0"/>
              <a:t> </a:t>
            </a:r>
            <a:r>
              <a:rPr lang="en-US" dirty="0" err="1"/>
              <a:t>zwiększyć</a:t>
            </a:r>
            <a:r>
              <a:rPr lang="en-US" dirty="0"/>
              <a:t> </a:t>
            </a:r>
            <a:r>
              <a:rPr lang="en-US" dirty="0" err="1"/>
              <a:t>ruch</a:t>
            </a:r>
            <a:r>
              <a:rPr lang="en-US" dirty="0"/>
              <a:t> </a:t>
            </a:r>
            <a:r>
              <a:rPr lang="en-US" dirty="0" err="1"/>
              <a:t>na</a:t>
            </a:r>
            <a:r>
              <a:rPr lang="en-US" dirty="0"/>
              <a:t> </a:t>
            </a:r>
            <a:r>
              <a:rPr lang="en-US" dirty="0" err="1"/>
              <a:t>stronie</a:t>
            </a:r>
            <a:r>
              <a:rPr lang="en-US" dirty="0"/>
              <a:t> </a:t>
            </a:r>
            <a:r>
              <a:rPr lang="en-US" dirty="0" err="1"/>
              <a:t>i</a:t>
            </a:r>
            <a:r>
              <a:rPr lang="en-US" dirty="0"/>
              <a:t> </a:t>
            </a:r>
            <a:r>
              <a:rPr lang="en-US" dirty="0" err="1"/>
              <a:t>zwiększyć</a:t>
            </a:r>
            <a:r>
              <a:rPr lang="en-US" dirty="0"/>
              <a:t> </a:t>
            </a:r>
            <a:r>
              <a:rPr lang="en-US" dirty="0" err="1"/>
              <a:t>konwersje</a:t>
            </a:r>
            <a:r>
              <a:rPr lang="en-US" dirty="0"/>
              <a:t>. </a:t>
            </a:r>
            <a:r>
              <a:rPr lang="en-US" dirty="0" err="1"/>
              <a:t>Można</a:t>
            </a:r>
            <a:r>
              <a:rPr lang="en-US" dirty="0"/>
              <a:t> to </a:t>
            </a:r>
            <a:r>
              <a:rPr lang="en-US" dirty="0" err="1"/>
              <a:t>osiągnąć</a:t>
            </a:r>
            <a:r>
              <a:rPr lang="en-US" dirty="0"/>
              <a:t> </a:t>
            </a:r>
            <a:r>
              <a:rPr lang="en-US" dirty="0" err="1"/>
              <a:t>poprzez</a:t>
            </a:r>
            <a:r>
              <a:rPr lang="en-US" dirty="0"/>
              <a:t> </a:t>
            </a:r>
            <a:r>
              <a:rPr lang="en-US" dirty="0" err="1"/>
              <a:t>badanie</a:t>
            </a:r>
            <a:r>
              <a:rPr lang="en-US" dirty="0"/>
              <a:t> </a:t>
            </a:r>
            <a:r>
              <a:rPr lang="en-US" dirty="0" err="1"/>
              <a:t>słów</a:t>
            </a:r>
            <a:r>
              <a:rPr lang="en-US" dirty="0"/>
              <a:t> </a:t>
            </a:r>
            <a:r>
              <a:rPr lang="en-US" dirty="0" err="1"/>
              <a:t>kluczowych</a:t>
            </a:r>
            <a:r>
              <a:rPr lang="en-US" dirty="0"/>
              <a:t>, </a:t>
            </a:r>
            <a:r>
              <a:rPr lang="en-US" dirty="0" err="1"/>
              <a:t>opisy</a:t>
            </a:r>
            <a:r>
              <a:rPr lang="en-US" dirty="0"/>
              <a:t> </a:t>
            </a:r>
            <a:r>
              <a:rPr lang="en-US" dirty="0" err="1"/>
              <a:t>produktów</a:t>
            </a:r>
            <a:r>
              <a:rPr lang="en-US" dirty="0"/>
              <a:t> </a:t>
            </a:r>
            <a:r>
              <a:rPr lang="en-US" dirty="0" err="1"/>
              <a:t>i</a:t>
            </a:r>
            <a:r>
              <a:rPr lang="en-US" dirty="0"/>
              <a:t> </a:t>
            </a:r>
            <a:r>
              <a:rPr lang="en-US" dirty="0" err="1"/>
              <a:t>optymalizację</a:t>
            </a:r>
            <a:r>
              <a:rPr lang="en-US" dirty="0"/>
              <a:t> </a:t>
            </a:r>
            <a:r>
              <a:rPr lang="en-US" dirty="0" err="1"/>
              <a:t>na</a:t>
            </a:r>
            <a:r>
              <a:rPr lang="en-US" dirty="0"/>
              <a:t> </a:t>
            </a:r>
            <a:r>
              <a:rPr lang="en-US" dirty="0" err="1"/>
              <a:t>stronie</a:t>
            </a:r>
            <a:r>
              <a:rPr lang="en-US" dirty="0"/>
              <a:t>.</a:t>
            </a:r>
            <a:endParaRPr dirty="0"/>
          </a:p>
          <a:p>
            <a:pPr marL="228600" lvl="0" indent="-158750" algn="l" rtl="0">
              <a:lnSpc>
                <a:spcPct val="100000"/>
              </a:lnSpc>
              <a:spcBef>
                <a:spcPts val="0"/>
              </a:spcBef>
              <a:spcAft>
                <a:spcPts val="0"/>
              </a:spcAft>
              <a:buSzPts val="1100"/>
              <a:buFont typeface="Arial"/>
              <a:buNone/>
            </a:pPr>
            <a:endParaRPr dirty="0"/>
          </a:p>
          <a:p>
            <a:pPr marL="228600" lvl="0" indent="-228600" algn="l" rtl="0">
              <a:lnSpc>
                <a:spcPct val="100000"/>
              </a:lnSpc>
              <a:spcBef>
                <a:spcPts val="0"/>
              </a:spcBef>
              <a:spcAft>
                <a:spcPts val="0"/>
              </a:spcAft>
              <a:buSzPts val="1100"/>
              <a:buFont typeface="Arial"/>
              <a:buAutoNum type="arabicPeriod"/>
            </a:pPr>
            <a:r>
              <a:rPr lang="en-US" dirty="0"/>
              <a:t>    </a:t>
            </a:r>
            <a:r>
              <a:rPr lang="en-US" dirty="0" err="1"/>
              <a:t>Zwiększona</a:t>
            </a:r>
            <a:r>
              <a:rPr lang="en-US" dirty="0"/>
              <a:t> </a:t>
            </a:r>
            <a:r>
              <a:rPr lang="en-US" dirty="0" err="1"/>
              <a:t>średnia</a:t>
            </a:r>
            <a:r>
              <a:rPr lang="en-US" dirty="0"/>
              <a:t> </a:t>
            </a:r>
            <a:r>
              <a:rPr lang="en-US" dirty="0" err="1"/>
              <a:t>wartość</a:t>
            </a:r>
            <a:r>
              <a:rPr lang="en-US" dirty="0"/>
              <a:t> </a:t>
            </a:r>
            <a:r>
              <a:rPr lang="en-US" dirty="0" err="1"/>
              <a:t>zamówienia</a:t>
            </a:r>
            <a:r>
              <a:rPr lang="en-US" dirty="0"/>
              <a:t> - </a:t>
            </a:r>
            <a:r>
              <a:rPr lang="en-US" dirty="0" err="1"/>
              <a:t>celem</a:t>
            </a:r>
            <a:r>
              <a:rPr lang="en-US" dirty="0"/>
              <a:t> jest </a:t>
            </a:r>
            <a:r>
              <a:rPr lang="en-US" dirty="0" err="1"/>
              <a:t>zwiększenie</a:t>
            </a:r>
            <a:r>
              <a:rPr lang="en-US" dirty="0"/>
              <a:t> </a:t>
            </a:r>
            <a:r>
              <a:rPr lang="en-US" dirty="0" err="1"/>
              <a:t>średniej</a:t>
            </a:r>
            <a:r>
              <a:rPr lang="en-US" dirty="0"/>
              <a:t> </a:t>
            </a:r>
            <a:r>
              <a:rPr lang="en-US" dirty="0" err="1"/>
              <a:t>kwoty</a:t>
            </a:r>
            <a:r>
              <a:rPr lang="en-US" dirty="0"/>
              <a:t> </a:t>
            </a:r>
            <a:r>
              <a:rPr lang="en-US" dirty="0" err="1"/>
              <a:t>pieniędzy</a:t>
            </a:r>
            <a:r>
              <a:rPr lang="en-US" dirty="0"/>
              <a:t> </a:t>
            </a:r>
            <a:r>
              <a:rPr lang="en-US" dirty="0" err="1"/>
              <a:t>wydawanych</a:t>
            </a:r>
            <a:r>
              <a:rPr lang="en-US" dirty="0"/>
              <a:t> </a:t>
            </a:r>
            <a:r>
              <a:rPr lang="en-US" dirty="0" err="1"/>
              <a:t>na</a:t>
            </a:r>
            <a:r>
              <a:rPr lang="en-US" dirty="0"/>
              <a:t> </a:t>
            </a:r>
            <a:r>
              <a:rPr lang="en-US" dirty="0" err="1"/>
              <a:t>zamówienie</a:t>
            </a:r>
            <a:r>
              <a:rPr lang="en-US" dirty="0"/>
              <a:t>. </a:t>
            </a:r>
            <a:r>
              <a:rPr lang="en-US" dirty="0" err="1"/>
              <a:t>Można</a:t>
            </a:r>
            <a:r>
              <a:rPr lang="en-US" dirty="0"/>
              <a:t> to </a:t>
            </a:r>
            <a:r>
              <a:rPr lang="en-US" dirty="0" err="1"/>
              <a:t>osiągnąć</a:t>
            </a:r>
            <a:r>
              <a:rPr lang="en-US" dirty="0"/>
              <a:t> </a:t>
            </a:r>
            <a:r>
              <a:rPr lang="en-US" dirty="0" err="1"/>
              <a:t>poprzez</a:t>
            </a:r>
            <a:r>
              <a:rPr lang="en-US" dirty="0"/>
              <a:t> cross-selling, upselling </a:t>
            </a:r>
            <a:r>
              <a:rPr lang="en-US" dirty="0" err="1"/>
              <a:t>i</a:t>
            </a:r>
            <a:r>
              <a:rPr lang="en-US" dirty="0"/>
              <a:t> </a:t>
            </a:r>
            <a:r>
              <a:rPr lang="en-US" dirty="0" err="1"/>
              <a:t>poprawę</a:t>
            </a:r>
            <a:r>
              <a:rPr lang="en-US" dirty="0"/>
              <a:t> </a:t>
            </a:r>
            <a:r>
              <a:rPr lang="en-US" dirty="0" err="1"/>
              <a:t>jakości</a:t>
            </a:r>
            <a:r>
              <a:rPr lang="en-US" dirty="0"/>
              <a:t> </a:t>
            </a:r>
            <a:r>
              <a:rPr lang="en-US" dirty="0" err="1"/>
              <a:t>obsługi</a:t>
            </a:r>
            <a:r>
              <a:rPr lang="en-US" dirty="0"/>
              <a:t> </a:t>
            </a:r>
            <a:r>
              <a:rPr lang="en-US" dirty="0" err="1"/>
              <a:t>klienta</a:t>
            </a:r>
            <a:r>
              <a:rPr lang="en-US" dirty="0"/>
              <a:t>.</a:t>
            </a:r>
            <a:endParaRPr dirty="0"/>
          </a:p>
          <a:p>
            <a:pPr marL="228600" lvl="0" indent="-158750" algn="l" rtl="0">
              <a:lnSpc>
                <a:spcPct val="100000"/>
              </a:lnSpc>
              <a:spcBef>
                <a:spcPts val="0"/>
              </a:spcBef>
              <a:spcAft>
                <a:spcPts val="0"/>
              </a:spcAft>
              <a:buSzPts val="1100"/>
              <a:buFont typeface="Arial"/>
              <a:buNone/>
            </a:pPr>
            <a:endParaRPr dirty="0"/>
          </a:p>
          <a:p>
            <a:pPr marL="228600" lvl="0" indent="-228600" algn="l" rtl="0">
              <a:lnSpc>
                <a:spcPct val="100000"/>
              </a:lnSpc>
              <a:spcBef>
                <a:spcPts val="0"/>
              </a:spcBef>
              <a:spcAft>
                <a:spcPts val="0"/>
              </a:spcAft>
              <a:buSzPts val="1100"/>
              <a:buFont typeface="Arial"/>
              <a:buAutoNum type="arabicPeriod"/>
            </a:pPr>
            <a:r>
              <a:rPr lang="en-US" dirty="0"/>
              <a:t>    </a:t>
            </a:r>
            <a:r>
              <a:rPr lang="en-US" dirty="0" err="1"/>
              <a:t>Ulepszony</a:t>
            </a:r>
            <a:r>
              <a:rPr lang="en-US" dirty="0"/>
              <a:t> </a:t>
            </a:r>
            <a:r>
              <a:rPr lang="en-US" dirty="0" err="1"/>
              <a:t>proces</a:t>
            </a:r>
            <a:r>
              <a:rPr lang="en-US" dirty="0"/>
              <a:t> </a:t>
            </a:r>
            <a:r>
              <a:rPr lang="en-US" dirty="0" err="1"/>
              <a:t>realizacji</a:t>
            </a:r>
            <a:r>
              <a:rPr lang="en-US" dirty="0"/>
              <a:t> </a:t>
            </a:r>
            <a:r>
              <a:rPr lang="en-US" dirty="0" err="1"/>
              <a:t>transakcji</a:t>
            </a:r>
            <a:r>
              <a:rPr lang="en-US" dirty="0"/>
              <a:t> - </a:t>
            </a:r>
            <a:r>
              <a:rPr lang="en-US" dirty="0" err="1"/>
              <a:t>Celem</a:t>
            </a:r>
            <a:r>
              <a:rPr lang="en-US" dirty="0"/>
              <a:t> jest </a:t>
            </a:r>
            <a:r>
              <a:rPr lang="en-US" dirty="0" err="1"/>
              <a:t>usprawnienie</a:t>
            </a:r>
            <a:r>
              <a:rPr lang="en-US" dirty="0"/>
              <a:t> </a:t>
            </a:r>
            <a:r>
              <a:rPr lang="en-US" dirty="0" err="1"/>
              <a:t>procesu</a:t>
            </a:r>
            <a:r>
              <a:rPr lang="en-US" dirty="0"/>
              <a:t> </a:t>
            </a:r>
            <a:r>
              <a:rPr lang="en-US" dirty="0" err="1"/>
              <a:t>realizacji</a:t>
            </a:r>
            <a:r>
              <a:rPr lang="en-US" dirty="0"/>
              <a:t> </a:t>
            </a:r>
            <a:r>
              <a:rPr lang="en-US" dirty="0" err="1"/>
              <a:t>transakcji</a:t>
            </a:r>
            <a:r>
              <a:rPr lang="en-US" dirty="0"/>
              <a:t>, </a:t>
            </a:r>
            <a:r>
              <a:rPr lang="en-US" dirty="0" err="1"/>
              <a:t>dzięki</a:t>
            </a:r>
            <a:r>
              <a:rPr lang="en-US" dirty="0"/>
              <a:t> </a:t>
            </a:r>
            <a:r>
              <a:rPr lang="en-US" dirty="0" err="1"/>
              <a:t>czemu</a:t>
            </a:r>
            <a:r>
              <a:rPr lang="en-US" dirty="0"/>
              <a:t> </a:t>
            </a:r>
            <a:r>
              <a:rPr lang="en-US" dirty="0" err="1"/>
              <a:t>klienci</a:t>
            </a:r>
            <a:r>
              <a:rPr lang="en-US" dirty="0"/>
              <a:t> </a:t>
            </a:r>
            <a:r>
              <a:rPr lang="en-US" dirty="0" err="1"/>
              <a:t>mogą</a:t>
            </a:r>
            <a:r>
              <a:rPr lang="en-US" dirty="0"/>
              <a:t> </a:t>
            </a:r>
            <a:r>
              <a:rPr lang="en-US" dirty="0" err="1"/>
              <a:t>łatwiej</a:t>
            </a:r>
            <a:r>
              <a:rPr lang="en-US" dirty="0"/>
              <a:t> </a:t>
            </a:r>
            <a:r>
              <a:rPr lang="en-US" dirty="0" err="1"/>
              <a:t>i</a:t>
            </a:r>
            <a:r>
              <a:rPr lang="en-US" dirty="0"/>
              <a:t> </a:t>
            </a:r>
            <a:r>
              <a:rPr lang="en-US" dirty="0" err="1"/>
              <a:t>szybciej</a:t>
            </a:r>
            <a:r>
              <a:rPr lang="en-US" dirty="0"/>
              <a:t> </a:t>
            </a:r>
            <a:r>
              <a:rPr lang="en-US" dirty="0" err="1"/>
              <a:t>dokonać</a:t>
            </a:r>
            <a:r>
              <a:rPr lang="en-US" dirty="0"/>
              <a:t> </a:t>
            </a:r>
            <a:r>
              <a:rPr lang="en-US" dirty="0" err="1"/>
              <a:t>zakupu</a:t>
            </a:r>
            <a:r>
              <a:rPr lang="en-US" dirty="0"/>
              <a:t>. </a:t>
            </a:r>
            <a:r>
              <a:rPr lang="en-US" dirty="0" err="1"/>
              <a:t>Można</a:t>
            </a:r>
            <a:r>
              <a:rPr lang="en-US" dirty="0"/>
              <a:t> to </a:t>
            </a:r>
            <a:r>
              <a:rPr lang="en-US" dirty="0" err="1"/>
              <a:t>osiągnąć</a:t>
            </a:r>
            <a:r>
              <a:rPr lang="en-US" dirty="0"/>
              <a:t> </a:t>
            </a:r>
            <a:r>
              <a:rPr lang="en-US" dirty="0" err="1"/>
              <a:t>poprzez</a:t>
            </a:r>
            <a:r>
              <a:rPr lang="en-US" dirty="0"/>
              <a:t> </a:t>
            </a:r>
            <a:r>
              <a:rPr lang="en-US" dirty="0" err="1"/>
              <a:t>usprawnienie</a:t>
            </a:r>
            <a:r>
              <a:rPr lang="en-US" dirty="0"/>
              <a:t> </a:t>
            </a:r>
            <a:r>
              <a:rPr lang="en-US" dirty="0" err="1"/>
              <a:t>procesu</a:t>
            </a:r>
            <a:r>
              <a:rPr lang="en-US" dirty="0"/>
              <a:t> </a:t>
            </a:r>
            <a:r>
              <a:rPr lang="en-US" dirty="0" err="1"/>
              <a:t>płatności</a:t>
            </a:r>
            <a:r>
              <a:rPr lang="en-US" dirty="0"/>
              <a:t>, </a:t>
            </a:r>
            <a:r>
              <a:rPr lang="en-US" dirty="0" err="1"/>
              <a:t>zmniejszenie</a:t>
            </a:r>
            <a:r>
              <a:rPr lang="en-US" dirty="0"/>
              <a:t> </a:t>
            </a:r>
            <a:r>
              <a:rPr lang="en-US" dirty="0" err="1"/>
              <a:t>liczby</a:t>
            </a:r>
            <a:r>
              <a:rPr lang="en-US" dirty="0"/>
              <a:t> </a:t>
            </a:r>
            <a:r>
              <a:rPr lang="en-US" dirty="0" err="1"/>
              <a:t>kroków</a:t>
            </a:r>
            <a:r>
              <a:rPr lang="en-US" dirty="0"/>
              <a:t> </a:t>
            </a:r>
            <a:r>
              <a:rPr lang="en-US" dirty="0" err="1"/>
              <a:t>i</a:t>
            </a:r>
            <a:r>
              <a:rPr lang="en-US" dirty="0"/>
              <a:t> </a:t>
            </a:r>
            <a:r>
              <a:rPr lang="en-US" dirty="0" err="1"/>
              <a:t>poprawę</a:t>
            </a:r>
            <a:r>
              <a:rPr lang="en-US" dirty="0"/>
              <a:t> </a:t>
            </a:r>
            <a:r>
              <a:rPr lang="en-US" dirty="0" err="1"/>
              <a:t>doświadczenia</a:t>
            </a:r>
            <a:r>
              <a:rPr lang="en-US" dirty="0"/>
              <a:t> </a:t>
            </a:r>
            <a:r>
              <a:rPr lang="en-US" dirty="0" err="1"/>
              <a:t>użytkownika</a:t>
            </a:r>
            <a:r>
              <a:rPr lang="en-US" dirty="0"/>
              <a:t>.</a:t>
            </a:r>
            <a:endParaRPr dirty="0"/>
          </a:p>
          <a:p>
            <a:pPr marL="228600" lvl="0" indent="-158750" algn="l" rtl="0">
              <a:lnSpc>
                <a:spcPct val="100000"/>
              </a:lnSpc>
              <a:spcBef>
                <a:spcPts val="0"/>
              </a:spcBef>
              <a:spcAft>
                <a:spcPts val="0"/>
              </a:spcAft>
              <a:buSzPts val="1100"/>
              <a:buFont typeface="Arial"/>
              <a:buNone/>
            </a:pPr>
            <a:endParaRPr dirty="0"/>
          </a:p>
          <a:p>
            <a:pPr marL="228600" lvl="0" indent="-228600" algn="l" rtl="0">
              <a:lnSpc>
                <a:spcPct val="100000"/>
              </a:lnSpc>
              <a:spcBef>
                <a:spcPts val="0"/>
              </a:spcBef>
              <a:spcAft>
                <a:spcPts val="0"/>
              </a:spcAft>
              <a:buSzPts val="1100"/>
              <a:buFont typeface="Arial"/>
              <a:buAutoNum type="arabicPeriod"/>
            </a:pPr>
            <a:r>
              <a:rPr lang="en-US" dirty="0"/>
              <a:t>    </a:t>
            </a:r>
            <a:r>
              <a:rPr lang="en-US" dirty="0" err="1"/>
              <a:t>Zwiększona</a:t>
            </a:r>
            <a:r>
              <a:rPr lang="en-US" dirty="0"/>
              <a:t> </a:t>
            </a:r>
            <a:r>
              <a:rPr lang="en-US" dirty="0" err="1"/>
              <a:t>wartość</a:t>
            </a:r>
            <a:r>
              <a:rPr lang="en-US" dirty="0"/>
              <a:t> </a:t>
            </a:r>
            <a:r>
              <a:rPr lang="en-US" dirty="0" err="1"/>
              <a:t>życiowa</a:t>
            </a:r>
            <a:r>
              <a:rPr lang="en-US" dirty="0"/>
              <a:t> </a:t>
            </a:r>
            <a:r>
              <a:rPr lang="en-US" dirty="0" err="1"/>
              <a:t>klienta</a:t>
            </a:r>
            <a:r>
              <a:rPr lang="en-US" dirty="0"/>
              <a:t> - </a:t>
            </a:r>
            <a:r>
              <a:rPr lang="en-US" dirty="0" err="1"/>
              <a:t>celem</a:t>
            </a:r>
            <a:r>
              <a:rPr lang="en-US" dirty="0"/>
              <a:t> jest </a:t>
            </a:r>
            <a:r>
              <a:rPr lang="en-US" dirty="0" err="1"/>
              <a:t>zwiększenie</a:t>
            </a:r>
            <a:r>
              <a:rPr lang="en-US" dirty="0"/>
              <a:t> </a:t>
            </a:r>
            <a:r>
              <a:rPr lang="en-US" dirty="0" err="1"/>
              <a:t>ilości</a:t>
            </a:r>
            <a:r>
              <a:rPr lang="en-US" dirty="0"/>
              <a:t> </a:t>
            </a:r>
            <a:r>
              <a:rPr lang="en-US" dirty="0" err="1"/>
              <a:t>pieniędzy</a:t>
            </a:r>
            <a:r>
              <a:rPr lang="en-US" dirty="0"/>
              <a:t>, </a:t>
            </a:r>
            <a:r>
              <a:rPr lang="en-US" dirty="0" err="1"/>
              <a:t>które</a:t>
            </a:r>
            <a:r>
              <a:rPr lang="en-US" dirty="0"/>
              <a:t> </a:t>
            </a:r>
            <a:r>
              <a:rPr lang="en-US" dirty="0" err="1"/>
              <a:t>klient</a:t>
            </a:r>
            <a:r>
              <a:rPr lang="en-US" dirty="0"/>
              <a:t> </a:t>
            </a:r>
            <a:r>
              <a:rPr lang="en-US" dirty="0" err="1"/>
              <a:t>wydaje</a:t>
            </a:r>
            <a:r>
              <a:rPr lang="en-US" dirty="0"/>
              <a:t> </a:t>
            </a:r>
            <a:r>
              <a:rPr lang="en-US" dirty="0" err="1"/>
              <a:t>przez</a:t>
            </a:r>
            <a:r>
              <a:rPr lang="en-US" dirty="0"/>
              <a:t> </a:t>
            </a:r>
            <a:r>
              <a:rPr lang="en-US" dirty="0" err="1"/>
              <a:t>cały</a:t>
            </a:r>
            <a:r>
              <a:rPr lang="en-US" dirty="0"/>
              <a:t> </a:t>
            </a:r>
            <a:r>
              <a:rPr lang="en-US" dirty="0" err="1"/>
              <a:t>okres</a:t>
            </a:r>
            <a:r>
              <a:rPr lang="en-US" dirty="0"/>
              <a:t> </a:t>
            </a:r>
            <a:r>
              <a:rPr lang="en-US" dirty="0" err="1"/>
              <a:t>trwania</a:t>
            </a:r>
            <a:r>
              <a:rPr lang="en-US" dirty="0"/>
              <a:t> </a:t>
            </a:r>
            <a:r>
              <a:rPr lang="en-US" dirty="0" err="1"/>
              <a:t>jego</a:t>
            </a:r>
            <a:r>
              <a:rPr lang="en-US" dirty="0"/>
              <a:t> </a:t>
            </a:r>
            <a:r>
              <a:rPr lang="en-US" dirty="0" err="1"/>
              <a:t>relacji</a:t>
            </a:r>
            <a:r>
              <a:rPr lang="en-US" dirty="0"/>
              <a:t> z </a:t>
            </a:r>
            <a:r>
              <a:rPr lang="en-US" dirty="0" err="1"/>
              <a:t>firmą</a:t>
            </a:r>
            <a:r>
              <a:rPr lang="en-US" dirty="0"/>
              <a:t>. </a:t>
            </a:r>
            <a:r>
              <a:rPr lang="en-US" dirty="0" err="1"/>
              <a:t>Można</a:t>
            </a:r>
            <a:r>
              <a:rPr lang="en-US" dirty="0"/>
              <a:t> to </a:t>
            </a:r>
            <a:r>
              <a:rPr lang="en-US" dirty="0" err="1"/>
              <a:t>osiągnąć</a:t>
            </a:r>
            <a:r>
              <a:rPr lang="en-US" dirty="0"/>
              <a:t> </a:t>
            </a:r>
            <a:r>
              <a:rPr lang="en-US" dirty="0" err="1"/>
              <a:t>poprzez</a:t>
            </a:r>
            <a:r>
              <a:rPr lang="en-US" dirty="0"/>
              <a:t> </a:t>
            </a:r>
            <a:r>
              <a:rPr lang="en-US" dirty="0" err="1"/>
              <a:t>poprawę</a:t>
            </a:r>
            <a:r>
              <a:rPr lang="en-US" dirty="0"/>
              <a:t> </a:t>
            </a:r>
            <a:r>
              <a:rPr lang="en-US" dirty="0" err="1"/>
              <a:t>doświadczenia</a:t>
            </a:r>
            <a:r>
              <a:rPr lang="en-US" dirty="0"/>
              <a:t> </a:t>
            </a:r>
            <a:r>
              <a:rPr lang="en-US" dirty="0" err="1"/>
              <a:t>klienta</a:t>
            </a:r>
            <a:r>
              <a:rPr lang="en-US" dirty="0"/>
              <a:t>, </a:t>
            </a:r>
            <a:r>
              <a:rPr lang="en-US" dirty="0" err="1"/>
              <a:t>oferowanie</a:t>
            </a:r>
            <a:r>
              <a:rPr lang="en-US" dirty="0"/>
              <a:t> </a:t>
            </a:r>
            <a:r>
              <a:rPr lang="en-US" dirty="0" err="1"/>
              <a:t>programów</a:t>
            </a:r>
            <a:r>
              <a:rPr lang="en-US" dirty="0"/>
              <a:t> </a:t>
            </a:r>
            <a:r>
              <a:rPr lang="en-US" dirty="0" err="1"/>
              <a:t>lojalnościowych</a:t>
            </a:r>
            <a:r>
              <a:rPr lang="en-US" dirty="0"/>
              <a:t> </a:t>
            </a:r>
            <a:r>
              <a:rPr lang="en-US" dirty="0" err="1"/>
              <a:t>i</a:t>
            </a:r>
            <a:r>
              <a:rPr lang="en-US" dirty="0"/>
              <a:t> </a:t>
            </a:r>
            <a:r>
              <a:rPr lang="en-US" dirty="0" err="1"/>
              <a:t>zapewnianie</a:t>
            </a:r>
            <a:r>
              <a:rPr lang="en-US" dirty="0"/>
              <a:t> </a:t>
            </a:r>
            <a:r>
              <a:rPr lang="en-US" dirty="0" err="1"/>
              <a:t>doskonałej</a:t>
            </a:r>
            <a:r>
              <a:rPr lang="en-US" dirty="0"/>
              <a:t> </a:t>
            </a:r>
            <a:r>
              <a:rPr lang="en-US" dirty="0" err="1"/>
              <a:t>obsługi</a:t>
            </a:r>
            <a:r>
              <a:rPr lang="en-US" dirty="0"/>
              <a:t> </a:t>
            </a:r>
            <a:r>
              <a:rPr lang="en-US" dirty="0" err="1"/>
              <a:t>klienta</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err="1"/>
              <a:t>Cele</a:t>
            </a:r>
            <a:r>
              <a:rPr lang="en-US" dirty="0"/>
              <a:t> SEO </a:t>
            </a:r>
            <a:r>
              <a:rPr lang="en-US" dirty="0" err="1"/>
              <a:t>sprzedaży</a:t>
            </a:r>
            <a:r>
              <a:rPr lang="en-US" dirty="0"/>
              <a:t> w e-commerce </a:t>
            </a:r>
            <a:r>
              <a:rPr lang="en-US" dirty="0" err="1"/>
              <a:t>są</a:t>
            </a:r>
            <a:r>
              <a:rPr lang="en-US" dirty="0"/>
              <a:t> </a:t>
            </a:r>
            <a:r>
              <a:rPr lang="en-US" dirty="0" err="1"/>
              <a:t>ważne</a:t>
            </a:r>
            <a:r>
              <a:rPr lang="en-US" dirty="0"/>
              <a:t> </a:t>
            </a:r>
            <a:r>
              <a:rPr lang="en-US" dirty="0" err="1"/>
              <a:t>dla</a:t>
            </a:r>
            <a:r>
              <a:rPr lang="en-US" dirty="0"/>
              <a:t> firm, </a:t>
            </a:r>
            <a:r>
              <a:rPr lang="en-US" dirty="0" err="1"/>
              <a:t>które</a:t>
            </a:r>
            <a:r>
              <a:rPr lang="en-US" dirty="0"/>
              <a:t> </a:t>
            </a:r>
            <a:r>
              <a:rPr lang="en-US" dirty="0" err="1"/>
              <a:t>chcą</a:t>
            </a:r>
            <a:r>
              <a:rPr lang="en-US" dirty="0"/>
              <a:t> </a:t>
            </a:r>
            <a:r>
              <a:rPr lang="en-US" dirty="0" err="1"/>
              <a:t>zwiększyć</a:t>
            </a:r>
            <a:r>
              <a:rPr lang="en-US" dirty="0"/>
              <a:t> </a:t>
            </a:r>
            <a:r>
              <a:rPr lang="en-US" dirty="0" err="1"/>
              <a:t>swoje</a:t>
            </a:r>
            <a:r>
              <a:rPr lang="en-US" dirty="0"/>
              <a:t> </a:t>
            </a:r>
            <a:r>
              <a:rPr lang="en-US" dirty="0" err="1"/>
              <a:t>przychody</a:t>
            </a:r>
            <a:r>
              <a:rPr lang="en-US" dirty="0"/>
              <a:t> </a:t>
            </a:r>
            <a:r>
              <a:rPr lang="en-US" dirty="0" err="1"/>
              <a:t>za</a:t>
            </a:r>
            <a:r>
              <a:rPr lang="en-US" dirty="0"/>
              <a:t> </a:t>
            </a:r>
            <a:r>
              <a:rPr lang="en-US" dirty="0" err="1"/>
              <a:t>pośrednictwem</a:t>
            </a:r>
            <a:r>
              <a:rPr lang="en-US" dirty="0"/>
              <a:t> </a:t>
            </a:r>
            <a:r>
              <a:rPr lang="en-US" dirty="0" err="1"/>
              <a:t>swojej</a:t>
            </a:r>
            <a:r>
              <a:rPr lang="en-US" dirty="0"/>
              <a:t> </a:t>
            </a:r>
            <a:r>
              <a:rPr lang="en-US" dirty="0" err="1"/>
              <a:t>witryny</a:t>
            </a:r>
            <a:r>
              <a:rPr lang="en-US" dirty="0"/>
              <a:t> e-commerce. </a:t>
            </a:r>
            <a:r>
              <a:rPr lang="en-US" dirty="0" err="1"/>
              <a:t>Ustalając</a:t>
            </a:r>
            <a:r>
              <a:rPr lang="en-US" dirty="0"/>
              <a:t> </a:t>
            </a:r>
            <a:r>
              <a:rPr lang="en-US" dirty="0" err="1"/>
              <a:t>te</a:t>
            </a:r>
            <a:r>
              <a:rPr lang="en-US" dirty="0"/>
              <a:t> </a:t>
            </a:r>
            <a:r>
              <a:rPr lang="en-US" dirty="0" err="1"/>
              <a:t>cele</a:t>
            </a:r>
            <a:r>
              <a:rPr lang="en-US" dirty="0"/>
              <a:t>, </a:t>
            </a:r>
            <a:r>
              <a:rPr lang="en-US" dirty="0" err="1"/>
              <a:t>firmy</a:t>
            </a:r>
            <a:r>
              <a:rPr lang="en-US" dirty="0"/>
              <a:t> </a:t>
            </a:r>
            <a:r>
              <a:rPr lang="en-US" dirty="0" err="1"/>
              <a:t>mogą</a:t>
            </a:r>
            <a:r>
              <a:rPr lang="en-US" dirty="0"/>
              <a:t> </a:t>
            </a:r>
            <a:r>
              <a:rPr lang="en-US" dirty="0" err="1"/>
              <a:t>skoncentrować</a:t>
            </a:r>
            <a:r>
              <a:rPr lang="en-US" dirty="0"/>
              <a:t> </a:t>
            </a:r>
            <a:r>
              <a:rPr lang="en-US" dirty="0" err="1"/>
              <a:t>swoje</a:t>
            </a:r>
            <a:r>
              <a:rPr lang="en-US" dirty="0"/>
              <a:t> </a:t>
            </a:r>
            <a:r>
              <a:rPr lang="en-US" dirty="0" err="1"/>
              <a:t>wysiłki</a:t>
            </a:r>
            <a:r>
              <a:rPr lang="en-US" dirty="0"/>
              <a:t> </a:t>
            </a:r>
            <a:r>
              <a:rPr lang="en-US" dirty="0" err="1"/>
              <a:t>na</a:t>
            </a:r>
            <a:r>
              <a:rPr lang="en-US" dirty="0"/>
              <a:t> </a:t>
            </a:r>
            <a:r>
              <a:rPr lang="en-US" dirty="0" err="1"/>
              <a:t>taktykach</a:t>
            </a:r>
            <a:r>
              <a:rPr lang="en-US" dirty="0"/>
              <a:t>, </a:t>
            </a:r>
            <a:r>
              <a:rPr lang="en-US" dirty="0" err="1"/>
              <a:t>które</a:t>
            </a:r>
            <a:r>
              <a:rPr lang="en-US" dirty="0"/>
              <a:t> </a:t>
            </a:r>
            <a:r>
              <a:rPr lang="en-US" dirty="0" err="1"/>
              <a:t>napędzają</a:t>
            </a:r>
            <a:r>
              <a:rPr lang="en-US" dirty="0"/>
              <a:t> </a:t>
            </a:r>
            <a:r>
              <a:rPr lang="en-US" dirty="0" err="1"/>
              <a:t>największą</a:t>
            </a:r>
            <a:r>
              <a:rPr lang="en-US" dirty="0"/>
              <a:t> </a:t>
            </a:r>
            <a:r>
              <a:rPr lang="en-US" dirty="0" err="1"/>
              <a:t>sprzedaż</a:t>
            </a:r>
            <a:r>
              <a:rPr lang="en-US" dirty="0"/>
              <a:t> </a:t>
            </a:r>
            <a:r>
              <a:rPr lang="en-US" dirty="0" err="1"/>
              <a:t>i</a:t>
            </a:r>
            <a:r>
              <a:rPr lang="en-US" dirty="0"/>
              <a:t> </a:t>
            </a:r>
            <a:r>
              <a:rPr lang="en-US" dirty="0" err="1"/>
              <a:t>zwiększają</a:t>
            </a:r>
            <a:r>
              <a:rPr lang="en-US" dirty="0"/>
              <a:t> </a:t>
            </a:r>
            <a:r>
              <a:rPr lang="en-US" dirty="0" err="1"/>
              <a:t>przychody</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err="1"/>
              <a:t>Ważne</a:t>
            </a:r>
            <a:r>
              <a:rPr lang="en-US" dirty="0"/>
              <a:t> jest, aby </a:t>
            </a:r>
            <a:r>
              <a:rPr lang="en-US" dirty="0" err="1"/>
              <a:t>pamiętać</a:t>
            </a:r>
            <a:r>
              <a:rPr lang="en-US" dirty="0"/>
              <a:t>, </a:t>
            </a:r>
            <a:r>
              <a:rPr lang="en-US" dirty="0" err="1"/>
              <a:t>że</a:t>
            </a:r>
            <a:r>
              <a:rPr lang="en-US" dirty="0"/>
              <a:t> </a:t>
            </a:r>
            <a:r>
              <a:rPr lang="en-US" dirty="0" err="1"/>
              <a:t>chociaż</a:t>
            </a:r>
            <a:r>
              <a:rPr lang="en-US" dirty="0"/>
              <a:t> </a:t>
            </a:r>
            <a:r>
              <a:rPr lang="en-US" dirty="0" err="1"/>
              <a:t>cele</a:t>
            </a:r>
            <a:r>
              <a:rPr lang="en-US" dirty="0"/>
              <a:t> </a:t>
            </a:r>
            <a:r>
              <a:rPr lang="en-US" dirty="0" err="1"/>
              <a:t>sprzedażowe</a:t>
            </a:r>
            <a:r>
              <a:rPr lang="en-US" dirty="0"/>
              <a:t> e-commerce </a:t>
            </a:r>
            <a:r>
              <a:rPr lang="en-US" dirty="0" err="1"/>
              <a:t>są</a:t>
            </a:r>
            <a:r>
              <a:rPr lang="en-US" dirty="0"/>
              <a:t> </a:t>
            </a:r>
            <a:r>
              <a:rPr lang="en-US" dirty="0" err="1"/>
              <a:t>ważne</a:t>
            </a:r>
            <a:r>
              <a:rPr lang="en-US" dirty="0"/>
              <a:t>, </a:t>
            </a:r>
            <a:r>
              <a:rPr lang="en-US" dirty="0" err="1"/>
              <a:t>nie</a:t>
            </a:r>
            <a:r>
              <a:rPr lang="en-US" dirty="0"/>
              <a:t> </a:t>
            </a:r>
            <a:r>
              <a:rPr lang="en-US" dirty="0" err="1"/>
              <a:t>powinny</a:t>
            </a:r>
            <a:r>
              <a:rPr lang="en-US" dirty="0"/>
              <a:t> </a:t>
            </a:r>
            <a:r>
              <a:rPr lang="en-US" dirty="0" err="1"/>
              <a:t>być</a:t>
            </a:r>
            <a:r>
              <a:rPr lang="en-US" dirty="0"/>
              <a:t> </a:t>
            </a:r>
            <a:r>
              <a:rPr lang="en-US" dirty="0" err="1"/>
              <a:t>jedynym</a:t>
            </a:r>
            <a:r>
              <a:rPr lang="en-US" dirty="0"/>
              <a:t> </a:t>
            </a:r>
            <a:r>
              <a:rPr lang="en-US" dirty="0" err="1"/>
              <a:t>celem</a:t>
            </a:r>
            <a:r>
              <a:rPr lang="en-US" dirty="0"/>
              <a:t> </a:t>
            </a:r>
            <a:r>
              <a:rPr lang="en-US" dirty="0" err="1"/>
              <a:t>strategii</a:t>
            </a:r>
            <a:r>
              <a:rPr lang="en-US" dirty="0"/>
              <a:t> SEO. </a:t>
            </a:r>
            <a:r>
              <a:rPr lang="en-US" dirty="0" err="1"/>
              <a:t>Zbytnie</a:t>
            </a:r>
            <a:r>
              <a:rPr lang="en-US" dirty="0"/>
              <a:t> </a:t>
            </a:r>
            <a:r>
              <a:rPr lang="en-US" dirty="0" err="1"/>
              <a:t>skupienie</a:t>
            </a:r>
            <a:r>
              <a:rPr lang="en-US" dirty="0"/>
              <a:t> </a:t>
            </a:r>
            <a:r>
              <a:rPr lang="en-US" dirty="0" err="1"/>
              <a:t>się</a:t>
            </a:r>
            <a:r>
              <a:rPr lang="en-US" dirty="0"/>
              <a:t> </a:t>
            </a:r>
            <a:r>
              <a:rPr lang="en-US" dirty="0" err="1"/>
              <a:t>na</a:t>
            </a:r>
            <a:r>
              <a:rPr lang="en-US" dirty="0"/>
              <a:t> </a:t>
            </a:r>
            <a:r>
              <a:rPr lang="en-US" dirty="0" err="1"/>
              <a:t>sprzedaży</a:t>
            </a:r>
            <a:r>
              <a:rPr lang="en-US" dirty="0"/>
              <a:t> </a:t>
            </a:r>
            <a:r>
              <a:rPr lang="en-US" dirty="0" err="1"/>
              <a:t>może</a:t>
            </a:r>
            <a:r>
              <a:rPr lang="en-US" dirty="0"/>
              <a:t> </a:t>
            </a:r>
            <a:r>
              <a:rPr lang="en-US" dirty="0" err="1"/>
              <a:t>prowadzić</a:t>
            </a:r>
            <a:r>
              <a:rPr lang="en-US" dirty="0"/>
              <a:t> do </a:t>
            </a:r>
            <a:r>
              <a:rPr lang="en-US" dirty="0" err="1"/>
              <a:t>zaniedbania</a:t>
            </a:r>
            <a:r>
              <a:rPr lang="en-US" dirty="0"/>
              <a:t> </a:t>
            </a:r>
            <a:r>
              <a:rPr lang="en-US" dirty="0" err="1"/>
              <a:t>innych</a:t>
            </a:r>
            <a:r>
              <a:rPr lang="en-US" dirty="0"/>
              <a:t> </a:t>
            </a:r>
            <a:r>
              <a:rPr lang="en-US" dirty="0" err="1"/>
              <a:t>ważnych</a:t>
            </a:r>
            <a:r>
              <a:rPr lang="en-US" dirty="0"/>
              <a:t> </a:t>
            </a:r>
            <a:r>
              <a:rPr lang="en-US" dirty="0" err="1"/>
              <a:t>celów</a:t>
            </a:r>
            <a:r>
              <a:rPr lang="en-US" dirty="0"/>
              <a:t> SEO, </a:t>
            </a:r>
            <a:r>
              <a:rPr lang="en-US" dirty="0" err="1"/>
              <a:t>takich</a:t>
            </a:r>
            <a:r>
              <a:rPr lang="en-US" dirty="0"/>
              <a:t> </a:t>
            </a:r>
            <a:r>
              <a:rPr lang="en-US" dirty="0" err="1"/>
              <a:t>jak</a:t>
            </a:r>
            <a:r>
              <a:rPr lang="en-US" dirty="0"/>
              <a:t> </a:t>
            </a:r>
            <a:r>
              <a:rPr lang="en-US" dirty="0" err="1"/>
              <a:t>poprawa</a:t>
            </a:r>
            <a:r>
              <a:rPr lang="en-US" dirty="0"/>
              <a:t> </a:t>
            </a:r>
            <a:r>
              <a:rPr lang="en-US" dirty="0" err="1"/>
              <a:t>struktury</a:t>
            </a:r>
            <a:r>
              <a:rPr lang="en-US" dirty="0"/>
              <a:t> </a:t>
            </a:r>
            <a:r>
              <a:rPr lang="en-US" dirty="0" err="1"/>
              <a:t>witryny</a:t>
            </a:r>
            <a:r>
              <a:rPr lang="en-US" dirty="0"/>
              <a:t>, </a:t>
            </a:r>
            <a:r>
              <a:rPr lang="en-US" dirty="0" err="1"/>
              <a:t>optymalizacja</a:t>
            </a:r>
            <a:r>
              <a:rPr lang="en-US" dirty="0"/>
              <a:t> </a:t>
            </a:r>
            <a:r>
              <a:rPr lang="en-US" dirty="0" err="1"/>
              <a:t>słów</a:t>
            </a:r>
            <a:r>
              <a:rPr lang="en-US" dirty="0"/>
              <a:t> </a:t>
            </a:r>
            <a:r>
              <a:rPr lang="en-US" dirty="0" err="1"/>
              <a:t>kluczowych</a:t>
            </a:r>
            <a:r>
              <a:rPr lang="en-US" dirty="0"/>
              <a:t> </a:t>
            </a:r>
            <a:r>
              <a:rPr lang="en-US" dirty="0" err="1"/>
              <a:t>i</a:t>
            </a:r>
            <a:r>
              <a:rPr lang="en-US" dirty="0"/>
              <a:t> </a:t>
            </a:r>
            <a:r>
              <a:rPr lang="en-US" dirty="0" err="1"/>
              <a:t>poprawa</a:t>
            </a:r>
            <a:r>
              <a:rPr lang="en-US" dirty="0"/>
              <a:t> </a:t>
            </a:r>
            <a:r>
              <a:rPr lang="en-US" dirty="0" err="1"/>
              <a:t>komfortu</a:t>
            </a:r>
            <a:r>
              <a:rPr lang="en-US" dirty="0"/>
              <a:t> </a:t>
            </a:r>
            <a:r>
              <a:rPr lang="en-US" dirty="0" err="1"/>
              <a:t>użytkowania</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err="1"/>
              <a:t>Podsumowując</a:t>
            </a:r>
            <a:r>
              <a:rPr lang="en-US" dirty="0"/>
              <a:t>, </a:t>
            </a:r>
            <a:r>
              <a:rPr lang="en-US" dirty="0" err="1"/>
              <a:t>cele</a:t>
            </a:r>
            <a:r>
              <a:rPr lang="en-US" dirty="0"/>
              <a:t> SEO w </a:t>
            </a:r>
            <a:r>
              <a:rPr lang="en-US" dirty="0" err="1"/>
              <a:t>sprzedaży</a:t>
            </a:r>
            <a:r>
              <a:rPr lang="en-US" dirty="0"/>
              <a:t> e-commerce </a:t>
            </a:r>
            <a:r>
              <a:rPr lang="en-US" dirty="0" err="1"/>
              <a:t>są</a:t>
            </a:r>
            <a:r>
              <a:rPr lang="en-US" dirty="0"/>
              <a:t> </a:t>
            </a:r>
            <a:r>
              <a:rPr lang="en-US" dirty="0" err="1"/>
              <a:t>kluczową</a:t>
            </a:r>
            <a:r>
              <a:rPr lang="en-US" dirty="0"/>
              <a:t> </a:t>
            </a:r>
            <a:r>
              <a:rPr lang="en-US" dirty="0" err="1"/>
              <a:t>częścią</a:t>
            </a:r>
            <a:r>
              <a:rPr lang="en-US" dirty="0"/>
              <a:t> </a:t>
            </a:r>
            <a:r>
              <a:rPr lang="en-US" dirty="0" err="1"/>
              <a:t>kompleksowej</a:t>
            </a:r>
            <a:r>
              <a:rPr lang="en-US" dirty="0"/>
              <a:t> </a:t>
            </a:r>
            <a:r>
              <a:rPr lang="en-US" dirty="0" err="1"/>
              <a:t>strategii</a:t>
            </a:r>
            <a:r>
              <a:rPr lang="en-US" dirty="0"/>
              <a:t> </a:t>
            </a:r>
            <a:r>
              <a:rPr lang="en-US" dirty="0" err="1"/>
              <a:t>marketingu</a:t>
            </a:r>
            <a:r>
              <a:rPr lang="en-US" dirty="0"/>
              <a:t> </a:t>
            </a:r>
            <a:r>
              <a:rPr lang="en-US" dirty="0" err="1"/>
              <a:t>cyfrowego</a:t>
            </a:r>
            <a:r>
              <a:rPr lang="en-US" dirty="0"/>
              <a:t>. </a:t>
            </a:r>
            <a:r>
              <a:rPr lang="en-US" dirty="0" err="1"/>
              <a:t>Wyznaczając</a:t>
            </a:r>
            <a:r>
              <a:rPr lang="en-US" dirty="0"/>
              <a:t> </a:t>
            </a:r>
            <a:r>
              <a:rPr lang="en-US" dirty="0" err="1"/>
              <a:t>te</a:t>
            </a:r>
            <a:r>
              <a:rPr lang="en-US" dirty="0"/>
              <a:t> </a:t>
            </a:r>
            <a:r>
              <a:rPr lang="en-US" dirty="0" err="1"/>
              <a:t>cele</a:t>
            </a:r>
            <a:r>
              <a:rPr lang="en-US" dirty="0"/>
              <a:t>, </a:t>
            </a:r>
            <a:r>
              <a:rPr lang="en-US" dirty="0" err="1"/>
              <a:t>firmy</a:t>
            </a:r>
            <a:r>
              <a:rPr lang="en-US" dirty="0"/>
              <a:t> </a:t>
            </a:r>
            <a:r>
              <a:rPr lang="en-US" dirty="0" err="1"/>
              <a:t>mogą</a:t>
            </a:r>
            <a:r>
              <a:rPr lang="en-US" dirty="0"/>
              <a:t> </a:t>
            </a:r>
            <a:r>
              <a:rPr lang="en-US" dirty="0" err="1"/>
              <a:t>skoncentrować</a:t>
            </a:r>
            <a:r>
              <a:rPr lang="en-US" dirty="0"/>
              <a:t> </a:t>
            </a:r>
            <a:r>
              <a:rPr lang="en-US" dirty="0" err="1"/>
              <a:t>swoje</a:t>
            </a:r>
            <a:r>
              <a:rPr lang="en-US" dirty="0"/>
              <a:t> </a:t>
            </a:r>
            <a:r>
              <a:rPr lang="en-US" dirty="0" err="1"/>
              <a:t>wysiłki</a:t>
            </a:r>
            <a:r>
              <a:rPr lang="en-US" dirty="0"/>
              <a:t> </a:t>
            </a:r>
            <a:r>
              <a:rPr lang="en-US" dirty="0" err="1"/>
              <a:t>na</a:t>
            </a:r>
            <a:r>
              <a:rPr lang="en-US" dirty="0"/>
              <a:t> </a:t>
            </a:r>
            <a:r>
              <a:rPr lang="en-US" dirty="0" err="1"/>
              <a:t>zwiększeniu</a:t>
            </a:r>
            <a:r>
              <a:rPr lang="en-US" dirty="0"/>
              <a:t> </a:t>
            </a:r>
            <a:r>
              <a:rPr lang="en-US" dirty="0" err="1"/>
              <a:t>swoich</a:t>
            </a:r>
            <a:r>
              <a:rPr lang="en-US" dirty="0"/>
              <a:t> </a:t>
            </a:r>
            <a:r>
              <a:rPr lang="en-US" dirty="0" err="1"/>
              <a:t>przychodów</a:t>
            </a:r>
            <a:r>
              <a:rPr lang="en-US" dirty="0"/>
              <a:t> </a:t>
            </a:r>
            <a:r>
              <a:rPr lang="en-US" dirty="0" err="1"/>
              <a:t>i</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a:t>Mindshare </a:t>
            </a:r>
            <a:r>
              <a:rPr lang="en-US" dirty="0" err="1"/>
              <a:t>i</a:t>
            </a:r>
            <a:r>
              <a:rPr lang="en-US" dirty="0"/>
              <a:t> branding to </a:t>
            </a:r>
            <a:r>
              <a:rPr lang="en-US" dirty="0" err="1"/>
              <a:t>dwa</a:t>
            </a:r>
            <a:r>
              <a:rPr lang="en-US" dirty="0"/>
              <a:t> </a:t>
            </a:r>
            <a:r>
              <a:rPr lang="en-US" dirty="0" err="1"/>
              <a:t>ważne</a:t>
            </a:r>
            <a:r>
              <a:rPr lang="en-US" dirty="0"/>
              <a:t> </a:t>
            </a:r>
            <a:r>
              <a:rPr lang="en-US" dirty="0" err="1"/>
              <a:t>cele</a:t>
            </a:r>
            <a:r>
              <a:rPr lang="en-US" dirty="0"/>
              <a:t> </a:t>
            </a:r>
            <a:r>
              <a:rPr lang="en-US" dirty="0" err="1"/>
              <a:t>dla</a:t>
            </a:r>
            <a:r>
              <a:rPr lang="en-US" dirty="0"/>
              <a:t> firm, </a:t>
            </a:r>
            <a:r>
              <a:rPr lang="en-US" dirty="0" err="1"/>
              <a:t>które</a:t>
            </a:r>
            <a:r>
              <a:rPr lang="en-US" dirty="0"/>
              <a:t> </a:t>
            </a:r>
            <a:r>
              <a:rPr lang="en-US" dirty="0" err="1"/>
              <a:t>chcą</a:t>
            </a:r>
            <a:r>
              <a:rPr lang="en-US" dirty="0"/>
              <a:t> </a:t>
            </a:r>
            <a:r>
              <a:rPr lang="en-US" dirty="0" err="1"/>
              <a:t>poprawić</a:t>
            </a:r>
            <a:r>
              <a:rPr lang="en-US" dirty="0"/>
              <a:t> </a:t>
            </a:r>
            <a:r>
              <a:rPr lang="en-US" dirty="0" err="1"/>
              <a:t>swoją</a:t>
            </a:r>
            <a:r>
              <a:rPr lang="en-US" dirty="0"/>
              <a:t> </a:t>
            </a:r>
            <a:r>
              <a:rPr lang="en-US" dirty="0" err="1"/>
              <a:t>widoczność</a:t>
            </a:r>
            <a:r>
              <a:rPr lang="en-US" dirty="0"/>
              <a:t> </a:t>
            </a:r>
            <a:r>
              <a:rPr lang="en-US" dirty="0" err="1"/>
              <a:t>i</a:t>
            </a:r>
            <a:r>
              <a:rPr lang="en-US" dirty="0"/>
              <a:t> </a:t>
            </a:r>
            <a:r>
              <a:rPr lang="en-US" dirty="0" err="1"/>
              <a:t>reputację</a:t>
            </a:r>
            <a:r>
              <a:rPr lang="en-US" dirty="0"/>
              <a:t> w </a:t>
            </a:r>
            <a:r>
              <a:rPr lang="en-US" dirty="0" err="1"/>
              <a:t>cyfrowym</a:t>
            </a:r>
            <a:r>
              <a:rPr lang="en-US" dirty="0"/>
              <a:t> </a:t>
            </a:r>
            <a:r>
              <a:rPr lang="en-US" dirty="0" err="1"/>
              <a:t>świecie</a:t>
            </a:r>
            <a:r>
              <a:rPr lang="en-US" dirty="0"/>
              <a:t>. </a:t>
            </a:r>
            <a:r>
              <a:rPr lang="en-US" dirty="0" err="1"/>
              <a:t>Optymalizacja</a:t>
            </a:r>
            <a:r>
              <a:rPr lang="en-US" dirty="0"/>
              <a:t> pod </a:t>
            </a:r>
            <a:r>
              <a:rPr lang="en-US" dirty="0" err="1"/>
              <a:t>kątem</a:t>
            </a:r>
            <a:r>
              <a:rPr lang="en-US" dirty="0"/>
              <a:t> </a:t>
            </a:r>
            <a:r>
              <a:rPr lang="en-US" dirty="0" err="1"/>
              <a:t>wyszukiwarek</a:t>
            </a:r>
            <a:r>
              <a:rPr lang="en-US" dirty="0"/>
              <a:t> </a:t>
            </a:r>
            <a:r>
              <a:rPr lang="en-US" dirty="0" err="1"/>
              <a:t>internetowych</a:t>
            </a:r>
            <a:r>
              <a:rPr lang="en-US" dirty="0"/>
              <a:t> (SEO) </a:t>
            </a:r>
            <a:r>
              <a:rPr lang="en-US" dirty="0" err="1"/>
              <a:t>może</a:t>
            </a:r>
            <a:r>
              <a:rPr lang="en-US" dirty="0"/>
              <a:t> </a:t>
            </a:r>
            <a:r>
              <a:rPr lang="en-US" dirty="0" err="1"/>
              <a:t>pomóc</a:t>
            </a:r>
            <a:r>
              <a:rPr lang="en-US" dirty="0"/>
              <a:t> w </a:t>
            </a:r>
            <a:r>
              <a:rPr lang="en-US" dirty="0" err="1"/>
              <a:t>osiągnięciu</a:t>
            </a:r>
            <a:r>
              <a:rPr lang="en-US" dirty="0"/>
              <a:t> </a:t>
            </a:r>
            <a:r>
              <a:rPr lang="en-US" dirty="0" err="1"/>
              <a:t>tych</a:t>
            </a:r>
            <a:r>
              <a:rPr lang="en-US" dirty="0"/>
              <a:t> </a:t>
            </a:r>
            <a:r>
              <a:rPr lang="en-US" dirty="0" err="1"/>
              <a:t>celów</a:t>
            </a:r>
            <a:r>
              <a:rPr lang="en-US" dirty="0"/>
              <a:t> </a:t>
            </a:r>
            <a:r>
              <a:rPr lang="en-US" dirty="0" err="1"/>
              <a:t>poprzez</a:t>
            </a:r>
            <a:r>
              <a:rPr lang="en-US" dirty="0"/>
              <a:t> </a:t>
            </a:r>
            <a:r>
              <a:rPr lang="en-US" dirty="0" err="1"/>
              <a:t>optymalizację</a:t>
            </a:r>
            <a:r>
              <a:rPr lang="en-US" dirty="0"/>
              <a:t> </a:t>
            </a:r>
            <a:r>
              <a:rPr lang="en-US" dirty="0" err="1"/>
              <a:t>strony</a:t>
            </a:r>
            <a:r>
              <a:rPr lang="en-US" dirty="0"/>
              <a:t> </a:t>
            </a:r>
            <a:r>
              <a:rPr lang="en-US" dirty="0" err="1"/>
              <a:t>internetowej</a:t>
            </a:r>
            <a:r>
              <a:rPr lang="en-US" dirty="0"/>
              <a:t> w </a:t>
            </a:r>
            <a:r>
              <a:rPr lang="en-US" dirty="0" err="1"/>
              <a:t>celu</a:t>
            </a:r>
            <a:r>
              <a:rPr lang="en-US" dirty="0"/>
              <a:t> </a:t>
            </a:r>
            <a:r>
              <a:rPr lang="en-US" dirty="0" err="1"/>
              <a:t>uzyskania</a:t>
            </a:r>
            <a:r>
              <a:rPr lang="en-US" dirty="0"/>
              <a:t> </a:t>
            </a:r>
            <a:r>
              <a:rPr lang="en-US" dirty="0" err="1"/>
              <a:t>wyższej</a:t>
            </a:r>
            <a:r>
              <a:rPr lang="en-US" dirty="0"/>
              <a:t> </a:t>
            </a:r>
            <a:r>
              <a:rPr lang="en-US" dirty="0" err="1"/>
              <a:t>pozycji</a:t>
            </a:r>
            <a:r>
              <a:rPr lang="en-US" dirty="0"/>
              <a:t> w </a:t>
            </a:r>
            <a:r>
              <a:rPr lang="en-US" dirty="0" err="1"/>
              <a:t>wyszukiwarkach</a:t>
            </a:r>
            <a:r>
              <a:rPr lang="en-US" dirty="0"/>
              <a:t> </a:t>
            </a:r>
            <a:r>
              <a:rPr lang="en-US" dirty="0" err="1"/>
              <a:t>takich</a:t>
            </a:r>
            <a:r>
              <a:rPr lang="en-US" dirty="0"/>
              <a:t> </a:t>
            </a:r>
            <a:r>
              <a:rPr lang="en-US" dirty="0" err="1"/>
              <a:t>jak</a:t>
            </a:r>
            <a:r>
              <a:rPr lang="en-US" dirty="0"/>
              <a:t> Google, </a:t>
            </a:r>
            <a:r>
              <a:rPr lang="en-US" dirty="0" err="1"/>
              <a:t>zwiększając</a:t>
            </a:r>
            <a:r>
              <a:rPr lang="en-US" dirty="0"/>
              <a:t> </a:t>
            </a:r>
            <a:r>
              <a:rPr lang="en-US" dirty="0" err="1"/>
              <a:t>szanse</a:t>
            </a:r>
            <a:r>
              <a:rPr lang="en-US" dirty="0"/>
              <a:t> </a:t>
            </a:r>
            <a:r>
              <a:rPr lang="en-US" dirty="0" err="1"/>
              <a:t>potencjalnych</a:t>
            </a:r>
            <a:r>
              <a:rPr lang="en-US" dirty="0"/>
              <a:t> </a:t>
            </a:r>
            <a:r>
              <a:rPr lang="en-US" dirty="0" err="1"/>
              <a:t>klientów</a:t>
            </a:r>
            <a:r>
              <a:rPr lang="en-US" dirty="0"/>
              <a:t> </a:t>
            </a:r>
            <a:r>
              <a:rPr lang="en-US" dirty="0" err="1"/>
              <a:t>na</a:t>
            </a:r>
            <a:r>
              <a:rPr lang="en-US" dirty="0"/>
              <a:t> </a:t>
            </a:r>
            <a:r>
              <a:rPr lang="en-US" dirty="0" err="1"/>
              <a:t>znalezienie</a:t>
            </a:r>
            <a:r>
              <a:rPr lang="en-US" dirty="0"/>
              <a:t> </a:t>
            </a:r>
            <a:r>
              <a:rPr lang="en-US" dirty="0" err="1"/>
              <a:t>i</a:t>
            </a:r>
            <a:r>
              <a:rPr lang="en-US" dirty="0"/>
              <a:t> </a:t>
            </a:r>
            <a:r>
              <a:rPr lang="en-US" dirty="0" err="1"/>
              <a:t>interakcję</a:t>
            </a:r>
            <a:r>
              <a:rPr lang="en-US" dirty="0"/>
              <a:t> z </a:t>
            </a:r>
            <a:r>
              <a:rPr lang="en-US" dirty="0" err="1"/>
              <a:t>witryną</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a:t>Mindshare </a:t>
            </a:r>
            <a:r>
              <a:rPr lang="en-US" dirty="0" err="1"/>
              <a:t>odnosi</a:t>
            </a:r>
            <a:r>
              <a:rPr lang="en-US" dirty="0"/>
              <a:t> </a:t>
            </a:r>
            <a:r>
              <a:rPr lang="en-US" dirty="0" err="1"/>
              <a:t>się</a:t>
            </a:r>
            <a:r>
              <a:rPr lang="en-US" dirty="0"/>
              <a:t> do </a:t>
            </a:r>
            <a:r>
              <a:rPr lang="en-US" dirty="0" err="1"/>
              <a:t>poziomu</a:t>
            </a:r>
            <a:r>
              <a:rPr lang="en-US" dirty="0"/>
              <a:t> </a:t>
            </a:r>
            <a:r>
              <a:rPr lang="en-US" dirty="0" err="1"/>
              <a:t>świadomości</a:t>
            </a:r>
            <a:r>
              <a:rPr lang="en-US" dirty="0"/>
              <a:t> </a:t>
            </a:r>
            <a:r>
              <a:rPr lang="en-US" dirty="0" err="1"/>
              <a:t>i</a:t>
            </a:r>
            <a:r>
              <a:rPr lang="en-US" dirty="0"/>
              <a:t> </a:t>
            </a:r>
            <a:r>
              <a:rPr lang="en-US" dirty="0" err="1"/>
              <a:t>uwagi</a:t>
            </a:r>
            <a:r>
              <a:rPr lang="en-US" dirty="0"/>
              <a:t>, </a:t>
            </a:r>
            <a:r>
              <a:rPr lang="en-US" dirty="0" err="1"/>
              <a:t>jaką</a:t>
            </a:r>
            <a:r>
              <a:rPr lang="en-US" dirty="0"/>
              <a:t> </a:t>
            </a:r>
            <a:r>
              <a:rPr lang="en-US" dirty="0" err="1"/>
              <a:t>marka</a:t>
            </a:r>
            <a:r>
              <a:rPr lang="en-US" dirty="0"/>
              <a:t> ma w </a:t>
            </a:r>
            <a:r>
              <a:rPr lang="en-US" dirty="0" err="1"/>
              <a:t>umysłach</a:t>
            </a:r>
            <a:r>
              <a:rPr lang="en-US" dirty="0"/>
              <a:t> </a:t>
            </a:r>
            <a:r>
              <a:rPr lang="en-US" dirty="0" err="1"/>
              <a:t>swoich</a:t>
            </a:r>
            <a:r>
              <a:rPr lang="en-US" dirty="0"/>
              <a:t> </a:t>
            </a:r>
            <a:r>
              <a:rPr lang="en-US" dirty="0" err="1"/>
              <a:t>docelowych</a:t>
            </a:r>
            <a:r>
              <a:rPr lang="en-US" dirty="0"/>
              <a:t> </a:t>
            </a:r>
            <a:r>
              <a:rPr lang="en-US" dirty="0" err="1"/>
              <a:t>odbiorców</a:t>
            </a:r>
            <a:r>
              <a:rPr lang="en-US" dirty="0"/>
              <a:t>. </a:t>
            </a:r>
            <a:r>
              <a:rPr lang="en-US" dirty="0" err="1"/>
              <a:t>Oznacza</a:t>
            </a:r>
            <a:r>
              <a:rPr lang="en-US" dirty="0"/>
              <a:t> to, </a:t>
            </a:r>
            <a:r>
              <a:rPr lang="en-US" dirty="0" err="1"/>
              <a:t>że</a:t>
            </a:r>
            <a:r>
              <a:rPr lang="en-US" dirty="0"/>
              <a:t> </a:t>
            </a:r>
            <a:r>
              <a:rPr lang="en-US" dirty="0" err="1"/>
              <a:t>gdy</a:t>
            </a:r>
            <a:r>
              <a:rPr lang="en-US" dirty="0"/>
              <a:t> </a:t>
            </a:r>
            <a:r>
              <a:rPr lang="en-US" dirty="0" err="1"/>
              <a:t>ktoś</a:t>
            </a:r>
            <a:r>
              <a:rPr lang="en-US" dirty="0"/>
              <a:t> </a:t>
            </a:r>
            <a:r>
              <a:rPr lang="en-US" dirty="0" err="1"/>
              <a:t>myśli</a:t>
            </a:r>
            <a:r>
              <a:rPr lang="en-US" dirty="0"/>
              <a:t> o </a:t>
            </a:r>
            <a:r>
              <a:rPr lang="en-US" dirty="0" err="1"/>
              <a:t>konkretnym</a:t>
            </a:r>
            <a:r>
              <a:rPr lang="en-US" dirty="0"/>
              <a:t> </a:t>
            </a:r>
            <a:r>
              <a:rPr lang="en-US" dirty="0" err="1"/>
              <a:t>produkcie</a:t>
            </a:r>
            <a:r>
              <a:rPr lang="en-US" dirty="0"/>
              <a:t> </a:t>
            </a:r>
            <a:r>
              <a:rPr lang="en-US" dirty="0" err="1"/>
              <a:t>lub</a:t>
            </a:r>
            <a:r>
              <a:rPr lang="en-US" dirty="0"/>
              <a:t> </a:t>
            </a:r>
            <a:r>
              <a:rPr lang="en-US" dirty="0" err="1"/>
              <a:t>usłudze</a:t>
            </a:r>
            <a:r>
              <a:rPr lang="en-US" dirty="0"/>
              <a:t>, </a:t>
            </a:r>
            <a:r>
              <a:rPr lang="en-US" dirty="0" err="1"/>
              <a:t>marka</a:t>
            </a:r>
            <a:r>
              <a:rPr lang="en-US" dirty="0"/>
              <a:t> z </a:t>
            </a:r>
            <a:r>
              <a:rPr lang="en-US" dirty="0" err="1"/>
              <a:t>nim</a:t>
            </a:r>
            <a:r>
              <a:rPr lang="en-US" dirty="0"/>
              <a:t> </a:t>
            </a:r>
            <a:r>
              <a:rPr lang="en-US" dirty="0" err="1"/>
              <a:t>związana</a:t>
            </a:r>
            <a:r>
              <a:rPr lang="en-US" dirty="0"/>
              <a:t> jest </a:t>
            </a:r>
            <a:r>
              <a:rPr lang="en-US" dirty="0" err="1"/>
              <a:t>pierwszą</a:t>
            </a:r>
            <a:r>
              <a:rPr lang="en-US" dirty="0"/>
              <a:t>, </a:t>
            </a:r>
            <a:r>
              <a:rPr lang="en-US" dirty="0" err="1"/>
              <a:t>która</a:t>
            </a:r>
            <a:r>
              <a:rPr lang="en-US" dirty="0"/>
              <a:t> </a:t>
            </a:r>
            <a:r>
              <a:rPr lang="en-US" dirty="0" err="1"/>
              <a:t>przychodzi</a:t>
            </a:r>
            <a:r>
              <a:rPr lang="en-US" dirty="0"/>
              <a:t> </a:t>
            </a:r>
            <a:r>
              <a:rPr lang="en-US" dirty="0" err="1"/>
              <a:t>na</a:t>
            </a:r>
            <a:r>
              <a:rPr lang="en-US" dirty="0"/>
              <a:t> </a:t>
            </a:r>
            <a:r>
              <a:rPr lang="en-US" dirty="0" err="1"/>
              <a:t>myśl</a:t>
            </a:r>
            <a:r>
              <a:rPr lang="en-US" dirty="0"/>
              <a:t>. Aby </a:t>
            </a:r>
            <a:r>
              <a:rPr lang="en-US" dirty="0" err="1"/>
              <a:t>osiągnąć</a:t>
            </a:r>
            <a:r>
              <a:rPr lang="en-US" dirty="0"/>
              <a:t> </a:t>
            </a:r>
            <a:r>
              <a:rPr lang="en-US" dirty="0" err="1"/>
              <a:t>udział</a:t>
            </a:r>
            <a:r>
              <a:rPr lang="en-US" dirty="0"/>
              <a:t> w </a:t>
            </a:r>
            <a:r>
              <a:rPr lang="en-US" dirty="0" err="1"/>
              <a:t>świadomości</a:t>
            </a:r>
            <a:r>
              <a:rPr lang="en-US" dirty="0"/>
              <a:t> </a:t>
            </a:r>
            <a:r>
              <a:rPr lang="en-US" dirty="0" err="1"/>
              <a:t>poprzez</a:t>
            </a:r>
            <a:r>
              <a:rPr lang="en-US" dirty="0"/>
              <a:t> SEO, </a:t>
            </a:r>
            <a:r>
              <a:rPr lang="en-US" dirty="0" err="1"/>
              <a:t>firmy</a:t>
            </a:r>
            <a:r>
              <a:rPr lang="en-US" dirty="0"/>
              <a:t> </a:t>
            </a:r>
            <a:r>
              <a:rPr lang="en-US" dirty="0" err="1"/>
              <a:t>muszą</a:t>
            </a:r>
            <a:r>
              <a:rPr lang="en-US" dirty="0"/>
              <a:t> </a:t>
            </a:r>
            <a:r>
              <a:rPr lang="en-US" dirty="0" err="1"/>
              <a:t>skupić</a:t>
            </a:r>
            <a:r>
              <a:rPr lang="en-US" dirty="0"/>
              <a:t> </a:t>
            </a:r>
            <a:r>
              <a:rPr lang="en-US" dirty="0" err="1"/>
              <a:t>się</a:t>
            </a:r>
            <a:r>
              <a:rPr lang="en-US" dirty="0"/>
              <a:t> </a:t>
            </a:r>
            <a:r>
              <a:rPr lang="en-US" dirty="0" err="1"/>
              <a:t>na</a:t>
            </a:r>
            <a:r>
              <a:rPr lang="en-US" dirty="0"/>
              <a:t> </a:t>
            </a:r>
            <a:r>
              <a:rPr lang="en-US" dirty="0" err="1"/>
              <a:t>budowaniu</a:t>
            </a:r>
            <a:r>
              <a:rPr lang="en-US" dirty="0"/>
              <a:t> </a:t>
            </a:r>
            <a:r>
              <a:rPr lang="en-US" dirty="0" err="1"/>
              <a:t>silnej</a:t>
            </a:r>
            <a:r>
              <a:rPr lang="en-US" dirty="0"/>
              <a:t> </a:t>
            </a:r>
            <a:r>
              <a:rPr lang="en-US" dirty="0" err="1"/>
              <a:t>obecności</a:t>
            </a:r>
            <a:r>
              <a:rPr lang="en-US" dirty="0"/>
              <a:t> w </a:t>
            </a:r>
            <a:r>
              <a:rPr lang="en-US" dirty="0" err="1"/>
              <a:t>Internecie</a:t>
            </a:r>
            <a:r>
              <a:rPr lang="en-US" dirty="0"/>
              <a:t> </a:t>
            </a:r>
            <a:r>
              <a:rPr lang="en-US" dirty="0" err="1"/>
              <a:t>poprzez</a:t>
            </a:r>
            <a:r>
              <a:rPr lang="en-US" dirty="0"/>
              <a:t> </a:t>
            </a:r>
            <a:r>
              <a:rPr lang="en-US" dirty="0" err="1"/>
              <a:t>wysokiej</a:t>
            </a:r>
            <a:r>
              <a:rPr lang="en-US" dirty="0"/>
              <a:t> </a:t>
            </a:r>
            <a:r>
              <a:rPr lang="en-US" dirty="0" err="1"/>
              <a:t>jakości</a:t>
            </a:r>
            <a:r>
              <a:rPr lang="en-US" dirty="0"/>
              <a:t> </a:t>
            </a:r>
            <a:r>
              <a:rPr lang="en-US" dirty="0" err="1"/>
              <a:t>treści</a:t>
            </a:r>
            <a:r>
              <a:rPr lang="en-US" dirty="0"/>
              <a:t>, </a:t>
            </a:r>
            <a:r>
              <a:rPr lang="en-US" dirty="0" err="1"/>
              <a:t>dogłębne</a:t>
            </a:r>
            <a:r>
              <a:rPr lang="en-US" dirty="0"/>
              <a:t> </a:t>
            </a:r>
            <a:r>
              <a:rPr lang="en-US" dirty="0" err="1"/>
              <a:t>badania</a:t>
            </a:r>
            <a:r>
              <a:rPr lang="en-US" dirty="0"/>
              <a:t> </a:t>
            </a:r>
            <a:r>
              <a:rPr lang="en-US" dirty="0" err="1"/>
              <a:t>słów</a:t>
            </a:r>
            <a:r>
              <a:rPr lang="en-US" dirty="0"/>
              <a:t> </a:t>
            </a:r>
            <a:r>
              <a:rPr lang="en-US" dirty="0" err="1"/>
              <a:t>kluczowych</a:t>
            </a:r>
            <a:r>
              <a:rPr lang="en-US" dirty="0"/>
              <a:t> </a:t>
            </a:r>
            <a:r>
              <a:rPr lang="en-US" dirty="0" err="1"/>
              <a:t>i</a:t>
            </a:r>
            <a:r>
              <a:rPr lang="en-US" dirty="0"/>
              <a:t> </a:t>
            </a:r>
            <a:r>
              <a:rPr lang="en-US" dirty="0" err="1"/>
              <a:t>skuteczne</a:t>
            </a:r>
            <a:r>
              <a:rPr lang="en-US" dirty="0"/>
              <a:t> </a:t>
            </a:r>
            <a:r>
              <a:rPr lang="en-US" dirty="0" err="1"/>
              <a:t>strategie</a:t>
            </a:r>
            <a:r>
              <a:rPr lang="en-US" dirty="0"/>
              <a:t> </a:t>
            </a:r>
            <a:r>
              <a:rPr lang="en-US" dirty="0" err="1"/>
              <a:t>linkowania</a:t>
            </a:r>
            <a:r>
              <a:rPr lang="en-US" dirty="0"/>
              <a:t> </a:t>
            </a:r>
            <a:r>
              <a:rPr lang="en-US" dirty="0" err="1"/>
              <a:t>zwrotnego</a:t>
            </a:r>
            <a:r>
              <a:rPr lang="en-US" dirty="0"/>
              <a:t>. </a:t>
            </a:r>
            <a:r>
              <a:rPr lang="en-US" dirty="0" err="1"/>
              <a:t>Pomoże</a:t>
            </a:r>
            <a:r>
              <a:rPr lang="en-US" dirty="0"/>
              <a:t> to </a:t>
            </a:r>
            <a:r>
              <a:rPr lang="en-US" dirty="0" err="1"/>
              <a:t>zwiększyć</a:t>
            </a:r>
            <a:r>
              <a:rPr lang="en-US" dirty="0"/>
              <a:t> </a:t>
            </a:r>
            <a:r>
              <a:rPr lang="en-US" dirty="0" err="1"/>
              <a:t>widoczność</a:t>
            </a:r>
            <a:r>
              <a:rPr lang="en-US" dirty="0"/>
              <a:t> </a:t>
            </a:r>
            <a:r>
              <a:rPr lang="en-US" dirty="0" err="1"/>
              <a:t>marki</a:t>
            </a:r>
            <a:r>
              <a:rPr lang="en-US" dirty="0"/>
              <a:t> w </a:t>
            </a:r>
            <a:r>
              <a:rPr lang="en-US" dirty="0" err="1"/>
              <a:t>wynikach</a:t>
            </a:r>
            <a:r>
              <a:rPr lang="en-US" dirty="0"/>
              <a:t> </a:t>
            </a:r>
            <a:r>
              <a:rPr lang="en-US" dirty="0" err="1"/>
              <a:t>wyszukiwania</a:t>
            </a:r>
            <a:r>
              <a:rPr lang="en-US" dirty="0"/>
              <a:t>, </a:t>
            </a:r>
            <a:r>
              <a:rPr lang="en-US" dirty="0" err="1"/>
              <a:t>ułatwiając</a:t>
            </a:r>
            <a:r>
              <a:rPr lang="en-US" dirty="0"/>
              <a:t> </a:t>
            </a:r>
            <a:r>
              <a:rPr lang="en-US" dirty="0" err="1"/>
              <a:t>klientom</a:t>
            </a:r>
            <a:r>
              <a:rPr lang="en-US" dirty="0"/>
              <a:t> </a:t>
            </a:r>
            <a:r>
              <a:rPr lang="en-US" dirty="0" err="1"/>
              <a:t>znalezienie</a:t>
            </a:r>
            <a:r>
              <a:rPr lang="en-US" dirty="0"/>
              <a:t> </a:t>
            </a:r>
            <a:r>
              <a:rPr lang="en-US" dirty="0" err="1"/>
              <a:t>i</a:t>
            </a:r>
            <a:r>
              <a:rPr lang="en-US" dirty="0"/>
              <a:t> </a:t>
            </a:r>
            <a:r>
              <a:rPr lang="en-US" dirty="0" err="1"/>
              <a:t>zaangażowanie</a:t>
            </a:r>
            <a:r>
              <a:rPr lang="en-US" dirty="0"/>
              <a:t> </a:t>
            </a:r>
            <a:r>
              <a:rPr lang="en-US" dirty="0" err="1"/>
              <a:t>się</a:t>
            </a:r>
            <a:r>
              <a:rPr lang="en-US" dirty="0"/>
              <a:t> w </a:t>
            </a:r>
            <a:r>
              <a:rPr lang="en-US" dirty="0" err="1"/>
              <a:t>witrynę</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a:t>Branding, z </a:t>
            </a:r>
            <a:r>
              <a:rPr lang="en-US" dirty="0" err="1"/>
              <a:t>drugiej</a:t>
            </a:r>
            <a:r>
              <a:rPr lang="en-US" dirty="0"/>
              <a:t> </a:t>
            </a:r>
            <a:r>
              <a:rPr lang="en-US" dirty="0" err="1"/>
              <a:t>strony</a:t>
            </a:r>
            <a:r>
              <a:rPr lang="en-US" dirty="0"/>
              <a:t>, </a:t>
            </a:r>
            <a:r>
              <a:rPr lang="en-US" dirty="0" err="1"/>
              <a:t>odnosi</a:t>
            </a:r>
            <a:r>
              <a:rPr lang="en-US" dirty="0"/>
              <a:t> </a:t>
            </a:r>
            <a:r>
              <a:rPr lang="en-US" dirty="0" err="1"/>
              <a:t>się</a:t>
            </a:r>
            <a:r>
              <a:rPr lang="en-US" dirty="0"/>
              <a:t> do </a:t>
            </a:r>
            <a:r>
              <a:rPr lang="en-US" dirty="0" err="1"/>
              <a:t>tworzenia</a:t>
            </a:r>
            <a:r>
              <a:rPr lang="en-US" dirty="0"/>
              <a:t> </a:t>
            </a:r>
            <a:r>
              <a:rPr lang="en-US" dirty="0" err="1"/>
              <a:t>unikalnego</a:t>
            </a:r>
            <a:r>
              <a:rPr lang="en-US" dirty="0"/>
              <a:t> </a:t>
            </a:r>
            <a:r>
              <a:rPr lang="en-US" dirty="0" err="1"/>
              <a:t>i</a:t>
            </a:r>
            <a:r>
              <a:rPr lang="en-US" dirty="0"/>
              <a:t> </a:t>
            </a:r>
            <a:r>
              <a:rPr lang="en-US" dirty="0" err="1"/>
              <a:t>spójnego</a:t>
            </a:r>
            <a:r>
              <a:rPr lang="en-US" dirty="0"/>
              <a:t> </a:t>
            </a:r>
            <a:r>
              <a:rPr lang="en-US" dirty="0" err="1"/>
              <a:t>wizerunku</a:t>
            </a:r>
            <a:r>
              <a:rPr lang="en-US" dirty="0"/>
              <a:t> </a:t>
            </a:r>
            <a:r>
              <a:rPr lang="en-US" dirty="0" err="1"/>
              <a:t>firmy</a:t>
            </a:r>
            <a:r>
              <a:rPr lang="en-US" dirty="0"/>
              <a:t> </a:t>
            </a:r>
            <a:r>
              <a:rPr lang="en-US" dirty="0" err="1"/>
              <a:t>lub</a:t>
            </a:r>
            <a:r>
              <a:rPr lang="en-US" dirty="0"/>
              <a:t> </a:t>
            </a:r>
            <a:r>
              <a:rPr lang="en-US" dirty="0" err="1"/>
              <a:t>produktu</a:t>
            </a:r>
            <a:r>
              <a:rPr lang="en-US" dirty="0"/>
              <a:t>. </a:t>
            </a:r>
            <a:r>
              <a:rPr lang="en-US" dirty="0" err="1"/>
              <a:t>Wiąże</a:t>
            </a:r>
            <a:r>
              <a:rPr lang="en-US" dirty="0"/>
              <a:t> </a:t>
            </a:r>
            <a:r>
              <a:rPr lang="en-US" dirty="0" err="1"/>
              <a:t>się</a:t>
            </a:r>
            <a:r>
              <a:rPr lang="en-US" dirty="0"/>
              <a:t> to z </a:t>
            </a:r>
            <a:r>
              <a:rPr lang="en-US" dirty="0" err="1"/>
              <a:t>tworzeniem</a:t>
            </a:r>
            <a:r>
              <a:rPr lang="en-US" dirty="0"/>
              <a:t> </a:t>
            </a:r>
            <a:r>
              <a:rPr lang="en-US" dirty="0" err="1"/>
              <a:t>zapadającego</a:t>
            </a:r>
            <a:r>
              <a:rPr lang="en-US" dirty="0"/>
              <a:t> w </a:t>
            </a:r>
            <a:r>
              <a:rPr lang="en-US" dirty="0" err="1"/>
              <a:t>pamięć</a:t>
            </a:r>
            <a:r>
              <a:rPr lang="en-US" dirty="0"/>
              <a:t> logo, </a:t>
            </a:r>
            <a:r>
              <a:rPr lang="en-US" dirty="0" err="1"/>
              <a:t>sloganu</a:t>
            </a:r>
            <a:r>
              <a:rPr lang="en-US" dirty="0"/>
              <a:t> </a:t>
            </a:r>
            <a:r>
              <a:rPr lang="en-US" dirty="0" err="1"/>
              <a:t>i</a:t>
            </a:r>
            <a:r>
              <a:rPr lang="en-US" dirty="0"/>
              <a:t> </a:t>
            </a:r>
            <a:r>
              <a:rPr lang="en-US" dirty="0" err="1"/>
              <a:t>komunikatów</a:t>
            </a:r>
            <a:r>
              <a:rPr lang="en-US" dirty="0"/>
              <a:t>, </a:t>
            </a:r>
            <a:r>
              <a:rPr lang="en-US" dirty="0" err="1"/>
              <a:t>które</a:t>
            </a:r>
            <a:r>
              <a:rPr lang="en-US" dirty="0"/>
              <a:t> </a:t>
            </a:r>
            <a:r>
              <a:rPr lang="en-US" dirty="0" err="1"/>
              <a:t>mogą</a:t>
            </a:r>
            <a:r>
              <a:rPr lang="en-US" dirty="0"/>
              <a:t> </a:t>
            </a:r>
            <a:r>
              <a:rPr lang="en-US" dirty="0" err="1"/>
              <a:t>być</a:t>
            </a:r>
            <a:r>
              <a:rPr lang="en-US" dirty="0"/>
              <a:t> </a:t>
            </a:r>
            <a:r>
              <a:rPr lang="en-US" dirty="0" err="1"/>
              <a:t>łatwo</a:t>
            </a:r>
            <a:r>
              <a:rPr lang="en-US" dirty="0"/>
              <a:t> </a:t>
            </a:r>
            <a:r>
              <a:rPr lang="en-US" dirty="0" err="1"/>
              <a:t>rozpoznane</a:t>
            </a:r>
            <a:r>
              <a:rPr lang="en-US" dirty="0"/>
              <a:t> </a:t>
            </a:r>
            <a:r>
              <a:rPr lang="en-US" dirty="0" err="1"/>
              <a:t>i</a:t>
            </a:r>
            <a:r>
              <a:rPr lang="en-US" dirty="0"/>
              <a:t> </a:t>
            </a:r>
            <a:r>
              <a:rPr lang="en-US" dirty="0" err="1"/>
              <a:t>zapamiętane</a:t>
            </a:r>
            <a:r>
              <a:rPr lang="en-US" dirty="0"/>
              <a:t> </a:t>
            </a:r>
            <a:r>
              <a:rPr lang="en-US" dirty="0" err="1"/>
              <a:t>przez</a:t>
            </a:r>
            <a:r>
              <a:rPr lang="en-US" dirty="0"/>
              <a:t> </a:t>
            </a:r>
            <a:r>
              <a:rPr lang="en-US" dirty="0" err="1"/>
              <a:t>klientów</a:t>
            </a:r>
            <a:r>
              <a:rPr lang="en-US" dirty="0"/>
              <a:t>. Aby </a:t>
            </a:r>
            <a:r>
              <a:rPr lang="en-US" dirty="0" err="1"/>
              <a:t>osiągnąć</a:t>
            </a:r>
            <a:r>
              <a:rPr lang="en-US" dirty="0"/>
              <a:t> branding </a:t>
            </a:r>
            <a:r>
              <a:rPr lang="en-US" dirty="0" err="1"/>
              <a:t>poprzez</a:t>
            </a:r>
            <a:r>
              <a:rPr lang="en-US" dirty="0"/>
              <a:t> SEO, </a:t>
            </a:r>
            <a:r>
              <a:rPr lang="en-US" dirty="0" err="1"/>
              <a:t>firmy</a:t>
            </a:r>
            <a:r>
              <a:rPr lang="en-US" dirty="0"/>
              <a:t> </a:t>
            </a:r>
            <a:r>
              <a:rPr lang="en-US" dirty="0" err="1"/>
              <a:t>muszą</a:t>
            </a:r>
            <a:r>
              <a:rPr lang="en-US" dirty="0"/>
              <a:t> </a:t>
            </a:r>
            <a:r>
              <a:rPr lang="en-US" dirty="0" err="1"/>
              <a:t>skupić</a:t>
            </a:r>
            <a:r>
              <a:rPr lang="en-US" dirty="0"/>
              <a:t> </a:t>
            </a:r>
            <a:r>
              <a:rPr lang="en-US" dirty="0" err="1"/>
              <a:t>się</a:t>
            </a:r>
            <a:r>
              <a:rPr lang="en-US" dirty="0"/>
              <a:t> </a:t>
            </a:r>
            <a:r>
              <a:rPr lang="en-US" dirty="0" err="1"/>
              <a:t>na</a:t>
            </a:r>
            <a:r>
              <a:rPr lang="en-US" dirty="0"/>
              <a:t> </a:t>
            </a:r>
            <a:r>
              <a:rPr lang="en-US" dirty="0" err="1"/>
              <a:t>budowaniu</a:t>
            </a:r>
            <a:r>
              <a:rPr lang="en-US" dirty="0"/>
              <a:t> </a:t>
            </a:r>
            <a:r>
              <a:rPr lang="en-US" dirty="0" err="1"/>
              <a:t>spójnego</a:t>
            </a:r>
            <a:r>
              <a:rPr lang="en-US" dirty="0"/>
              <a:t> </a:t>
            </a:r>
            <a:r>
              <a:rPr lang="en-US" dirty="0" err="1"/>
              <a:t>wizerunku</a:t>
            </a:r>
            <a:r>
              <a:rPr lang="en-US" dirty="0"/>
              <a:t> online </a:t>
            </a:r>
            <a:r>
              <a:rPr lang="en-US" dirty="0" err="1"/>
              <a:t>poprzez</a:t>
            </a:r>
            <a:r>
              <a:rPr lang="en-US" dirty="0"/>
              <a:t> </a:t>
            </a:r>
            <a:r>
              <a:rPr lang="en-US" dirty="0" err="1"/>
              <a:t>tworzenie</a:t>
            </a:r>
            <a:r>
              <a:rPr lang="en-US" dirty="0"/>
              <a:t> </a:t>
            </a:r>
            <a:r>
              <a:rPr lang="en-US" dirty="0" err="1"/>
              <a:t>spójnego</a:t>
            </a:r>
            <a:r>
              <a:rPr lang="en-US" dirty="0"/>
              <a:t> </a:t>
            </a:r>
            <a:r>
              <a:rPr lang="en-US" dirty="0" err="1"/>
              <a:t>projektu</a:t>
            </a:r>
            <a:r>
              <a:rPr lang="en-US" dirty="0"/>
              <a:t> </a:t>
            </a:r>
            <a:r>
              <a:rPr lang="en-US" dirty="0" err="1"/>
              <a:t>i</a:t>
            </a:r>
            <a:r>
              <a:rPr lang="en-US" dirty="0"/>
              <a:t> </a:t>
            </a:r>
            <a:r>
              <a:rPr lang="en-US" dirty="0" err="1"/>
              <a:t>przekazu</a:t>
            </a:r>
            <a:r>
              <a:rPr lang="en-US" dirty="0"/>
              <a:t> </a:t>
            </a:r>
            <a:r>
              <a:rPr lang="en-US" dirty="0" err="1"/>
              <a:t>na</a:t>
            </a:r>
            <a:r>
              <a:rPr lang="en-US" dirty="0"/>
              <a:t> </a:t>
            </a:r>
            <a:r>
              <a:rPr lang="en-US" dirty="0" err="1"/>
              <a:t>swojej</a:t>
            </a:r>
            <a:r>
              <a:rPr lang="en-US" dirty="0"/>
              <a:t> </a:t>
            </a:r>
            <a:r>
              <a:rPr lang="en-US" dirty="0" err="1"/>
              <a:t>stronie</a:t>
            </a:r>
            <a:r>
              <a:rPr lang="en-US" dirty="0"/>
              <a:t> </a:t>
            </a:r>
            <a:r>
              <a:rPr lang="en-US" dirty="0" err="1"/>
              <a:t>internetowej</a:t>
            </a:r>
            <a:r>
              <a:rPr lang="en-US" dirty="0"/>
              <a:t> </a:t>
            </a:r>
            <a:r>
              <a:rPr lang="en-US" dirty="0" err="1"/>
              <a:t>i</a:t>
            </a:r>
            <a:r>
              <a:rPr lang="en-US" dirty="0"/>
              <a:t> </a:t>
            </a:r>
            <a:r>
              <a:rPr lang="en-US" dirty="0" err="1"/>
              <a:t>platformach</a:t>
            </a:r>
            <a:r>
              <a:rPr lang="en-US" dirty="0"/>
              <a:t> </a:t>
            </a:r>
            <a:r>
              <a:rPr lang="en-US" dirty="0" err="1"/>
              <a:t>mediów</a:t>
            </a:r>
            <a:r>
              <a:rPr lang="en-US" dirty="0"/>
              <a:t> </a:t>
            </a:r>
            <a:r>
              <a:rPr lang="en-US" dirty="0" err="1"/>
              <a:t>społecznościowych</a:t>
            </a:r>
            <a:r>
              <a:rPr lang="en-US" dirty="0"/>
              <a:t>. </a:t>
            </a:r>
            <a:r>
              <a:rPr lang="en-US" dirty="0" err="1"/>
              <a:t>Można</a:t>
            </a:r>
            <a:r>
              <a:rPr lang="en-US" dirty="0"/>
              <a:t> to </a:t>
            </a:r>
            <a:r>
              <a:rPr lang="en-US" dirty="0" err="1"/>
              <a:t>osiągnąć</a:t>
            </a:r>
            <a:r>
              <a:rPr lang="en-US" dirty="0"/>
              <a:t> </a:t>
            </a:r>
            <a:r>
              <a:rPr lang="en-US" dirty="0" err="1"/>
              <a:t>poprzez</a:t>
            </a:r>
            <a:r>
              <a:rPr lang="en-US" dirty="0"/>
              <a:t> </a:t>
            </a:r>
            <a:r>
              <a:rPr lang="en-US" dirty="0" err="1"/>
              <a:t>wykorzystanie</a:t>
            </a:r>
            <a:r>
              <a:rPr lang="en-US" dirty="0"/>
              <a:t> </a:t>
            </a:r>
            <a:r>
              <a:rPr lang="en-US" dirty="0" err="1"/>
              <a:t>unikalnych</a:t>
            </a:r>
            <a:r>
              <a:rPr lang="en-US" dirty="0"/>
              <a:t> </a:t>
            </a:r>
            <a:r>
              <a:rPr lang="en-US" dirty="0" err="1"/>
              <a:t>i</a:t>
            </a:r>
            <a:r>
              <a:rPr lang="en-US" dirty="0"/>
              <a:t> </a:t>
            </a:r>
            <a:r>
              <a:rPr lang="en-US" dirty="0" err="1"/>
              <a:t>zapadających</a:t>
            </a:r>
            <a:r>
              <a:rPr lang="en-US" dirty="0"/>
              <a:t> w </a:t>
            </a:r>
            <a:r>
              <a:rPr lang="en-US" dirty="0" err="1"/>
              <a:t>pamięć</a:t>
            </a:r>
            <a:r>
              <a:rPr lang="en-US" dirty="0"/>
              <a:t> </a:t>
            </a:r>
            <a:r>
              <a:rPr lang="en-US" dirty="0" err="1"/>
              <a:t>obrazów</a:t>
            </a:r>
            <a:r>
              <a:rPr lang="en-US" dirty="0"/>
              <a:t>, </a:t>
            </a:r>
            <a:r>
              <a:rPr lang="en-US" dirty="0" err="1"/>
              <a:t>filmów</a:t>
            </a:r>
            <a:r>
              <a:rPr lang="en-US" dirty="0"/>
              <a:t> </a:t>
            </a:r>
            <a:r>
              <a:rPr lang="en-US" dirty="0" err="1"/>
              <a:t>i</a:t>
            </a:r>
            <a:r>
              <a:rPr lang="en-US" dirty="0"/>
              <a:t> </a:t>
            </a:r>
            <a:r>
              <a:rPr lang="en-US" dirty="0" err="1"/>
              <a:t>grafik</a:t>
            </a:r>
            <a:r>
              <a:rPr lang="en-US" dirty="0"/>
              <a:t>, </a:t>
            </a:r>
            <a:r>
              <a:rPr lang="en-US" dirty="0" err="1"/>
              <a:t>które</a:t>
            </a:r>
            <a:r>
              <a:rPr lang="en-US" dirty="0"/>
              <a:t> </a:t>
            </a:r>
            <a:r>
              <a:rPr lang="en-US" dirty="0" err="1"/>
              <a:t>pomagają</a:t>
            </a:r>
            <a:r>
              <a:rPr lang="en-US" dirty="0"/>
              <a:t> </a:t>
            </a:r>
            <a:r>
              <a:rPr lang="en-US" dirty="0" err="1"/>
              <a:t>wyróżnić</a:t>
            </a:r>
            <a:r>
              <a:rPr lang="en-US" dirty="0"/>
              <a:t> </a:t>
            </a:r>
            <a:r>
              <a:rPr lang="en-US" dirty="0" err="1"/>
              <a:t>markę</a:t>
            </a:r>
            <a:r>
              <a:rPr lang="en-US" dirty="0"/>
              <a:t> </a:t>
            </a:r>
            <a:r>
              <a:rPr lang="en-US" dirty="0" err="1"/>
              <a:t>na</a:t>
            </a:r>
            <a:r>
              <a:rPr lang="en-US" dirty="0"/>
              <a:t> </a:t>
            </a:r>
            <a:r>
              <a:rPr lang="en-US" dirty="0" err="1"/>
              <a:t>tle</a:t>
            </a:r>
            <a:r>
              <a:rPr lang="en-US" dirty="0"/>
              <a:t> </a:t>
            </a:r>
            <a:r>
              <a:rPr lang="en-US" dirty="0" err="1"/>
              <a:t>konkurencji</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err="1"/>
              <a:t>Zarówno</a:t>
            </a:r>
            <a:r>
              <a:rPr lang="en-US" dirty="0"/>
              <a:t> mindshare, </a:t>
            </a:r>
            <a:r>
              <a:rPr lang="en-US" dirty="0" err="1"/>
              <a:t>jak</a:t>
            </a:r>
            <a:r>
              <a:rPr lang="en-US" dirty="0"/>
              <a:t> </a:t>
            </a:r>
            <a:r>
              <a:rPr lang="en-US" dirty="0" err="1"/>
              <a:t>i</a:t>
            </a:r>
            <a:r>
              <a:rPr lang="en-US" dirty="0"/>
              <a:t> branding </a:t>
            </a:r>
            <a:r>
              <a:rPr lang="en-US" dirty="0" err="1"/>
              <a:t>można</a:t>
            </a:r>
            <a:r>
              <a:rPr lang="en-US" dirty="0"/>
              <a:t> </a:t>
            </a:r>
            <a:r>
              <a:rPr lang="en-US" dirty="0" err="1"/>
              <a:t>osiągnąć</a:t>
            </a:r>
            <a:r>
              <a:rPr lang="en-US" dirty="0"/>
              <a:t> </a:t>
            </a:r>
            <a:r>
              <a:rPr lang="en-US" dirty="0" err="1"/>
              <a:t>dzięki</a:t>
            </a:r>
            <a:r>
              <a:rPr lang="en-US" dirty="0"/>
              <a:t> </a:t>
            </a:r>
            <a:r>
              <a:rPr lang="en-US" dirty="0" err="1"/>
              <a:t>zastosowaniu</a:t>
            </a:r>
            <a:r>
              <a:rPr lang="en-US" dirty="0"/>
              <a:t> </a:t>
            </a:r>
            <a:r>
              <a:rPr lang="en-US" dirty="0" err="1"/>
              <a:t>skutecznych</a:t>
            </a:r>
            <a:r>
              <a:rPr lang="en-US" dirty="0"/>
              <a:t> </a:t>
            </a:r>
            <a:r>
              <a:rPr lang="en-US" dirty="0" err="1"/>
              <a:t>strategii</a:t>
            </a:r>
            <a:r>
              <a:rPr lang="en-US" dirty="0"/>
              <a:t> SEO. Na </a:t>
            </a:r>
            <a:r>
              <a:rPr lang="en-US" dirty="0" err="1"/>
              <a:t>przykład</a:t>
            </a:r>
            <a:r>
              <a:rPr lang="en-US" dirty="0"/>
              <a:t>, </a:t>
            </a:r>
            <a:r>
              <a:rPr lang="en-US" dirty="0" err="1"/>
              <a:t>tworząc</a:t>
            </a:r>
            <a:r>
              <a:rPr lang="en-US" dirty="0"/>
              <a:t> </a:t>
            </a:r>
            <a:r>
              <a:rPr lang="en-US" dirty="0" err="1"/>
              <a:t>wysokiej</a:t>
            </a:r>
            <a:r>
              <a:rPr lang="en-US" dirty="0"/>
              <a:t> </a:t>
            </a:r>
            <a:r>
              <a:rPr lang="en-US" dirty="0" err="1"/>
              <a:t>jakości</a:t>
            </a:r>
            <a:r>
              <a:rPr lang="en-US" dirty="0"/>
              <a:t>, </a:t>
            </a:r>
            <a:r>
              <a:rPr lang="en-US" dirty="0" err="1"/>
              <a:t>angażujące</a:t>
            </a:r>
            <a:r>
              <a:rPr lang="en-US" dirty="0"/>
              <a:t> </a:t>
            </a:r>
            <a:r>
              <a:rPr lang="en-US" dirty="0" err="1"/>
              <a:t>treści</a:t>
            </a:r>
            <a:r>
              <a:rPr lang="en-US" dirty="0"/>
              <a:t>, </a:t>
            </a:r>
            <a:r>
              <a:rPr lang="en-US" dirty="0" err="1"/>
              <a:t>które</a:t>
            </a:r>
            <a:r>
              <a:rPr lang="en-US" dirty="0"/>
              <a:t> </a:t>
            </a:r>
            <a:r>
              <a:rPr lang="en-US" dirty="0" err="1"/>
              <a:t>są</a:t>
            </a:r>
            <a:r>
              <a:rPr lang="en-US" dirty="0"/>
              <a:t> </a:t>
            </a:r>
            <a:r>
              <a:rPr lang="en-US" dirty="0" err="1"/>
              <a:t>zoptymalizowane</a:t>
            </a:r>
            <a:r>
              <a:rPr lang="en-US" dirty="0"/>
              <a:t> pod </a:t>
            </a:r>
            <a:r>
              <a:rPr lang="en-US" dirty="0" err="1"/>
              <a:t>kątem</a:t>
            </a:r>
            <a:r>
              <a:rPr lang="en-US" dirty="0"/>
              <a:t> </a:t>
            </a:r>
            <a:r>
              <a:rPr lang="en-US" dirty="0" err="1"/>
              <a:t>słów</a:t>
            </a:r>
            <a:r>
              <a:rPr lang="en-US" dirty="0"/>
              <a:t> </a:t>
            </a:r>
            <a:r>
              <a:rPr lang="en-US" dirty="0" err="1"/>
              <a:t>kluczowych</a:t>
            </a:r>
            <a:r>
              <a:rPr lang="en-US" dirty="0"/>
              <a:t> </a:t>
            </a:r>
            <a:r>
              <a:rPr lang="en-US" dirty="0" err="1"/>
              <a:t>związanych</a:t>
            </a:r>
            <a:r>
              <a:rPr lang="en-US" dirty="0"/>
              <a:t> z </a:t>
            </a:r>
            <a:r>
              <a:rPr lang="en-US" dirty="0" err="1"/>
              <a:t>marką</a:t>
            </a:r>
            <a:r>
              <a:rPr lang="en-US" dirty="0"/>
              <a:t> </a:t>
            </a:r>
            <a:r>
              <a:rPr lang="en-US" dirty="0" err="1"/>
              <a:t>i</a:t>
            </a:r>
            <a:r>
              <a:rPr lang="en-US" dirty="0"/>
              <a:t> </a:t>
            </a:r>
            <a:r>
              <a:rPr lang="en-US" dirty="0" err="1"/>
              <a:t>jej</a:t>
            </a:r>
            <a:r>
              <a:rPr lang="en-US" dirty="0"/>
              <a:t> </a:t>
            </a:r>
            <a:r>
              <a:rPr lang="en-US" dirty="0" err="1"/>
              <a:t>produktami</a:t>
            </a:r>
            <a:r>
              <a:rPr lang="en-US" dirty="0"/>
              <a:t>, </a:t>
            </a:r>
            <a:r>
              <a:rPr lang="en-US" dirty="0" err="1"/>
              <a:t>firmy</a:t>
            </a:r>
            <a:r>
              <a:rPr lang="en-US" dirty="0"/>
              <a:t> </a:t>
            </a:r>
            <a:r>
              <a:rPr lang="en-US" dirty="0" err="1"/>
              <a:t>mogą</a:t>
            </a:r>
            <a:r>
              <a:rPr lang="en-US" dirty="0"/>
              <a:t> </a:t>
            </a:r>
            <a:r>
              <a:rPr lang="en-US" dirty="0" err="1"/>
              <a:t>zbudować</a:t>
            </a:r>
            <a:r>
              <a:rPr lang="en-US" dirty="0"/>
              <a:t> </a:t>
            </a:r>
            <a:r>
              <a:rPr lang="en-US" dirty="0" err="1"/>
              <a:t>silną</a:t>
            </a:r>
            <a:r>
              <a:rPr lang="en-US" dirty="0"/>
              <a:t> </a:t>
            </a:r>
            <a:r>
              <a:rPr lang="en-US" dirty="0" err="1"/>
              <a:t>obecność</a:t>
            </a:r>
            <a:r>
              <a:rPr lang="en-US" dirty="0"/>
              <a:t> w </a:t>
            </a:r>
            <a:r>
              <a:rPr lang="en-US" dirty="0" err="1"/>
              <a:t>Internecie</a:t>
            </a:r>
            <a:r>
              <a:rPr lang="en-US" dirty="0"/>
              <a:t> </a:t>
            </a:r>
            <a:r>
              <a:rPr lang="en-US" dirty="0" err="1"/>
              <a:t>i</a:t>
            </a:r>
            <a:r>
              <a:rPr lang="en-US" dirty="0"/>
              <a:t> </a:t>
            </a:r>
            <a:r>
              <a:rPr lang="en-US" dirty="0" err="1"/>
              <a:t>poprawić</a:t>
            </a:r>
            <a:r>
              <a:rPr lang="en-US" dirty="0"/>
              <a:t> </a:t>
            </a:r>
            <a:r>
              <a:rPr lang="en-US" dirty="0" err="1"/>
              <a:t>swoją</a:t>
            </a:r>
            <a:r>
              <a:rPr lang="en-US" dirty="0"/>
              <a:t> </a:t>
            </a:r>
            <a:r>
              <a:rPr lang="en-US" dirty="0" err="1"/>
              <a:t>widoczność</a:t>
            </a:r>
            <a:r>
              <a:rPr lang="en-US" dirty="0"/>
              <a:t> w </a:t>
            </a:r>
            <a:r>
              <a:rPr lang="en-US" dirty="0" err="1"/>
              <a:t>wynikach</a:t>
            </a:r>
            <a:r>
              <a:rPr lang="en-US" dirty="0"/>
              <a:t> </a:t>
            </a:r>
            <a:r>
              <a:rPr lang="en-US" dirty="0" err="1"/>
              <a:t>wyszukiwania</a:t>
            </a:r>
            <a:r>
              <a:rPr lang="en-US" dirty="0"/>
              <a:t>. </a:t>
            </a:r>
            <a:r>
              <a:rPr lang="en-US" dirty="0" err="1"/>
              <a:t>Dodatkowo</a:t>
            </a:r>
            <a:r>
              <a:rPr lang="en-US" dirty="0"/>
              <a:t>, </a:t>
            </a:r>
            <a:r>
              <a:rPr lang="en-US" dirty="0" err="1"/>
              <a:t>wykorzystując</a:t>
            </a:r>
            <a:r>
              <a:rPr lang="en-US" dirty="0"/>
              <a:t> </a:t>
            </a:r>
            <a:r>
              <a:rPr lang="en-US" dirty="0" err="1"/>
              <a:t>platformy</a:t>
            </a:r>
            <a:r>
              <a:rPr lang="en-US" dirty="0"/>
              <a:t> </a:t>
            </a:r>
            <a:r>
              <a:rPr lang="en-US" dirty="0" err="1"/>
              <a:t>mediów</a:t>
            </a:r>
            <a:r>
              <a:rPr lang="en-US" dirty="0"/>
              <a:t> </a:t>
            </a:r>
            <a:r>
              <a:rPr lang="en-US" dirty="0" err="1"/>
              <a:t>społecznościowych</a:t>
            </a:r>
            <a:r>
              <a:rPr lang="en-US" dirty="0"/>
              <a:t>, </a:t>
            </a:r>
            <a:r>
              <a:rPr lang="en-US" dirty="0" err="1"/>
              <a:t>firmy</a:t>
            </a:r>
            <a:r>
              <a:rPr lang="en-US" dirty="0"/>
              <a:t> </a:t>
            </a:r>
            <a:r>
              <a:rPr lang="en-US" dirty="0" err="1"/>
              <a:t>mogą</a:t>
            </a:r>
            <a:r>
              <a:rPr lang="en-US" dirty="0"/>
              <a:t> </a:t>
            </a:r>
            <a:r>
              <a:rPr lang="en-US" dirty="0" err="1"/>
              <a:t>tworzyć</a:t>
            </a:r>
            <a:r>
              <a:rPr lang="en-US" dirty="0"/>
              <a:t> </a:t>
            </a:r>
            <a:r>
              <a:rPr lang="en-US" dirty="0" err="1"/>
              <a:t>i</a:t>
            </a:r>
            <a:r>
              <a:rPr lang="en-US" dirty="0"/>
              <a:t> </a:t>
            </a:r>
            <a:r>
              <a:rPr lang="en-US" dirty="0" err="1"/>
              <a:t>rozpowszechniać</a:t>
            </a:r>
            <a:r>
              <a:rPr lang="en-US" dirty="0"/>
              <a:t> </a:t>
            </a:r>
            <a:r>
              <a:rPr lang="en-US" dirty="0" err="1"/>
              <a:t>treści</a:t>
            </a:r>
            <a:r>
              <a:rPr lang="en-US" dirty="0"/>
              <a:t>, </a:t>
            </a:r>
            <a:r>
              <a:rPr lang="en-US" dirty="0" err="1"/>
              <a:t>które</a:t>
            </a:r>
            <a:r>
              <a:rPr lang="en-US" dirty="0"/>
              <a:t> </a:t>
            </a:r>
            <a:r>
              <a:rPr lang="en-US" dirty="0" err="1"/>
              <a:t>promują</a:t>
            </a:r>
            <a:r>
              <a:rPr lang="en-US" dirty="0"/>
              <a:t> </a:t>
            </a:r>
            <a:r>
              <a:rPr lang="en-US" dirty="0" err="1"/>
              <a:t>markę</a:t>
            </a:r>
            <a:r>
              <a:rPr lang="en-US" dirty="0"/>
              <a:t>, </a:t>
            </a:r>
            <a:r>
              <a:rPr lang="en-US" dirty="0" err="1"/>
              <a:t>pomagają</a:t>
            </a:r>
            <a:r>
              <a:rPr lang="en-US" dirty="0"/>
              <a:t> </a:t>
            </a:r>
            <a:r>
              <a:rPr lang="en-US" dirty="0" err="1"/>
              <a:t>budować</a:t>
            </a:r>
            <a:r>
              <a:rPr lang="en-US" dirty="0"/>
              <a:t> mindshare </a:t>
            </a:r>
            <a:r>
              <a:rPr lang="en-US" dirty="0" err="1"/>
              <a:t>i</a:t>
            </a:r>
            <a:r>
              <a:rPr lang="en-US" dirty="0"/>
              <a:t> </a:t>
            </a:r>
            <a:r>
              <a:rPr lang="en-US" dirty="0" err="1"/>
              <a:t>kierują</a:t>
            </a:r>
            <a:r>
              <a:rPr lang="en-US" dirty="0"/>
              <a:t> </a:t>
            </a:r>
            <a:r>
              <a:rPr lang="en-US" dirty="0" err="1"/>
              <a:t>ruch</a:t>
            </a:r>
            <a:r>
              <a:rPr lang="en-US" dirty="0"/>
              <a:t> z </a:t>
            </a:r>
            <a:r>
              <a:rPr lang="en-US" dirty="0" err="1"/>
              <a:t>powrotem</a:t>
            </a:r>
            <a:r>
              <a:rPr lang="en-US" dirty="0"/>
              <a:t> </a:t>
            </a:r>
            <a:r>
              <a:rPr lang="en-US" dirty="0" err="1"/>
              <a:t>na</a:t>
            </a:r>
            <a:r>
              <a:rPr lang="en-US" dirty="0"/>
              <a:t> </a:t>
            </a:r>
            <a:r>
              <a:rPr lang="en-US" dirty="0" err="1"/>
              <a:t>stronę</a:t>
            </a:r>
            <a:r>
              <a:rPr lang="en-US" dirty="0"/>
              <a:t> </a:t>
            </a:r>
            <a:r>
              <a:rPr lang="en-US" dirty="0" err="1"/>
              <a:t>internetową</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err="1"/>
              <a:t>Podsumowując</a:t>
            </a:r>
            <a:r>
              <a:rPr lang="en-US" dirty="0"/>
              <a:t>, mindshare </a:t>
            </a:r>
            <a:r>
              <a:rPr lang="en-US" dirty="0" err="1"/>
              <a:t>i</a:t>
            </a:r>
            <a:r>
              <a:rPr lang="en-US" dirty="0"/>
              <a:t> branding to </a:t>
            </a:r>
            <a:r>
              <a:rPr lang="en-US" dirty="0" err="1"/>
              <a:t>dwa</a:t>
            </a:r>
            <a:r>
              <a:rPr lang="en-US" dirty="0"/>
              <a:t> </a:t>
            </a:r>
            <a:r>
              <a:rPr lang="en-US" dirty="0" err="1"/>
              <a:t>ważne</a:t>
            </a:r>
            <a:r>
              <a:rPr lang="en-US" dirty="0"/>
              <a:t> </a:t>
            </a:r>
            <a:r>
              <a:rPr lang="en-US" dirty="0" err="1"/>
              <a:t>cele</a:t>
            </a:r>
            <a:r>
              <a:rPr lang="en-US" dirty="0"/>
              <a:t> </a:t>
            </a:r>
            <a:r>
              <a:rPr lang="en-US" dirty="0" err="1"/>
              <a:t>dla</a:t>
            </a:r>
            <a:r>
              <a:rPr lang="en-US" dirty="0"/>
              <a:t> firm, </a:t>
            </a:r>
            <a:r>
              <a:rPr lang="en-US" dirty="0" err="1"/>
              <a:t>które</a:t>
            </a:r>
            <a:r>
              <a:rPr lang="en-US" dirty="0"/>
              <a:t> </a:t>
            </a:r>
            <a:r>
              <a:rPr lang="en-US" dirty="0" err="1"/>
              <a:t>chcą</a:t>
            </a:r>
            <a:r>
              <a:rPr lang="en-US" dirty="0"/>
              <a:t> </a:t>
            </a:r>
            <a:r>
              <a:rPr lang="en-US" dirty="0" err="1"/>
              <a:t>poprawić</a:t>
            </a:r>
            <a:r>
              <a:rPr lang="en-US" dirty="0"/>
              <a:t> </a:t>
            </a:r>
            <a:r>
              <a:rPr lang="en-US" dirty="0" err="1"/>
              <a:t>swoją</a:t>
            </a:r>
            <a:r>
              <a:rPr lang="en-US" dirty="0"/>
              <a:t> </a:t>
            </a:r>
            <a:r>
              <a:rPr lang="en-US" dirty="0" err="1"/>
              <a:t>widoczność</a:t>
            </a:r>
            <a:r>
              <a:rPr lang="en-US" dirty="0"/>
              <a:t> </a:t>
            </a:r>
            <a:r>
              <a:rPr lang="en-US" dirty="0" err="1"/>
              <a:t>i</a:t>
            </a:r>
            <a:r>
              <a:rPr lang="en-US" dirty="0"/>
              <a:t> </a:t>
            </a:r>
            <a:r>
              <a:rPr lang="en-US" dirty="0" err="1"/>
              <a:t>reputację</a:t>
            </a:r>
            <a:r>
              <a:rPr lang="en-US" dirty="0"/>
              <a:t> w </a:t>
            </a:r>
            <a:r>
              <a:rPr lang="en-US" dirty="0" err="1"/>
              <a:t>cyfrowym</a:t>
            </a:r>
            <a:r>
              <a:rPr lang="en-US" dirty="0"/>
              <a:t> </a:t>
            </a:r>
            <a:r>
              <a:rPr lang="en-US" dirty="0" err="1"/>
              <a:t>świecie</a:t>
            </a:r>
            <a:r>
              <a:rPr lang="en-US" dirty="0"/>
              <a:t>. </a:t>
            </a:r>
            <a:r>
              <a:rPr lang="en-US" dirty="0" err="1"/>
              <a:t>Koncentrując</a:t>
            </a:r>
            <a:r>
              <a:rPr lang="en-US" dirty="0"/>
              <a:t> </a:t>
            </a:r>
            <a:r>
              <a:rPr lang="en-US" dirty="0" err="1"/>
              <a:t>się</a:t>
            </a:r>
            <a:r>
              <a:rPr lang="en-US" dirty="0"/>
              <a:t> </a:t>
            </a:r>
            <a:r>
              <a:rPr lang="en-US" dirty="0" err="1"/>
              <a:t>na</a:t>
            </a:r>
            <a:r>
              <a:rPr lang="en-US" dirty="0"/>
              <a:t> </a:t>
            </a:r>
            <a:r>
              <a:rPr lang="en-US" dirty="0" err="1"/>
              <a:t>budowaniu</a:t>
            </a:r>
            <a:r>
              <a:rPr lang="en-US" dirty="0"/>
              <a:t> </a:t>
            </a:r>
            <a:r>
              <a:rPr lang="en-US" dirty="0" err="1"/>
              <a:t>silnej</a:t>
            </a:r>
            <a:r>
              <a:rPr lang="en-US" dirty="0"/>
              <a:t> </a:t>
            </a:r>
            <a:r>
              <a:rPr lang="en-US" dirty="0" err="1"/>
              <a:t>obecności</a:t>
            </a:r>
            <a:r>
              <a:rPr lang="en-US" dirty="0"/>
              <a:t> w </a:t>
            </a:r>
            <a:r>
              <a:rPr lang="en-US" dirty="0" err="1"/>
              <a:t>Internecie</a:t>
            </a:r>
            <a:r>
              <a:rPr lang="en-US" dirty="0"/>
              <a:t> </a:t>
            </a:r>
            <a:r>
              <a:rPr lang="en-US" dirty="0" err="1"/>
              <a:t>poprzez</a:t>
            </a:r>
            <a:r>
              <a:rPr lang="en-US" dirty="0"/>
              <a:t> </a:t>
            </a:r>
            <a:r>
              <a:rPr lang="en-US" dirty="0" err="1"/>
              <a:t>wysokiej</a:t>
            </a:r>
            <a:r>
              <a:rPr lang="en-US" dirty="0"/>
              <a:t> </a:t>
            </a:r>
            <a:r>
              <a:rPr lang="en-US" dirty="0" err="1"/>
              <a:t>jakości</a:t>
            </a:r>
            <a:r>
              <a:rPr lang="en-US" dirty="0"/>
              <a:t> </a:t>
            </a:r>
            <a:r>
              <a:rPr lang="en-US" dirty="0" err="1"/>
              <a:t>treści</a:t>
            </a:r>
            <a:r>
              <a:rPr lang="en-US" dirty="0"/>
              <a:t>, </a:t>
            </a:r>
            <a:r>
              <a:rPr lang="en-US" dirty="0" err="1"/>
              <a:t>dogłębne</a:t>
            </a:r>
            <a:r>
              <a:rPr lang="en-US" dirty="0"/>
              <a:t> </a:t>
            </a:r>
            <a:r>
              <a:rPr lang="en-US" dirty="0" err="1"/>
              <a:t>badanie</a:t>
            </a:r>
            <a:r>
              <a:rPr lang="en-US" dirty="0"/>
              <a:t> </a:t>
            </a:r>
            <a:r>
              <a:rPr lang="en-US" dirty="0" err="1"/>
              <a:t>słów</a:t>
            </a:r>
            <a:r>
              <a:rPr lang="en-US" dirty="0"/>
              <a:t> </a:t>
            </a:r>
            <a:r>
              <a:rPr lang="en-US" dirty="0" err="1"/>
              <a:t>kluczowych</a:t>
            </a:r>
            <a:r>
              <a:rPr lang="en-US" dirty="0"/>
              <a:t> </a:t>
            </a:r>
            <a:r>
              <a:rPr lang="en-US" dirty="0" err="1"/>
              <a:t>i</a:t>
            </a:r>
            <a:r>
              <a:rPr lang="en-US" dirty="0"/>
              <a:t> </a:t>
            </a:r>
            <a:r>
              <a:rPr lang="en-US" dirty="0" err="1"/>
              <a:t>skuteczne</a:t>
            </a:r>
            <a:r>
              <a:rPr lang="en-US" dirty="0"/>
              <a:t> </a:t>
            </a:r>
            <a:r>
              <a:rPr lang="en-US" dirty="0" err="1"/>
              <a:t>strategie</a:t>
            </a:r>
            <a:r>
              <a:rPr lang="en-US" dirty="0"/>
              <a:t> </a:t>
            </a:r>
            <a:r>
              <a:rPr lang="en-US" dirty="0" err="1"/>
              <a:t>linkowania</a:t>
            </a:r>
            <a:r>
              <a:rPr lang="en-US" dirty="0"/>
              <a:t> </a:t>
            </a:r>
            <a:r>
              <a:rPr lang="en-US" dirty="0" err="1"/>
              <a:t>zwrotnego</a:t>
            </a:r>
            <a:r>
              <a:rPr lang="en-US" dirty="0"/>
              <a:t>, </a:t>
            </a:r>
            <a:r>
              <a:rPr lang="en-US" dirty="0" err="1"/>
              <a:t>firmy</a:t>
            </a:r>
            <a:r>
              <a:rPr lang="en-US" dirty="0"/>
              <a:t> </a:t>
            </a:r>
            <a:r>
              <a:rPr lang="en-US" dirty="0" err="1"/>
              <a:t>mogą</a:t>
            </a:r>
            <a:r>
              <a:rPr lang="en-US" dirty="0"/>
              <a:t> </a:t>
            </a:r>
            <a:r>
              <a:rPr lang="en-US" dirty="0" err="1"/>
              <a:t>osiągnąć</a:t>
            </a:r>
            <a:r>
              <a:rPr lang="en-US" dirty="0"/>
              <a:t> </a:t>
            </a:r>
            <a:r>
              <a:rPr lang="en-US" dirty="0" err="1"/>
              <a:t>udział</a:t>
            </a:r>
            <a:r>
              <a:rPr lang="en-US" dirty="0"/>
              <a:t> w </a:t>
            </a:r>
            <a:r>
              <a:rPr lang="en-US" dirty="0" err="1"/>
              <a:t>świadomości</a:t>
            </a:r>
            <a:r>
              <a:rPr lang="en-US" dirty="0"/>
              <a:t> </a:t>
            </a:r>
            <a:r>
              <a:rPr lang="en-US" dirty="0" err="1"/>
              <a:t>i</a:t>
            </a:r>
            <a:r>
              <a:rPr lang="en-US" dirty="0"/>
              <a:t> </a:t>
            </a:r>
            <a:r>
              <a:rPr lang="en-US" dirty="0" err="1"/>
              <a:t>budować</a:t>
            </a:r>
            <a:r>
              <a:rPr lang="en-US" dirty="0"/>
              <a:t> </a:t>
            </a:r>
            <a:r>
              <a:rPr lang="en-US" dirty="0" err="1"/>
              <a:t>markę</a:t>
            </a:r>
            <a:r>
              <a:rPr lang="en-US" dirty="0"/>
              <a:t> </a:t>
            </a:r>
            <a:r>
              <a:rPr lang="en-US" dirty="0" err="1"/>
              <a:t>poprzez</a:t>
            </a:r>
            <a:r>
              <a:rPr lang="en-US" dirty="0"/>
              <a:t> SEO. </a:t>
            </a:r>
            <a:r>
              <a:rPr lang="en-US" dirty="0" err="1"/>
              <a:t>Współpracując</a:t>
            </a:r>
            <a:r>
              <a:rPr lang="en-US" dirty="0"/>
              <a:t> z </a:t>
            </a:r>
            <a:r>
              <a:rPr lang="en-US" dirty="0" err="1"/>
              <a:t>doświadczonym</a:t>
            </a:r>
            <a:r>
              <a:rPr lang="en-US" dirty="0"/>
              <a:t> </a:t>
            </a:r>
            <a:r>
              <a:rPr lang="en-US" dirty="0" err="1"/>
              <a:t>specjalistą</a:t>
            </a:r>
            <a:r>
              <a:rPr lang="en-US" dirty="0"/>
              <a:t> SEO, </a:t>
            </a:r>
            <a:r>
              <a:rPr lang="en-US" dirty="0" err="1"/>
              <a:t>firmy</a:t>
            </a:r>
            <a:r>
              <a:rPr lang="en-US" dirty="0"/>
              <a:t> </a:t>
            </a:r>
            <a:r>
              <a:rPr lang="en-US" dirty="0" err="1"/>
              <a:t>mogą</a:t>
            </a:r>
            <a:r>
              <a:rPr lang="en-US" dirty="0"/>
              <a:t> </a:t>
            </a:r>
            <a:r>
              <a:rPr lang="en-US" dirty="0" err="1"/>
              <a:t>zapewnić</a:t>
            </a:r>
            <a:r>
              <a:rPr lang="en-US" dirty="0"/>
              <a:t>, </a:t>
            </a:r>
            <a:r>
              <a:rPr lang="en-US" dirty="0" err="1"/>
              <a:t>że</a:t>
            </a:r>
            <a:r>
              <a:rPr lang="en-US" dirty="0"/>
              <a:t> </a:t>
            </a:r>
            <a:r>
              <a:rPr lang="en-US" dirty="0" err="1"/>
              <a:t>ich</a:t>
            </a:r>
            <a:r>
              <a:rPr lang="en-US" dirty="0"/>
              <a:t> </a:t>
            </a:r>
            <a:r>
              <a:rPr lang="en-US" dirty="0" err="1"/>
              <a:t>obecność</a:t>
            </a:r>
            <a:r>
              <a:rPr lang="en-US" dirty="0"/>
              <a:t> w </a:t>
            </a:r>
            <a:r>
              <a:rPr lang="en-US" dirty="0" err="1"/>
              <a:t>Internecie</a:t>
            </a:r>
            <a:r>
              <a:rPr lang="en-US" dirty="0"/>
              <a:t> jest </a:t>
            </a:r>
            <a:r>
              <a:rPr lang="en-US" dirty="0" err="1"/>
              <a:t>zoptymalizowana</a:t>
            </a:r>
            <a:r>
              <a:rPr lang="en-US" dirty="0"/>
              <a:t> pod </a:t>
            </a:r>
            <a:r>
              <a:rPr lang="en-US" dirty="0" err="1"/>
              <a:t>kątem</a:t>
            </a:r>
            <a:r>
              <a:rPr lang="en-US" dirty="0"/>
              <a:t> </a:t>
            </a:r>
            <a:r>
              <a:rPr lang="en-US" dirty="0" err="1"/>
              <a:t>sukcesu</a:t>
            </a:r>
            <a:r>
              <a:rPr lang="en-US" dirty="0"/>
              <a:t> </a:t>
            </a:r>
            <a:r>
              <a:rPr lang="en-US" dirty="0" err="1"/>
              <a:t>i</a:t>
            </a:r>
            <a:r>
              <a:rPr lang="en-US" dirty="0"/>
              <a:t> </a:t>
            </a:r>
            <a:r>
              <a:rPr lang="en-US" dirty="0" err="1"/>
              <a:t>że</a:t>
            </a:r>
            <a:r>
              <a:rPr lang="en-US" dirty="0"/>
              <a:t> </a:t>
            </a:r>
            <a:r>
              <a:rPr lang="en-US" dirty="0" err="1"/>
              <a:t>są</a:t>
            </a:r>
            <a:r>
              <a:rPr lang="en-US" dirty="0"/>
              <a:t> w </a:t>
            </a:r>
            <a:r>
              <a:rPr lang="en-US" dirty="0" err="1"/>
              <a:t>stanie</a:t>
            </a:r>
            <a:r>
              <a:rPr lang="en-US" dirty="0"/>
              <a:t> </a:t>
            </a:r>
            <a:r>
              <a:rPr lang="en-US" dirty="0" err="1"/>
              <a:t>dotrzeć</a:t>
            </a:r>
            <a:r>
              <a:rPr lang="en-US" dirty="0"/>
              <a:t> do </a:t>
            </a:r>
            <a:r>
              <a:rPr lang="en-US" dirty="0" err="1"/>
              <a:t>docelowych</a:t>
            </a:r>
            <a:r>
              <a:rPr lang="en-US" dirty="0"/>
              <a:t> </a:t>
            </a:r>
            <a:r>
              <a:rPr lang="en-US" dirty="0" err="1"/>
              <a:t>odbiorców</a:t>
            </a:r>
            <a:r>
              <a:rPr lang="en-US" dirty="0"/>
              <a:t> </a:t>
            </a:r>
            <a:r>
              <a:rPr lang="en-US" dirty="0" err="1"/>
              <a:t>i</a:t>
            </a:r>
            <a:r>
              <a:rPr lang="en-US" dirty="0"/>
              <a:t> </a:t>
            </a:r>
            <a:r>
              <a:rPr lang="en-US" dirty="0" err="1"/>
              <a:t>zbudować</a:t>
            </a:r>
            <a:r>
              <a:rPr lang="en-US" dirty="0"/>
              <a:t> </a:t>
            </a:r>
            <a:r>
              <a:rPr lang="en-US" dirty="0" err="1"/>
              <a:t>silny</a:t>
            </a:r>
            <a:r>
              <a:rPr lang="en-US" dirty="0"/>
              <a:t> </a:t>
            </a:r>
            <a:r>
              <a:rPr lang="en-US" dirty="0" err="1"/>
              <a:t>wizerunek</a:t>
            </a:r>
            <a:r>
              <a:rPr lang="en-US" dirty="0"/>
              <a:t> </a:t>
            </a:r>
            <a:r>
              <a:rPr lang="en-US" dirty="0" err="1"/>
              <a:t>marki</a:t>
            </a:r>
            <a:r>
              <a:rPr lang="en-US" dirty="0"/>
              <a:t> w </a:t>
            </a:r>
            <a:r>
              <a:rPr lang="en-US" dirty="0" err="1"/>
              <a:t>umysłach</a:t>
            </a:r>
            <a:r>
              <a:rPr lang="en-US" dirty="0"/>
              <a:t> </a:t>
            </a:r>
            <a:r>
              <a:rPr lang="en-US" dirty="0" err="1"/>
              <a:t>swoich</a:t>
            </a:r>
            <a:r>
              <a:rPr lang="en-US" dirty="0"/>
              <a:t> </a:t>
            </a:r>
            <a:r>
              <a:rPr lang="en-US" dirty="0" err="1"/>
              <a:t>klientów</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err="1"/>
              <a:t>Pozyskiwanie</a:t>
            </a:r>
            <a:r>
              <a:rPr lang="en-US" dirty="0"/>
              <a:t> </a:t>
            </a:r>
            <a:r>
              <a:rPr lang="en-US" dirty="0" err="1"/>
              <a:t>leadów</a:t>
            </a:r>
            <a:r>
              <a:rPr lang="en-US" dirty="0"/>
              <a:t> </a:t>
            </a:r>
            <a:r>
              <a:rPr lang="en-US" dirty="0" err="1"/>
              <a:t>i</a:t>
            </a:r>
            <a:r>
              <a:rPr lang="en-US" dirty="0"/>
              <a:t> marketing </a:t>
            </a:r>
            <a:r>
              <a:rPr lang="en-US" dirty="0" err="1"/>
              <a:t>bezpośredni</a:t>
            </a:r>
            <a:r>
              <a:rPr lang="en-US" dirty="0"/>
              <a:t> to </a:t>
            </a:r>
            <a:r>
              <a:rPr lang="en-US" dirty="0" err="1"/>
              <a:t>dwa</a:t>
            </a:r>
            <a:r>
              <a:rPr lang="en-US" dirty="0"/>
              <a:t> </a:t>
            </a:r>
            <a:r>
              <a:rPr lang="en-US" dirty="0" err="1"/>
              <a:t>ważne</a:t>
            </a:r>
            <a:r>
              <a:rPr lang="en-US" dirty="0"/>
              <a:t> </a:t>
            </a:r>
            <a:r>
              <a:rPr lang="en-US" dirty="0" err="1"/>
              <a:t>cele</a:t>
            </a:r>
            <a:r>
              <a:rPr lang="en-US" dirty="0"/>
              <a:t> </a:t>
            </a:r>
            <a:r>
              <a:rPr lang="en-US" dirty="0" err="1"/>
              <a:t>dla</a:t>
            </a:r>
            <a:r>
              <a:rPr lang="en-US" dirty="0"/>
              <a:t> firm, </a:t>
            </a:r>
            <a:r>
              <a:rPr lang="en-US" dirty="0" err="1"/>
              <a:t>które</a:t>
            </a:r>
            <a:r>
              <a:rPr lang="en-US" dirty="0"/>
              <a:t> </a:t>
            </a:r>
            <a:r>
              <a:rPr lang="en-US" dirty="0" err="1"/>
              <a:t>chcą</a:t>
            </a:r>
            <a:r>
              <a:rPr lang="en-US" dirty="0"/>
              <a:t> </a:t>
            </a:r>
            <a:r>
              <a:rPr lang="en-US" dirty="0" err="1"/>
              <a:t>rozwijać</a:t>
            </a:r>
            <a:r>
              <a:rPr lang="en-US" dirty="0"/>
              <a:t> </a:t>
            </a:r>
            <a:r>
              <a:rPr lang="en-US" dirty="0" err="1"/>
              <a:t>swoją</a:t>
            </a:r>
            <a:r>
              <a:rPr lang="en-US" dirty="0"/>
              <a:t> </a:t>
            </a:r>
            <a:r>
              <a:rPr lang="en-US" dirty="0" err="1"/>
              <a:t>bazę</a:t>
            </a:r>
            <a:r>
              <a:rPr lang="en-US" dirty="0"/>
              <a:t> </a:t>
            </a:r>
            <a:r>
              <a:rPr lang="en-US" dirty="0" err="1"/>
              <a:t>klientów</a:t>
            </a:r>
            <a:r>
              <a:rPr lang="en-US" dirty="0"/>
              <a:t> </a:t>
            </a:r>
            <a:r>
              <a:rPr lang="en-US" dirty="0" err="1"/>
              <a:t>i</a:t>
            </a:r>
            <a:r>
              <a:rPr lang="en-US" dirty="0"/>
              <a:t> </a:t>
            </a:r>
            <a:r>
              <a:rPr lang="en-US" dirty="0" err="1"/>
              <a:t>generować</a:t>
            </a:r>
            <a:r>
              <a:rPr lang="en-US" dirty="0"/>
              <a:t> </a:t>
            </a:r>
            <a:r>
              <a:rPr lang="en-US" dirty="0" err="1"/>
              <a:t>przychody</a:t>
            </a:r>
            <a:r>
              <a:rPr lang="en-US" dirty="0"/>
              <a:t> </a:t>
            </a:r>
            <a:r>
              <a:rPr lang="en-US" dirty="0" err="1"/>
              <a:t>za</a:t>
            </a:r>
            <a:r>
              <a:rPr lang="en-US" dirty="0"/>
              <a:t> </a:t>
            </a:r>
            <a:r>
              <a:rPr lang="en-US" dirty="0" err="1"/>
              <a:t>pośrednictwem</a:t>
            </a:r>
            <a:r>
              <a:rPr lang="en-US" dirty="0"/>
              <a:t> </a:t>
            </a:r>
            <a:r>
              <a:rPr lang="en-US" dirty="0" err="1"/>
              <a:t>kanałów</a:t>
            </a:r>
            <a:r>
              <a:rPr lang="en-US" dirty="0"/>
              <a:t> online. </a:t>
            </a:r>
            <a:r>
              <a:rPr lang="en-US" dirty="0" err="1"/>
              <a:t>Optymalizacja</a:t>
            </a:r>
            <a:r>
              <a:rPr lang="en-US" dirty="0"/>
              <a:t> pod </a:t>
            </a:r>
            <a:r>
              <a:rPr lang="en-US" dirty="0" err="1"/>
              <a:t>kątem</a:t>
            </a:r>
            <a:r>
              <a:rPr lang="en-US" dirty="0"/>
              <a:t> </a:t>
            </a:r>
            <a:r>
              <a:rPr lang="en-US" dirty="0" err="1"/>
              <a:t>wyszukiwarek</a:t>
            </a:r>
            <a:r>
              <a:rPr lang="en-US" dirty="0"/>
              <a:t> </a:t>
            </a:r>
            <a:r>
              <a:rPr lang="en-US" dirty="0" err="1"/>
              <a:t>internetowych</a:t>
            </a:r>
            <a:r>
              <a:rPr lang="en-US" dirty="0"/>
              <a:t> (SEO) </a:t>
            </a:r>
            <a:r>
              <a:rPr lang="en-US" dirty="0" err="1"/>
              <a:t>może</a:t>
            </a:r>
            <a:r>
              <a:rPr lang="en-US" dirty="0"/>
              <a:t> </a:t>
            </a:r>
            <a:r>
              <a:rPr lang="en-US" dirty="0" err="1"/>
              <a:t>pomóc</a:t>
            </a:r>
            <a:r>
              <a:rPr lang="en-US" dirty="0"/>
              <a:t> </a:t>
            </a:r>
            <a:r>
              <a:rPr lang="en-US" dirty="0" err="1"/>
              <a:t>firmom</a:t>
            </a:r>
            <a:r>
              <a:rPr lang="en-US" dirty="0"/>
              <a:t> w </a:t>
            </a:r>
            <a:r>
              <a:rPr lang="en-US" dirty="0" err="1"/>
              <a:t>osiągnięciu</a:t>
            </a:r>
            <a:r>
              <a:rPr lang="en-US" dirty="0"/>
              <a:t> </a:t>
            </a:r>
            <a:r>
              <a:rPr lang="en-US" dirty="0" err="1"/>
              <a:t>tych</a:t>
            </a:r>
            <a:r>
              <a:rPr lang="en-US" dirty="0"/>
              <a:t> </a:t>
            </a:r>
            <a:r>
              <a:rPr lang="en-US" dirty="0" err="1"/>
              <a:t>celów</a:t>
            </a:r>
            <a:r>
              <a:rPr lang="en-US" dirty="0"/>
              <a:t> </a:t>
            </a:r>
            <a:r>
              <a:rPr lang="en-US" dirty="0" err="1"/>
              <a:t>poprzez</a:t>
            </a:r>
            <a:r>
              <a:rPr lang="en-US" dirty="0"/>
              <a:t> </a:t>
            </a:r>
            <a:r>
              <a:rPr lang="en-US" dirty="0" err="1"/>
              <a:t>poprawę</a:t>
            </a:r>
            <a:r>
              <a:rPr lang="en-US" dirty="0"/>
              <a:t> </a:t>
            </a:r>
            <a:r>
              <a:rPr lang="en-US" dirty="0" err="1"/>
              <a:t>widoczności</a:t>
            </a:r>
            <a:r>
              <a:rPr lang="en-US" dirty="0"/>
              <a:t> </a:t>
            </a:r>
            <a:r>
              <a:rPr lang="en-US" dirty="0" err="1"/>
              <a:t>ich</a:t>
            </a:r>
            <a:r>
              <a:rPr lang="en-US" dirty="0"/>
              <a:t> </a:t>
            </a:r>
            <a:r>
              <a:rPr lang="en-US" dirty="0" err="1"/>
              <a:t>witryny</a:t>
            </a:r>
            <a:r>
              <a:rPr lang="en-US" dirty="0"/>
              <a:t> w </a:t>
            </a:r>
            <a:r>
              <a:rPr lang="en-US" dirty="0" err="1"/>
              <a:t>wynikach</a:t>
            </a:r>
            <a:r>
              <a:rPr lang="en-US" dirty="0"/>
              <a:t> </a:t>
            </a:r>
            <a:r>
              <a:rPr lang="en-US" dirty="0" err="1"/>
              <a:t>wyszukiwania</a:t>
            </a:r>
            <a:r>
              <a:rPr lang="en-US" dirty="0"/>
              <a:t>, </a:t>
            </a:r>
            <a:r>
              <a:rPr lang="en-US" dirty="0" err="1"/>
              <a:t>ułatwiając</a:t>
            </a:r>
            <a:r>
              <a:rPr lang="en-US" dirty="0"/>
              <a:t> </a:t>
            </a:r>
            <a:r>
              <a:rPr lang="en-US" dirty="0" err="1"/>
              <a:t>potencjalnym</a:t>
            </a:r>
            <a:r>
              <a:rPr lang="en-US" dirty="0"/>
              <a:t> </a:t>
            </a:r>
            <a:r>
              <a:rPr lang="en-US" dirty="0" err="1"/>
              <a:t>klientom</a:t>
            </a:r>
            <a:r>
              <a:rPr lang="en-US" dirty="0"/>
              <a:t> </a:t>
            </a:r>
            <a:r>
              <a:rPr lang="en-US" dirty="0" err="1"/>
              <a:t>znalezienie</a:t>
            </a:r>
            <a:r>
              <a:rPr lang="en-US" dirty="0"/>
              <a:t> </a:t>
            </a:r>
            <a:r>
              <a:rPr lang="en-US" dirty="0" err="1"/>
              <a:t>i</a:t>
            </a:r>
            <a:r>
              <a:rPr lang="en-US" dirty="0"/>
              <a:t> </a:t>
            </a:r>
            <a:r>
              <a:rPr lang="en-US" dirty="0" err="1"/>
              <a:t>nawiązanie</a:t>
            </a:r>
            <a:r>
              <a:rPr lang="en-US" dirty="0"/>
              <a:t> </a:t>
            </a:r>
            <a:r>
              <a:rPr lang="en-US" dirty="0" err="1"/>
              <a:t>kontaktu</a:t>
            </a:r>
            <a:r>
              <a:rPr lang="en-US" dirty="0"/>
              <a:t> z </a:t>
            </a:r>
            <a:r>
              <a:rPr lang="en-US" dirty="0" err="1"/>
              <a:t>ich</a:t>
            </a:r>
            <a:r>
              <a:rPr lang="en-US" dirty="0"/>
              <a:t> </a:t>
            </a:r>
            <a:r>
              <a:rPr lang="en-US" dirty="0" err="1"/>
              <a:t>marką</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err="1"/>
              <a:t>Pozyskiwanie</a:t>
            </a:r>
            <a:r>
              <a:rPr lang="en-US" dirty="0"/>
              <a:t> </a:t>
            </a:r>
            <a:r>
              <a:rPr lang="en-US" dirty="0" err="1"/>
              <a:t>leadów</a:t>
            </a:r>
            <a:r>
              <a:rPr lang="en-US" dirty="0"/>
              <a:t> </a:t>
            </a:r>
            <a:r>
              <a:rPr lang="en-US" dirty="0" err="1"/>
              <a:t>odnosi</a:t>
            </a:r>
            <a:r>
              <a:rPr lang="en-US" dirty="0"/>
              <a:t> </a:t>
            </a:r>
            <a:r>
              <a:rPr lang="en-US" dirty="0" err="1"/>
              <a:t>się</a:t>
            </a:r>
            <a:r>
              <a:rPr lang="en-US" dirty="0"/>
              <a:t> do </a:t>
            </a:r>
            <a:r>
              <a:rPr lang="en-US" dirty="0" err="1"/>
              <a:t>procesu</a:t>
            </a:r>
            <a:r>
              <a:rPr lang="en-US" dirty="0"/>
              <a:t> </a:t>
            </a:r>
            <a:r>
              <a:rPr lang="en-US" dirty="0" err="1"/>
              <a:t>identyfikowania</a:t>
            </a:r>
            <a:r>
              <a:rPr lang="en-US" dirty="0"/>
              <a:t>, </a:t>
            </a:r>
            <a:r>
              <a:rPr lang="en-US" dirty="0" err="1"/>
              <a:t>przyciągania</a:t>
            </a:r>
            <a:r>
              <a:rPr lang="en-US" dirty="0"/>
              <a:t> </a:t>
            </a:r>
            <a:r>
              <a:rPr lang="en-US" dirty="0" err="1"/>
              <a:t>i</a:t>
            </a:r>
            <a:r>
              <a:rPr lang="en-US" dirty="0"/>
              <a:t> </a:t>
            </a:r>
            <a:r>
              <a:rPr lang="en-US" dirty="0" err="1"/>
              <a:t>przekształcania</a:t>
            </a:r>
            <a:r>
              <a:rPr lang="en-US" dirty="0"/>
              <a:t> </a:t>
            </a:r>
            <a:r>
              <a:rPr lang="en-US" dirty="0" err="1"/>
              <a:t>potencjalnych</a:t>
            </a:r>
            <a:r>
              <a:rPr lang="en-US" dirty="0"/>
              <a:t> </a:t>
            </a:r>
            <a:r>
              <a:rPr lang="en-US" dirty="0" err="1"/>
              <a:t>klientów</a:t>
            </a:r>
            <a:r>
              <a:rPr lang="en-US" dirty="0"/>
              <a:t> w </a:t>
            </a:r>
            <a:r>
              <a:rPr lang="en-US" dirty="0" err="1"/>
              <a:t>płacących</a:t>
            </a:r>
            <a:r>
              <a:rPr lang="en-US" dirty="0"/>
              <a:t> </a:t>
            </a:r>
            <a:r>
              <a:rPr lang="en-US" dirty="0" err="1"/>
              <a:t>klientów</a:t>
            </a:r>
            <a:r>
              <a:rPr lang="en-US" dirty="0"/>
              <a:t>. W </a:t>
            </a:r>
            <a:r>
              <a:rPr lang="en-US" dirty="0" err="1"/>
              <a:t>kontekście</a:t>
            </a:r>
            <a:r>
              <a:rPr lang="en-US" dirty="0"/>
              <a:t> SEO </a:t>
            </a:r>
            <a:r>
              <a:rPr lang="en-US" dirty="0" err="1"/>
              <a:t>obejmuje</a:t>
            </a:r>
            <a:r>
              <a:rPr lang="en-US" dirty="0"/>
              <a:t> to </a:t>
            </a:r>
            <a:r>
              <a:rPr lang="en-US" dirty="0" err="1"/>
              <a:t>optymalizację</a:t>
            </a:r>
            <a:r>
              <a:rPr lang="en-US" dirty="0"/>
              <a:t> </a:t>
            </a:r>
            <a:r>
              <a:rPr lang="en-US" dirty="0" err="1"/>
              <a:t>strony</a:t>
            </a:r>
            <a:r>
              <a:rPr lang="en-US" dirty="0"/>
              <a:t> </a:t>
            </a:r>
            <a:r>
              <a:rPr lang="en-US" dirty="0" err="1"/>
              <a:t>internetowej</a:t>
            </a:r>
            <a:r>
              <a:rPr lang="en-US" dirty="0"/>
              <a:t> pod </a:t>
            </a:r>
            <a:r>
              <a:rPr lang="en-US" dirty="0" err="1"/>
              <a:t>kątem</a:t>
            </a:r>
            <a:r>
              <a:rPr lang="en-US" dirty="0"/>
              <a:t> </a:t>
            </a:r>
            <a:r>
              <a:rPr lang="en-US" dirty="0" err="1"/>
              <a:t>słów</a:t>
            </a:r>
            <a:r>
              <a:rPr lang="en-US" dirty="0"/>
              <a:t> </a:t>
            </a:r>
            <a:r>
              <a:rPr lang="en-US" dirty="0" err="1"/>
              <a:t>kluczowych</a:t>
            </a:r>
            <a:r>
              <a:rPr lang="en-US" dirty="0"/>
              <a:t> </a:t>
            </a:r>
            <a:r>
              <a:rPr lang="en-US" dirty="0" err="1"/>
              <a:t>związanych</a:t>
            </a:r>
            <a:r>
              <a:rPr lang="en-US" dirty="0"/>
              <a:t> z </a:t>
            </a:r>
            <a:r>
              <a:rPr lang="en-US" dirty="0" err="1"/>
              <a:t>produktami</a:t>
            </a:r>
            <a:r>
              <a:rPr lang="en-US" dirty="0"/>
              <a:t> </a:t>
            </a:r>
            <a:r>
              <a:rPr lang="en-US" dirty="0" err="1"/>
              <a:t>lub</a:t>
            </a:r>
            <a:r>
              <a:rPr lang="en-US" dirty="0"/>
              <a:t> </a:t>
            </a:r>
            <a:r>
              <a:rPr lang="en-US" dirty="0" err="1"/>
              <a:t>usługami</a:t>
            </a:r>
            <a:r>
              <a:rPr lang="en-US" dirty="0"/>
              <a:t> </a:t>
            </a:r>
            <a:r>
              <a:rPr lang="en-US" dirty="0" err="1"/>
              <a:t>oferowanymi</a:t>
            </a:r>
            <a:r>
              <a:rPr lang="en-US" dirty="0"/>
              <a:t> </a:t>
            </a:r>
            <a:r>
              <a:rPr lang="en-US" dirty="0" err="1"/>
              <a:t>przez</a:t>
            </a:r>
            <a:r>
              <a:rPr lang="en-US" dirty="0"/>
              <a:t> </a:t>
            </a:r>
            <a:r>
              <a:rPr lang="en-US" dirty="0" err="1"/>
              <a:t>firmę</a:t>
            </a:r>
            <a:r>
              <a:rPr lang="en-US" dirty="0"/>
              <a:t>, </a:t>
            </a:r>
            <a:r>
              <a:rPr lang="en-US" dirty="0" err="1"/>
              <a:t>tworzenie</a:t>
            </a:r>
            <a:r>
              <a:rPr lang="en-US" dirty="0"/>
              <a:t> </a:t>
            </a:r>
            <a:r>
              <a:rPr lang="en-US" dirty="0" err="1"/>
              <a:t>wysokiej</a:t>
            </a:r>
            <a:r>
              <a:rPr lang="en-US" dirty="0"/>
              <a:t> </a:t>
            </a:r>
            <a:r>
              <a:rPr lang="en-US" dirty="0" err="1"/>
              <a:t>jakości</a:t>
            </a:r>
            <a:r>
              <a:rPr lang="en-US" dirty="0"/>
              <a:t> </a:t>
            </a:r>
            <a:r>
              <a:rPr lang="en-US" dirty="0" err="1"/>
              <a:t>treści</a:t>
            </a:r>
            <a:r>
              <a:rPr lang="en-US" dirty="0"/>
              <a:t>, </a:t>
            </a:r>
            <a:r>
              <a:rPr lang="en-US" dirty="0" err="1"/>
              <a:t>które</a:t>
            </a:r>
            <a:r>
              <a:rPr lang="en-US" dirty="0"/>
              <a:t> </a:t>
            </a:r>
            <a:r>
              <a:rPr lang="en-US" dirty="0" err="1"/>
              <a:t>są</a:t>
            </a:r>
            <a:r>
              <a:rPr lang="en-US" dirty="0"/>
              <a:t> </a:t>
            </a:r>
            <a:r>
              <a:rPr lang="en-US" dirty="0" err="1"/>
              <a:t>zarówno</a:t>
            </a:r>
            <a:r>
              <a:rPr lang="en-US" dirty="0"/>
              <a:t> </a:t>
            </a:r>
            <a:r>
              <a:rPr lang="en-US" dirty="0" err="1"/>
              <a:t>pouczające</a:t>
            </a:r>
            <a:r>
              <a:rPr lang="en-US" dirty="0"/>
              <a:t>, </a:t>
            </a:r>
            <a:r>
              <a:rPr lang="en-US" dirty="0" err="1"/>
              <a:t>jak</a:t>
            </a:r>
            <a:r>
              <a:rPr lang="en-US" dirty="0"/>
              <a:t> </a:t>
            </a:r>
            <a:r>
              <a:rPr lang="en-US" dirty="0" err="1"/>
              <a:t>i</a:t>
            </a:r>
            <a:r>
              <a:rPr lang="en-US" dirty="0"/>
              <a:t> </a:t>
            </a:r>
            <a:r>
              <a:rPr lang="en-US" dirty="0" err="1"/>
              <a:t>angażujące</a:t>
            </a:r>
            <a:r>
              <a:rPr lang="en-US" dirty="0"/>
              <a:t>, </a:t>
            </a:r>
            <a:r>
              <a:rPr lang="en-US" dirty="0" err="1"/>
              <a:t>oraz</a:t>
            </a:r>
            <a:r>
              <a:rPr lang="en-US" dirty="0"/>
              <a:t> </a:t>
            </a:r>
            <a:r>
              <a:rPr lang="en-US" dirty="0" err="1"/>
              <a:t>budowanie</a:t>
            </a:r>
            <a:r>
              <a:rPr lang="en-US" dirty="0"/>
              <a:t> </a:t>
            </a:r>
            <a:r>
              <a:rPr lang="en-US" dirty="0" err="1"/>
              <a:t>silnej</a:t>
            </a:r>
            <a:r>
              <a:rPr lang="en-US" dirty="0"/>
              <a:t> </a:t>
            </a:r>
            <a:r>
              <a:rPr lang="en-US" dirty="0" err="1"/>
              <a:t>obecności</a:t>
            </a:r>
            <a:r>
              <a:rPr lang="en-US" dirty="0"/>
              <a:t> online </a:t>
            </a:r>
            <a:r>
              <a:rPr lang="en-US" dirty="0" err="1"/>
              <a:t>poprzez</a:t>
            </a:r>
            <a:r>
              <a:rPr lang="en-US" dirty="0"/>
              <a:t> </a:t>
            </a:r>
            <a:r>
              <a:rPr lang="en-US" dirty="0" err="1"/>
              <a:t>linki</a:t>
            </a:r>
            <a:r>
              <a:rPr lang="en-US" dirty="0"/>
              <a:t> </a:t>
            </a:r>
            <a:r>
              <a:rPr lang="en-US" dirty="0" err="1"/>
              <a:t>zwrotne</a:t>
            </a:r>
            <a:r>
              <a:rPr lang="en-US" dirty="0"/>
              <a:t> </a:t>
            </a:r>
            <a:r>
              <a:rPr lang="en-US" dirty="0" err="1"/>
              <a:t>i</a:t>
            </a:r>
            <a:r>
              <a:rPr lang="en-US" dirty="0"/>
              <a:t> media </a:t>
            </a:r>
            <a:r>
              <a:rPr lang="en-US" dirty="0" err="1"/>
              <a:t>społecznościowe</a:t>
            </a:r>
            <a:r>
              <a:rPr lang="en-US" dirty="0"/>
              <a:t>. </a:t>
            </a:r>
            <a:r>
              <a:rPr lang="en-US" dirty="0" err="1"/>
              <a:t>Koncentrując</a:t>
            </a:r>
            <a:r>
              <a:rPr lang="en-US" dirty="0"/>
              <a:t> </a:t>
            </a:r>
            <a:r>
              <a:rPr lang="en-US" dirty="0" err="1"/>
              <a:t>się</a:t>
            </a:r>
            <a:r>
              <a:rPr lang="en-US" dirty="0"/>
              <a:t> </a:t>
            </a:r>
            <a:r>
              <a:rPr lang="en-US" dirty="0" err="1"/>
              <a:t>na</a:t>
            </a:r>
            <a:r>
              <a:rPr lang="en-US" dirty="0"/>
              <a:t> </a:t>
            </a:r>
            <a:r>
              <a:rPr lang="en-US" dirty="0" err="1"/>
              <a:t>pozyskiwaniu</a:t>
            </a:r>
            <a:r>
              <a:rPr lang="en-US" dirty="0"/>
              <a:t> </a:t>
            </a:r>
            <a:r>
              <a:rPr lang="en-US" dirty="0" err="1"/>
              <a:t>potencjalnych</a:t>
            </a:r>
            <a:r>
              <a:rPr lang="en-US" dirty="0"/>
              <a:t> </a:t>
            </a:r>
            <a:r>
              <a:rPr lang="en-US" dirty="0" err="1"/>
              <a:t>klientów</a:t>
            </a:r>
            <a:r>
              <a:rPr lang="en-US" dirty="0"/>
              <a:t>, </a:t>
            </a:r>
            <a:r>
              <a:rPr lang="en-US" dirty="0" err="1"/>
              <a:t>firmy</a:t>
            </a:r>
            <a:r>
              <a:rPr lang="en-US" dirty="0"/>
              <a:t> </a:t>
            </a:r>
            <a:r>
              <a:rPr lang="en-US" dirty="0" err="1"/>
              <a:t>mogą</a:t>
            </a:r>
            <a:r>
              <a:rPr lang="en-US" dirty="0"/>
              <a:t> </a:t>
            </a:r>
            <a:r>
              <a:rPr lang="en-US" dirty="0" err="1"/>
              <a:t>zwiększyć</a:t>
            </a:r>
            <a:r>
              <a:rPr lang="en-US" dirty="0"/>
              <a:t> </a:t>
            </a:r>
            <a:r>
              <a:rPr lang="en-US" dirty="0" err="1"/>
              <a:t>szanse</a:t>
            </a:r>
            <a:r>
              <a:rPr lang="en-US" dirty="0"/>
              <a:t> </a:t>
            </a:r>
            <a:r>
              <a:rPr lang="en-US" dirty="0" err="1"/>
              <a:t>na</a:t>
            </a:r>
            <a:r>
              <a:rPr lang="en-US" dirty="0"/>
              <a:t> to, </a:t>
            </a:r>
            <a:r>
              <a:rPr lang="en-US" dirty="0" err="1"/>
              <a:t>że</a:t>
            </a:r>
            <a:r>
              <a:rPr lang="en-US" dirty="0"/>
              <a:t> </a:t>
            </a:r>
            <a:r>
              <a:rPr lang="en-US" dirty="0" err="1"/>
              <a:t>potencjalni</a:t>
            </a:r>
            <a:r>
              <a:rPr lang="en-US" dirty="0"/>
              <a:t> </a:t>
            </a:r>
            <a:r>
              <a:rPr lang="en-US" dirty="0" err="1"/>
              <a:t>klienci</a:t>
            </a:r>
            <a:r>
              <a:rPr lang="en-US" dirty="0"/>
              <a:t> </a:t>
            </a:r>
            <a:r>
              <a:rPr lang="en-US" dirty="0" err="1"/>
              <a:t>znajdą</a:t>
            </a:r>
            <a:r>
              <a:rPr lang="en-US" dirty="0"/>
              <a:t> </a:t>
            </a:r>
            <a:r>
              <a:rPr lang="en-US" dirty="0" err="1"/>
              <a:t>i</a:t>
            </a:r>
            <a:r>
              <a:rPr lang="en-US" dirty="0"/>
              <a:t> </a:t>
            </a:r>
            <a:r>
              <a:rPr lang="en-US" dirty="0" err="1"/>
              <a:t>zaangażują</a:t>
            </a:r>
            <a:r>
              <a:rPr lang="en-US" dirty="0"/>
              <a:t> </a:t>
            </a:r>
            <a:r>
              <a:rPr lang="en-US" dirty="0" err="1"/>
              <a:t>się</a:t>
            </a:r>
            <a:r>
              <a:rPr lang="en-US" dirty="0"/>
              <a:t> w </a:t>
            </a:r>
            <a:r>
              <a:rPr lang="en-US" dirty="0" err="1"/>
              <a:t>ich</a:t>
            </a:r>
            <a:r>
              <a:rPr lang="en-US" dirty="0"/>
              <a:t> </a:t>
            </a:r>
            <a:r>
              <a:rPr lang="en-US" dirty="0" err="1"/>
              <a:t>witrynę</a:t>
            </a:r>
            <a:r>
              <a:rPr lang="en-US" dirty="0"/>
              <a:t>, </a:t>
            </a:r>
            <a:r>
              <a:rPr lang="en-US" dirty="0" err="1"/>
              <a:t>pomagając</a:t>
            </a:r>
            <a:r>
              <a:rPr lang="en-US" dirty="0"/>
              <a:t> w </a:t>
            </a:r>
            <a:r>
              <a:rPr lang="en-US" dirty="0" err="1"/>
              <a:t>zwiększaniu</a:t>
            </a:r>
            <a:r>
              <a:rPr lang="en-US" dirty="0"/>
              <a:t> </a:t>
            </a:r>
            <a:r>
              <a:rPr lang="en-US" dirty="0" err="1"/>
              <a:t>ruchu</a:t>
            </a:r>
            <a:r>
              <a:rPr lang="en-US" dirty="0"/>
              <a:t>, </a:t>
            </a:r>
            <a:r>
              <a:rPr lang="en-US" dirty="0" err="1"/>
              <a:t>generowaniu</a:t>
            </a:r>
            <a:r>
              <a:rPr lang="en-US" dirty="0"/>
              <a:t> </a:t>
            </a:r>
            <a:r>
              <a:rPr lang="en-US" dirty="0" err="1"/>
              <a:t>potencjalnych</a:t>
            </a:r>
            <a:r>
              <a:rPr lang="en-US" dirty="0"/>
              <a:t> </a:t>
            </a:r>
            <a:r>
              <a:rPr lang="en-US" dirty="0" err="1"/>
              <a:t>klientów</a:t>
            </a:r>
            <a:r>
              <a:rPr lang="en-US" dirty="0"/>
              <a:t> </a:t>
            </a:r>
            <a:r>
              <a:rPr lang="en-US" dirty="0" err="1"/>
              <a:t>i</a:t>
            </a:r>
            <a:r>
              <a:rPr lang="en-US" dirty="0"/>
              <a:t> </a:t>
            </a:r>
            <a:r>
              <a:rPr lang="en-US" dirty="0" err="1"/>
              <a:t>ostatecznie</a:t>
            </a:r>
            <a:r>
              <a:rPr lang="en-US" dirty="0"/>
              <a:t> </a:t>
            </a:r>
            <a:r>
              <a:rPr lang="en-US" dirty="0" err="1"/>
              <a:t>zwiększaniu</a:t>
            </a:r>
            <a:r>
              <a:rPr lang="en-US" dirty="0"/>
              <a:t> </a:t>
            </a:r>
            <a:r>
              <a:rPr lang="en-US" dirty="0" err="1"/>
              <a:t>przychodów</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a:t>Z </a:t>
            </a:r>
            <a:r>
              <a:rPr lang="en-US" dirty="0" err="1"/>
              <a:t>drugiej</a:t>
            </a:r>
            <a:r>
              <a:rPr lang="en-US" dirty="0"/>
              <a:t> </a:t>
            </a:r>
            <a:r>
              <a:rPr lang="en-US" dirty="0" err="1"/>
              <a:t>strony</a:t>
            </a:r>
            <a:r>
              <a:rPr lang="en-US" dirty="0"/>
              <a:t> marketing </a:t>
            </a:r>
            <a:r>
              <a:rPr lang="en-US" dirty="0" err="1"/>
              <a:t>bezpośredni</a:t>
            </a:r>
            <a:r>
              <a:rPr lang="en-US" dirty="0"/>
              <a:t> to </a:t>
            </a:r>
            <a:r>
              <a:rPr lang="en-US" dirty="0" err="1"/>
              <a:t>ukierunkowane</a:t>
            </a:r>
            <a:r>
              <a:rPr lang="en-US" dirty="0"/>
              <a:t> </a:t>
            </a:r>
            <a:r>
              <a:rPr lang="en-US" dirty="0" err="1"/>
              <a:t>podejście</a:t>
            </a:r>
            <a:r>
              <a:rPr lang="en-US" dirty="0"/>
              <a:t> </a:t>
            </a:r>
            <a:r>
              <a:rPr lang="en-US" dirty="0" err="1"/>
              <a:t>marketingowe</a:t>
            </a:r>
            <a:r>
              <a:rPr lang="en-US" dirty="0"/>
              <a:t>, </a:t>
            </a:r>
            <a:r>
              <a:rPr lang="en-US" dirty="0" err="1"/>
              <a:t>które</a:t>
            </a:r>
            <a:r>
              <a:rPr lang="en-US" dirty="0"/>
              <a:t> </a:t>
            </a:r>
            <a:r>
              <a:rPr lang="en-US" dirty="0" err="1"/>
              <a:t>koncentruje</a:t>
            </a:r>
            <a:r>
              <a:rPr lang="en-US" dirty="0"/>
              <a:t> </a:t>
            </a:r>
            <a:r>
              <a:rPr lang="en-US" dirty="0" err="1"/>
              <a:t>się</a:t>
            </a:r>
            <a:r>
              <a:rPr lang="en-US" dirty="0"/>
              <a:t> </a:t>
            </a:r>
            <a:r>
              <a:rPr lang="en-US" dirty="0" err="1"/>
              <a:t>na</a:t>
            </a:r>
            <a:r>
              <a:rPr lang="en-US" dirty="0"/>
              <a:t> </a:t>
            </a:r>
            <a:r>
              <a:rPr lang="en-US" dirty="0" err="1"/>
              <a:t>bezpośrednim</a:t>
            </a:r>
            <a:r>
              <a:rPr lang="en-US" dirty="0"/>
              <a:t> </a:t>
            </a:r>
            <a:r>
              <a:rPr lang="en-US" dirty="0" err="1"/>
              <a:t>docieraniu</a:t>
            </a:r>
            <a:r>
              <a:rPr lang="en-US" dirty="0"/>
              <a:t> do </a:t>
            </a:r>
            <a:r>
              <a:rPr lang="en-US" dirty="0" err="1"/>
              <a:t>potencjalnych</a:t>
            </a:r>
            <a:r>
              <a:rPr lang="en-US" dirty="0"/>
              <a:t> </a:t>
            </a:r>
            <a:r>
              <a:rPr lang="en-US" dirty="0" err="1"/>
              <a:t>klientów</a:t>
            </a:r>
            <a:r>
              <a:rPr lang="en-US" dirty="0"/>
              <a:t>, </a:t>
            </a:r>
            <a:r>
              <a:rPr lang="en-US" dirty="0" err="1"/>
              <a:t>zwykle</a:t>
            </a:r>
            <a:r>
              <a:rPr lang="en-US" dirty="0"/>
              <a:t> </a:t>
            </a:r>
            <a:r>
              <a:rPr lang="en-US" dirty="0" err="1"/>
              <a:t>za</a:t>
            </a:r>
            <a:r>
              <a:rPr lang="en-US" dirty="0"/>
              <a:t> </a:t>
            </a:r>
            <a:r>
              <a:rPr lang="en-US" dirty="0" err="1"/>
              <a:t>pośrednictwem</a:t>
            </a:r>
            <a:r>
              <a:rPr lang="en-US" dirty="0"/>
              <a:t> </a:t>
            </a:r>
            <a:r>
              <a:rPr lang="en-US" dirty="0" err="1"/>
              <a:t>poczty</a:t>
            </a:r>
            <a:r>
              <a:rPr lang="en-US" dirty="0"/>
              <a:t> </a:t>
            </a:r>
            <a:r>
              <a:rPr lang="en-US" dirty="0" err="1"/>
              <a:t>elektronicznej</a:t>
            </a:r>
            <a:r>
              <a:rPr lang="en-US" dirty="0"/>
              <a:t>, </a:t>
            </a:r>
            <a:r>
              <a:rPr lang="en-US" dirty="0" err="1"/>
              <a:t>poczty</a:t>
            </a:r>
            <a:r>
              <a:rPr lang="en-US" dirty="0"/>
              <a:t> </a:t>
            </a:r>
            <a:r>
              <a:rPr lang="en-US" dirty="0" err="1"/>
              <a:t>bezpośredniej</a:t>
            </a:r>
            <a:r>
              <a:rPr lang="en-US" dirty="0"/>
              <a:t> </a:t>
            </a:r>
            <a:r>
              <a:rPr lang="en-US" dirty="0" err="1"/>
              <a:t>lub</a:t>
            </a:r>
            <a:r>
              <a:rPr lang="en-US" dirty="0"/>
              <a:t> </a:t>
            </a:r>
            <a:r>
              <a:rPr lang="en-US" dirty="0" err="1"/>
              <a:t>innych</a:t>
            </a:r>
            <a:r>
              <a:rPr lang="en-US" dirty="0"/>
              <a:t> form </a:t>
            </a:r>
            <a:r>
              <a:rPr lang="en-US" dirty="0" err="1"/>
              <a:t>komunikacji</a:t>
            </a:r>
            <a:r>
              <a:rPr lang="en-US" dirty="0"/>
              <a:t> </a:t>
            </a:r>
            <a:r>
              <a:rPr lang="en-US" dirty="0" err="1"/>
              <a:t>bezpośredniej</a:t>
            </a:r>
            <a:r>
              <a:rPr lang="en-US" dirty="0"/>
              <a:t>. W </a:t>
            </a:r>
            <a:r>
              <a:rPr lang="en-US" dirty="0" err="1"/>
              <a:t>kontekście</a:t>
            </a:r>
            <a:r>
              <a:rPr lang="en-US" dirty="0"/>
              <a:t> SEO </a:t>
            </a:r>
            <a:r>
              <a:rPr lang="en-US" dirty="0" err="1"/>
              <a:t>wiąże</a:t>
            </a:r>
            <a:r>
              <a:rPr lang="en-US" dirty="0"/>
              <a:t> </a:t>
            </a:r>
            <a:r>
              <a:rPr lang="en-US" dirty="0" err="1"/>
              <a:t>się</a:t>
            </a:r>
            <a:r>
              <a:rPr lang="en-US" dirty="0"/>
              <a:t> to z </a:t>
            </a:r>
            <a:r>
              <a:rPr lang="en-US" dirty="0" err="1"/>
              <a:t>tworzeniem</a:t>
            </a:r>
            <a:r>
              <a:rPr lang="en-US" dirty="0"/>
              <a:t> </a:t>
            </a:r>
            <a:r>
              <a:rPr lang="en-US" dirty="0" err="1"/>
              <a:t>ukierunkowanych</a:t>
            </a:r>
            <a:r>
              <a:rPr lang="en-US" dirty="0"/>
              <a:t> </a:t>
            </a:r>
            <a:r>
              <a:rPr lang="en-US" dirty="0" err="1"/>
              <a:t>stron</a:t>
            </a:r>
            <a:r>
              <a:rPr lang="en-US" dirty="0"/>
              <a:t> </a:t>
            </a:r>
            <a:r>
              <a:rPr lang="en-US" dirty="0" err="1"/>
              <a:t>docelowych</a:t>
            </a:r>
            <a:r>
              <a:rPr lang="en-US" dirty="0"/>
              <a:t>, </a:t>
            </a:r>
            <a:r>
              <a:rPr lang="en-US" dirty="0" err="1"/>
              <a:t>które</a:t>
            </a:r>
            <a:r>
              <a:rPr lang="en-US" dirty="0"/>
              <a:t> </a:t>
            </a:r>
            <a:r>
              <a:rPr lang="en-US" dirty="0" err="1"/>
              <a:t>są</a:t>
            </a:r>
            <a:r>
              <a:rPr lang="en-US" dirty="0"/>
              <a:t> </a:t>
            </a:r>
            <a:r>
              <a:rPr lang="en-US" dirty="0" err="1"/>
              <a:t>zoptymalizowane</a:t>
            </a:r>
            <a:r>
              <a:rPr lang="en-US" dirty="0"/>
              <a:t> pod </a:t>
            </a:r>
            <a:r>
              <a:rPr lang="en-US" dirty="0" err="1"/>
              <a:t>kątem</a:t>
            </a:r>
            <a:r>
              <a:rPr lang="en-US" dirty="0"/>
              <a:t> </a:t>
            </a:r>
            <a:r>
              <a:rPr lang="en-US" dirty="0" err="1"/>
              <a:t>określonych</a:t>
            </a:r>
            <a:r>
              <a:rPr lang="en-US" dirty="0"/>
              <a:t> </a:t>
            </a:r>
            <a:r>
              <a:rPr lang="en-US" dirty="0" err="1"/>
              <a:t>słów</a:t>
            </a:r>
            <a:r>
              <a:rPr lang="en-US" dirty="0"/>
              <a:t> </a:t>
            </a:r>
            <a:r>
              <a:rPr lang="en-US" dirty="0" err="1"/>
              <a:t>kluczowych</a:t>
            </a:r>
            <a:r>
              <a:rPr lang="en-US" dirty="0"/>
              <a:t> </a:t>
            </a:r>
            <a:r>
              <a:rPr lang="en-US" dirty="0" err="1"/>
              <a:t>i</a:t>
            </a:r>
            <a:r>
              <a:rPr lang="en-US" dirty="0"/>
              <a:t> </a:t>
            </a:r>
            <a:r>
              <a:rPr lang="en-US" dirty="0" err="1"/>
              <a:t>mają</a:t>
            </a:r>
            <a:r>
              <a:rPr lang="en-US" dirty="0"/>
              <a:t> </a:t>
            </a:r>
            <a:r>
              <a:rPr lang="en-US" dirty="0" err="1"/>
              <a:t>na</a:t>
            </a:r>
            <a:r>
              <a:rPr lang="en-US" dirty="0"/>
              <a:t> </a:t>
            </a:r>
            <a:r>
              <a:rPr lang="en-US" dirty="0" err="1"/>
              <a:t>celu</a:t>
            </a:r>
            <a:r>
              <a:rPr lang="en-US" dirty="0"/>
              <a:t> </a:t>
            </a:r>
            <a:r>
              <a:rPr lang="en-US" dirty="0" err="1"/>
              <a:t>przekształcenie</a:t>
            </a:r>
            <a:r>
              <a:rPr lang="en-US" dirty="0"/>
              <a:t> </a:t>
            </a:r>
            <a:r>
              <a:rPr lang="en-US" dirty="0" err="1"/>
              <a:t>odwiedzających</a:t>
            </a:r>
            <a:r>
              <a:rPr lang="en-US" dirty="0"/>
              <a:t> w </a:t>
            </a:r>
            <a:r>
              <a:rPr lang="en-US" dirty="0" err="1"/>
              <a:t>płacących</a:t>
            </a:r>
            <a:r>
              <a:rPr lang="en-US" dirty="0"/>
              <a:t> </a:t>
            </a:r>
            <a:r>
              <a:rPr lang="en-US" dirty="0" err="1"/>
              <a:t>klientów</a:t>
            </a:r>
            <a:r>
              <a:rPr lang="en-US" dirty="0"/>
              <a:t>. </a:t>
            </a:r>
            <a:r>
              <a:rPr lang="en-US" dirty="0" err="1"/>
              <a:t>Wykorzystując</a:t>
            </a:r>
            <a:r>
              <a:rPr lang="en-US" dirty="0"/>
              <a:t> </a:t>
            </a:r>
            <a:r>
              <a:rPr lang="en-US" dirty="0" err="1"/>
              <a:t>taktyki</a:t>
            </a:r>
            <a:r>
              <a:rPr lang="en-US" dirty="0"/>
              <a:t> </a:t>
            </a:r>
            <a:r>
              <a:rPr lang="en-US" dirty="0" err="1"/>
              <a:t>marketingu</a:t>
            </a:r>
            <a:r>
              <a:rPr lang="en-US" dirty="0"/>
              <a:t> </a:t>
            </a:r>
            <a:r>
              <a:rPr lang="en-US" dirty="0" err="1"/>
              <a:t>bezpośredniego</a:t>
            </a:r>
            <a:r>
              <a:rPr lang="en-US" dirty="0"/>
              <a:t> </a:t>
            </a:r>
            <a:r>
              <a:rPr lang="en-US" dirty="0" err="1"/>
              <a:t>i</a:t>
            </a:r>
            <a:r>
              <a:rPr lang="en-US" dirty="0"/>
              <a:t> </a:t>
            </a:r>
            <a:r>
              <a:rPr lang="en-US" dirty="0" err="1"/>
              <a:t>optymalizując</a:t>
            </a:r>
            <a:r>
              <a:rPr lang="en-US" dirty="0"/>
              <a:t> </a:t>
            </a:r>
            <a:r>
              <a:rPr lang="en-US" dirty="0" err="1"/>
              <a:t>te</a:t>
            </a:r>
            <a:r>
              <a:rPr lang="en-US" dirty="0"/>
              <a:t> </a:t>
            </a:r>
            <a:r>
              <a:rPr lang="en-US" dirty="0" err="1"/>
              <a:t>strony</a:t>
            </a:r>
            <a:r>
              <a:rPr lang="en-US" dirty="0"/>
              <a:t> </a:t>
            </a:r>
            <a:r>
              <a:rPr lang="en-US" dirty="0" err="1"/>
              <a:t>docelowe</a:t>
            </a:r>
            <a:r>
              <a:rPr lang="en-US" dirty="0"/>
              <a:t> pod </a:t>
            </a:r>
            <a:r>
              <a:rPr lang="en-US" dirty="0" err="1"/>
              <a:t>kątem</a:t>
            </a:r>
            <a:r>
              <a:rPr lang="en-US" dirty="0"/>
              <a:t> </a:t>
            </a:r>
            <a:r>
              <a:rPr lang="en-US" dirty="0" err="1"/>
              <a:t>wyszukiwarek</a:t>
            </a:r>
            <a:r>
              <a:rPr lang="en-US" dirty="0"/>
              <a:t>, </a:t>
            </a:r>
            <a:r>
              <a:rPr lang="en-US" dirty="0" err="1"/>
              <a:t>firmy</a:t>
            </a:r>
            <a:r>
              <a:rPr lang="en-US" dirty="0"/>
              <a:t> </a:t>
            </a:r>
            <a:r>
              <a:rPr lang="en-US" dirty="0" err="1"/>
              <a:t>mogą</a:t>
            </a:r>
            <a:r>
              <a:rPr lang="en-US" dirty="0"/>
              <a:t> </a:t>
            </a:r>
            <a:r>
              <a:rPr lang="en-US" dirty="0" err="1"/>
              <a:t>dotrzeć</a:t>
            </a:r>
            <a:r>
              <a:rPr lang="en-US" dirty="0"/>
              <a:t> do </a:t>
            </a:r>
            <a:r>
              <a:rPr lang="en-US" dirty="0" err="1"/>
              <a:t>wysoce</a:t>
            </a:r>
            <a:r>
              <a:rPr lang="en-US" dirty="0"/>
              <a:t> </a:t>
            </a:r>
            <a:r>
              <a:rPr lang="en-US" dirty="0" err="1"/>
              <a:t>ukierunkowanych</a:t>
            </a:r>
            <a:r>
              <a:rPr lang="en-US" dirty="0"/>
              <a:t> </a:t>
            </a:r>
            <a:r>
              <a:rPr lang="en-US" dirty="0" err="1"/>
              <a:t>odbiorców</a:t>
            </a:r>
            <a:r>
              <a:rPr lang="en-US" dirty="0"/>
              <a:t>, </a:t>
            </a:r>
            <a:r>
              <a:rPr lang="en-US" dirty="0" err="1"/>
              <a:t>zwiększyć</a:t>
            </a:r>
            <a:r>
              <a:rPr lang="en-US" dirty="0"/>
              <a:t> </a:t>
            </a:r>
            <a:r>
              <a:rPr lang="en-US" dirty="0" err="1"/>
              <a:t>liczbę</a:t>
            </a:r>
            <a:r>
              <a:rPr lang="en-US" dirty="0"/>
              <a:t> </a:t>
            </a:r>
            <a:r>
              <a:rPr lang="en-US" dirty="0" err="1"/>
              <a:t>konwersji</a:t>
            </a:r>
            <a:r>
              <a:rPr lang="en-US" dirty="0"/>
              <a:t> </a:t>
            </a:r>
            <a:r>
              <a:rPr lang="en-US" dirty="0" err="1"/>
              <a:t>i</a:t>
            </a:r>
            <a:r>
              <a:rPr lang="en-US" dirty="0"/>
              <a:t> </a:t>
            </a:r>
            <a:r>
              <a:rPr lang="en-US" dirty="0" err="1"/>
              <a:t>generować</a:t>
            </a:r>
            <a:r>
              <a:rPr lang="en-US" dirty="0"/>
              <a:t> </a:t>
            </a:r>
            <a:r>
              <a:rPr lang="en-US" dirty="0" err="1"/>
              <a:t>przychody</a:t>
            </a:r>
            <a:r>
              <a:rPr lang="en-US" dirty="0"/>
              <a:t> z </a:t>
            </a:r>
            <a:r>
              <a:rPr lang="en-US" dirty="0" err="1"/>
              <a:t>kanałów</a:t>
            </a:r>
            <a:r>
              <a:rPr lang="en-US" dirty="0"/>
              <a:t> online.</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err="1"/>
              <a:t>Zarówno</a:t>
            </a:r>
            <a:r>
              <a:rPr lang="en-US" dirty="0"/>
              <a:t> </a:t>
            </a:r>
            <a:r>
              <a:rPr lang="en-US" dirty="0" err="1"/>
              <a:t>pozyskiwanie</a:t>
            </a:r>
            <a:r>
              <a:rPr lang="en-US" dirty="0"/>
              <a:t> </a:t>
            </a:r>
            <a:r>
              <a:rPr lang="en-US" dirty="0" err="1"/>
              <a:t>leadów</a:t>
            </a:r>
            <a:r>
              <a:rPr lang="en-US" dirty="0"/>
              <a:t>, </a:t>
            </a:r>
            <a:r>
              <a:rPr lang="en-US" dirty="0" err="1"/>
              <a:t>jak</a:t>
            </a:r>
            <a:r>
              <a:rPr lang="en-US" dirty="0"/>
              <a:t> </a:t>
            </a:r>
            <a:r>
              <a:rPr lang="en-US" dirty="0" err="1"/>
              <a:t>i</a:t>
            </a:r>
            <a:r>
              <a:rPr lang="en-US" dirty="0"/>
              <a:t> marketing </a:t>
            </a:r>
            <a:r>
              <a:rPr lang="en-US" dirty="0" err="1"/>
              <a:t>bezpośredni</a:t>
            </a:r>
            <a:r>
              <a:rPr lang="en-US" dirty="0"/>
              <a:t> </a:t>
            </a:r>
            <a:r>
              <a:rPr lang="en-US" dirty="0" err="1"/>
              <a:t>można</a:t>
            </a:r>
            <a:r>
              <a:rPr lang="en-US" dirty="0"/>
              <a:t> </a:t>
            </a:r>
            <a:r>
              <a:rPr lang="en-US" dirty="0" err="1"/>
              <a:t>osiągnąć</a:t>
            </a:r>
            <a:r>
              <a:rPr lang="en-US" dirty="0"/>
              <a:t> </a:t>
            </a:r>
            <a:r>
              <a:rPr lang="en-US" dirty="0" err="1"/>
              <a:t>dzięki</a:t>
            </a:r>
            <a:r>
              <a:rPr lang="en-US" dirty="0"/>
              <a:t> </a:t>
            </a:r>
            <a:r>
              <a:rPr lang="en-US" dirty="0" err="1"/>
              <a:t>zastosowaniu</a:t>
            </a:r>
            <a:r>
              <a:rPr lang="en-US" dirty="0"/>
              <a:t> </a:t>
            </a:r>
            <a:r>
              <a:rPr lang="en-US" dirty="0" err="1"/>
              <a:t>skutecznych</a:t>
            </a:r>
            <a:r>
              <a:rPr lang="en-US" dirty="0"/>
              <a:t> </a:t>
            </a:r>
            <a:r>
              <a:rPr lang="en-US" dirty="0" err="1"/>
              <a:t>strategii</a:t>
            </a:r>
            <a:r>
              <a:rPr lang="en-US" dirty="0"/>
              <a:t> SEO. Na </a:t>
            </a:r>
            <a:r>
              <a:rPr lang="en-US" dirty="0" err="1"/>
              <a:t>przykład</a:t>
            </a:r>
            <a:r>
              <a:rPr lang="en-US" dirty="0"/>
              <a:t>, </a:t>
            </a:r>
            <a:r>
              <a:rPr lang="en-US" dirty="0" err="1"/>
              <a:t>przeprowadzając</a:t>
            </a:r>
            <a:r>
              <a:rPr lang="en-US" dirty="0"/>
              <a:t> </a:t>
            </a:r>
            <a:r>
              <a:rPr lang="en-US" dirty="0" err="1"/>
              <a:t>dogłębne</a:t>
            </a:r>
            <a:r>
              <a:rPr lang="en-US" dirty="0"/>
              <a:t> </a:t>
            </a:r>
            <a:r>
              <a:rPr lang="en-US" dirty="0" err="1"/>
              <a:t>badania</a:t>
            </a:r>
            <a:r>
              <a:rPr lang="en-US" dirty="0"/>
              <a:t> </a:t>
            </a:r>
            <a:r>
              <a:rPr lang="en-US" dirty="0" err="1"/>
              <a:t>słów</a:t>
            </a:r>
            <a:r>
              <a:rPr lang="en-US" dirty="0"/>
              <a:t> </a:t>
            </a:r>
            <a:r>
              <a:rPr lang="en-US" dirty="0" err="1"/>
              <a:t>kluczowych</a:t>
            </a:r>
            <a:r>
              <a:rPr lang="en-US" dirty="0"/>
              <a:t> </a:t>
            </a:r>
            <a:r>
              <a:rPr lang="en-US" dirty="0" err="1"/>
              <a:t>i</a:t>
            </a:r>
            <a:r>
              <a:rPr lang="en-US" dirty="0"/>
              <a:t> </a:t>
            </a:r>
            <a:r>
              <a:rPr lang="en-US" dirty="0" err="1"/>
              <a:t>tworząc</a:t>
            </a:r>
            <a:r>
              <a:rPr lang="en-US" dirty="0"/>
              <a:t> </a:t>
            </a:r>
            <a:r>
              <a:rPr lang="en-US" dirty="0" err="1"/>
              <a:t>ukierunkowane</a:t>
            </a:r>
            <a:r>
              <a:rPr lang="en-US" dirty="0"/>
              <a:t> </a:t>
            </a:r>
            <a:r>
              <a:rPr lang="en-US" dirty="0" err="1"/>
              <a:t>treści</a:t>
            </a:r>
            <a:r>
              <a:rPr lang="en-US" dirty="0"/>
              <a:t>, </a:t>
            </a:r>
            <a:r>
              <a:rPr lang="en-US" dirty="0" err="1"/>
              <a:t>które</a:t>
            </a:r>
            <a:r>
              <a:rPr lang="en-US" dirty="0"/>
              <a:t> </a:t>
            </a:r>
            <a:r>
              <a:rPr lang="en-US" dirty="0" err="1"/>
              <a:t>są</a:t>
            </a:r>
            <a:r>
              <a:rPr lang="en-US" dirty="0"/>
              <a:t> </a:t>
            </a:r>
            <a:r>
              <a:rPr lang="en-US" dirty="0" err="1"/>
              <a:t>zoptymalizowane</a:t>
            </a:r>
            <a:r>
              <a:rPr lang="en-US" dirty="0"/>
              <a:t> pod </a:t>
            </a:r>
            <a:r>
              <a:rPr lang="en-US" dirty="0" err="1"/>
              <a:t>kątem</a:t>
            </a:r>
            <a:r>
              <a:rPr lang="en-US" dirty="0"/>
              <a:t> </a:t>
            </a:r>
            <a:r>
              <a:rPr lang="en-US" dirty="0" err="1"/>
              <a:t>określonych</a:t>
            </a:r>
            <a:r>
              <a:rPr lang="en-US" dirty="0"/>
              <a:t> </a:t>
            </a:r>
            <a:r>
              <a:rPr lang="en-US" dirty="0" err="1"/>
              <a:t>słów</a:t>
            </a:r>
            <a:r>
              <a:rPr lang="en-US" dirty="0"/>
              <a:t> </a:t>
            </a:r>
            <a:r>
              <a:rPr lang="en-US" dirty="0" err="1"/>
              <a:t>kluczowych</a:t>
            </a:r>
            <a:r>
              <a:rPr lang="en-US" dirty="0"/>
              <a:t>, </a:t>
            </a:r>
            <a:r>
              <a:rPr lang="en-US" dirty="0" err="1"/>
              <a:t>firmy</a:t>
            </a:r>
            <a:r>
              <a:rPr lang="en-US" dirty="0"/>
              <a:t> </a:t>
            </a:r>
            <a:r>
              <a:rPr lang="en-US" dirty="0" err="1"/>
              <a:t>mogą</a:t>
            </a:r>
            <a:r>
              <a:rPr lang="en-US" dirty="0"/>
              <a:t> </a:t>
            </a:r>
            <a:r>
              <a:rPr lang="en-US" dirty="0" err="1"/>
              <a:t>poprawić</a:t>
            </a:r>
            <a:r>
              <a:rPr lang="en-US" dirty="0"/>
              <a:t> </a:t>
            </a:r>
            <a:r>
              <a:rPr lang="en-US" dirty="0" err="1"/>
              <a:t>swoją</a:t>
            </a:r>
            <a:r>
              <a:rPr lang="en-US" dirty="0"/>
              <a:t> </a:t>
            </a:r>
            <a:r>
              <a:rPr lang="en-US" dirty="0" err="1"/>
              <a:t>widoczność</a:t>
            </a:r>
            <a:r>
              <a:rPr lang="en-US" dirty="0"/>
              <a:t> w </a:t>
            </a:r>
            <a:r>
              <a:rPr lang="en-US" dirty="0" err="1"/>
              <a:t>wynikach</a:t>
            </a:r>
            <a:r>
              <a:rPr lang="en-US" dirty="0"/>
              <a:t> </a:t>
            </a:r>
            <a:r>
              <a:rPr lang="en-US" dirty="0" err="1"/>
              <a:t>wyszukiwania</a:t>
            </a:r>
            <a:r>
              <a:rPr lang="en-US" dirty="0"/>
              <a:t> </a:t>
            </a:r>
            <a:r>
              <a:rPr lang="en-US" dirty="0" err="1"/>
              <a:t>i</a:t>
            </a:r>
            <a:r>
              <a:rPr lang="en-US" dirty="0"/>
              <a:t> </a:t>
            </a:r>
            <a:r>
              <a:rPr lang="en-US" dirty="0" err="1"/>
              <a:t>przyciągnąć</a:t>
            </a:r>
            <a:r>
              <a:rPr lang="en-US" dirty="0"/>
              <a:t> </a:t>
            </a:r>
            <a:r>
              <a:rPr lang="en-US" dirty="0" err="1"/>
              <a:t>potencjalnych</a:t>
            </a:r>
            <a:r>
              <a:rPr lang="en-US" dirty="0"/>
              <a:t> </a:t>
            </a:r>
            <a:r>
              <a:rPr lang="en-US" dirty="0" err="1"/>
              <a:t>klientów</a:t>
            </a:r>
            <a:r>
              <a:rPr lang="en-US" dirty="0"/>
              <a:t> do </a:t>
            </a:r>
            <a:r>
              <a:rPr lang="en-US" dirty="0" err="1"/>
              <a:t>swojej</a:t>
            </a:r>
            <a:r>
              <a:rPr lang="en-US" dirty="0"/>
              <a:t> </a:t>
            </a:r>
            <a:r>
              <a:rPr lang="en-US" dirty="0" err="1"/>
              <a:t>witryny</a:t>
            </a:r>
            <a:r>
              <a:rPr lang="en-US" dirty="0"/>
              <a:t>. </a:t>
            </a:r>
            <a:r>
              <a:rPr lang="en-US" dirty="0" err="1"/>
              <a:t>Dodatkowo</a:t>
            </a:r>
            <a:r>
              <a:rPr lang="en-US" dirty="0"/>
              <a:t>, </a:t>
            </a:r>
            <a:r>
              <a:rPr lang="en-US" dirty="0" err="1"/>
              <a:t>wykorzystując</a:t>
            </a:r>
            <a:r>
              <a:rPr lang="en-US" dirty="0"/>
              <a:t> </a:t>
            </a:r>
            <a:r>
              <a:rPr lang="en-US" dirty="0" err="1"/>
              <a:t>ukierunkowane</a:t>
            </a:r>
            <a:r>
              <a:rPr lang="en-US" dirty="0"/>
              <a:t> </a:t>
            </a:r>
            <a:r>
              <a:rPr lang="en-US" dirty="0" err="1"/>
              <a:t>strony</a:t>
            </a:r>
            <a:r>
              <a:rPr lang="en-US" dirty="0"/>
              <a:t> </a:t>
            </a:r>
            <a:r>
              <a:rPr lang="en-US" dirty="0" err="1"/>
              <a:t>docelowe</a:t>
            </a:r>
            <a:r>
              <a:rPr lang="en-US" dirty="0"/>
              <a:t> </a:t>
            </a:r>
            <a:r>
              <a:rPr lang="en-US" dirty="0" err="1"/>
              <a:t>i</a:t>
            </a:r>
            <a:r>
              <a:rPr lang="en-US" dirty="0"/>
              <a:t> </a:t>
            </a:r>
            <a:r>
              <a:rPr lang="en-US" dirty="0" err="1"/>
              <a:t>taktyki</a:t>
            </a:r>
            <a:r>
              <a:rPr lang="en-US" dirty="0"/>
              <a:t> </a:t>
            </a:r>
            <a:r>
              <a:rPr lang="en-US" dirty="0" err="1"/>
              <a:t>marketingu</a:t>
            </a:r>
            <a:r>
              <a:rPr lang="en-US" dirty="0"/>
              <a:t> </a:t>
            </a:r>
            <a:r>
              <a:rPr lang="en-US" dirty="0" err="1"/>
              <a:t>bezpośredniego</a:t>
            </a:r>
            <a:r>
              <a:rPr lang="en-US" dirty="0"/>
              <a:t>, </a:t>
            </a:r>
            <a:r>
              <a:rPr lang="en-US" dirty="0" err="1"/>
              <a:t>firmy</a:t>
            </a:r>
            <a:r>
              <a:rPr lang="en-US" dirty="0"/>
              <a:t> </a:t>
            </a:r>
            <a:r>
              <a:rPr lang="en-US" dirty="0" err="1"/>
              <a:t>mogą</a:t>
            </a:r>
            <a:r>
              <a:rPr lang="en-US" dirty="0"/>
              <a:t> </a:t>
            </a:r>
            <a:r>
              <a:rPr lang="en-US" dirty="0" err="1"/>
              <a:t>zwiększyć</a:t>
            </a:r>
            <a:r>
              <a:rPr lang="en-US" dirty="0"/>
              <a:t> </a:t>
            </a:r>
            <a:r>
              <a:rPr lang="en-US" dirty="0" err="1"/>
              <a:t>szanse</a:t>
            </a:r>
            <a:r>
              <a:rPr lang="en-US" dirty="0"/>
              <a:t> </a:t>
            </a:r>
            <a:r>
              <a:rPr lang="en-US" dirty="0" err="1"/>
              <a:t>na</a:t>
            </a:r>
            <a:r>
              <a:rPr lang="en-US" dirty="0"/>
              <a:t> </a:t>
            </a:r>
            <a:r>
              <a:rPr lang="en-US" dirty="0" err="1"/>
              <a:t>przekształcenie</a:t>
            </a:r>
            <a:r>
              <a:rPr lang="en-US" dirty="0"/>
              <a:t> </a:t>
            </a:r>
            <a:r>
              <a:rPr lang="en-US" dirty="0" err="1"/>
              <a:t>odwiedzających</a:t>
            </a:r>
            <a:r>
              <a:rPr lang="en-US" dirty="0"/>
              <a:t> w </a:t>
            </a:r>
            <a:r>
              <a:rPr lang="en-US" dirty="0" err="1"/>
              <a:t>płacących</a:t>
            </a:r>
            <a:r>
              <a:rPr lang="en-US" dirty="0"/>
              <a:t> </a:t>
            </a:r>
            <a:r>
              <a:rPr lang="en-US" dirty="0" err="1"/>
              <a:t>klientów</a:t>
            </a:r>
            <a:r>
              <a:rPr lang="en-US" dirty="0"/>
              <a:t> </a:t>
            </a:r>
            <a:r>
              <a:rPr lang="en-US" dirty="0" err="1"/>
              <a:t>i</a:t>
            </a:r>
            <a:r>
              <a:rPr lang="en-US" dirty="0"/>
              <a:t> </a:t>
            </a:r>
            <a:r>
              <a:rPr lang="en-US" dirty="0" err="1"/>
              <a:t>generowanie</a:t>
            </a:r>
            <a:r>
              <a:rPr lang="en-US" dirty="0"/>
              <a:t> </a:t>
            </a:r>
            <a:r>
              <a:rPr lang="en-US" dirty="0" err="1"/>
              <a:t>przychodów</a:t>
            </a:r>
            <a:r>
              <a:rPr lang="en-US" dirty="0"/>
              <a:t> </a:t>
            </a:r>
            <a:r>
              <a:rPr lang="en-US" dirty="0" err="1"/>
              <a:t>za</a:t>
            </a:r>
            <a:r>
              <a:rPr lang="en-US" dirty="0"/>
              <a:t> </a:t>
            </a:r>
            <a:r>
              <a:rPr lang="en-US" dirty="0" err="1"/>
              <a:t>pośrednictwem</a:t>
            </a:r>
            <a:r>
              <a:rPr lang="en-US" dirty="0"/>
              <a:t> </a:t>
            </a:r>
            <a:r>
              <a:rPr lang="en-US" dirty="0" err="1"/>
              <a:t>kanałów</a:t>
            </a:r>
            <a:r>
              <a:rPr lang="en-US" dirty="0"/>
              <a:t> online.</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err="1"/>
              <a:t>Podsumowując</a:t>
            </a:r>
            <a:r>
              <a:rPr lang="en-US" dirty="0"/>
              <a:t>, </a:t>
            </a:r>
            <a:r>
              <a:rPr lang="en-US" dirty="0" err="1"/>
              <a:t>pozyskiwanie</a:t>
            </a:r>
            <a:r>
              <a:rPr lang="en-US" dirty="0"/>
              <a:t> </a:t>
            </a:r>
            <a:r>
              <a:rPr lang="en-US" dirty="0" err="1"/>
              <a:t>leadów</a:t>
            </a:r>
            <a:r>
              <a:rPr lang="en-US" dirty="0"/>
              <a:t> </a:t>
            </a:r>
            <a:r>
              <a:rPr lang="en-US" dirty="0" err="1"/>
              <a:t>i</a:t>
            </a:r>
            <a:r>
              <a:rPr lang="en-US" dirty="0"/>
              <a:t> marketing </a:t>
            </a:r>
            <a:r>
              <a:rPr lang="en-US" dirty="0" err="1"/>
              <a:t>bezpośredni</a:t>
            </a:r>
            <a:r>
              <a:rPr lang="en-US" dirty="0"/>
              <a:t> to </a:t>
            </a:r>
            <a:r>
              <a:rPr lang="en-US" dirty="0" err="1"/>
              <a:t>dwa</a:t>
            </a:r>
            <a:r>
              <a:rPr lang="en-US" dirty="0"/>
              <a:t> </a:t>
            </a:r>
            <a:r>
              <a:rPr lang="en-US" dirty="0" err="1"/>
              <a:t>ważne</a:t>
            </a:r>
            <a:r>
              <a:rPr lang="en-US" dirty="0"/>
              <a:t> </a:t>
            </a:r>
            <a:r>
              <a:rPr lang="en-US" dirty="0" err="1"/>
              <a:t>cele</a:t>
            </a:r>
            <a:r>
              <a:rPr lang="en-US" dirty="0"/>
              <a:t> </a:t>
            </a:r>
            <a:r>
              <a:rPr lang="en-US" dirty="0" err="1"/>
              <a:t>dla</a:t>
            </a:r>
            <a:r>
              <a:rPr lang="en-US" dirty="0"/>
              <a:t> firm, </a:t>
            </a:r>
            <a:r>
              <a:rPr lang="en-US" dirty="0" err="1"/>
              <a:t>które</a:t>
            </a:r>
            <a:r>
              <a:rPr lang="en-US" dirty="0"/>
              <a:t> </a:t>
            </a:r>
            <a:r>
              <a:rPr lang="en-US" dirty="0" err="1"/>
              <a:t>chcą</a:t>
            </a:r>
            <a:r>
              <a:rPr lang="en-US" dirty="0"/>
              <a:t> </a:t>
            </a:r>
            <a:r>
              <a:rPr lang="en-US" dirty="0" err="1"/>
              <a:t>rozwijać</a:t>
            </a:r>
            <a:r>
              <a:rPr lang="en-US" dirty="0"/>
              <a:t> </a:t>
            </a:r>
            <a:r>
              <a:rPr lang="en-US" dirty="0" err="1"/>
              <a:t>swoją</a:t>
            </a:r>
            <a:r>
              <a:rPr lang="en-US" dirty="0"/>
              <a:t> </a:t>
            </a:r>
            <a:r>
              <a:rPr lang="en-US" dirty="0" err="1"/>
              <a:t>bazę</a:t>
            </a:r>
            <a:r>
              <a:rPr lang="en-US" dirty="0"/>
              <a:t> </a:t>
            </a:r>
            <a:r>
              <a:rPr lang="en-US" dirty="0" err="1"/>
              <a:t>klientów</a:t>
            </a:r>
            <a:r>
              <a:rPr lang="en-US" dirty="0"/>
              <a:t> </a:t>
            </a:r>
            <a:r>
              <a:rPr lang="en-US" dirty="0" err="1"/>
              <a:t>i</a:t>
            </a:r>
            <a:r>
              <a:rPr lang="en-US" dirty="0"/>
              <a:t> </a:t>
            </a:r>
            <a:r>
              <a:rPr lang="en-US" dirty="0" err="1"/>
              <a:t>generować</a:t>
            </a:r>
            <a:r>
              <a:rPr lang="en-US" dirty="0"/>
              <a:t> </a:t>
            </a:r>
            <a:r>
              <a:rPr lang="en-US" dirty="0" err="1"/>
              <a:t>przychody</a:t>
            </a:r>
            <a:r>
              <a:rPr lang="en-US" dirty="0"/>
              <a:t> </a:t>
            </a:r>
            <a:r>
              <a:rPr lang="en-US" dirty="0" err="1"/>
              <a:t>za</a:t>
            </a:r>
            <a:r>
              <a:rPr lang="en-US" dirty="0"/>
              <a:t> </a:t>
            </a:r>
            <a:r>
              <a:rPr lang="en-US" dirty="0" err="1"/>
              <a:t>pośrednictwem</a:t>
            </a:r>
            <a:r>
              <a:rPr lang="en-US" dirty="0"/>
              <a:t> </a:t>
            </a:r>
            <a:r>
              <a:rPr lang="en-US" dirty="0" err="1"/>
              <a:t>kanałów</a:t>
            </a:r>
            <a:r>
              <a:rPr lang="en-US" dirty="0"/>
              <a:t> online. </a:t>
            </a:r>
            <a:r>
              <a:rPr lang="en-US" dirty="0" err="1"/>
              <a:t>Koncentrując</a:t>
            </a:r>
            <a:r>
              <a:rPr lang="en-US" dirty="0"/>
              <a:t> </a:t>
            </a:r>
            <a:r>
              <a:rPr lang="en-US" dirty="0" err="1"/>
              <a:t>się</a:t>
            </a:r>
            <a:r>
              <a:rPr lang="en-US" dirty="0"/>
              <a:t> </a:t>
            </a:r>
            <a:r>
              <a:rPr lang="en-US" dirty="0" err="1"/>
              <a:t>na</a:t>
            </a:r>
            <a:r>
              <a:rPr lang="en-US" dirty="0"/>
              <a:t> </a:t>
            </a:r>
            <a:r>
              <a:rPr lang="en-US" dirty="0" err="1"/>
              <a:t>pozyskiwaniu</a:t>
            </a:r>
            <a:r>
              <a:rPr lang="en-US" dirty="0"/>
              <a:t> </a:t>
            </a:r>
            <a:r>
              <a:rPr lang="en-US" dirty="0" err="1"/>
              <a:t>leadów</a:t>
            </a:r>
            <a:r>
              <a:rPr lang="en-US" dirty="0"/>
              <a:t> </a:t>
            </a:r>
            <a:r>
              <a:rPr lang="en-US" dirty="0" err="1"/>
              <a:t>i</a:t>
            </a:r>
            <a:r>
              <a:rPr lang="en-US" dirty="0"/>
              <a:t> </a:t>
            </a:r>
            <a:r>
              <a:rPr lang="en-US" dirty="0" err="1"/>
              <a:t>marketingu</a:t>
            </a:r>
            <a:r>
              <a:rPr lang="en-US" dirty="0"/>
              <a:t> </a:t>
            </a:r>
            <a:r>
              <a:rPr lang="en-US" dirty="0" err="1"/>
              <a:t>bezpośrednim</a:t>
            </a:r>
            <a:r>
              <a:rPr lang="en-US" dirty="0"/>
              <a:t> </a:t>
            </a:r>
            <a:r>
              <a:rPr lang="en-US" dirty="0" err="1"/>
              <a:t>za</a:t>
            </a:r>
            <a:r>
              <a:rPr lang="en-US" dirty="0"/>
              <a:t> </a:t>
            </a:r>
            <a:r>
              <a:rPr lang="en-US" dirty="0" err="1"/>
              <a:t>pośrednictwem</a:t>
            </a:r>
            <a:r>
              <a:rPr lang="en-US" dirty="0"/>
              <a:t> SEO, </a:t>
            </a:r>
            <a:r>
              <a:rPr lang="en-US" dirty="0" err="1"/>
              <a:t>firmy</a:t>
            </a:r>
            <a:r>
              <a:rPr lang="en-US" dirty="0"/>
              <a:t> </a:t>
            </a:r>
            <a:r>
              <a:rPr lang="en-US" dirty="0" err="1"/>
              <a:t>mogą</a:t>
            </a:r>
            <a:r>
              <a:rPr lang="en-US" dirty="0"/>
              <a:t> </a:t>
            </a:r>
            <a:r>
              <a:rPr lang="en-US" dirty="0" err="1"/>
              <a:t>poprawić</a:t>
            </a:r>
            <a:r>
              <a:rPr lang="en-US" dirty="0"/>
              <a:t> </a:t>
            </a:r>
            <a:r>
              <a:rPr lang="en-US" dirty="0" err="1"/>
              <a:t>swoją</a:t>
            </a:r>
            <a:r>
              <a:rPr lang="en-US" dirty="0"/>
              <a:t> </a:t>
            </a:r>
            <a:r>
              <a:rPr lang="en-US" dirty="0" err="1"/>
              <a:t>widoczność</a:t>
            </a:r>
            <a:r>
              <a:rPr lang="en-US" dirty="0"/>
              <a:t> w </a:t>
            </a:r>
            <a:r>
              <a:rPr lang="en-US" dirty="0" err="1"/>
              <a:t>wynikach</a:t>
            </a:r>
            <a:r>
              <a:rPr lang="en-US" dirty="0"/>
              <a:t> </a:t>
            </a:r>
            <a:r>
              <a:rPr lang="en-US" dirty="0" err="1"/>
              <a:t>wyszukiwania</a:t>
            </a:r>
            <a:r>
              <a:rPr lang="en-US" dirty="0"/>
              <a:t>, </a:t>
            </a:r>
            <a:r>
              <a:rPr lang="en-US" dirty="0" err="1"/>
              <a:t>dotrzeć</a:t>
            </a:r>
            <a:r>
              <a:rPr lang="en-US" dirty="0"/>
              <a:t> do </a:t>
            </a:r>
            <a:r>
              <a:rPr lang="en-US" dirty="0" err="1"/>
              <a:t>wysoce</a:t>
            </a:r>
            <a:r>
              <a:rPr lang="en-US" dirty="0"/>
              <a:t> </a:t>
            </a:r>
            <a:r>
              <a:rPr lang="en-US" dirty="0" err="1"/>
              <a:t>ukierunkowanych</a:t>
            </a:r>
            <a:r>
              <a:rPr lang="en-US" dirty="0"/>
              <a:t> </a:t>
            </a:r>
            <a:r>
              <a:rPr lang="en-US" dirty="0" err="1"/>
              <a:t>odbiorców</a:t>
            </a:r>
            <a:r>
              <a:rPr lang="en-US" dirty="0"/>
              <a:t> </a:t>
            </a:r>
            <a:r>
              <a:rPr lang="en-US" dirty="0" err="1"/>
              <a:t>i</a:t>
            </a:r>
            <a:r>
              <a:rPr lang="en-US" dirty="0"/>
              <a:t> </a:t>
            </a:r>
            <a:r>
              <a:rPr lang="en-US" dirty="0" err="1"/>
              <a:t>zwiększyć</a:t>
            </a:r>
            <a:r>
              <a:rPr lang="en-US" dirty="0"/>
              <a:t> </a:t>
            </a:r>
            <a:r>
              <a:rPr lang="en-US" dirty="0" err="1"/>
              <a:t>konwersje</a:t>
            </a:r>
            <a:r>
              <a:rPr lang="en-US" dirty="0"/>
              <a:t>, </a:t>
            </a:r>
            <a:r>
              <a:rPr lang="en-US" dirty="0" err="1"/>
              <a:t>pomagając</a:t>
            </a:r>
            <a:r>
              <a:rPr lang="en-US" dirty="0"/>
              <a:t> </a:t>
            </a:r>
            <a:r>
              <a:rPr lang="en-US" dirty="0" err="1"/>
              <a:t>zwiększyć</a:t>
            </a:r>
            <a:r>
              <a:rPr lang="en-US" dirty="0"/>
              <a:t> </a:t>
            </a:r>
            <a:r>
              <a:rPr lang="en-US" dirty="0" err="1"/>
              <a:t>ruch</a:t>
            </a:r>
            <a:r>
              <a:rPr lang="en-US" dirty="0"/>
              <a:t>, </a:t>
            </a:r>
            <a:r>
              <a:rPr lang="en-US" dirty="0" err="1"/>
              <a:t>generować</a:t>
            </a:r>
            <a:r>
              <a:rPr lang="en-US" dirty="0"/>
              <a:t> leady </a:t>
            </a:r>
            <a:r>
              <a:rPr lang="en-US" dirty="0" err="1"/>
              <a:t>i</a:t>
            </a:r>
            <a:r>
              <a:rPr lang="en-US" dirty="0"/>
              <a:t> </a:t>
            </a:r>
            <a:r>
              <a:rPr lang="en-US" dirty="0" err="1"/>
              <a:t>ostatecznie</a:t>
            </a:r>
            <a:r>
              <a:rPr lang="en-US" dirty="0"/>
              <a:t> </a:t>
            </a:r>
            <a:r>
              <a:rPr lang="en-US" dirty="0" err="1"/>
              <a:t>zwiększyć</a:t>
            </a:r>
            <a:r>
              <a:rPr lang="en-US" dirty="0"/>
              <a:t> </a:t>
            </a:r>
            <a:r>
              <a:rPr lang="en-US" dirty="0" err="1"/>
              <a:t>przychody</a:t>
            </a:r>
            <a:r>
              <a:rPr lang="en-US" dirty="0"/>
              <a:t>. </a:t>
            </a:r>
            <a:r>
              <a:rPr lang="en-US" dirty="0" err="1"/>
              <a:t>Współpracując</a:t>
            </a:r>
            <a:r>
              <a:rPr lang="en-US" dirty="0"/>
              <a:t> z </a:t>
            </a:r>
            <a:r>
              <a:rPr lang="en-US" dirty="0" err="1"/>
              <a:t>doświadczonym</a:t>
            </a:r>
            <a:r>
              <a:rPr lang="en-US" dirty="0"/>
              <a:t> </a:t>
            </a:r>
            <a:r>
              <a:rPr lang="en-US" dirty="0" err="1"/>
              <a:t>specjalistą</a:t>
            </a:r>
            <a:r>
              <a:rPr lang="en-US" dirty="0"/>
              <a:t> SEO, </a:t>
            </a:r>
            <a:r>
              <a:rPr lang="en-US" dirty="0" err="1"/>
              <a:t>firmy</a:t>
            </a:r>
            <a:r>
              <a:rPr lang="en-US" dirty="0"/>
              <a:t> </a:t>
            </a:r>
            <a:r>
              <a:rPr lang="en-US" dirty="0" err="1"/>
              <a:t>mogą</a:t>
            </a:r>
            <a:r>
              <a:rPr lang="en-US" dirty="0"/>
              <a:t> </a:t>
            </a:r>
            <a:r>
              <a:rPr lang="en-US" dirty="0" err="1"/>
              <a:t>zapewnić</a:t>
            </a:r>
            <a:r>
              <a:rPr lang="en-US" dirty="0"/>
              <a:t>, </a:t>
            </a:r>
            <a:r>
              <a:rPr lang="en-US" dirty="0" err="1"/>
              <a:t>że</a:t>
            </a:r>
            <a:r>
              <a:rPr lang="en-US" dirty="0"/>
              <a:t> </a:t>
            </a:r>
            <a:r>
              <a:rPr lang="en-US" dirty="0" err="1"/>
              <a:t>ich</a:t>
            </a:r>
            <a:r>
              <a:rPr lang="en-US" dirty="0"/>
              <a:t> </a:t>
            </a:r>
            <a:r>
              <a:rPr lang="en-US" dirty="0" err="1"/>
              <a:t>obecność</a:t>
            </a:r>
            <a:r>
              <a:rPr lang="en-US" dirty="0"/>
              <a:t> w </a:t>
            </a:r>
            <a:r>
              <a:rPr lang="en-US" dirty="0" err="1"/>
              <a:t>Internecie</a:t>
            </a:r>
            <a:r>
              <a:rPr lang="en-US" dirty="0"/>
              <a:t> jest </a:t>
            </a:r>
            <a:r>
              <a:rPr lang="en-US" dirty="0" err="1"/>
              <a:t>zoptymalizowana</a:t>
            </a:r>
            <a:r>
              <a:rPr lang="en-US" dirty="0"/>
              <a:t> pod </a:t>
            </a:r>
            <a:r>
              <a:rPr lang="en-US" dirty="0" err="1"/>
              <a:t>kątem</a:t>
            </a:r>
            <a:r>
              <a:rPr lang="en-US" dirty="0"/>
              <a:t> </a:t>
            </a:r>
            <a:r>
              <a:rPr lang="en-US" dirty="0" err="1"/>
              <a:t>sukcesu</a:t>
            </a:r>
            <a:r>
              <a:rPr lang="en-US" dirty="0"/>
              <a:t> </a:t>
            </a:r>
            <a:r>
              <a:rPr lang="en-US" dirty="0" err="1"/>
              <a:t>i</a:t>
            </a:r>
            <a:r>
              <a:rPr lang="en-US" dirty="0"/>
              <a:t> </a:t>
            </a:r>
            <a:r>
              <a:rPr lang="en-US" dirty="0" err="1"/>
              <a:t>że</a:t>
            </a:r>
            <a:r>
              <a:rPr lang="en-US" dirty="0"/>
              <a:t> </a:t>
            </a:r>
            <a:r>
              <a:rPr lang="en-US" dirty="0" err="1"/>
              <a:t>są</a:t>
            </a:r>
            <a:r>
              <a:rPr lang="en-US" dirty="0"/>
              <a:t> w </a:t>
            </a:r>
            <a:r>
              <a:rPr lang="en-US" dirty="0" err="1"/>
              <a:t>stanie</a:t>
            </a:r>
            <a:r>
              <a:rPr lang="en-US" dirty="0"/>
              <a:t> </a:t>
            </a:r>
            <a:r>
              <a:rPr lang="en-US" dirty="0" err="1"/>
              <a:t>dotrzeć</a:t>
            </a:r>
            <a:r>
              <a:rPr lang="en-US" dirty="0"/>
              <a:t> do </a:t>
            </a:r>
            <a:r>
              <a:rPr lang="en-US" dirty="0" err="1"/>
              <a:t>docelowych</a:t>
            </a:r>
            <a:r>
              <a:rPr lang="en-US" dirty="0"/>
              <a:t> </a:t>
            </a:r>
            <a:r>
              <a:rPr lang="en-US" dirty="0" err="1"/>
              <a:t>odbiorców</a:t>
            </a:r>
            <a:r>
              <a:rPr lang="en-US" dirty="0"/>
              <a:t> </a:t>
            </a:r>
            <a:r>
              <a:rPr lang="en-US" dirty="0" err="1"/>
              <a:t>oraz</a:t>
            </a:r>
            <a:r>
              <a:rPr lang="en-US" dirty="0"/>
              <a:t> </a:t>
            </a:r>
            <a:r>
              <a:rPr lang="en-US" dirty="0" err="1"/>
              <a:t>osiągnąć</a:t>
            </a:r>
            <a:r>
              <a:rPr lang="en-US" dirty="0"/>
              <a:t> </a:t>
            </a:r>
            <a:r>
              <a:rPr lang="en-US" dirty="0" err="1"/>
              <a:t>swoje</a:t>
            </a:r>
            <a:r>
              <a:rPr lang="en-US" dirty="0"/>
              <a:t> </a:t>
            </a:r>
            <a:r>
              <a:rPr lang="en-US" dirty="0" err="1"/>
              <a:t>cele</a:t>
            </a:r>
            <a:r>
              <a:rPr lang="en-US" dirty="0"/>
              <a:t> w </a:t>
            </a:r>
            <a:r>
              <a:rPr lang="en-US" dirty="0" err="1"/>
              <a:t>zakresie</a:t>
            </a:r>
            <a:r>
              <a:rPr lang="en-US" dirty="0"/>
              <a:t> </a:t>
            </a:r>
            <a:r>
              <a:rPr lang="en-US" dirty="0" err="1"/>
              <a:t>pozyskiwania</a:t>
            </a:r>
            <a:r>
              <a:rPr lang="en-US" dirty="0"/>
              <a:t> </a:t>
            </a:r>
            <a:r>
              <a:rPr lang="en-US" dirty="0" err="1"/>
              <a:t>potencjalnych</a:t>
            </a:r>
            <a:r>
              <a:rPr lang="en-US" dirty="0"/>
              <a:t> </a:t>
            </a:r>
            <a:r>
              <a:rPr lang="en-US" dirty="0" err="1"/>
              <a:t>klientów</a:t>
            </a:r>
            <a:r>
              <a:rPr lang="en-US" dirty="0"/>
              <a:t> </a:t>
            </a:r>
            <a:r>
              <a:rPr lang="en-US" dirty="0" err="1"/>
              <a:t>i</a:t>
            </a:r>
            <a:r>
              <a:rPr lang="en-US" dirty="0"/>
              <a:t> </a:t>
            </a:r>
            <a:r>
              <a:rPr lang="en-US" dirty="0" err="1"/>
              <a:t>marketingu</a:t>
            </a:r>
            <a:r>
              <a:rPr lang="en-US" dirty="0"/>
              <a:t> </a:t>
            </a:r>
            <a:r>
              <a:rPr lang="en-US" dirty="0" err="1"/>
              <a:t>bezpośredniego</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err="1"/>
              <a:t>Zarządzanie</a:t>
            </a:r>
            <a:r>
              <a:rPr lang="en-US" dirty="0"/>
              <a:t> </a:t>
            </a:r>
            <a:r>
              <a:rPr lang="en-US" dirty="0" err="1"/>
              <a:t>reputacją</a:t>
            </a:r>
            <a:r>
              <a:rPr lang="en-US" dirty="0"/>
              <a:t> jest </a:t>
            </a:r>
            <a:r>
              <a:rPr lang="en-US" dirty="0" err="1"/>
              <a:t>kluczowym</a:t>
            </a:r>
            <a:r>
              <a:rPr lang="en-US" dirty="0"/>
              <a:t> </a:t>
            </a:r>
            <a:r>
              <a:rPr lang="en-US" dirty="0" err="1"/>
              <a:t>celem</a:t>
            </a:r>
            <a:r>
              <a:rPr lang="en-US" dirty="0"/>
              <a:t> </a:t>
            </a:r>
            <a:r>
              <a:rPr lang="en-US" dirty="0" err="1"/>
              <a:t>dla</a:t>
            </a:r>
            <a:r>
              <a:rPr lang="en-US" dirty="0"/>
              <a:t> firm, </a:t>
            </a:r>
            <a:r>
              <a:rPr lang="en-US" dirty="0" err="1"/>
              <a:t>które</a:t>
            </a:r>
            <a:r>
              <a:rPr lang="en-US" dirty="0"/>
              <a:t> </a:t>
            </a:r>
            <a:r>
              <a:rPr lang="en-US" dirty="0" err="1"/>
              <a:t>chcą</a:t>
            </a:r>
            <a:r>
              <a:rPr lang="en-US" dirty="0"/>
              <a:t> </a:t>
            </a:r>
            <a:r>
              <a:rPr lang="en-US" dirty="0" err="1"/>
              <a:t>ustanowić</a:t>
            </a:r>
            <a:r>
              <a:rPr lang="en-US" dirty="0"/>
              <a:t> </a:t>
            </a:r>
            <a:r>
              <a:rPr lang="en-US" dirty="0" err="1"/>
              <a:t>i</a:t>
            </a:r>
            <a:r>
              <a:rPr lang="en-US" dirty="0"/>
              <a:t> </a:t>
            </a:r>
            <a:r>
              <a:rPr lang="en-US" dirty="0" err="1"/>
              <a:t>utrzymać</a:t>
            </a:r>
            <a:r>
              <a:rPr lang="en-US" dirty="0"/>
              <a:t> </a:t>
            </a:r>
            <a:r>
              <a:rPr lang="en-US" dirty="0" err="1"/>
              <a:t>pozytywną</a:t>
            </a:r>
            <a:r>
              <a:rPr lang="en-US" dirty="0"/>
              <a:t> </a:t>
            </a:r>
            <a:r>
              <a:rPr lang="en-US" dirty="0" err="1"/>
              <a:t>obecność</a:t>
            </a:r>
            <a:r>
              <a:rPr lang="en-US" dirty="0"/>
              <a:t> w </a:t>
            </a:r>
            <a:r>
              <a:rPr lang="en-US" dirty="0" err="1"/>
              <a:t>Internecie</a:t>
            </a:r>
            <a:r>
              <a:rPr lang="en-US" dirty="0"/>
              <a:t>. W </a:t>
            </a:r>
            <a:r>
              <a:rPr lang="en-US" dirty="0" err="1"/>
              <a:t>dzisiejszej</a:t>
            </a:r>
            <a:r>
              <a:rPr lang="en-US" dirty="0"/>
              <a:t> </a:t>
            </a:r>
            <a:r>
              <a:rPr lang="en-US" dirty="0" err="1"/>
              <a:t>erze</a:t>
            </a:r>
            <a:r>
              <a:rPr lang="en-US" dirty="0"/>
              <a:t> </a:t>
            </a:r>
            <a:r>
              <a:rPr lang="en-US" dirty="0" err="1"/>
              <a:t>cyfrowej</a:t>
            </a:r>
            <a:r>
              <a:rPr lang="en-US" dirty="0"/>
              <a:t> </a:t>
            </a:r>
            <a:r>
              <a:rPr lang="en-US" dirty="0" err="1"/>
              <a:t>reputacja</a:t>
            </a:r>
            <a:r>
              <a:rPr lang="en-US" dirty="0"/>
              <a:t> online jest </a:t>
            </a:r>
            <a:r>
              <a:rPr lang="en-US" dirty="0" err="1"/>
              <a:t>tak</a:t>
            </a:r>
            <a:r>
              <a:rPr lang="en-US" dirty="0"/>
              <a:t> </a:t>
            </a:r>
            <a:r>
              <a:rPr lang="en-US" dirty="0" err="1"/>
              <a:t>samo</a:t>
            </a:r>
            <a:r>
              <a:rPr lang="en-US" dirty="0"/>
              <a:t> </a:t>
            </a:r>
            <a:r>
              <a:rPr lang="en-US" dirty="0" err="1"/>
              <a:t>ważna</a:t>
            </a:r>
            <a:r>
              <a:rPr lang="en-US" dirty="0"/>
              <a:t> </a:t>
            </a:r>
            <a:r>
              <a:rPr lang="en-US" dirty="0" err="1"/>
              <a:t>jak</a:t>
            </a:r>
            <a:r>
              <a:rPr lang="en-US" dirty="0"/>
              <a:t> </a:t>
            </a:r>
            <a:r>
              <a:rPr lang="en-US" dirty="0" err="1"/>
              <a:t>reputacja</a:t>
            </a:r>
            <a:r>
              <a:rPr lang="en-US" dirty="0"/>
              <a:t> offline, a </a:t>
            </a:r>
            <a:r>
              <a:rPr lang="en-US" dirty="0" err="1"/>
              <a:t>negatywny</a:t>
            </a:r>
            <a:r>
              <a:rPr lang="en-US" dirty="0"/>
              <a:t> </a:t>
            </a:r>
            <a:r>
              <a:rPr lang="en-US" dirty="0" err="1"/>
              <a:t>wizerunek</a:t>
            </a:r>
            <a:r>
              <a:rPr lang="en-US" dirty="0"/>
              <a:t> online </a:t>
            </a:r>
            <a:r>
              <a:rPr lang="en-US" dirty="0" err="1"/>
              <a:t>może</a:t>
            </a:r>
            <a:r>
              <a:rPr lang="en-US" dirty="0"/>
              <a:t> </a:t>
            </a:r>
            <a:r>
              <a:rPr lang="en-US" dirty="0" err="1"/>
              <a:t>mieć</a:t>
            </a:r>
            <a:r>
              <a:rPr lang="en-US" dirty="0"/>
              <a:t> </a:t>
            </a:r>
            <a:r>
              <a:rPr lang="en-US" dirty="0" err="1"/>
              <a:t>znaczący</a:t>
            </a:r>
            <a:r>
              <a:rPr lang="en-US" dirty="0"/>
              <a:t> </a:t>
            </a:r>
            <a:r>
              <a:rPr lang="en-US" dirty="0" err="1"/>
              <a:t>negatywny</a:t>
            </a:r>
            <a:r>
              <a:rPr lang="en-US" dirty="0"/>
              <a:t> </a:t>
            </a:r>
            <a:r>
              <a:rPr lang="en-US" dirty="0" err="1"/>
              <a:t>wpływ</a:t>
            </a:r>
            <a:r>
              <a:rPr lang="en-US" dirty="0"/>
              <a:t> </a:t>
            </a:r>
            <a:r>
              <a:rPr lang="en-US" dirty="0" err="1"/>
              <a:t>na</a:t>
            </a:r>
            <a:r>
              <a:rPr lang="en-US" dirty="0"/>
              <a:t> </a:t>
            </a:r>
            <a:r>
              <a:rPr lang="en-US" dirty="0" err="1"/>
              <a:t>firmę</a:t>
            </a:r>
            <a:r>
              <a:rPr lang="en-US" dirty="0"/>
              <a:t>. </a:t>
            </a:r>
            <a:r>
              <a:rPr lang="en-US" dirty="0" err="1"/>
              <a:t>Optymalizacja</a:t>
            </a:r>
            <a:r>
              <a:rPr lang="en-US" dirty="0"/>
              <a:t> pod </a:t>
            </a:r>
            <a:r>
              <a:rPr lang="en-US" dirty="0" err="1"/>
              <a:t>kątem</a:t>
            </a:r>
            <a:r>
              <a:rPr lang="en-US" dirty="0"/>
              <a:t> </a:t>
            </a:r>
            <a:r>
              <a:rPr lang="en-US" dirty="0" err="1"/>
              <a:t>wyszukiwarek</a:t>
            </a:r>
            <a:r>
              <a:rPr lang="en-US" dirty="0"/>
              <a:t> (SEO) </a:t>
            </a:r>
            <a:r>
              <a:rPr lang="en-US" dirty="0" err="1"/>
              <a:t>może</a:t>
            </a:r>
            <a:r>
              <a:rPr lang="en-US" dirty="0"/>
              <a:t> </a:t>
            </a:r>
            <a:r>
              <a:rPr lang="en-US" dirty="0" err="1"/>
              <a:t>pomóc</a:t>
            </a:r>
            <a:r>
              <a:rPr lang="en-US" dirty="0"/>
              <a:t> </a:t>
            </a:r>
            <a:r>
              <a:rPr lang="en-US" dirty="0" err="1"/>
              <a:t>firmom</a:t>
            </a:r>
            <a:r>
              <a:rPr lang="en-US" dirty="0"/>
              <a:t> w </a:t>
            </a:r>
            <a:r>
              <a:rPr lang="en-US" dirty="0" err="1"/>
              <a:t>osiągnięciu</a:t>
            </a:r>
            <a:r>
              <a:rPr lang="en-US" dirty="0"/>
              <a:t> </a:t>
            </a:r>
            <a:r>
              <a:rPr lang="en-US" dirty="0" err="1"/>
              <a:t>celów</a:t>
            </a:r>
            <a:r>
              <a:rPr lang="en-US" dirty="0"/>
              <a:t> </a:t>
            </a:r>
            <a:r>
              <a:rPr lang="en-US" dirty="0" err="1"/>
              <a:t>zarządzania</a:t>
            </a:r>
            <a:r>
              <a:rPr lang="en-US" dirty="0"/>
              <a:t> </a:t>
            </a:r>
            <a:r>
              <a:rPr lang="en-US" dirty="0" err="1"/>
              <a:t>reputacją</a:t>
            </a:r>
            <a:r>
              <a:rPr lang="en-US" dirty="0"/>
              <a:t> </a:t>
            </a:r>
            <a:r>
              <a:rPr lang="en-US" dirty="0" err="1"/>
              <a:t>poprzez</a:t>
            </a:r>
            <a:r>
              <a:rPr lang="en-US" dirty="0"/>
              <a:t> </a:t>
            </a:r>
            <a:r>
              <a:rPr lang="en-US" dirty="0" err="1"/>
              <a:t>poprawę</a:t>
            </a:r>
            <a:r>
              <a:rPr lang="en-US" dirty="0"/>
              <a:t> </a:t>
            </a:r>
            <a:r>
              <a:rPr lang="en-US" dirty="0" err="1"/>
              <a:t>widoczności</a:t>
            </a:r>
            <a:r>
              <a:rPr lang="en-US" dirty="0"/>
              <a:t> </a:t>
            </a:r>
            <a:r>
              <a:rPr lang="en-US" dirty="0" err="1"/>
              <a:t>pozytywnych</a:t>
            </a:r>
            <a:r>
              <a:rPr lang="en-US" dirty="0"/>
              <a:t> </a:t>
            </a:r>
            <a:r>
              <a:rPr lang="en-US" dirty="0" err="1"/>
              <a:t>treści</a:t>
            </a:r>
            <a:r>
              <a:rPr lang="en-US" dirty="0"/>
              <a:t> </a:t>
            </a:r>
            <a:r>
              <a:rPr lang="en-US" dirty="0" err="1"/>
              <a:t>na</a:t>
            </a:r>
            <a:r>
              <a:rPr lang="en-US" dirty="0"/>
              <a:t> </a:t>
            </a:r>
            <a:r>
              <a:rPr lang="en-US" dirty="0" err="1"/>
              <a:t>temat</a:t>
            </a:r>
            <a:r>
              <a:rPr lang="en-US" dirty="0"/>
              <a:t> </a:t>
            </a:r>
            <a:r>
              <a:rPr lang="en-US" dirty="0" err="1"/>
              <a:t>marki</a:t>
            </a:r>
            <a:r>
              <a:rPr lang="en-US" dirty="0"/>
              <a:t> w </a:t>
            </a:r>
            <a:r>
              <a:rPr lang="en-US" dirty="0" err="1"/>
              <a:t>wynikach</a:t>
            </a:r>
            <a:r>
              <a:rPr lang="en-US" dirty="0"/>
              <a:t> </a:t>
            </a:r>
            <a:r>
              <a:rPr lang="en-US" dirty="0" err="1"/>
              <a:t>wyszukiwania</a:t>
            </a:r>
            <a:r>
              <a:rPr lang="en-US" dirty="0"/>
              <a:t> </a:t>
            </a:r>
            <a:r>
              <a:rPr lang="en-US" dirty="0" err="1"/>
              <a:t>i</a:t>
            </a:r>
            <a:r>
              <a:rPr lang="en-US" dirty="0"/>
              <a:t> </a:t>
            </a:r>
            <a:r>
              <a:rPr lang="en-US" dirty="0" err="1"/>
              <a:t>wyeliminowanie</a:t>
            </a:r>
            <a:r>
              <a:rPr lang="en-US" dirty="0"/>
              <a:t> </a:t>
            </a:r>
            <a:r>
              <a:rPr lang="en-US" dirty="0" err="1"/>
              <a:t>negatywnych</a:t>
            </a:r>
            <a:r>
              <a:rPr lang="en-US" dirty="0"/>
              <a:t> </a:t>
            </a:r>
            <a:r>
              <a:rPr lang="en-US" dirty="0" err="1"/>
              <a:t>treści</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err="1"/>
              <a:t>Celem</a:t>
            </a:r>
            <a:r>
              <a:rPr lang="en-US" dirty="0"/>
              <a:t> </a:t>
            </a:r>
            <a:r>
              <a:rPr lang="en-US" dirty="0" err="1"/>
              <a:t>zarządzania</a:t>
            </a:r>
            <a:r>
              <a:rPr lang="en-US" dirty="0"/>
              <a:t> </a:t>
            </a:r>
            <a:r>
              <a:rPr lang="en-US" dirty="0" err="1"/>
              <a:t>reputacją</a:t>
            </a:r>
            <a:r>
              <a:rPr lang="en-US" dirty="0"/>
              <a:t> </a:t>
            </a:r>
            <a:r>
              <a:rPr lang="en-US" dirty="0" err="1"/>
              <a:t>poprzez</a:t>
            </a:r>
            <a:r>
              <a:rPr lang="en-US" dirty="0"/>
              <a:t> SEO jest </a:t>
            </a:r>
            <a:r>
              <a:rPr lang="en-US" dirty="0" err="1"/>
              <a:t>zapewnienie</a:t>
            </a:r>
            <a:r>
              <a:rPr lang="en-US" dirty="0"/>
              <a:t>, </a:t>
            </a:r>
            <a:r>
              <a:rPr lang="en-US" dirty="0" err="1"/>
              <a:t>że</a:t>
            </a:r>
            <a:r>
              <a:rPr lang="en-US" dirty="0"/>
              <a:t> </a:t>
            </a:r>
            <a:r>
              <a:rPr lang="en-US" dirty="0" err="1"/>
              <a:t>gdy</a:t>
            </a:r>
            <a:r>
              <a:rPr lang="en-US" dirty="0"/>
              <a:t> </a:t>
            </a:r>
            <a:r>
              <a:rPr lang="en-US" dirty="0" err="1"/>
              <a:t>potencjalni</a:t>
            </a:r>
            <a:r>
              <a:rPr lang="en-US" dirty="0"/>
              <a:t> </a:t>
            </a:r>
            <a:r>
              <a:rPr lang="en-US" dirty="0" err="1"/>
              <a:t>klienci</a:t>
            </a:r>
            <a:r>
              <a:rPr lang="en-US" dirty="0"/>
              <a:t> </a:t>
            </a:r>
            <a:r>
              <a:rPr lang="en-US" dirty="0" err="1"/>
              <a:t>szukają</a:t>
            </a:r>
            <a:r>
              <a:rPr lang="en-US" dirty="0"/>
              <a:t> </a:t>
            </a:r>
            <a:r>
              <a:rPr lang="en-US" dirty="0" err="1"/>
              <a:t>informacji</a:t>
            </a:r>
            <a:r>
              <a:rPr lang="en-US" dirty="0"/>
              <a:t> o </a:t>
            </a:r>
            <a:r>
              <a:rPr lang="en-US" dirty="0" err="1"/>
              <a:t>marce</a:t>
            </a:r>
            <a:r>
              <a:rPr lang="en-US" dirty="0"/>
              <a:t> </a:t>
            </a:r>
            <a:r>
              <a:rPr lang="en-US" dirty="0" err="1"/>
              <a:t>lub</a:t>
            </a:r>
            <a:r>
              <a:rPr lang="en-US" dirty="0"/>
              <a:t> </a:t>
            </a:r>
            <a:r>
              <a:rPr lang="en-US" dirty="0" err="1"/>
              <a:t>jej</a:t>
            </a:r>
            <a:r>
              <a:rPr lang="en-US" dirty="0"/>
              <a:t> </a:t>
            </a:r>
            <a:r>
              <a:rPr lang="en-US" dirty="0" err="1"/>
              <a:t>produktach</a:t>
            </a:r>
            <a:r>
              <a:rPr lang="en-US" dirty="0"/>
              <a:t>, </a:t>
            </a:r>
            <a:r>
              <a:rPr lang="en-US" dirty="0" err="1"/>
              <a:t>otrzymują</a:t>
            </a:r>
            <a:r>
              <a:rPr lang="en-US" dirty="0"/>
              <a:t> </a:t>
            </a:r>
            <a:r>
              <a:rPr lang="en-US" dirty="0" err="1"/>
              <a:t>pozytywną</a:t>
            </a:r>
            <a:r>
              <a:rPr lang="en-US" dirty="0"/>
              <a:t> </a:t>
            </a:r>
            <a:r>
              <a:rPr lang="en-US" dirty="0" err="1"/>
              <a:t>i</a:t>
            </a:r>
            <a:r>
              <a:rPr lang="en-US" dirty="0"/>
              <a:t> </a:t>
            </a:r>
            <a:r>
              <a:rPr lang="en-US" dirty="0" err="1"/>
              <a:t>dokładną</a:t>
            </a:r>
            <a:r>
              <a:rPr lang="en-US" dirty="0"/>
              <a:t> </a:t>
            </a:r>
            <a:r>
              <a:rPr lang="en-US" dirty="0" err="1"/>
              <a:t>reprezentację</a:t>
            </a:r>
            <a:r>
              <a:rPr lang="en-US" dirty="0"/>
              <a:t> </a:t>
            </a:r>
            <a:r>
              <a:rPr lang="en-US" dirty="0" err="1"/>
              <a:t>firmy</a:t>
            </a:r>
            <a:r>
              <a:rPr lang="en-US" dirty="0"/>
              <a:t>. </a:t>
            </a:r>
            <a:r>
              <a:rPr lang="en-US" dirty="0" err="1"/>
              <a:t>Obejmuje</a:t>
            </a:r>
            <a:r>
              <a:rPr lang="en-US" dirty="0"/>
              <a:t> to </a:t>
            </a:r>
            <a:r>
              <a:rPr lang="en-US" dirty="0" err="1"/>
              <a:t>tworzenie</a:t>
            </a:r>
            <a:r>
              <a:rPr lang="en-US" dirty="0"/>
              <a:t> </a:t>
            </a:r>
            <a:r>
              <a:rPr lang="en-US" dirty="0" err="1"/>
              <a:t>i</a:t>
            </a:r>
            <a:r>
              <a:rPr lang="en-US" dirty="0"/>
              <a:t> </a:t>
            </a:r>
            <a:r>
              <a:rPr lang="en-US" dirty="0" err="1"/>
              <a:t>promowanie</a:t>
            </a:r>
            <a:r>
              <a:rPr lang="en-US" dirty="0"/>
              <a:t> </a:t>
            </a:r>
            <a:r>
              <a:rPr lang="en-US" dirty="0" err="1"/>
              <a:t>pozytywnych</a:t>
            </a:r>
            <a:r>
              <a:rPr lang="en-US" dirty="0"/>
              <a:t> </a:t>
            </a:r>
            <a:r>
              <a:rPr lang="en-US" dirty="0" err="1"/>
              <a:t>treści</a:t>
            </a:r>
            <a:r>
              <a:rPr lang="en-US" dirty="0"/>
              <a:t> o </a:t>
            </a:r>
            <a:r>
              <a:rPr lang="en-US" dirty="0" err="1"/>
              <a:t>marce</a:t>
            </a:r>
            <a:r>
              <a:rPr lang="en-US" dirty="0"/>
              <a:t>, </a:t>
            </a:r>
            <a:r>
              <a:rPr lang="en-US" dirty="0" err="1"/>
              <a:t>takich</a:t>
            </a:r>
            <a:r>
              <a:rPr lang="en-US" dirty="0"/>
              <a:t> </a:t>
            </a:r>
            <a:r>
              <a:rPr lang="en-US" dirty="0" err="1"/>
              <a:t>jak</a:t>
            </a:r>
            <a:r>
              <a:rPr lang="en-US" dirty="0"/>
              <a:t> </a:t>
            </a:r>
            <a:r>
              <a:rPr lang="en-US" dirty="0" err="1"/>
              <a:t>pozytywne</a:t>
            </a:r>
            <a:r>
              <a:rPr lang="en-US" dirty="0"/>
              <a:t> </a:t>
            </a:r>
            <a:r>
              <a:rPr lang="en-US" dirty="0" err="1"/>
              <a:t>recenzje</a:t>
            </a:r>
            <a:r>
              <a:rPr lang="en-US" dirty="0"/>
              <a:t>, </a:t>
            </a:r>
            <a:r>
              <a:rPr lang="en-US" dirty="0" err="1"/>
              <a:t>referencje</a:t>
            </a:r>
            <a:r>
              <a:rPr lang="en-US" dirty="0"/>
              <a:t> </a:t>
            </a:r>
            <a:r>
              <a:rPr lang="en-US" dirty="0" err="1"/>
              <a:t>i</a:t>
            </a:r>
            <a:r>
              <a:rPr lang="en-US" dirty="0"/>
              <a:t> </a:t>
            </a:r>
            <a:r>
              <a:rPr lang="en-US" dirty="0" err="1"/>
              <a:t>wiadomości</a:t>
            </a:r>
            <a:r>
              <a:rPr lang="en-US" dirty="0"/>
              <a:t> o </a:t>
            </a:r>
            <a:r>
              <a:rPr lang="en-US" dirty="0" err="1"/>
              <a:t>firmie</a:t>
            </a:r>
            <a:r>
              <a:rPr lang="en-US" dirty="0"/>
              <a:t>, </a:t>
            </a:r>
            <a:r>
              <a:rPr lang="en-US" dirty="0" err="1"/>
              <a:t>oraz</a:t>
            </a:r>
            <a:r>
              <a:rPr lang="en-US" dirty="0"/>
              <a:t> </a:t>
            </a:r>
            <a:r>
              <a:rPr lang="en-US" dirty="0" err="1"/>
              <a:t>tłumienie</a:t>
            </a:r>
            <a:r>
              <a:rPr lang="en-US" dirty="0"/>
              <a:t> </a:t>
            </a:r>
            <a:r>
              <a:rPr lang="en-US" dirty="0" err="1"/>
              <a:t>negatywnych</a:t>
            </a:r>
            <a:r>
              <a:rPr lang="en-US" dirty="0"/>
              <a:t> </a:t>
            </a:r>
            <a:r>
              <a:rPr lang="en-US" dirty="0" err="1"/>
              <a:t>treści</a:t>
            </a:r>
            <a:r>
              <a:rPr lang="en-US" dirty="0"/>
              <a:t>, </a:t>
            </a:r>
            <a:r>
              <a:rPr lang="en-US" dirty="0" err="1"/>
              <a:t>takich</a:t>
            </a:r>
            <a:r>
              <a:rPr lang="en-US" dirty="0"/>
              <a:t> </a:t>
            </a:r>
            <a:r>
              <a:rPr lang="en-US" dirty="0" err="1"/>
              <a:t>jak</a:t>
            </a:r>
            <a:r>
              <a:rPr lang="en-US" dirty="0"/>
              <a:t> </a:t>
            </a:r>
            <a:r>
              <a:rPr lang="en-US" dirty="0" err="1"/>
              <a:t>negatywne</a:t>
            </a:r>
            <a:r>
              <a:rPr lang="en-US" dirty="0"/>
              <a:t> </a:t>
            </a:r>
            <a:r>
              <a:rPr lang="en-US" dirty="0" err="1"/>
              <a:t>recenzje</a:t>
            </a:r>
            <a:r>
              <a:rPr lang="en-US" dirty="0"/>
              <a:t> </a:t>
            </a:r>
            <a:r>
              <a:rPr lang="en-US" dirty="0" err="1"/>
              <a:t>lub</a:t>
            </a:r>
            <a:r>
              <a:rPr lang="en-US" dirty="0"/>
              <a:t> </a:t>
            </a:r>
            <a:r>
              <a:rPr lang="en-US" dirty="0" err="1"/>
              <a:t>skargi</a:t>
            </a:r>
            <a:r>
              <a:rPr lang="en-US" dirty="0"/>
              <a:t>. </a:t>
            </a:r>
            <a:r>
              <a:rPr lang="en-US" dirty="0" err="1"/>
              <a:t>Koncentrując</a:t>
            </a:r>
            <a:r>
              <a:rPr lang="en-US" dirty="0"/>
              <a:t> </a:t>
            </a:r>
            <a:r>
              <a:rPr lang="en-US" dirty="0" err="1"/>
              <a:t>się</a:t>
            </a:r>
            <a:r>
              <a:rPr lang="en-US" dirty="0"/>
              <a:t> </a:t>
            </a:r>
            <a:r>
              <a:rPr lang="en-US" dirty="0" err="1"/>
              <a:t>na</a:t>
            </a:r>
            <a:r>
              <a:rPr lang="en-US" dirty="0"/>
              <a:t> </a:t>
            </a:r>
            <a:r>
              <a:rPr lang="en-US" dirty="0" err="1"/>
              <a:t>zarządzaniu</a:t>
            </a:r>
            <a:r>
              <a:rPr lang="en-US" dirty="0"/>
              <a:t> </a:t>
            </a:r>
            <a:r>
              <a:rPr lang="en-US" dirty="0" err="1"/>
              <a:t>reputacją</a:t>
            </a:r>
            <a:r>
              <a:rPr lang="en-US" dirty="0"/>
              <a:t>, </a:t>
            </a:r>
            <a:r>
              <a:rPr lang="en-US" dirty="0" err="1"/>
              <a:t>firmy</a:t>
            </a:r>
            <a:r>
              <a:rPr lang="en-US" dirty="0"/>
              <a:t> </a:t>
            </a:r>
            <a:r>
              <a:rPr lang="en-US" dirty="0" err="1"/>
              <a:t>mogą</a:t>
            </a:r>
            <a:r>
              <a:rPr lang="en-US" dirty="0"/>
              <a:t> </a:t>
            </a:r>
            <a:r>
              <a:rPr lang="en-US" dirty="0" err="1"/>
              <a:t>poprawić</a:t>
            </a:r>
            <a:r>
              <a:rPr lang="en-US" dirty="0"/>
              <a:t> </a:t>
            </a:r>
            <a:r>
              <a:rPr lang="en-US" dirty="0" err="1"/>
              <a:t>widoczność</a:t>
            </a:r>
            <a:r>
              <a:rPr lang="en-US" dirty="0"/>
              <a:t> </a:t>
            </a:r>
            <a:r>
              <a:rPr lang="en-US" dirty="0" err="1"/>
              <a:t>pozytywnych</a:t>
            </a:r>
            <a:r>
              <a:rPr lang="en-US" dirty="0"/>
              <a:t> </a:t>
            </a:r>
            <a:r>
              <a:rPr lang="en-US" dirty="0" err="1"/>
              <a:t>treści</a:t>
            </a:r>
            <a:r>
              <a:rPr lang="en-US" dirty="0"/>
              <a:t> w </a:t>
            </a:r>
            <a:r>
              <a:rPr lang="en-US" dirty="0" err="1"/>
              <a:t>wynikach</a:t>
            </a:r>
            <a:r>
              <a:rPr lang="en-US" dirty="0"/>
              <a:t> </a:t>
            </a:r>
            <a:r>
              <a:rPr lang="en-US" dirty="0" err="1"/>
              <a:t>wyszukiwania</a:t>
            </a:r>
            <a:r>
              <a:rPr lang="en-US" dirty="0"/>
              <a:t>, </a:t>
            </a:r>
            <a:r>
              <a:rPr lang="en-US" dirty="0" err="1"/>
              <a:t>pomagając</a:t>
            </a:r>
            <a:r>
              <a:rPr lang="en-US" dirty="0"/>
              <a:t> </a:t>
            </a:r>
            <a:r>
              <a:rPr lang="en-US" dirty="0" err="1"/>
              <a:t>budować</a:t>
            </a:r>
            <a:r>
              <a:rPr lang="en-US" dirty="0"/>
              <a:t> </a:t>
            </a:r>
            <a:r>
              <a:rPr lang="en-US" dirty="0" err="1"/>
              <a:t>pozytywny</a:t>
            </a:r>
            <a:r>
              <a:rPr lang="en-US" dirty="0"/>
              <a:t> </a:t>
            </a:r>
            <a:r>
              <a:rPr lang="en-US" dirty="0" err="1"/>
              <a:t>wizerunek</a:t>
            </a:r>
            <a:r>
              <a:rPr lang="en-US" dirty="0"/>
              <a:t> </a:t>
            </a:r>
            <a:r>
              <a:rPr lang="en-US" dirty="0" err="1"/>
              <a:t>marki</a:t>
            </a:r>
            <a:r>
              <a:rPr lang="en-US" dirty="0"/>
              <a:t> </a:t>
            </a:r>
            <a:r>
              <a:rPr lang="en-US" dirty="0" err="1"/>
              <a:t>i</a:t>
            </a:r>
            <a:r>
              <a:rPr lang="en-US" dirty="0"/>
              <a:t> </a:t>
            </a:r>
            <a:r>
              <a:rPr lang="en-US" dirty="0" err="1"/>
              <a:t>ugruntować</a:t>
            </a:r>
            <a:r>
              <a:rPr lang="en-US" dirty="0"/>
              <a:t> </a:t>
            </a:r>
            <a:r>
              <a:rPr lang="en-US" dirty="0" err="1"/>
              <a:t>silną</a:t>
            </a:r>
            <a:r>
              <a:rPr lang="en-US" dirty="0"/>
              <a:t> </a:t>
            </a:r>
            <a:r>
              <a:rPr lang="en-US" dirty="0" err="1"/>
              <a:t>obecność</a:t>
            </a:r>
            <a:r>
              <a:rPr lang="en-US" dirty="0"/>
              <a:t> w </a:t>
            </a:r>
            <a:r>
              <a:rPr lang="en-US" dirty="0" err="1"/>
              <a:t>Internecie</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a:t>Aby </a:t>
            </a:r>
            <a:r>
              <a:rPr lang="en-US" dirty="0" err="1"/>
              <a:t>osiągnąć</a:t>
            </a:r>
            <a:r>
              <a:rPr lang="en-US" dirty="0"/>
              <a:t> </a:t>
            </a:r>
            <a:r>
              <a:rPr lang="en-US" dirty="0" err="1"/>
              <a:t>cele</a:t>
            </a:r>
            <a:r>
              <a:rPr lang="en-US" dirty="0"/>
              <a:t> </a:t>
            </a:r>
            <a:r>
              <a:rPr lang="en-US" dirty="0" err="1"/>
              <a:t>zarządzania</a:t>
            </a:r>
            <a:r>
              <a:rPr lang="en-US" dirty="0"/>
              <a:t> </a:t>
            </a:r>
            <a:r>
              <a:rPr lang="en-US" dirty="0" err="1"/>
              <a:t>reputacją</a:t>
            </a:r>
            <a:r>
              <a:rPr lang="en-US" dirty="0"/>
              <a:t> </a:t>
            </a:r>
            <a:r>
              <a:rPr lang="en-US" dirty="0" err="1"/>
              <a:t>poprzez</a:t>
            </a:r>
            <a:r>
              <a:rPr lang="en-US" dirty="0"/>
              <a:t> SEO, </a:t>
            </a:r>
            <a:r>
              <a:rPr lang="en-US" dirty="0" err="1"/>
              <a:t>firmy</a:t>
            </a:r>
            <a:r>
              <a:rPr lang="en-US" dirty="0"/>
              <a:t> </a:t>
            </a:r>
            <a:r>
              <a:rPr lang="en-US" dirty="0" err="1"/>
              <a:t>muszą</a:t>
            </a:r>
            <a:r>
              <a:rPr lang="en-US" dirty="0"/>
              <a:t> </a:t>
            </a:r>
            <a:r>
              <a:rPr lang="en-US" dirty="0" err="1"/>
              <a:t>przyjąć</a:t>
            </a:r>
            <a:r>
              <a:rPr lang="en-US" dirty="0"/>
              <a:t> </a:t>
            </a:r>
            <a:r>
              <a:rPr lang="en-US" dirty="0" err="1"/>
              <a:t>kompleksowe</a:t>
            </a:r>
            <a:r>
              <a:rPr lang="en-US" dirty="0"/>
              <a:t> </a:t>
            </a:r>
            <a:r>
              <a:rPr lang="en-US" dirty="0" err="1"/>
              <a:t>podejście</a:t>
            </a:r>
            <a:r>
              <a:rPr lang="en-US" dirty="0"/>
              <a:t>, </a:t>
            </a:r>
            <a:r>
              <a:rPr lang="en-US" dirty="0" err="1"/>
              <a:t>które</a:t>
            </a:r>
            <a:r>
              <a:rPr lang="en-US" dirty="0"/>
              <a:t> </a:t>
            </a:r>
            <a:r>
              <a:rPr lang="en-US" dirty="0" err="1"/>
              <a:t>obejmuje</a:t>
            </a:r>
            <a:r>
              <a:rPr lang="en-US" dirty="0"/>
              <a:t> </a:t>
            </a:r>
            <a:r>
              <a:rPr lang="en-US" dirty="0" err="1"/>
              <a:t>tworzenie</a:t>
            </a:r>
            <a:r>
              <a:rPr lang="en-US" dirty="0"/>
              <a:t> </a:t>
            </a:r>
            <a:r>
              <a:rPr lang="en-US" dirty="0" err="1"/>
              <a:t>i</a:t>
            </a:r>
            <a:r>
              <a:rPr lang="en-US" dirty="0"/>
              <a:t> </a:t>
            </a:r>
            <a:r>
              <a:rPr lang="en-US" dirty="0" err="1"/>
              <a:t>promowanie</a:t>
            </a:r>
            <a:r>
              <a:rPr lang="en-US" dirty="0"/>
              <a:t> </a:t>
            </a:r>
            <a:r>
              <a:rPr lang="en-US" dirty="0" err="1"/>
              <a:t>pozytywnych</a:t>
            </a:r>
            <a:r>
              <a:rPr lang="en-US" dirty="0"/>
              <a:t> </a:t>
            </a:r>
            <a:r>
              <a:rPr lang="en-US" dirty="0" err="1"/>
              <a:t>treści</a:t>
            </a:r>
            <a:r>
              <a:rPr lang="en-US" dirty="0"/>
              <a:t>, </a:t>
            </a:r>
            <a:r>
              <a:rPr lang="en-US" dirty="0" err="1"/>
              <a:t>monitorowanie</a:t>
            </a:r>
            <a:r>
              <a:rPr lang="en-US" dirty="0"/>
              <a:t> </a:t>
            </a:r>
            <a:r>
              <a:rPr lang="en-US" dirty="0" err="1"/>
              <a:t>wzmianek</a:t>
            </a:r>
            <a:r>
              <a:rPr lang="en-US" dirty="0"/>
              <a:t> o </a:t>
            </a:r>
            <a:r>
              <a:rPr lang="en-US" dirty="0" err="1"/>
              <a:t>marce</a:t>
            </a:r>
            <a:r>
              <a:rPr lang="en-US" dirty="0"/>
              <a:t> w </a:t>
            </a:r>
            <a:r>
              <a:rPr lang="en-US" dirty="0" err="1"/>
              <a:t>Internecie</a:t>
            </a:r>
            <a:r>
              <a:rPr lang="en-US" dirty="0"/>
              <a:t> </a:t>
            </a:r>
            <a:r>
              <a:rPr lang="en-US" dirty="0" err="1"/>
              <a:t>oraz</a:t>
            </a:r>
            <a:r>
              <a:rPr lang="en-US" dirty="0"/>
              <a:t> </a:t>
            </a:r>
            <a:r>
              <a:rPr lang="en-US" dirty="0" err="1"/>
              <a:t>reagowanie</a:t>
            </a:r>
            <a:r>
              <a:rPr lang="en-US" dirty="0"/>
              <a:t> </a:t>
            </a:r>
            <a:r>
              <a:rPr lang="en-US" dirty="0" err="1"/>
              <a:t>na</a:t>
            </a:r>
            <a:r>
              <a:rPr lang="en-US" dirty="0"/>
              <a:t> </a:t>
            </a:r>
            <a:r>
              <a:rPr lang="en-US" dirty="0" err="1"/>
              <a:t>negatywne</a:t>
            </a:r>
            <a:r>
              <a:rPr lang="en-US" dirty="0"/>
              <a:t> </a:t>
            </a:r>
            <a:r>
              <a:rPr lang="en-US" dirty="0" err="1"/>
              <a:t>opinie</a:t>
            </a:r>
            <a:r>
              <a:rPr lang="en-US" dirty="0"/>
              <a:t> w </a:t>
            </a:r>
            <a:r>
              <a:rPr lang="en-US" dirty="0" err="1"/>
              <a:t>sposób</a:t>
            </a:r>
            <a:r>
              <a:rPr lang="en-US" dirty="0"/>
              <a:t> </a:t>
            </a:r>
            <a:r>
              <a:rPr lang="en-US" dirty="0" err="1"/>
              <a:t>terminowy</a:t>
            </a:r>
            <a:r>
              <a:rPr lang="en-US" dirty="0"/>
              <a:t> </a:t>
            </a:r>
            <a:r>
              <a:rPr lang="en-US" dirty="0" err="1"/>
              <a:t>i</a:t>
            </a:r>
            <a:r>
              <a:rPr lang="en-US" dirty="0"/>
              <a:t> </a:t>
            </a:r>
            <a:r>
              <a:rPr lang="en-US" dirty="0" err="1"/>
              <a:t>profesjonalny</a:t>
            </a:r>
            <a:r>
              <a:rPr lang="en-US" dirty="0"/>
              <a:t>. </a:t>
            </a:r>
            <a:r>
              <a:rPr lang="en-US" dirty="0" err="1"/>
              <a:t>Może</a:t>
            </a:r>
            <a:r>
              <a:rPr lang="en-US" dirty="0"/>
              <a:t> to </a:t>
            </a:r>
            <a:r>
              <a:rPr lang="en-US" dirty="0" err="1"/>
              <a:t>obejmować</a:t>
            </a:r>
            <a:r>
              <a:rPr lang="en-US" dirty="0"/>
              <a:t> </a:t>
            </a:r>
            <a:r>
              <a:rPr lang="en-US" dirty="0" err="1"/>
              <a:t>wykorzystanie</a:t>
            </a:r>
            <a:r>
              <a:rPr lang="en-US" dirty="0"/>
              <a:t> </a:t>
            </a:r>
            <a:r>
              <a:rPr lang="en-US" dirty="0" err="1"/>
              <a:t>różnych</a:t>
            </a:r>
            <a:r>
              <a:rPr lang="en-US" dirty="0"/>
              <a:t> </a:t>
            </a:r>
            <a:r>
              <a:rPr lang="en-US" dirty="0" err="1"/>
              <a:t>taktyk</a:t>
            </a:r>
            <a:r>
              <a:rPr lang="en-US" dirty="0"/>
              <a:t> SEO, </a:t>
            </a:r>
            <a:r>
              <a:rPr lang="en-US" dirty="0" err="1"/>
              <a:t>takich</a:t>
            </a:r>
            <a:r>
              <a:rPr lang="en-US" dirty="0"/>
              <a:t> </a:t>
            </a:r>
            <a:r>
              <a:rPr lang="en-US" dirty="0" err="1"/>
              <a:t>jak</a:t>
            </a:r>
            <a:r>
              <a:rPr lang="en-US" dirty="0"/>
              <a:t> </a:t>
            </a:r>
            <a:r>
              <a:rPr lang="en-US" dirty="0" err="1"/>
              <a:t>badanie</a:t>
            </a:r>
            <a:r>
              <a:rPr lang="en-US" dirty="0"/>
              <a:t> </a:t>
            </a:r>
            <a:r>
              <a:rPr lang="en-US" dirty="0" err="1"/>
              <a:t>słów</a:t>
            </a:r>
            <a:r>
              <a:rPr lang="en-US" dirty="0"/>
              <a:t> </a:t>
            </a:r>
            <a:r>
              <a:rPr lang="en-US" dirty="0" err="1"/>
              <a:t>kluczowych</a:t>
            </a:r>
            <a:r>
              <a:rPr lang="en-US" dirty="0"/>
              <a:t>, </a:t>
            </a:r>
            <a:r>
              <a:rPr lang="en-US" dirty="0" err="1"/>
              <a:t>linkowanie</a:t>
            </a:r>
            <a:r>
              <a:rPr lang="en-US" dirty="0"/>
              <a:t> </a:t>
            </a:r>
            <a:r>
              <a:rPr lang="en-US" dirty="0" err="1"/>
              <a:t>zwrotne</a:t>
            </a:r>
            <a:r>
              <a:rPr lang="en-US" dirty="0"/>
              <a:t> </a:t>
            </a:r>
            <a:r>
              <a:rPr lang="en-US" dirty="0" err="1"/>
              <a:t>i</a:t>
            </a:r>
            <a:r>
              <a:rPr lang="en-US" dirty="0"/>
              <a:t> marketing w </a:t>
            </a:r>
            <a:r>
              <a:rPr lang="en-US" dirty="0" err="1"/>
              <a:t>mediach</a:t>
            </a:r>
            <a:r>
              <a:rPr lang="en-US" dirty="0"/>
              <a:t> </a:t>
            </a:r>
            <a:r>
              <a:rPr lang="en-US" dirty="0" err="1"/>
              <a:t>społecznościowych</a:t>
            </a:r>
            <a:r>
              <a:rPr lang="en-US" dirty="0"/>
              <a:t>, w </a:t>
            </a:r>
            <a:r>
              <a:rPr lang="en-US" dirty="0" err="1"/>
              <a:t>celu</a:t>
            </a:r>
            <a:r>
              <a:rPr lang="en-US" dirty="0"/>
              <a:t> </a:t>
            </a:r>
            <a:r>
              <a:rPr lang="en-US" dirty="0" err="1"/>
              <a:t>promowania</a:t>
            </a:r>
            <a:r>
              <a:rPr lang="en-US" dirty="0"/>
              <a:t> </a:t>
            </a:r>
            <a:r>
              <a:rPr lang="en-US" dirty="0" err="1"/>
              <a:t>pozytywnych</a:t>
            </a:r>
            <a:r>
              <a:rPr lang="en-US" dirty="0"/>
              <a:t> </a:t>
            </a:r>
            <a:r>
              <a:rPr lang="en-US" dirty="0" err="1"/>
              <a:t>treści</a:t>
            </a:r>
            <a:r>
              <a:rPr lang="en-US" dirty="0"/>
              <a:t> </a:t>
            </a:r>
            <a:r>
              <a:rPr lang="en-US" dirty="0" err="1"/>
              <a:t>i</a:t>
            </a:r>
            <a:r>
              <a:rPr lang="en-US" dirty="0"/>
              <a:t> </a:t>
            </a:r>
            <a:r>
              <a:rPr lang="en-US" dirty="0" err="1"/>
              <a:t>tłumienia</a:t>
            </a:r>
            <a:r>
              <a:rPr lang="en-US" dirty="0"/>
              <a:t> </a:t>
            </a:r>
            <a:r>
              <a:rPr lang="en-US" dirty="0" err="1"/>
              <a:t>negatywnych</a:t>
            </a:r>
            <a:r>
              <a:rPr lang="en-US" dirty="0"/>
              <a:t> </a:t>
            </a:r>
            <a:r>
              <a:rPr lang="en-US" dirty="0" err="1"/>
              <a:t>treści</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err="1"/>
              <a:t>Ponadto</a:t>
            </a:r>
            <a:r>
              <a:rPr lang="en-US" dirty="0"/>
              <a:t> </a:t>
            </a:r>
            <a:r>
              <a:rPr lang="en-US" dirty="0" err="1"/>
              <a:t>firmy</a:t>
            </a:r>
            <a:r>
              <a:rPr lang="en-US" dirty="0"/>
              <a:t> </a:t>
            </a:r>
            <a:r>
              <a:rPr lang="en-US" dirty="0" err="1"/>
              <a:t>mogą</a:t>
            </a:r>
            <a:r>
              <a:rPr lang="en-US" dirty="0"/>
              <a:t> </a:t>
            </a:r>
            <a:r>
              <a:rPr lang="en-US" dirty="0" err="1"/>
              <a:t>wykorzystywać</a:t>
            </a:r>
            <a:r>
              <a:rPr lang="en-US" dirty="0"/>
              <a:t> </a:t>
            </a:r>
            <a:r>
              <a:rPr lang="en-US" dirty="0" err="1"/>
              <a:t>platformy</a:t>
            </a:r>
            <a:r>
              <a:rPr lang="en-US" dirty="0"/>
              <a:t> do </a:t>
            </a:r>
            <a:r>
              <a:rPr lang="en-US" dirty="0" err="1"/>
              <a:t>zarządzania</a:t>
            </a:r>
            <a:r>
              <a:rPr lang="en-US" dirty="0"/>
              <a:t> </a:t>
            </a:r>
            <a:r>
              <a:rPr lang="en-US" dirty="0" err="1"/>
              <a:t>recenzjami</a:t>
            </a:r>
            <a:r>
              <a:rPr lang="en-US" dirty="0"/>
              <a:t> </a:t>
            </a:r>
            <a:r>
              <a:rPr lang="en-US" dirty="0" err="1"/>
              <a:t>i</a:t>
            </a:r>
            <a:r>
              <a:rPr lang="en-US" dirty="0"/>
              <a:t> </a:t>
            </a:r>
            <a:r>
              <a:rPr lang="en-US" dirty="0" err="1"/>
              <a:t>narzędzia</a:t>
            </a:r>
            <a:r>
              <a:rPr lang="en-US" dirty="0"/>
              <a:t> do </a:t>
            </a:r>
            <a:r>
              <a:rPr lang="en-US" dirty="0" err="1"/>
              <a:t>nasłuchiwania</a:t>
            </a:r>
            <a:r>
              <a:rPr lang="en-US" dirty="0"/>
              <a:t> </a:t>
            </a:r>
            <a:r>
              <a:rPr lang="en-US" dirty="0" err="1"/>
              <a:t>społecznościowego</a:t>
            </a:r>
            <a:r>
              <a:rPr lang="en-US" dirty="0"/>
              <a:t>, aby </a:t>
            </a:r>
            <a:r>
              <a:rPr lang="en-US" dirty="0" err="1"/>
              <a:t>monitorować</a:t>
            </a:r>
            <a:r>
              <a:rPr lang="en-US" dirty="0"/>
              <a:t> </a:t>
            </a:r>
            <a:r>
              <a:rPr lang="en-US" dirty="0" err="1"/>
              <a:t>wzmianki</a:t>
            </a:r>
            <a:r>
              <a:rPr lang="en-US" dirty="0"/>
              <a:t> o </a:t>
            </a:r>
            <a:r>
              <a:rPr lang="en-US" dirty="0" err="1"/>
              <a:t>marce</a:t>
            </a:r>
            <a:r>
              <a:rPr lang="en-US" dirty="0"/>
              <a:t> w </a:t>
            </a:r>
            <a:r>
              <a:rPr lang="en-US" dirty="0" err="1"/>
              <a:t>Internecie</a:t>
            </a:r>
            <a:r>
              <a:rPr lang="en-US" dirty="0"/>
              <a:t> </a:t>
            </a:r>
            <a:r>
              <a:rPr lang="en-US" dirty="0" err="1"/>
              <a:t>i</a:t>
            </a:r>
            <a:r>
              <a:rPr lang="en-US" dirty="0"/>
              <a:t> </a:t>
            </a:r>
            <a:r>
              <a:rPr lang="en-US" dirty="0" err="1"/>
              <a:t>reagować</a:t>
            </a:r>
            <a:r>
              <a:rPr lang="en-US" dirty="0"/>
              <a:t> </a:t>
            </a:r>
            <a:r>
              <a:rPr lang="en-US" dirty="0" err="1"/>
              <a:t>na</a:t>
            </a:r>
            <a:r>
              <a:rPr lang="en-US" dirty="0"/>
              <a:t> </a:t>
            </a:r>
            <a:r>
              <a:rPr lang="en-US" dirty="0" err="1"/>
              <a:t>negatywne</a:t>
            </a:r>
            <a:r>
              <a:rPr lang="en-US" dirty="0"/>
              <a:t> </a:t>
            </a:r>
            <a:r>
              <a:rPr lang="en-US" dirty="0" err="1"/>
              <a:t>opinie</a:t>
            </a:r>
            <a:r>
              <a:rPr lang="en-US" dirty="0"/>
              <a:t> w </a:t>
            </a:r>
            <a:r>
              <a:rPr lang="en-US" dirty="0" err="1"/>
              <a:t>sposób</a:t>
            </a:r>
            <a:r>
              <a:rPr lang="en-US" dirty="0"/>
              <a:t> </a:t>
            </a:r>
            <a:r>
              <a:rPr lang="en-US" dirty="0" err="1"/>
              <a:t>terminowy</a:t>
            </a:r>
            <a:r>
              <a:rPr lang="en-US" dirty="0"/>
              <a:t> </a:t>
            </a:r>
            <a:r>
              <a:rPr lang="en-US" dirty="0" err="1"/>
              <a:t>i</a:t>
            </a:r>
            <a:r>
              <a:rPr lang="en-US" dirty="0"/>
              <a:t> </a:t>
            </a:r>
            <a:r>
              <a:rPr lang="en-US" dirty="0" err="1"/>
              <a:t>profesjonalny</a:t>
            </a:r>
            <a:r>
              <a:rPr lang="en-US" dirty="0"/>
              <a:t>. </a:t>
            </a:r>
            <a:r>
              <a:rPr lang="en-US" dirty="0" err="1"/>
              <a:t>Odnosząc</a:t>
            </a:r>
            <a:r>
              <a:rPr lang="en-US" dirty="0"/>
              <a:t> </a:t>
            </a:r>
            <a:r>
              <a:rPr lang="en-US" dirty="0" err="1"/>
              <a:t>się</a:t>
            </a:r>
            <a:r>
              <a:rPr lang="en-US" dirty="0"/>
              <a:t> do </a:t>
            </a:r>
            <a:r>
              <a:rPr lang="en-US" dirty="0" err="1"/>
              <a:t>negatywnych</a:t>
            </a:r>
            <a:r>
              <a:rPr lang="en-US" dirty="0"/>
              <a:t> </a:t>
            </a:r>
            <a:r>
              <a:rPr lang="en-US" dirty="0" err="1"/>
              <a:t>opinii</a:t>
            </a:r>
            <a:r>
              <a:rPr lang="en-US" dirty="0"/>
              <a:t> </a:t>
            </a:r>
            <a:r>
              <a:rPr lang="en-US" dirty="0" err="1"/>
              <a:t>i</a:t>
            </a:r>
            <a:r>
              <a:rPr lang="en-US" dirty="0"/>
              <a:t> </a:t>
            </a:r>
            <a:r>
              <a:rPr lang="en-US" dirty="0" err="1"/>
              <a:t>angażując</a:t>
            </a:r>
            <a:r>
              <a:rPr lang="en-US" dirty="0"/>
              <a:t> </a:t>
            </a:r>
            <a:r>
              <a:rPr lang="en-US" dirty="0" err="1"/>
              <a:t>się</a:t>
            </a:r>
            <a:r>
              <a:rPr lang="en-US" dirty="0"/>
              <a:t> z </a:t>
            </a:r>
            <a:r>
              <a:rPr lang="en-US" dirty="0" err="1"/>
              <a:t>klientami</a:t>
            </a:r>
            <a:r>
              <a:rPr lang="en-US" dirty="0"/>
              <a:t> w </a:t>
            </a:r>
            <a:r>
              <a:rPr lang="en-US" dirty="0" err="1"/>
              <a:t>pozytywny</a:t>
            </a:r>
            <a:r>
              <a:rPr lang="en-US" dirty="0"/>
              <a:t> </a:t>
            </a:r>
            <a:r>
              <a:rPr lang="en-US" dirty="0" err="1"/>
              <a:t>sposób</a:t>
            </a:r>
            <a:r>
              <a:rPr lang="en-US" dirty="0"/>
              <a:t>, </a:t>
            </a:r>
            <a:r>
              <a:rPr lang="en-US" dirty="0" err="1"/>
              <a:t>firmy</a:t>
            </a:r>
            <a:r>
              <a:rPr lang="en-US" dirty="0"/>
              <a:t> </a:t>
            </a:r>
            <a:r>
              <a:rPr lang="en-US" dirty="0" err="1"/>
              <a:t>mogą</a:t>
            </a:r>
            <a:r>
              <a:rPr lang="en-US" dirty="0"/>
              <a:t> </a:t>
            </a:r>
            <a:r>
              <a:rPr lang="en-US" dirty="0" err="1"/>
              <a:t>pomóc</a:t>
            </a:r>
            <a:r>
              <a:rPr lang="en-US" dirty="0"/>
              <a:t> </a:t>
            </a:r>
            <a:r>
              <a:rPr lang="en-US" dirty="0" err="1"/>
              <a:t>poprawić</a:t>
            </a:r>
            <a:r>
              <a:rPr lang="en-US" dirty="0"/>
              <a:t> </a:t>
            </a:r>
            <a:r>
              <a:rPr lang="en-US" dirty="0" err="1"/>
              <a:t>swoją</a:t>
            </a:r>
            <a:r>
              <a:rPr lang="en-US" dirty="0"/>
              <a:t> </a:t>
            </a:r>
            <a:r>
              <a:rPr lang="en-US" dirty="0" err="1"/>
              <a:t>reputację</a:t>
            </a:r>
            <a:r>
              <a:rPr lang="en-US" dirty="0"/>
              <a:t> online </a:t>
            </a:r>
            <a:r>
              <a:rPr lang="en-US" dirty="0" err="1"/>
              <a:t>i</a:t>
            </a:r>
            <a:r>
              <a:rPr lang="en-US" dirty="0"/>
              <a:t> </a:t>
            </a:r>
            <a:r>
              <a:rPr lang="en-US" dirty="0" err="1"/>
              <a:t>zbudować</a:t>
            </a:r>
            <a:r>
              <a:rPr lang="en-US" dirty="0"/>
              <a:t> </a:t>
            </a:r>
            <a:r>
              <a:rPr lang="en-US" dirty="0" err="1"/>
              <a:t>zaufanie</a:t>
            </a:r>
            <a:r>
              <a:rPr lang="en-US" dirty="0"/>
              <a:t> </a:t>
            </a:r>
            <a:r>
              <a:rPr lang="en-US" dirty="0" err="1"/>
              <a:t>wśród</a:t>
            </a:r>
            <a:r>
              <a:rPr lang="en-US" dirty="0"/>
              <a:t> </a:t>
            </a:r>
            <a:r>
              <a:rPr lang="en-US" dirty="0" err="1"/>
              <a:t>docelowych</a:t>
            </a:r>
            <a:r>
              <a:rPr lang="en-US" dirty="0"/>
              <a:t> </a:t>
            </a:r>
            <a:r>
              <a:rPr lang="en-US" dirty="0" err="1"/>
              <a:t>odbiorców</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err="1"/>
              <a:t>Podsumowując</a:t>
            </a:r>
            <a:r>
              <a:rPr lang="en-US" dirty="0"/>
              <a:t>, </a:t>
            </a:r>
            <a:r>
              <a:rPr lang="en-US" dirty="0" err="1"/>
              <a:t>zarządzanie</a:t>
            </a:r>
            <a:r>
              <a:rPr lang="en-US" dirty="0"/>
              <a:t> </a:t>
            </a:r>
            <a:r>
              <a:rPr lang="en-US" dirty="0" err="1"/>
              <a:t>reputacją</a:t>
            </a:r>
            <a:r>
              <a:rPr lang="en-US" dirty="0"/>
              <a:t> jest </a:t>
            </a:r>
            <a:r>
              <a:rPr lang="en-US" dirty="0" err="1"/>
              <a:t>kluczowym</a:t>
            </a:r>
            <a:r>
              <a:rPr lang="en-US" dirty="0"/>
              <a:t> </a:t>
            </a:r>
            <a:r>
              <a:rPr lang="en-US" dirty="0" err="1"/>
              <a:t>celem</a:t>
            </a:r>
            <a:r>
              <a:rPr lang="en-US" dirty="0"/>
              <a:t> </a:t>
            </a:r>
            <a:r>
              <a:rPr lang="en-US" dirty="0" err="1"/>
              <a:t>dla</a:t>
            </a:r>
            <a:r>
              <a:rPr lang="en-US" dirty="0"/>
              <a:t> firm, </a:t>
            </a:r>
            <a:r>
              <a:rPr lang="en-US" dirty="0" err="1"/>
              <a:t>które</a:t>
            </a:r>
            <a:r>
              <a:rPr lang="en-US" dirty="0"/>
              <a:t> </a:t>
            </a:r>
            <a:r>
              <a:rPr lang="en-US" dirty="0" err="1"/>
              <a:t>chcą</a:t>
            </a:r>
            <a:r>
              <a:rPr lang="en-US" dirty="0"/>
              <a:t> </a:t>
            </a:r>
            <a:r>
              <a:rPr lang="en-US" dirty="0" err="1"/>
              <a:t>ustanowić</a:t>
            </a:r>
            <a:r>
              <a:rPr lang="en-US" dirty="0"/>
              <a:t> </a:t>
            </a:r>
            <a:r>
              <a:rPr lang="en-US" dirty="0" err="1"/>
              <a:t>i</a:t>
            </a:r>
            <a:r>
              <a:rPr lang="en-US" dirty="0"/>
              <a:t> </a:t>
            </a:r>
            <a:r>
              <a:rPr lang="en-US" dirty="0" err="1"/>
              <a:t>utrzymać</a:t>
            </a:r>
            <a:r>
              <a:rPr lang="en-US" dirty="0"/>
              <a:t> </a:t>
            </a:r>
            <a:r>
              <a:rPr lang="en-US" dirty="0" err="1"/>
              <a:t>pozytywną</a:t>
            </a:r>
            <a:r>
              <a:rPr lang="en-US" dirty="0"/>
              <a:t> </a:t>
            </a:r>
            <a:r>
              <a:rPr lang="en-US" dirty="0" err="1"/>
              <a:t>obecność</a:t>
            </a:r>
            <a:r>
              <a:rPr lang="en-US" dirty="0"/>
              <a:t> w </a:t>
            </a:r>
            <a:r>
              <a:rPr lang="en-US" dirty="0" err="1"/>
              <a:t>Internecie</a:t>
            </a:r>
            <a:r>
              <a:rPr lang="en-US" dirty="0"/>
              <a:t>. </a:t>
            </a:r>
            <a:r>
              <a:rPr lang="en-US" dirty="0" err="1"/>
              <a:t>Koncentrując</a:t>
            </a:r>
            <a:r>
              <a:rPr lang="en-US" dirty="0"/>
              <a:t> </a:t>
            </a:r>
            <a:r>
              <a:rPr lang="en-US" dirty="0" err="1"/>
              <a:t>się</a:t>
            </a:r>
            <a:r>
              <a:rPr lang="en-US" dirty="0"/>
              <a:t> </a:t>
            </a:r>
            <a:r>
              <a:rPr lang="en-US" dirty="0" err="1"/>
              <a:t>na</a:t>
            </a:r>
            <a:r>
              <a:rPr lang="en-US" dirty="0"/>
              <a:t> </a:t>
            </a:r>
            <a:r>
              <a:rPr lang="en-US" dirty="0" err="1"/>
              <a:t>zarządzaniu</a:t>
            </a:r>
            <a:r>
              <a:rPr lang="en-US" dirty="0"/>
              <a:t> </a:t>
            </a:r>
            <a:r>
              <a:rPr lang="en-US" dirty="0" err="1"/>
              <a:t>reputacją</a:t>
            </a:r>
            <a:r>
              <a:rPr lang="en-US" dirty="0"/>
              <a:t> </a:t>
            </a:r>
            <a:r>
              <a:rPr lang="en-US" dirty="0" err="1"/>
              <a:t>poprzez</a:t>
            </a:r>
            <a:r>
              <a:rPr lang="en-US" dirty="0"/>
              <a:t> SEO, </a:t>
            </a:r>
            <a:r>
              <a:rPr lang="en-US" dirty="0" err="1"/>
              <a:t>firmy</a:t>
            </a:r>
            <a:r>
              <a:rPr lang="en-US" dirty="0"/>
              <a:t> </a:t>
            </a:r>
            <a:r>
              <a:rPr lang="en-US" dirty="0" err="1"/>
              <a:t>mogą</a:t>
            </a:r>
            <a:r>
              <a:rPr lang="en-US" dirty="0"/>
              <a:t> </a:t>
            </a:r>
            <a:r>
              <a:rPr lang="en-US" dirty="0" err="1"/>
              <a:t>poprawić</a:t>
            </a:r>
            <a:r>
              <a:rPr lang="en-US" dirty="0"/>
              <a:t> </a:t>
            </a:r>
            <a:r>
              <a:rPr lang="en-US" dirty="0" err="1"/>
              <a:t>widoczność</a:t>
            </a:r>
            <a:r>
              <a:rPr lang="en-US" dirty="0"/>
              <a:t> </a:t>
            </a:r>
            <a:r>
              <a:rPr lang="en-US" dirty="0" err="1"/>
              <a:t>pozytywnych</a:t>
            </a:r>
            <a:r>
              <a:rPr lang="en-US" dirty="0"/>
              <a:t> </a:t>
            </a:r>
            <a:r>
              <a:rPr lang="en-US" dirty="0" err="1"/>
              <a:t>treści</a:t>
            </a:r>
            <a:r>
              <a:rPr lang="en-US" dirty="0"/>
              <a:t> </a:t>
            </a:r>
            <a:r>
              <a:rPr lang="en-US" dirty="0" err="1"/>
              <a:t>na</a:t>
            </a:r>
            <a:r>
              <a:rPr lang="en-US" dirty="0"/>
              <a:t> </a:t>
            </a:r>
            <a:r>
              <a:rPr lang="en-US" dirty="0" err="1"/>
              <a:t>temat</a:t>
            </a:r>
            <a:r>
              <a:rPr lang="en-US" dirty="0"/>
              <a:t> </a:t>
            </a:r>
            <a:r>
              <a:rPr lang="en-US" dirty="0" err="1"/>
              <a:t>marki</a:t>
            </a:r>
            <a:r>
              <a:rPr lang="en-US" dirty="0"/>
              <a:t> w </a:t>
            </a:r>
            <a:r>
              <a:rPr lang="en-US" dirty="0" err="1"/>
              <a:t>wynikach</a:t>
            </a:r>
            <a:r>
              <a:rPr lang="en-US" dirty="0"/>
              <a:t> </a:t>
            </a:r>
            <a:r>
              <a:rPr lang="en-US" dirty="0" err="1"/>
              <a:t>wyszukiwania</a:t>
            </a:r>
            <a:r>
              <a:rPr lang="en-US" dirty="0"/>
              <a:t> </a:t>
            </a:r>
            <a:r>
              <a:rPr lang="en-US" dirty="0" err="1"/>
              <a:t>i</a:t>
            </a:r>
            <a:r>
              <a:rPr lang="en-US" dirty="0"/>
              <a:t> </a:t>
            </a:r>
            <a:r>
              <a:rPr lang="en-US" dirty="0" err="1"/>
              <a:t>stłumić</a:t>
            </a:r>
            <a:r>
              <a:rPr lang="en-US" dirty="0"/>
              <a:t> </a:t>
            </a:r>
            <a:r>
              <a:rPr lang="en-US" dirty="0" err="1"/>
              <a:t>negatywne</a:t>
            </a:r>
            <a:r>
              <a:rPr lang="en-US" dirty="0"/>
              <a:t> </a:t>
            </a:r>
            <a:r>
              <a:rPr lang="en-US" dirty="0" err="1"/>
              <a:t>treści</a:t>
            </a:r>
            <a:r>
              <a:rPr lang="en-US" dirty="0"/>
              <a:t>, </a:t>
            </a:r>
            <a:r>
              <a:rPr lang="en-US" dirty="0" err="1"/>
              <a:t>pomagając</a:t>
            </a:r>
            <a:r>
              <a:rPr lang="en-US" dirty="0"/>
              <a:t> w </a:t>
            </a:r>
            <a:r>
              <a:rPr lang="en-US" dirty="0" err="1"/>
              <a:t>budowaniu</a:t>
            </a:r>
            <a:r>
              <a:rPr lang="en-US" dirty="0"/>
              <a:t> </a:t>
            </a:r>
            <a:r>
              <a:rPr lang="en-US" dirty="0" err="1"/>
              <a:t>pozytywnego</a:t>
            </a:r>
            <a:r>
              <a:rPr lang="en-US" dirty="0"/>
              <a:t> </a:t>
            </a:r>
            <a:r>
              <a:rPr lang="en-US" dirty="0" err="1"/>
              <a:t>wizerunku</a:t>
            </a:r>
            <a:r>
              <a:rPr lang="en-US" dirty="0"/>
              <a:t> </a:t>
            </a:r>
            <a:r>
              <a:rPr lang="en-US" dirty="0" err="1"/>
              <a:t>marki</a:t>
            </a:r>
            <a:r>
              <a:rPr lang="en-US" dirty="0"/>
              <a:t> </a:t>
            </a:r>
            <a:r>
              <a:rPr lang="en-US" dirty="0" err="1"/>
              <a:t>i</a:t>
            </a:r>
            <a:r>
              <a:rPr lang="en-US" dirty="0"/>
              <a:t> </a:t>
            </a:r>
            <a:r>
              <a:rPr lang="en-US" dirty="0" err="1"/>
              <a:t>ustanowieniu</a:t>
            </a:r>
            <a:r>
              <a:rPr lang="en-US" dirty="0"/>
              <a:t> </a:t>
            </a:r>
            <a:r>
              <a:rPr lang="en-US" dirty="0" err="1"/>
              <a:t>silnej</a:t>
            </a:r>
            <a:r>
              <a:rPr lang="en-US" dirty="0"/>
              <a:t> </a:t>
            </a:r>
            <a:r>
              <a:rPr lang="en-US" dirty="0" err="1"/>
              <a:t>obecności</a:t>
            </a:r>
            <a:r>
              <a:rPr lang="en-US" dirty="0"/>
              <a:t> online. </a:t>
            </a:r>
            <a:r>
              <a:rPr lang="en-US" dirty="0" err="1"/>
              <a:t>Współpracując</a:t>
            </a:r>
            <a:r>
              <a:rPr lang="en-US" dirty="0"/>
              <a:t> z </a:t>
            </a:r>
            <a:r>
              <a:rPr lang="en-US" dirty="0" err="1"/>
              <a:t>doświadczonym</a:t>
            </a:r>
            <a:r>
              <a:rPr lang="en-US" dirty="0"/>
              <a:t> </a:t>
            </a:r>
            <a:r>
              <a:rPr lang="en-US" dirty="0" err="1"/>
              <a:t>specjalistą</a:t>
            </a:r>
            <a:r>
              <a:rPr lang="en-US" dirty="0"/>
              <a:t> SEO, </a:t>
            </a:r>
            <a:r>
              <a:rPr lang="en-US" dirty="0" err="1"/>
              <a:t>firmy</a:t>
            </a:r>
            <a:r>
              <a:rPr lang="en-US" dirty="0"/>
              <a:t> </a:t>
            </a:r>
            <a:r>
              <a:rPr lang="en-US" dirty="0" err="1"/>
              <a:t>mogą</a:t>
            </a:r>
            <a:r>
              <a:rPr lang="en-US" dirty="0"/>
              <a:t> </a:t>
            </a:r>
            <a:r>
              <a:rPr lang="en-US" dirty="0" err="1"/>
              <a:t>zapewnić</a:t>
            </a:r>
            <a:r>
              <a:rPr lang="en-US" dirty="0"/>
              <a:t>, </a:t>
            </a:r>
            <a:r>
              <a:rPr lang="en-US" dirty="0" err="1"/>
              <a:t>że</a:t>
            </a:r>
            <a:r>
              <a:rPr lang="en-US" dirty="0"/>
              <a:t> </a:t>
            </a:r>
            <a:r>
              <a:rPr lang="en-US" dirty="0" err="1"/>
              <a:t>ich</a:t>
            </a:r>
            <a:r>
              <a:rPr lang="en-US" dirty="0"/>
              <a:t> </a:t>
            </a:r>
            <a:r>
              <a:rPr lang="en-US" dirty="0" err="1"/>
              <a:t>reputacja</a:t>
            </a:r>
            <a:r>
              <a:rPr lang="en-US" dirty="0"/>
              <a:t> online jest </a:t>
            </a:r>
            <a:r>
              <a:rPr lang="en-US" dirty="0" err="1"/>
              <a:t>skutecznie</a:t>
            </a:r>
            <a:r>
              <a:rPr lang="en-US" dirty="0"/>
              <a:t> </a:t>
            </a:r>
            <a:r>
              <a:rPr lang="en-US" dirty="0" err="1"/>
              <a:t>zarządzana</a:t>
            </a:r>
            <a:r>
              <a:rPr lang="en-US" dirty="0"/>
              <a:t> </a:t>
            </a:r>
            <a:r>
              <a:rPr lang="en-US" dirty="0" err="1"/>
              <a:t>i</a:t>
            </a:r>
            <a:r>
              <a:rPr lang="en-US" dirty="0"/>
              <a:t> </a:t>
            </a:r>
            <a:r>
              <a:rPr lang="en-US" dirty="0" err="1"/>
              <a:t>że</a:t>
            </a:r>
            <a:r>
              <a:rPr lang="en-US" dirty="0"/>
              <a:t> </a:t>
            </a:r>
            <a:r>
              <a:rPr lang="en-US" dirty="0" err="1"/>
              <a:t>są</a:t>
            </a:r>
            <a:r>
              <a:rPr lang="en-US" dirty="0"/>
              <a:t> w </a:t>
            </a:r>
            <a:r>
              <a:rPr lang="en-US" dirty="0" err="1"/>
              <a:t>stanie</a:t>
            </a:r>
            <a:r>
              <a:rPr lang="en-US" dirty="0"/>
              <a:t> </a:t>
            </a:r>
            <a:r>
              <a:rPr lang="en-US" dirty="0" err="1"/>
              <a:t>ustanowić</a:t>
            </a:r>
            <a:r>
              <a:rPr lang="en-US" dirty="0"/>
              <a:t> </a:t>
            </a:r>
            <a:r>
              <a:rPr lang="en-US" dirty="0" err="1"/>
              <a:t>i</a:t>
            </a:r>
            <a:r>
              <a:rPr lang="en-US" dirty="0"/>
              <a:t> </a:t>
            </a:r>
            <a:r>
              <a:rPr lang="en-US" dirty="0" err="1"/>
              <a:t>utrzymać</a:t>
            </a:r>
            <a:r>
              <a:rPr lang="en-US" dirty="0"/>
              <a:t> </a:t>
            </a:r>
            <a:r>
              <a:rPr lang="en-US" dirty="0" err="1"/>
              <a:t>pozytywny</a:t>
            </a:r>
            <a:r>
              <a:rPr lang="en-US" dirty="0"/>
              <a:t> </a:t>
            </a:r>
            <a:r>
              <a:rPr lang="en-US" dirty="0" err="1"/>
              <a:t>wizerunek</a:t>
            </a:r>
            <a:r>
              <a:rPr lang="en-US" dirty="0"/>
              <a:t> online </a:t>
            </a:r>
            <a:r>
              <a:rPr lang="en-US" dirty="0" err="1"/>
              <a:t>swojej</a:t>
            </a:r>
            <a:r>
              <a:rPr lang="en-US" dirty="0"/>
              <a:t> </a:t>
            </a:r>
            <a:r>
              <a:rPr lang="en-US" dirty="0" err="1"/>
              <a:t>marki</a:t>
            </a:r>
            <a:r>
              <a:rPr lang="en-US" dirty="0"/>
              <a:t>.</a:t>
            </a:r>
            <a:endParaRPr dirty="0"/>
          </a:p>
        </p:txBody>
      </p:sp>
    </p:spTree>
    <p:extLst>
      <p:ext uri="{BB962C8B-B14F-4D97-AF65-F5344CB8AC3E}">
        <p14:creationId xmlns:p14="http://schemas.microsoft.com/office/powerpoint/2010/main" val="7061957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2" name="Google Shape;252;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7591542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7" name="Google Shape;257;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6417159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5" name="Google Shape;265;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1640188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1" name="Google Shape;271;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Podczas opracowywania oceny strategii SEO konkurencji ważne jest, aby przyjąć kompleksowe podejście, które obejmuje dokładną analizę obecności online konkurencji i działań SEO. Oceniając konkurencję, firmy mogą uzyskać cenny wgląd w to, co działa, a co nie działa w ich branży, i mogą wykorzystać te informacje do poprawy własnych działań SEO i uzyskania przewagi konkurencyjnej.</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Pierwszym krokiem w przygotowaniu oceny strategii SEO konkurencji jest przeprowadzenie dokładnych badań słów kluczowych. Obejmuje to identyfikację słów kluczowych i fraz, które są najbardziej istotne dla firmy i jej produktów lub usług, a także określenie liczby wyszukiwań i konkurencji dla tych słów kluczowych. Badając konkurencję, firmy mogą uzyskać cenny wgląd w słowa kluczowe i frazy, które są najczęściej używane przez ich konkurentów i mogą wykorzystać te informacje do optymalizacji własnej witryny i treści pod kątem wyszukiwarek.</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Po zidentyfikowaniu słów kluczowych, następnym krokiem jest analiza obecności konkurenta w Internecie i jego działań SEO. Obejmuje to przegląd strony internetowej konkurenta, profili w mediach społecznościowych i linków zwrotnych, aby lepiej zrozumieć jego obecność w Internecie oraz sposób optymalizacji witryny i treści pod kątem wyszukiwarek. Analiza ta powinna obejmować przegląd struktury witryny konkurenta, treści i metatagów, a także analizę jego linków zwrotnych i obecności w mediach społecznościowych.</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Oprócz analizy obecności konkurenta w Internecie, ważne jest również, aby ocenić jego ruch i rankingi. Obejmuje to korzystanie z narzędzi takich jak Google Analytics i Google Search Console, aby lepiej zrozumieć ruch w witrynie konkurenta, w tym źródło ruchu, słowa kluczowe, które napędzają ruch, oraz strony w witrynie, które generują największy ruch. Informacje te można wykorzystać do zidentyfikowania obszarów wymagających poprawy we własnych działaniach SEO firmy i uzyskania przewagi konkurencyjnej.</a:t>
            </a:r>
            <a:endParaRPr/>
          </a:p>
        </p:txBody>
      </p:sp>
    </p:spTree>
    <p:extLst>
      <p:ext uri="{BB962C8B-B14F-4D97-AF65-F5344CB8AC3E}">
        <p14:creationId xmlns:p14="http://schemas.microsoft.com/office/powerpoint/2010/main" val="37120774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9" name="Google Shape;279;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9354435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4" name="Google Shape;284;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6675850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2" name="Google Shape;292;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8946941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8" name="Google Shape;298;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Strategia słów kluczowych w SEO jest kluczowym elementem każdej udanej kampanii optymalizacji pod kątem wyszukiwarek. Strategia słów kluczowych obejmuje identyfikację najbardziej trafnych i skutecznych słów kluczowych i fraz związanych z produktami lub usługami firmy oraz wykorzystanie ich do optymalizacji witryny i treści pod kątem wyszukiwarek. Celem strategii słów kluczowych jest zwiększenie widoczności witryny na stronach wyników wyszukiwania (SERP) dla odpowiednich słów kluczowych i fraz, a tym samym zwiększenie ruchu, potencjalnych klientów i sprzedaży w witrynie.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Pierwszym krokiem do opracowania strategii słów kluczowych jest przeprowadzenie dokładnych badań słów kluczowych. Obejmuje to identyfikację słów kluczowych i fraz, które są najbardziej istotne dla firmy i jej produktów lub usług oraz określenie liczby wyszukiwań i konkurencji dla tych słów kluczowych. Narzędzia do badania słów kluczowych, takie jak Google Keyword Planner i SEMrush, mogą być używane do identyfikowania słów kluczowych o wysokiej skuteczności oraz do zbierania informacji o konkurencji i liczbie wyszukiwań dla tych słów kluczowych.</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Po zidentyfikowaniu słów kluczowych następnym krokiem jest analiza konkurencji i określenie najlepszego podejścia do optymalizacji witryny i treści pod kątem tych słów kluczowych. Obejmuje to przegląd stron internetowych konkurentów zajmujących najwyższe pozycje w rankingu pod kątem docelowych słów kluczowych i analizę ich strategii SEO, w tym struktury witryny, treści i linków zwrotnych. Informacje te można wykorzystać do zidentyfikowania obszarów wymagających poprawy dla własnych działań SEO firmy i uzyskania przewagi konkurencyjnej.</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Kolejnym krokiem w opracowywaniu strategii słów kluczowych jest optymalizacja witryny i treści pod kątem docelowych słów kluczowych. Obejmuje to włączenie słów kluczowych i fraz do struktury witryny, treści i metatagów oraz zapewnienie, że witryna jest zoptymalizowana zarówno pod kątem wyszukiwarek, jak i użytkowników. Obejmuje to tworzenie wysokiej jakości treści bogatych w słowa kluczowe, które są istotne dla docelowych odbiorców i zoptymalizowane pod kątem wyszukiwarek, a także budowanie wysokiej jakości linków zwrotnych z renomowanych witryn do witryny firmy.</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Oprócz optymalizacji witryny i treści pod kątem docelowych słów kluczowych, ważne jest również monitorowanie i śledzenie wyników strategii słów kluczowych. Obejmuje to korzystanie z narzędzi takich jak Google Analytics i Google Search Console do śledzenia rankingów witryny, ruchu i konwersji dla docelowych słów kluczowych. Informacje te można wykorzystać do zidentyfikowania obszarów wymagających poprawy i dopracowania strategii słów kluczowych w razie potrzeby.</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Podsumowując, strategia słów kluczowych w SEO jest kluczowym elementem każdej udanej kampanii optymalizacji pod kątem wyszukiwarek. Obejmuje ona identyfikację najbardziej trafnych i skutecznych słów kluczowych i fraz związanych z produktami lub usługami firmy, optymalizację witryny i treści pod kątem tych słów kluczowych oraz monitorowanie i śledzenie wyników strategii słów kluczowych. Współpracując z doświadczonym specjalistą SEO, firmy mogą zapewnić, że ich strategia słów kluczowych jest skuteczna i zoptymalizowana pod kątem sukcesu oraz że są w stanie zwiększyć widoczność swojej witryny na stronach wyników wyszukiwania i zwiększyć ruch, potencjalnych klientów i sprzedaż w swojej witrynie.</a:t>
            </a:r>
            <a:endParaRPr/>
          </a:p>
        </p:txBody>
      </p:sp>
    </p:spTree>
    <p:extLst>
      <p:ext uri="{BB962C8B-B14F-4D97-AF65-F5344CB8AC3E}">
        <p14:creationId xmlns:p14="http://schemas.microsoft.com/office/powerpoint/2010/main" val="34430703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6" name="Google Shape;306;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Wybór odpowiednich słów kluczowych dla strategii SEO ma kluczowe znaczenie dla powodzenia każdej kampanii optymalizacji pod kątem wyszukiwarek. Istnieje kilka kluczowych kryteriów, które należy wziąć pod uwagę przy wyborze słów kluczowych dla strategii SEO, w tym:</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    Trafność: Wybrane słowa kluczowe powinny być istotne dla produktów lub usług firmy i docelowych odbiorców. Gwarantuje to, że witryna będzie dobrze pozycjonowana dla tych słów kluczowych, a generowany ruch będzie wysokiej jakości i odpowiedni dla firmy.</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    Liczba wyszukiwań: Słowa kluczowe powinny mieć znaczną liczbę wyszukiwań, co wskazuje, że istnieje duże zapotrzebowanie na informacje związane z tymi słowami kluczowymi. Słowa kluczowe o wysokim wolumenie są zazwyczaj bardziej konkurencyjne, ale mogą również generować znaczny ruch i potencjalnych klientów, jeśli są skutecznie zoptymalizowane.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    Konkurencja: Poziom konkurencji dla słów kluczowych powinien być brany pod uwagę przy wyborze słów kluczowych do strategii SEO. Słowa kluczowe o wysokiej konkurencji mogą być trudniejsze do pozycjonowania, ale mogą również generować znaczny ruch, jeśli są skutecznie zoptymalizowane. Z drugiej strony, słowa kluczowe o niskiej konkurencji mogą być łatwiejsze do pozycjonowania, ale mogą też mieć niską liczbę wyszukiwań i generować ograniczony ruch.</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    Intencje kupującego: Słowa kluczowe powinny odzwierciedlać intencje zakupowe docelowych odbiorców. Oznacza to, że słowa kluczowe powinny być powiązane z produktami lub usługami oferowanymi przez firmę oraz etapami lejka sprzedaży, takimi jak świadomość, rozważanie i konwersja.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    Intencje użytkownika: Słowa kluczowe powinny również odzwierciedlać intencje użytkownika, co oznacza, że powinny być zgodne z informacjami, których szuka użytkownik. Na przykład, jeśli użytkownik wyszukuje "najlepsze laptopy", prawdopodobnie jest na etapie rozważania i szuka informacji, które pomogą mu podjąć decyzję o zakupie.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    Lokalizacja docelowa: Słowa kluczowe powinny być specyficzne dla lokalizacji docelowej, jeśli firma jest ukierunkowana na określony obszar geograficzny. Na przykład, jeśli firma działa w San Francisco, słowa kluczowe takie jak "najlepsze restauracje w San Francisco" będą bardziej trafne i skuteczne niż ogólne słowa kluczowe, takie jak "najlepsze restauracje".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    Słowa kluczowe z długiego ogona: Oprócz słów kluczowych o dużej objętości, słowa kluczowe z długiego ogona mogą być również skuteczne w strategii SEO. Słowa kluczowe z długiego ogona są bardziej szczegółowe i ukierunkowane oraz często mają mniejszą konkurencję, co ułatwia ich pozycjonowanie. Mogą one również generować wysokiej jakości ruch i potencjalnych klientów dla firmy.</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Podsumowując, wybór odpowiednich słów kluczowych dla strategii SEO ma kluczowe znaczenie dla powodzenia każdej kampanii optymalizacji pod kątem wyszukiwarek. Biorąc pod uwagę takie czynniki, jak trafność, liczba wyszukiwań, konkurencja, intencje kupujących, intencje użytkowników, lokalizacja docelowa i słowa kluczowe z długiego ogona, firmy mogą zapewnić, że wybierają słowa kluczowe, które są skuteczne i zoptymalizowane pod kątem sukcesu.</a:t>
            </a:r>
            <a:endParaRPr/>
          </a:p>
        </p:txBody>
      </p:sp>
    </p:spTree>
    <p:extLst>
      <p:ext uri="{BB962C8B-B14F-4D97-AF65-F5344CB8AC3E}">
        <p14:creationId xmlns:p14="http://schemas.microsoft.com/office/powerpoint/2010/main" val="3983315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4" name="Google Shape;314;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3574691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9" name="Google Shape;319;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0806564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7" name="Google Shape;327;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2757314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3" name="Google Shape;333;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0783939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9" name="Google Shape;339;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423507929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4" name="Google Shape;344;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120880113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0"/>
        <p:cNvGrpSpPr/>
        <p:nvPr/>
      </p:nvGrpSpPr>
      <p:grpSpPr>
        <a:xfrm>
          <a:off x="0" y="0"/>
          <a:ext cx="0" cy="0"/>
          <a:chOff x="0" y="0"/>
          <a:chExt cx="0" cy="0"/>
        </a:xfrm>
      </p:grpSpPr>
      <p:sp>
        <p:nvSpPr>
          <p:cNvPr id="651" name="Google Shape;651;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652" name="Google Shape;652;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64849944"/>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8.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9.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8"/>
        <p:cNvGrpSpPr/>
        <p:nvPr/>
      </p:nvGrpSpPr>
      <p:grpSpPr>
        <a:xfrm>
          <a:off x="0" y="0"/>
          <a:ext cx="0" cy="0"/>
          <a:chOff x="0" y="0"/>
          <a:chExt cx="0" cy="0"/>
        </a:xfrm>
      </p:grpSpPr>
      <p:sp>
        <p:nvSpPr>
          <p:cNvPr id="9" name="Google Shape;9;p44"/>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0" name="Google Shape;10;p44"/>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44"/>
          <p:cNvPicPr preferRelativeResize="0"/>
          <p:nvPr/>
        </p:nvPicPr>
        <p:blipFill rotWithShape="1">
          <a:blip r:embed="rId3">
            <a:alphaModFix/>
          </a:blip>
          <a:srcRect t="2266" b="2265"/>
          <a:stretch/>
        </p:blipFill>
        <p:spPr>
          <a:xfrm>
            <a:off x="471000" y="467399"/>
            <a:ext cx="2218858" cy="824085"/>
          </a:xfrm>
          <a:prstGeom prst="rect">
            <a:avLst/>
          </a:prstGeom>
          <a:noFill/>
          <a:ln>
            <a:noFill/>
          </a:ln>
        </p:spPr>
      </p:pic>
      <p:sp>
        <p:nvSpPr>
          <p:cNvPr id="12" name="Google Shape;12;p44"/>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13" name="Google Shape;13;p44"/>
          <p:cNvPicPr preferRelativeResize="0"/>
          <p:nvPr/>
        </p:nvPicPr>
        <p:blipFill rotWithShape="1">
          <a:blip r:embed="rId4">
            <a:alphaModFix/>
          </a:blip>
          <a:srcRect l="3024" r="3023"/>
          <a:stretch/>
        </p:blipFill>
        <p:spPr>
          <a:xfrm>
            <a:off x="324895" y="4528124"/>
            <a:ext cx="1987904" cy="440100"/>
          </a:xfrm>
          <a:prstGeom prst="rect">
            <a:avLst/>
          </a:prstGeom>
          <a:noFill/>
          <a:ln>
            <a:noFill/>
          </a:ln>
        </p:spPr>
      </p:pic>
      <p:pic>
        <p:nvPicPr>
          <p:cNvPr id="14" name="Google Shape;14;p44"/>
          <p:cNvPicPr preferRelativeResize="0"/>
          <p:nvPr/>
        </p:nvPicPr>
        <p:blipFill rotWithShape="1">
          <a:blip r:embed="rId5">
            <a:alphaModFix/>
          </a:blip>
          <a:srcRect/>
          <a:stretch/>
        </p:blipFill>
        <p:spPr>
          <a:xfrm>
            <a:off x="4572000" y="4435832"/>
            <a:ext cx="775407" cy="547632"/>
          </a:xfrm>
          <a:prstGeom prst="rect">
            <a:avLst/>
          </a:prstGeom>
          <a:noFill/>
          <a:ln>
            <a:noFill/>
          </a:ln>
        </p:spPr>
      </p:pic>
      <p:pic>
        <p:nvPicPr>
          <p:cNvPr id="15" name="Google Shape;15;p44"/>
          <p:cNvPicPr preferRelativeResize="0"/>
          <p:nvPr/>
        </p:nvPicPr>
        <p:blipFill rotWithShape="1">
          <a:blip r:embed="rId6">
            <a:alphaModFix/>
          </a:blip>
          <a:srcRect/>
          <a:stretch/>
        </p:blipFill>
        <p:spPr>
          <a:xfrm>
            <a:off x="5572275" y="4556846"/>
            <a:ext cx="858148" cy="352949"/>
          </a:xfrm>
          <a:prstGeom prst="rect">
            <a:avLst/>
          </a:prstGeom>
          <a:noFill/>
          <a:ln>
            <a:noFill/>
          </a:ln>
        </p:spPr>
      </p:pic>
      <p:pic>
        <p:nvPicPr>
          <p:cNvPr id="16" name="Google Shape;16;p44"/>
          <p:cNvPicPr preferRelativeResize="0"/>
          <p:nvPr/>
        </p:nvPicPr>
        <p:blipFill rotWithShape="1">
          <a:blip r:embed="rId7">
            <a:alphaModFix/>
          </a:blip>
          <a:srcRect/>
          <a:stretch/>
        </p:blipFill>
        <p:spPr>
          <a:xfrm>
            <a:off x="6725411" y="4559992"/>
            <a:ext cx="845283" cy="370912"/>
          </a:xfrm>
          <a:prstGeom prst="rect">
            <a:avLst/>
          </a:prstGeom>
          <a:noFill/>
          <a:ln>
            <a:noFill/>
          </a:ln>
        </p:spPr>
      </p:pic>
      <p:pic>
        <p:nvPicPr>
          <p:cNvPr id="17" name="Google Shape;17;p44"/>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18"/>
        <p:cNvGrpSpPr/>
        <p:nvPr/>
      </p:nvGrpSpPr>
      <p:grpSpPr>
        <a:xfrm>
          <a:off x="0" y="0"/>
          <a:ext cx="0" cy="0"/>
          <a:chOff x="0" y="0"/>
          <a:chExt cx="0" cy="0"/>
        </a:xfrm>
      </p:grpSpPr>
      <p:sp>
        <p:nvSpPr>
          <p:cNvPr id="19" name="Google Shape;19;p45"/>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 name="Google Shape;20;p45"/>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1" name="Google Shape;21;p45"/>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2" name="Google Shape;22;p45"/>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23" name="Google Shape;23;p45"/>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24" name="Google Shape;24;p45"/>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25" name="Google Shape;25;p45"/>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26" name="Google Shape;26;p45"/>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27" name="Google Shape;27;p45"/>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28" name="Google Shape;28;p45"/>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29" name="Google Shape;29;p45"/>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30"/>
        <p:cNvGrpSpPr/>
        <p:nvPr/>
      </p:nvGrpSpPr>
      <p:grpSpPr>
        <a:xfrm>
          <a:off x="0" y="0"/>
          <a:ext cx="0" cy="0"/>
          <a:chOff x="0" y="0"/>
          <a:chExt cx="0" cy="0"/>
        </a:xfrm>
      </p:grpSpPr>
      <p:pic>
        <p:nvPicPr>
          <p:cNvPr id="31" name="Google Shape;31;p46"/>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32" name="Google Shape;32;p46"/>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46"/>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34" name="Google Shape;34;p46"/>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5" name="Google Shape;35;p46"/>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36"/>
        <p:cNvGrpSpPr/>
        <p:nvPr/>
      </p:nvGrpSpPr>
      <p:grpSpPr>
        <a:xfrm>
          <a:off x="0" y="0"/>
          <a:ext cx="0" cy="0"/>
          <a:chOff x="0" y="0"/>
          <a:chExt cx="0" cy="0"/>
        </a:xfrm>
      </p:grpSpPr>
      <p:sp>
        <p:nvSpPr>
          <p:cNvPr id="37" name="Google Shape;37;p47"/>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47"/>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9" name="Google Shape;39;p4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40" name="Google Shape;40;p47"/>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41" name="Google Shape;41;p47"/>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42" name="Google Shape;42;p47"/>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43" name="Google Shape;43;p47"/>
          <p:cNvPicPr preferRelativeResize="0"/>
          <p:nvPr/>
        </p:nvPicPr>
        <p:blipFill rotWithShape="1">
          <a:blip r:embed="rId6">
            <a:alphaModFix/>
          </a:blip>
          <a:srcRect l="3024" r="3023"/>
          <a:stretch/>
        </p:blipFill>
        <p:spPr>
          <a:xfrm>
            <a:off x="1697592" y="4528124"/>
            <a:ext cx="1987904" cy="440100"/>
          </a:xfrm>
          <a:prstGeom prst="rect">
            <a:avLst/>
          </a:prstGeom>
          <a:noFill/>
          <a:ln>
            <a:noFill/>
          </a:ln>
        </p:spPr>
      </p:pic>
      <p:pic>
        <p:nvPicPr>
          <p:cNvPr id="44" name="Google Shape;44;p47"/>
          <p:cNvPicPr preferRelativeResize="0"/>
          <p:nvPr/>
        </p:nvPicPr>
        <p:blipFill rotWithShape="1">
          <a:blip r:embed="rId7">
            <a:alphaModFix/>
          </a:blip>
          <a:srcRect r="63278"/>
          <a:stretch/>
        </p:blipFill>
        <p:spPr>
          <a:xfrm>
            <a:off x="211687" y="4503966"/>
            <a:ext cx="1274218" cy="488417"/>
          </a:xfrm>
          <a:prstGeom prst="rect">
            <a:avLst/>
          </a:prstGeom>
          <a:noFill/>
          <a:ln>
            <a:noFill/>
          </a:ln>
        </p:spPr>
      </p:pic>
      <p:cxnSp>
        <p:nvCxnSpPr>
          <p:cNvPr id="45" name="Google Shape;45;p47"/>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46" name="Google Shape;46;p47"/>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47"/>
        <p:cNvGrpSpPr/>
        <p:nvPr/>
      </p:nvGrpSpPr>
      <p:grpSpPr>
        <a:xfrm>
          <a:off x="0" y="0"/>
          <a:ext cx="0" cy="0"/>
          <a:chOff x="0" y="0"/>
          <a:chExt cx="0" cy="0"/>
        </a:xfrm>
      </p:grpSpPr>
      <p:sp>
        <p:nvSpPr>
          <p:cNvPr id="48" name="Google Shape;48;p48"/>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49" name="Google Shape;49;p48"/>
          <p:cNvPicPr preferRelativeResize="0"/>
          <p:nvPr/>
        </p:nvPicPr>
        <p:blipFill rotWithShape="1">
          <a:blip r:embed="rId3">
            <a:alphaModFix/>
          </a:blip>
          <a:srcRect l="3024" r="3023"/>
          <a:stretch/>
        </p:blipFill>
        <p:spPr>
          <a:xfrm>
            <a:off x="177278" y="4576442"/>
            <a:ext cx="1987904" cy="440100"/>
          </a:xfrm>
          <a:prstGeom prst="rect">
            <a:avLst/>
          </a:prstGeom>
          <a:noFill/>
          <a:ln>
            <a:noFill/>
          </a:ln>
        </p:spPr>
      </p:pic>
      <p:pic>
        <p:nvPicPr>
          <p:cNvPr id="50" name="Google Shape;50;p48"/>
          <p:cNvPicPr preferRelativeResize="0"/>
          <p:nvPr/>
        </p:nvPicPr>
        <p:blipFill rotWithShape="1">
          <a:blip r:embed="rId4">
            <a:alphaModFix/>
          </a:blip>
          <a:srcRect r="63278"/>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51"/>
        <p:cNvGrpSpPr/>
        <p:nvPr/>
      </p:nvGrpSpPr>
      <p:grpSpPr>
        <a:xfrm>
          <a:off x="0" y="0"/>
          <a:ext cx="0" cy="0"/>
          <a:chOff x="0" y="0"/>
          <a:chExt cx="0" cy="0"/>
        </a:xfrm>
      </p:grpSpPr>
      <p:pic>
        <p:nvPicPr>
          <p:cNvPr id="52" name="Google Shape;52;p49"/>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53" name="Google Shape;53;p49"/>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54" name="Google Shape;54;p49"/>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55"/>
        <p:cNvGrpSpPr/>
        <p:nvPr/>
      </p:nvGrpSpPr>
      <p:grpSpPr>
        <a:xfrm>
          <a:off x="0" y="0"/>
          <a:ext cx="0" cy="0"/>
          <a:chOff x="0" y="0"/>
          <a:chExt cx="0" cy="0"/>
        </a:xfrm>
      </p:grpSpPr>
      <p:cxnSp>
        <p:nvCxnSpPr>
          <p:cNvPr id="56" name="Google Shape;56;p50"/>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57" name="Google Shape;57;p50"/>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8" name="Google Shape;58;p50"/>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9" name="Google Shape;59;p50"/>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60" name="Google Shape;60;p50"/>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61" name="Google Shape;61;p50"/>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62"/>
        <p:cNvGrpSpPr/>
        <p:nvPr/>
      </p:nvGrpSpPr>
      <p:grpSpPr>
        <a:xfrm>
          <a:off x="0" y="0"/>
          <a:ext cx="0" cy="0"/>
          <a:chOff x="0" y="0"/>
          <a:chExt cx="0" cy="0"/>
        </a:xfrm>
      </p:grpSpPr>
      <p:pic>
        <p:nvPicPr>
          <p:cNvPr id="63" name="Google Shape;63;p51" descr="A picture containing shape&#10;&#10;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64" name="Google Shape;64;p51"/>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65" name="Google Shape;65;p51"/>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6" name="Google Shape;66;p51"/>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67" name="Google Shape;67;p51"/>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68" name="Google Shape;68;p51"/>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69"/>
        <p:cNvGrpSpPr/>
        <p:nvPr/>
      </p:nvGrpSpPr>
      <p:grpSpPr>
        <a:xfrm>
          <a:off x="0" y="0"/>
          <a:ext cx="0" cy="0"/>
          <a:chOff x="0" y="0"/>
          <a:chExt cx="0" cy="0"/>
        </a:xfrm>
      </p:grpSpPr>
      <p:sp>
        <p:nvSpPr>
          <p:cNvPr id="70" name="Google Shape;70;p52"/>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 name="Google Shape;71;p52"/>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2" name="Google Shape;72;p52"/>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3" name="Google Shape;73;p5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74" name="Google Shape;74;p52"/>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75" name="Google Shape;75;p52"/>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76" name="Google Shape;76;p52"/>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77" name="Google Shape;77;p52"/>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78" name="Google Shape;78;p52"/>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79" name="Google Shape;79;p52"/>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80" name="Google Shape;80;p52"/>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81"/>
        <p:cNvGrpSpPr/>
        <p:nvPr/>
      </p:nvGrpSpPr>
      <p:grpSpPr>
        <a:xfrm>
          <a:off x="0" y="0"/>
          <a:ext cx="0" cy="0"/>
          <a:chOff x="0" y="0"/>
          <a:chExt cx="0" cy="0"/>
        </a:xfrm>
      </p:grpSpPr>
      <p:sp>
        <p:nvSpPr>
          <p:cNvPr id="82" name="Google Shape;82;p53"/>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53"/>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4" name="Google Shape;84;p53"/>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5" name="Google Shape;85;p5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86" name="Google Shape;86;p53"/>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87" name="Google Shape;87;p53"/>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8" name="Google Shape;88;p53"/>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89" name="Google Shape;89;p53"/>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90" name="Google Shape;90;p53"/>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91" name="Google Shape;91;p53"/>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92" name="Google Shape;92;p53"/>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93"/>
        <p:cNvGrpSpPr/>
        <p:nvPr/>
      </p:nvGrpSpPr>
      <p:grpSpPr>
        <a:xfrm>
          <a:off x="0" y="0"/>
          <a:ext cx="0" cy="0"/>
          <a:chOff x="0" y="0"/>
          <a:chExt cx="0" cy="0"/>
        </a:xfrm>
      </p:grpSpPr>
      <p:sp>
        <p:nvSpPr>
          <p:cNvPr id="94" name="Google Shape;94;p54"/>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5" name="Google Shape;95;p54"/>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6" name="Google Shape;96;p54"/>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97" name="Google Shape;97;p54"/>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98" name="Google Shape;98;p54"/>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99" name="Google Shape;99;p54"/>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100"/>
        <p:cNvGrpSpPr/>
        <p:nvPr/>
      </p:nvGrpSpPr>
      <p:grpSpPr>
        <a:xfrm>
          <a:off x="0" y="0"/>
          <a:ext cx="0" cy="0"/>
          <a:chOff x="0" y="0"/>
          <a:chExt cx="0" cy="0"/>
        </a:xfrm>
      </p:grpSpPr>
      <p:sp>
        <p:nvSpPr>
          <p:cNvPr id="101" name="Google Shape;101;p55"/>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2" name="Google Shape;102;p55"/>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103" name="Google Shape;103;p55"/>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104" name="Google Shape;104;p55"/>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105" name="Google Shape;105;p55"/>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6" name="Google Shape;106;p55"/>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07"/>
        <p:cNvGrpSpPr/>
        <p:nvPr/>
      </p:nvGrpSpPr>
      <p:grpSpPr>
        <a:xfrm>
          <a:off x="0" y="0"/>
          <a:ext cx="0" cy="0"/>
          <a:chOff x="0" y="0"/>
          <a:chExt cx="0" cy="0"/>
        </a:xfrm>
      </p:grpSpPr>
      <p:pic>
        <p:nvPicPr>
          <p:cNvPr id="108" name="Google Shape;108;p56"/>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09" name="Google Shape;109;p56"/>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0" name="Google Shape;110;p56"/>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1" name="Google Shape;111;p56"/>
          <p:cNvSpPr>
            <a:spLocks noGrp="1"/>
          </p:cNvSpPr>
          <p:nvPr>
            <p:ph type="pic" idx="2"/>
          </p:nvPr>
        </p:nvSpPr>
        <p:spPr>
          <a:xfrm>
            <a:off x="5572125" y="1"/>
            <a:ext cx="3571875" cy="5029199"/>
          </a:xfrm>
          <a:prstGeom prst="rect">
            <a:avLst/>
          </a:prstGeom>
          <a:solidFill>
            <a:srgbClr val="D3EEEF"/>
          </a:solidFill>
          <a:ln>
            <a:noFill/>
          </a:ln>
        </p:spPr>
      </p:sp>
      <p:pic>
        <p:nvPicPr>
          <p:cNvPr id="112" name="Google Shape;112;p56"/>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13" name="Google Shape;113;p56"/>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4"/>
        <p:cNvGrpSpPr/>
        <p:nvPr/>
      </p:nvGrpSpPr>
      <p:grpSpPr>
        <a:xfrm>
          <a:off x="0" y="0"/>
          <a:ext cx="0" cy="0"/>
          <a:chOff x="0" y="0"/>
          <a:chExt cx="0" cy="0"/>
        </a:xfrm>
      </p:grpSpPr>
      <p:sp>
        <p:nvSpPr>
          <p:cNvPr id="115" name="Google Shape;115;p57"/>
          <p:cNvSpPr>
            <a:spLocks noGrp="1"/>
          </p:cNvSpPr>
          <p:nvPr>
            <p:ph type="pic" idx="2"/>
          </p:nvPr>
        </p:nvSpPr>
        <p:spPr>
          <a:xfrm>
            <a:off x="0" y="1"/>
            <a:ext cx="9144000" cy="2571749"/>
          </a:xfrm>
          <a:prstGeom prst="rect">
            <a:avLst/>
          </a:prstGeom>
          <a:solidFill>
            <a:srgbClr val="D3EEEF"/>
          </a:solidFill>
          <a:ln>
            <a:noFill/>
          </a:ln>
        </p:spPr>
      </p:sp>
      <p:sp>
        <p:nvSpPr>
          <p:cNvPr id="116" name="Google Shape;116;p57"/>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7" name="Google Shape;117;p57"/>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8" name="Google Shape;118;p57"/>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19" name="Google Shape;119;p57"/>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0" name="Google Shape;120;p57"/>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21"/>
        <p:cNvGrpSpPr/>
        <p:nvPr/>
      </p:nvGrpSpPr>
      <p:grpSpPr>
        <a:xfrm>
          <a:off x="0" y="0"/>
          <a:ext cx="0" cy="0"/>
          <a:chOff x="0" y="0"/>
          <a:chExt cx="0" cy="0"/>
        </a:xfrm>
      </p:grpSpPr>
      <p:pic>
        <p:nvPicPr>
          <p:cNvPr id="122" name="Google Shape;122;p58"/>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sp>
        <p:nvSpPr>
          <p:cNvPr id="123" name="Google Shape;123;p58"/>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4" name="Google Shape;124;p58"/>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5" name="Google Shape;125;p58"/>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6" name="Google Shape;126;p58"/>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27"/>
        <p:cNvGrpSpPr/>
        <p:nvPr/>
      </p:nvGrpSpPr>
      <p:grpSpPr>
        <a:xfrm>
          <a:off x="0" y="0"/>
          <a:ext cx="0" cy="0"/>
          <a:chOff x="0" y="0"/>
          <a:chExt cx="0" cy="0"/>
        </a:xfrm>
      </p:grpSpPr>
      <p:sp>
        <p:nvSpPr>
          <p:cNvPr id="128" name="Google Shape;128;p5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129" name="Google Shape;129;p59"/>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30" name="Google Shape;130;p59"/>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31" name="Google Shape;131;p59"/>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32" name="Google Shape;132;p59"/>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133" name="Google Shape;133;p59"/>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4" name="Google Shape;134;p59"/>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35" name="Google Shape;135;p59"/>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quote">
  <p:cSld name="quote">
    <p:bg>
      <p:bgPr>
        <a:blipFill>
          <a:blip r:embed="rId2">
            <a:alphaModFix/>
          </a:blip>
          <a:stretch>
            <a:fillRect/>
          </a:stretch>
        </a:blipFill>
        <a:effectLst/>
      </p:bgPr>
    </p:bg>
    <p:spTree>
      <p:nvGrpSpPr>
        <p:cNvPr id="1" name="Shape 136"/>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In-class activity">
  <p:cSld name="In-class activity">
    <p:bg>
      <p:bgPr>
        <a:blipFill>
          <a:blip r:embed="rId2">
            <a:alphaModFix/>
          </a:blip>
          <a:stretch>
            <a:fillRect/>
          </a:stretch>
        </a:blipFill>
        <a:effectLst/>
      </p:bgPr>
    </p:bg>
    <p:spTree>
      <p:nvGrpSpPr>
        <p:cNvPr id="1" name="Shape 137"/>
        <p:cNvGrpSpPr/>
        <p:nvPr/>
      </p:nvGrpSpPr>
      <p:grpSpPr>
        <a:xfrm>
          <a:off x="0" y="0"/>
          <a:ext cx="0" cy="0"/>
          <a:chOff x="0" y="0"/>
          <a:chExt cx="0" cy="0"/>
        </a:xfrm>
      </p:grpSpPr>
      <p:sp>
        <p:nvSpPr>
          <p:cNvPr id="138" name="Google Shape;138;p61"/>
          <p:cNvSpPr txBox="1">
            <a:spLocks noGrp="1"/>
          </p:cNvSpPr>
          <p:nvPr>
            <p:ph type="body" idx="1"/>
          </p:nvPr>
        </p:nvSpPr>
        <p:spPr>
          <a:xfrm>
            <a:off x="848795" y="369950"/>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39" name="Google Shape;139;p61"/>
          <p:cNvSpPr txBox="1">
            <a:spLocks noGrp="1"/>
          </p:cNvSpPr>
          <p:nvPr>
            <p:ph type="body" idx="2"/>
          </p:nvPr>
        </p:nvSpPr>
        <p:spPr>
          <a:xfrm>
            <a:off x="863071" y="871741"/>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8"/>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8"/>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hyperlink" Target="http://www.dems.pro/" TargetMode="External"/><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
          <p:cNvSpPr txBox="1">
            <a:spLocks noGrp="1"/>
          </p:cNvSpPr>
          <p:nvPr>
            <p:ph type="ctrTitle"/>
          </p:nvPr>
        </p:nvSpPr>
        <p:spPr>
          <a:xfrm>
            <a:off x="310616" y="861966"/>
            <a:ext cx="9180275" cy="2725965"/>
          </a:xfrm>
          <a:prstGeom prst="rect">
            <a:avLst/>
          </a:prstGeom>
          <a:noFill/>
          <a:ln>
            <a:noFill/>
          </a:ln>
        </p:spPr>
        <p:txBody>
          <a:bodyPr spcFirstLastPara="1" wrap="square" lIns="91425" tIns="45700" rIns="91425" bIns="45700" anchor="b" anchorCtr="0">
            <a:normAutofit/>
          </a:bodyPr>
          <a:lstStyle/>
          <a:p>
            <a:pPr marL="0" lvl="0" indent="0" rtl="0">
              <a:lnSpc>
                <a:spcPct val="90000"/>
              </a:lnSpc>
              <a:spcBef>
                <a:spcPts val="0"/>
              </a:spcBef>
              <a:spcAft>
                <a:spcPts val="0"/>
              </a:spcAft>
              <a:buClr>
                <a:schemeClr val="lt1"/>
              </a:buClr>
              <a:buSzPts val="4500"/>
              <a:buFont typeface="Roboto"/>
              <a:buNone/>
            </a:pPr>
            <a:r>
              <a:rPr lang="en-US" sz="4800" dirty="0" err="1"/>
              <a:t>Strategia</a:t>
            </a:r>
            <a:r>
              <a:rPr lang="en-US" sz="4800" dirty="0"/>
              <a:t> SEO </a:t>
            </a:r>
            <a:r>
              <a:rPr lang="pl-PL" sz="4800" dirty="0" smtClean="0"/>
              <a:t/>
            </a:r>
            <a:br>
              <a:rPr lang="pl-PL" sz="4800" dirty="0" smtClean="0"/>
            </a:br>
            <a:r>
              <a:rPr lang="en-US" sz="4800" dirty="0" smtClean="0"/>
              <a:t>- </a:t>
            </a:r>
            <a:r>
              <a:rPr lang="pl-PL" sz="4800" dirty="0" smtClean="0"/>
              <a:t>eksplorowanie</a:t>
            </a:r>
            <a:endParaRPr sz="48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51" name="Google Shape;151;p2"/>
          <p:cNvSpPr txBox="1">
            <a:spLocks noGrp="1"/>
          </p:cNvSpPr>
          <p:nvPr>
            <p:ph type="title"/>
          </p:nvPr>
        </p:nvSpPr>
        <p:spPr>
          <a:xfrm>
            <a:off x="840582" y="851217"/>
            <a:ext cx="8303417" cy="1358279"/>
          </a:xfrm>
          <a:prstGeom prst="rect">
            <a:avLst/>
          </a:prstGeom>
          <a:noFill/>
          <a:ln>
            <a:noFill/>
          </a:ln>
        </p:spPr>
        <p:txBody>
          <a:bodyPr spcFirstLastPara="1" wrap="square" lIns="0" tIns="45700" rIns="0" bIns="45700" anchor="b" anchorCtr="0">
            <a:noAutofit/>
          </a:bodyPr>
          <a:lstStyle/>
          <a:p>
            <a:pPr marL="0" lvl="0" indent="0" algn="l" rtl="0">
              <a:lnSpc>
                <a:spcPct val="90000"/>
              </a:lnSpc>
              <a:spcBef>
                <a:spcPts val="0"/>
              </a:spcBef>
              <a:spcAft>
                <a:spcPts val="0"/>
              </a:spcAft>
              <a:buClr>
                <a:srgbClr val="D12477"/>
              </a:buClr>
              <a:buSzPts val="4400"/>
              <a:buFont typeface="Arial"/>
              <a:buNone/>
            </a:pPr>
            <a:r>
              <a:rPr lang="en-US" sz="4400" dirty="0" err="1">
                <a:solidFill>
                  <a:srgbClr val="D12477"/>
                </a:solidFill>
              </a:rPr>
              <a:t>Strategia</a:t>
            </a:r>
            <a:r>
              <a:rPr lang="en-US" sz="4400" dirty="0">
                <a:solidFill>
                  <a:srgbClr val="D12477"/>
                </a:solidFill>
              </a:rPr>
              <a:t> SEO - </a:t>
            </a:r>
            <a:br>
              <a:rPr lang="en-US" sz="4400" dirty="0">
                <a:solidFill>
                  <a:srgbClr val="D12477"/>
                </a:solidFill>
              </a:rPr>
            </a:br>
            <a:r>
              <a:rPr lang="en-US" sz="4400" dirty="0" err="1">
                <a:solidFill>
                  <a:srgbClr val="D12477"/>
                </a:solidFill>
              </a:rPr>
              <a:t>Eksploruj</a:t>
            </a:r>
            <a:endParaRPr dirty="0"/>
          </a:p>
        </p:txBody>
      </p:sp>
      <p:sp>
        <p:nvSpPr>
          <p:cNvPr id="152" name="Google Shape;152;p2"/>
          <p:cNvSpPr txBox="1">
            <a:spLocks noGrp="1"/>
          </p:cNvSpPr>
          <p:nvPr>
            <p:ph type="body" idx="1"/>
          </p:nvPr>
        </p:nvSpPr>
        <p:spPr>
          <a:xfrm>
            <a:off x="863071" y="2564692"/>
            <a:ext cx="6614054" cy="1872820"/>
          </a:xfrm>
          <a:prstGeom prst="rect">
            <a:avLst/>
          </a:prstGeom>
          <a:noFill/>
          <a:ln>
            <a:noFill/>
          </a:ln>
        </p:spPr>
        <p:txBody>
          <a:bodyPr spcFirstLastPara="1" wrap="square" lIns="0" tIns="0" rIns="0" bIns="0" anchor="t" anchorCtr="0">
            <a:spAutoFit/>
          </a:bodyPr>
          <a:lstStyle/>
          <a:p>
            <a:pPr marL="0" marR="0" lvl="0" indent="0" algn="l" rtl="0">
              <a:lnSpc>
                <a:spcPct val="115000"/>
              </a:lnSpc>
              <a:spcBef>
                <a:spcPts val="0"/>
              </a:spcBef>
              <a:spcAft>
                <a:spcPts val="0"/>
              </a:spcAft>
              <a:buClr>
                <a:schemeClr val="lt1"/>
              </a:buClr>
              <a:buSzPts val="2400"/>
              <a:buNone/>
            </a:pPr>
            <a:r>
              <a:rPr lang="en-US" sz="2400" b="0" i="0" u="none" strike="noStrike" cap="none">
                <a:latin typeface="Calibri"/>
                <a:ea typeface="Calibri"/>
                <a:cs typeface="Calibri"/>
                <a:sym typeface="Calibri"/>
              </a:rPr>
              <a:t>Co by się stało, gdyby nie przeprowadzono badań na temat odbiorców i konkurencji?</a:t>
            </a:r>
            <a:endParaRPr/>
          </a:p>
          <a:p>
            <a:pPr marL="0" marR="0" lvl="0" indent="0" algn="l" rtl="0">
              <a:lnSpc>
                <a:spcPct val="115000"/>
              </a:lnSpc>
              <a:spcBef>
                <a:spcPts val="1600"/>
              </a:spcBef>
              <a:spcAft>
                <a:spcPts val="0"/>
              </a:spcAft>
              <a:buClr>
                <a:schemeClr val="lt1"/>
              </a:buClr>
              <a:buSzPts val="2400"/>
              <a:buNone/>
            </a:pPr>
            <a:endParaRPr sz="2400" b="0" i="0" u="none" strike="noStrike" cap="none">
              <a:latin typeface="Arial"/>
              <a:ea typeface="Arial"/>
              <a:cs typeface="Arial"/>
              <a:sym typeface="Arial"/>
            </a:endParaRPr>
          </a:p>
          <a:p>
            <a:pPr marL="0" lvl="0" indent="0" algn="l" rtl="0">
              <a:lnSpc>
                <a:spcPct val="90000"/>
              </a:lnSpc>
              <a:spcBef>
                <a:spcPts val="750"/>
              </a:spcBef>
              <a:spcAft>
                <a:spcPts val="0"/>
              </a:spcAft>
              <a:buClr>
                <a:schemeClr val="lt1"/>
              </a:buClr>
              <a:buSzPts val="2100"/>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3000"/>
              <a:buFont typeface="Calibri"/>
              <a:buNone/>
            </a:pPr>
            <a:endParaRPr sz="3000" b="1" i="0" u="none" strike="noStrike" cap="none">
              <a:solidFill>
                <a:schemeClr val="dk1"/>
              </a:solidFill>
              <a:latin typeface="Arial"/>
              <a:ea typeface="Arial"/>
              <a:cs typeface="Arial"/>
              <a:sym typeface="Arial"/>
            </a:endParaRPr>
          </a:p>
        </p:txBody>
      </p:sp>
      <p:sp>
        <p:nvSpPr>
          <p:cNvPr id="158" name="Google Shape;158;p3"/>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marR="0" lvl="0" indent="-171450" algn="just" rtl="0">
              <a:lnSpc>
                <a:spcPct val="115000"/>
              </a:lnSpc>
              <a:spcBef>
                <a:spcPts val="1200"/>
              </a:spcBef>
              <a:spcAft>
                <a:spcPts val="120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59" name="Google Shape;159;p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Cele nauczania</a:t>
            </a:r>
            <a:endParaRPr/>
          </a:p>
        </p:txBody>
      </p:sp>
      <p:sp>
        <p:nvSpPr>
          <p:cNvPr id="160" name="Google Shape;160;p3"/>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p>
            <a:pPr marL="342900" lvl="0" indent="-176212" algn="l" rtl="0">
              <a:lnSpc>
                <a:spcPct val="90000"/>
              </a:lnSpc>
              <a:spcBef>
                <a:spcPts val="0"/>
              </a:spcBef>
              <a:spcAft>
                <a:spcPts val="0"/>
              </a:spcAft>
              <a:buClr>
                <a:srgbClr val="ED7D31"/>
              </a:buClr>
              <a:buSzPts val="2625"/>
              <a:buFont typeface="Arial"/>
              <a:buNone/>
            </a:pPr>
            <a:endParaRPr/>
          </a:p>
          <a:p>
            <a:pPr marL="342900" lvl="0" indent="-342900" algn="l" rtl="0">
              <a:lnSpc>
                <a:spcPct val="90000"/>
              </a:lnSpc>
              <a:spcBef>
                <a:spcPts val="750"/>
              </a:spcBef>
              <a:spcAft>
                <a:spcPts val="0"/>
              </a:spcAft>
              <a:buClr>
                <a:srgbClr val="D12477"/>
              </a:buClr>
              <a:buSzPts val="3150"/>
              <a:buFont typeface="Arial"/>
              <a:buChar char="•"/>
            </a:pPr>
            <a:r>
              <a:rPr lang="en-US"/>
              <a:t>Wyjaśnij lejek sprzedaży</a:t>
            </a:r>
            <a:endParaRPr/>
          </a:p>
          <a:p>
            <a:pPr marL="342900" lvl="0" indent="-342900" algn="l" rtl="0">
              <a:lnSpc>
                <a:spcPct val="90000"/>
              </a:lnSpc>
              <a:spcBef>
                <a:spcPts val="750"/>
              </a:spcBef>
              <a:spcAft>
                <a:spcPts val="0"/>
              </a:spcAft>
              <a:buClr>
                <a:srgbClr val="D12477"/>
              </a:buClr>
              <a:buSzPts val="3150"/>
              <a:buFont typeface="Arial"/>
              <a:buChar char="•"/>
            </a:pPr>
            <a:r>
              <a:rPr lang="en-US"/>
              <a:t>Określenie celów</a:t>
            </a:r>
            <a:endParaRPr/>
          </a:p>
          <a:p>
            <a:pPr marL="342900" lvl="0" indent="-342900" algn="l" rtl="0">
              <a:lnSpc>
                <a:spcPct val="90000"/>
              </a:lnSpc>
              <a:spcBef>
                <a:spcPts val="750"/>
              </a:spcBef>
              <a:spcAft>
                <a:spcPts val="0"/>
              </a:spcAft>
              <a:buClr>
                <a:srgbClr val="D12477"/>
              </a:buClr>
              <a:buSzPts val="3150"/>
              <a:buFont typeface="Arial"/>
              <a:buChar char="•"/>
            </a:pPr>
            <a:r>
              <a:rPr lang="en-US"/>
              <a:t>Zarys strategii SEO konkurentów</a:t>
            </a:r>
            <a:endParaRPr/>
          </a:p>
          <a:p>
            <a:pPr marL="342900" lvl="0" indent="-342900" algn="l" rtl="0">
              <a:lnSpc>
                <a:spcPct val="90000"/>
              </a:lnSpc>
              <a:spcBef>
                <a:spcPts val="750"/>
              </a:spcBef>
              <a:spcAft>
                <a:spcPts val="0"/>
              </a:spcAft>
              <a:buClr>
                <a:srgbClr val="D12477"/>
              </a:buClr>
              <a:buSzPts val="3150"/>
              <a:buFont typeface="Arial"/>
              <a:buChar char="•"/>
            </a:pPr>
            <a:r>
              <a:rPr lang="en-US"/>
              <a:t>Opracowanie strategii słów kluczowych</a:t>
            </a:r>
            <a:endParaRPr/>
          </a:p>
          <a:p>
            <a:pPr marL="342900" lvl="0" indent="-209550" algn="l" rtl="0">
              <a:lnSpc>
                <a:spcPct val="90000"/>
              </a:lnSpc>
              <a:spcBef>
                <a:spcPts val="750"/>
              </a:spcBef>
              <a:spcAft>
                <a:spcPts val="0"/>
              </a:spcAft>
              <a:buClr>
                <a:srgbClr val="161249"/>
              </a:buClr>
              <a:buSzPts val="2100"/>
              <a:buFont typeface="Arial"/>
              <a:buNone/>
            </a:pPr>
            <a:endParaRPr/>
          </a:p>
          <a:p>
            <a:pPr marL="342900" lvl="0" indent="-209550" algn="l" rtl="0">
              <a:lnSpc>
                <a:spcPct val="90000"/>
              </a:lnSpc>
              <a:spcBef>
                <a:spcPts val="750"/>
              </a:spcBef>
              <a:spcAft>
                <a:spcPts val="0"/>
              </a:spcAft>
              <a:buClr>
                <a:srgbClr val="161249"/>
              </a:buClr>
              <a:buSzPts val="2100"/>
              <a:buFont typeface="Arial"/>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4"/>
          <p:cNvSpPr txBox="1">
            <a:spLocks noGrp="1"/>
          </p:cNvSpPr>
          <p:nvPr>
            <p:ph type="title"/>
          </p:nvPr>
        </p:nvSpPr>
        <p:spPr>
          <a:xfrm>
            <a:off x="628650" y="1557618"/>
            <a:ext cx="2863215" cy="1383456"/>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chemeClr val="lt1"/>
              </a:buClr>
              <a:buSzPts val="3300"/>
              <a:buFont typeface="Arial"/>
              <a:buNone/>
            </a:pPr>
            <a:r>
              <a:rPr lang="en-US"/>
              <a:t>Tematy</a:t>
            </a:r>
            <a:endParaRPr/>
          </a:p>
        </p:txBody>
      </p:sp>
      <p:sp>
        <p:nvSpPr>
          <p:cNvPr id="166" name="Google Shape;166;p4"/>
          <p:cNvSpPr txBox="1"/>
          <p:nvPr/>
        </p:nvSpPr>
        <p:spPr>
          <a:xfrm>
            <a:off x="3983426" y="803665"/>
            <a:ext cx="4880447" cy="580273"/>
          </a:xfrm>
          <a:prstGeom prst="rect">
            <a:avLst/>
          </a:prstGeom>
          <a:noFill/>
          <a:ln>
            <a:noFill/>
          </a:ln>
        </p:spPr>
        <p:txBody>
          <a:bodyPr spcFirstLastPara="1" wrap="square" lIns="94675" tIns="147375" rIns="94675" bIns="147375" anchor="ctr" anchorCtr="0">
            <a:noAutofit/>
          </a:bodyPr>
          <a:lstStyle/>
          <a:p>
            <a:pPr marL="285750" marR="0" lvl="0" indent="-285750" algn="l" rtl="0">
              <a:lnSpc>
                <a:spcPct val="90000"/>
              </a:lnSpc>
              <a:spcBef>
                <a:spcPts val="0"/>
              </a:spcBef>
              <a:spcAft>
                <a:spcPts val="0"/>
              </a:spcAft>
              <a:buClr>
                <a:schemeClr val="lt1"/>
              </a:buClr>
              <a:buSzPts val="2250"/>
              <a:buFont typeface="Arial"/>
              <a:buChar char="•"/>
            </a:pPr>
            <a:r>
              <a:rPr lang="en-US" sz="1800" b="0" i="0" u="none" strike="noStrike" cap="none">
                <a:solidFill>
                  <a:schemeClr val="lt1"/>
                </a:solidFill>
                <a:latin typeface="Arial"/>
                <a:ea typeface="Arial"/>
                <a:cs typeface="Arial"/>
                <a:sym typeface="Arial"/>
              </a:rPr>
              <a:t>Lejek sprzedaży</a:t>
            </a:r>
            <a:endParaRPr sz="1800" b="0" i="0" u="none" strike="noStrike" cap="none">
              <a:solidFill>
                <a:schemeClr val="lt1"/>
              </a:solidFill>
              <a:latin typeface="Arial"/>
              <a:ea typeface="Arial"/>
              <a:cs typeface="Arial"/>
              <a:sym typeface="Arial"/>
            </a:endParaRPr>
          </a:p>
        </p:txBody>
      </p:sp>
      <p:sp>
        <p:nvSpPr>
          <p:cNvPr id="167" name="Google Shape;167;p4"/>
          <p:cNvSpPr txBox="1"/>
          <p:nvPr/>
        </p:nvSpPr>
        <p:spPr>
          <a:xfrm>
            <a:off x="3983426" y="1418443"/>
            <a:ext cx="4880447" cy="580273"/>
          </a:xfrm>
          <a:prstGeom prst="rect">
            <a:avLst/>
          </a:prstGeom>
          <a:noFill/>
          <a:ln>
            <a:noFill/>
          </a:ln>
        </p:spPr>
        <p:txBody>
          <a:bodyPr spcFirstLastPara="1" wrap="square" lIns="94675" tIns="147375" rIns="94675" bIns="147375" anchor="ctr" anchorCtr="0">
            <a:noAutofit/>
          </a:bodyPr>
          <a:lstStyle/>
          <a:p>
            <a:pPr marL="285750" marR="0" lvl="0" indent="-285750" algn="l" rtl="0">
              <a:lnSpc>
                <a:spcPct val="90000"/>
              </a:lnSpc>
              <a:spcBef>
                <a:spcPts val="0"/>
              </a:spcBef>
              <a:spcAft>
                <a:spcPts val="0"/>
              </a:spcAft>
              <a:buClr>
                <a:schemeClr val="lt1"/>
              </a:buClr>
              <a:buSzPts val="2250"/>
              <a:buFont typeface="Arial"/>
              <a:buChar char="•"/>
            </a:pPr>
            <a:r>
              <a:rPr lang="en-US" sz="1800" b="0" i="0" u="none" strike="noStrike" cap="none">
                <a:solidFill>
                  <a:schemeClr val="lt1"/>
                </a:solidFill>
                <a:latin typeface="Arial"/>
                <a:ea typeface="Arial"/>
                <a:cs typeface="Arial"/>
                <a:sym typeface="Arial"/>
              </a:rPr>
              <a:t>Cele strategii SEO</a:t>
            </a:r>
            <a:endParaRPr sz="1800" b="0" i="0" u="none" strike="noStrike" cap="none">
              <a:solidFill>
                <a:schemeClr val="lt1"/>
              </a:solidFill>
              <a:latin typeface="Arial"/>
              <a:ea typeface="Arial"/>
              <a:cs typeface="Arial"/>
              <a:sym typeface="Arial"/>
            </a:endParaRPr>
          </a:p>
        </p:txBody>
      </p:sp>
      <p:sp>
        <p:nvSpPr>
          <p:cNvPr id="168" name="Google Shape;168;p4"/>
          <p:cNvSpPr txBox="1"/>
          <p:nvPr/>
        </p:nvSpPr>
        <p:spPr>
          <a:xfrm>
            <a:off x="3983426" y="2035848"/>
            <a:ext cx="4880447" cy="580273"/>
          </a:xfrm>
          <a:prstGeom prst="rect">
            <a:avLst/>
          </a:prstGeom>
          <a:noFill/>
          <a:ln>
            <a:noFill/>
          </a:ln>
        </p:spPr>
        <p:txBody>
          <a:bodyPr spcFirstLastPara="1" wrap="square" lIns="94675" tIns="147375" rIns="94675" bIns="147375" anchor="ctr" anchorCtr="0">
            <a:noAutofit/>
          </a:bodyPr>
          <a:lstStyle/>
          <a:p>
            <a:pPr marL="285750" marR="0" lvl="0" indent="-142875" algn="l" rtl="0">
              <a:lnSpc>
                <a:spcPct val="90000"/>
              </a:lnSpc>
              <a:spcBef>
                <a:spcPts val="0"/>
              </a:spcBef>
              <a:spcAft>
                <a:spcPts val="0"/>
              </a:spcAft>
              <a:buClr>
                <a:schemeClr val="lt1"/>
              </a:buClr>
              <a:buSzPts val="2250"/>
              <a:buFont typeface="Arial"/>
              <a:buNone/>
            </a:pPr>
            <a:endParaRPr sz="1800" b="0" i="0" u="none" strike="noStrike" cap="none">
              <a:solidFill>
                <a:srgbClr val="FFFFFF"/>
              </a:solidFill>
              <a:latin typeface="Arial"/>
              <a:ea typeface="Arial"/>
              <a:cs typeface="Arial"/>
              <a:sym typeface="Arial"/>
            </a:endParaRPr>
          </a:p>
          <a:p>
            <a:pPr marL="285750" marR="0" lvl="0" indent="-285750" algn="l" rtl="0">
              <a:lnSpc>
                <a:spcPct val="90000"/>
              </a:lnSpc>
              <a:spcBef>
                <a:spcPts val="630"/>
              </a:spcBef>
              <a:spcAft>
                <a:spcPts val="0"/>
              </a:spcAft>
              <a:buClr>
                <a:schemeClr val="lt1"/>
              </a:buClr>
              <a:buSzPts val="2250"/>
              <a:buFont typeface="Arial"/>
              <a:buChar char="•"/>
            </a:pPr>
            <a:r>
              <a:rPr lang="en-US" sz="1800" b="0" i="0" u="none" strike="noStrike" cap="none">
                <a:solidFill>
                  <a:srgbClr val="FFFFFF"/>
                </a:solidFill>
                <a:latin typeface="Arial"/>
                <a:ea typeface="Arial"/>
                <a:cs typeface="Arial"/>
                <a:sym typeface="Arial"/>
              </a:rPr>
              <a:t>Zarys strategii SEO konkurentów</a:t>
            </a:r>
            <a:endParaRPr sz="1800" b="0" i="0" u="none" strike="noStrike" cap="none">
              <a:solidFill>
                <a:schemeClr val="dk1"/>
              </a:solidFill>
              <a:latin typeface="Arial"/>
              <a:ea typeface="Arial"/>
              <a:cs typeface="Arial"/>
              <a:sym typeface="Arial"/>
            </a:endParaRPr>
          </a:p>
          <a:p>
            <a:pPr marL="285750" marR="0" lvl="0" indent="-142875" algn="l" rtl="0">
              <a:lnSpc>
                <a:spcPct val="90000"/>
              </a:lnSpc>
              <a:spcBef>
                <a:spcPts val="630"/>
              </a:spcBef>
              <a:spcAft>
                <a:spcPts val="0"/>
              </a:spcAft>
              <a:buClr>
                <a:schemeClr val="lt1"/>
              </a:buClr>
              <a:buSzPts val="2250"/>
              <a:buFont typeface="Arial"/>
              <a:buNone/>
            </a:pPr>
            <a:endParaRPr sz="1800" b="0" i="0" u="none" strike="noStrike" cap="none">
              <a:solidFill>
                <a:srgbClr val="FFFFFF"/>
              </a:solidFill>
              <a:latin typeface="Arial"/>
              <a:ea typeface="Arial"/>
              <a:cs typeface="Arial"/>
              <a:sym typeface="Arial"/>
            </a:endParaRPr>
          </a:p>
        </p:txBody>
      </p:sp>
      <p:sp>
        <p:nvSpPr>
          <p:cNvPr id="169" name="Google Shape;169;p4"/>
          <p:cNvSpPr txBox="1"/>
          <p:nvPr/>
        </p:nvSpPr>
        <p:spPr>
          <a:xfrm>
            <a:off x="3983426" y="2650938"/>
            <a:ext cx="4880447" cy="580273"/>
          </a:xfrm>
          <a:prstGeom prst="rect">
            <a:avLst/>
          </a:prstGeom>
          <a:noFill/>
          <a:ln>
            <a:noFill/>
          </a:ln>
        </p:spPr>
        <p:txBody>
          <a:bodyPr spcFirstLastPara="1" wrap="square" lIns="94675" tIns="147375" rIns="94675" bIns="147375" anchor="ctr" anchorCtr="0">
            <a:noAutofit/>
          </a:bodyPr>
          <a:lstStyle/>
          <a:p>
            <a:pPr marL="285750" marR="0" lvl="0" indent="-285750" algn="l" rtl="0">
              <a:lnSpc>
                <a:spcPct val="90000"/>
              </a:lnSpc>
              <a:spcBef>
                <a:spcPts val="0"/>
              </a:spcBef>
              <a:spcAft>
                <a:spcPts val="0"/>
              </a:spcAft>
              <a:buClr>
                <a:schemeClr val="lt1"/>
              </a:buClr>
              <a:buSzPts val="2250"/>
              <a:buFont typeface="Arial"/>
              <a:buChar char="•"/>
            </a:pPr>
            <a:r>
              <a:rPr lang="en-US" sz="1800" b="0" i="0" u="none" strike="noStrike" cap="none">
                <a:solidFill>
                  <a:srgbClr val="FFFFFF"/>
                </a:solidFill>
                <a:latin typeface="Arial"/>
                <a:ea typeface="Arial"/>
                <a:cs typeface="Arial"/>
                <a:sym typeface="Arial"/>
              </a:rPr>
              <a:t>Strategia słów kluczowych</a:t>
            </a:r>
            <a:endParaRPr sz="1800" b="0" i="0" u="none" strike="noStrike" cap="none">
              <a:solidFill>
                <a:srgbClr val="FFFFFF"/>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5"/>
          <p:cNvSpPr txBox="1"/>
          <p:nvPr/>
        </p:nvSpPr>
        <p:spPr>
          <a:xfrm>
            <a:off x="0" y="847315"/>
            <a:ext cx="91440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lt1"/>
              </a:buClr>
              <a:buSzPts val="3200"/>
              <a:buFont typeface="Arial"/>
              <a:buNone/>
            </a:pPr>
            <a:r>
              <a:rPr lang="en-US" sz="3200" b="1" i="0" u="none" strike="noStrike" cap="none">
                <a:solidFill>
                  <a:schemeClr val="lt1"/>
                </a:solidFill>
                <a:latin typeface="Arial"/>
                <a:ea typeface="Arial"/>
                <a:cs typeface="Arial"/>
                <a:sym typeface="Arial"/>
              </a:rPr>
              <a:t>"Przyszłość SEO jest tutaj - zrozumienie i marketing dla określonych i zdefiniowanych odbiorców za pośrednictwem wyszukiwarek".</a:t>
            </a:r>
            <a:endParaRPr sz="1800" b="0" i="0" u="none" strike="noStrike" cap="none">
              <a:solidFill>
                <a:schemeClr val="lt1"/>
              </a:solidFill>
              <a:latin typeface="Calibri"/>
              <a:ea typeface="Calibri"/>
              <a:cs typeface="Calibri"/>
              <a:sym typeface="Calibri"/>
            </a:endParaRPr>
          </a:p>
          <a:p>
            <a:pPr marL="0" marR="0" lvl="0" indent="0" algn="r" rtl="0">
              <a:spcBef>
                <a:spcPts val="0"/>
              </a:spcBef>
              <a:spcAft>
                <a:spcPts val="0"/>
              </a:spcAft>
              <a:buClr>
                <a:schemeClr val="dk1"/>
              </a:buClr>
              <a:buSzPts val="3200"/>
              <a:buFont typeface="Calibri"/>
              <a:buNone/>
            </a:pPr>
            <a:endParaRPr sz="3200" b="1" i="0" u="none" strike="noStrike" cap="none">
              <a:solidFill>
                <a:schemeClr val="lt1"/>
              </a:solidFill>
              <a:latin typeface="Arial"/>
              <a:ea typeface="Arial"/>
              <a:cs typeface="Arial"/>
              <a:sym typeface="Arial"/>
            </a:endParaRPr>
          </a:p>
          <a:p>
            <a:pPr marL="0" marR="0" lvl="0" indent="0" algn="ctr" rtl="0">
              <a:spcBef>
                <a:spcPts val="0"/>
              </a:spcBef>
              <a:spcAft>
                <a:spcPts val="0"/>
              </a:spcAft>
              <a:buClr>
                <a:schemeClr val="lt1"/>
              </a:buClr>
              <a:buSzPts val="3200"/>
              <a:buFont typeface="Arial"/>
              <a:buNone/>
            </a:pPr>
            <a:r>
              <a:rPr lang="en-US" sz="3200" b="0" i="1" u="none" strike="noStrike" cap="none">
                <a:solidFill>
                  <a:schemeClr val="lt1"/>
                </a:solidFill>
                <a:latin typeface="Dancing Script"/>
                <a:ea typeface="Dancing Script"/>
                <a:cs typeface="Dancing Script"/>
                <a:sym typeface="Dancing Script"/>
              </a:rPr>
              <a:t>                                                     Adam Audette</a:t>
            </a:r>
            <a:endParaRPr sz="3200" b="0" i="1" u="none" strike="noStrike" cap="none">
              <a:solidFill>
                <a:schemeClr val="lt1"/>
              </a:solidFill>
              <a:latin typeface="Dancing Script"/>
              <a:ea typeface="Dancing Script"/>
              <a:cs typeface="Dancing Script"/>
              <a:sym typeface="Dancing Scrip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6"/>
          <p:cNvSpPr txBox="1"/>
          <p:nvPr/>
        </p:nvSpPr>
        <p:spPr>
          <a:xfrm>
            <a:off x="0" y="847315"/>
            <a:ext cx="91440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lt1"/>
              </a:buClr>
              <a:buSzPts val="3200"/>
              <a:buFont typeface="Arial"/>
              <a:buNone/>
            </a:pPr>
            <a:r>
              <a:rPr lang="en-US" sz="3200" b="1" i="0" u="none" strike="noStrike" cap="none">
                <a:solidFill>
                  <a:schemeClr val="lt1"/>
                </a:solidFill>
                <a:latin typeface="Arial"/>
                <a:ea typeface="Arial"/>
                <a:cs typeface="Arial"/>
                <a:sym typeface="Arial"/>
              </a:rPr>
              <a:t>"Jeśli nie spełniasz potrzeb odwiedzających, nie ma znaczenia, jak "zoptymalizowana" jest Twoja witryna".</a:t>
            </a:r>
            <a:endParaRPr sz="1800" b="0" i="0" u="none" strike="noStrike" cap="none">
              <a:solidFill>
                <a:schemeClr val="lt1"/>
              </a:solidFill>
              <a:latin typeface="Calibri"/>
              <a:ea typeface="Calibri"/>
              <a:cs typeface="Calibri"/>
              <a:sym typeface="Calibri"/>
            </a:endParaRPr>
          </a:p>
          <a:p>
            <a:pPr marL="0" marR="0" lvl="0" indent="0" algn="ctr" rtl="0">
              <a:spcBef>
                <a:spcPts val="0"/>
              </a:spcBef>
              <a:spcAft>
                <a:spcPts val="0"/>
              </a:spcAft>
              <a:buClr>
                <a:schemeClr val="dk1"/>
              </a:buClr>
              <a:buSzPts val="3200"/>
              <a:buFont typeface="Calibri"/>
              <a:buNone/>
            </a:pPr>
            <a:endParaRPr sz="3200" b="1" i="0" u="none" strike="noStrike" cap="none">
              <a:solidFill>
                <a:schemeClr val="lt1"/>
              </a:solidFill>
              <a:latin typeface="Arial"/>
              <a:ea typeface="Arial"/>
              <a:cs typeface="Arial"/>
              <a:sym typeface="Arial"/>
            </a:endParaRPr>
          </a:p>
          <a:p>
            <a:pPr marL="0" marR="0" lvl="0" indent="0" algn="ctr" rtl="0">
              <a:spcBef>
                <a:spcPts val="0"/>
              </a:spcBef>
              <a:spcAft>
                <a:spcPts val="0"/>
              </a:spcAft>
              <a:buClr>
                <a:schemeClr val="lt1"/>
              </a:buClr>
              <a:buSzPts val="3200"/>
              <a:buFont typeface="Dancing Script"/>
              <a:buNone/>
            </a:pPr>
            <a:r>
              <a:rPr lang="en-US" sz="3200" b="0" i="1" u="none" strike="noStrike" cap="none">
                <a:solidFill>
                  <a:schemeClr val="lt1"/>
                </a:solidFill>
                <a:latin typeface="Dancing Script"/>
                <a:ea typeface="Dancing Script"/>
                <a:cs typeface="Dancing Script"/>
                <a:sym typeface="Dancing Script"/>
              </a:rPr>
              <a:t>                                                           Stoney Degeyter</a:t>
            </a:r>
            <a:endParaRPr sz="3200" b="0" i="1" u="none" strike="noStrike" cap="none">
              <a:solidFill>
                <a:schemeClr val="lt1"/>
              </a:solidFill>
              <a:latin typeface="Dancing Script"/>
              <a:ea typeface="Dancing Script"/>
              <a:cs typeface="Dancing Script"/>
              <a:sym typeface="Dancing Scrip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7"/>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Temat 1 </a:t>
            </a:r>
            <a:endParaRPr sz="6000" b="1" i="0" u="none" strike="noStrike" cap="none">
              <a:solidFill>
                <a:srgbClr val="FFFFFF"/>
              </a:solidFill>
              <a:latin typeface="Arial"/>
              <a:ea typeface="Arial"/>
              <a:cs typeface="Arial"/>
              <a:sym typeface="Arial"/>
            </a:endParaRPr>
          </a:p>
        </p:txBody>
      </p:sp>
      <p:sp>
        <p:nvSpPr>
          <p:cNvPr id="185" name="Google Shape;185;p7"/>
          <p:cNvSpPr txBox="1"/>
          <p:nvPr/>
        </p:nvSpPr>
        <p:spPr>
          <a:xfrm>
            <a:off x="675150" y="1923979"/>
            <a:ext cx="7793700" cy="75884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161249"/>
              </a:buClr>
              <a:buSzPts val="3600"/>
              <a:buFont typeface="Arial"/>
              <a:buNone/>
            </a:pPr>
            <a:r>
              <a:rPr lang="en-US" sz="3600" b="1" i="0" u="none" strike="noStrike" cap="none">
                <a:solidFill>
                  <a:srgbClr val="161249"/>
                </a:solidFill>
                <a:latin typeface="Arial"/>
                <a:ea typeface="Arial"/>
                <a:cs typeface="Arial"/>
                <a:sym typeface="Arial"/>
              </a:rPr>
              <a:t>Lejek sprzedaży</a:t>
            </a:r>
            <a:endParaRPr sz="2000" b="1" i="0" u="none" strike="noStrike" cap="none">
              <a:solidFill>
                <a:srgbClr val="161249"/>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9"/>
          <p:cNvSpPr txBox="1"/>
          <p:nvPr/>
        </p:nvSpPr>
        <p:spPr>
          <a:xfrm>
            <a:off x="478339" y="495068"/>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161249"/>
              </a:buClr>
              <a:buSzPts val="3200"/>
              <a:buFont typeface="Arial"/>
              <a:buNone/>
            </a:pPr>
            <a:r>
              <a:rPr lang="en-US" sz="3200" b="1" i="0" u="none" strike="noStrike" cap="none">
                <a:solidFill>
                  <a:srgbClr val="161249"/>
                </a:solidFill>
                <a:latin typeface="Arial"/>
                <a:ea typeface="Arial"/>
                <a:cs typeface="Arial"/>
                <a:sym typeface="Arial"/>
              </a:rPr>
              <a:t>Lejek sprzedaży</a:t>
            </a:r>
            <a:endParaRPr sz="2000" b="0" i="0" u="none" strike="noStrike" cap="none">
              <a:solidFill>
                <a:srgbClr val="161249"/>
              </a:solidFill>
              <a:latin typeface="Calibri"/>
              <a:ea typeface="Calibri"/>
              <a:cs typeface="Calibri"/>
              <a:sym typeface="Calibri"/>
            </a:endParaRPr>
          </a:p>
        </p:txBody>
      </p:sp>
      <p:grpSp>
        <p:nvGrpSpPr>
          <p:cNvPr id="191" name="Google Shape;191;p9"/>
          <p:cNvGrpSpPr/>
          <p:nvPr/>
        </p:nvGrpSpPr>
        <p:grpSpPr>
          <a:xfrm>
            <a:off x="2215896" y="1386361"/>
            <a:ext cx="4898135" cy="2767584"/>
            <a:chOff x="0" y="0"/>
            <a:chExt cx="4898135" cy="2767584"/>
          </a:xfrm>
        </p:grpSpPr>
        <p:sp>
          <p:nvSpPr>
            <p:cNvPr id="192" name="Google Shape;192;p9"/>
            <p:cNvSpPr/>
            <p:nvPr/>
          </p:nvSpPr>
          <p:spPr>
            <a:xfrm rot="10800000">
              <a:off x="0" y="0"/>
              <a:ext cx="4898135" cy="922528"/>
            </a:xfrm>
            <a:prstGeom prst="flowChartTerminator">
              <a:avLst/>
            </a:prstGeom>
            <a:solidFill>
              <a:schemeClr val="accent2"/>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93" name="Google Shape;193;p9"/>
            <p:cNvSpPr txBox="1"/>
            <p:nvPr/>
          </p:nvSpPr>
          <p:spPr>
            <a:xfrm>
              <a:off x="857173" y="0"/>
              <a:ext cx="3183788" cy="922528"/>
            </a:xfrm>
            <a:prstGeom prst="rect">
              <a:avLst/>
            </a:prstGeom>
            <a:noFill/>
            <a:ln>
              <a:noFill/>
            </a:ln>
          </p:spPr>
          <p:txBody>
            <a:bodyPr spcFirstLastPara="1" wrap="square" lIns="20300" tIns="20300" rIns="20300" bIns="20300" anchor="ctr" anchorCtr="0">
              <a:noAutofit/>
            </a:bodyPr>
            <a:lstStyle/>
            <a:p>
              <a:pPr marL="0" marR="0" lvl="0" indent="0" algn="ctr" rtl="0">
                <a:lnSpc>
                  <a:spcPct val="90000"/>
                </a:lnSpc>
                <a:spcBef>
                  <a:spcPts val="0"/>
                </a:spcBef>
                <a:spcAft>
                  <a:spcPts val="0"/>
                </a:spcAft>
                <a:buClr>
                  <a:schemeClr val="lt1"/>
                </a:buClr>
                <a:buSzPts val="1600"/>
                <a:buFont typeface="Open Sans"/>
                <a:buNone/>
              </a:pPr>
              <a:r>
                <a:rPr lang="en-US" sz="1600" b="0" i="0" u="none" strike="noStrike" cap="none">
                  <a:solidFill>
                    <a:schemeClr val="lt1"/>
                  </a:solidFill>
                  <a:latin typeface="Arial"/>
                  <a:ea typeface="Arial"/>
                  <a:cs typeface="Arial"/>
                  <a:sym typeface="Arial"/>
                </a:rPr>
                <a:t>Górna część lejka</a:t>
              </a:r>
              <a:endParaRPr sz="1600" b="0" i="0" u="none" strike="noStrike" cap="none">
                <a:solidFill>
                  <a:schemeClr val="lt1"/>
                </a:solidFill>
                <a:latin typeface="Arial"/>
                <a:ea typeface="Arial"/>
                <a:cs typeface="Arial"/>
                <a:sym typeface="Arial"/>
              </a:endParaRPr>
            </a:p>
            <a:p>
              <a:pPr marL="0" marR="0" lvl="0" indent="0" algn="ctr" rtl="0">
                <a:lnSpc>
                  <a:spcPct val="90000"/>
                </a:lnSpc>
                <a:spcBef>
                  <a:spcPts val="560"/>
                </a:spcBef>
                <a:spcAft>
                  <a:spcPts val="0"/>
                </a:spcAft>
                <a:buClr>
                  <a:schemeClr val="lt1"/>
                </a:buClr>
                <a:buSzPts val="1600"/>
                <a:buFont typeface="Open Sans"/>
                <a:buNone/>
              </a:pPr>
              <a:r>
                <a:rPr lang="en-US" sz="1600" b="0" i="0" u="none" strike="noStrike" cap="none">
                  <a:solidFill>
                    <a:schemeClr val="lt1"/>
                  </a:solidFill>
                  <a:latin typeface="Arial"/>
                  <a:ea typeface="Arial"/>
                  <a:cs typeface="Arial"/>
                  <a:sym typeface="Arial"/>
                </a:rPr>
                <a:t>(TOFU)</a:t>
              </a:r>
              <a:endParaRPr sz="1800" b="0" i="0" u="none" strike="noStrike" cap="none">
                <a:solidFill>
                  <a:schemeClr val="dk1"/>
                </a:solidFill>
                <a:latin typeface="Arial"/>
                <a:ea typeface="Arial"/>
                <a:cs typeface="Arial"/>
                <a:sym typeface="Arial"/>
              </a:endParaRPr>
            </a:p>
          </p:txBody>
        </p:sp>
        <p:sp>
          <p:nvSpPr>
            <p:cNvPr id="194" name="Google Shape;194;p9"/>
            <p:cNvSpPr/>
            <p:nvPr/>
          </p:nvSpPr>
          <p:spPr>
            <a:xfrm rot="10800000">
              <a:off x="816356" y="922528"/>
              <a:ext cx="3265424" cy="922528"/>
            </a:xfrm>
            <a:prstGeom prst="flowChartTerminator">
              <a:avLst/>
            </a:prstGeom>
            <a:solidFill>
              <a:schemeClr val="accent2"/>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95" name="Google Shape;195;p9"/>
            <p:cNvSpPr txBox="1"/>
            <p:nvPr/>
          </p:nvSpPr>
          <p:spPr>
            <a:xfrm>
              <a:off x="1387805" y="922528"/>
              <a:ext cx="2122525" cy="922528"/>
            </a:xfrm>
            <a:prstGeom prst="rect">
              <a:avLst/>
            </a:prstGeom>
            <a:noFill/>
            <a:ln>
              <a:noFill/>
            </a:ln>
          </p:spPr>
          <p:txBody>
            <a:bodyPr spcFirstLastPara="1" wrap="square" lIns="20300" tIns="20300" rIns="20300" bIns="20300" anchor="ctr" anchorCtr="0">
              <a:noAutofit/>
            </a:bodyPr>
            <a:lstStyle/>
            <a:p>
              <a:pPr marL="0" marR="0" lvl="0" indent="0" algn="ctr" rtl="0">
                <a:lnSpc>
                  <a:spcPct val="90000"/>
                </a:lnSpc>
                <a:spcBef>
                  <a:spcPts val="0"/>
                </a:spcBef>
                <a:spcAft>
                  <a:spcPts val="0"/>
                </a:spcAft>
                <a:buClr>
                  <a:schemeClr val="lt1"/>
                </a:buClr>
                <a:buSzPts val="1600"/>
                <a:buFont typeface="Open Sans"/>
                <a:buNone/>
              </a:pPr>
              <a:r>
                <a:rPr lang="en-US" sz="1600" b="0" i="0" u="none" strike="noStrike" cap="none">
                  <a:solidFill>
                    <a:schemeClr val="lt1"/>
                  </a:solidFill>
                  <a:latin typeface="Arial"/>
                  <a:ea typeface="Arial"/>
                  <a:cs typeface="Arial"/>
                  <a:sym typeface="Arial"/>
                </a:rPr>
                <a:t>Środek lejka</a:t>
              </a:r>
              <a:endParaRPr sz="1600" b="0" i="0" u="none" strike="noStrike" cap="none">
                <a:solidFill>
                  <a:schemeClr val="lt1"/>
                </a:solidFill>
                <a:latin typeface="Arial"/>
                <a:ea typeface="Arial"/>
                <a:cs typeface="Arial"/>
                <a:sym typeface="Arial"/>
              </a:endParaRPr>
            </a:p>
            <a:p>
              <a:pPr marL="0" marR="0" lvl="0" indent="0" algn="ctr" rtl="0">
                <a:lnSpc>
                  <a:spcPct val="90000"/>
                </a:lnSpc>
                <a:spcBef>
                  <a:spcPts val="560"/>
                </a:spcBef>
                <a:spcAft>
                  <a:spcPts val="0"/>
                </a:spcAft>
                <a:buClr>
                  <a:schemeClr val="lt1"/>
                </a:buClr>
                <a:buSzPts val="1600"/>
                <a:buFont typeface="Open Sans"/>
                <a:buNone/>
              </a:pPr>
              <a:r>
                <a:rPr lang="en-US" sz="1600" b="0" i="0" u="none" strike="noStrike" cap="none">
                  <a:solidFill>
                    <a:schemeClr val="lt1"/>
                  </a:solidFill>
                  <a:latin typeface="Arial"/>
                  <a:ea typeface="Arial"/>
                  <a:cs typeface="Arial"/>
                  <a:sym typeface="Arial"/>
                </a:rPr>
                <a:t>(MOFU)</a:t>
              </a:r>
              <a:endParaRPr sz="1800" b="0" i="0" u="none" strike="noStrike" cap="none">
                <a:solidFill>
                  <a:schemeClr val="dk1"/>
                </a:solidFill>
                <a:latin typeface="Arial"/>
                <a:ea typeface="Arial"/>
                <a:cs typeface="Arial"/>
                <a:sym typeface="Arial"/>
              </a:endParaRPr>
            </a:p>
          </p:txBody>
        </p:sp>
        <p:sp>
          <p:nvSpPr>
            <p:cNvPr id="196" name="Google Shape;196;p9"/>
            <p:cNvSpPr/>
            <p:nvPr/>
          </p:nvSpPr>
          <p:spPr>
            <a:xfrm rot="10800000">
              <a:off x="1632712" y="1845056"/>
              <a:ext cx="1632712" cy="922528"/>
            </a:xfrm>
            <a:prstGeom prst="flowChartTerminator">
              <a:avLst/>
            </a:prstGeom>
            <a:solidFill>
              <a:schemeClr val="accent2"/>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97" name="Google Shape;197;p9"/>
            <p:cNvSpPr txBox="1"/>
            <p:nvPr/>
          </p:nvSpPr>
          <p:spPr>
            <a:xfrm>
              <a:off x="1632712" y="1845056"/>
              <a:ext cx="1632712" cy="922528"/>
            </a:xfrm>
            <a:prstGeom prst="rect">
              <a:avLst/>
            </a:prstGeom>
            <a:noFill/>
            <a:ln>
              <a:noFill/>
            </a:ln>
          </p:spPr>
          <p:txBody>
            <a:bodyPr spcFirstLastPara="1" wrap="square" lIns="20300" tIns="20300" rIns="20300" bIns="20300" anchor="ctr" anchorCtr="0">
              <a:noAutofit/>
            </a:bodyPr>
            <a:lstStyle/>
            <a:p>
              <a:pPr marL="0" marR="0" lvl="0" indent="0" algn="ctr" rtl="0">
                <a:lnSpc>
                  <a:spcPct val="90000"/>
                </a:lnSpc>
                <a:spcBef>
                  <a:spcPts val="0"/>
                </a:spcBef>
                <a:spcAft>
                  <a:spcPts val="0"/>
                </a:spcAft>
                <a:buClr>
                  <a:schemeClr val="lt1"/>
                </a:buClr>
                <a:buSzPts val="1600"/>
                <a:buFont typeface="Open Sans"/>
                <a:buNone/>
              </a:pPr>
              <a:r>
                <a:rPr lang="en-US" sz="1600" b="0" i="0" u="none" strike="noStrike" cap="none">
                  <a:solidFill>
                    <a:schemeClr val="lt1"/>
                  </a:solidFill>
                  <a:latin typeface="Arial"/>
                  <a:ea typeface="Arial"/>
                  <a:cs typeface="Arial"/>
                  <a:sym typeface="Arial"/>
                </a:rPr>
                <a:t>Dół lejka</a:t>
              </a:r>
              <a:endParaRPr sz="1600" b="0" i="0" u="none" strike="noStrike" cap="none">
                <a:solidFill>
                  <a:schemeClr val="lt1"/>
                </a:solidFill>
                <a:latin typeface="Arial"/>
                <a:ea typeface="Arial"/>
                <a:cs typeface="Arial"/>
                <a:sym typeface="Arial"/>
              </a:endParaRPr>
            </a:p>
            <a:p>
              <a:pPr marL="0" marR="0" lvl="0" indent="0" algn="ctr" rtl="0">
                <a:lnSpc>
                  <a:spcPct val="90000"/>
                </a:lnSpc>
                <a:spcBef>
                  <a:spcPts val="560"/>
                </a:spcBef>
                <a:spcAft>
                  <a:spcPts val="0"/>
                </a:spcAft>
                <a:buClr>
                  <a:schemeClr val="lt1"/>
                </a:buClr>
                <a:buSzPts val="1600"/>
                <a:buFont typeface="Open Sans"/>
                <a:buNone/>
              </a:pPr>
              <a:r>
                <a:rPr lang="en-US" sz="1600" b="0" i="0" u="none" strike="noStrike" cap="none">
                  <a:solidFill>
                    <a:schemeClr val="lt1"/>
                  </a:solidFill>
                  <a:latin typeface="Arial"/>
                  <a:ea typeface="Arial"/>
                  <a:cs typeface="Arial"/>
                  <a:sym typeface="Arial"/>
                </a:rPr>
                <a:t>(BOFU)</a:t>
              </a:r>
              <a:endParaRPr sz="1800" b="0" i="0" u="none" strike="noStrike" cap="none">
                <a:solidFill>
                  <a:schemeClr val="dk1"/>
                </a:solidFill>
                <a:latin typeface="Arial"/>
                <a:ea typeface="Arial"/>
                <a:cs typeface="Arial"/>
                <a:sym typeface="Arial"/>
              </a:endParaRPr>
            </a:p>
          </p:txBody>
        </p:sp>
      </p:grpSp>
      <p:sp>
        <p:nvSpPr>
          <p:cNvPr id="198" name="Google Shape;198;p9"/>
          <p:cNvSpPr/>
          <p:nvPr/>
        </p:nvSpPr>
        <p:spPr>
          <a:xfrm>
            <a:off x="3692652" y="4218432"/>
            <a:ext cx="1944624" cy="316992"/>
          </a:xfrm>
          <a:prstGeom prst="roundRect">
            <a:avLst>
              <a:gd name="adj" fmla="val 16667"/>
            </a:avLst>
          </a:prstGeom>
          <a:solidFill>
            <a:srgbClr val="7030A0"/>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800"/>
              <a:buFont typeface="Arial"/>
              <a:buNone/>
            </a:pPr>
            <a:r>
              <a:rPr lang="en-US" sz="1800" b="0" i="0" u="none" strike="noStrike" cap="none">
                <a:solidFill>
                  <a:schemeClr val="lt1"/>
                </a:solidFill>
                <a:latin typeface="Arial"/>
                <a:ea typeface="Arial"/>
                <a:cs typeface="Arial"/>
                <a:sym typeface="Arial"/>
              </a:rPr>
              <a:t>Zakup</a:t>
            </a:r>
            <a:endParaRPr sz="1800" b="0" i="0" u="none" strike="noStrike" cap="none">
              <a:solidFill>
                <a:schemeClr val="lt1"/>
              </a:solidFill>
              <a:latin typeface="Arial"/>
              <a:ea typeface="Arial"/>
              <a:cs typeface="Arial"/>
              <a:sym typeface="Arial"/>
            </a:endParaRPr>
          </a:p>
        </p:txBody>
      </p:sp>
      <p:sp>
        <p:nvSpPr>
          <p:cNvPr id="199" name="Google Shape;199;p9"/>
          <p:cNvSpPr/>
          <p:nvPr/>
        </p:nvSpPr>
        <p:spPr>
          <a:xfrm>
            <a:off x="193692" y="3288821"/>
            <a:ext cx="2801112" cy="807720"/>
          </a:xfrm>
          <a:prstGeom prst="roundRect">
            <a:avLst>
              <a:gd name="adj" fmla="val 16667"/>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lt1"/>
              </a:buClr>
              <a:buSzPts val="1400"/>
              <a:buFont typeface="Arial"/>
              <a:buNone/>
            </a:pPr>
            <a:r>
              <a:rPr lang="en-US" sz="1400" b="0" i="0" u="none" strike="noStrike" cap="none">
                <a:solidFill>
                  <a:schemeClr val="lt1"/>
                </a:solidFill>
                <a:latin typeface="Arial"/>
                <a:ea typeface="Arial"/>
                <a:cs typeface="Arial"/>
                <a:sym typeface="Arial"/>
              </a:rPr>
              <a:t>Ponad 90% decyzji zakupowych rozpoczyna się od wyszukiwania</a:t>
            </a:r>
            <a:endParaRPr sz="1400" b="0" i="0" u="none" strike="noStrike" cap="none">
              <a:solidFill>
                <a:schemeClr val="lt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10"/>
          <p:cNvSpPr txBox="1"/>
          <p:nvPr/>
        </p:nvSpPr>
        <p:spPr>
          <a:xfrm>
            <a:off x="463825" y="455134"/>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161249"/>
              </a:buClr>
              <a:buSzPts val="3200"/>
              <a:buFont typeface="Arial"/>
              <a:buNone/>
            </a:pPr>
            <a:r>
              <a:rPr lang="en-US" sz="3200" b="1" i="0" u="none" strike="noStrike" cap="none">
                <a:solidFill>
                  <a:srgbClr val="161249"/>
                </a:solidFill>
                <a:latin typeface="Arial"/>
                <a:ea typeface="Arial"/>
                <a:cs typeface="Arial"/>
                <a:sym typeface="Arial"/>
              </a:rPr>
              <a:t>Lejek sprzedaży</a:t>
            </a:r>
            <a:endParaRPr sz="2000" b="0" i="0" u="none" strike="noStrike" cap="none">
              <a:solidFill>
                <a:srgbClr val="161249"/>
              </a:solidFill>
              <a:latin typeface="Calibri"/>
              <a:ea typeface="Calibri"/>
              <a:cs typeface="Calibri"/>
              <a:sym typeface="Calibri"/>
            </a:endParaRPr>
          </a:p>
        </p:txBody>
      </p:sp>
      <p:grpSp>
        <p:nvGrpSpPr>
          <p:cNvPr id="205" name="Google Shape;205;p10"/>
          <p:cNvGrpSpPr/>
          <p:nvPr/>
        </p:nvGrpSpPr>
        <p:grpSpPr>
          <a:xfrm>
            <a:off x="33528" y="1474753"/>
            <a:ext cx="3465575" cy="2767584"/>
            <a:chOff x="0" y="0"/>
            <a:chExt cx="3465575" cy="2767584"/>
          </a:xfrm>
        </p:grpSpPr>
        <p:sp>
          <p:nvSpPr>
            <p:cNvPr id="206" name="Google Shape;206;p10"/>
            <p:cNvSpPr/>
            <p:nvPr/>
          </p:nvSpPr>
          <p:spPr>
            <a:xfrm rot="10800000">
              <a:off x="0" y="0"/>
              <a:ext cx="3465575" cy="922528"/>
            </a:xfrm>
            <a:prstGeom prst="flowChartTerminator">
              <a:avLst/>
            </a:prstGeom>
            <a:solidFill>
              <a:schemeClr val="accent2"/>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07" name="Google Shape;207;p10"/>
            <p:cNvSpPr txBox="1"/>
            <p:nvPr/>
          </p:nvSpPr>
          <p:spPr>
            <a:xfrm>
              <a:off x="606475" y="0"/>
              <a:ext cx="2252624" cy="922528"/>
            </a:xfrm>
            <a:prstGeom prst="rect">
              <a:avLst/>
            </a:prstGeom>
            <a:noFill/>
            <a:ln>
              <a:noFill/>
            </a:ln>
          </p:spPr>
          <p:txBody>
            <a:bodyPr spcFirstLastPara="1" wrap="square" lIns="15225" tIns="15225" rIns="15225" bIns="15225" anchor="ctr" anchorCtr="0">
              <a:noAutofit/>
            </a:bodyPr>
            <a:lstStyle/>
            <a:p>
              <a:pPr marL="0" marR="0" lvl="0" indent="0" algn="ctr" rtl="0">
                <a:lnSpc>
                  <a:spcPct val="90000"/>
                </a:lnSpc>
                <a:spcBef>
                  <a:spcPts val="0"/>
                </a:spcBef>
                <a:spcAft>
                  <a:spcPts val="0"/>
                </a:spcAft>
                <a:buClr>
                  <a:schemeClr val="lt1"/>
                </a:buClr>
                <a:buSzPts val="1200"/>
                <a:buFont typeface="Open Sans"/>
                <a:buNone/>
              </a:pPr>
              <a:r>
                <a:rPr lang="en-US" sz="1400" b="1" i="0" u="none" strike="noStrike" cap="none">
                  <a:solidFill>
                    <a:schemeClr val="lt1"/>
                  </a:solidFill>
                  <a:latin typeface="Arial"/>
                  <a:ea typeface="Arial"/>
                  <a:cs typeface="Arial"/>
                  <a:sym typeface="Arial"/>
                </a:rPr>
                <a:t>TOFU</a:t>
              </a:r>
              <a:endParaRPr sz="2000" b="1" i="0" u="none" strike="noStrike" cap="none">
                <a:solidFill>
                  <a:schemeClr val="dk1"/>
                </a:solidFill>
                <a:latin typeface="Arial"/>
                <a:ea typeface="Arial"/>
                <a:cs typeface="Arial"/>
                <a:sym typeface="Arial"/>
              </a:endParaRPr>
            </a:p>
          </p:txBody>
        </p:sp>
        <p:sp>
          <p:nvSpPr>
            <p:cNvPr id="208" name="Google Shape;208;p10"/>
            <p:cNvSpPr/>
            <p:nvPr/>
          </p:nvSpPr>
          <p:spPr>
            <a:xfrm rot="10800000">
              <a:off x="577596" y="922528"/>
              <a:ext cx="2310383" cy="922528"/>
            </a:xfrm>
            <a:prstGeom prst="flowChartTerminator">
              <a:avLst/>
            </a:prstGeom>
            <a:solidFill>
              <a:schemeClr val="accent2"/>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09" name="Google Shape;209;p10"/>
            <p:cNvSpPr txBox="1"/>
            <p:nvPr/>
          </p:nvSpPr>
          <p:spPr>
            <a:xfrm>
              <a:off x="981913" y="922528"/>
              <a:ext cx="1501749" cy="922528"/>
            </a:xfrm>
            <a:prstGeom prst="rect">
              <a:avLst/>
            </a:prstGeom>
            <a:noFill/>
            <a:ln>
              <a:noFill/>
            </a:ln>
          </p:spPr>
          <p:txBody>
            <a:bodyPr spcFirstLastPara="1" wrap="square" lIns="15225" tIns="15225" rIns="15225" bIns="15225" anchor="ctr" anchorCtr="0">
              <a:noAutofit/>
            </a:bodyPr>
            <a:lstStyle/>
            <a:p>
              <a:pPr marL="0" marR="0" lvl="0" indent="0" algn="ctr" rtl="0">
                <a:lnSpc>
                  <a:spcPct val="90000"/>
                </a:lnSpc>
                <a:spcBef>
                  <a:spcPts val="0"/>
                </a:spcBef>
                <a:spcAft>
                  <a:spcPts val="0"/>
                </a:spcAft>
                <a:buClr>
                  <a:schemeClr val="lt1"/>
                </a:buClr>
                <a:buSzPts val="1200"/>
                <a:buFont typeface="Open Sans"/>
                <a:buNone/>
              </a:pPr>
              <a:r>
                <a:rPr lang="en-US" sz="1400" b="1" i="0" u="none" strike="noStrike" cap="none">
                  <a:solidFill>
                    <a:schemeClr val="lt1"/>
                  </a:solidFill>
                  <a:latin typeface="Arial"/>
                  <a:ea typeface="Arial"/>
                  <a:cs typeface="Arial"/>
                  <a:sym typeface="Arial"/>
                </a:rPr>
                <a:t>MOFU</a:t>
              </a:r>
              <a:endParaRPr sz="1400" b="1" i="0" u="none" strike="noStrike" cap="none">
                <a:solidFill>
                  <a:schemeClr val="lt1"/>
                </a:solidFill>
                <a:latin typeface="Arial"/>
                <a:ea typeface="Arial"/>
                <a:cs typeface="Arial"/>
                <a:sym typeface="Arial"/>
              </a:endParaRPr>
            </a:p>
          </p:txBody>
        </p:sp>
        <p:sp>
          <p:nvSpPr>
            <p:cNvPr id="210" name="Google Shape;210;p10"/>
            <p:cNvSpPr/>
            <p:nvPr/>
          </p:nvSpPr>
          <p:spPr>
            <a:xfrm rot="10800000">
              <a:off x="1155192" y="1845056"/>
              <a:ext cx="1155191" cy="922528"/>
            </a:xfrm>
            <a:prstGeom prst="flowChartTerminator">
              <a:avLst/>
            </a:prstGeom>
            <a:solidFill>
              <a:schemeClr val="accent2"/>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11" name="Google Shape;211;p10"/>
            <p:cNvSpPr txBox="1"/>
            <p:nvPr/>
          </p:nvSpPr>
          <p:spPr>
            <a:xfrm>
              <a:off x="1155192" y="1845056"/>
              <a:ext cx="1155191" cy="922528"/>
            </a:xfrm>
            <a:prstGeom prst="rect">
              <a:avLst/>
            </a:prstGeom>
            <a:noFill/>
            <a:ln>
              <a:noFill/>
            </a:ln>
          </p:spPr>
          <p:txBody>
            <a:bodyPr spcFirstLastPara="1" wrap="square" lIns="15225" tIns="15225" rIns="15225" bIns="15225" anchor="ctr" anchorCtr="0">
              <a:noAutofit/>
            </a:bodyPr>
            <a:lstStyle/>
            <a:p>
              <a:pPr marL="0" marR="0" lvl="0" indent="0" algn="ctr" rtl="0">
                <a:lnSpc>
                  <a:spcPct val="90000"/>
                </a:lnSpc>
                <a:spcBef>
                  <a:spcPts val="0"/>
                </a:spcBef>
                <a:spcAft>
                  <a:spcPts val="0"/>
                </a:spcAft>
                <a:buClr>
                  <a:schemeClr val="lt1"/>
                </a:buClr>
                <a:buSzPts val="1200"/>
                <a:buFont typeface="Open Sans"/>
                <a:buNone/>
              </a:pPr>
              <a:r>
                <a:rPr lang="en-US" sz="1400" b="1" i="0" u="none" strike="noStrike" cap="none">
                  <a:solidFill>
                    <a:schemeClr val="lt1"/>
                  </a:solidFill>
                  <a:latin typeface="Arial"/>
                  <a:ea typeface="Arial"/>
                  <a:cs typeface="Arial"/>
                  <a:sym typeface="Arial"/>
                </a:rPr>
                <a:t>BOFU</a:t>
              </a:r>
              <a:endParaRPr sz="1400" b="1" i="0" u="none" strike="noStrike" cap="none">
                <a:solidFill>
                  <a:schemeClr val="lt1"/>
                </a:solidFill>
                <a:latin typeface="Arial"/>
                <a:ea typeface="Arial"/>
                <a:cs typeface="Arial"/>
                <a:sym typeface="Arial"/>
              </a:endParaRPr>
            </a:p>
          </p:txBody>
        </p:sp>
      </p:grpSp>
      <p:grpSp>
        <p:nvGrpSpPr>
          <p:cNvPr id="212" name="Google Shape;212;p10"/>
          <p:cNvGrpSpPr/>
          <p:nvPr/>
        </p:nvGrpSpPr>
        <p:grpSpPr>
          <a:xfrm>
            <a:off x="3532161" y="1245840"/>
            <a:ext cx="5273980" cy="2995880"/>
            <a:chOff x="2577" y="-228912"/>
            <a:chExt cx="5273980" cy="2995880"/>
          </a:xfrm>
        </p:grpSpPr>
        <p:sp>
          <p:nvSpPr>
            <p:cNvPr id="213" name="Google Shape;213;p10"/>
            <p:cNvSpPr/>
            <p:nvPr/>
          </p:nvSpPr>
          <p:spPr>
            <a:xfrm>
              <a:off x="2577" y="-228912"/>
              <a:ext cx="5273980" cy="1090344"/>
            </a:xfrm>
            <a:prstGeom prst="flowChartTerminator">
              <a:avLst/>
            </a:prstGeom>
            <a:solidFill>
              <a:schemeClr val="accent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14" name="Google Shape;214;p10"/>
            <p:cNvSpPr txBox="1"/>
            <p:nvPr/>
          </p:nvSpPr>
          <p:spPr>
            <a:xfrm>
              <a:off x="251138" y="11906"/>
              <a:ext cx="4776858" cy="608708"/>
            </a:xfrm>
            <a:prstGeom prst="rect">
              <a:avLst/>
            </a:prstGeom>
            <a:noFill/>
            <a:ln>
              <a:noFill/>
            </a:ln>
          </p:spPr>
          <p:txBody>
            <a:bodyPr spcFirstLastPara="1" wrap="square" lIns="41900" tIns="41900" rIns="41900" bIns="41900" anchor="ctr" anchorCtr="0">
              <a:noAutofit/>
            </a:bodyPr>
            <a:lstStyle/>
            <a:p>
              <a:pPr marL="0" marR="0" lvl="0" indent="0" algn="ctr" rtl="0">
                <a:lnSpc>
                  <a:spcPct val="120000"/>
                </a:lnSpc>
                <a:spcBef>
                  <a:spcPts val="0"/>
                </a:spcBef>
                <a:spcAft>
                  <a:spcPts val="0"/>
                </a:spcAft>
                <a:buClr>
                  <a:schemeClr val="dk1"/>
                </a:buClr>
                <a:buSzPts val="1050"/>
                <a:buFont typeface="Open Sans"/>
                <a:buNone/>
              </a:pPr>
              <a:r>
                <a:rPr lang="en-US" sz="1400" b="0" i="0" u="none" strike="noStrike" cap="none" dirty="0" err="1">
                  <a:solidFill>
                    <a:schemeClr val="dk1"/>
                  </a:solidFill>
                  <a:latin typeface="Arial"/>
                  <a:ea typeface="Arial"/>
                  <a:cs typeface="Arial"/>
                  <a:sym typeface="Arial"/>
                </a:rPr>
                <a:t>Niepewność</a:t>
              </a:r>
              <a:r>
                <a:rPr lang="en-US" sz="1400" b="0" i="0" u="none" strike="noStrike" cap="none" dirty="0">
                  <a:solidFill>
                    <a:schemeClr val="dk1"/>
                  </a:solidFill>
                  <a:latin typeface="Arial"/>
                  <a:ea typeface="Arial"/>
                  <a:cs typeface="Arial"/>
                  <a:sym typeface="Arial"/>
                </a:rPr>
                <a:t> w </a:t>
              </a:r>
              <a:r>
                <a:rPr lang="en-US" sz="1400" b="0" i="0" u="none" strike="noStrike" cap="none" dirty="0" err="1">
                  <a:solidFill>
                    <a:schemeClr val="dk1"/>
                  </a:solidFill>
                  <a:latin typeface="Arial"/>
                  <a:ea typeface="Arial"/>
                  <a:cs typeface="Arial"/>
                  <a:sym typeface="Arial"/>
                </a:rPr>
                <a:t>słowach</a:t>
              </a:r>
              <a:r>
                <a:rPr lang="en-US" sz="1400" b="0" i="0" u="none" strike="noStrike" cap="none" dirty="0">
                  <a:solidFill>
                    <a:schemeClr val="dk1"/>
                  </a:solidFill>
                  <a:latin typeface="Arial"/>
                  <a:ea typeface="Arial"/>
                  <a:cs typeface="Arial"/>
                  <a:sym typeface="Arial"/>
                </a:rPr>
                <a:t/>
              </a:r>
              <a:br>
                <a:rPr lang="en-US" sz="1400" b="0" i="0" u="none" strike="noStrike" cap="none" dirty="0">
                  <a:solidFill>
                    <a:schemeClr val="dk1"/>
                  </a:solidFill>
                  <a:latin typeface="Arial"/>
                  <a:ea typeface="Arial"/>
                  <a:cs typeface="Arial"/>
                  <a:sym typeface="Arial"/>
                </a:rPr>
              </a:br>
              <a:r>
                <a:rPr lang="en-US" sz="1400" b="0" i="0" u="none" strike="noStrike" cap="none" dirty="0" err="1">
                  <a:solidFill>
                    <a:schemeClr val="dk1"/>
                  </a:solidFill>
                  <a:latin typeface="Arial"/>
                  <a:ea typeface="Arial"/>
                  <a:cs typeface="Arial"/>
                  <a:sym typeface="Arial"/>
                </a:rPr>
                <a:t>Niedokładny</a:t>
              </a:r>
              <a:r>
                <a:rPr lang="en-US" sz="1400" b="0" i="0" u="none" strike="noStrike" cap="none" dirty="0">
                  <a:solidFill>
                    <a:schemeClr val="dk1"/>
                  </a:solidFill>
                  <a:latin typeface="Arial"/>
                  <a:ea typeface="Arial"/>
                  <a:cs typeface="Arial"/>
                  <a:sym typeface="Arial"/>
                </a:rPr>
                <a:t> </a:t>
              </a:r>
              <a:r>
                <a:rPr lang="en-US" sz="1400" b="0" i="0" u="none" strike="noStrike" cap="none" dirty="0" err="1">
                  <a:solidFill>
                    <a:schemeClr val="dk1"/>
                  </a:solidFill>
                  <a:latin typeface="Arial"/>
                  <a:ea typeface="Arial"/>
                  <a:cs typeface="Arial"/>
                  <a:sym typeface="Arial"/>
                </a:rPr>
                <a:t>język</a:t>
              </a:r>
              <a:r>
                <a:rPr lang="en-US" sz="1400" b="0" i="0" u="none" strike="noStrike" cap="none" dirty="0">
                  <a:solidFill>
                    <a:schemeClr val="dk1"/>
                  </a:solidFill>
                  <a:latin typeface="Arial"/>
                  <a:ea typeface="Arial"/>
                  <a:cs typeface="Arial"/>
                  <a:sym typeface="Arial"/>
                </a:rPr>
                <a:t/>
              </a:r>
              <a:br>
                <a:rPr lang="en-US" sz="1400" b="0" i="0" u="none" strike="noStrike" cap="none" dirty="0">
                  <a:solidFill>
                    <a:schemeClr val="dk1"/>
                  </a:solidFill>
                  <a:latin typeface="Arial"/>
                  <a:ea typeface="Arial"/>
                  <a:cs typeface="Arial"/>
                  <a:sym typeface="Arial"/>
                </a:rPr>
              </a:br>
              <a:r>
                <a:rPr lang="en-US" sz="1400" b="0" i="0" u="none" strike="noStrike" cap="none" dirty="0" err="1">
                  <a:solidFill>
                    <a:schemeClr val="dk1"/>
                  </a:solidFill>
                  <a:latin typeface="Arial"/>
                  <a:ea typeface="Arial"/>
                  <a:cs typeface="Arial"/>
                  <a:sym typeface="Arial"/>
                </a:rPr>
                <a:t>Niewystarczająco</a:t>
              </a:r>
              <a:r>
                <a:rPr lang="en-US" sz="1400" b="0" i="0" u="none" strike="noStrike" cap="none" dirty="0">
                  <a:solidFill>
                    <a:schemeClr val="dk1"/>
                  </a:solidFill>
                  <a:latin typeface="Arial"/>
                  <a:ea typeface="Arial"/>
                  <a:cs typeface="Arial"/>
                  <a:sym typeface="Arial"/>
                </a:rPr>
                <a:t> </a:t>
              </a:r>
              <a:r>
                <a:rPr lang="en-US" sz="1400" b="0" i="0" u="none" strike="noStrike" cap="none" dirty="0" err="1">
                  <a:solidFill>
                    <a:schemeClr val="dk1"/>
                  </a:solidFill>
                  <a:latin typeface="Arial"/>
                  <a:ea typeface="Arial"/>
                  <a:cs typeface="Arial"/>
                  <a:sym typeface="Arial"/>
                </a:rPr>
                <a:t>techniczny</a:t>
              </a:r>
              <a:r>
                <a:rPr lang="en-US" sz="1400" b="0" i="0" u="none" strike="noStrike" cap="none" dirty="0">
                  <a:solidFill>
                    <a:schemeClr val="dk1"/>
                  </a:solidFill>
                  <a:latin typeface="Arial"/>
                  <a:ea typeface="Arial"/>
                  <a:cs typeface="Arial"/>
                  <a:sym typeface="Arial"/>
                </a:rPr>
                <a:t> </a:t>
              </a:r>
              <a:r>
                <a:rPr lang="en-US" sz="1400" b="0" i="0" u="none" strike="noStrike" cap="none" dirty="0" err="1">
                  <a:solidFill>
                    <a:schemeClr val="dk1"/>
                  </a:solidFill>
                  <a:latin typeface="Arial"/>
                  <a:ea typeface="Arial"/>
                  <a:cs typeface="Arial"/>
                  <a:sym typeface="Arial"/>
                </a:rPr>
                <a:t>język</a:t>
              </a:r>
              <a:r>
                <a:rPr lang="en-US" sz="1400" b="0" i="0" u="none" strike="noStrike" cap="none" dirty="0">
                  <a:solidFill>
                    <a:schemeClr val="dk1"/>
                  </a:solidFill>
                  <a:latin typeface="Arial"/>
                  <a:ea typeface="Arial"/>
                  <a:cs typeface="Arial"/>
                  <a:sym typeface="Arial"/>
                </a:rPr>
                <a:t/>
              </a:r>
              <a:br>
                <a:rPr lang="en-US" sz="1400" b="0" i="0" u="none" strike="noStrike" cap="none" dirty="0">
                  <a:solidFill>
                    <a:schemeClr val="dk1"/>
                  </a:solidFill>
                  <a:latin typeface="Arial"/>
                  <a:ea typeface="Arial"/>
                  <a:cs typeface="Arial"/>
                  <a:sym typeface="Arial"/>
                </a:rPr>
              </a:br>
              <a:r>
                <a:rPr lang="en-US" sz="1400" b="0" i="0" u="none" strike="noStrike" cap="none" dirty="0" err="1">
                  <a:solidFill>
                    <a:schemeClr val="dk1"/>
                  </a:solidFill>
                  <a:latin typeface="Arial"/>
                  <a:ea typeface="Arial"/>
                  <a:cs typeface="Arial"/>
                  <a:sym typeface="Arial"/>
                </a:rPr>
                <a:t>Nieprawidłowe</a:t>
              </a:r>
              <a:r>
                <a:rPr lang="en-US" sz="1400" b="0" i="0" u="none" strike="noStrike" cap="none" dirty="0">
                  <a:solidFill>
                    <a:schemeClr val="dk1"/>
                  </a:solidFill>
                  <a:latin typeface="Arial"/>
                  <a:ea typeface="Arial"/>
                  <a:cs typeface="Arial"/>
                  <a:sym typeface="Arial"/>
                </a:rPr>
                <a:t> </a:t>
              </a:r>
              <a:r>
                <a:rPr lang="en-US" sz="1400" b="0" i="0" u="none" strike="noStrike" cap="none" dirty="0" err="1">
                  <a:solidFill>
                    <a:schemeClr val="dk1"/>
                  </a:solidFill>
                  <a:latin typeface="Arial"/>
                  <a:ea typeface="Arial"/>
                  <a:cs typeface="Arial"/>
                  <a:sym typeface="Arial"/>
                </a:rPr>
                <a:t>terminy</a:t>
              </a:r>
              <a:endParaRPr sz="1400" b="0" i="0" u="none" strike="noStrike" cap="none" dirty="0">
                <a:solidFill>
                  <a:schemeClr val="dk1"/>
                </a:solidFill>
                <a:latin typeface="Arial"/>
                <a:ea typeface="Arial"/>
                <a:cs typeface="Arial"/>
                <a:sym typeface="Arial"/>
              </a:endParaRPr>
            </a:p>
          </p:txBody>
        </p:sp>
        <p:sp>
          <p:nvSpPr>
            <p:cNvPr id="215" name="Google Shape;215;p10"/>
            <p:cNvSpPr/>
            <p:nvPr/>
          </p:nvSpPr>
          <p:spPr>
            <a:xfrm>
              <a:off x="2577" y="953384"/>
              <a:ext cx="5273980" cy="860816"/>
            </a:xfrm>
            <a:prstGeom prst="flowChartTerminator">
              <a:avLst/>
            </a:prstGeom>
            <a:solidFill>
              <a:schemeClr val="accent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16" name="Google Shape;216;p10"/>
            <p:cNvSpPr txBox="1"/>
            <p:nvPr/>
          </p:nvSpPr>
          <p:spPr>
            <a:xfrm>
              <a:off x="251138" y="1079438"/>
              <a:ext cx="4776858" cy="608708"/>
            </a:xfrm>
            <a:prstGeom prst="rect">
              <a:avLst/>
            </a:prstGeom>
            <a:no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Clr>
                  <a:schemeClr val="dk1"/>
                </a:buClr>
                <a:buSzPts val="1050"/>
                <a:buFont typeface="Open Sans"/>
                <a:buNone/>
              </a:pPr>
              <a:r>
                <a:rPr lang="en-US" sz="1400" b="0" i="0" u="none" strike="noStrike" cap="none">
                  <a:solidFill>
                    <a:schemeClr val="dk1"/>
                  </a:solidFill>
                  <a:latin typeface="Arial"/>
                  <a:ea typeface="Arial"/>
                  <a:cs typeface="Arial"/>
                  <a:sym typeface="Arial"/>
                </a:rPr>
                <a:t>Porównanie między opcjami</a:t>
              </a:r>
              <a:endParaRPr sz="1400" b="0" i="0" u="none" strike="noStrike" cap="none">
                <a:solidFill>
                  <a:schemeClr val="dk1"/>
                </a:solidFill>
                <a:latin typeface="Arial"/>
                <a:ea typeface="Arial"/>
                <a:cs typeface="Arial"/>
                <a:sym typeface="Arial"/>
              </a:endParaRPr>
            </a:p>
          </p:txBody>
        </p:sp>
        <p:sp>
          <p:nvSpPr>
            <p:cNvPr id="217" name="Google Shape;217;p10"/>
            <p:cNvSpPr/>
            <p:nvPr/>
          </p:nvSpPr>
          <p:spPr>
            <a:xfrm>
              <a:off x="2577" y="1906152"/>
              <a:ext cx="5273980" cy="860816"/>
            </a:xfrm>
            <a:prstGeom prst="flowChartTerminator">
              <a:avLst/>
            </a:prstGeom>
            <a:solidFill>
              <a:schemeClr val="accent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18" name="Google Shape;218;p10"/>
            <p:cNvSpPr txBox="1"/>
            <p:nvPr/>
          </p:nvSpPr>
          <p:spPr>
            <a:xfrm>
              <a:off x="251138" y="2032206"/>
              <a:ext cx="4776858" cy="608708"/>
            </a:xfrm>
            <a:prstGeom prst="rect">
              <a:avLst/>
            </a:prstGeom>
            <a:no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Clr>
                  <a:schemeClr val="dk1"/>
                </a:buClr>
                <a:buSzPts val="1050"/>
                <a:buFont typeface="Open Sans"/>
                <a:buNone/>
              </a:pPr>
              <a:r>
                <a:rPr lang="en-US" sz="1400" b="0" i="0" u="none" strike="noStrike" cap="none" dirty="0" err="1" smtClean="0">
                  <a:solidFill>
                    <a:schemeClr val="dk1"/>
                  </a:solidFill>
                  <a:latin typeface="Arial"/>
                  <a:ea typeface="Arial"/>
                  <a:cs typeface="Arial"/>
                  <a:sym typeface="Arial"/>
                </a:rPr>
                <a:t>Używa</a:t>
              </a:r>
              <a:r>
                <a:rPr lang="pl-PL" sz="1400" b="0" i="0" u="none" strike="noStrike" cap="none" dirty="0" smtClean="0">
                  <a:solidFill>
                    <a:schemeClr val="dk1"/>
                  </a:solidFill>
                  <a:latin typeface="Arial"/>
                  <a:ea typeface="Arial"/>
                  <a:cs typeface="Arial"/>
                  <a:sym typeface="Arial"/>
                </a:rPr>
                <a:t>nie</a:t>
              </a:r>
              <a:r>
                <a:rPr lang="en-US" sz="1400" b="0" i="0" u="none" strike="noStrike" cap="none" dirty="0" smtClean="0">
                  <a:solidFill>
                    <a:schemeClr val="dk1"/>
                  </a:solidFill>
                  <a:latin typeface="Arial"/>
                  <a:ea typeface="Arial"/>
                  <a:cs typeface="Arial"/>
                  <a:sym typeface="Arial"/>
                </a:rPr>
                <a:t> </a:t>
              </a:r>
              <a:r>
                <a:rPr lang="en-US" sz="1400" b="0" i="0" u="none" strike="noStrike" cap="none" dirty="0" err="1">
                  <a:solidFill>
                    <a:schemeClr val="dk1"/>
                  </a:solidFill>
                  <a:latin typeface="Arial"/>
                  <a:ea typeface="Arial"/>
                  <a:cs typeface="Arial"/>
                  <a:sym typeface="Arial"/>
                </a:rPr>
                <a:t>marki</a:t>
              </a:r>
              <a:r>
                <a:rPr lang="en-US" sz="1400" b="0" i="0" u="none" strike="noStrike" cap="none" dirty="0">
                  <a:solidFill>
                    <a:schemeClr val="dk1"/>
                  </a:solidFill>
                  <a:latin typeface="Arial"/>
                  <a:ea typeface="Arial"/>
                  <a:cs typeface="Arial"/>
                  <a:sym typeface="Arial"/>
                </a:rPr>
                <a:t/>
              </a:r>
              <a:br>
                <a:rPr lang="en-US" sz="1400" b="0" i="0" u="none" strike="noStrike" cap="none" dirty="0">
                  <a:solidFill>
                    <a:schemeClr val="dk1"/>
                  </a:solidFill>
                  <a:latin typeface="Arial"/>
                  <a:ea typeface="Arial"/>
                  <a:cs typeface="Arial"/>
                  <a:sym typeface="Arial"/>
                </a:rPr>
              </a:br>
              <a:r>
                <a:rPr lang="en-US" sz="1400" b="0" i="0" u="none" strike="noStrike" cap="none" dirty="0" err="1">
                  <a:solidFill>
                    <a:schemeClr val="dk1"/>
                  </a:solidFill>
                  <a:latin typeface="Arial"/>
                  <a:ea typeface="Arial"/>
                  <a:cs typeface="Arial"/>
                  <a:sym typeface="Arial"/>
                </a:rPr>
                <a:t>Złożone</a:t>
              </a:r>
              <a:r>
                <a:rPr lang="en-US" sz="1400" b="0" i="0" u="none" strike="noStrike" cap="none" dirty="0">
                  <a:solidFill>
                    <a:schemeClr val="dk1"/>
                  </a:solidFill>
                  <a:latin typeface="Arial"/>
                  <a:ea typeface="Arial"/>
                  <a:cs typeface="Arial"/>
                  <a:sym typeface="Arial"/>
                </a:rPr>
                <a:t> </a:t>
              </a:r>
              <a:r>
                <a:rPr lang="en-US" sz="1400" b="0" i="0" u="none" strike="noStrike" cap="none" dirty="0" err="1">
                  <a:solidFill>
                    <a:schemeClr val="dk1"/>
                  </a:solidFill>
                  <a:latin typeface="Arial"/>
                  <a:ea typeface="Arial"/>
                  <a:cs typeface="Arial"/>
                  <a:sym typeface="Arial"/>
                </a:rPr>
                <a:t>frazy</a:t>
              </a:r>
              <a:r>
                <a:rPr lang="en-US" sz="1400" b="0" i="0" u="none" strike="noStrike" cap="none" dirty="0">
                  <a:solidFill>
                    <a:schemeClr val="dk1"/>
                  </a:solidFill>
                  <a:latin typeface="Arial"/>
                  <a:ea typeface="Arial"/>
                  <a:cs typeface="Arial"/>
                  <a:sym typeface="Arial"/>
                </a:rPr>
                <a:t/>
              </a:r>
              <a:br>
                <a:rPr lang="en-US" sz="1400" b="0" i="0" u="none" strike="noStrike" cap="none" dirty="0">
                  <a:solidFill>
                    <a:schemeClr val="dk1"/>
                  </a:solidFill>
                  <a:latin typeface="Arial"/>
                  <a:ea typeface="Arial"/>
                  <a:cs typeface="Arial"/>
                  <a:sym typeface="Arial"/>
                </a:rPr>
              </a:br>
              <a:r>
                <a:rPr lang="en-US" sz="1400" b="0" i="0" u="none" strike="noStrike" cap="none" dirty="0" err="1">
                  <a:solidFill>
                    <a:schemeClr val="dk1"/>
                  </a:solidFill>
                  <a:latin typeface="Arial"/>
                  <a:ea typeface="Arial"/>
                  <a:cs typeface="Arial"/>
                  <a:sym typeface="Arial"/>
                </a:rPr>
                <a:t>Długie</a:t>
              </a:r>
              <a:r>
                <a:rPr lang="en-US" sz="1400" b="0" i="0" u="none" strike="noStrike" cap="none" dirty="0">
                  <a:solidFill>
                    <a:schemeClr val="dk1"/>
                  </a:solidFill>
                  <a:latin typeface="Arial"/>
                  <a:ea typeface="Arial"/>
                  <a:cs typeface="Arial"/>
                  <a:sym typeface="Arial"/>
                </a:rPr>
                <a:t> </a:t>
              </a:r>
              <a:r>
                <a:rPr lang="en-US" sz="1400" b="0" i="0" u="none" strike="noStrike" cap="none" dirty="0" err="1">
                  <a:solidFill>
                    <a:schemeClr val="dk1"/>
                  </a:solidFill>
                  <a:latin typeface="Arial"/>
                  <a:ea typeface="Arial"/>
                  <a:cs typeface="Arial"/>
                  <a:sym typeface="Arial"/>
                </a:rPr>
                <a:t>zdania</a:t>
              </a:r>
              <a:endParaRPr sz="1400" b="0" i="0" u="none" strike="noStrike" cap="none" dirty="0">
                <a:solidFill>
                  <a:schemeClr val="dk1"/>
                </a:solidFill>
                <a:latin typeface="Arial"/>
                <a:ea typeface="Arial"/>
                <a:cs typeface="Arial"/>
                <a:sym typeface="Arial"/>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11"/>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224" name="Google Shape;224;p11"/>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Noto Sans Symbols"/>
              <a:buNone/>
            </a:pPr>
            <a:endParaRPr sz="1800" b="1" i="1" u="none" strike="noStrike" cap="none">
              <a:solidFill>
                <a:schemeClr val="lt1"/>
              </a:solidFill>
              <a:latin typeface="Arial"/>
              <a:ea typeface="Arial"/>
              <a:cs typeface="Arial"/>
              <a:sym typeface="Arial"/>
            </a:endParaRPr>
          </a:p>
        </p:txBody>
      </p:sp>
      <p:sp>
        <p:nvSpPr>
          <p:cNvPr id="225" name="Google Shape;225;p11"/>
          <p:cNvSpPr txBox="1">
            <a:spLocks noGrp="1"/>
          </p:cNvSpPr>
          <p:nvPr>
            <p:ph type="body" idx="1"/>
          </p:nvPr>
        </p:nvSpPr>
        <p:spPr>
          <a:xfrm>
            <a:off x="840583" y="312995"/>
            <a:ext cx="6614054" cy="8227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b="1" i="0" u="none" strike="noStrike" cap="none">
                <a:solidFill>
                  <a:schemeClr val="lt1"/>
                </a:solidFill>
                <a:latin typeface="Arial"/>
                <a:ea typeface="Arial"/>
                <a:cs typeface="Arial"/>
                <a:sym typeface="Arial"/>
              </a:rPr>
              <a:t>Ocena aktywności</a:t>
            </a:r>
            <a:endParaRPr sz="2800">
              <a:solidFill>
                <a:schemeClr val="lt1"/>
              </a:solidFill>
            </a:endParaRPr>
          </a:p>
          <a:p>
            <a:pPr marL="0" lvl="0" indent="0" algn="l" rtl="0">
              <a:lnSpc>
                <a:spcPct val="90000"/>
              </a:lnSpc>
              <a:spcBef>
                <a:spcPts val="750"/>
              </a:spcBef>
              <a:spcAft>
                <a:spcPts val="0"/>
              </a:spcAft>
              <a:buClr>
                <a:schemeClr val="lt1"/>
              </a:buClr>
              <a:buSzPts val="2400"/>
              <a:buNone/>
            </a:pPr>
            <a:endParaRPr/>
          </a:p>
        </p:txBody>
      </p:sp>
      <p:sp>
        <p:nvSpPr>
          <p:cNvPr id="226" name="Google Shape;226;p11"/>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285750" marR="0" lvl="0" indent="-285750" algn="l" rtl="0">
              <a:lnSpc>
                <a:spcPct val="115000"/>
              </a:lnSpc>
              <a:spcBef>
                <a:spcPts val="0"/>
              </a:spcBef>
              <a:spcAft>
                <a:spcPts val="0"/>
              </a:spcAft>
              <a:buClr>
                <a:srgbClr val="D12477"/>
              </a:buClr>
              <a:buSzPts val="1800"/>
              <a:buFont typeface="Noto Sans Symbols"/>
              <a:buChar char="✔"/>
            </a:pPr>
            <a:r>
              <a:rPr lang="en-US" sz="1800">
                <a:solidFill>
                  <a:schemeClr val="lt1"/>
                </a:solidFill>
              </a:rPr>
              <a:t>Przeszukaj Internet i znajdź propozycje różnych autorów i firm, które opisują lejki sprzedażowe.</a:t>
            </a:r>
            <a:endParaRPr sz="1800">
              <a:solidFill>
                <a:schemeClr val="lt1"/>
              </a:solidFill>
            </a:endParaRPr>
          </a:p>
          <a:p>
            <a:pPr marL="285750" marR="0" lvl="0" indent="-285750" algn="l" rtl="0">
              <a:lnSpc>
                <a:spcPct val="115000"/>
              </a:lnSpc>
              <a:spcBef>
                <a:spcPts val="1600"/>
              </a:spcBef>
              <a:spcAft>
                <a:spcPts val="0"/>
              </a:spcAft>
              <a:buClr>
                <a:srgbClr val="D12477"/>
              </a:buClr>
              <a:buSzPts val="1800"/>
              <a:buFont typeface="Noto Sans Symbols"/>
              <a:buChar char="✔"/>
            </a:pPr>
            <a:r>
              <a:rPr lang="en-US" sz="1800">
                <a:solidFill>
                  <a:schemeClr val="lt1"/>
                </a:solidFill>
              </a:rPr>
              <a:t>Zbadaj, czym jest podróż konsumenta i modele zachowań konsumenckich.</a:t>
            </a:r>
            <a:endParaRPr sz="1800" b="1" i="1">
              <a:solidFill>
                <a:schemeClr val="lt1"/>
              </a:solidFill>
            </a:endParaRPr>
          </a:p>
          <a:p>
            <a:pPr marL="0" lvl="0" indent="0" algn="l" rtl="0">
              <a:lnSpc>
                <a:spcPct val="90000"/>
              </a:lnSpc>
              <a:spcBef>
                <a:spcPts val="0"/>
              </a:spcBef>
              <a:spcAft>
                <a:spcPts val="0"/>
              </a:spcAft>
              <a:buClr>
                <a:schemeClr val="lt1"/>
              </a:buClr>
              <a:buSzPts val="1800"/>
              <a:buNone/>
            </a:pPr>
            <a:endParaRPr sz="18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12"/>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Temat 1 </a:t>
            </a:r>
            <a:endParaRPr sz="6000" b="1" i="0" u="none" strike="noStrike" cap="none">
              <a:solidFill>
                <a:srgbClr val="FFFFFF"/>
              </a:solidFill>
              <a:latin typeface="Arial"/>
              <a:ea typeface="Arial"/>
              <a:cs typeface="Arial"/>
              <a:sym typeface="Arial"/>
            </a:endParaRPr>
          </a:p>
        </p:txBody>
      </p:sp>
      <p:sp>
        <p:nvSpPr>
          <p:cNvPr id="232" name="Google Shape;232;p12"/>
          <p:cNvSpPr txBox="1"/>
          <p:nvPr/>
        </p:nvSpPr>
        <p:spPr>
          <a:xfrm>
            <a:off x="675150" y="1849533"/>
            <a:ext cx="7793700" cy="75884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161249"/>
              </a:buClr>
              <a:buSzPts val="3600"/>
              <a:buFont typeface="Arial"/>
              <a:buNone/>
            </a:pPr>
            <a:r>
              <a:rPr lang="en-US" sz="3600" b="1" i="0" u="none" strike="noStrike" cap="none" dirty="0" err="1">
                <a:solidFill>
                  <a:srgbClr val="161249"/>
                </a:solidFill>
                <a:latin typeface="Arial"/>
                <a:ea typeface="Arial"/>
                <a:cs typeface="Arial"/>
                <a:sym typeface="Arial"/>
              </a:rPr>
              <a:t>Cele</a:t>
            </a:r>
            <a:r>
              <a:rPr lang="en-US" sz="3600" b="1" i="0" u="none" strike="noStrike" cap="none" dirty="0">
                <a:solidFill>
                  <a:srgbClr val="161249"/>
                </a:solidFill>
                <a:latin typeface="Arial"/>
                <a:ea typeface="Arial"/>
                <a:cs typeface="Arial"/>
                <a:sym typeface="Arial"/>
              </a:rPr>
              <a:t> </a:t>
            </a:r>
            <a:r>
              <a:rPr lang="en-US" sz="3600" b="1" i="0" u="none" strike="noStrike" cap="none" dirty="0" err="1">
                <a:solidFill>
                  <a:srgbClr val="161249"/>
                </a:solidFill>
                <a:latin typeface="Arial"/>
                <a:ea typeface="Arial"/>
                <a:cs typeface="Arial"/>
                <a:sym typeface="Arial"/>
              </a:rPr>
              <a:t>strategii</a:t>
            </a:r>
            <a:r>
              <a:rPr lang="en-US" sz="3600" b="1" i="0" u="none" strike="noStrike" cap="none" dirty="0">
                <a:solidFill>
                  <a:srgbClr val="161249"/>
                </a:solidFill>
                <a:latin typeface="Arial"/>
                <a:ea typeface="Arial"/>
                <a:cs typeface="Arial"/>
                <a:sym typeface="Arial"/>
              </a:rPr>
              <a:t> SEO</a:t>
            </a:r>
            <a:endParaRPr sz="3600" b="1" i="0" u="none" strike="noStrike" cap="none" dirty="0">
              <a:solidFill>
                <a:srgbClr val="161249"/>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13"/>
          <p:cNvSpPr txBox="1">
            <a:spLocks noGrp="1"/>
          </p:cNvSpPr>
          <p:nvPr>
            <p:ph type="body" idx="1"/>
          </p:nvPr>
        </p:nvSpPr>
        <p:spPr>
          <a:xfrm>
            <a:off x="478339" y="1332218"/>
            <a:ext cx="7886700" cy="3224945"/>
          </a:xfrm>
          <a:prstGeom prst="rect">
            <a:avLst/>
          </a:prstGeom>
          <a:noFill/>
          <a:ln>
            <a:noFill/>
          </a:ln>
        </p:spPr>
        <p:txBody>
          <a:bodyPr spcFirstLastPara="1" wrap="square" lIns="91425" tIns="45700" rIns="91425" bIns="45700" anchor="t" anchorCtr="0">
            <a:spAutoFit/>
          </a:bodyPr>
          <a:lstStyle/>
          <a:p>
            <a:pPr marL="285750" marR="0" lvl="0" indent="-285750" algn="l" rtl="0">
              <a:lnSpc>
                <a:spcPct val="115000"/>
              </a:lnSpc>
              <a:spcBef>
                <a:spcPts val="0"/>
              </a:spcBef>
              <a:spcAft>
                <a:spcPts val="0"/>
              </a:spcAft>
              <a:buClr>
                <a:srgbClr val="D12477"/>
              </a:buClr>
              <a:buSzPts val="3000"/>
              <a:buFont typeface="Arial"/>
              <a:buChar char="•"/>
            </a:pPr>
            <a:r>
              <a:rPr lang="en-US" sz="2400" dirty="0" err="1">
                <a:latin typeface="Calibri"/>
                <a:ea typeface="Calibri"/>
                <a:cs typeface="Calibri"/>
                <a:sym typeface="Calibri"/>
              </a:rPr>
              <a:t>Zdefiniuj</a:t>
            </a:r>
            <a:r>
              <a:rPr lang="en-US" sz="2400" dirty="0">
                <a:latin typeface="Calibri"/>
                <a:ea typeface="Calibri"/>
                <a:cs typeface="Calibri"/>
                <a:sym typeface="Calibri"/>
              </a:rPr>
              <a:t> </a:t>
            </a:r>
            <a:r>
              <a:rPr lang="en-US" sz="2400" dirty="0" err="1">
                <a:latin typeface="Calibri"/>
                <a:ea typeface="Calibri"/>
                <a:cs typeface="Calibri"/>
                <a:sym typeface="Calibri"/>
              </a:rPr>
              <a:t>swoją</a:t>
            </a:r>
            <a:r>
              <a:rPr lang="en-US" sz="2400" dirty="0">
                <a:latin typeface="Calibri"/>
                <a:ea typeface="Calibri"/>
                <a:cs typeface="Calibri"/>
                <a:sym typeface="Calibri"/>
              </a:rPr>
              <a:t> </a:t>
            </a:r>
            <a:r>
              <a:rPr lang="en-US" sz="2400" dirty="0" err="1">
                <a:latin typeface="Calibri"/>
                <a:ea typeface="Calibri"/>
                <a:cs typeface="Calibri"/>
                <a:sym typeface="Calibri"/>
              </a:rPr>
              <a:t>propozycję</a:t>
            </a:r>
            <a:r>
              <a:rPr lang="en-US" sz="2400" dirty="0">
                <a:latin typeface="Calibri"/>
                <a:ea typeface="Calibri"/>
                <a:cs typeface="Calibri"/>
                <a:sym typeface="Calibri"/>
              </a:rPr>
              <a:t> </a:t>
            </a:r>
            <a:r>
              <a:rPr lang="en-US" sz="2400" dirty="0" err="1">
                <a:latin typeface="Calibri"/>
                <a:ea typeface="Calibri"/>
                <a:cs typeface="Calibri"/>
                <a:sym typeface="Calibri"/>
              </a:rPr>
              <a:t>wartości</a:t>
            </a:r>
            <a:r>
              <a:rPr lang="en-US" sz="2400" dirty="0">
                <a:latin typeface="Calibri"/>
                <a:ea typeface="Calibri"/>
                <a:cs typeface="Calibri"/>
                <a:sym typeface="Calibri"/>
              </a:rPr>
              <a:t> </a:t>
            </a:r>
            <a:r>
              <a:rPr lang="en-US" sz="2400" dirty="0" err="1">
                <a:latin typeface="Calibri"/>
                <a:ea typeface="Calibri"/>
                <a:cs typeface="Calibri"/>
                <a:sym typeface="Calibri"/>
              </a:rPr>
              <a:t>biznesowej</a:t>
            </a:r>
            <a:endParaRPr dirty="0"/>
          </a:p>
          <a:p>
            <a:pPr marL="285750" marR="0" lvl="0" indent="-285750" algn="l" rtl="0">
              <a:lnSpc>
                <a:spcPct val="115000"/>
              </a:lnSpc>
              <a:spcBef>
                <a:spcPts val="1600"/>
              </a:spcBef>
              <a:spcAft>
                <a:spcPts val="0"/>
              </a:spcAft>
              <a:buClr>
                <a:srgbClr val="D12477"/>
              </a:buClr>
              <a:buSzPts val="3000"/>
              <a:buFont typeface="Arial"/>
              <a:buChar char="•"/>
            </a:pPr>
            <a:r>
              <a:rPr lang="en-US" sz="2400" dirty="0" err="1">
                <a:latin typeface="Calibri"/>
                <a:ea typeface="Calibri"/>
                <a:cs typeface="Calibri"/>
                <a:sym typeface="Calibri"/>
              </a:rPr>
              <a:t>Zidentyfikuj</a:t>
            </a:r>
            <a:r>
              <a:rPr lang="en-US" sz="2400" dirty="0">
                <a:latin typeface="Calibri"/>
                <a:ea typeface="Calibri"/>
                <a:cs typeface="Calibri"/>
                <a:sym typeface="Calibri"/>
              </a:rPr>
              <a:t> </a:t>
            </a:r>
            <a:r>
              <a:rPr lang="en-US" sz="2400" dirty="0" err="1">
                <a:latin typeface="Calibri"/>
                <a:ea typeface="Calibri"/>
                <a:cs typeface="Calibri"/>
                <a:sym typeface="Calibri"/>
              </a:rPr>
              <a:t>swoich</a:t>
            </a:r>
            <a:r>
              <a:rPr lang="en-US" sz="2400" dirty="0">
                <a:latin typeface="Calibri"/>
                <a:ea typeface="Calibri"/>
                <a:cs typeface="Calibri"/>
                <a:sym typeface="Calibri"/>
              </a:rPr>
              <a:t> </a:t>
            </a:r>
            <a:r>
              <a:rPr lang="en-US" sz="2400" dirty="0" err="1">
                <a:latin typeface="Calibri"/>
                <a:ea typeface="Calibri"/>
                <a:cs typeface="Calibri"/>
                <a:sym typeface="Calibri"/>
              </a:rPr>
              <a:t>klientów</a:t>
            </a:r>
            <a:r>
              <a:rPr lang="en-US" sz="2400" dirty="0">
                <a:latin typeface="Calibri"/>
                <a:ea typeface="Calibri"/>
                <a:cs typeface="Calibri"/>
                <a:sym typeface="Calibri"/>
              </a:rPr>
              <a:t> </a:t>
            </a:r>
            <a:r>
              <a:rPr lang="en-US" sz="2400" dirty="0" err="1">
                <a:latin typeface="Calibri"/>
                <a:ea typeface="Calibri"/>
                <a:cs typeface="Calibri"/>
                <a:sym typeface="Calibri"/>
              </a:rPr>
              <a:t>docelowych</a:t>
            </a:r>
            <a:r>
              <a:rPr lang="en-US" sz="2400" dirty="0">
                <a:latin typeface="Calibri"/>
                <a:ea typeface="Calibri"/>
                <a:cs typeface="Calibri"/>
                <a:sym typeface="Calibri"/>
              </a:rPr>
              <a:t> </a:t>
            </a:r>
            <a:r>
              <a:rPr lang="en-US" sz="2400" dirty="0" err="1">
                <a:latin typeface="Calibri"/>
                <a:ea typeface="Calibri"/>
                <a:cs typeface="Calibri"/>
                <a:sym typeface="Calibri"/>
              </a:rPr>
              <a:t>według</a:t>
            </a:r>
            <a:r>
              <a:rPr lang="en-US" sz="2400" dirty="0">
                <a:latin typeface="Calibri"/>
                <a:ea typeface="Calibri"/>
                <a:cs typeface="Calibri"/>
                <a:sym typeface="Calibri"/>
              </a:rPr>
              <a:t> </a:t>
            </a:r>
            <a:r>
              <a:rPr lang="en-US" sz="2400" dirty="0" err="1">
                <a:latin typeface="Calibri"/>
                <a:ea typeface="Calibri"/>
                <a:cs typeface="Calibri"/>
                <a:sym typeface="Calibri"/>
              </a:rPr>
              <a:t>segmentów</a:t>
            </a:r>
            <a:r>
              <a:rPr lang="en-US" sz="2400" dirty="0">
                <a:latin typeface="Calibri"/>
                <a:ea typeface="Calibri"/>
                <a:cs typeface="Calibri"/>
                <a:sym typeface="Calibri"/>
              </a:rPr>
              <a:t> </a:t>
            </a:r>
            <a:r>
              <a:rPr lang="en-US" sz="2400" dirty="0" err="1">
                <a:latin typeface="Calibri"/>
                <a:ea typeface="Calibri"/>
                <a:cs typeface="Calibri"/>
                <a:sym typeface="Calibri"/>
              </a:rPr>
              <a:t>lub</a:t>
            </a:r>
            <a:r>
              <a:rPr lang="en-US" sz="2400" dirty="0">
                <a:latin typeface="Calibri"/>
                <a:ea typeface="Calibri"/>
                <a:cs typeface="Calibri"/>
                <a:sym typeface="Calibri"/>
              </a:rPr>
              <a:t> person</a:t>
            </a:r>
            <a:endParaRPr dirty="0"/>
          </a:p>
          <a:p>
            <a:pPr marL="285750" marR="0" lvl="0" indent="-285750" algn="l" rtl="0">
              <a:lnSpc>
                <a:spcPct val="115000"/>
              </a:lnSpc>
              <a:spcBef>
                <a:spcPts val="1600"/>
              </a:spcBef>
              <a:spcAft>
                <a:spcPts val="0"/>
              </a:spcAft>
              <a:buClr>
                <a:srgbClr val="D12477"/>
              </a:buClr>
              <a:buSzPts val="3000"/>
              <a:buFont typeface="Arial"/>
              <a:buChar char="•"/>
            </a:pPr>
            <a:r>
              <a:rPr lang="en-US" sz="2400" dirty="0" err="1" smtClean="0">
                <a:latin typeface="Calibri"/>
                <a:ea typeface="Calibri"/>
                <a:cs typeface="Calibri"/>
                <a:sym typeface="Calibri"/>
              </a:rPr>
              <a:t>Ustal</a:t>
            </a:r>
            <a:r>
              <a:rPr lang="en-US" sz="2400" dirty="0" smtClean="0">
                <a:latin typeface="Calibri"/>
                <a:ea typeface="Calibri"/>
                <a:cs typeface="Calibri"/>
                <a:sym typeface="Calibri"/>
              </a:rPr>
              <a:t> </a:t>
            </a:r>
            <a:r>
              <a:rPr lang="en-US" sz="2400" dirty="0" err="1" smtClean="0">
                <a:latin typeface="Calibri"/>
                <a:ea typeface="Calibri"/>
                <a:cs typeface="Calibri"/>
                <a:sym typeface="Calibri"/>
              </a:rPr>
              <a:t>cel</a:t>
            </a:r>
            <a:r>
              <a:rPr lang="pl-PL" sz="2400" dirty="0" smtClean="0">
                <a:latin typeface="Calibri"/>
                <a:ea typeface="Calibri"/>
                <a:cs typeface="Calibri"/>
                <a:sym typeface="Calibri"/>
              </a:rPr>
              <a:t>e</a:t>
            </a:r>
            <a:r>
              <a:rPr lang="en-US" sz="2400" dirty="0" smtClean="0">
                <a:latin typeface="Calibri"/>
                <a:ea typeface="Calibri"/>
                <a:cs typeface="Calibri"/>
                <a:sym typeface="Calibri"/>
              </a:rPr>
              <a:t> </a:t>
            </a:r>
            <a:r>
              <a:rPr lang="en-US" sz="2400" dirty="0" err="1" smtClean="0">
                <a:latin typeface="Calibri"/>
                <a:ea typeface="Calibri"/>
                <a:cs typeface="Calibri"/>
                <a:sym typeface="Calibri"/>
              </a:rPr>
              <a:t>marketingo</a:t>
            </a:r>
            <a:r>
              <a:rPr lang="pl-PL" sz="2400" dirty="0" smtClean="0">
                <a:latin typeface="Calibri"/>
                <a:ea typeface="Calibri"/>
                <a:cs typeface="Calibri"/>
                <a:sym typeface="Calibri"/>
              </a:rPr>
              <a:t>we</a:t>
            </a:r>
            <a:endParaRPr dirty="0"/>
          </a:p>
          <a:p>
            <a:pPr marL="285750" marR="0" lvl="0" indent="-285750" algn="l" rtl="0">
              <a:lnSpc>
                <a:spcPct val="115000"/>
              </a:lnSpc>
              <a:spcBef>
                <a:spcPts val="1600"/>
              </a:spcBef>
              <a:spcAft>
                <a:spcPts val="0"/>
              </a:spcAft>
              <a:buClr>
                <a:srgbClr val="D12477"/>
              </a:buClr>
              <a:buSzPts val="3000"/>
              <a:buFont typeface="Arial"/>
              <a:buChar char="•"/>
            </a:pPr>
            <a:r>
              <a:rPr lang="en-US" sz="2400" b="1" dirty="0" err="1" smtClean="0">
                <a:latin typeface="Calibri"/>
                <a:ea typeface="Calibri"/>
                <a:cs typeface="Calibri"/>
                <a:sym typeface="Calibri"/>
              </a:rPr>
              <a:t>Ustal</a:t>
            </a:r>
            <a:r>
              <a:rPr lang="en-US" sz="2400" b="1" dirty="0" smtClean="0">
                <a:latin typeface="Calibri"/>
                <a:ea typeface="Calibri"/>
                <a:cs typeface="Calibri"/>
                <a:sym typeface="Calibri"/>
              </a:rPr>
              <a:t> </a:t>
            </a:r>
            <a:r>
              <a:rPr lang="en-US" sz="2400" b="1" dirty="0" err="1" smtClean="0">
                <a:latin typeface="Calibri"/>
                <a:ea typeface="Calibri"/>
                <a:cs typeface="Calibri"/>
                <a:sym typeface="Calibri"/>
              </a:rPr>
              <a:t>cel</a:t>
            </a:r>
            <a:r>
              <a:rPr lang="pl-PL" sz="2400" b="1" dirty="0" smtClean="0">
                <a:latin typeface="Calibri"/>
                <a:ea typeface="Calibri"/>
                <a:cs typeface="Calibri"/>
                <a:sym typeface="Calibri"/>
              </a:rPr>
              <a:t>e</a:t>
            </a:r>
            <a:r>
              <a:rPr lang="en-US" sz="2400" b="1" dirty="0" smtClean="0">
                <a:latin typeface="Calibri"/>
                <a:ea typeface="Calibri"/>
                <a:cs typeface="Calibri"/>
                <a:sym typeface="Calibri"/>
              </a:rPr>
              <a:t> </a:t>
            </a:r>
            <a:r>
              <a:rPr lang="en-US" sz="2400" b="1" dirty="0">
                <a:latin typeface="Calibri"/>
                <a:ea typeface="Calibri"/>
                <a:cs typeface="Calibri"/>
                <a:sym typeface="Calibri"/>
              </a:rPr>
              <a:t>SEO</a:t>
            </a:r>
            <a:endParaRPr sz="2400" b="1" i="1" dirty="0">
              <a:latin typeface="Arial"/>
              <a:ea typeface="Arial"/>
              <a:cs typeface="Arial"/>
              <a:sym typeface="Arial"/>
            </a:endParaRPr>
          </a:p>
          <a:p>
            <a:pPr marL="0" lvl="0" indent="0" algn="l" rtl="0">
              <a:lnSpc>
                <a:spcPct val="90000"/>
              </a:lnSpc>
              <a:spcBef>
                <a:spcPts val="750"/>
              </a:spcBef>
              <a:spcAft>
                <a:spcPts val="0"/>
              </a:spcAft>
              <a:buClr>
                <a:srgbClr val="ED7D31"/>
              </a:buClr>
              <a:buSzPts val="2625"/>
              <a:buNone/>
            </a:pPr>
            <a:endParaRPr dirty="0"/>
          </a:p>
        </p:txBody>
      </p:sp>
      <p:sp>
        <p:nvSpPr>
          <p:cNvPr id="238" name="Google Shape;238;p1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39" name="Google Shape;239;p13"/>
          <p:cNvSpPr txBox="1"/>
          <p:nvPr/>
        </p:nvSpPr>
        <p:spPr>
          <a:xfrm>
            <a:off x="1530392" y="1289861"/>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1" i="1" u="none" strike="noStrike" cap="none">
              <a:solidFill>
                <a:schemeClr val="dk1"/>
              </a:solidFill>
              <a:latin typeface="Arial"/>
              <a:ea typeface="Arial"/>
              <a:cs typeface="Arial"/>
              <a:sym typeface="Arial"/>
            </a:endParaRPr>
          </a:p>
        </p:txBody>
      </p:sp>
      <p:sp>
        <p:nvSpPr>
          <p:cNvPr id="240" name="Google Shape;240;p13"/>
          <p:cNvSpPr/>
          <p:nvPr/>
        </p:nvSpPr>
        <p:spPr>
          <a:xfrm flipH="1">
            <a:off x="3708457" y="3719980"/>
            <a:ext cx="713232" cy="344424"/>
          </a:xfrm>
          <a:prstGeom prst="stripedRightArrow">
            <a:avLst>
              <a:gd name="adj1" fmla="val 44690"/>
              <a:gd name="adj2" fmla="val 50000"/>
            </a:avLst>
          </a:prstGeom>
          <a:solidFill>
            <a:srgbClr val="D12477"/>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Open Sans"/>
              <a:ea typeface="Open Sans"/>
              <a:cs typeface="Open Sans"/>
              <a:sym typeface="Open Sans"/>
            </a:endParaRPr>
          </a:p>
        </p:txBody>
      </p:sp>
      <p:sp>
        <p:nvSpPr>
          <p:cNvPr id="241" name="Google Shape;241;p13"/>
          <p:cNvSpPr txBox="1">
            <a:spLocks noGrp="1"/>
          </p:cNvSpPr>
          <p:nvPr>
            <p:ph type="title"/>
          </p:nvPr>
        </p:nvSpPr>
        <p:spPr>
          <a:xfrm>
            <a:off x="628650" y="16856"/>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Cele strategii SEO</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14"/>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47" name="Google Shape;247;p14"/>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
        <p:nvSpPr>
          <p:cNvPr id="248" name="Google Shape;248;p14"/>
          <p:cNvSpPr txBox="1">
            <a:spLocks noGrp="1"/>
          </p:cNvSpPr>
          <p:nvPr>
            <p:ph type="title"/>
          </p:nvPr>
        </p:nvSpPr>
        <p:spPr>
          <a:xfrm>
            <a:off x="628650" y="105839"/>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Ustalenie celów i założeń SEO</a:t>
            </a:r>
            <a:endParaRPr/>
          </a:p>
        </p:txBody>
      </p:sp>
      <p:sp>
        <p:nvSpPr>
          <p:cNvPr id="249" name="Google Shape;249;p14"/>
          <p:cNvSpPr txBox="1">
            <a:spLocks noGrp="1"/>
          </p:cNvSpPr>
          <p:nvPr>
            <p:ph type="body" idx="1"/>
          </p:nvPr>
        </p:nvSpPr>
        <p:spPr>
          <a:xfrm>
            <a:off x="628650" y="1369218"/>
            <a:ext cx="7886700" cy="2899255"/>
          </a:xfrm>
          <a:prstGeom prst="rect">
            <a:avLst/>
          </a:prstGeom>
          <a:noFill/>
          <a:ln>
            <a:noFill/>
          </a:ln>
        </p:spPr>
        <p:txBody>
          <a:bodyPr spcFirstLastPara="1" wrap="square" lIns="91425" tIns="45700" rIns="91425" bIns="45700" anchor="t" anchorCtr="0">
            <a:spAutoFit/>
          </a:bodyPr>
          <a:lstStyle/>
          <a:p>
            <a:pPr marL="285750" marR="0" lvl="0" indent="-285750" algn="l" rtl="0">
              <a:lnSpc>
                <a:spcPct val="115000"/>
              </a:lnSpc>
              <a:spcBef>
                <a:spcPts val="0"/>
              </a:spcBef>
              <a:spcAft>
                <a:spcPts val="0"/>
              </a:spcAft>
              <a:buClr>
                <a:srgbClr val="D12477"/>
              </a:buClr>
              <a:buSzPts val="2700"/>
              <a:buFont typeface="Arial"/>
              <a:buChar char="•"/>
            </a:pPr>
            <a:r>
              <a:rPr lang="en-US" sz="1800">
                <a:latin typeface="Arial"/>
                <a:ea typeface="Arial"/>
                <a:cs typeface="Arial"/>
                <a:sym typeface="Arial"/>
              </a:rPr>
              <a:t>SEO dla nieprzetworzonego ruchu</a:t>
            </a:r>
            <a:endParaRPr sz="1800"/>
          </a:p>
          <a:p>
            <a:pPr marL="285750" marR="0" lvl="0" indent="-285750" algn="l" rtl="0">
              <a:lnSpc>
                <a:spcPct val="115000"/>
              </a:lnSpc>
              <a:spcBef>
                <a:spcPts val="1600"/>
              </a:spcBef>
              <a:spcAft>
                <a:spcPts val="0"/>
              </a:spcAft>
              <a:buClr>
                <a:srgbClr val="D12477"/>
              </a:buClr>
              <a:buSzPts val="2700"/>
              <a:buFont typeface="Arial"/>
              <a:buChar char="•"/>
            </a:pPr>
            <a:r>
              <a:rPr lang="en-US" sz="1800">
                <a:latin typeface="Arial"/>
                <a:ea typeface="Arial"/>
                <a:cs typeface="Arial"/>
                <a:sym typeface="Arial"/>
              </a:rPr>
              <a:t>SEO dla sprzedaży e-commerce</a:t>
            </a:r>
            <a:endParaRPr sz="1800"/>
          </a:p>
          <a:p>
            <a:pPr marL="285750" marR="0" lvl="0" indent="-285750" algn="l" rtl="0">
              <a:lnSpc>
                <a:spcPct val="115000"/>
              </a:lnSpc>
              <a:spcBef>
                <a:spcPts val="1600"/>
              </a:spcBef>
              <a:spcAft>
                <a:spcPts val="0"/>
              </a:spcAft>
              <a:buClr>
                <a:srgbClr val="D12477"/>
              </a:buClr>
              <a:buSzPts val="2700"/>
              <a:buFont typeface="Arial"/>
              <a:buChar char="•"/>
            </a:pPr>
            <a:r>
              <a:rPr lang="en-US" sz="1800">
                <a:latin typeface="Arial"/>
                <a:ea typeface="Arial"/>
                <a:cs typeface="Arial"/>
                <a:sym typeface="Arial"/>
              </a:rPr>
              <a:t>SEO dla Mindshare/Branding</a:t>
            </a:r>
            <a:endParaRPr sz="1800"/>
          </a:p>
          <a:p>
            <a:pPr marL="285750" marR="0" lvl="0" indent="-285750" algn="l" rtl="0">
              <a:lnSpc>
                <a:spcPct val="115000"/>
              </a:lnSpc>
              <a:spcBef>
                <a:spcPts val="1600"/>
              </a:spcBef>
              <a:spcAft>
                <a:spcPts val="0"/>
              </a:spcAft>
              <a:buClr>
                <a:srgbClr val="D12477"/>
              </a:buClr>
              <a:buSzPts val="2700"/>
              <a:buFont typeface="Arial"/>
              <a:buChar char="•"/>
            </a:pPr>
            <a:r>
              <a:rPr lang="en-US" sz="1800">
                <a:latin typeface="Arial"/>
                <a:ea typeface="Arial"/>
                <a:cs typeface="Arial"/>
                <a:sym typeface="Arial"/>
              </a:rPr>
              <a:t>SEO dla pozyskiwania leadów i marketingu bezpośredniego</a:t>
            </a:r>
            <a:endParaRPr sz="1800"/>
          </a:p>
          <a:p>
            <a:pPr marL="285750" marR="0" lvl="0" indent="-285750" algn="l" rtl="0">
              <a:lnSpc>
                <a:spcPct val="115000"/>
              </a:lnSpc>
              <a:spcBef>
                <a:spcPts val="1600"/>
              </a:spcBef>
              <a:spcAft>
                <a:spcPts val="0"/>
              </a:spcAft>
              <a:buClr>
                <a:srgbClr val="D12477"/>
              </a:buClr>
              <a:buSzPts val="2700"/>
              <a:buFont typeface="Arial"/>
              <a:buChar char="•"/>
            </a:pPr>
            <a:r>
              <a:rPr lang="en-US" sz="1800">
                <a:latin typeface="Arial"/>
                <a:ea typeface="Arial"/>
                <a:cs typeface="Arial"/>
                <a:sym typeface="Arial"/>
              </a:rPr>
              <a:t>SEO dla zarządzania reputacją</a:t>
            </a:r>
            <a:endParaRPr sz="1800"/>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15"/>
          <p:cNvSpPr txBox="1"/>
          <p:nvPr/>
        </p:nvSpPr>
        <p:spPr>
          <a:xfrm>
            <a:off x="0" y="822410"/>
            <a:ext cx="91440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en-US" sz="3600" b="1" i="0" u="none" strike="noStrike" cap="none">
                <a:solidFill>
                  <a:srgbClr val="161249"/>
                </a:solidFill>
                <a:latin typeface="Arial"/>
                <a:ea typeface="Arial"/>
                <a:cs typeface="Arial"/>
                <a:sym typeface="Arial"/>
              </a:rPr>
              <a:t>Działalność konsolidacyjna</a:t>
            </a:r>
            <a:endParaRPr sz="3600" b="1" i="0" u="none" strike="noStrike" cap="none">
              <a:solidFill>
                <a:srgbClr val="161249"/>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16"/>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60" name="Google Shape;260;p16"/>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280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261" name="Google Shape;261;p16"/>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Działalność konsolidacyjna</a:t>
            </a:r>
            <a:endParaRPr/>
          </a:p>
          <a:p>
            <a:pPr marL="0" lvl="0" indent="0" algn="l" rtl="0">
              <a:lnSpc>
                <a:spcPct val="90000"/>
              </a:lnSpc>
              <a:spcBef>
                <a:spcPts val="750"/>
              </a:spcBef>
              <a:spcAft>
                <a:spcPts val="0"/>
              </a:spcAft>
              <a:buClr>
                <a:schemeClr val="lt1"/>
              </a:buClr>
              <a:buSzPts val="2800"/>
              <a:buNone/>
            </a:pPr>
            <a:endParaRPr sz="2800"/>
          </a:p>
        </p:txBody>
      </p:sp>
      <p:sp>
        <p:nvSpPr>
          <p:cNvPr id="262" name="Google Shape;262;p16"/>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Clr>
                <a:schemeClr val="lt1"/>
              </a:buClr>
              <a:buSzPts val="2000"/>
              <a:buFont typeface="Arial"/>
              <a:buNone/>
            </a:pPr>
            <a:r>
              <a:rPr lang="en-US" sz="2000" b="0" i="0" u="none" strike="noStrike" cap="none" dirty="0"/>
              <a:t>Z </a:t>
            </a:r>
            <a:r>
              <a:rPr lang="en-US" sz="2000" b="0" i="0" u="none" strike="noStrike" cap="none" dirty="0" err="1"/>
              <a:t>następnej</a:t>
            </a:r>
            <a:r>
              <a:rPr lang="en-US" sz="2000" b="0" i="0" u="none" strike="noStrike" cap="none" dirty="0"/>
              <a:t> </a:t>
            </a:r>
            <a:r>
              <a:rPr lang="en-US" sz="2000" b="0" i="0" u="none" strike="noStrike" cap="none" dirty="0" err="1"/>
              <a:t>listy</a:t>
            </a:r>
            <a:r>
              <a:rPr lang="en-US" sz="2000" b="0" i="0" u="none" strike="noStrike" cap="none" dirty="0"/>
              <a:t> </a:t>
            </a:r>
            <a:r>
              <a:rPr lang="en-US" sz="2000" b="0" i="0" u="none" strike="noStrike" cap="none" dirty="0" err="1"/>
              <a:t>wybierz</a:t>
            </a:r>
            <a:r>
              <a:rPr lang="en-US" sz="2000" b="0" i="0" u="none" strike="noStrike" cap="none" dirty="0"/>
              <a:t> </a:t>
            </a:r>
            <a:r>
              <a:rPr lang="en-US" sz="2000" b="0" i="0" u="none" strike="noStrike" cap="none" dirty="0" err="1"/>
              <a:t>organizację</a:t>
            </a:r>
            <a:r>
              <a:rPr lang="en-US" sz="2000" b="0" i="0" u="none" strike="noStrike" cap="none" dirty="0"/>
              <a:t> </a:t>
            </a:r>
            <a:r>
              <a:rPr lang="en-US" sz="2000" b="0" i="0" u="none" strike="noStrike" cap="none" dirty="0" err="1"/>
              <a:t>i</a:t>
            </a:r>
            <a:r>
              <a:rPr lang="en-US" sz="2000" b="0" i="0" u="none" strike="noStrike" cap="none" dirty="0"/>
              <a:t> </a:t>
            </a:r>
            <a:r>
              <a:rPr lang="en-US" sz="2000" b="0" i="0" u="none" strike="noStrike" cap="none" dirty="0" err="1"/>
              <a:t>jej</a:t>
            </a:r>
            <a:r>
              <a:rPr lang="en-US" sz="2000" b="0" i="0" u="none" strike="noStrike" cap="none" dirty="0"/>
              <a:t> </a:t>
            </a:r>
            <a:r>
              <a:rPr lang="en-US" sz="2000" b="0" i="0" u="none" strike="noStrike" cap="none" dirty="0" err="1"/>
              <a:t>stronę</a:t>
            </a:r>
            <a:r>
              <a:rPr lang="en-US" sz="2000" b="0" i="0" u="none" strike="noStrike" cap="none" dirty="0"/>
              <a:t> </a:t>
            </a:r>
            <a:r>
              <a:rPr lang="en-US" sz="2000" b="0" i="0" u="none" strike="noStrike" cap="none" dirty="0" err="1"/>
              <a:t>internetową</a:t>
            </a:r>
            <a:r>
              <a:rPr lang="en-US" sz="2000" b="0" i="0" u="none" strike="noStrike" cap="none" dirty="0"/>
              <a:t>:</a:t>
            </a:r>
            <a:endParaRPr dirty="0"/>
          </a:p>
          <a:p>
            <a:pPr marL="285750" marR="0" lvl="0" indent="-285750" algn="l" rtl="0">
              <a:lnSpc>
                <a:spcPct val="115000"/>
              </a:lnSpc>
              <a:spcBef>
                <a:spcPts val="1200"/>
              </a:spcBef>
              <a:spcAft>
                <a:spcPts val="0"/>
              </a:spcAft>
              <a:buClr>
                <a:srgbClr val="D12477"/>
              </a:buClr>
              <a:buSzPts val="3000"/>
              <a:buFont typeface="Arial"/>
              <a:buChar char="•"/>
            </a:pPr>
            <a:r>
              <a:rPr lang="en-US" sz="2000" b="0" i="0" u="none" strike="noStrike" cap="none" dirty="0" err="1"/>
              <a:t>Sklep</a:t>
            </a:r>
            <a:r>
              <a:rPr lang="en-US" sz="2000" b="0" i="0" u="none" strike="noStrike" cap="none" dirty="0"/>
              <a:t> </a:t>
            </a:r>
            <a:r>
              <a:rPr lang="en-US" sz="2000" b="0" i="0" u="none" strike="noStrike" cap="none" dirty="0" err="1"/>
              <a:t>internetowy</a:t>
            </a:r>
            <a:r>
              <a:rPr lang="en-US" sz="2000" b="0" i="0" u="none" strike="noStrike" cap="none" dirty="0"/>
              <a:t>.</a:t>
            </a:r>
            <a:endParaRPr dirty="0"/>
          </a:p>
          <a:p>
            <a:pPr marL="285750" marR="0" lvl="0" indent="-285750" algn="l" rtl="0">
              <a:lnSpc>
                <a:spcPct val="115000"/>
              </a:lnSpc>
              <a:spcBef>
                <a:spcPts val="1200"/>
              </a:spcBef>
              <a:spcAft>
                <a:spcPts val="0"/>
              </a:spcAft>
              <a:buClr>
                <a:srgbClr val="D12477"/>
              </a:buClr>
              <a:buSzPts val="3000"/>
              <a:buFont typeface="Arial"/>
              <a:buChar char="•"/>
            </a:pPr>
            <a:r>
              <a:rPr lang="en-US" sz="2000" b="0" i="0" u="none" strike="noStrike" cap="none" dirty="0" err="1"/>
              <a:t>Obecność</a:t>
            </a:r>
            <a:r>
              <a:rPr lang="en-US" sz="2000" b="0" i="0" u="none" strike="noStrike" cap="none" dirty="0"/>
              <a:t> </a:t>
            </a:r>
            <a:r>
              <a:rPr lang="en-US" sz="2000" b="0" i="0" u="none" strike="noStrike" cap="none" dirty="0" err="1"/>
              <a:t>marki</a:t>
            </a:r>
            <a:r>
              <a:rPr lang="en-US" sz="2000" b="0" i="0" u="none" strike="noStrike" cap="none" dirty="0"/>
              <a:t> online.</a:t>
            </a:r>
            <a:endParaRPr dirty="0"/>
          </a:p>
          <a:p>
            <a:pPr marL="285750" lvl="0" indent="-285750">
              <a:lnSpc>
                <a:spcPct val="115000"/>
              </a:lnSpc>
              <a:spcBef>
                <a:spcPts val="1200"/>
              </a:spcBef>
              <a:buClr>
                <a:srgbClr val="D12477"/>
              </a:buClr>
              <a:buSzPts val="3000"/>
              <a:buFont typeface="Arial"/>
              <a:buChar char="•"/>
            </a:pPr>
            <a:r>
              <a:rPr lang="en-US" sz="2000" b="0" i="0" u="none" strike="noStrike" cap="none" dirty="0" err="1"/>
              <a:t>Repozytorium</a:t>
            </a:r>
            <a:r>
              <a:rPr lang="en-US" sz="2000" b="0" i="0" u="none" strike="noStrike" cap="none" dirty="0"/>
              <a:t> </a:t>
            </a:r>
            <a:r>
              <a:rPr lang="en-US" sz="2000" b="0" i="0" u="none" strike="noStrike" cap="none" dirty="0" err="1"/>
              <a:t>informacji</a:t>
            </a:r>
            <a:r>
              <a:rPr lang="en-US" sz="2000" b="0" i="0" u="none" strike="noStrike" cap="none" dirty="0"/>
              <a:t> (np. </a:t>
            </a:r>
            <a:r>
              <a:rPr lang="pl-PL" sz="2000" dirty="0" smtClean="0"/>
              <a:t>aktualności/news</a:t>
            </a:r>
            <a:r>
              <a:rPr lang="en-US" sz="2000" b="0" i="0" u="none" strike="noStrike" cap="none" dirty="0" smtClean="0"/>
              <a:t>)</a:t>
            </a:r>
            <a:endParaRPr dirty="0"/>
          </a:p>
          <a:p>
            <a:pPr marL="0" marR="0" lvl="0" indent="0" algn="l" rtl="0">
              <a:lnSpc>
                <a:spcPct val="115000"/>
              </a:lnSpc>
              <a:spcBef>
                <a:spcPts val="1200"/>
              </a:spcBef>
              <a:spcAft>
                <a:spcPts val="0"/>
              </a:spcAft>
              <a:buClr>
                <a:schemeClr val="lt1"/>
              </a:buClr>
              <a:buSzPts val="2000"/>
              <a:buFont typeface="Arial"/>
              <a:buNone/>
            </a:pPr>
            <a:r>
              <a:rPr lang="en-US" sz="2000" b="0" i="0" u="none" strike="noStrike" cap="none" dirty="0" err="1"/>
              <a:t>Określenie</a:t>
            </a:r>
            <a:r>
              <a:rPr lang="en-US" sz="2000" b="0" i="0" u="none" strike="noStrike" cap="none" dirty="0"/>
              <a:t> </a:t>
            </a:r>
            <a:r>
              <a:rPr lang="en-US" sz="2000" b="0" i="0" u="none" strike="noStrike" cap="none" dirty="0" err="1"/>
              <a:t>celów</a:t>
            </a:r>
            <a:r>
              <a:rPr lang="en-US" sz="2000" b="0" i="0" u="none" strike="noStrike" cap="none" dirty="0"/>
              <a:t> SEO</a:t>
            </a:r>
            <a:endParaRPr dirty="0"/>
          </a:p>
          <a:p>
            <a:pPr marL="0" marR="0" lvl="0" indent="0" algn="l" rtl="0">
              <a:lnSpc>
                <a:spcPct val="115000"/>
              </a:lnSpc>
              <a:spcBef>
                <a:spcPts val="2800"/>
              </a:spcBef>
              <a:spcAft>
                <a:spcPts val="0"/>
              </a:spcAft>
              <a:buClr>
                <a:schemeClr val="lt1"/>
              </a:buClr>
              <a:buSzPts val="2000"/>
              <a:buFont typeface="Arial"/>
              <a:buNone/>
            </a:pPr>
            <a:endParaRPr sz="2000" b="0" i="0" u="none" strike="noStrike" cap="none" dirty="0">
              <a:solidFill>
                <a:srgbClr val="000000"/>
              </a:solidFill>
              <a:latin typeface="Arial"/>
              <a:ea typeface="Arial"/>
              <a:cs typeface="Arial"/>
              <a:sym typeface="Arial"/>
            </a:endParaRPr>
          </a:p>
          <a:p>
            <a:pPr marL="0" lvl="0" indent="0" algn="l" rtl="0">
              <a:lnSpc>
                <a:spcPct val="101250"/>
              </a:lnSpc>
              <a:spcBef>
                <a:spcPts val="0"/>
              </a:spcBef>
              <a:spcAft>
                <a:spcPts val="0"/>
              </a:spcAft>
              <a:buClr>
                <a:schemeClr val="lt1"/>
              </a:buClr>
              <a:buSzPts val="1600"/>
              <a:buNone/>
            </a:pPr>
            <a:endParaRPr sz="16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17"/>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Temat 1 </a:t>
            </a:r>
            <a:endParaRPr sz="6000" b="1" i="0" u="none" strike="noStrike" cap="none">
              <a:solidFill>
                <a:srgbClr val="FFFFFF"/>
              </a:solidFill>
              <a:latin typeface="Arial"/>
              <a:ea typeface="Arial"/>
              <a:cs typeface="Arial"/>
              <a:sym typeface="Arial"/>
            </a:endParaRPr>
          </a:p>
        </p:txBody>
      </p:sp>
      <p:sp>
        <p:nvSpPr>
          <p:cNvPr id="268" name="Google Shape;268;p17"/>
          <p:cNvSpPr txBox="1"/>
          <p:nvPr/>
        </p:nvSpPr>
        <p:spPr>
          <a:xfrm>
            <a:off x="675150" y="2047675"/>
            <a:ext cx="7793700" cy="75884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161249"/>
              </a:buClr>
              <a:buSzPts val="3600"/>
              <a:buFont typeface="Arial"/>
              <a:buNone/>
            </a:pPr>
            <a:r>
              <a:rPr lang="en-US" sz="3600" b="1" i="0" u="none" strike="noStrike" cap="none">
                <a:solidFill>
                  <a:srgbClr val="161249"/>
                </a:solidFill>
                <a:latin typeface="Arial"/>
                <a:ea typeface="Arial"/>
                <a:cs typeface="Arial"/>
                <a:sym typeface="Arial"/>
              </a:rPr>
              <a:t>Zarys strategii SEO konkurentów</a:t>
            </a:r>
            <a:endParaRPr sz="3600" b="1" i="0" u="none" strike="noStrike" cap="none">
              <a:solidFill>
                <a:srgbClr val="161249"/>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18"/>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4" name="Google Shape;274;p18"/>
          <p:cNvSpPr txBox="1"/>
          <p:nvPr/>
        </p:nvSpPr>
        <p:spPr>
          <a:xfrm>
            <a:off x="478339" y="1262790"/>
            <a:ext cx="8333429" cy="3278730"/>
          </a:xfrm>
          <a:prstGeom prst="rect">
            <a:avLst/>
          </a:prstGeom>
          <a:noFill/>
          <a:ln>
            <a:noFill/>
          </a:ln>
        </p:spPr>
        <p:txBody>
          <a:bodyPr spcFirstLastPara="1" wrap="square" lIns="91425" tIns="91425" rIns="91425" bIns="91425" anchor="t" anchorCtr="0">
            <a:noAutofit/>
          </a:bodyPr>
          <a:lstStyle/>
          <a:p>
            <a:pPr marL="285750" marR="0" lvl="0" indent="-171450" algn="l" rtl="0">
              <a:spcBef>
                <a:spcPts val="60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
        <p:nvSpPr>
          <p:cNvPr id="275" name="Google Shape;275;p18"/>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a:t>Zarys strategii SEO konkurentów</a:t>
            </a:r>
            <a:br>
              <a:rPr lang="en-US"/>
            </a:br>
            <a:endParaRPr/>
          </a:p>
        </p:txBody>
      </p:sp>
      <p:sp>
        <p:nvSpPr>
          <p:cNvPr id="276" name="Google Shape;276;p18"/>
          <p:cNvSpPr txBox="1">
            <a:spLocks noGrp="1"/>
          </p:cNvSpPr>
          <p:nvPr>
            <p:ph type="body" idx="1"/>
          </p:nvPr>
        </p:nvSpPr>
        <p:spPr>
          <a:xfrm>
            <a:off x="628650" y="1048437"/>
            <a:ext cx="7886700" cy="3594317"/>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D12477"/>
              </a:buClr>
              <a:buSzPts val="2700"/>
              <a:buFont typeface="Arial"/>
              <a:buChar char="•"/>
            </a:pPr>
            <a:r>
              <a:rPr lang="en-US" sz="1800" b="0" i="0" u="none" strike="noStrike" cap="none"/>
              <a:t>Identyfikacja konkurentów organizacji</a:t>
            </a:r>
            <a:endParaRPr/>
          </a:p>
          <a:p>
            <a:pPr marL="285750" marR="0" lvl="0" indent="-285750" algn="l" rtl="0">
              <a:lnSpc>
                <a:spcPct val="100000"/>
              </a:lnSpc>
              <a:spcBef>
                <a:spcPts val="600"/>
              </a:spcBef>
              <a:spcAft>
                <a:spcPts val="0"/>
              </a:spcAft>
              <a:buClr>
                <a:srgbClr val="D12477"/>
              </a:buClr>
              <a:buSzPts val="2700"/>
              <a:buFont typeface="Arial"/>
              <a:buChar char="•"/>
            </a:pPr>
            <a:r>
              <a:rPr lang="en-US" sz="1800" b="0" i="0" u="none" strike="noStrike" cap="none"/>
              <a:t>Sprawdź pozycję konkurentów w wyszukiwarkach dla głównych słów kluczowych.</a:t>
            </a:r>
            <a:endParaRPr sz="1800" b="0" i="0" u="none" strike="noStrike" cap="none"/>
          </a:p>
          <a:p>
            <a:pPr marL="285750" marR="0" lvl="0" indent="-285750" algn="l" rtl="0">
              <a:lnSpc>
                <a:spcPct val="100000"/>
              </a:lnSpc>
              <a:spcBef>
                <a:spcPts val="600"/>
              </a:spcBef>
              <a:spcAft>
                <a:spcPts val="0"/>
              </a:spcAft>
              <a:buClr>
                <a:srgbClr val="D12477"/>
              </a:buClr>
              <a:buSzPts val="2700"/>
              <a:buFont typeface="Arial"/>
              <a:buChar char="•"/>
            </a:pPr>
            <a:r>
              <a:rPr lang="en-US" sz="1800" b="0" i="0" u="none" strike="noStrike" cap="none"/>
              <a:t>Sprawdź ruch i źródła ruchu konkurencji</a:t>
            </a:r>
            <a:endParaRPr/>
          </a:p>
          <a:p>
            <a:pPr marL="285750" marR="0" lvl="0" indent="-285750" algn="l" rtl="0">
              <a:lnSpc>
                <a:spcPct val="100000"/>
              </a:lnSpc>
              <a:spcBef>
                <a:spcPts val="600"/>
              </a:spcBef>
              <a:spcAft>
                <a:spcPts val="0"/>
              </a:spcAft>
              <a:buClr>
                <a:srgbClr val="D12477"/>
              </a:buClr>
              <a:buSzPts val="2700"/>
              <a:buFont typeface="Arial"/>
              <a:buChar char="•"/>
            </a:pPr>
            <a:r>
              <a:rPr lang="en-US" sz="1800" b="0" i="0" u="none" strike="noStrike" cap="none"/>
              <a:t>Określ ilościowo kluczowe czynniki dla każdego konkurenta:</a:t>
            </a:r>
            <a:endParaRPr/>
          </a:p>
          <a:p>
            <a:pPr marL="742950" marR="0" lvl="1" indent="-285750" algn="l" rtl="0">
              <a:lnSpc>
                <a:spcPct val="100000"/>
              </a:lnSpc>
              <a:spcBef>
                <a:spcPts val="600"/>
              </a:spcBef>
              <a:spcAft>
                <a:spcPts val="0"/>
              </a:spcAft>
              <a:buClr>
                <a:srgbClr val="D12477"/>
              </a:buClr>
              <a:buSzPts val="2700"/>
              <a:buFont typeface="Arial"/>
              <a:buChar char="•"/>
            </a:pPr>
            <a:r>
              <a:rPr lang="en-US" sz="1800" b="0" i="0" u="none" strike="noStrike" cap="none"/>
              <a:t>Autorytet witryny (autorytet domeny)</a:t>
            </a:r>
            <a:endParaRPr sz="1800" b="0" i="0" u="none" strike="noStrike" cap="none"/>
          </a:p>
          <a:p>
            <a:pPr marL="742950" marR="0" lvl="1" indent="-285750" algn="l" rtl="0">
              <a:lnSpc>
                <a:spcPct val="100000"/>
              </a:lnSpc>
              <a:spcBef>
                <a:spcPts val="600"/>
              </a:spcBef>
              <a:spcAft>
                <a:spcPts val="0"/>
              </a:spcAft>
              <a:buClr>
                <a:srgbClr val="D12477"/>
              </a:buClr>
              <a:buSzPts val="2700"/>
              <a:buFont typeface="Arial"/>
              <a:buChar char="•"/>
            </a:pPr>
            <a:r>
              <a:rPr lang="en-US" sz="1800" b="0" i="0" u="none" strike="noStrike" cap="none"/>
              <a:t>Liczba linkujących stron; liczba linków przychodzących</a:t>
            </a:r>
            <a:endParaRPr sz="1800" b="0" i="0" u="none" strike="noStrike" cap="none"/>
          </a:p>
          <a:p>
            <a:pPr marL="742950" marR="0" lvl="1" indent="-285750" algn="l" rtl="0">
              <a:lnSpc>
                <a:spcPct val="100000"/>
              </a:lnSpc>
              <a:spcBef>
                <a:spcPts val="600"/>
              </a:spcBef>
              <a:spcAft>
                <a:spcPts val="0"/>
              </a:spcAft>
              <a:buClr>
                <a:srgbClr val="D12477"/>
              </a:buClr>
              <a:buSzPts val="2700"/>
              <a:buFont typeface="Arial"/>
              <a:buChar char="•"/>
            </a:pPr>
            <a:r>
              <a:rPr lang="en-US" sz="1800" b="0" i="0" u="none" strike="noStrike" cap="none"/>
              <a:t>Wiek strony internetowej</a:t>
            </a:r>
            <a:endParaRPr sz="1800" b="0" i="0" u="none" strike="noStrike" cap="none"/>
          </a:p>
          <a:p>
            <a:pPr marL="742950" marR="0" lvl="1" indent="-285750" algn="l" rtl="0">
              <a:lnSpc>
                <a:spcPct val="100000"/>
              </a:lnSpc>
              <a:spcBef>
                <a:spcPts val="600"/>
              </a:spcBef>
              <a:spcAft>
                <a:spcPts val="0"/>
              </a:spcAft>
              <a:buClr>
                <a:srgbClr val="D12477"/>
              </a:buClr>
              <a:buSzPts val="2700"/>
              <a:buFont typeface="Arial"/>
              <a:buChar char="•"/>
            </a:pPr>
            <a:r>
              <a:rPr lang="en-US" sz="1800" b="0" i="0" u="none" strike="noStrike" cap="none"/>
              <a:t>Czynniki na stronie</a:t>
            </a:r>
            <a:endParaRPr sz="1800" b="0" i="0" u="none" strike="noStrike" cap="none"/>
          </a:p>
          <a:p>
            <a:pPr marL="742950" marR="0" lvl="1" indent="-285750" algn="l" rtl="0">
              <a:lnSpc>
                <a:spcPct val="100000"/>
              </a:lnSpc>
              <a:spcBef>
                <a:spcPts val="600"/>
              </a:spcBef>
              <a:spcAft>
                <a:spcPts val="0"/>
              </a:spcAft>
              <a:buClr>
                <a:srgbClr val="D12477"/>
              </a:buClr>
              <a:buSzPts val="2700"/>
              <a:buFont typeface="Arial"/>
              <a:buChar char="•"/>
            </a:pPr>
            <a:r>
              <a:rPr lang="en-US" sz="1800" b="0" i="0" u="none" strike="noStrike" cap="none"/>
              <a:t>Inne czynniki</a:t>
            </a:r>
            <a:endParaRPr/>
          </a:p>
          <a:p>
            <a:pPr marL="0" lvl="0" indent="0" algn="l" rtl="0">
              <a:lnSpc>
                <a:spcPct val="90000"/>
              </a:lnSpc>
              <a:spcBef>
                <a:spcPts val="750"/>
              </a:spcBef>
              <a:spcAft>
                <a:spcPts val="0"/>
              </a:spcAft>
              <a:buClr>
                <a:srgbClr val="ED7D31"/>
              </a:buClr>
              <a:buSzPts val="2625"/>
              <a:buNone/>
            </a:pP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19"/>
          <p:cNvSpPr txBox="1"/>
          <p:nvPr/>
        </p:nvSpPr>
        <p:spPr>
          <a:xfrm>
            <a:off x="0" y="1959225"/>
            <a:ext cx="9144000" cy="612525"/>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en-US" sz="3600" b="1" i="0" u="none" strike="noStrike" cap="none">
                <a:solidFill>
                  <a:srgbClr val="161249"/>
                </a:solidFill>
                <a:latin typeface="Arial"/>
                <a:ea typeface="Arial"/>
                <a:cs typeface="Arial"/>
                <a:sym typeface="Arial"/>
              </a:rPr>
              <a:t>Działalność konsolidacyjna</a:t>
            </a:r>
            <a:endParaRPr sz="3600" b="1" i="0" u="none" strike="noStrike" cap="none">
              <a:solidFill>
                <a:srgbClr val="161249"/>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p20"/>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87" name="Google Shape;287;p20"/>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288" name="Google Shape;288;p20"/>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Działalność konsolidacyjna</a:t>
            </a:r>
            <a:endParaRPr/>
          </a:p>
          <a:p>
            <a:pPr marL="0" lvl="0" indent="0" algn="l" rtl="0">
              <a:lnSpc>
                <a:spcPct val="90000"/>
              </a:lnSpc>
              <a:spcBef>
                <a:spcPts val="750"/>
              </a:spcBef>
              <a:spcAft>
                <a:spcPts val="0"/>
              </a:spcAft>
              <a:buClr>
                <a:schemeClr val="lt1"/>
              </a:buClr>
              <a:buSzPts val="2800"/>
              <a:buNone/>
            </a:pPr>
            <a:endParaRPr sz="2800"/>
          </a:p>
        </p:txBody>
      </p:sp>
      <p:sp>
        <p:nvSpPr>
          <p:cNvPr id="289" name="Google Shape;289;p20"/>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Clr>
                <a:schemeClr val="lt1"/>
              </a:buClr>
              <a:buSzPts val="1800"/>
              <a:buFont typeface="Arial"/>
              <a:buNone/>
            </a:pPr>
            <a:r>
              <a:rPr lang="en-US" sz="1800" b="0" i="0" u="none" strike="noStrike" cap="none"/>
              <a:t>Z następnej listy wybierz organizację i jej stronę internetową:</a:t>
            </a:r>
            <a:endParaRPr/>
          </a:p>
          <a:p>
            <a:pPr marL="285750" marR="0" lvl="0" indent="-285750" algn="l" rtl="0">
              <a:lnSpc>
                <a:spcPct val="115000"/>
              </a:lnSpc>
              <a:spcBef>
                <a:spcPts val="1200"/>
              </a:spcBef>
              <a:spcAft>
                <a:spcPts val="0"/>
              </a:spcAft>
              <a:buClr>
                <a:srgbClr val="D12477"/>
              </a:buClr>
              <a:buSzPts val="2700"/>
              <a:buFont typeface="Arial"/>
              <a:buChar char="•"/>
            </a:pPr>
            <a:r>
              <a:rPr lang="en-US" sz="1800" b="0" i="0" u="none" strike="noStrike" cap="none"/>
              <a:t>Sklep internetowy.</a:t>
            </a:r>
            <a:endParaRPr/>
          </a:p>
          <a:p>
            <a:pPr marL="285750" marR="0" lvl="0" indent="-285750" algn="l" rtl="0">
              <a:lnSpc>
                <a:spcPct val="115000"/>
              </a:lnSpc>
              <a:spcBef>
                <a:spcPts val="1200"/>
              </a:spcBef>
              <a:spcAft>
                <a:spcPts val="0"/>
              </a:spcAft>
              <a:buClr>
                <a:srgbClr val="D12477"/>
              </a:buClr>
              <a:buSzPts val="2700"/>
              <a:buFont typeface="Arial"/>
              <a:buChar char="•"/>
            </a:pPr>
            <a:r>
              <a:rPr lang="en-US" sz="1800" b="0" i="0" u="none" strike="noStrike" cap="none"/>
              <a:t>Obecność marki online.</a:t>
            </a:r>
            <a:endParaRPr/>
          </a:p>
          <a:p>
            <a:pPr marL="285750" marR="0" lvl="0" indent="-285750" algn="l" rtl="0">
              <a:lnSpc>
                <a:spcPct val="115000"/>
              </a:lnSpc>
              <a:spcBef>
                <a:spcPts val="1200"/>
              </a:spcBef>
              <a:spcAft>
                <a:spcPts val="0"/>
              </a:spcAft>
              <a:buClr>
                <a:srgbClr val="D12477"/>
              </a:buClr>
              <a:buSzPts val="2700"/>
              <a:buFont typeface="Arial"/>
              <a:buChar char="•"/>
            </a:pPr>
            <a:r>
              <a:rPr lang="en-US" sz="1800" b="0" i="0" u="none" strike="noStrike" cap="none"/>
              <a:t>Repozytorium informacji (np. wiadomości)</a:t>
            </a:r>
            <a:endParaRPr/>
          </a:p>
          <a:p>
            <a:pPr marL="0" marR="0" lvl="0" indent="0" algn="l" rtl="0">
              <a:lnSpc>
                <a:spcPct val="115000"/>
              </a:lnSpc>
              <a:spcBef>
                <a:spcPts val="1200"/>
              </a:spcBef>
              <a:spcAft>
                <a:spcPts val="0"/>
              </a:spcAft>
              <a:buClr>
                <a:schemeClr val="lt1"/>
              </a:buClr>
              <a:buSzPts val="1800"/>
              <a:buFont typeface="Arial"/>
              <a:buNone/>
            </a:pPr>
            <a:r>
              <a:rPr lang="en-US" sz="1800" b="0" i="0" u="none" strike="noStrike" cap="none"/>
              <a:t>Zarys strategii SEO konkurentów</a:t>
            </a:r>
            <a:endParaRPr sz="1800" b="0" i="0" u="none" strike="noStrike" cap="none"/>
          </a:p>
          <a:p>
            <a:pPr marL="0" lvl="0" indent="0" algn="l" rtl="0">
              <a:lnSpc>
                <a:spcPct val="108000"/>
              </a:lnSpc>
              <a:spcBef>
                <a:spcPts val="1200"/>
              </a:spcBef>
              <a:spcAft>
                <a:spcPts val="0"/>
              </a:spcAft>
              <a:buClr>
                <a:schemeClr val="lt1"/>
              </a:buClr>
              <a:buSzPts val="1500"/>
              <a:buNone/>
            </a:pP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sp>
        <p:nvSpPr>
          <p:cNvPr id="294" name="Google Shape;294;p21"/>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Temat 1 </a:t>
            </a:r>
            <a:endParaRPr sz="6000" b="1" i="0" u="none" strike="noStrike" cap="none">
              <a:solidFill>
                <a:srgbClr val="FFFFFF"/>
              </a:solidFill>
              <a:latin typeface="Arial"/>
              <a:ea typeface="Arial"/>
              <a:cs typeface="Arial"/>
              <a:sym typeface="Arial"/>
            </a:endParaRPr>
          </a:p>
        </p:txBody>
      </p:sp>
      <p:sp>
        <p:nvSpPr>
          <p:cNvPr id="295" name="Google Shape;295;p21"/>
          <p:cNvSpPr txBox="1"/>
          <p:nvPr/>
        </p:nvSpPr>
        <p:spPr>
          <a:xfrm>
            <a:off x="675150" y="1849533"/>
            <a:ext cx="7793700" cy="75884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161249"/>
              </a:buClr>
              <a:buSzPts val="3600"/>
              <a:buFont typeface="Arial"/>
              <a:buNone/>
            </a:pPr>
            <a:r>
              <a:rPr lang="en-US" sz="3600" b="1" i="0" u="none" strike="noStrike" cap="none">
                <a:solidFill>
                  <a:srgbClr val="161249"/>
                </a:solidFill>
                <a:latin typeface="Arial"/>
                <a:ea typeface="Arial"/>
                <a:cs typeface="Arial"/>
                <a:sym typeface="Arial"/>
              </a:rPr>
              <a:t>Strategia słów kluczowych</a:t>
            </a:r>
            <a:endParaRPr sz="3600" b="1" i="0" u="none" strike="noStrike" cap="none">
              <a:solidFill>
                <a:srgbClr val="161249"/>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0" name="Google Shape;300;p2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301" name="Google Shape;301;p22"/>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02" name="Google Shape;302;p2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200"/>
              <a:buFont typeface="Arial"/>
              <a:buNone/>
            </a:pPr>
            <a:r>
              <a:rPr lang="en-US" sz="3200"/>
              <a:t>Strategia słów kluczowych</a:t>
            </a:r>
            <a:br>
              <a:rPr lang="en-US" sz="3200"/>
            </a:br>
            <a:endParaRPr sz="3200"/>
          </a:p>
        </p:txBody>
      </p:sp>
      <p:sp>
        <p:nvSpPr>
          <p:cNvPr id="303" name="Google Shape;303;p22"/>
          <p:cNvSpPr txBox="1">
            <a:spLocks noGrp="1"/>
          </p:cNvSpPr>
          <p:nvPr>
            <p:ph type="body" idx="1"/>
          </p:nvPr>
        </p:nvSpPr>
        <p:spPr>
          <a:xfrm>
            <a:off x="628650" y="1369218"/>
            <a:ext cx="7886700" cy="1851789"/>
          </a:xfrm>
          <a:prstGeom prst="rect">
            <a:avLst/>
          </a:prstGeom>
          <a:noFill/>
          <a:ln>
            <a:noFill/>
          </a:ln>
        </p:spPr>
        <p:txBody>
          <a:bodyPr spcFirstLastPara="1" wrap="square" lIns="91425" tIns="45700" rIns="91425" bIns="45700" anchor="t" anchorCtr="0">
            <a:spAutoFit/>
          </a:bodyPr>
          <a:lstStyle/>
          <a:p>
            <a:pPr marL="285750" marR="0" lvl="0" indent="-285750" algn="l" rtl="0">
              <a:lnSpc>
                <a:spcPct val="115000"/>
              </a:lnSpc>
              <a:spcBef>
                <a:spcPts val="0"/>
              </a:spcBef>
              <a:spcAft>
                <a:spcPts val="0"/>
              </a:spcAft>
              <a:buClr>
                <a:srgbClr val="D12477"/>
              </a:buClr>
              <a:buSzPts val="2700"/>
              <a:buFont typeface="Arial"/>
              <a:buChar char="•"/>
            </a:pPr>
            <a:r>
              <a:rPr lang="en-US" sz="1800"/>
              <a:t>Identyfikacja najważniejszych stron w strategii cyfrowej organizacji</a:t>
            </a:r>
            <a:endParaRPr sz="1800" i="1"/>
          </a:p>
          <a:p>
            <a:pPr marL="285750" marR="0" lvl="0" indent="-285750" algn="l" rtl="0">
              <a:lnSpc>
                <a:spcPct val="115000"/>
              </a:lnSpc>
              <a:spcBef>
                <a:spcPts val="1600"/>
              </a:spcBef>
              <a:spcAft>
                <a:spcPts val="0"/>
              </a:spcAft>
              <a:buClr>
                <a:srgbClr val="D12477"/>
              </a:buClr>
              <a:buSzPts val="2700"/>
              <a:buFont typeface="Arial"/>
              <a:buChar char="•"/>
            </a:pPr>
            <a:r>
              <a:rPr lang="en-US" sz="1800"/>
              <a:t>Tworzenie grup słów kluczowych dla każdej strony</a:t>
            </a:r>
            <a:endParaRPr sz="1800" i="1"/>
          </a:p>
          <a:p>
            <a:pPr marL="285750" marR="0" lvl="0" indent="-285750" algn="l" rtl="0">
              <a:lnSpc>
                <a:spcPct val="115000"/>
              </a:lnSpc>
              <a:spcBef>
                <a:spcPts val="1600"/>
              </a:spcBef>
              <a:spcAft>
                <a:spcPts val="0"/>
              </a:spcAft>
              <a:buClr>
                <a:srgbClr val="D12477"/>
              </a:buClr>
              <a:buSzPts val="2700"/>
              <a:buFont typeface="Arial"/>
              <a:buChar char="•"/>
            </a:pPr>
            <a:r>
              <a:rPr lang="en-US" sz="1800"/>
              <a:t>Zoptymalizuj grupy, unikając powielania i nakładania się słów kluczowych.</a:t>
            </a:r>
            <a:endParaRPr sz="1800"/>
          </a:p>
          <a:p>
            <a:pPr marL="342900" lvl="0" indent="-142875" algn="l" rtl="0">
              <a:lnSpc>
                <a:spcPct val="90000"/>
              </a:lnSpc>
              <a:spcBef>
                <a:spcPts val="750"/>
              </a:spcBef>
              <a:spcAft>
                <a:spcPts val="0"/>
              </a:spcAft>
              <a:buClr>
                <a:srgbClr val="D12477"/>
              </a:buClr>
              <a:buSzPts val="3150"/>
              <a:buFont typeface="Arial"/>
              <a:buNone/>
            </a:pP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p2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309" name="Google Shape;309;p23"/>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310" name="Google Shape;310;p2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a:t>Strategia słów kluczowych</a:t>
            </a:r>
            <a:br>
              <a:rPr lang="en-US"/>
            </a:br>
            <a:endParaRPr/>
          </a:p>
        </p:txBody>
      </p:sp>
      <p:sp>
        <p:nvSpPr>
          <p:cNvPr id="311" name="Google Shape;311;p23"/>
          <p:cNvSpPr txBox="1">
            <a:spLocks noGrp="1"/>
          </p:cNvSpPr>
          <p:nvPr>
            <p:ph type="body" idx="1"/>
          </p:nvPr>
        </p:nvSpPr>
        <p:spPr>
          <a:xfrm>
            <a:off x="628650" y="1369218"/>
            <a:ext cx="7886700" cy="2375522"/>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Clr>
                <a:srgbClr val="161249"/>
              </a:buClr>
              <a:buSzPts val="1800"/>
              <a:buNone/>
            </a:pPr>
            <a:r>
              <a:rPr lang="en-US" sz="1800"/>
              <a:t>Użyj narzędzia słów kluczowych, aby określić:</a:t>
            </a:r>
            <a:endParaRPr sz="1800"/>
          </a:p>
          <a:p>
            <a:pPr marL="285750" marR="0" lvl="0" indent="-285750" algn="l" rtl="0">
              <a:lnSpc>
                <a:spcPct val="115000"/>
              </a:lnSpc>
              <a:spcBef>
                <a:spcPts val="1600"/>
              </a:spcBef>
              <a:spcAft>
                <a:spcPts val="0"/>
              </a:spcAft>
              <a:buClr>
                <a:srgbClr val="D12477"/>
              </a:buClr>
              <a:buSzPts val="2700"/>
              <a:buFont typeface="Arial"/>
              <a:buChar char="•"/>
            </a:pPr>
            <a:r>
              <a:rPr lang="en-US" sz="1800"/>
              <a:t>Liczba wyszukiwań słów kluczowych</a:t>
            </a:r>
            <a:endParaRPr sz="1800"/>
          </a:p>
          <a:p>
            <a:pPr marL="285750" marR="0" lvl="0" indent="-285750" algn="l" rtl="0">
              <a:lnSpc>
                <a:spcPct val="115000"/>
              </a:lnSpc>
              <a:spcBef>
                <a:spcPts val="1600"/>
              </a:spcBef>
              <a:spcAft>
                <a:spcPts val="0"/>
              </a:spcAft>
              <a:buClr>
                <a:srgbClr val="D12477"/>
              </a:buClr>
              <a:buSzPts val="2700"/>
              <a:buFont typeface="Arial"/>
              <a:buChar char="•"/>
            </a:pPr>
            <a:r>
              <a:rPr lang="en-US" sz="1800"/>
              <a:t>Stopień konkurencji dla słów kluczowych</a:t>
            </a:r>
            <a:endParaRPr sz="1800"/>
          </a:p>
          <a:p>
            <a:pPr marL="285750" marR="0" lvl="0" indent="-285750" algn="l" rtl="0">
              <a:lnSpc>
                <a:spcPct val="115000"/>
              </a:lnSpc>
              <a:spcBef>
                <a:spcPts val="1600"/>
              </a:spcBef>
              <a:spcAft>
                <a:spcPts val="0"/>
              </a:spcAft>
              <a:buClr>
                <a:srgbClr val="D12477"/>
              </a:buClr>
              <a:buSzPts val="2700"/>
              <a:buFont typeface="Arial"/>
              <a:buChar char="•"/>
            </a:pPr>
            <a:r>
              <a:rPr lang="en-US" sz="1800"/>
              <a:t>CTR dla słów kluczowych</a:t>
            </a:r>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p24"/>
          <p:cNvSpPr txBox="1"/>
          <p:nvPr/>
        </p:nvSpPr>
        <p:spPr>
          <a:xfrm>
            <a:off x="0" y="836925"/>
            <a:ext cx="91440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en-US" sz="3600" b="1" i="0" u="none" strike="noStrike" cap="none">
                <a:solidFill>
                  <a:srgbClr val="161249"/>
                </a:solidFill>
                <a:latin typeface="Arial"/>
                <a:ea typeface="Arial"/>
                <a:cs typeface="Arial"/>
                <a:sym typeface="Arial"/>
              </a:rPr>
              <a:t>Działalność konsolidacyjna</a:t>
            </a:r>
            <a:endParaRPr sz="3600" b="1" i="0" u="none" strike="noStrike" cap="none">
              <a:solidFill>
                <a:srgbClr val="161249"/>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25"/>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322" name="Google Shape;322;p25"/>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323" name="Google Shape;323;p25"/>
          <p:cNvSpPr txBox="1">
            <a:spLocks noGrp="1"/>
          </p:cNvSpPr>
          <p:nvPr>
            <p:ph type="body" idx="1"/>
          </p:nvPr>
        </p:nvSpPr>
        <p:spPr>
          <a:xfrm>
            <a:off x="840583" y="312995"/>
            <a:ext cx="6614054" cy="8227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Działalność konsolidacyjna</a:t>
            </a:r>
            <a:endParaRPr/>
          </a:p>
          <a:p>
            <a:pPr marL="0" lvl="0" indent="0" algn="l" rtl="0">
              <a:lnSpc>
                <a:spcPct val="90000"/>
              </a:lnSpc>
              <a:spcBef>
                <a:spcPts val="750"/>
              </a:spcBef>
              <a:spcAft>
                <a:spcPts val="0"/>
              </a:spcAft>
              <a:buClr>
                <a:schemeClr val="lt1"/>
              </a:buClr>
              <a:buSzPts val="2400"/>
              <a:buNone/>
            </a:pPr>
            <a:endParaRPr/>
          </a:p>
        </p:txBody>
      </p:sp>
      <p:sp>
        <p:nvSpPr>
          <p:cNvPr id="324" name="Google Shape;324;p25"/>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Clr>
                <a:srgbClr val="FFFFFF"/>
              </a:buClr>
              <a:buSzPts val="1800"/>
              <a:buFont typeface="Arial"/>
              <a:buNone/>
            </a:pPr>
            <a:r>
              <a:rPr lang="en-US" sz="1800" b="0" i="0" u="none" strike="noStrike" cap="none" dirty="0">
                <a:solidFill>
                  <a:srgbClr val="FFFFFF"/>
                </a:solidFill>
              </a:rPr>
              <a:t>Z </a:t>
            </a:r>
            <a:r>
              <a:rPr lang="en-US" sz="1800" b="0" i="0" u="none" strike="noStrike" cap="none" dirty="0" err="1">
                <a:solidFill>
                  <a:srgbClr val="FFFFFF"/>
                </a:solidFill>
              </a:rPr>
              <a:t>następnej</a:t>
            </a:r>
            <a:r>
              <a:rPr lang="en-US" sz="1800" b="0" i="0" u="none" strike="noStrike" cap="none" dirty="0">
                <a:solidFill>
                  <a:srgbClr val="FFFFFF"/>
                </a:solidFill>
              </a:rPr>
              <a:t> </a:t>
            </a:r>
            <a:r>
              <a:rPr lang="en-US" sz="1800" b="0" i="0" u="none" strike="noStrike" cap="none" dirty="0" err="1">
                <a:solidFill>
                  <a:srgbClr val="FFFFFF"/>
                </a:solidFill>
              </a:rPr>
              <a:t>listy</a:t>
            </a:r>
            <a:r>
              <a:rPr lang="en-US" sz="1800" b="0" i="0" u="none" strike="noStrike" cap="none" dirty="0">
                <a:solidFill>
                  <a:srgbClr val="FFFFFF"/>
                </a:solidFill>
              </a:rPr>
              <a:t> </a:t>
            </a:r>
            <a:r>
              <a:rPr lang="en-US" sz="1800" b="0" i="0" u="none" strike="noStrike" cap="none" dirty="0" err="1">
                <a:solidFill>
                  <a:srgbClr val="FFFFFF"/>
                </a:solidFill>
              </a:rPr>
              <a:t>wybierz</a:t>
            </a:r>
            <a:r>
              <a:rPr lang="en-US" sz="1800" b="0" i="0" u="none" strike="noStrike" cap="none" dirty="0">
                <a:solidFill>
                  <a:srgbClr val="FFFFFF"/>
                </a:solidFill>
              </a:rPr>
              <a:t> </a:t>
            </a:r>
            <a:r>
              <a:rPr lang="en-US" sz="1800" b="0" i="0" u="none" strike="noStrike" cap="none" dirty="0" err="1">
                <a:solidFill>
                  <a:srgbClr val="FFFFFF"/>
                </a:solidFill>
              </a:rPr>
              <a:t>organizację</a:t>
            </a:r>
            <a:r>
              <a:rPr lang="en-US" sz="1800" b="0" i="0" u="none" strike="noStrike" cap="none" dirty="0">
                <a:solidFill>
                  <a:srgbClr val="FFFFFF"/>
                </a:solidFill>
              </a:rPr>
              <a:t> </a:t>
            </a:r>
            <a:r>
              <a:rPr lang="en-US" sz="1800" b="0" i="0" u="none" strike="noStrike" cap="none" dirty="0" err="1">
                <a:solidFill>
                  <a:srgbClr val="FFFFFF"/>
                </a:solidFill>
              </a:rPr>
              <a:t>i</a:t>
            </a:r>
            <a:r>
              <a:rPr lang="en-US" sz="1800" b="0" i="0" u="none" strike="noStrike" cap="none" dirty="0">
                <a:solidFill>
                  <a:srgbClr val="FFFFFF"/>
                </a:solidFill>
              </a:rPr>
              <a:t> </a:t>
            </a:r>
            <a:r>
              <a:rPr lang="en-US" sz="1800" b="0" i="0" u="none" strike="noStrike" cap="none" dirty="0" err="1">
                <a:solidFill>
                  <a:srgbClr val="FFFFFF"/>
                </a:solidFill>
              </a:rPr>
              <a:t>jej</a:t>
            </a:r>
            <a:r>
              <a:rPr lang="en-US" sz="1800" b="0" i="0" u="none" strike="noStrike" cap="none" dirty="0">
                <a:solidFill>
                  <a:srgbClr val="FFFFFF"/>
                </a:solidFill>
              </a:rPr>
              <a:t> </a:t>
            </a:r>
            <a:r>
              <a:rPr lang="en-US" sz="1800" b="0" i="0" u="none" strike="noStrike" cap="none" dirty="0" err="1">
                <a:solidFill>
                  <a:srgbClr val="FFFFFF"/>
                </a:solidFill>
              </a:rPr>
              <a:t>stronę</a:t>
            </a:r>
            <a:r>
              <a:rPr lang="en-US" sz="1800" b="0" i="0" u="none" strike="noStrike" cap="none" dirty="0">
                <a:solidFill>
                  <a:srgbClr val="FFFFFF"/>
                </a:solidFill>
              </a:rPr>
              <a:t> </a:t>
            </a:r>
            <a:r>
              <a:rPr lang="en-US" sz="1800" b="0" i="0" u="none" strike="noStrike" cap="none" dirty="0" err="1">
                <a:solidFill>
                  <a:srgbClr val="FFFFFF"/>
                </a:solidFill>
              </a:rPr>
              <a:t>internetową</a:t>
            </a:r>
            <a:r>
              <a:rPr lang="en-US" sz="1800" b="0" i="0" u="none" strike="noStrike" cap="none" dirty="0">
                <a:solidFill>
                  <a:srgbClr val="FFFFFF"/>
                </a:solidFill>
              </a:rPr>
              <a:t>:</a:t>
            </a:r>
            <a:endParaRPr dirty="0"/>
          </a:p>
          <a:p>
            <a:pPr marL="285750" marR="0" lvl="0" indent="-285750" algn="l" rtl="0">
              <a:lnSpc>
                <a:spcPct val="115000"/>
              </a:lnSpc>
              <a:spcBef>
                <a:spcPts val="1200"/>
              </a:spcBef>
              <a:spcAft>
                <a:spcPts val="0"/>
              </a:spcAft>
              <a:buClr>
                <a:srgbClr val="D12477"/>
              </a:buClr>
              <a:buSzPts val="2700"/>
              <a:buFont typeface="Arial"/>
              <a:buChar char="•"/>
            </a:pPr>
            <a:r>
              <a:rPr lang="en-US" sz="1800" b="0" i="0" u="none" strike="noStrike" cap="none" dirty="0" err="1">
                <a:solidFill>
                  <a:srgbClr val="FFFFFF"/>
                </a:solidFill>
              </a:rPr>
              <a:t>Sklep</a:t>
            </a:r>
            <a:r>
              <a:rPr lang="en-US" sz="1800" b="0" i="0" u="none" strike="noStrike" cap="none" dirty="0">
                <a:solidFill>
                  <a:srgbClr val="FFFFFF"/>
                </a:solidFill>
              </a:rPr>
              <a:t> </a:t>
            </a:r>
            <a:r>
              <a:rPr lang="en-US" sz="1800" b="0" i="0" u="none" strike="noStrike" cap="none" dirty="0" err="1">
                <a:solidFill>
                  <a:srgbClr val="FFFFFF"/>
                </a:solidFill>
              </a:rPr>
              <a:t>internetowy</a:t>
            </a:r>
            <a:r>
              <a:rPr lang="en-US" sz="1800" b="0" i="0" u="none" strike="noStrike" cap="none" dirty="0">
                <a:solidFill>
                  <a:srgbClr val="FFFFFF"/>
                </a:solidFill>
              </a:rPr>
              <a:t>.</a:t>
            </a:r>
            <a:endParaRPr dirty="0"/>
          </a:p>
          <a:p>
            <a:pPr marL="285750" marR="0" lvl="0" indent="-285750" algn="l" rtl="0">
              <a:lnSpc>
                <a:spcPct val="115000"/>
              </a:lnSpc>
              <a:spcBef>
                <a:spcPts val="1200"/>
              </a:spcBef>
              <a:spcAft>
                <a:spcPts val="0"/>
              </a:spcAft>
              <a:buClr>
                <a:srgbClr val="D12477"/>
              </a:buClr>
              <a:buSzPts val="2700"/>
              <a:buFont typeface="Arial"/>
              <a:buChar char="•"/>
            </a:pPr>
            <a:r>
              <a:rPr lang="en-US" sz="1800" b="0" i="0" u="none" strike="noStrike" cap="none" dirty="0" err="1">
                <a:solidFill>
                  <a:srgbClr val="FFFFFF"/>
                </a:solidFill>
              </a:rPr>
              <a:t>Obecność</a:t>
            </a:r>
            <a:r>
              <a:rPr lang="en-US" sz="1800" b="0" i="0" u="none" strike="noStrike" cap="none" dirty="0">
                <a:solidFill>
                  <a:srgbClr val="FFFFFF"/>
                </a:solidFill>
              </a:rPr>
              <a:t> </a:t>
            </a:r>
            <a:r>
              <a:rPr lang="en-US" sz="1800" b="0" i="0" u="none" strike="noStrike" cap="none" dirty="0" err="1">
                <a:solidFill>
                  <a:srgbClr val="FFFFFF"/>
                </a:solidFill>
              </a:rPr>
              <a:t>marki</a:t>
            </a:r>
            <a:r>
              <a:rPr lang="en-US" sz="1800" b="0" i="0" u="none" strike="noStrike" cap="none" dirty="0">
                <a:solidFill>
                  <a:srgbClr val="FFFFFF"/>
                </a:solidFill>
              </a:rPr>
              <a:t> online.</a:t>
            </a:r>
            <a:endParaRPr dirty="0"/>
          </a:p>
          <a:p>
            <a:pPr marL="285750" marR="0" lvl="0" indent="-285750" algn="l" rtl="0">
              <a:lnSpc>
                <a:spcPct val="115000"/>
              </a:lnSpc>
              <a:spcBef>
                <a:spcPts val="1200"/>
              </a:spcBef>
              <a:spcAft>
                <a:spcPts val="0"/>
              </a:spcAft>
              <a:buClr>
                <a:srgbClr val="D12477"/>
              </a:buClr>
              <a:buSzPts val="2700"/>
              <a:buFont typeface="Arial"/>
              <a:buChar char="•"/>
            </a:pPr>
            <a:r>
              <a:rPr lang="en-US" sz="1800" b="0" i="0" u="none" strike="noStrike" cap="none" dirty="0" err="1">
                <a:solidFill>
                  <a:srgbClr val="FFFFFF"/>
                </a:solidFill>
              </a:rPr>
              <a:t>Repozytorium</a:t>
            </a:r>
            <a:r>
              <a:rPr lang="en-US" sz="1800" b="0" i="0" u="none" strike="noStrike" cap="none" dirty="0">
                <a:solidFill>
                  <a:srgbClr val="FFFFFF"/>
                </a:solidFill>
              </a:rPr>
              <a:t> </a:t>
            </a:r>
            <a:r>
              <a:rPr lang="en-US" sz="1800" b="0" i="0" u="none" strike="noStrike" cap="none" dirty="0" err="1">
                <a:solidFill>
                  <a:srgbClr val="FFFFFF"/>
                </a:solidFill>
              </a:rPr>
              <a:t>informacji</a:t>
            </a:r>
            <a:r>
              <a:rPr lang="en-US" sz="1800" b="0" i="0" u="none" strike="noStrike" cap="none" dirty="0">
                <a:solidFill>
                  <a:srgbClr val="FFFFFF"/>
                </a:solidFill>
              </a:rPr>
              <a:t> (np. </a:t>
            </a:r>
            <a:r>
              <a:rPr lang="en-US" sz="1800" b="0" i="0" u="none" strike="noStrike" cap="none" dirty="0" err="1">
                <a:solidFill>
                  <a:srgbClr val="FFFFFF"/>
                </a:solidFill>
              </a:rPr>
              <a:t>wiadomości</a:t>
            </a:r>
            <a:r>
              <a:rPr lang="en-US" sz="1800" b="0" i="0" u="none" strike="noStrike" cap="none" dirty="0">
                <a:solidFill>
                  <a:srgbClr val="FFFFFF"/>
                </a:solidFill>
              </a:rPr>
              <a:t>)</a:t>
            </a:r>
            <a:endParaRPr dirty="0"/>
          </a:p>
          <a:p>
            <a:pPr marL="0" marR="0" lvl="0" indent="0" algn="l" rtl="0">
              <a:lnSpc>
                <a:spcPct val="115000"/>
              </a:lnSpc>
              <a:spcBef>
                <a:spcPts val="1200"/>
              </a:spcBef>
              <a:spcAft>
                <a:spcPts val="0"/>
              </a:spcAft>
              <a:buClr>
                <a:srgbClr val="FFFFFF"/>
              </a:buClr>
              <a:buSzPts val="1800"/>
              <a:buFont typeface="Arial"/>
              <a:buNone/>
            </a:pPr>
            <a:r>
              <a:rPr lang="en-US" sz="1800" b="0" i="0" u="none" strike="noStrike" cap="none" dirty="0" err="1">
                <a:solidFill>
                  <a:srgbClr val="FFFFFF"/>
                </a:solidFill>
              </a:rPr>
              <a:t>Strategia</a:t>
            </a:r>
            <a:r>
              <a:rPr lang="en-US" sz="1800" b="0" i="0" u="none" strike="noStrike" cap="none" dirty="0">
                <a:solidFill>
                  <a:srgbClr val="FFFFFF"/>
                </a:solidFill>
              </a:rPr>
              <a:t> </a:t>
            </a:r>
            <a:r>
              <a:rPr lang="en-US" sz="1800" b="0" i="0" u="none" strike="noStrike" cap="none" dirty="0" err="1">
                <a:solidFill>
                  <a:srgbClr val="FFFFFF"/>
                </a:solidFill>
              </a:rPr>
              <a:t>słów</a:t>
            </a:r>
            <a:r>
              <a:rPr lang="en-US" sz="1800" b="0" i="0" u="none" strike="noStrike" cap="none" dirty="0">
                <a:solidFill>
                  <a:srgbClr val="FFFFFF"/>
                </a:solidFill>
              </a:rPr>
              <a:t> </a:t>
            </a:r>
            <a:r>
              <a:rPr lang="en-US" sz="1800" b="0" i="0" u="none" strike="noStrike" cap="none" dirty="0" err="1" smtClean="0">
                <a:solidFill>
                  <a:srgbClr val="FFFFFF"/>
                </a:solidFill>
              </a:rPr>
              <a:t>kluczowych</a:t>
            </a:r>
            <a:r>
              <a:rPr lang="pl-PL" sz="1800" b="0" i="0" u="none" strike="noStrike" cap="none" dirty="0" smtClean="0">
                <a:solidFill>
                  <a:srgbClr val="FFFFFF"/>
                </a:solidFill>
              </a:rPr>
              <a:t>.</a:t>
            </a:r>
            <a:endParaRPr sz="1800" b="0" i="0" u="none" strike="noStrike" cap="none" dirty="0">
              <a:solidFill>
                <a:srgbClr val="FFFFFF"/>
              </a:solidFill>
            </a:endParaRPr>
          </a:p>
          <a:p>
            <a:pPr marL="0" lvl="0" indent="0" algn="l" rtl="0">
              <a:lnSpc>
                <a:spcPct val="108000"/>
              </a:lnSpc>
              <a:spcBef>
                <a:spcPts val="1200"/>
              </a:spcBef>
              <a:spcAft>
                <a:spcPts val="0"/>
              </a:spcAft>
              <a:buClr>
                <a:schemeClr val="lt1"/>
              </a:buClr>
              <a:buSzPts val="1500"/>
              <a:buNone/>
            </a:pPr>
            <a:endParaRP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p26"/>
          <p:cNvSpPr txBox="1"/>
          <p:nvPr/>
        </p:nvSpPr>
        <p:spPr>
          <a:xfrm>
            <a:off x="478339" y="479633"/>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D12477"/>
              </a:buClr>
              <a:buSzPts val="3200"/>
              <a:buFont typeface="Arial"/>
              <a:buNone/>
            </a:pPr>
            <a:r>
              <a:rPr lang="en-US" sz="3200" b="1" i="0" u="none" strike="noStrike" cap="none">
                <a:solidFill>
                  <a:srgbClr val="D12477"/>
                </a:solidFill>
                <a:latin typeface="Arial"/>
                <a:ea typeface="Arial"/>
                <a:cs typeface="Arial"/>
                <a:sym typeface="Arial"/>
              </a:rPr>
              <a:t>Podsumowanie celów nauczania</a:t>
            </a:r>
            <a:endParaRPr sz="2000" b="0" i="0" u="none" strike="noStrike" cap="none">
              <a:solidFill>
                <a:srgbClr val="D12477"/>
              </a:solidFill>
              <a:latin typeface="Calibri"/>
              <a:ea typeface="Calibri"/>
              <a:cs typeface="Calibri"/>
              <a:sym typeface="Calibri"/>
            </a:endParaRPr>
          </a:p>
        </p:txBody>
      </p:sp>
      <p:sp>
        <p:nvSpPr>
          <p:cNvPr id="330" name="Google Shape;330;p26"/>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Clr>
                <a:srgbClr val="161249"/>
              </a:buClr>
              <a:buSzPts val="1800"/>
              <a:buFont typeface="Arial"/>
              <a:buNone/>
            </a:pPr>
            <a:r>
              <a:rPr lang="en-US" sz="1800" b="0" i="0" u="none" strike="noStrike" cap="none">
                <a:solidFill>
                  <a:srgbClr val="161249"/>
                </a:solidFill>
                <a:latin typeface="Arial"/>
                <a:ea typeface="Arial"/>
                <a:cs typeface="Arial"/>
                <a:sym typeface="Arial"/>
              </a:rPr>
              <a:t>Czy możesz teraz wyjaśnić lejek sprzedaży?</a:t>
            </a:r>
            <a:endParaRPr sz="1800" b="0" i="0" u="none" strike="noStrike" cap="none">
              <a:solidFill>
                <a:srgbClr val="161249"/>
              </a:solidFill>
              <a:latin typeface="Arial"/>
              <a:ea typeface="Arial"/>
              <a:cs typeface="Arial"/>
              <a:sym typeface="Arial"/>
            </a:endParaRPr>
          </a:p>
          <a:p>
            <a:pPr marL="0" marR="0" lvl="0" indent="0" algn="l" rtl="0">
              <a:lnSpc>
                <a:spcPct val="115000"/>
              </a:lnSpc>
              <a:spcBef>
                <a:spcPts val="1600"/>
              </a:spcBef>
              <a:spcAft>
                <a:spcPts val="0"/>
              </a:spcAft>
              <a:buClr>
                <a:srgbClr val="161249"/>
              </a:buClr>
              <a:buSzPts val="1800"/>
              <a:buFont typeface="Arial"/>
              <a:buNone/>
            </a:pPr>
            <a:r>
              <a:rPr lang="en-US" sz="1800" b="0" i="0" u="none" strike="noStrike" cap="none">
                <a:solidFill>
                  <a:srgbClr val="161249"/>
                </a:solidFill>
                <a:latin typeface="Arial"/>
                <a:ea typeface="Arial"/>
                <a:cs typeface="Arial"/>
                <a:sym typeface="Arial"/>
              </a:rPr>
              <a:t>Czy potrafisz teraz zdefiniować cele SEO?</a:t>
            </a:r>
            <a:endParaRPr sz="1800" b="0" i="0" u="none" strike="noStrike" cap="none">
              <a:solidFill>
                <a:srgbClr val="161249"/>
              </a:solidFill>
              <a:latin typeface="Arial"/>
              <a:ea typeface="Arial"/>
              <a:cs typeface="Arial"/>
              <a:sym typeface="Arial"/>
            </a:endParaRPr>
          </a:p>
          <a:p>
            <a:pPr marL="0" marR="0" lvl="0" indent="0" algn="l" rtl="0">
              <a:lnSpc>
                <a:spcPct val="115000"/>
              </a:lnSpc>
              <a:spcBef>
                <a:spcPts val="1600"/>
              </a:spcBef>
              <a:spcAft>
                <a:spcPts val="0"/>
              </a:spcAft>
              <a:buClr>
                <a:srgbClr val="161249"/>
              </a:buClr>
              <a:buSzPts val="1800"/>
              <a:buFont typeface="Arial"/>
              <a:buNone/>
            </a:pPr>
            <a:r>
              <a:rPr lang="en-US" sz="1800" b="0" i="0" u="none" strike="noStrike" cap="none">
                <a:solidFill>
                  <a:srgbClr val="161249"/>
                </a:solidFill>
                <a:latin typeface="Arial"/>
                <a:ea typeface="Arial"/>
                <a:cs typeface="Arial"/>
                <a:sym typeface="Arial"/>
              </a:rPr>
              <a:t>Czy możesz teraz nakreślić strategię SEO konkurencji?</a:t>
            </a:r>
            <a:endParaRPr sz="1800" b="0" i="0" u="none" strike="noStrike" cap="none">
              <a:solidFill>
                <a:srgbClr val="161249"/>
              </a:solidFill>
              <a:latin typeface="Arial"/>
              <a:ea typeface="Arial"/>
              <a:cs typeface="Arial"/>
              <a:sym typeface="Arial"/>
            </a:endParaRPr>
          </a:p>
          <a:p>
            <a:pPr marL="0" marR="0" lvl="0" indent="0" algn="l" rtl="0">
              <a:lnSpc>
                <a:spcPct val="115000"/>
              </a:lnSpc>
              <a:spcBef>
                <a:spcPts val="1600"/>
              </a:spcBef>
              <a:spcAft>
                <a:spcPts val="0"/>
              </a:spcAft>
              <a:buClr>
                <a:srgbClr val="161249"/>
              </a:buClr>
              <a:buSzPts val="1800"/>
              <a:buFont typeface="Arial"/>
              <a:buNone/>
            </a:pPr>
            <a:r>
              <a:rPr lang="en-US" sz="1800" b="0" i="0" u="none" strike="noStrike" cap="none">
                <a:solidFill>
                  <a:srgbClr val="161249"/>
                </a:solidFill>
                <a:latin typeface="Arial"/>
                <a:ea typeface="Arial"/>
                <a:cs typeface="Arial"/>
                <a:sym typeface="Arial"/>
              </a:rPr>
              <a:t>Czy można teraz zbudować strategię słów kluczowych?</a:t>
            </a:r>
            <a:endParaRPr sz="1800" b="0" i="0" u="none" strike="noStrike" cap="none">
              <a:solidFill>
                <a:srgbClr val="161249"/>
              </a:solidFill>
              <a:latin typeface="Arial"/>
              <a:ea typeface="Arial"/>
              <a:cs typeface="Arial"/>
              <a:sym typeface="Arial"/>
            </a:endParaRPr>
          </a:p>
          <a:p>
            <a:pPr marL="0" marR="0" lvl="0" indent="0" algn="ctr" rtl="0">
              <a:lnSpc>
                <a:spcPct val="115000"/>
              </a:lnSpc>
              <a:spcBef>
                <a:spcPts val="160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335" name="Google Shape;335;p27"/>
          <p:cNvSpPr txBox="1"/>
          <p:nvPr/>
        </p:nvSpPr>
        <p:spPr>
          <a:xfrm>
            <a:off x="478339" y="574175"/>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D12477"/>
              </a:buClr>
              <a:buSzPts val="3200"/>
              <a:buFont typeface="Arial"/>
              <a:buNone/>
            </a:pPr>
            <a:r>
              <a:rPr lang="en-US" sz="3200" b="1" i="0" u="none" strike="noStrike" cap="none">
                <a:solidFill>
                  <a:srgbClr val="D12477"/>
                </a:solidFill>
                <a:latin typeface="Arial"/>
                <a:ea typeface="Arial"/>
                <a:cs typeface="Arial"/>
                <a:sym typeface="Arial"/>
              </a:rPr>
              <a:t>Podsumowanie nauki</a:t>
            </a:r>
            <a:endParaRPr sz="2000" b="0" i="0" u="none" strike="noStrike" cap="none">
              <a:solidFill>
                <a:srgbClr val="D12477"/>
              </a:solidFill>
              <a:latin typeface="Calibri"/>
              <a:ea typeface="Calibri"/>
              <a:cs typeface="Calibri"/>
              <a:sym typeface="Calibri"/>
            </a:endParaRPr>
          </a:p>
        </p:txBody>
      </p:sp>
      <p:sp>
        <p:nvSpPr>
          <p:cNvPr id="336" name="Google Shape;336;p27"/>
          <p:cNvSpPr txBox="1"/>
          <p:nvPr/>
        </p:nvSpPr>
        <p:spPr>
          <a:xfrm>
            <a:off x="478339" y="957990"/>
            <a:ext cx="8454900" cy="2939111"/>
          </a:xfrm>
          <a:prstGeom prst="rect">
            <a:avLst/>
          </a:prstGeom>
          <a:noFill/>
          <a:ln>
            <a:noFill/>
          </a:ln>
        </p:spPr>
        <p:txBody>
          <a:bodyPr spcFirstLastPara="1" wrap="square" lIns="91425" tIns="91425" rIns="91425" bIns="91425" anchor="t" anchorCtr="0">
            <a:noAutofit/>
          </a:bodyPr>
          <a:lstStyle/>
          <a:p>
            <a:pPr marL="400050" marR="0" lvl="0" indent="-142875" algn="l" rtl="0">
              <a:lnSpc>
                <a:spcPct val="115000"/>
              </a:lnSpc>
              <a:spcBef>
                <a:spcPts val="0"/>
              </a:spcBef>
              <a:spcAft>
                <a:spcPts val="0"/>
              </a:spcAft>
              <a:buClr>
                <a:srgbClr val="D12477"/>
              </a:buClr>
              <a:buSzPts val="2250"/>
              <a:buFont typeface="Arial"/>
              <a:buNone/>
            </a:pPr>
            <a:endParaRPr sz="1800" b="0" i="0" u="none" strike="noStrike" cap="none">
              <a:solidFill>
                <a:srgbClr val="161249"/>
              </a:solidFill>
              <a:latin typeface="Arial"/>
              <a:ea typeface="Arial"/>
              <a:cs typeface="Arial"/>
              <a:sym typeface="Arial"/>
            </a:endParaRPr>
          </a:p>
          <a:p>
            <a:pPr marL="285750" marR="0" lvl="0" indent="-285750" algn="l" rtl="0">
              <a:lnSpc>
                <a:spcPct val="115000"/>
              </a:lnSpc>
              <a:spcBef>
                <a:spcPts val="1200"/>
              </a:spcBef>
              <a:spcAft>
                <a:spcPts val="0"/>
              </a:spcAft>
              <a:buClr>
                <a:srgbClr val="D12477"/>
              </a:buClr>
              <a:buSzPts val="2700"/>
              <a:buFont typeface="Arial"/>
              <a:buChar char="•"/>
            </a:pPr>
            <a:r>
              <a:rPr lang="en-US" sz="1800" b="0" i="0" u="none" strike="noStrike" cap="none">
                <a:solidFill>
                  <a:srgbClr val="161249"/>
                </a:solidFill>
                <a:latin typeface="Arial"/>
                <a:ea typeface="Arial"/>
                <a:cs typeface="Arial"/>
                <a:sym typeface="Arial"/>
              </a:rPr>
              <a:t>Co sprawiło ci dzisiaj największą trudność i dlaczego?</a:t>
            </a:r>
            <a:endParaRPr sz="1800" b="0" i="0" u="none" strike="noStrike" cap="none">
              <a:solidFill>
                <a:srgbClr val="161249"/>
              </a:solidFill>
              <a:latin typeface="Arial"/>
              <a:ea typeface="Arial"/>
              <a:cs typeface="Arial"/>
              <a:sym typeface="Arial"/>
            </a:endParaRPr>
          </a:p>
          <a:p>
            <a:pPr marL="285750" marR="0" lvl="0" indent="-285750" algn="l" rtl="0">
              <a:lnSpc>
                <a:spcPct val="115000"/>
              </a:lnSpc>
              <a:spcBef>
                <a:spcPts val="1200"/>
              </a:spcBef>
              <a:spcAft>
                <a:spcPts val="1200"/>
              </a:spcAft>
              <a:buClr>
                <a:srgbClr val="D12477"/>
              </a:buClr>
              <a:buSzPts val="2700"/>
              <a:buFont typeface="Arial"/>
              <a:buChar char="•"/>
            </a:pPr>
            <a:r>
              <a:rPr lang="en-US" sz="1800" b="0" i="0" u="none" strike="noStrike" cap="none">
                <a:solidFill>
                  <a:srgbClr val="161249"/>
                </a:solidFill>
                <a:latin typeface="Arial"/>
                <a:ea typeface="Arial"/>
                <a:cs typeface="Arial"/>
                <a:sym typeface="Arial"/>
              </a:rPr>
              <a:t>W jakiej kwestii potrzebujesz dodatkowych wyjaśnień?</a:t>
            </a:r>
            <a:endParaRPr sz="1800" b="0" i="0" u="none" strike="noStrike" cap="none">
              <a:solidFill>
                <a:srgbClr val="161249"/>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41" name="Google Shape;341;p28"/>
          <p:cNvSpPr txBox="1"/>
          <p:nvPr/>
        </p:nvSpPr>
        <p:spPr>
          <a:xfrm>
            <a:off x="528175" y="836925"/>
            <a:ext cx="81987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en-US" sz="4800" b="1" i="0" u="none" strike="noStrike" cap="none">
                <a:solidFill>
                  <a:schemeClr val="lt1"/>
                </a:solidFill>
                <a:latin typeface="Arial"/>
                <a:ea typeface="Arial"/>
                <a:cs typeface="Arial"/>
                <a:sym typeface="Arial"/>
              </a:rPr>
              <a:t>Pytania?</a:t>
            </a:r>
            <a:endParaRPr sz="4800" b="1" i="0" u="none" strike="noStrike" cap="none">
              <a:solidFill>
                <a:schemeClr val="lt1"/>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sp>
        <p:nvSpPr>
          <p:cNvPr id="346" name="Google Shape;346;p29"/>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D12477"/>
              </a:buClr>
              <a:buSzPts val="5400"/>
              <a:buFont typeface="Arial"/>
              <a:buNone/>
            </a:pPr>
            <a:r>
              <a:rPr lang="en-US" sz="5400" b="1" i="0" u="none" strike="noStrike" cap="none">
                <a:solidFill>
                  <a:srgbClr val="D12477"/>
                </a:solidFill>
                <a:latin typeface="Arial"/>
                <a:ea typeface="Arial"/>
                <a:cs typeface="Arial"/>
                <a:sym typeface="Arial"/>
              </a:rPr>
              <a:t>Następne zajęcia...</a:t>
            </a:r>
            <a:endParaRPr sz="5400" b="0" i="0" u="none" strike="noStrike" cap="none">
              <a:solidFill>
                <a:srgbClr val="D12477"/>
              </a:solidFill>
              <a:latin typeface="Calibri"/>
              <a:ea typeface="Calibri"/>
              <a:cs typeface="Calibri"/>
              <a:sym typeface="Calibri"/>
            </a:endParaRPr>
          </a:p>
        </p:txBody>
      </p:sp>
      <p:sp>
        <p:nvSpPr>
          <p:cNvPr id="347" name="Google Shape;347;p29"/>
          <p:cNvSpPr txBox="1"/>
          <p:nvPr/>
        </p:nvSpPr>
        <p:spPr>
          <a:xfrm>
            <a:off x="478339" y="1516791"/>
            <a:ext cx="8454900" cy="3006992"/>
          </a:xfrm>
          <a:prstGeom prst="rect">
            <a:avLst/>
          </a:prstGeom>
          <a:noFill/>
          <a:ln>
            <a:noFill/>
          </a:ln>
        </p:spPr>
        <p:txBody>
          <a:bodyPr spcFirstLastPara="1" wrap="square" lIns="91425" tIns="91425" rIns="91425" bIns="91425" anchor="t" anchorCtr="0">
            <a:noAutofit/>
          </a:bodyPr>
          <a:lstStyle/>
          <a:p>
            <a:pPr marL="285750" marR="0" lvl="0" indent="-285750" algn="l" rtl="0">
              <a:lnSpc>
                <a:spcPct val="115000"/>
              </a:lnSpc>
              <a:spcBef>
                <a:spcPts val="1600"/>
              </a:spcBef>
              <a:spcAft>
                <a:spcPts val="0"/>
              </a:spcAft>
              <a:buClr>
                <a:srgbClr val="D12477"/>
              </a:buClr>
              <a:buSzPts val="3600"/>
              <a:buFont typeface="Arial"/>
              <a:buChar char="•"/>
            </a:pPr>
            <a:r>
              <a:rPr lang="en-US" sz="2400" b="0" i="0" u="none" strike="noStrike" cap="none">
                <a:solidFill>
                  <a:srgbClr val="161249"/>
                </a:solidFill>
                <a:latin typeface="Arial"/>
                <a:ea typeface="Arial"/>
                <a:cs typeface="Arial"/>
                <a:sym typeface="Arial"/>
              </a:rPr>
              <a:t>Strategia SEO; przejdźmy do szczegółów.</a:t>
            </a:r>
            <a:endParaRPr sz="2400" b="0" i="0" u="none" strike="noStrike" cap="none">
              <a:solidFill>
                <a:srgbClr val="161249"/>
              </a:solidFill>
              <a:latin typeface="Arial"/>
              <a:ea typeface="Arial"/>
              <a:cs typeface="Arial"/>
              <a:sym typeface="Arial"/>
            </a:endParaRPr>
          </a:p>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653"/>
        <p:cNvGrpSpPr/>
        <p:nvPr/>
      </p:nvGrpSpPr>
      <p:grpSpPr>
        <a:xfrm>
          <a:off x="0" y="0"/>
          <a:ext cx="0" cy="0"/>
          <a:chOff x="0" y="0"/>
          <a:chExt cx="0" cy="0"/>
        </a:xfrm>
      </p:grpSpPr>
      <p:sp>
        <p:nvSpPr>
          <p:cNvPr id="654" name="Google Shape;654;p54"/>
          <p:cNvSpPr txBox="1">
            <a:spLocks noGrp="1"/>
          </p:cNvSpPr>
          <p:nvPr>
            <p:ph type="body" idx="1"/>
          </p:nvPr>
        </p:nvSpPr>
        <p:spPr>
          <a:xfrm>
            <a:off x="628650" y="655325"/>
            <a:ext cx="5391000" cy="3009900"/>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750"/>
              </a:spcBef>
              <a:spcAft>
                <a:spcPts val="0"/>
              </a:spcAft>
              <a:buClr>
                <a:srgbClr val="FFFFFF"/>
              </a:buClr>
              <a:buSzPts val="1500"/>
              <a:buNone/>
            </a:pPr>
            <a:r>
              <a:rPr lang="fi" dirty="0">
                <a:solidFill>
                  <a:srgbClr val="FFFFFF"/>
                </a:solidFill>
              </a:rPr>
              <a:t>Materiał DEMS ma na celu zwiększenie umiejętności marketingu cyfrowego w szkolnictwie wyższym, odpowiadając na potrzeby biznesu i organizacji. Użytkownicy mają dostęp do obszernych zestawów slajdów z ćwiczeniami i </a:t>
            </a:r>
            <a:r>
              <a:rPr lang="fi" dirty="0" smtClean="0">
                <a:solidFill>
                  <a:srgbClr val="FFFFFF"/>
                </a:solidFill>
              </a:rPr>
              <a:t>zadaniami, </a:t>
            </a:r>
            <a:r>
              <a:rPr lang="fi" dirty="0">
                <a:solidFill>
                  <a:srgbClr val="FFFFFF"/>
                </a:solidFill>
              </a:rPr>
              <a:t>a także do szczegółowych instrukcji dla nauczycieli. Możesz swobodnie korzystać z części lub całości dostępnych materiałów.</a:t>
            </a:r>
            <a:endParaRPr dirty="0">
              <a:solidFill>
                <a:srgbClr val="FFFFFF"/>
              </a:solidFill>
            </a:endParaRPr>
          </a:p>
          <a:p>
            <a:pPr marL="0" lvl="0" indent="0" algn="l" rtl="0">
              <a:lnSpc>
                <a:spcPct val="90000"/>
              </a:lnSpc>
              <a:spcBef>
                <a:spcPts val="750"/>
              </a:spcBef>
              <a:spcAft>
                <a:spcPts val="0"/>
              </a:spcAft>
              <a:buClr>
                <a:srgbClr val="FFFFFF"/>
              </a:buClr>
              <a:buSzPts val="1500"/>
              <a:buNone/>
            </a:pPr>
            <a:endParaRPr dirty="0">
              <a:solidFill>
                <a:srgbClr val="FFFFFF"/>
              </a:solidFill>
            </a:endParaRPr>
          </a:p>
          <a:p>
            <a:pPr marL="0" lvl="0" indent="0" algn="l" rtl="0">
              <a:lnSpc>
                <a:spcPct val="90000"/>
              </a:lnSpc>
              <a:spcBef>
                <a:spcPts val="750"/>
              </a:spcBef>
              <a:spcAft>
                <a:spcPts val="0"/>
              </a:spcAft>
              <a:buClr>
                <a:srgbClr val="FFFFFF"/>
              </a:buClr>
              <a:buSzPts val="1500"/>
              <a:buNone/>
            </a:pPr>
            <a:r>
              <a:rPr lang="fi" dirty="0">
                <a:solidFill>
                  <a:srgbClr val="FFFFFF"/>
                </a:solidFill>
              </a:rPr>
              <a:t>Materiał zawiera treści i dane liczbowe pobrane z Internetu </a:t>
            </a:r>
            <a:r>
              <a:rPr lang="pl-PL" dirty="0" smtClean="0">
                <a:solidFill>
                  <a:srgbClr val="FFFFFF"/>
                </a:solidFill>
              </a:rPr>
              <a:t/>
            </a:r>
            <a:br>
              <a:rPr lang="pl-PL" dirty="0" smtClean="0">
                <a:solidFill>
                  <a:srgbClr val="FFFFFF"/>
                </a:solidFill>
              </a:rPr>
            </a:br>
            <a:r>
              <a:rPr lang="fi" dirty="0" smtClean="0">
                <a:solidFill>
                  <a:srgbClr val="FFFFFF"/>
                </a:solidFill>
              </a:rPr>
              <a:t>i </a:t>
            </a:r>
            <a:r>
              <a:rPr lang="fi" dirty="0">
                <a:solidFill>
                  <a:srgbClr val="FFFFFF"/>
                </a:solidFill>
              </a:rPr>
              <a:t>w związku z tym może ulec zmianie. Źródła zostały podane zgodnie z zasadami dozwolonego użytku. Cały materiał można obejrzeć i pobrać ze strony </a:t>
            </a:r>
            <a:r>
              <a:rPr lang="fi" dirty="0">
                <a:solidFill>
                  <a:srgbClr val="FFFFFF"/>
                </a:solidFill>
                <a:hlinkClick r:id="rId3"/>
              </a:rPr>
              <a:t>www.dems.pro</a:t>
            </a:r>
            <a:r>
              <a:rPr lang="fi" dirty="0" smtClean="0">
                <a:solidFill>
                  <a:srgbClr val="FFFFFF"/>
                </a:solidFill>
              </a:rPr>
              <a:t>.</a:t>
            </a:r>
            <a:r>
              <a:rPr lang="pl-PL" dirty="0" smtClean="0">
                <a:solidFill>
                  <a:srgbClr val="FFFFFF"/>
                </a:solidFill>
              </a:rPr>
              <a:t> </a:t>
            </a:r>
            <a:r>
              <a:rPr lang="fi" dirty="0" smtClean="0">
                <a:solidFill>
                  <a:srgbClr val="FFFFFF"/>
                </a:solidFill>
              </a:rPr>
              <a:t> </a:t>
            </a:r>
            <a:r>
              <a:rPr lang="fi" dirty="0">
                <a:solidFill>
                  <a:srgbClr val="FFFFFF"/>
                </a:solidFill>
              </a:rPr>
              <a:t>Wszystkie materiały są przeznaczone do otwartego użytku </a:t>
            </a:r>
            <a:r>
              <a:rPr lang="pl-PL" dirty="0" smtClean="0">
                <a:solidFill>
                  <a:srgbClr val="FFFFFF"/>
                </a:solidFill>
              </a:rPr>
              <a:t/>
            </a:r>
            <a:br>
              <a:rPr lang="pl-PL" dirty="0" smtClean="0">
                <a:solidFill>
                  <a:srgbClr val="FFFFFF"/>
                </a:solidFill>
              </a:rPr>
            </a:br>
            <a:r>
              <a:rPr lang="fi" dirty="0" smtClean="0">
                <a:solidFill>
                  <a:srgbClr val="FFFFFF"/>
                </a:solidFill>
              </a:rPr>
              <a:t>i </a:t>
            </a:r>
            <a:r>
              <a:rPr lang="fi" dirty="0">
                <a:solidFill>
                  <a:srgbClr val="FFFFFF"/>
                </a:solidFill>
              </a:rPr>
              <a:t>współfinansowane przez program Erasmus +.</a:t>
            </a:r>
            <a:endParaRPr dirty="0">
              <a:solidFill>
                <a:srgbClr val="FFFFFF"/>
              </a:solidFill>
            </a:endParaRPr>
          </a:p>
        </p:txBody>
      </p:sp>
    </p:spTree>
    <p:extLst>
      <p:ext uri="{BB962C8B-B14F-4D97-AF65-F5344CB8AC3E}">
        <p14:creationId xmlns:p14="http://schemas.microsoft.com/office/powerpoint/2010/main" val="3219018982"/>
      </p:ext>
    </p:extLst>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5237</Words>
  <Application>Microsoft Office PowerPoint</Application>
  <PresentationFormat>Pokaz na ekranie (16:9)</PresentationFormat>
  <Paragraphs>268</Paragraphs>
  <Slides>29</Slides>
  <Notes>29</Notes>
  <HiddenSlides>0</HiddenSlides>
  <MMClips>0</MMClips>
  <ScaleCrop>false</ScaleCrop>
  <HeadingPairs>
    <vt:vector size="6" baseType="variant">
      <vt:variant>
        <vt:lpstr>Używane czcionki</vt:lpstr>
      </vt:variant>
      <vt:variant>
        <vt:i4>6</vt:i4>
      </vt:variant>
      <vt:variant>
        <vt:lpstr>Motyw</vt:lpstr>
      </vt:variant>
      <vt:variant>
        <vt:i4>1</vt:i4>
      </vt:variant>
      <vt:variant>
        <vt:lpstr>Tytuły slajdów</vt:lpstr>
      </vt:variant>
      <vt:variant>
        <vt:i4>29</vt:i4>
      </vt:variant>
    </vt:vector>
  </HeadingPairs>
  <TitlesOfParts>
    <vt:vector size="36" baseType="lpstr">
      <vt:lpstr>Open Sans</vt:lpstr>
      <vt:lpstr>Calibri</vt:lpstr>
      <vt:lpstr>Noto Sans Symbols</vt:lpstr>
      <vt:lpstr>Dancing Script</vt:lpstr>
      <vt:lpstr>Arial</vt:lpstr>
      <vt:lpstr>Roboto</vt:lpstr>
      <vt:lpstr>DEMS NEW</vt:lpstr>
      <vt:lpstr>Strategia SEO  - eksplorowanie</vt:lpstr>
      <vt:lpstr>Strategia SEO -  Eksploruj</vt:lpstr>
      <vt:lpstr>Cele nauczania</vt:lpstr>
      <vt:lpstr>Tematy</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Cele strategii SEO</vt:lpstr>
      <vt:lpstr>Ustalenie celów i założeń SEO</vt:lpstr>
      <vt:lpstr>Prezentacja programu PowerPoint</vt:lpstr>
      <vt:lpstr>Prezentacja programu PowerPoint</vt:lpstr>
      <vt:lpstr>Prezentacja programu PowerPoint</vt:lpstr>
      <vt:lpstr>Zarys strategii SEO konkurentów </vt:lpstr>
      <vt:lpstr>Prezentacja programu PowerPoint</vt:lpstr>
      <vt:lpstr>Prezentacja programu PowerPoint</vt:lpstr>
      <vt:lpstr>Prezentacja programu PowerPoint</vt:lpstr>
      <vt:lpstr>Strategia słów kluczowych </vt:lpstr>
      <vt:lpstr>Strategia słów kluczowych </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Strategia SEO  - eksplorowanie</dc:title>
  <dc:creator>a20160391@pbs.up.pt</dc:creator>
  <cp:keywords>, docId:0C7458E8B59BB99E1E1FA1840EEE306C</cp:keywords>
  <cp:lastModifiedBy>Agnieszka</cp:lastModifiedBy>
  <cp:revision>2</cp:revision>
  <dcterms:modified xsi:type="dcterms:W3CDTF">2023-09-27T05:09:00Z</dcterms:modified>
</cp:coreProperties>
</file>