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Dancing Script" panose="020B0604020202020204" charset="-18"/>
      <p:regular r:id="rId22"/>
      <p:bold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4" roundtripDataSignature="AMtx7miV/PC99oYkYLJI2Bftq/d30OcBu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339" autoAdjust="0"/>
  </p:normalViewPr>
  <p:slideViewPr>
    <p:cSldViewPr snapToGrid="0">
      <p:cViewPr varScale="1">
        <p:scale>
          <a:sx n="99" d="100"/>
          <a:sy n="99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3196206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0" name="Google Shape;15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15422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7087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4" name="Google Shape;16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9524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24430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544735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" name="Google Shape;18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204373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8" name="Google Shape;18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74933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934302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7" name="Google Shape;22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433826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2" name="Google Shape;23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34297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0" name="Google Shape;24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812691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6" name="Google Shape;24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997556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2" name="Google Shape;25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42912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37493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595582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0.jpg"/><Relationship Id="rId7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1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6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7" name="Google Shape;17;p16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8" name="Google Shape;18;p16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16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" name="Google Shape;20;p1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1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7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7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8" name="Google Shape;28;p17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17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" name="Google Shape;30;p17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1" name="Google Shape;31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17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17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 1" type="obj">
  <p:cSld name="OBJEC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oogle Shape;38;p1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1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1" name="Google Shape;41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1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9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" name="Google Shape;45;p19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19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oogle Shape;48;p2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2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1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21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" name="Google Shape;55;p21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6" name="Google Shape;56;p2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2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hjä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3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3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2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" name="Google Shape;63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23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23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8" name="Google Shape;68;p23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9" name="Google Shape;69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4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3" name="Google Shape;73;p24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2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" name="Google Shape;75;p24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6" name="Google Shape;76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2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2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5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5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5" name="Google Shape;85;p25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25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7" name="Google Shape;87;p25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8" name="Google Shape;8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2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5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6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6" name="Google Shape;96;p26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97" name="Google Shape;97;p26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8" name="Google Shape;98;p26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2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Google Shape;102;p27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3" name="Google Shape;103;p27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4" name="Google Shape;104;p27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5" name="Google Shape;105;p27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6" name="Google Shape;106;p2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28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28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8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3" name="Google Shape;113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8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2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9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9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29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20" name="Google Shape;120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0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4" name="Google Shape;124;p30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30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6" name="Google Shape;126;p3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3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31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31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31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3" name="Google Shape;133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3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2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3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32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32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2" name="Google Shape;142;p3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32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4"/>
          <p:cNvSpPr txBox="1">
            <a:spLocks noGrp="1"/>
          </p:cNvSpPr>
          <p:nvPr>
            <p:ph type="body" idx="1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47" name="Google Shape;147;p34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4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3.jp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grpSp>
        <p:nvGrpSpPr>
          <p:cNvPr id="8" name="Google Shape;8;p15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9" name="Google Shape;9;p15"/>
            <p:cNvPicPr preferRelativeResize="0"/>
            <p:nvPr/>
          </p:nvPicPr>
          <p:blipFill rotWithShape="1">
            <a:blip r:embed="rId21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10;p15" descr="Text&#10;&#10;Description automatically generated with low confidence"/>
            <p:cNvPicPr preferRelativeResize="0"/>
            <p:nvPr/>
          </p:nvPicPr>
          <p:blipFill rotWithShape="1">
            <a:blip r:embed="rId22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Google Shape;11;p15" descr="Gdańsk University of Technology - Wikipedia"/>
            <p:cNvPicPr preferRelativeResize="0"/>
            <p:nvPr/>
          </p:nvPicPr>
          <p:blipFill rotWithShape="1">
            <a:blip r:embed="rId23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Google Shape;12;p15" descr="A picture containing logo&#10;&#10;Description automatically generated"/>
            <p:cNvPicPr preferRelativeResize="0"/>
            <p:nvPr/>
          </p:nvPicPr>
          <p:blipFill rotWithShape="1">
            <a:blip r:embed="rId24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3;p15" descr="Uma imagem com texto&#10;&#10;Descrição gerada automaticamente"/>
            <p:cNvPicPr preferRelativeResize="0"/>
            <p:nvPr/>
          </p:nvPicPr>
          <p:blipFill rotWithShape="1">
            <a:blip r:embed="rId25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Google Shape;14;p15" descr="Logo&#10;&#10;Description automatically generated with medium confidence"/>
            <p:cNvPicPr preferRelativeResize="0"/>
            <p:nvPr/>
          </p:nvPicPr>
          <p:blipFill rotWithShape="1">
            <a:blip r:embed="rId26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ms.pro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"/>
          <p:cNvSpPr txBox="1">
            <a:spLocks noGrp="1"/>
          </p:cNvSpPr>
          <p:nvPr>
            <p:ph type="ctrTitle"/>
          </p:nvPr>
        </p:nvSpPr>
        <p:spPr>
          <a:xfrm>
            <a:off x="550645" y="1975862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pt-PT" sz="4800" dirty="0"/>
              <a:t>Strategia SEO</a:t>
            </a:r>
            <a:endParaRPr sz="4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"/>
          <p:cNvSpPr txBox="1"/>
          <p:nvPr/>
        </p:nvSpPr>
        <p:spPr>
          <a:xfrm>
            <a:off x="478339" y="1262789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2"/>
          <p:cNvSpPr txBox="1">
            <a:spLocks noGrp="1"/>
          </p:cNvSpPr>
          <p:nvPr>
            <p:ph type="title"/>
          </p:nvPr>
        </p:nvSpPr>
        <p:spPr>
          <a:xfrm>
            <a:off x="840583" y="275286"/>
            <a:ext cx="4120378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3600"/>
              <a:buFont typeface="Arial"/>
              <a:buNone/>
            </a:pPr>
            <a:r>
              <a:rPr lang="pt-PT" sz="3600" b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Strategia SEO</a:t>
            </a:r>
            <a:r>
              <a:rPr lang="pt-PT" sz="3600" b="1">
                <a:latin typeface="Arial"/>
                <a:ea typeface="Arial"/>
                <a:cs typeface="Arial"/>
                <a:sym typeface="Arial"/>
              </a:rPr>
              <a:t/>
            </a:r>
            <a:br>
              <a:rPr lang="pt-PT" sz="3600" b="1">
                <a:latin typeface="Arial"/>
                <a:ea typeface="Arial"/>
                <a:cs typeface="Arial"/>
                <a:sym typeface="Arial"/>
              </a:rPr>
            </a:br>
            <a:endParaRPr sz="3600"/>
          </a:p>
        </p:txBody>
      </p:sp>
      <p:sp>
        <p:nvSpPr>
          <p:cNvPr id="161" name="Google Shape;161;p2"/>
          <p:cNvSpPr txBox="1">
            <a:spLocks noGrp="1"/>
          </p:cNvSpPr>
          <p:nvPr>
            <p:ph type="body" idx="1"/>
          </p:nvPr>
        </p:nvSpPr>
        <p:spPr>
          <a:xfrm>
            <a:off x="840583" y="1215022"/>
            <a:ext cx="6614054" cy="2860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pt-PT"/>
              <a:t>Czy możliwe jest, aby mała firma znajdowała się na pierwszej pozycji w SERP, a większa na pozycjach drugorzędnych?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pt-PT"/>
              <a:t>Czy możliwe jest, aby firma korzystała z "mniej znanych" lub "mniej przejrzystych" metod w celu uzyskania pierwszej pozycji w SERP?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pt-PT"/>
              <a:t>Czy SEO to gra o sumie zerowej? Dlaczego?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3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just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pt-PT"/>
              <a:t>Cele nauczania</a:t>
            </a:r>
            <a:endParaRPr/>
          </a:p>
        </p:txBody>
      </p:sp>
      <p:sp>
        <p:nvSpPr>
          <p:cNvPr id="169" name="Google Shape;169;p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14287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150"/>
              <a:buFont typeface="Arial"/>
              <a:buNone/>
            </a:pP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3150"/>
              <a:buFont typeface="Arial"/>
              <a:buChar char="•"/>
            </a:pPr>
            <a:r>
              <a:rPr lang="pt-PT"/>
              <a:t>Opracowanie strategii SEO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3150"/>
              <a:buFont typeface="Arial"/>
              <a:buChar char="•"/>
            </a:pPr>
            <a:r>
              <a:rPr lang="pt-PT"/>
              <a:t>Wyjaśnij etapy strategii SEO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4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"Rzeczywistość SEO jest rzeczywistością każdego udanego przedsięwzięcia: dobre pozycjonowanie wymaga strategicznych, konsekwentnych i wystarczających wysiłków".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/>
            </a:r>
            <a:br>
              <a:rPr lang="pt-PT" sz="28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</a:br>
            <a:r>
              <a:rPr lang="pt-PT" sz="28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							Viola Eva</a:t>
            </a:r>
            <a:endParaRPr sz="28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"Google kocha cię tylko wtedy, gdy wszyscy inni kochają cię pierwsi".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					     Wendy Piersall</a:t>
            </a:r>
            <a:endParaRPr sz="28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pt-PT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Temat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6"/>
          <p:cNvSpPr txBox="1"/>
          <p:nvPr/>
        </p:nvSpPr>
        <p:spPr>
          <a:xfrm>
            <a:off x="675150" y="1915939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Kroki w strategii SEO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7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1" name="Google Shape;191;p7"/>
          <p:cNvGrpSpPr/>
          <p:nvPr/>
        </p:nvGrpSpPr>
        <p:grpSpPr>
          <a:xfrm>
            <a:off x="106760" y="1202077"/>
            <a:ext cx="8886003" cy="2558267"/>
            <a:chOff x="6175" y="702367"/>
            <a:chExt cx="8886003" cy="2558267"/>
          </a:xfrm>
        </p:grpSpPr>
        <p:sp>
          <p:nvSpPr>
            <p:cNvPr id="192" name="Google Shape;192;p7"/>
            <p:cNvSpPr/>
            <p:nvPr/>
          </p:nvSpPr>
          <p:spPr>
            <a:xfrm>
              <a:off x="6175" y="1518438"/>
              <a:ext cx="1273336" cy="1050236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7"/>
            <p:cNvSpPr txBox="1"/>
            <p:nvPr/>
          </p:nvSpPr>
          <p:spPr>
            <a:xfrm>
              <a:off x="30344" y="1542607"/>
              <a:ext cx="1224998" cy="7768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3825" tIns="123825" rIns="123825" bIns="123825" anchor="ctr" anchorCtr="0">
              <a:noAutofit/>
            </a:bodyPr>
            <a:lstStyle/>
            <a:p>
              <a:pPr marL="114300" marR="0" lvl="1" indent="-1143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Cele</a:t>
              </a:r>
              <a:endParaRPr sz="12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Słowa kluczowe</a:t>
              </a:r>
              <a:endParaRPr sz="12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l-PL" sz="1200" b="0" i="0" u="none" strike="noStrike" cap="none" dirty="0" smtClean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Konkurenci</a:t>
              </a:r>
              <a:endParaRPr sz="12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" name="Google Shape;194;p7"/>
            <p:cNvSpPr/>
            <p:nvPr/>
          </p:nvSpPr>
          <p:spPr>
            <a:xfrm>
              <a:off x="707742" y="1579757"/>
              <a:ext cx="1680877" cy="1680877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235" y="87358"/>
                  </a:moveTo>
                  <a:lnTo>
                    <a:pt x="12314" y="85699"/>
                  </a:lnTo>
                  <a:cubicBezTo>
                    <a:pt x="21070" y="101946"/>
                    <a:pt x="37497" y="112618"/>
                    <a:pt x="55901" y="114014"/>
                  </a:cubicBezTo>
                  <a:cubicBezTo>
                    <a:pt x="74305" y="115411"/>
                    <a:pt x="92154" y="107341"/>
                    <a:pt x="103262" y="92601"/>
                  </a:cubicBezTo>
                  <a:lnTo>
                    <a:pt x="101268" y="91409"/>
                  </a:lnTo>
                  <a:lnTo>
                    <a:pt x="108001" y="88685"/>
                  </a:lnTo>
                  <a:lnTo>
                    <a:pt x="108275" y="95597"/>
                  </a:lnTo>
                  <a:lnTo>
                    <a:pt x="106280" y="94405"/>
                  </a:lnTo>
                  <a:lnTo>
                    <a:pt x="106280" y="94405"/>
                  </a:lnTo>
                  <a:cubicBezTo>
                    <a:pt x="94518" y="110227"/>
                    <a:pt x="75487" y="118944"/>
                    <a:pt x="55824" y="117516"/>
                  </a:cubicBezTo>
                  <a:cubicBezTo>
                    <a:pt x="36160" y="116089"/>
                    <a:pt x="18588" y="104714"/>
                    <a:pt x="9235" y="87358"/>
                  </a:cubicBezTo>
                  <a:close/>
                </a:path>
              </a:pathLst>
            </a:cu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7"/>
            <p:cNvSpPr/>
            <p:nvPr/>
          </p:nvSpPr>
          <p:spPr>
            <a:xfrm>
              <a:off x="289139" y="2343624"/>
              <a:ext cx="1131855" cy="450101"/>
            </a:xfrm>
            <a:prstGeom prst="roundRect">
              <a:avLst>
                <a:gd name="adj" fmla="val 1000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7"/>
            <p:cNvSpPr txBox="1"/>
            <p:nvPr/>
          </p:nvSpPr>
          <p:spPr>
            <a:xfrm>
              <a:off x="302322" y="2356807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6175" tIns="24125" rIns="3617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pl-PL" sz="1200" b="0" i="0" u="none" strike="noStrike" cap="none" dirty="0" smtClean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Eksplorowanie</a:t>
              </a:r>
              <a:endParaRPr sz="1000" dirty="0"/>
            </a:p>
          </p:txBody>
        </p:sp>
        <p:sp>
          <p:nvSpPr>
            <p:cNvPr id="197" name="Google Shape;197;p7"/>
            <p:cNvSpPr/>
            <p:nvPr/>
          </p:nvSpPr>
          <p:spPr>
            <a:xfrm>
              <a:off x="1646560" y="1414570"/>
              <a:ext cx="1706755" cy="1314938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7"/>
            <p:cNvSpPr txBox="1"/>
            <p:nvPr/>
          </p:nvSpPr>
          <p:spPr>
            <a:xfrm>
              <a:off x="1676820" y="1726602"/>
              <a:ext cx="1698558" cy="9726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3825" tIns="123825" rIns="123825" bIns="123825" anchor="ctr" anchorCtr="0">
              <a:noAutofit/>
            </a:bodyPr>
            <a:lstStyle/>
            <a:p>
              <a:pPr marL="114300" marR="0" lvl="1" indent="-1143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Strona </a:t>
              </a:r>
              <a:r>
                <a:rPr lang="pl-PL" sz="1200" b="0" i="0" u="none" strike="noStrike" cap="none" dirty="0" smtClean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ww</a:t>
              </a:r>
              <a:r>
                <a:rPr lang="pl-PL" sz="1200" dirty="0" smtClean="0">
                  <a:solidFill>
                    <a:srgbClr val="161249"/>
                  </a:solidFill>
                </a:rPr>
                <a:t>w </a:t>
              </a:r>
              <a:r>
                <a:rPr lang="pt-PT" sz="1200" b="0" i="0" u="none" strike="noStrike" cap="none" dirty="0" smtClean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audytu</a:t>
              </a:r>
              <a:endParaRPr dirty="0"/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Główna treść</a:t>
              </a:r>
              <a:endParaRPr sz="12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Zawartość dodatkowa</a:t>
              </a:r>
              <a:endParaRPr sz="12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YMYL i EEAT</a:t>
              </a:r>
              <a:endParaRPr dirty="0"/>
            </a:p>
          </p:txBody>
        </p:sp>
        <p:sp>
          <p:nvSpPr>
            <p:cNvPr id="199" name="Google Shape;199;p7"/>
            <p:cNvSpPr/>
            <p:nvPr/>
          </p:nvSpPr>
          <p:spPr>
            <a:xfrm rot="253199">
              <a:off x="2619259" y="702367"/>
              <a:ext cx="2005755" cy="200575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8388" y="33438"/>
                  </a:moveTo>
                  <a:lnTo>
                    <a:pt x="8388" y="33438"/>
                  </a:lnTo>
                  <a:cubicBezTo>
                    <a:pt x="17548" y="15639"/>
                    <a:pt x="35233" y="3816"/>
                    <a:pt x="55182" y="2154"/>
                  </a:cubicBezTo>
                  <a:cubicBezTo>
                    <a:pt x="75131" y="493"/>
                    <a:pt x="94528" y="9228"/>
                    <a:pt x="106507" y="25266"/>
                  </a:cubicBezTo>
                  <a:lnTo>
                    <a:pt x="108160" y="24235"/>
                  </a:lnTo>
                  <a:lnTo>
                    <a:pt x="108008" y="30058"/>
                  </a:lnTo>
                  <a:lnTo>
                    <a:pt x="102357" y="27855"/>
                  </a:lnTo>
                  <a:lnTo>
                    <a:pt x="104010" y="26823"/>
                  </a:lnTo>
                  <a:lnTo>
                    <a:pt x="104010" y="26823"/>
                  </a:lnTo>
                  <a:cubicBezTo>
                    <a:pt x="92595" y="11681"/>
                    <a:pt x="74197" y="3470"/>
                    <a:pt x="55303" y="5086"/>
                  </a:cubicBezTo>
                  <a:cubicBezTo>
                    <a:pt x="36409" y="6702"/>
                    <a:pt x="19672" y="17918"/>
                    <a:pt x="10995" y="34780"/>
                  </a:cubicBezTo>
                  <a:close/>
                </a:path>
              </a:pathLst>
            </a:cu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7"/>
            <p:cNvSpPr/>
            <p:nvPr/>
          </p:nvSpPr>
          <p:spPr>
            <a:xfrm>
              <a:off x="2211690" y="1270617"/>
              <a:ext cx="1131855" cy="450101"/>
            </a:xfrm>
            <a:prstGeom prst="roundRect">
              <a:avLst>
                <a:gd name="adj" fmla="val 1000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7"/>
            <p:cNvSpPr txBox="1"/>
            <p:nvPr/>
          </p:nvSpPr>
          <p:spPr>
            <a:xfrm>
              <a:off x="2224873" y="1283800"/>
              <a:ext cx="1118672" cy="423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6175" tIns="24125" rIns="3617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pt-PT" sz="12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Ustanowienie</a:t>
              </a:r>
              <a:endParaRPr sz="12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" name="Google Shape;202;p7"/>
            <p:cNvSpPr/>
            <p:nvPr/>
          </p:nvSpPr>
          <p:spPr>
            <a:xfrm>
              <a:off x="3594391" y="1320244"/>
              <a:ext cx="1936108" cy="1268192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7"/>
            <p:cNvSpPr txBox="1"/>
            <p:nvPr/>
          </p:nvSpPr>
          <p:spPr>
            <a:xfrm>
              <a:off x="3623576" y="1349429"/>
              <a:ext cx="1877738" cy="9380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3825" tIns="123825" rIns="123825" bIns="123825" anchor="ctr" anchorCtr="0">
              <a:noAutofit/>
            </a:bodyPr>
            <a:lstStyle/>
            <a:p>
              <a:pPr marL="114300" marR="0" lvl="1" indent="-381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Optymalizacja strony internetowej</a:t>
              </a:r>
              <a:endParaRPr/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Dopasuj zawartość</a:t>
              </a:r>
              <a:endParaRPr sz="1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Parametry techniczne</a:t>
              </a:r>
              <a:endParaRPr sz="1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Lokalne SEO</a:t>
              </a:r>
              <a:endParaRPr/>
            </a:p>
          </p:txBody>
        </p:sp>
        <p:sp>
          <p:nvSpPr>
            <p:cNvPr id="204" name="Google Shape;204;p7"/>
            <p:cNvSpPr/>
            <p:nvPr/>
          </p:nvSpPr>
          <p:spPr>
            <a:xfrm>
              <a:off x="4699691" y="1639851"/>
              <a:ext cx="1575660" cy="157566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847" y="88149"/>
                  </a:moveTo>
                  <a:lnTo>
                    <a:pt x="13101" y="86322"/>
                  </a:lnTo>
                  <a:cubicBezTo>
                    <a:pt x="22033" y="102235"/>
                    <a:pt x="38424" y="112534"/>
                    <a:pt x="56637" y="113675"/>
                  </a:cubicBezTo>
                  <a:cubicBezTo>
                    <a:pt x="74850" y="114816"/>
                    <a:pt x="92399" y="106644"/>
                    <a:pt x="103246" y="91970"/>
                  </a:cubicBezTo>
                  <a:lnTo>
                    <a:pt x="101100" y="90737"/>
                  </a:lnTo>
                  <a:lnTo>
                    <a:pt x="108249" y="87722"/>
                  </a:lnTo>
                  <a:lnTo>
                    <a:pt x="108650" y="95074"/>
                  </a:lnTo>
                  <a:lnTo>
                    <a:pt x="106503" y="93841"/>
                  </a:lnTo>
                  <a:cubicBezTo>
                    <a:pt x="94975" y="109682"/>
                    <a:pt x="76176" y="118565"/>
                    <a:pt x="56619" y="117413"/>
                  </a:cubicBezTo>
                  <a:cubicBezTo>
                    <a:pt x="37061" y="116261"/>
                    <a:pt x="19436" y="105233"/>
                    <a:pt x="9847" y="88149"/>
                  </a:cubicBezTo>
                  <a:close/>
                </a:path>
              </a:pathLst>
            </a:cu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7"/>
            <p:cNvSpPr/>
            <p:nvPr/>
          </p:nvSpPr>
          <p:spPr>
            <a:xfrm>
              <a:off x="4280863" y="2337192"/>
              <a:ext cx="1131855" cy="450101"/>
            </a:xfrm>
            <a:prstGeom prst="roundRect">
              <a:avLst>
                <a:gd name="adj" fmla="val 1000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7"/>
            <p:cNvSpPr txBox="1"/>
            <p:nvPr/>
          </p:nvSpPr>
          <p:spPr>
            <a:xfrm>
              <a:off x="4294046" y="2350375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6175" tIns="24125" rIns="3617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pt-PT" sz="12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Wzmocnienie</a:t>
              </a:r>
              <a:endParaRPr sz="19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7"/>
            <p:cNvSpPr/>
            <p:nvPr/>
          </p:nvSpPr>
          <p:spPr>
            <a:xfrm>
              <a:off x="5763820" y="1518438"/>
              <a:ext cx="1480997" cy="1255672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7"/>
            <p:cNvSpPr txBox="1"/>
            <p:nvPr/>
          </p:nvSpPr>
          <p:spPr>
            <a:xfrm>
              <a:off x="5787990" y="1767658"/>
              <a:ext cx="1516972" cy="10064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3825" tIns="123825" rIns="123825" bIns="123825" anchor="ctr" anchorCtr="0">
              <a:noAutofit/>
            </a:bodyPr>
            <a:lstStyle/>
            <a:p>
              <a:pPr marL="114300" marR="0" lvl="1" indent="-1143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Budowanie linków</a:t>
              </a:r>
              <a:endParaRPr sz="12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Media społecznościowe</a:t>
              </a:r>
              <a:endParaRPr dirty="0"/>
            </a:p>
          </p:txBody>
        </p:sp>
        <p:sp>
          <p:nvSpPr>
            <p:cNvPr id="209" name="Google Shape;209;p7"/>
            <p:cNvSpPr/>
            <p:nvPr/>
          </p:nvSpPr>
          <p:spPr>
            <a:xfrm rot="483518">
              <a:off x="6457114" y="842462"/>
              <a:ext cx="1854781" cy="167810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857" y="31524"/>
                  </a:moveTo>
                  <a:lnTo>
                    <a:pt x="9857" y="31524"/>
                  </a:lnTo>
                  <a:cubicBezTo>
                    <a:pt x="19591" y="14382"/>
                    <a:pt x="37408" y="3401"/>
                    <a:pt x="57096" y="2408"/>
                  </a:cubicBezTo>
                  <a:cubicBezTo>
                    <a:pt x="76783" y="1416"/>
                    <a:pt x="95614" y="10549"/>
                    <a:pt x="107024" y="26624"/>
                  </a:cubicBezTo>
                  <a:lnTo>
                    <a:pt x="109047" y="25475"/>
                  </a:lnTo>
                  <a:lnTo>
                    <a:pt x="108620" y="32389"/>
                  </a:lnTo>
                  <a:lnTo>
                    <a:pt x="101938" y="29512"/>
                  </a:lnTo>
                  <a:lnTo>
                    <a:pt x="103961" y="28364"/>
                  </a:lnTo>
                  <a:lnTo>
                    <a:pt x="103961" y="28364"/>
                  </a:lnTo>
                  <a:cubicBezTo>
                    <a:pt x="93182" y="13387"/>
                    <a:pt x="75521" y="4927"/>
                    <a:pt x="57095" y="5917"/>
                  </a:cubicBezTo>
                  <a:cubicBezTo>
                    <a:pt x="38670" y="6907"/>
                    <a:pt x="22016" y="17209"/>
                    <a:pt x="12904" y="33254"/>
                  </a:cubicBezTo>
                  <a:close/>
                </a:path>
              </a:pathLst>
            </a:cu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7"/>
            <p:cNvSpPr/>
            <p:nvPr/>
          </p:nvSpPr>
          <p:spPr>
            <a:xfrm>
              <a:off x="6046785" y="1293387"/>
              <a:ext cx="1131855" cy="450101"/>
            </a:xfrm>
            <a:prstGeom prst="roundRect">
              <a:avLst>
                <a:gd name="adj" fmla="val 1000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7"/>
            <p:cNvSpPr txBox="1"/>
            <p:nvPr/>
          </p:nvSpPr>
          <p:spPr>
            <a:xfrm>
              <a:off x="6059968" y="1306570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6175" tIns="24125" rIns="3617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pt-PT" sz="1200" b="0" i="0" u="none" strike="noStrike" cap="none" dirty="0" smtClean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Powiększ</a:t>
              </a:r>
              <a:r>
                <a:rPr lang="pl-PL" sz="1200" b="0" i="0" u="none" strike="noStrike" cap="none" dirty="0" err="1" smtClean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anie</a:t>
              </a:r>
              <a:endParaRPr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7"/>
            <p:cNvSpPr/>
            <p:nvPr/>
          </p:nvSpPr>
          <p:spPr>
            <a:xfrm>
              <a:off x="7411961" y="1518438"/>
              <a:ext cx="1404134" cy="1050236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7"/>
            <p:cNvSpPr txBox="1"/>
            <p:nvPr/>
          </p:nvSpPr>
          <p:spPr>
            <a:xfrm>
              <a:off x="7436130" y="1542607"/>
              <a:ext cx="1355796" cy="7768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3825" tIns="123825" rIns="123825" bIns="123825" anchor="ctr" anchorCtr="0">
              <a:noAutofit/>
            </a:bodyPr>
            <a:lstStyle/>
            <a:p>
              <a:pPr marL="114300" marR="0" lvl="1" indent="-1143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Pomiar</a:t>
              </a:r>
              <a:endParaRPr sz="1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lang="pt-PT" sz="12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Raport</a:t>
              </a:r>
              <a:endParaRPr sz="1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7"/>
            <p:cNvSpPr/>
            <p:nvPr/>
          </p:nvSpPr>
          <p:spPr>
            <a:xfrm>
              <a:off x="7760323" y="2343624"/>
              <a:ext cx="1131855" cy="450101"/>
            </a:xfrm>
            <a:prstGeom prst="roundRect">
              <a:avLst>
                <a:gd name="adj" fmla="val 1000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7"/>
            <p:cNvSpPr txBox="1"/>
            <p:nvPr/>
          </p:nvSpPr>
          <p:spPr>
            <a:xfrm>
              <a:off x="7773506" y="2356807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6175" tIns="24125" rIns="3617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pl-PL" sz="1200" b="0" i="0" u="none" strike="noStrike" cap="none" dirty="0" smtClean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Ewaluowanie</a:t>
              </a:r>
              <a:endParaRPr sz="12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6" name="Google Shape;216;p7"/>
          <p:cNvSpPr txBox="1">
            <a:spLocks noGrp="1"/>
          </p:cNvSpPr>
          <p:nvPr>
            <p:ph type="title"/>
          </p:nvPr>
        </p:nvSpPr>
        <p:spPr>
          <a:xfrm>
            <a:off x="628650" y="262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pt-PT"/>
              <a:t>Kroki w strategii SEO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8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i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8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pt-PT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Ocena aktywności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/>
          </a:p>
        </p:txBody>
      </p:sp>
      <p:sp>
        <p:nvSpPr>
          <p:cNvPr id="224" name="Google Shape;224;p8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Noto Sans Symbols"/>
              <a:buChar char="✔"/>
            </a:pPr>
            <a:r>
              <a:rPr lang="pt-PT" sz="2000" b="0" i="0" u="none" strike="noStrike" cap="none">
                <a:solidFill>
                  <a:srgbClr val="FFFFFF"/>
                </a:solidFill>
              </a:rPr>
              <a:t>Przeprowadzenie badań i określenie głównych punktów odniesienia przy definiowaniu strategii SEO.</a:t>
            </a:r>
            <a:endParaRPr sz="2000" b="1" i="1" u="none" strike="noStrike" cap="none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9"/>
          <p:cNvSpPr txBox="1"/>
          <p:nvPr/>
        </p:nvSpPr>
        <p:spPr>
          <a:xfrm>
            <a:off x="0" y="1938561"/>
            <a:ext cx="9144000" cy="633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pt-PT" sz="36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Działalność konsolidacyjna</a:t>
            </a:r>
            <a:endParaRPr sz="3600" b="1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0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0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10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pt-PT" sz="2800"/>
              <a:t>Działalność konsolidacyjna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/>
          </a:p>
        </p:txBody>
      </p:sp>
      <p:sp>
        <p:nvSpPr>
          <p:cNvPr id="237" name="Google Shape;237;p10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r>
              <a:rPr lang="pt-PT" sz="2000" b="0" i="0" u="none" strike="noStrike" cap="none"/>
              <a:t>Jakie kroki są obecne we wszystkich różnych metodologiach tworzenia strategii SEO?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endParaRPr sz="16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1"/>
          <p:cNvSpPr txBox="1"/>
          <p:nvPr/>
        </p:nvSpPr>
        <p:spPr>
          <a:xfrm>
            <a:off x="478339" y="52731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3200" b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Podsumowanie celów nauczania</a:t>
            </a:r>
            <a:endParaRPr/>
          </a:p>
        </p:txBody>
      </p:sp>
      <p:sp>
        <p:nvSpPr>
          <p:cNvPr id="243" name="Google Shape;243;p11"/>
          <p:cNvSpPr txBox="1"/>
          <p:nvPr/>
        </p:nvSpPr>
        <p:spPr>
          <a:xfrm>
            <a:off x="478339" y="99157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Czy możesz teraz wyjaśnić etapy strategii SEO?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Czy można teraz opracować strategię SEO?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2"/>
          <p:cNvSpPr txBox="1"/>
          <p:nvPr/>
        </p:nvSpPr>
        <p:spPr>
          <a:xfrm>
            <a:off x="478339" y="52731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3200" b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Podsumowanie celów nauczania</a:t>
            </a:r>
            <a:endParaRPr/>
          </a:p>
        </p:txBody>
      </p:sp>
      <p:sp>
        <p:nvSpPr>
          <p:cNvPr id="249" name="Google Shape;249;p12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pt-PT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Gdybyś miał napisać quiz na temat dzisiejszego materiału, jakie dwa pytania byś dodał</a:t>
            </a:r>
            <a:r>
              <a:rPr lang="pt-PT" sz="1800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3"/>
          <p:cNvSpPr txBox="1"/>
          <p:nvPr/>
        </p:nvSpPr>
        <p:spPr>
          <a:xfrm>
            <a:off x="528175" y="836925"/>
            <a:ext cx="81987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pt-PT" sz="4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Pytania?</a:t>
            </a:r>
            <a:endParaRPr sz="4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5400" b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Następne zajęcia...</a:t>
            </a:r>
            <a:endParaRPr/>
          </a:p>
        </p:txBody>
      </p:sp>
      <p:sp>
        <p:nvSpPr>
          <p:cNvPr id="260" name="Google Shape;260;p14"/>
          <p:cNvSpPr txBox="1"/>
          <p:nvPr/>
        </p:nvSpPr>
        <p:spPr>
          <a:xfrm>
            <a:off x="478339" y="1596004"/>
            <a:ext cx="8454900" cy="3006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4200"/>
              <a:buFont typeface="Arial"/>
              <a:buChar char="•"/>
            </a:pPr>
            <a:r>
              <a:rPr lang="pt-PT" sz="28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Strategia SEO; przejdźmy do szczegółów.</a:t>
            </a:r>
            <a:endParaRPr sz="2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54"/>
          <p:cNvSpPr txBox="1">
            <a:spLocks noGrp="1"/>
          </p:cNvSpPr>
          <p:nvPr>
            <p:ph type="body" idx="1"/>
          </p:nvPr>
        </p:nvSpPr>
        <p:spPr>
          <a:xfrm>
            <a:off x="628650" y="655325"/>
            <a:ext cx="5391000" cy="300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fi" dirty="0">
                <a:solidFill>
                  <a:srgbClr val="FFFFFF"/>
                </a:solidFill>
              </a:rPr>
              <a:t>Materiał DEMS ma na celu zwiększenie umiejętności marketingu cyfrowego w szkolnictwie wyższym, odpowiadając na potrzeby biznesu i organizacji. Użytkownicy mają dostęp do obszernych zestawów slajdów z ćwiczeniami i </a:t>
            </a:r>
            <a:r>
              <a:rPr lang="fi" dirty="0" smtClean="0">
                <a:solidFill>
                  <a:srgbClr val="FFFFFF"/>
                </a:solidFill>
              </a:rPr>
              <a:t>zadaniami, </a:t>
            </a:r>
            <a:r>
              <a:rPr lang="fi" dirty="0">
                <a:solidFill>
                  <a:srgbClr val="FFFFFF"/>
                </a:solidFill>
              </a:rPr>
              <a:t>a także do szczegółowych instrukcji dla nauczycieli. Możesz swobodnie korzystać z części lub całości dostępnych materiałów.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fi" dirty="0">
                <a:solidFill>
                  <a:srgbClr val="FFFFFF"/>
                </a:solidFill>
              </a:rPr>
              <a:t>Materiał zawiera treści i dane liczbowe pobrane z Internetu </a:t>
            </a:r>
            <a:r>
              <a:rPr lang="pl-PL" dirty="0" smtClean="0">
                <a:solidFill>
                  <a:srgbClr val="FFFFFF"/>
                </a:solidFill>
              </a:rPr>
              <a:t/>
            </a:r>
            <a:br>
              <a:rPr lang="pl-PL" dirty="0" smtClean="0">
                <a:solidFill>
                  <a:srgbClr val="FFFFFF"/>
                </a:solidFill>
              </a:rPr>
            </a:br>
            <a:r>
              <a:rPr lang="fi" dirty="0" smtClean="0">
                <a:solidFill>
                  <a:srgbClr val="FFFFFF"/>
                </a:solidFill>
              </a:rPr>
              <a:t>i </a:t>
            </a:r>
            <a:r>
              <a:rPr lang="fi" dirty="0">
                <a:solidFill>
                  <a:srgbClr val="FFFFFF"/>
                </a:solidFill>
              </a:rPr>
              <a:t>w związku z tym może ulec zmianie. Źródła zostały podane zgodnie z zasadami dozwolonego użytku. Cały materiał można obejrzeć i pobrać ze strony </a:t>
            </a:r>
            <a:r>
              <a:rPr lang="fi" dirty="0">
                <a:solidFill>
                  <a:srgbClr val="FFFFFF"/>
                </a:solidFill>
                <a:hlinkClick r:id="rId3"/>
              </a:rPr>
              <a:t>www.dems.pro</a:t>
            </a:r>
            <a:r>
              <a:rPr lang="fi" dirty="0" smtClean="0">
                <a:solidFill>
                  <a:srgbClr val="FFFFFF"/>
                </a:solidFill>
              </a:rPr>
              <a:t>.</a:t>
            </a:r>
            <a:r>
              <a:rPr lang="pl-PL" dirty="0" smtClean="0">
                <a:solidFill>
                  <a:srgbClr val="FFFFFF"/>
                </a:solidFill>
              </a:rPr>
              <a:t> </a:t>
            </a:r>
            <a:r>
              <a:rPr lang="fi" dirty="0" smtClean="0">
                <a:solidFill>
                  <a:srgbClr val="FFFFFF"/>
                </a:solidFill>
              </a:rPr>
              <a:t> </a:t>
            </a:r>
            <a:r>
              <a:rPr lang="fi" dirty="0">
                <a:solidFill>
                  <a:srgbClr val="FFFFFF"/>
                </a:solidFill>
              </a:rPr>
              <a:t>Wszystkie materiały są przeznaczone do otwartego użytku </a:t>
            </a:r>
            <a:r>
              <a:rPr lang="pl-PL" dirty="0" smtClean="0">
                <a:solidFill>
                  <a:srgbClr val="FFFFFF"/>
                </a:solidFill>
              </a:rPr>
              <a:t/>
            </a:r>
            <a:br>
              <a:rPr lang="pl-PL" dirty="0" smtClean="0">
                <a:solidFill>
                  <a:srgbClr val="FFFFFF"/>
                </a:solidFill>
              </a:rPr>
            </a:br>
            <a:r>
              <a:rPr lang="fi" dirty="0" smtClean="0">
                <a:solidFill>
                  <a:srgbClr val="FFFFFF"/>
                </a:solidFill>
              </a:rPr>
              <a:t>i </a:t>
            </a:r>
            <a:r>
              <a:rPr lang="fi" dirty="0">
                <a:solidFill>
                  <a:srgbClr val="FFFFFF"/>
                </a:solidFill>
              </a:rPr>
              <a:t>współfinansowane przez program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78873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285</Words>
  <Application>Microsoft Office PowerPoint</Application>
  <PresentationFormat>Pokaz na ekranie (16:9)</PresentationFormat>
  <Paragraphs>54</Paragraphs>
  <Slides>15</Slides>
  <Notes>15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20" baseType="lpstr">
      <vt:lpstr>Calibri</vt:lpstr>
      <vt:lpstr>Noto Sans Symbols</vt:lpstr>
      <vt:lpstr>Dancing Script</vt:lpstr>
      <vt:lpstr>Arial</vt:lpstr>
      <vt:lpstr>DEMS NEW</vt:lpstr>
      <vt:lpstr>Strategia SEO</vt:lpstr>
      <vt:lpstr>Strategia SEO </vt:lpstr>
      <vt:lpstr>Cele nauczania</vt:lpstr>
      <vt:lpstr>Prezentacja programu PowerPoint</vt:lpstr>
      <vt:lpstr>Prezentacja programu PowerPoint</vt:lpstr>
      <vt:lpstr>Prezentacja programu PowerPoint</vt:lpstr>
      <vt:lpstr>Kroki w strategii SEO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Strategia SEO</dc:title>
  <dc:creator>a20160391@pbs.up.pt</dc:creator>
  <cp:keywords>, docId:53E0CED0D1A1768670C6759AD523FA3D</cp:keywords>
  <cp:lastModifiedBy>Agnieszka</cp:lastModifiedBy>
  <cp:revision>1</cp:revision>
  <dcterms:modified xsi:type="dcterms:W3CDTF">2023-09-27T04:54:19Z</dcterms:modified>
</cp:coreProperties>
</file>