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5143500" type="screen16x9"/>
  <p:notesSz cx="6858000" cy="9144000"/>
  <p:embeddedFontLst>
    <p:embeddedFont>
      <p:font typeface="Calibri" panose="020F0502020204030204" pitchFamily="34" charset="0"/>
      <p:regular r:id="rId31"/>
      <p:bold r:id="rId32"/>
      <p:italic r:id="rId33"/>
      <p:boldItalic r:id="rId34"/>
    </p:embeddedFont>
    <p:embeddedFont>
      <p:font typeface="Dancing Script" panose="020B0604020202020204" charset="-18"/>
      <p:regular r:id="rId35"/>
      <p:bold r:id="rId36"/>
    </p:embeddedFont>
    <p:embeddedFont>
      <p:font typeface="Roboto" panose="020B060402020202020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gM+lmhLzegt2qyxbyvuc+y07FbL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799" autoAdjust="0"/>
  </p:normalViewPr>
  <p:slideViewPr>
    <p:cSldViewPr snapToGrid="0">
      <p:cViewPr varScale="1">
        <p:scale>
          <a:sx n="89" d="100"/>
          <a:sy n="89" d="100"/>
        </p:scale>
        <p:origin x="7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86899794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61962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673328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38342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6" name="Google Shape;166;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110586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2362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770312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450846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Wyszukiwarka to potężne narzędzie, które pomaga użytkownikom szybko i skutecznie znaleźć odpowiednie informacje w Internecie. Jej działanie polega na analizowaniu ogromnych ilości danych na stronach internetowych, określaniu ich trafności i jakości, a następnie zwracaniu odpowiednich wyników w odpowiedzi na zapytanie użytkownika. Główne elementy wyszukiwarki obejmują indeksowanie, ranking i serwowanie.</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Crawling to pierwszy krok w działaniu wyszukiwarki. Na tym etapie roboty indeksujące są wykorzystywane do skanowania Internetu i zbierania informacji o stronach internetowych, w tym ich adresów URL, treści i metadanych. Crawlery poruszają się od strony do strony, podążając za linkami, aby zebrać jak najwięcej informacji. Informacje te są następnie przechowywane w bazie danych wyszukiwarki, gdzie są później analizowane i wykorzystywane do tworzenia indeksu.</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Indeksowanie to proces porządkowania i przechowywania informacji zebranych przez roboty indeksujące. Indeks jest zasadniczo dużą bazą danych, która zawiera informacje o wszystkich stronach internetowych, które zostały przeszukane przez wyszukiwarkę. Informacje te obejmują zawartość każdej strony, jej adres URL i metadane, takie jak tytuł strony, opis i słowa kluczowe. Indeks służy do określania trafności każdej strony internetowej dla konkretnego zapytania i jest krytycznym elementem zdolności wyszukiwarki do dostarczania dokładnych wyników.</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(część indeksowania) Ranking to proces określania trafności i jakości stron internetowych w odpowiedzi na zapytanie użytkownika. Wyszukiwarka wykorzystuje algorytmy do analizowania informacji w swoim indeksie i określania, które strony internetowe są najbardziej trafne i wartościowe dla zapytania użytkownika. Algorytmy rankingowe biorą pod uwagę różne czynniki, takie jak zawartość strony internetowej, jej znaczenie dla zapytania oraz jej popularność i autorytet. Wynikiem procesu rankingowego jest lista stron internetowych, które są uszeregowane według trafności, przy czym najbardziej trafne strony internetowe pojawiają się na górze wyników wyszukiwania.</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Serwowanie jest ostatnim etapem działania wyszukiwarki. Gdy użytkownik wprowadzi zapytanie do wyszukiwarki, wyszukiwarka zwraca listę stron internetowych uszeregowanych według trafności. Użytkownik może następnie kliknąć dowolną stronę internetową, aby ją odwiedzić. Wyszukiwarka zwraca użytkownikowi wyniki w czasie rzeczywistym i jest w stanie przetwarzać wiele zapytań jednocześnie, dzięki czemu jest to szybki i skuteczny sposób wyszukiwania informacji w Internecie.</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Podsumowując, wyszukiwarka jest złożonym systemem, który działa poprzez przeszukiwanie Internetu, indeksowanie jego informacji, rankingowanie stron internetowych i dostarczanie wyników użytkownikom. Elementy wyszukiwarki współpracują ze sobą, aby zapewnić użytkownikom dokładne i istotne informacje w odpowiedzi na ich zapytania. Rozwój wyszukiwarek zrewolucjonizował sposób, w jaki uzyskujemy dostęp do informacji w Internecie i sprawił, że znajdowanie tego, czego szukamy, jest szybsze, łatwiejsze i bardziej wydajne niż kiedykolwiek wcześniej.</a:t>
            </a:r>
            <a:endParaRPr/>
          </a:p>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5451869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594552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3643411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57002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265851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945217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Zgłoszenie witryny do wyszukiwarki jest ważnym aspektem optymalizacji pod kątem wyszukiwarek (SEO) i może pomóc poprawić widoczność witryny i jej pozycję w wynikach wyszukiwania. Jest to proces przesyłania adresu URL witryny do wyszukiwarki w celu powiadomienia jej o istnieniu witryny i zażądania jej zindeksowania. Chociaż znaczenie zgłaszania witryn zmniejszyło się na przestrzeni lat ze względu na postęp w technologii wyszukiwarek, nadal odgrywa ono rolę w pomaganiu wyszukiwarkom w odkrywaniu i indeksowaniu nowych witryn.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We wczesnych dniach Internetu zgłaszanie witryn było kluczową częścią SEO. Wyszukiwarki w dużej mierze polegały na właścicielach witryn, którzy zgłaszali swoje adresy URL, ponieważ nie miały technologii automatycznego wykrywania nowych witryn. Przesłanie adresu URL witryny do wyszukiwarki było skutecznym sposobem na zapewnienie, że witryna zostanie zindeksowana i pojawi się w wynikach wyszukiwania.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Jednak wraz z rozwojem technologii wyszukiwarek, zgłaszanie stron internetowych nie jest już tak ważne jak kiedyś. Obecnie wyszukiwarki używają zaawansowanych algorytmów i robotów indeksujących, aby automatycznie odkrywać nowe strony internetowe i indeksować ich zawartość. Zmniejszyło to potrzebę ręcznego zgłaszania adresów URL przez właścicieli witryn.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Mimo to zgłaszanie witryn może mieć pozytywny wpływ na ranking witryny w wyszukiwarkach. Zgłoszenie witryny do wyszukiwarki jest dla niej sygnałem, że witryna jest aktywna i istotna. Może to pomóc wyszukiwarce nadać priorytet witrynie w swoim indeksie i zapewnić jej wyższą pozycję w wynikach wyszukiwania.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Dodatkowo, zgłoszenie strony internetowej do wielu wyszukiwarek może pomóc zwiększyć jej widoczność i dotrzeć do szerszego grona odbiorców. Różne wyszukiwarki używają różnych algorytmów i czynników rankingowych, a przesłanie witryny do wielu wyszukiwarek może pomóc w zapewnieniu, że będzie ona widoczna dla jak największej liczby potencjalnych odwiedzających.</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aby pamiętać, że chociaż zgłaszanie witryn może być korzystne, nie powinno być jedynym celem strategii SEO. Wyszukiwarki stale aktualizują swoje algorytmy i czynniki rankingowe, a znaczenie zgłaszania witryn może z czasem ulec zmianie. Kompleksowa strategia SEO powinna koncentrować się na wielu czynnikach, w tym na wysokiej jakości treści, doświadczeniach użytkowników i optymalizacji technicznej.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zgłaszanie witryn do wyszukiwarek jest ważnym aspektem SEO, choć jego znaczenie zmniejszyło się na przestrzeni lat. Zgłoszenie adresu URL witryny do wyszukiwarki może pomóc zwiększyć jej widoczność i ranking w wynikach wyszukiwania, ale nie powinno być jedynym celem strategii SEO. Kompleksowa strategia SEO powinna koncentrować się na szerokim zakresie czynników, aby zapewnić, że witryna jest zoptymalizowana pod kątem wyszukiwarek i jest w stanie dotrzeć do docelowych odbiorców.</a:t>
            </a:r>
            <a:endParaRPr/>
          </a:p>
        </p:txBody>
      </p:sp>
    </p:spTree>
    <p:extLst>
      <p:ext uri="{BB962C8B-B14F-4D97-AF65-F5344CB8AC3E}">
        <p14:creationId xmlns:p14="http://schemas.microsoft.com/office/powerpoint/2010/main" val="795145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1" name="Google Shape;241;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3934768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9" name="Google Shape;24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6727279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7" name="Google Shape;257;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774328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3" name="Google Shape;26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Mapa witryny to kluczowy element strony internetowej, który zapewnia przejrzysty i uporządkowany przegląd struktury i zawartości witryny. Zasadniczo jest to mapa drogowa witryny, wyszczególniająca strony, sekcje i kategorie, które składają się na witrynę. Mapę witryny można traktować jako hierarchiczną reprezentację witryny, pokazującą, w jaki sposób jej zawartość jest zorganizowana i połączona.</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Istnieją dwa główne typy map witryn: Mapy witryn HTML i mapy witryn XML. Mapa witryny HTML to strona witryny skierowana do użytkownika, która zawiera listę wszystkich stron i sekcji witryny. Została zaprojektowana, aby pomóc odwiedzającym poruszać się po witrynie i łatwiej znajdować informacje, których szukają. Z drugiej strony, mapa witryny XML jest dokumentem technicznym, który nie jest przeznaczony do spożycia przez ludzi. Jest on przeznaczony do odczytu przez wyszukiwarki i zapewnia kompleksowy przegląd struktury i zawartości witryny.</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Głównym celem mapy witryny jest pomoc wyszukiwarkom w skuteczniejszym indeksowaniu witryny i dokładniejszym indeksowaniu jej zawartości. Zapewniając jasny i uporządkowany przegląd struktury witryny, mapa witryny może pomóc wyszukiwarkom zidentyfikować strony w witrynie, które powinny indeksować, oraz określić kolejność, w jakiej powinny je indeksować. Może to pomóc w zapewnieniu, że wyszukiwarki są w stanie skutecznie i efektywnie indeksować witrynę, co może poprawić jej widoczność i ranking w wynikach wyszukiwania.</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Oprócz pomocy wyszukiwarkom w indeksowaniu witryny, mapa witryny może również zapewnić właścicielom witryn cenny wgląd w strukturę witryny i sposób organizacji treści. Może to pomóc właścicielom witryn zidentyfikować obszary wymagające poprawy i wprowadzić zmiany, które poprawią komfort użytkowania i wydajność witryny w wynikach wyszukiwania.</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Jedną z głównych zalet mapy witryny jest to, że dostarcza ona wyszukiwarkom informacji o strukturze i zawartości witryny, nawet jeśli jej projekt lub układ jest złożony. Może to być szczególnie przydatne w przypadku witryn z dużą liczbą stron lub witryn o dynamicznej strukturze. Zapewniając jasny i uporządkowany przegląd struktury witryny, mapa witryny może pomóc wyszukiwarkom w skuteczniejszym indeksowaniu witryny i dokładniejszym indeksowaniu jej zawartości.</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Kolejną zaletą mapy witryny jest to, że może ona pomóc właścicielom witryn monitorować wydajność ich witryny w wynikach wyszukiwania. Śledząc, jak często wyszukiwarki indeksują ich witrynę i które strony są indeksowane, właściciele witryn mogą uzyskać cenny wgląd w to, jak działa ich witryna i wprowadzić zmiany w celu poprawy jej rankingu w wynikach wyszukiwania.</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Ważne jest, aby pamiętać, że chociaż mapa witryny jest kluczowym elementem witryny, a jej przesłanie do wyszukiwarek jest ważnym aspektem optymalizacji pod kątem wyszukiwarek (SEO), nie powinna być jedynym celem strategii SEO. Wyszukiwarki wykorzystują szeroki zakres czynników do określenia rankingu witryny w wynikach wyszukiwania, a kompleksowa strategia SEO powinna koncentrować się na szeregu czynników, w tym na wysokiej jakości treści, doświadczeniu użytkownika i optymalizacji technicznej.</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Podsumowując, mapa witryny jest kluczowym elementem strony internetowej, który zapewnia przejrzysty i uporządkowany przegląd struktury i zawartości witryny. Pomaga wyszukiwarkom skuteczniej indeksować witrynę i dokładniej indeksować jej zawartość, co może poprawić jej widoczność i ranking w wynikach wyszukiwania. Ponadto mapa witryny może zapewnić właścicielom witryn cenny wgląd w strukturę i organizację ich witryny oraz może pomóc im monitorować jej wydajność w wynikach wyszukiwania. Jednak przesłanie mapy witryny nie powinno być jedynym celem strategii SEO, a właściciele witryn powinni skupić się na szeregu czynników, aby upewnić się, że ich witryna jest zoptymalizowana pod kątem wyszukiwarek i jest w stanie dotrzeć do docelowych odbiorców.</a:t>
            </a:r>
            <a:endParaRPr/>
          </a:p>
        </p:txBody>
      </p:sp>
    </p:spTree>
    <p:extLst>
      <p:ext uri="{BB962C8B-B14F-4D97-AF65-F5344CB8AC3E}">
        <p14:creationId xmlns:p14="http://schemas.microsoft.com/office/powerpoint/2010/main" val="27506369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Mapa witryny jest kluczowym elementem strony internetowej, a jej przesłanie do wyszukiwarek jest ważnym aspektem optymalizacji pod kątem wyszukiwarek (SEO). Mapa witryny jest zasadniczo mapą drogową witryny, zapewniającą przejrzysty i uporządkowany przegląd struktury i zawartości witryny. Informacje te mogą pomóc wyszukiwarkom skuteczniej indeksować witrynę i dokładniej indeksować jej zawartość.</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Przesłanie mapy witryny do wyszukiwarek jest kluczowym krokiem w informowaniu ich o strukturze i zawartości witryny. Wyszukiwarki używają map witryn do identyfikowania stron w witrynie, które powinny indeksować, oraz do określania kolejności, w jakiej powinny je indeksować. Może to pomóc w zapewnieniu, że wyszukiwarki są w stanie skutecznie i efektywnie indeksować witrynę, co może poprawić jej widoczność i ranking w wynikach wyszukiwania.</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Jedną z głównych zalet mapy witryny jest to, że dostarcza ona wyszukiwarkom informacji o strukturze i zawartości witryny, nawet jeśli jej projekt lub układ jest złożony. Może to być szczególnie przydatne w przypadku witryn z dużą liczbą stron lub witryn o dynamicznej strukturze. Zapewniając jasny i uporządkowany przegląd struktury witryny, mapa witryny może pomóc wyszukiwarkom w skuteczniejszym indeksowaniu witryny i dokładniejszym indeksowaniu jej zawartości.</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Przesłanie mapy witryny może być również korzystne dla właścicieli witryn, ponieważ zapewnia im sposób bezpośredniej komunikacji z wyszukiwarkami. Może to pomóc w zapewnieniu wyszukiwarkom dostępu do najnowszych informacji o strukturze i zawartości witryny, co może poprawić jej ranking w wynikach wyszukiwania. Ponadto przesłanie mapy witryny może pomóc właścicielom witryn w monitorowaniu wydajności ich witryny w wynikach wyszukiwania, ponieważ mogą oni śledzić, jak często wyszukiwarki indeksują ich witrynę i które strony są indeksowane.</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Należy zauważyć, że chociaż przesłanie mapy witryny jest ważnym aspektem SEO, nie powinno być jedynym celem strategii SEO. Wyszukiwarki wykorzystują szeroki zakres czynników do określenia rankingu witryny w wynikach wyszukiwania, a kompleksowa strategia SEO powinna koncentrować się na szeregu czynników, w tym na wysokiej jakości treści, doświadczeniu użytkownika i optymalizacji technicznej.</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Podsumowując, mapa witryny jest kluczowym elementem strony internetowej, a jej przesłanie do wyszukiwarek jest ważnym aspektem SEO. Przesłanie mapy witryny może pomóc wyszukiwarkom w skuteczniejszym indeksowaniu witryny i dokładniejszym indeksowaniu jej treści, co może poprawić jej widoczność i ranking w wynikach wyszukiwania. Złożenie mapy witryny nie powinno być jednak jedynym celem strategii SEO, a właściciele witryn powinni skupić się na szeregu czynników, aby upewnić się, że ich witryna jest zoptymalizowana pod kątem wyszukiwarek i jest w stanie dotrzeć do docelowych odbiorców.</a:t>
            </a:r>
            <a:endParaRPr/>
          </a:p>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6880748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34478687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681516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5" name="Google Shape;295;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752616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0" name="Google Shape;30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805987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836214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6" name="Google Shape;31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61206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4" name="Google Shape;324;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5293038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9" name="Google Shape;329;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40492996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9882119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4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4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3"/>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4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3" name="Google Shape;13;p43"/>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43"/>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43"/>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43"/>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4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18"/>
        <p:cNvGrpSpPr/>
        <p:nvPr/>
      </p:nvGrpSpPr>
      <p:grpSpPr>
        <a:xfrm>
          <a:off x="0" y="0"/>
          <a:ext cx="0" cy="0"/>
          <a:chOff x="0" y="0"/>
          <a:chExt cx="0" cy="0"/>
        </a:xfrm>
      </p:grpSpPr>
      <p:pic>
        <p:nvPicPr>
          <p:cNvPr id="19" name="Google Shape;19;p44"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20" name="Google Shape;20;p44"/>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21" name="Google Shape;21;p4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44"/>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3" name="Google Shape;23;p44"/>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24" name="Google Shape;24;p44"/>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25"/>
        <p:cNvGrpSpPr/>
        <p:nvPr/>
      </p:nvGrpSpPr>
      <p:grpSpPr>
        <a:xfrm>
          <a:off x="0" y="0"/>
          <a:ext cx="0" cy="0"/>
          <a:chOff x="0" y="0"/>
          <a:chExt cx="0" cy="0"/>
        </a:xfrm>
      </p:grpSpPr>
      <p:pic>
        <p:nvPicPr>
          <p:cNvPr id="26" name="Google Shape;26;p45"/>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7" name="Google Shape;27;p4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45"/>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9" name="Google Shape;29;p4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0" name="Google Shape;30;p4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1"/>
        <p:cNvGrpSpPr/>
        <p:nvPr/>
      </p:nvGrpSpPr>
      <p:grpSpPr>
        <a:xfrm>
          <a:off x="0" y="0"/>
          <a:ext cx="0" cy="0"/>
          <a:chOff x="0" y="0"/>
          <a:chExt cx="0" cy="0"/>
        </a:xfrm>
      </p:grpSpPr>
      <p:sp>
        <p:nvSpPr>
          <p:cNvPr id="32" name="Google Shape;32;p4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4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4" name="Google Shape;34;p4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35" name="Google Shape;35;p4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6" name="Google Shape;36;p4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7" name="Google Shape;37;p4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8" name="Google Shape;38;p46"/>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39" name="Google Shape;39;p4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0" name="Google Shape;40;p4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1" name="Google Shape;41;p4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4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4" name="Google Shape;44;p47"/>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45" name="Google Shape;45;p4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4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8" name="Google Shape;48;p4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9" name="Google Shape;49;p4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4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4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53" name="Google Shape;53;p49"/>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54" name="Google Shape;54;p49"/>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5" name="Google Shape;55;p49"/>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6" name="Google Shape;56;p49"/>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5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0" name="Google Shape;60;p5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 name="Google Shape;61;p5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62" name="Google Shape;62;p5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3" name="Google Shape;63;p5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4" name="Google Shape;64;p5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5" name="Google Shape;65;p5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6" name="Google Shape;66;p5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7" name="Google Shape;67;p5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8" name="Google Shape;68;p50"/>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5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5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5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5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5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5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5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5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5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5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5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5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5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5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5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5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5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5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5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5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5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5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5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5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 name="Google Shape;96;p5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97" name="Google Shape;97;p5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8" name="Google Shape;98;p5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53"/>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54"/>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5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5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5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5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5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55"/>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55"/>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55"/>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55"/>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5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5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56"/>
          <p:cNvSpPr>
            <a:spLocks noGrp="1"/>
          </p:cNvSpPr>
          <p:nvPr>
            <p:ph type="pic" idx="2"/>
          </p:nvPr>
        </p:nvSpPr>
        <p:spPr>
          <a:xfrm>
            <a:off x="0" y="1"/>
            <a:ext cx="9144000" cy="2571749"/>
          </a:xfrm>
          <a:prstGeom prst="rect">
            <a:avLst/>
          </a:prstGeom>
          <a:solidFill>
            <a:srgbClr val="D3EEEF"/>
          </a:solidFill>
          <a:ln>
            <a:noFill/>
          </a:ln>
        </p:spPr>
      </p:sp>
      <p:sp>
        <p:nvSpPr>
          <p:cNvPr id="116" name="Google Shape;116;p56"/>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56"/>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56"/>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5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5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5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57"/>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57"/>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5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5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5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29" name="Google Shape;129;p5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5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5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5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5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5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5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137"/>
        <p:cNvGrpSpPr/>
        <p:nvPr/>
      </p:nvGrpSpPr>
      <p:grpSpPr>
        <a:xfrm>
          <a:off x="0" y="0"/>
          <a:ext cx="0" cy="0"/>
          <a:chOff x="0" y="0"/>
          <a:chExt cx="0" cy="0"/>
        </a:xfrm>
      </p:grpSpPr>
      <p:sp>
        <p:nvSpPr>
          <p:cNvPr id="138" name="Google Shape;138;p60"/>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9" name="Google Shape;139;p6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140"/>
        <p:cNvGrpSpPr/>
        <p:nvPr/>
      </p:nvGrpSpPr>
      <p:grpSpPr>
        <a:xfrm>
          <a:off x="0" y="0"/>
          <a:ext cx="0" cy="0"/>
          <a:chOff x="0" y="0"/>
          <a:chExt cx="0" cy="0"/>
        </a:xfrm>
      </p:grpSpPr>
      <p:sp>
        <p:nvSpPr>
          <p:cNvPr id="141" name="Google Shape;141;p6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
          <p:cNvSpPr txBox="1">
            <a:spLocks noGrp="1"/>
          </p:cNvSpPr>
          <p:nvPr>
            <p:ph type="ctrTitle"/>
          </p:nvPr>
        </p:nvSpPr>
        <p:spPr>
          <a:xfrm>
            <a:off x="525366" y="1571129"/>
            <a:ext cx="7359140" cy="188441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500"/>
              <a:buFont typeface="Roboto"/>
              <a:buNone/>
            </a:pPr>
            <a:r>
              <a:rPr lang="en-US" sz="4800" dirty="0" err="1"/>
              <a:t>Jak</a:t>
            </a:r>
            <a:r>
              <a:rPr lang="en-US" sz="4800" dirty="0"/>
              <a:t> </a:t>
            </a:r>
            <a:r>
              <a:rPr lang="en-US" sz="4800" dirty="0" err="1"/>
              <a:t>działają</a:t>
            </a:r>
            <a:r>
              <a:rPr lang="en-US" sz="4800" dirty="0"/>
              <a:t> </a:t>
            </a:r>
            <a:r>
              <a:rPr lang="en-US" sz="4800" dirty="0" err="1" smtClean="0"/>
              <a:t>wyszukiwarki</a:t>
            </a:r>
            <a:r>
              <a:rPr lang="pl-PL" sz="4800" dirty="0" smtClean="0"/>
              <a:t>?</a:t>
            </a:r>
            <a:endParaRPr sz="4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3" name="Google Shape;153;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4" name="Google Shape;154;p2"/>
          <p:cNvSpPr txBox="1">
            <a:spLocks noGrp="1"/>
          </p:cNvSpPr>
          <p:nvPr>
            <p:ph type="title"/>
          </p:nvPr>
        </p:nvSpPr>
        <p:spPr>
          <a:xfrm>
            <a:off x="628650" y="541139"/>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"Wyszukiwanie przed internetem"</a:t>
            </a:r>
            <a:br>
              <a:rPr lang="en-US"/>
            </a:br>
            <a:endParaRPr/>
          </a:p>
        </p:txBody>
      </p:sp>
      <p:sp>
        <p:nvSpPr>
          <p:cNvPr id="155" name="Google Shape;155;p2"/>
          <p:cNvSpPr txBox="1">
            <a:spLocks noGrp="1"/>
          </p:cNvSpPr>
          <p:nvPr>
            <p:ph type="body" idx="1"/>
          </p:nvPr>
        </p:nvSpPr>
        <p:spPr>
          <a:xfrm>
            <a:off x="628650" y="1369218"/>
            <a:ext cx="7886700" cy="2170338"/>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1800"/>
              <a:buFont typeface="Arial"/>
              <a:buNone/>
            </a:pPr>
            <a:r>
              <a:rPr lang="en-US" sz="1800" b="0" i="0" u="none" strike="noStrike" cap="none">
                <a:latin typeface="Arial"/>
                <a:ea typeface="Arial"/>
                <a:cs typeface="Arial"/>
                <a:sym typeface="Arial"/>
              </a:rPr>
              <a:t>W jaki sposób użytkownicy wyszukiwali informacje przed pojawieniem się Internetu i sieci?</a:t>
            </a:r>
            <a:endParaRPr sz="1800" b="0" i="0" u="none" strike="noStrike" cap="none">
              <a:latin typeface="Calibri"/>
              <a:ea typeface="Calibri"/>
              <a:cs typeface="Calibri"/>
              <a:sym typeface="Calibri"/>
            </a:endParaRPr>
          </a:p>
          <a:p>
            <a:pPr marL="285750" marR="0" lvl="0" indent="-285750" algn="l" rtl="0">
              <a:lnSpc>
                <a:spcPct val="115000"/>
              </a:lnSpc>
              <a:spcBef>
                <a:spcPts val="1600"/>
              </a:spcBef>
              <a:spcAft>
                <a:spcPts val="0"/>
              </a:spcAft>
              <a:buClr>
                <a:srgbClr val="ED7D31"/>
              </a:buClr>
              <a:buSzPts val="2700"/>
              <a:buFont typeface="Arial"/>
              <a:buChar char="•"/>
            </a:pPr>
            <a:r>
              <a:rPr lang="en-US" sz="1800" b="0" i="0" u="none" strike="noStrike" cap="none">
                <a:latin typeface="Arial"/>
                <a:ea typeface="Arial"/>
                <a:cs typeface="Arial"/>
                <a:sym typeface="Arial"/>
              </a:rPr>
              <a:t>Jakie zasoby były potrzebne?</a:t>
            </a:r>
            <a:endParaRPr sz="1800" b="0" i="0" u="none" strike="noStrike" cap="none">
              <a:latin typeface="Calibri"/>
              <a:ea typeface="Calibri"/>
              <a:cs typeface="Calibri"/>
              <a:sym typeface="Calibri"/>
            </a:endParaRPr>
          </a:p>
          <a:p>
            <a:pPr marL="285750" marR="0" lvl="0" indent="-285750" algn="l" rtl="0">
              <a:lnSpc>
                <a:spcPct val="115000"/>
              </a:lnSpc>
              <a:spcBef>
                <a:spcPts val="1600"/>
              </a:spcBef>
              <a:spcAft>
                <a:spcPts val="0"/>
              </a:spcAft>
              <a:buClr>
                <a:srgbClr val="ED7D31"/>
              </a:buClr>
              <a:buSzPts val="2700"/>
              <a:buFont typeface="Arial"/>
              <a:buChar char="•"/>
            </a:pPr>
            <a:r>
              <a:rPr lang="en-US" sz="1800" b="0" i="0" u="none" strike="noStrike" cap="none">
                <a:latin typeface="Arial"/>
                <a:ea typeface="Arial"/>
                <a:cs typeface="Arial"/>
                <a:sym typeface="Arial"/>
              </a:rPr>
              <a:t>Informacja to władza. Kto miał władzę?</a:t>
            </a:r>
            <a:endParaRPr sz="1800" b="0" i="0" u="none" strike="noStrike" cap="none">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61" name="Google Shape;161;p3"/>
          <p:cNvSpPr txBox="1"/>
          <p:nvPr/>
        </p:nvSpPr>
        <p:spPr>
          <a:xfrm>
            <a:off x="478339" y="126279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2" name="Google Shape;162;p3"/>
          <p:cNvSpPr txBox="1">
            <a:spLocks noGrp="1"/>
          </p:cNvSpPr>
          <p:nvPr>
            <p:ph type="title"/>
          </p:nvPr>
        </p:nvSpPr>
        <p:spPr>
          <a:xfrm>
            <a:off x="628650" y="482001"/>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"Wyszukiwanie przed internetem"</a:t>
            </a:r>
            <a:br>
              <a:rPr lang="en-US"/>
            </a:br>
            <a:endParaRPr/>
          </a:p>
        </p:txBody>
      </p:sp>
      <p:sp>
        <p:nvSpPr>
          <p:cNvPr id="163" name="Google Shape;163;p3"/>
          <p:cNvSpPr txBox="1">
            <a:spLocks noGrp="1"/>
          </p:cNvSpPr>
          <p:nvPr>
            <p:ph type="body" idx="1"/>
          </p:nvPr>
        </p:nvSpPr>
        <p:spPr>
          <a:xfrm>
            <a:off x="628650" y="1369218"/>
            <a:ext cx="7886700" cy="1751762"/>
          </a:xfrm>
          <a:prstGeom prst="rect">
            <a:avLst/>
          </a:prstGeom>
          <a:noFill/>
          <a:ln>
            <a:noFill/>
          </a:ln>
        </p:spPr>
        <p:txBody>
          <a:bodyPr spcFirstLastPara="1" wrap="square" lIns="91425" tIns="45700" rIns="91425" bIns="45700" anchor="t" anchorCtr="0">
            <a:spAutoFit/>
          </a:bodyPr>
          <a:lstStyle/>
          <a:p>
            <a:pPr marL="342900" lvl="0" indent="-342900" algn="l" rtl="0">
              <a:lnSpc>
                <a:spcPct val="90000"/>
              </a:lnSpc>
              <a:spcBef>
                <a:spcPts val="0"/>
              </a:spcBef>
              <a:spcAft>
                <a:spcPts val="0"/>
              </a:spcAft>
              <a:buClr>
                <a:srgbClr val="ED7D31"/>
              </a:buClr>
              <a:buSzPts val="3150"/>
              <a:buFont typeface="Arial"/>
              <a:buChar char="•"/>
            </a:pPr>
            <a:r>
              <a:rPr lang="en-US"/>
              <a:t>Porównanie zasobów, które były potrzebne wcześniej i zasobów, które są potrzebne teraz.</a:t>
            </a:r>
            <a:endParaRPr/>
          </a:p>
          <a:p>
            <a:pPr marL="342900" lvl="0" indent="-342900" algn="l" rtl="0">
              <a:lnSpc>
                <a:spcPct val="90000"/>
              </a:lnSpc>
              <a:spcBef>
                <a:spcPts val="750"/>
              </a:spcBef>
              <a:spcAft>
                <a:spcPts val="0"/>
              </a:spcAft>
              <a:buClr>
                <a:srgbClr val="ED7D31"/>
              </a:buClr>
              <a:buSzPts val="3150"/>
              <a:buFont typeface="Arial"/>
              <a:buChar char="•"/>
            </a:pPr>
            <a:r>
              <a:rPr lang="en-US"/>
              <a:t>Wyszukujemy zawsze, wszędzie i każdego, bez ograniczeń i bez wysiłku</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69" name="Google Shape;169;p4"/>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70" name="Google Shape;170;p4"/>
          <p:cNvSpPr txBox="1">
            <a:spLocks noGrp="1"/>
          </p:cNvSpPr>
          <p:nvPr>
            <p:ph type="title"/>
          </p:nvPr>
        </p:nvSpPr>
        <p:spPr>
          <a:xfrm>
            <a:off x="628650" y="105839"/>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Cele nauczania</a:t>
            </a:r>
            <a:endParaRPr/>
          </a:p>
        </p:txBody>
      </p:sp>
      <p:sp>
        <p:nvSpPr>
          <p:cNvPr id="171" name="Google Shape;171;p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342900" lvl="0" indent="-228600" algn="l" rtl="0">
              <a:lnSpc>
                <a:spcPct val="90000"/>
              </a:lnSpc>
              <a:spcBef>
                <a:spcPts val="0"/>
              </a:spcBef>
              <a:spcAft>
                <a:spcPts val="0"/>
              </a:spcAft>
              <a:buClr>
                <a:schemeClr val="accent2"/>
              </a:buClr>
              <a:buSzPts val="1800"/>
              <a:buFont typeface="Arial"/>
              <a:buNone/>
            </a:pPr>
            <a:endParaRPr sz="1800"/>
          </a:p>
          <a:p>
            <a:pPr marL="342900" lvl="0" indent="-342900" algn="l" rtl="0">
              <a:lnSpc>
                <a:spcPct val="90000"/>
              </a:lnSpc>
              <a:spcBef>
                <a:spcPts val="750"/>
              </a:spcBef>
              <a:spcAft>
                <a:spcPts val="0"/>
              </a:spcAft>
              <a:buClr>
                <a:schemeClr val="accent2"/>
              </a:buClr>
              <a:buSzPts val="3000"/>
              <a:buFont typeface="Arial"/>
              <a:buChar char="•"/>
            </a:pPr>
            <a:r>
              <a:rPr lang="en-US" sz="2000"/>
              <a:t>Opisz sposób działania wyszukiwarek</a:t>
            </a:r>
            <a:endParaRPr/>
          </a:p>
          <a:p>
            <a:pPr marL="342900" lvl="0" indent="-342900" algn="l" rtl="0">
              <a:lnSpc>
                <a:spcPct val="90000"/>
              </a:lnSpc>
              <a:spcBef>
                <a:spcPts val="750"/>
              </a:spcBef>
              <a:spcAft>
                <a:spcPts val="0"/>
              </a:spcAft>
              <a:buClr>
                <a:schemeClr val="accent2"/>
              </a:buClr>
              <a:buSzPts val="3000"/>
              <a:buFont typeface="Arial"/>
              <a:buChar char="•"/>
            </a:pPr>
            <a:r>
              <a:rPr lang="en-US" sz="2000"/>
              <a:t>Wyjaśnij, jak przesłać stronę internetową do wyszukiwarki.</a:t>
            </a:r>
            <a:endParaRPr/>
          </a:p>
          <a:p>
            <a:pPr marL="0" lvl="0" indent="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5"/>
          <p:cNvSpPr txBox="1"/>
          <p:nvPr/>
        </p:nvSpPr>
        <p:spPr>
          <a:xfrm>
            <a:off x="707294" y="1666799"/>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chemeClr val="lt1"/>
              </a:buClr>
              <a:buSzPts val="2400"/>
              <a:buFont typeface="Roboto"/>
              <a:buNone/>
            </a:pPr>
            <a:r>
              <a:rPr lang="en-US" sz="2400" b="1" i="0" u="none" strike="noStrike" cap="none">
                <a:solidFill>
                  <a:schemeClr val="lt1"/>
                </a:solidFill>
                <a:latin typeface="Roboto"/>
                <a:ea typeface="Roboto"/>
                <a:cs typeface="Roboto"/>
                <a:sym typeface="Roboto"/>
              </a:rPr>
              <a:t> </a:t>
            </a:r>
            <a:endParaRPr sz="1800" b="0" i="0" u="none" strike="noStrike" cap="none">
              <a:solidFill>
                <a:schemeClr val="dk1"/>
              </a:solidFill>
              <a:latin typeface="Calibri"/>
              <a:ea typeface="Calibri"/>
              <a:cs typeface="Calibri"/>
              <a:sym typeface="Calibri"/>
            </a:endParaRPr>
          </a:p>
        </p:txBody>
      </p:sp>
      <p:sp>
        <p:nvSpPr>
          <p:cNvPr id="177" name="Google Shape;177;p5"/>
          <p:cNvSpPr txBox="1">
            <a:spLocks noGrp="1"/>
          </p:cNvSpPr>
          <p:nvPr>
            <p:ph type="title"/>
          </p:nvPr>
        </p:nvSpPr>
        <p:spPr>
          <a:xfrm>
            <a:off x="971602" y="1483493"/>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a:t>Tematy</a:t>
            </a:r>
            <a:endParaRPr/>
          </a:p>
        </p:txBody>
      </p:sp>
      <p:sp>
        <p:nvSpPr>
          <p:cNvPr id="178" name="Google Shape;178;p5"/>
          <p:cNvSpPr txBox="1">
            <a:spLocks noGrp="1"/>
          </p:cNvSpPr>
          <p:nvPr>
            <p:ph type="body" idx="1"/>
          </p:nvPr>
        </p:nvSpPr>
        <p:spPr>
          <a:xfrm>
            <a:off x="4013163" y="1261894"/>
            <a:ext cx="4606283" cy="1605055"/>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1800"/>
              <a:buFont typeface="Arial"/>
              <a:buChar char="•"/>
            </a:pPr>
            <a:r>
              <a:rPr lang="en-US" sz="1800" b="0" i="0" u="none" strike="noStrike" cap="none">
                <a:solidFill>
                  <a:schemeClr val="lt1"/>
                </a:solidFill>
              </a:rPr>
              <a:t>Kluczowe składniki wyszukiwarki</a:t>
            </a:r>
            <a:endParaRPr sz="1800"/>
          </a:p>
          <a:p>
            <a:pPr marL="385763" lvl="0" indent="-385763" algn="l" rtl="0">
              <a:lnSpc>
                <a:spcPct val="90000"/>
              </a:lnSpc>
              <a:spcBef>
                <a:spcPts val="750"/>
              </a:spcBef>
              <a:spcAft>
                <a:spcPts val="0"/>
              </a:spcAft>
              <a:buClr>
                <a:schemeClr val="lt1"/>
              </a:buClr>
              <a:buSzPts val="1800"/>
              <a:buFont typeface="Arial"/>
              <a:buChar char="•"/>
            </a:pPr>
            <a:r>
              <a:rPr lang="en-US" sz="1800" b="0" i="0" u="none" strike="noStrike" cap="none">
                <a:solidFill>
                  <a:schemeClr val="lt1"/>
                </a:solidFill>
              </a:rPr>
              <a:t>Jak działają wyszukiwarki</a:t>
            </a:r>
            <a:endParaRPr sz="1800"/>
          </a:p>
          <a:p>
            <a:pPr marL="385763" lvl="0" indent="-385763"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Jak zgłosić witrynę do wyszukiwarki</a:t>
            </a:r>
            <a:endParaRPr/>
          </a:p>
          <a:p>
            <a:pPr marL="385763" lvl="0" indent="-290513" algn="l" rtl="0">
              <a:lnSpc>
                <a:spcPct val="90000"/>
              </a:lnSpc>
              <a:spcBef>
                <a:spcPts val="750"/>
              </a:spcBef>
              <a:spcAft>
                <a:spcPts val="0"/>
              </a:spcAft>
              <a:buClr>
                <a:schemeClr val="lt1"/>
              </a:buClr>
              <a:buSzPts val="1500"/>
              <a:buFont typeface="Calibri"/>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6"/>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2800"/>
              <a:buFont typeface="Arial"/>
              <a:buNone/>
            </a:pPr>
            <a:r>
              <a:rPr lang="en-US" sz="2800" b="1" i="0" u="none" strike="noStrike" cap="none">
                <a:solidFill>
                  <a:schemeClr val="lt1"/>
                </a:solidFill>
                <a:latin typeface="Arial"/>
                <a:ea typeface="Arial"/>
                <a:cs typeface="Arial"/>
                <a:sym typeface="Arial"/>
              </a:rPr>
              <a:t>"W przypadku gromadzenia danych "im szybciej, tym lepiej" jest zawsze najlepszą odpowiedzią".</a:t>
            </a:r>
            <a:endParaRPr sz="1600" b="0" i="0" u="none" strike="noStrike" cap="none">
              <a:solidFill>
                <a:schemeClr val="lt1"/>
              </a:solidFill>
              <a:latin typeface="Calibri"/>
              <a:ea typeface="Calibri"/>
              <a:cs typeface="Calibri"/>
              <a:sym typeface="Calibri"/>
            </a:endParaRPr>
          </a:p>
          <a:p>
            <a:pPr marL="0" marR="0" lvl="0" indent="0" algn="ctr" rtl="0">
              <a:spcBef>
                <a:spcPts val="0"/>
              </a:spcBef>
              <a:spcAft>
                <a:spcPts val="0"/>
              </a:spcAft>
              <a:buClr>
                <a:schemeClr val="lt1"/>
              </a:buClr>
              <a:buSzPts val="2800"/>
              <a:buFont typeface="Arial"/>
              <a:buNone/>
            </a:pPr>
            <a:r>
              <a:rPr lang="en-US" sz="2800" b="1" i="0" u="none" strike="noStrike" cap="none">
                <a:solidFill>
                  <a:schemeClr val="lt1"/>
                </a:solidFill>
                <a:latin typeface="Arial"/>
                <a:ea typeface="Arial"/>
                <a:cs typeface="Arial"/>
                <a:sym typeface="Arial"/>
              </a:rPr>
              <a:t/>
            </a:r>
            <a:br>
              <a:rPr lang="en-US" sz="2800" b="1" i="0" u="none" strike="noStrike" cap="none">
                <a:solidFill>
                  <a:schemeClr val="lt1"/>
                </a:solidFill>
                <a:latin typeface="Arial"/>
                <a:ea typeface="Arial"/>
                <a:cs typeface="Arial"/>
                <a:sym typeface="Arial"/>
              </a:rPr>
            </a:br>
            <a:r>
              <a:rPr lang="en-US" sz="2800" b="0" i="1" u="none" strike="noStrike" cap="none">
                <a:solidFill>
                  <a:schemeClr val="lt1"/>
                </a:solidFill>
                <a:latin typeface="Dancing Script"/>
                <a:ea typeface="Dancing Script"/>
                <a:cs typeface="Dancing Script"/>
                <a:sym typeface="Dancing Script"/>
              </a:rPr>
              <a:t>                                                           Marissa Mayer</a:t>
            </a:r>
            <a:endParaRPr sz="1600" b="0" i="0" u="none" strike="noStrike" cap="non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189" name="Google Shape;189;p7"/>
          <p:cNvSpPr txBox="1"/>
          <p:nvPr/>
        </p:nvSpPr>
        <p:spPr>
          <a:xfrm>
            <a:off x="675150" y="1901425"/>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Kluczowe składniki wyszukiwarki</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95" name="Google Shape;195;p8"/>
          <p:cNvSpPr txBox="1"/>
          <p:nvPr/>
        </p:nvSpPr>
        <p:spPr>
          <a:xfrm>
            <a:off x="-620619" y="813661"/>
            <a:ext cx="8454900" cy="3084484"/>
          </a:xfrm>
          <a:prstGeom prst="rect">
            <a:avLst/>
          </a:prstGeom>
          <a:noFill/>
          <a:ln>
            <a:noFill/>
          </a:ln>
        </p:spPr>
        <p:txBody>
          <a:bodyPr spcFirstLastPara="1" wrap="square" lIns="91425" tIns="91425" rIns="91425" bIns="91425" anchor="t" anchorCtr="0">
            <a:noAutofit/>
          </a:bodyPr>
          <a:lstStyle/>
          <a:p>
            <a:pPr marL="342900" marR="0" lvl="0" indent="-241300" algn="l" rtl="0">
              <a:lnSpc>
                <a:spcPct val="115000"/>
              </a:lnSpc>
              <a:spcBef>
                <a:spcPts val="1600"/>
              </a:spcBef>
              <a:spcAft>
                <a:spcPts val="0"/>
              </a:spcAft>
              <a:buClr>
                <a:schemeClr val="dk1"/>
              </a:buClr>
              <a:buSzPts val="1600"/>
              <a:buFont typeface="Roboto"/>
              <a:buNone/>
            </a:pPr>
            <a:endParaRPr sz="1600" b="0" i="0" u="none" strike="noStrike" cap="none">
              <a:solidFill>
                <a:schemeClr val="dk1"/>
              </a:solidFill>
              <a:latin typeface="Arial"/>
              <a:ea typeface="Arial"/>
              <a:cs typeface="Arial"/>
              <a:sym typeface="Arial"/>
            </a:endParaRPr>
          </a:p>
        </p:txBody>
      </p:sp>
      <p:sp>
        <p:nvSpPr>
          <p:cNvPr id="196" name="Google Shape;196;p8"/>
          <p:cNvSpPr txBox="1">
            <a:spLocks noGrp="1"/>
          </p:cNvSpPr>
          <p:nvPr>
            <p:ph type="title"/>
          </p:nvPr>
        </p:nvSpPr>
        <p:spPr>
          <a:xfrm>
            <a:off x="628650" y="273844"/>
            <a:ext cx="7364282"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dirty="0" err="1"/>
              <a:t>Kluczowe</a:t>
            </a:r>
            <a:r>
              <a:rPr lang="en-US" sz="3200" dirty="0"/>
              <a:t> </a:t>
            </a:r>
            <a:r>
              <a:rPr lang="en-US" sz="3200" dirty="0" err="1"/>
              <a:t>składniki</a:t>
            </a:r>
            <a:r>
              <a:rPr lang="en-US" sz="3200" dirty="0"/>
              <a:t> </a:t>
            </a:r>
            <a:r>
              <a:rPr lang="en-US" sz="3200" dirty="0" err="1"/>
              <a:t>wyszukiwarki</a:t>
            </a:r>
            <a:endParaRPr dirty="0"/>
          </a:p>
        </p:txBody>
      </p:sp>
      <p:sp>
        <p:nvSpPr>
          <p:cNvPr id="197" name="Google Shape;197;p8"/>
          <p:cNvSpPr txBox="1">
            <a:spLocks noGrp="1"/>
          </p:cNvSpPr>
          <p:nvPr>
            <p:ph type="body" idx="1"/>
          </p:nvPr>
        </p:nvSpPr>
        <p:spPr>
          <a:xfrm>
            <a:off x="628650" y="1369218"/>
            <a:ext cx="7886700" cy="2440155"/>
          </a:xfrm>
          <a:prstGeom prst="rect">
            <a:avLst/>
          </a:prstGeom>
          <a:noFill/>
          <a:ln>
            <a:noFill/>
          </a:ln>
        </p:spPr>
        <p:txBody>
          <a:bodyPr spcFirstLastPara="1" wrap="square" lIns="91425" tIns="45700" rIns="91425" bIns="45700" anchor="t" anchorCtr="0">
            <a:spAutoFit/>
          </a:bodyPr>
          <a:lstStyle/>
          <a:p>
            <a:pPr marL="342900" marR="0" lvl="0" indent="-241300" algn="l" rtl="0">
              <a:lnSpc>
                <a:spcPct val="115000"/>
              </a:lnSpc>
              <a:spcBef>
                <a:spcPts val="0"/>
              </a:spcBef>
              <a:spcAft>
                <a:spcPts val="0"/>
              </a:spcAft>
              <a:buClr>
                <a:srgbClr val="000000"/>
              </a:buClr>
              <a:buSzPts val="1600"/>
              <a:buFont typeface="Roboto"/>
              <a:buNone/>
            </a:pPr>
            <a:endParaRPr sz="1800" b="0" i="0" u="none" strike="noStrike" cap="none"/>
          </a:p>
          <a:p>
            <a:pPr marL="342900" marR="0" lvl="0" indent="-342900" algn="l" rtl="0">
              <a:lnSpc>
                <a:spcPct val="115000"/>
              </a:lnSpc>
              <a:spcBef>
                <a:spcPts val="1600"/>
              </a:spcBef>
              <a:spcAft>
                <a:spcPts val="0"/>
              </a:spcAft>
              <a:buClr>
                <a:srgbClr val="ED7D31"/>
              </a:buClr>
              <a:buSzPts val="2000"/>
              <a:buFont typeface="Roboto"/>
              <a:buAutoNum type="arabicPeriod"/>
            </a:pPr>
            <a:r>
              <a:rPr lang="en-US" sz="2000" b="0" i="0" u="none" strike="noStrike" cap="none"/>
              <a:t>Pająk, bot lub crawler</a:t>
            </a:r>
            <a:endParaRPr sz="2000" b="0" i="0" u="none" strike="noStrike" cap="none"/>
          </a:p>
          <a:p>
            <a:pPr marL="342900" marR="0" lvl="0" indent="-342900" algn="l" rtl="0">
              <a:lnSpc>
                <a:spcPct val="115000"/>
              </a:lnSpc>
              <a:spcBef>
                <a:spcPts val="1600"/>
              </a:spcBef>
              <a:spcAft>
                <a:spcPts val="0"/>
              </a:spcAft>
              <a:buClr>
                <a:srgbClr val="ED7D31"/>
              </a:buClr>
              <a:buSzPts val="2000"/>
              <a:buFont typeface="Roboto"/>
              <a:buAutoNum type="arabicPeriod"/>
            </a:pPr>
            <a:r>
              <a:rPr lang="en-US" sz="2000" b="0" i="0" u="none" strike="noStrike" cap="none"/>
              <a:t>Indeksator</a:t>
            </a:r>
            <a:endParaRPr sz="2000" b="0" i="0" u="none" strike="noStrike" cap="none"/>
          </a:p>
          <a:p>
            <a:pPr marL="342900" marR="0" lvl="0" indent="-342900" algn="l" rtl="0">
              <a:lnSpc>
                <a:spcPct val="115000"/>
              </a:lnSpc>
              <a:spcBef>
                <a:spcPts val="1600"/>
              </a:spcBef>
              <a:spcAft>
                <a:spcPts val="0"/>
              </a:spcAft>
              <a:buClr>
                <a:srgbClr val="ED7D31"/>
              </a:buClr>
              <a:buSzPts val="2000"/>
              <a:buFont typeface="Roboto"/>
              <a:buAutoNum type="arabicPeriod"/>
            </a:pPr>
            <a:r>
              <a:rPr lang="en-US" sz="2000" b="0" i="0" u="none" strike="noStrike" cap="none"/>
              <a:t>Odpowiedzi na pytania</a:t>
            </a:r>
            <a:endParaRPr/>
          </a:p>
          <a:p>
            <a:pPr marL="0" lvl="0" indent="0" algn="l" rtl="0">
              <a:lnSpc>
                <a:spcPct val="90000"/>
              </a:lnSpc>
              <a:spcBef>
                <a:spcPts val="750"/>
              </a:spcBef>
              <a:spcAft>
                <a:spcPts val="0"/>
              </a:spcAft>
              <a:buClr>
                <a:srgbClr val="161249"/>
              </a:buClr>
              <a:buSzPts val="1800"/>
              <a:buNone/>
            </a:pP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9"/>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203" name="Google Shape;203;p9"/>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dirty="0" err="1">
                <a:solidFill>
                  <a:srgbClr val="161249"/>
                </a:solidFill>
                <a:latin typeface="Arial"/>
                <a:ea typeface="Arial"/>
                <a:cs typeface="Arial"/>
                <a:sym typeface="Arial"/>
              </a:rPr>
              <a:t>Jak</a:t>
            </a:r>
            <a:r>
              <a:rPr lang="en-US" sz="3600" b="1" i="0" u="none" strike="noStrike" cap="none" dirty="0">
                <a:solidFill>
                  <a:srgbClr val="161249"/>
                </a:solidFill>
                <a:latin typeface="Arial"/>
                <a:ea typeface="Arial"/>
                <a:cs typeface="Arial"/>
                <a:sym typeface="Arial"/>
              </a:rPr>
              <a:t> </a:t>
            </a:r>
            <a:r>
              <a:rPr lang="en-US" sz="3600" b="1" i="0" u="none" strike="noStrike" cap="none" dirty="0" err="1">
                <a:solidFill>
                  <a:srgbClr val="161249"/>
                </a:solidFill>
                <a:latin typeface="Arial"/>
                <a:ea typeface="Arial"/>
                <a:cs typeface="Arial"/>
                <a:sym typeface="Arial"/>
              </a:rPr>
              <a:t>działają</a:t>
            </a:r>
            <a:r>
              <a:rPr lang="en-US" sz="3600" b="1" i="0" u="none" strike="noStrike" cap="none" dirty="0">
                <a:solidFill>
                  <a:srgbClr val="161249"/>
                </a:solidFill>
                <a:latin typeface="Arial"/>
                <a:ea typeface="Arial"/>
                <a:cs typeface="Arial"/>
                <a:sym typeface="Arial"/>
              </a:rPr>
              <a:t> </a:t>
            </a:r>
            <a:r>
              <a:rPr lang="en-US" sz="3600" b="1" i="0" u="none" strike="noStrike" cap="none" dirty="0" err="1" smtClean="0">
                <a:solidFill>
                  <a:srgbClr val="161249"/>
                </a:solidFill>
                <a:latin typeface="Arial"/>
                <a:ea typeface="Arial"/>
                <a:cs typeface="Arial"/>
                <a:sym typeface="Arial"/>
              </a:rPr>
              <a:t>wyszukiwarki</a:t>
            </a:r>
            <a:r>
              <a:rPr lang="pl-PL" sz="3600" b="1" i="0" u="none" strike="noStrike" cap="none" dirty="0" smtClean="0">
                <a:solidFill>
                  <a:srgbClr val="161249"/>
                </a:solidFill>
                <a:latin typeface="Arial"/>
                <a:ea typeface="Arial"/>
                <a:cs typeface="Arial"/>
                <a:sym typeface="Arial"/>
              </a:rPr>
              <a:t>?</a:t>
            </a:r>
            <a:endParaRPr sz="2000" b="1" i="0" u="none" strike="noStrike" cap="none" dirty="0">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9" name="Google Shape;209;p10"/>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0" name="Google Shape;210;p1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dirty="0" err="1"/>
              <a:t>Jak</a:t>
            </a:r>
            <a:r>
              <a:rPr lang="en-US" dirty="0"/>
              <a:t> </a:t>
            </a:r>
            <a:r>
              <a:rPr lang="en-US" dirty="0" err="1"/>
              <a:t>działają</a:t>
            </a:r>
            <a:r>
              <a:rPr lang="en-US" dirty="0"/>
              <a:t> </a:t>
            </a:r>
            <a:r>
              <a:rPr lang="en-US" dirty="0" err="1" smtClean="0"/>
              <a:t>wyszukiwarki</a:t>
            </a:r>
            <a:r>
              <a:rPr lang="pl-PL" dirty="0" smtClean="0"/>
              <a:t>?</a:t>
            </a:r>
            <a:endParaRPr dirty="0"/>
          </a:p>
        </p:txBody>
      </p:sp>
      <p:sp>
        <p:nvSpPr>
          <p:cNvPr id="211" name="Google Shape;211;p10"/>
          <p:cNvSpPr txBox="1">
            <a:spLocks noGrp="1"/>
          </p:cNvSpPr>
          <p:nvPr>
            <p:ph type="body" idx="1"/>
          </p:nvPr>
        </p:nvSpPr>
        <p:spPr>
          <a:xfrm>
            <a:off x="628650" y="1473296"/>
            <a:ext cx="7886700" cy="1579920"/>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1800"/>
              <a:buNone/>
            </a:pPr>
            <a:r>
              <a:rPr lang="en-US" sz="1800" b="0" i="0" u="none" strike="noStrike" cap="none">
                <a:latin typeface="Calibri"/>
                <a:ea typeface="Calibri"/>
                <a:cs typeface="Calibri"/>
                <a:sym typeface="Calibri"/>
              </a:rPr>
              <a:t>Wyszukiwarki działają przy użyciu robotów indeksujących, znanych również jako boty lub pająki, do odkrywania nowych stron internetowych i indeksowania ich zawartości. Gdy ktoś przeprowadza wyszukiwanie, wyszukiwarka wykorzystuje algorytmy, aby dopasować zapytanie do zindeksowanej treści i wyświetlić najbardziej trafne wyniki</a:t>
            </a:r>
            <a:endParaRPr sz="1800" b="0" i="0" u="none" strike="noStrike" cap="none">
              <a:latin typeface="Arial"/>
              <a:ea typeface="Arial"/>
              <a:cs typeface="Arial"/>
              <a:sym typeface="Arial"/>
            </a:endParaRPr>
          </a:p>
          <a:p>
            <a:pPr marL="0" lvl="0" indent="0" algn="l" rtl="0">
              <a:lnSpc>
                <a:spcPct val="100000"/>
              </a:lnSpc>
              <a:spcBef>
                <a:spcPts val="750"/>
              </a:spcBef>
              <a:spcAft>
                <a:spcPts val="0"/>
              </a:spcAft>
              <a:buClr>
                <a:srgbClr val="161249"/>
              </a:buClr>
              <a:buSzPts val="1800"/>
              <a:buNone/>
            </a:pP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7" name="Google Shape;217;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Noto Sans Symbols"/>
              <a:buNone/>
            </a:pPr>
            <a:endParaRPr sz="1800" b="1" i="1" u="none" strike="noStrike" cap="none">
              <a:solidFill>
                <a:schemeClr val="lt1"/>
              </a:solidFill>
              <a:latin typeface="Arial"/>
              <a:ea typeface="Arial"/>
              <a:cs typeface="Arial"/>
              <a:sym typeface="Arial"/>
            </a:endParaRPr>
          </a:p>
        </p:txBody>
      </p:sp>
      <p:sp>
        <p:nvSpPr>
          <p:cNvPr id="218" name="Google Shape;218;p11"/>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en-US" sz="2400" b="1" i="0" u="none" strike="noStrike" cap="none">
                <a:solidFill>
                  <a:schemeClr val="lt1"/>
                </a:solidFill>
                <a:latin typeface="Arial"/>
                <a:ea typeface="Arial"/>
                <a:cs typeface="Arial"/>
                <a:sym typeface="Arial"/>
              </a:rPr>
              <a:t>Ocena aktywności</a:t>
            </a:r>
            <a:endParaRPr>
              <a:solidFill>
                <a:schemeClr val="lt1"/>
              </a:solidFill>
            </a:endParaRPr>
          </a:p>
          <a:p>
            <a:pPr marL="0" lvl="0" indent="0" algn="l" rtl="0">
              <a:lnSpc>
                <a:spcPct val="90000"/>
              </a:lnSpc>
              <a:spcBef>
                <a:spcPts val="750"/>
              </a:spcBef>
              <a:spcAft>
                <a:spcPts val="0"/>
              </a:spcAft>
              <a:buClr>
                <a:schemeClr val="lt1"/>
              </a:buClr>
              <a:buSzPts val="2400"/>
              <a:buNone/>
            </a:pPr>
            <a:endParaRPr>
              <a:solidFill>
                <a:srgbClr val="F39200"/>
              </a:solidFill>
            </a:endParaRPr>
          </a:p>
        </p:txBody>
      </p:sp>
      <p:sp>
        <p:nvSpPr>
          <p:cNvPr id="219" name="Google Shape;219;p1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285750" marR="0" lvl="0" indent="-285750" algn="l" rtl="0">
              <a:lnSpc>
                <a:spcPct val="115000"/>
              </a:lnSpc>
              <a:spcBef>
                <a:spcPts val="0"/>
              </a:spcBef>
              <a:spcAft>
                <a:spcPts val="0"/>
              </a:spcAft>
              <a:buClr>
                <a:schemeClr val="lt1"/>
              </a:buClr>
              <a:buSzPts val="1800"/>
              <a:buFont typeface="Noto Sans Symbols"/>
              <a:buChar char="✔"/>
            </a:pPr>
            <a:r>
              <a:rPr lang="en-US" sz="1800" b="0" i="0" u="none" strike="noStrike" cap="none" dirty="0" err="1">
                <a:solidFill>
                  <a:srgbClr val="FFFFFF"/>
                </a:solidFill>
                <a:latin typeface="Arial"/>
                <a:ea typeface="Arial"/>
                <a:cs typeface="Arial"/>
                <a:sym typeface="Arial"/>
              </a:rPr>
              <a:t>Wyszukiwanie</a:t>
            </a:r>
            <a:r>
              <a:rPr lang="en-US" sz="1800" b="0" i="0" u="none" strike="noStrike" cap="none" dirty="0">
                <a:solidFill>
                  <a:srgbClr val="FFFFFF"/>
                </a:solidFill>
                <a:latin typeface="Arial"/>
                <a:ea typeface="Arial"/>
                <a:cs typeface="Arial"/>
                <a:sym typeface="Arial"/>
              </a:rPr>
              <a:t> w </a:t>
            </a:r>
            <a:r>
              <a:rPr lang="en-US" sz="1800" b="0" i="0" u="none" strike="noStrike" cap="none" dirty="0" err="1">
                <a:solidFill>
                  <a:srgbClr val="FFFFFF"/>
                </a:solidFill>
                <a:latin typeface="Arial"/>
                <a:ea typeface="Arial"/>
                <a:cs typeface="Arial"/>
                <a:sym typeface="Arial"/>
              </a:rPr>
              <a:t>Internecie</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i</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identyfikowanie</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głównych</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operatorów</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których</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można</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użyć</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podczas</a:t>
            </a:r>
            <a:r>
              <a:rPr lang="en-US" sz="1800" b="0" i="0" u="none" strike="noStrike" cap="none" dirty="0">
                <a:solidFill>
                  <a:srgbClr val="FFFFFF"/>
                </a:solidFill>
                <a:latin typeface="Arial"/>
                <a:ea typeface="Arial"/>
                <a:cs typeface="Arial"/>
                <a:sym typeface="Arial"/>
              </a:rPr>
              <a:t> </a:t>
            </a:r>
            <a:r>
              <a:rPr lang="en-US" sz="1800" b="0" i="0" u="none" strike="noStrike" cap="none" dirty="0" err="1" smtClean="0">
                <a:solidFill>
                  <a:srgbClr val="FFFFFF"/>
                </a:solidFill>
                <a:latin typeface="Arial"/>
                <a:ea typeface="Arial"/>
                <a:cs typeface="Arial"/>
                <a:sym typeface="Arial"/>
              </a:rPr>
              <a:t>wyszukiwania</a:t>
            </a:r>
            <a:r>
              <a:rPr lang="pl-PL" sz="1800" b="0" i="0" u="none" strike="noStrike" cap="none" dirty="0" smtClean="0">
                <a:solidFill>
                  <a:srgbClr val="FFFFFF"/>
                </a:solidFill>
                <a:latin typeface="Arial"/>
                <a:ea typeface="Arial"/>
                <a:cs typeface="Arial"/>
                <a:sym typeface="Arial"/>
              </a:rPr>
              <a:t>.</a:t>
            </a:r>
            <a:endParaRPr sz="1800" b="0" i="0" u="none" strike="noStrike" cap="none" dirty="0">
              <a:solidFill>
                <a:srgbClr val="FFFFFF"/>
              </a:solidFill>
              <a:latin typeface="Calibri"/>
              <a:ea typeface="Calibri"/>
              <a:cs typeface="Calibri"/>
              <a:sym typeface="Calibri"/>
            </a:endParaRPr>
          </a:p>
          <a:p>
            <a:pPr marL="285750" marR="0" lvl="0" indent="-285750" algn="l" rtl="0">
              <a:lnSpc>
                <a:spcPct val="115000"/>
              </a:lnSpc>
              <a:spcBef>
                <a:spcPts val="1600"/>
              </a:spcBef>
              <a:spcAft>
                <a:spcPts val="0"/>
              </a:spcAft>
              <a:buClr>
                <a:schemeClr val="lt1"/>
              </a:buClr>
              <a:buSzPts val="1800"/>
              <a:buFont typeface="Noto Sans Symbols"/>
              <a:buChar char="✔"/>
            </a:pPr>
            <a:r>
              <a:rPr lang="en-US" sz="1800" b="0" i="0" u="none" strike="noStrike" cap="none" dirty="0" err="1">
                <a:solidFill>
                  <a:srgbClr val="FFFFFF"/>
                </a:solidFill>
                <a:latin typeface="Arial"/>
                <a:ea typeface="Arial"/>
                <a:cs typeface="Arial"/>
                <a:sym typeface="Arial"/>
              </a:rPr>
              <a:t>Którzy</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operatorzy</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są</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najważniejsi</a:t>
            </a:r>
            <a:r>
              <a:rPr lang="en-US" sz="1800" b="0" i="0" u="none" strike="noStrike" cap="none" dirty="0">
                <a:solidFill>
                  <a:srgbClr val="FFFFFF"/>
                </a:solidFill>
                <a:latin typeface="Arial"/>
                <a:ea typeface="Arial"/>
                <a:cs typeface="Arial"/>
                <a:sym typeface="Arial"/>
              </a:rPr>
              <a:t>? </a:t>
            </a:r>
            <a:r>
              <a:rPr lang="en-US" sz="1800" b="0" i="0" u="none" strike="noStrike" cap="none" dirty="0" err="1">
                <a:solidFill>
                  <a:srgbClr val="FFFFFF"/>
                </a:solidFill>
                <a:latin typeface="Arial"/>
                <a:ea typeface="Arial"/>
                <a:cs typeface="Arial"/>
                <a:sym typeface="Arial"/>
              </a:rPr>
              <a:t>Dlaczego</a:t>
            </a:r>
            <a:r>
              <a:rPr lang="en-US" sz="1800" b="0" i="0" u="none" strike="noStrike" cap="none" dirty="0">
                <a:solidFill>
                  <a:srgbClr val="FFFFFF"/>
                </a:solidFill>
                <a:latin typeface="Arial"/>
                <a:ea typeface="Arial"/>
                <a:cs typeface="Arial"/>
                <a:sym typeface="Arial"/>
              </a:rPr>
              <a:t>?</a:t>
            </a:r>
            <a:endParaRPr sz="1800" b="1" i="1" u="none" strike="noStrike" cap="none" dirty="0">
              <a:solidFill>
                <a:srgbClr val="FFFFFF"/>
              </a:solidFill>
              <a:latin typeface="Arial"/>
              <a:ea typeface="Arial"/>
              <a:cs typeface="Arial"/>
              <a:sym typeface="Arial"/>
            </a:endParaRPr>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12"/>
          <p:cNvSpPr txBox="1"/>
          <p:nvPr/>
        </p:nvSpPr>
        <p:spPr>
          <a:xfrm>
            <a:off x="0" y="1894936"/>
            <a:ext cx="9144000" cy="816731"/>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Działalność konsolidacyjna</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30" name="Google Shape;230;p1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231" name="Google Shape;231;p13"/>
          <p:cNvSpPr txBox="1">
            <a:spLocks noGrp="1"/>
          </p:cNvSpPr>
          <p:nvPr>
            <p:ph type="title"/>
          </p:nvPr>
        </p:nvSpPr>
        <p:spPr>
          <a:xfrm>
            <a:off x="628650" y="44054"/>
            <a:ext cx="7886700" cy="994172"/>
          </a:xfrm>
          <a:prstGeom prst="rect">
            <a:avLst/>
          </a:prstGeom>
          <a:noFill/>
          <a:ln>
            <a:noFill/>
          </a:ln>
        </p:spPr>
        <p:txBody>
          <a:bodyPr spcFirstLastPara="1" wrap="square" lIns="91425" tIns="45700" rIns="91425" bIns="45700" anchor="b" anchorCtr="0">
            <a:normAutofit/>
          </a:bodyPr>
          <a:lstStyle/>
          <a:p>
            <a:pPr marL="0" marR="0" lvl="0" indent="0" algn="l" rtl="0">
              <a:lnSpc>
                <a:spcPct val="100000"/>
              </a:lnSpc>
              <a:spcBef>
                <a:spcPts val="0"/>
              </a:spcBef>
              <a:spcAft>
                <a:spcPts val="0"/>
              </a:spcAft>
              <a:buClr>
                <a:srgbClr val="161249"/>
              </a:buClr>
              <a:buSzPts val="3200"/>
              <a:buFont typeface="Arial"/>
              <a:buNone/>
            </a:pPr>
            <a:r>
              <a:rPr lang="en-US" sz="3200" b="1" i="0" u="none" strike="noStrike" cap="none">
                <a:latin typeface="Arial"/>
                <a:ea typeface="Arial"/>
                <a:cs typeface="Arial"/>
                <a:sym typeface="Arial"/>
              </a:rPr>
              <a:t>Działalność konsolidacyjna</a:t>
            </a:r>
            <a:endParaRPr sz="3600"/>
          </a:p>
        </p:txBody>
      </p:sp>
      <p:sp>
        <p:nvSpPr>
          <p:cNvPr id="232" name="Google Shape;232;p13"/>
          <p:cNvSpPr txBox="1">
            <a:spLocks noGrp="1"/>
          </p:cNvSpPr>
          <p:nvPr>
            <p:ph type="body" idx="1"/>
          </p:nvPr>
        </p:nvSpPr>
        <p:spPr>
          <a:xfrm>
            <a:off x="628650" y="1369218"/>
            <a:ext cx="7886700" cy="217033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chemeClr val="accent2"/>
              </a:buClr>
              <a:buSzPts val="2700"/>
              <a:buFont typeface="Arial"/>
              <a:buChar char="•"/>
            </a:pPr>
            <a:r>
              <a:rPr lang="en-US" sz="1800" b="0" i="0" u="none" strike="noStrike" cap="none">
                <a:latin typeface="Arial"/>
                <a:ea typeface="Arial"/>
                <a:cs typeface="Arial"/>
                <a:sym typeface="Arial"/>
              </a:rPr>
              <a:t>Jak zapobiec indeksowaniu witryny lub jej części przez wyszukiwarki?</a:t>
            </a:r>
            <a:endParaRPr sz="1800" b="0" i="0" u="none" strike="noStrike" cap="none">
              <a:latin typeface="Calibri"/>
              <a:ea typeface="Calibri"/>
              <a:cs typeface="Calibri"/>
              <a:sym typeface="Calibri"/>
            </a:endParaRPr>
          </a:p>
          <a:p>
            <a:pPr marL="285750" marR="0" lvl="0" indent="-285750" algn="l" rtl="0">
              <a:lnSpc>
                <a:spcPct val="115000"/>
              </a:lnSpc>
              <a:spcBef>
                <a:spcPts val="1600"/>
              </a:spcBef>
              <a:spcAft>
                <a:spcPts val="0"/>
              </a:spcAft>
              <a:buClr>
                <a:schemeClr val="accent2"/>
              </a:buClr>
              <a:buSzPts val="2700"/>
              <a:buFont typeface="Arial"/>
              <a:buChar char="•"/>
            </a:pPr>
            <a:r>
              <a:rPr lang="en-US" sz="1800" b="0" i="0" u="none" strike="noStrike" cap="none">
                <a:latin typeface="Arial"/>
                <a:ea typeface="Arial"/>
                <a:cs typeface="Arial"/>
                <a:sym typeface="Arial"/>
              </a:rPr>
              <a:t>Jak można stwierdzić, które strony są indeksowane przez wyszukiwarkę?</a:t>
            </a:r>
            <a:endParaRPr sz="1800" b="0" i="0" u="none" strike="noStrike" cap="none">
              <a:latin typeface="Calibri"/>
              <a:ea typeface="Calibri"/>
              <a:cs typeface="Calibri"/>
              <a:sym typeface="Calibri"/>
            </a:endParaRPr>
          </a:p>
          <a:p>
            <a:pPr marL="400050" marR="0" lvl="0" indent="-171450" algn="l" rtl="0">
              <a:lnSpc>
                <a:spcPct val="115000"/>
              </a:lnSpc>
              <a:spcBef>
                <a:spcPts val="1600"/>
              </a:spcBef>
              <a:spcAft>
                <a:spcPts val="0"/>
              </a:spcAft>
              <a:buClr>
                <a:srgbClr val="000000"/>
              </a:buClr>
              <a:buSzPts val="1800"/>
              <a:buFont typeface="Arial"/>
              <a:buNone/>
            </a:pPr>
            <a:endParaRPr sz="1800" b="0" i="0" u="none" strike="noStrike" cap="none">
              <a:latin typeface="Arial"/>
              <a:ea typeface="Arial"/>
              <a:cs typeface="Arial"/>
              <a:sym typeface="Arial"/>
            </a:endParaRPr>
          </a:p>
          <a:p>
            <a:pPr marL="342900" lvl="0" indent="-20955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600" b="1" i="0" u="none" strike="noStrike" cap="none">
                <a:solidFill>
                  <a:srgbClr val="FFFFFF"/>
                </a:solidFill>
                <a:latin typeface="Arial"/>
                <a:ea typeface="Arial"/>
                <a:cs typeface="Arial"/>
                <a:sym typeface="Arial"/>
              </a:rPr>
              <a:t>Temat 1 </a:t>
            </a:r>
            <a:endParaRPr sz="6600" b="1" i="0" u="none" strike="noStrike" cap="none">
              <a:solidFill>
                <a:srgbClr val="FFFFFF"/>
              </a:solidFill>
              <a:latin typeface="Arial"/>
              <a:ea typeface="Arial"/>
              <a:cs typeface="Arial"/>
              <a:sym typeface="Arial"/>
            </a:endParaRPr>
          </a:p>
        </p:txBody>
      </p:sp>
      <p:sp>
        <p:nvSpPr>
          <p:cNvPr id="238" name="Google Shape;238;p14"/>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dirty="0" err="1">
                <a:solidFill>
                  <a:srgbClr val="161249"/>
                </a:solidFill>
                <a:latin typeface="Arial"/>
                <a:ea typeface="Arial"/>
                <a:cs typeface="Arial"/>
                <a:sym typeface="Arial"/>
              </a:rPr>
              <a:t>Jak</a:t>
            </a:r>
            <a:r>
              <a:rPr lang="en-US" sz="3600" b="1" i="0" u="none" strike="noStrike" cap="none" dirty="0">
                <a:solidFill>
                  <a:srgbClr val="161249"/>
                </a:solidFill>
                <a:latin typeface="Arial"/>
                <a:ea typeface="Arial"/>
                <a:cs typeface="Arial"/>
                <a:sym typeface="Arial"/>
              </a:rPr>
              <a:t> </a:t>
            </a:r>
            <a:r>
              <a:rPr lang="en-US" sz="3600" b="1" i="0" u="none" strike="noStrike" cap="none" dirty="0" err="1">
                <a:solidFill>
                  <a:srgbClr val="161249"/>
                </a:solidFill>
                <a:latin typeface="Arial"/>
                <a:ea typeface="Arial"/>
                <a:cs typeface="Arial"/>
                <a:sym typeface="Arial"/>
              </a:rPr>
              <a:t>zgłosić</a:t>
            </a:r>
            <a:r>
              <a:rPr lang="en-US" sz="3600" b="1" i="0" u="none" strike="noStrike" cap="none" dirty="0">
                <a:solidFill>
                  <a:srgbClr val="161249"/>
                </a:solidFill>
                <a:latin typeface="Arial"/>
                <a:ea typeface="Arial"/>
                <a:cs typeface="Arial"/>
                <a:sym typeface="Arial"/>
              </a:rPr>
              <a:t> </a:t>
            </a:r>
            <a:r>
              <a:rPr lang="en-US" sz="3600" b="1" i="0" u="none" strike="noStrike" cap="none" dirty="0" err="1">
                <a:solidFill>
                  <a:srgbClr val="161249"/>
                </a:solidFill>
                <a:latin typeface="Arial"/>
                <a:ea typeface="Arial"/>
                <a:cs typeface="Arial"/>
                <a:sym typeface="Arial"/>
              </a:rPr>
              <a:t>stronę</a:t>
            </a:r>
            <a:r>
              <a:rPr lang="en-US" sz="3600" b="1" i="0" u="none" strike="noStrike" cap="none" dirty="0">
                <a:solidFill>
                  <a:srgbClr val="161249"/>
                </a:solidFill>
                <a:latin typeface="Arial"/>
                <a:ea typeface="Arial"/>
                <a:cs typeface="Arial"/>
                <a:sym typeface="Arial"/>
              </a:rPr>
              <a:t> </a:t>
            </a:r>
            <a:r>
              <a:rPr lang="en-US" sz="3600" b="1" i="0" u="none" strike="noStrike" cap="none" dirty="0" err="1">
                <a:solidFill>
                  <a:srgbClr val="161249"/>
                </a:solidFill>
                <a:latin typeface="Arial"/>
                <a:ea typeface="Arial"/>
                <a:cs typeface="Arial"/>
                <a:sym typeface="Arial"/>
              </a:rPr>
              <a:t>internetową</a:t>
            </a:r>
            <a:r>
              <a:rPr lang="en-US" sz="3600" b="1" i="0" u="none" strike="noStrike" cap="none" dirty="0">
                <a:solidFill>
                  <a:srgbClr val="161249"/>
                </a:solidFill>
                <a:latin typeface="Arial"/>
                <a:ea typeface="Arial"/>
                <a:cs typeface="Arial"/>
                <a:sym typeface="Arial"/>
              </a:rPr>
              <a:t> </a:t>
            </a:r>
            <a:br>
              <a:rPr lang="en-US" sz="3600" b="1" i="0" u="none" strike="noStrike" cap="none" dirty="0">
                <a:solidFill>
                  <a:srgbClr val="161249"/>
                </a:solidFill>
                <a:latin typeface="Arial"/>
                <a:ea typeface="Arial"/>
                <a:cs typeface="Arial"/>
                <a:sym typeface="Arial"/>
              </a:rPr>
            </a:br>
            <a:r>
              <a:rPr lang="en-US" sz="3600" b="1" i="0" u="none" strike="noStrike" cap="none" dirty="0">
                <a:solidFill>
                  <a:srgbClr val="161249"/>
                </a:solidFill>
                <a:latin typeface="Arial"/>
                <a:ea typeface="Arial"/>
                <a:cs typeface="Arial"/>
                <a:sym typeface="Arial"/>
              </a:rPr>
              <a:t>do </a:t>
            </a:r>
            <a:r>
              <a:rPr lang="en-US" sz="3600" b="1" i="0" u="none" strike="noStrike" cap="none" dirty="0" err="1" smtClean="0">
                <a:solidFill>
                  <a:srgbClr val="161249"/>
                </a:solidFill>
                <a:latin typeface="Arial"/>
                <a:ea typeface="Arial"/>
                <a:cs typeface="Arial"/>
                <a:sym typeface="Arial"/>
              </a:rPr>
              <a:t>wyszukiwarki</a:t>
            </a:r>
            <a:r>
              <a:rPr lang="pl-PL" sz="3600" b="1" i="0" u="none" strike="noStrike" cap="none" dirty="0" smtClean="0">
                <a:solidFill>
                  <a:srgbClr val="161249"/>
                </a:solidFill>
                <a:latin typeface="Arial"/>
                <a:ea typeface="Arial"/>
                <a:cs typeface="Arial"/>
                <a:sym typeface="Arial"/>
              </a:rPr>
              <a:t>?</a:t>
            </a:r>
            <a:endParaRPr sz="2000" b="1" i="0" u="none" strike="noStrike" cap="none" dirty="0">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1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244" name="Google Shape;244;p15"/>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342900" marR="0" lvl="0" indent="-241300" algn="l" rtl="0">
              <a:lnSpc>
                <a:spcPct val="115000"/>
              </a:lnSpc>
              <a:spcBef>
                <a:spcPts val="1600"/>
              </a:spcBef>
              <a:spcAft>
                <a:spcPts val="0"/>
              </a:spcAft>
              <a:buClr>
                <a:schemeClr val="dk1"/>
              </a:buClr>
              <a:buSzPts val="1600"/>
              <a:buFont typeface="Roboto"/>
              <a:buNone/>
            </a:pPr>
            <a:endParaRPr sz="1800" b="0" i="0" u="none" strike="noStrike" cap="none">
              <a:solidFill>
                <a:schemeClr val="dk1"/>
              </a:solidFill>
              <a:latin typeface="Calibri"/>
              <a:ea typeface="Calibri"/>
              <a:cs typeface="Calibri"/>
              <a:sym typeface="Calibri"/>
            </a:endParaRPr>
          </a:p>
        </p:txBody>
      </p:sp>
      <p:sp>
        <p:nvSpPr>
          <p:cNvPr id="245" name="Google Shape;245;p15"/>
          <p:cNvSpPr txBox="1">
            <a:spLocks noGrp="1"/>
          </p:cNvSpPr>
          <p:nvPr>
            <p:ph type="title"/>
          </p:nvPr>
        </p:nvSpPr>
        <p:spPr>
          <a:xfrm>
            <a:off x="628650" y="371297"/>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dirty="0" err="1"/>
              <a:t>Jak</a:t>
            </a:r>
            <a:r>
              <a:rPr lang="en-US" sz="3200" dirty="0"/>
              <a:t> </a:t>
            </a:r>
            <a:r>
              <a:rPr lang="en-US" sz="3200" dirty="0" err="1"/>
              <a:t>zgłosić</a:t>
            </a:r>
            <a:r>
              <a:rPr lang="en-US" sz="3200" dirty="0"/>
              <a:t> </a:t>
            </a:r>
            <a:r>
              <a:rPr lang="en-US" sz="3200" dirty="0" err="1"/>
              <a:t>witrynę</a:t>
            </a:r>
            <a:r>
              <a:rPr lang="en-US" sz="3200" dirty="0"/>
              <a:t> do </a:t>
            </a:r>
            <a:r>
              <a:rPr lang="en-US" sz="3200" dirty="0" err="1" smtClean="0"/>
              <a:t>wyszukiwarki</a:t>
            </a:r>
            <a:r>
              <a:rPr lang="pl-PL" sz="3200" dirty="0" smtClean="0"/>
              <a:t>?</a:t>
            </a:r>
            <a:endParaRPr dirty="0"/>
          </a:p>
        </p:txBody>
      </p:sp>
      <p:sp>
        <p:nvSpPr>
          <p:cNvPr id="246" name="Google Shape;246;p15"/>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Autofit/>
          </a:bodyPr>
          <a:lstStyle/>
          <a:p>
            <a:pPr marL="342900" marR="0" lvl="0" indent="-342900" algn="l" rtl="0">
              <a:lnSpc>
                <a:spcPct val="115000"/>
              </a:lnSpc>
              <a:spcBef>
                <a:spcPts val="0"/>
              </a:spcBef>
              <a:spcAft>
                <a:spcPts val="0"/>
              </a:spcAft>
              <a:buClr>
                <a:srgbClr val="ED7D31"/>
              </a:buClr>
              <a:buSzPts val="1600"/>
              <a:buFont typeface="Roboto"/>
              <a:buAutoNum type="arabicPeriod"/>
            </a:pPr>
            <a:r>
              <a:rPr lang="en-US" sz="1600" b="0" i="0" u="none" strike="noStrike" cap="none"/>
              <a:t>Musisz utworzyć konto w narzędziach dla webmasterów wyszukiwarki. Aby to zrobić, przejdź do witryny wyszukiwarki i poszukaj linku do narzędzi dla webmasterów lub strony rejestracji.</a:t>
            </a:r>
            <a:endParaRPr sz="1600" b="0" i="0" u="none" strike="noStrike" cap="none"/>
          </a:p>
          <a:p>
            <a:pPr marL="342900" marR="0" lvl="0" indent="-342900" algn="l" rtl="0">
              <a:lnSpc>
                <a:spcPct val="115000"/>
              </a:lnSpc>
              <a:spcBef>
                <a:spcPts val="1600"/>
              </a:spcBef>
              <a:spcAft>
                <a:spcPts val="0"/>
              </a:spcAft>
              <a:buClr>
                <a:srgbClr val="ED7D31"/>
              </a:buClr>
              <a:buSzPts val="1600"/>
              <a:buFont typeface="Roboto"/>
              <a:buAutoNum type="arabicPeriod"/>
            </a:pPr>
            <a:r>
              <a:rPr lang="en-US" sz="1600" b="0" i="0" u="none" strike="noStrike" cap="none"/>
              <a:t>Po założeniu konta zaloguj się i przejdź do funkcji "Dodaj adres URL". Może ona znajdować się w sekcji "Indeksowanie" lub "Crawling".</a:t>
            </a:r>
            <a:endParaRPr sz="1600" b="0" i="0" u="none" strike="noStrike" cap="none"/>
          </a:p>
          <a:p>
            <a:pPr marL="342900" marR="0" lvl="0" indent="-342900" algn="l" rtl="0">
              <a:lnSpc>
                <a:spcPct val="115000"/>
              </a:lnSpc>
              <a:spcBef>
                <a:spcPts val="1600"/>
              </a:spcBef>
              <a:spcAft>
                <a:spcPts val="0"/>
              </a:spcAft>
              <a:buClr>
                <a:srgbClr val="ED7D31"/>
              </a:buClr>
              <a:buSzPts val="1600"/>
              <a:buFont typeface="Roboto"/>
              <a:buAutoNum type="arabicPeriod"/>
            </a:pPr>
            <a:r>
              <a:rPr lang="en-US" sz="1600" b="0" i="0" u="none" strike="noStrike" cap="none"/>
              <a:t>Wprowadź adres URL strony głównej witryny i kliknij przycisk "Prześlij". Wyszukiwarka rozpocznie indeksowanie zawartości witryny.</a:t>
            </a:r>
            <a:endParaRPr sz="1600" b="0" i="0" u="none" strike="noStrike" cap="none"/>
          </a:p>
          <a:p>
            <a:pPr marL="342900" lvl="0" indent="-241300" algn="l" rtl="0">
              <a:lnSpc>
                <a:spcPct val="90000"/>
              </a:lnSpc>
              <a:spcBef>
                <a:spcPts val="750"/>
              </a:spcBef>
              <a:spcAft>
                <a:spcPts val="0"/>
              </a:spcAft>
              <a:buClr>
                <a:srgbClr val="161249"/>
              </a:buClr>
              <a:buSzPts val="1600"/>
              <a:buFont typeface="Calibri"/>
              <a:buNone/>
            </a:pP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252" name="Google Shape;252;p16"/>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342900" marR="0" lvl="0" indent="-241300" algn="l" rtl="0">
              <a:lnSpc>
                <a:spcPct val="115000"/>
              </a:lnSpc>
              <a:spcBef>
                <a:spcPts val="1600"/>
              </a:spcBef>
              <a:spcAft>
                <a:spcPts val="0"/>
              </a:spcAft>
              <a:buClr>
                <a:schemeClr val="dk1"/>
              </a:buClr>
              <a:buSzPts val="1600"/>
              <a:buFont typeface="Arial"/>
              <a:buNone/>
            </a:pPr>
            <a:endParaRPr sz="1800" b="0" i="0" u="none" strike="noStrike" cap="none">
              <a:solidFill>
                <a:schemeClr val="dk1"/>
              </a:solidFill>
              <a:latin typeface="Calibri"/>
              <a:ea typeface="Calibri"/>
              <a:cs typeface="Calibri"/>
              <a:sym typeface="Calibri"/>
            </a:endParaRPr>
          </a:p>
        </p:txBody>
      </p:sp>
      <p:sp>
        <p:nvSpPr>
          <p:cNvPr id="253" name="Google Shape;253;p1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en-US" dirty="0" err="1"/>
              <a:t>Jak</a:t>
            </a:r>
            <a:r>
              <a:rPr lang="en-US" dirty="0"/>
              <a:t> </a:t>
            </a:r>
            <a:r>
              <a:rPr lang="en-US" dirty="0" err="1"/>
              <a:t>zgłosić</a:t>
            </a:r>
            <a:r>
              <a:rPr lang="en-US" dirty="0"/>
              <a:t> </a:t>
            </a:r>
            <a:r>
              <a:rPr lang="en-US" dirty="0" err="1"/>
              <a:t>witrynę</a:t>
            </a:r>
            <a:r>
              <a:rPr lang="en-US" dirty="0"/>
              <a:t> do </a:t>
            </a:r>
            <a:r>
              <a:rPr lang="en-US" dirty="0" err="1" smtClean="0"/>
              <a:t>wyszukiwarki</a:t>
            </a:r>
            <a:r>
              <a:rPr lang="pl-PL" dirty="0" smtClean="0"/>
              <a:t>?</a:t>
            </a:r>
            <a:endParaRPr dirty="0"/>
          </a:p>
        </p:txBody>
      </p:sp>
      <p:sp>
        <p:nvSpPr>
          <p:cNvPr id="254" name="Google Shape;254;p16"/>
          <p:cNvSpPr txBox="1">
            <a:spLocks noGrp="1"/>
          </p:cNvSpPr>
          <p:nvPr>
            <p:ph type="body" idx="1"/>
          </p:nvPr>
        </p:nvSpPr>
        <p:spPr>
          <a:xfrm>
            <a:off x="628650" y="1369218"/>
            <a:ext cx="7886700" cy="2375522"/>
          </a:xfrm>
          <a:prstGeom prst="rect">
            <a:avLst/>
          </a:prstGeom>
          <a:noFill/>
          <a:ln>
            <a:noFill/>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chemeClr val="accent2"/>
              </a:buClr>
              <a:buSzPts val="2700"/>
              <a:buFont typeface="Arial"/>
              <a:buChar char="•"/>
            </a:pPr>
            <a:r>
              <a:rPr lang="en-US" sz="1800" b="0" i="0" u="none" strike="noStrike" cap="none"/>
              <a:t>Niektóre wyszukiwarki nie mają opcji przesyłania</a:t>
            </a:r>
            <a:endParaRPr sz="1800" b="0" i="0" u="none" strike="noStrike" cap="none"/>
          </a:p>
          <a:p>
            <a:pPr marL="342900" marR="0" lvl="0" indent="-342900" algn="l" rtl="0">
              <a:lnSpc>
                <a:spcPct val="115000"/>
              </a:lnSpc>
              <a:spcBef>
                <a:spcPts val="1600"/>
              </a:spcBef>
              <a:spcAft>
                <a:spcPts val="0"/>
              </a:spcAft>
              <a:buClr>
                <a:schemeClr val="accent2"/>
              </a:buClr>
              <a:buSzPts val="2700"/>
              <a:buFont typeface="Arial"/>
              <a:buChar char="•"/>
            </a:pPr>
            <a:r>
              <a:rPr lang="en-US" sz="1800" b="0" i="0" u="none" strike="noStrike" cap="none"/>
              <a:t>Wyszukiwarki indeksują, ale indeksowanie nie jest natychmiastowe</a:t>
            </a:r>
            <a:endParaRPr sz="1800" b="0" i="0" u="none" strike="noStrike" cap="none"/>
          </a:p>
          <a:p>
            <a:pPr marL="342900" marR="0" lvl="0" indent="-342900" algn="l" rtl="0">
              <a:lnSpc>
                <a:spcPct val="115000"/>
              </a:lnSpc>
              <a:spcBef>
                <a:spcPts val="1600"/>
              </a:spcBef>
              <a:spcAft>
                <a:spcPts val="0"/>
              </a:spcAft>
              <a:buClr>
                <a:schemeClr val="accent2"/>
              </a:buClr>
              <a:buSzPts val="2700"/>
              <a:buFont typeface="Arial"/>
              <a:buChar char="•"/>
            </a:pPr>
            <a:r>
              <a:rPr lang="en-US" sz="1800" b="0" i="0" u="none" strike="noStrike" cap="none"/>
              <a:t>Wyszukiwarki mogą nie indeksować wszystkich stron w witrynie internetowej</a:t>
            </a:r>
            <a:endParaRPr sz="1800" b="0" i="0" u="none" strike="noStrike" cap="none"/>
          </a:p>
          <a:p>
            <a:pPr marL="342900" marR="0" lvl="0" indent="-342900" algn="l" rtl="0">
              <a:lnSpc>
                <a:spcPct val="115000"/>
              </a:lnSpc>
              <a:spcBef>
                <a:spcPts val="1600"/>
              </a:spcBef>
              <a:spcAft>
                <a:spcPts val="0"/>
              </a:spcAft>
              <a:buClr>
                <a:schemeClr val="accent2"/>
              </a:buClr>
              <a:buSzPts val="2700"/>
              <a:buFont typeface="Arial"/>
              <a:buChar char="•"/>
            </a:pPr>
            <a:r>
              <a:rPr lang="en-US" sz="1800" b="0" i="0" u="none" strike="noStrike" cap="none"/>
              <a:t>Wyszukiwarki indeksują tylko te treści, które mogą znaleźć</a:t>
            </a:r>
            <a:endParaRPr sz="1800" b="0" i="0" u="none" strike="noStrike" cap="none"/>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260" name="Google Shape;260;p17"/>
          <p:cNvSpPr txBox="1"/>
          <p:nvPr/>
        </p:nvSpPr>
        <p:spPr>
          <a:xfrm>
            <a:off x="675150" y="1901425"/>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Czym jest mapa witryny?</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6" name="Google Shape;266;p18"/>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7" name="Google Shape;267;p18"/>
          <p:cNvSpPr txBox="1">
            <a:spLocks noGrp="1"/>
          </p:cNvSpPr>
          <p:nvPr>
            <p:ph type="title"/>
          </p:nvPr>
        </p:nvSpPr>
        <p:spPr>
          <a:xfrm>
            <a:off x="628650" y="541140"/>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Czym jest mapa witryny?</a:t>
            </a:r>
            <a:br>
              <a:rPr lang="en-US"/>
            </a:br>
            <a:endParaRPr/>
          </a:p>
        </p:txBody>
      </p:sp>
      <p:sp>
        <p:nvSpPr>
          <p:cNvPr id="268" name="Google Shape;268;p18"/>
          <p:cNvSpPr txBox="1">
            <a:spLocks noGrp="1"/>
          </p:cNvSpPr>
          <p:nvPr>
            <p:ph type="body" idx="1"/>
          </p:nvPr>
        </p:nvSpPr>
        <p:spPr>
          <a:xfrm>
            <a:off x="628650" y="1369218"/>
            <a:ext cx="7886700" cy="144142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1800"/>
              <a:buFont typeface="Arial"/>
              <a:buNone/>
            </a:pPr>
            <a:r>
              <a:rPr lang="en-US" sz="1800" b="0" i="0" u="none" strike="noStrike" cap="none"/>
              <a:t>Mapa witryny to plik, który zawiera informacje o stronach internetowych witryny, treściach, takich jak filmy i inne pliki w witrynie oraz relacjach między nimi.</a:t>
            </a:r>
            <a:endParaRPr sz="1800" b="0" i="0" u="none" strike="noStrike" cap="none"/>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4" name="Google Shape;274;p19"/>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just" rtl="0">
              <a:lnSpc>
                <a:spcPct val="115000"/>
              </a:lnSpc>
              <a:spcBef>
                <a:spcPts val="0"/>
              </a:spcBef>
              <a:spcAft>
                <a:spcPts val="120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5" name="Google Shape;275;p1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Dlaczego mapa witryny jest ważna?</a:t>
            </a:r>
            <a:endParaRPr/>
          </a:p>
        </p:txBody>
      </p:sp>
      <p:sp>
        <p:nvSpPr>
          <p:cNvPr id="276" name="Google Shape;276;p19"/>
          <p:cNvSpPr txBox="1">
            <a:spLocks noGrp="1"/>
          </p:cNvSpPr>
          <p:nvPr>
            <p:ph type="body" idx="1"/>
          </p:nvPr>
        </p:nvSpPr>
        <p:spPr>
          <a:xfrm>
            <a:off x="628650" y="1369218"/>
            <a:ext cx="7886700" cy="3057247"/>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2100"/>
              <a:buNone/>
            </a:pPr>
            <a:r>
              <a:rPr lang="en-US"/>
              <a:t>Mapy witryn są ważne dla wyszukiwarek, ponieważ umożliwiają im łatwe znajdowanie i indeksowanie stron w witrynie. Tworząc mapę witryny i przesyłając ją do wyszukiwarek, informujesz je o wszystkich stronach w swojej witrynie i dajesz im możliwość uwzględnienia tych stron w wynikach wyszukiwania. Może to pomóc poprawić widoczność witryny w wynikach wyszukiwania, co ostatecznie może prowadzić do większego ruchu i potencjalnych klientów dla Twojej firmy.</a:t>
            </a:r>
            <a:endParaRPr/>
          </a:p>
          <a:p>
            <a:pPr marL="0" lvl="0" indent="0" algn="l" rtl="0">
              <a:lnSpc>
                <a:spcPct val="100000"/>
              </a:lnSpc>
              <a:spcBef>
                <a:spcPts val="750"/>
              </a:spcBef>
              <a:spcAft>
                <a:spcPts val="0"/>
              </a:spcAft>
              <a:buClr>
                <a:srgbClr val="161249"/>
              </a:buClr>
              <a:buSzPts val="1800"/>
              <a:buNone/>
            </a:pPr>
            <a:endParaRPr sz="18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2" name="Google Shape;282;p20"/>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just" rtl="0">
              <a:lnSpc>
                <a:spcPct val="115000"/>
              </a:lnSpc>
              <a:spcBef>
                <a:spcPts val="0"/>
              </a:spcBef>
              <a:spcAft>
                <a:spcPts val="120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3" name="Google Shape;283;p2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Dlaczego mapa witryny jest ważna?</a:t>
            </a:r>
            <a:endParaRPr/>
          </a:p>
        </p:txBody>
      </p:sp>
      <p:sp>
        <p:nvSpPr>
          <p:cNvPr id="284" name="Google Shape;284;p20"/>
          <p:cNvSpPr txBox="1">
            <a:spLocks noGrp="1"/>
          </p:cNvSpPr>
          <p:nvPr>
            <p:ph type="body" idx="1"/>
          </p:nvPr>
        </p:nvSpPr>
        <p:spPr>
          <a:xfrm>
            <a:off x="628650" y="1440786"/>
            <a:ext cx="7886700" cy="1426031"/>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2000"/>
              <a:buNone/>
            </a:pPr>
            <a:r>
              <a:rPr lang="en-US" sz="2000"/>
              <a:t>Bez mapy witryny nie będziesz w stanie dostarczyć wyszukiwarkom dodatkowych informacji o swoich stronach, takich jak data ich ostatniej aktualizacji lub częstotliwość ich zmian.</a:t>
            </a:r>
            <a:endParaRPr/>
          </a:p>
          <a:p>
            <a:pPr marL="0" lvl="0" indent="0" algn="l" rtl="0">
              <a:lnSpc>
                <a:spcPct val="100000"/>
              </a:lnSpc>
              <a:spcBef>
                <a:spcPts val="750"/>
              </a:spcBef>
              <a:spcAft>
                <a:spcPts val="0"/>
              </a:spcAft>
              <a:buClr>
                <a:srgbClr val="161249"/>
              </a:buClr>
              <a:buSzPts val="2000"/>
              <a:buNone/>
            </a:pPr>
            <a:endParaRPr sz="20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2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90" name="Google Shape;290;p2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91" name="Google Shape;291;p21"/>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Ocena aktywności</a:t>
            </a:r>
            <a:endParaRPr/>
          </a:p>
          <a:p>
            <a:pPr marL="0" lvl="0" indent="0" algn="l" rtl="0">
              <a:lnSpc>
                <a:spcPct val="90000"/>
              </a:lnSpc>
              <a:spcBef>
                <a:spcPts val="750"/>
              </a:spcBef>
              <a:spcAft>
                <a:spcPts val="0"/>
              </a:spcAft>
              <a:buClr>
                <a:schemeClr val="lt1"/>
              </a:buClr>
              <a:buSzPts val="2800"/>
              <a:buNone/>
            </a:pPr>
            <a:endParaRPr sz="2800"/>
          </a:p>
        </p:txBody>
      </p:sp>
      <p:sp>
        <p:nvSpPr>
          <p:cNvPr id="292" name="Google Shape;292;p2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FFFFFF"/>
              </a:buClr>
              <a:buSzPts val="2400"/>
              <a:buFont typeface="Arial"/>
              <a:buNone/>
            </a:pPr>
            <a:r>
              <a:rPr lang="en-US" sz="2400" b="0" i="0" u="none" strike="noStrike" cap="none">
                <a:solidFill>
                  <a:srgbClr val="FFFFFF"/>
                </a:solidFill>
              </a:rPr>
              <a:t>Wybierz stronę internetową:</a:t>
            </a:r>
            <a:r>
              <a:rPr lang="en-US" sz="2000" b="0" i="0" u="none" strike="noStrike" cap="none">
                <a:solidFill>
                  <a:srgbClr val="FFFFFF"/>
                </a:solidFill>
              </a:rPr>
              <a:t/>
            </a:r>
            <a:br>
              <a:rPr lang="en-US" sz="2000" b="0" i="0" u="none" strike="noStrike" cap="none">
                <a:solidFill>
                  <a:srgbClr val="FFFFFF"/>
                </a:solidFill>
              </a:rPr>
            </a:br>
            <a:endParaRPr sz="2000" b="0" i="0" u="none" strike="noStrike" cap="none">
              <a:solidFill>
                <a:srgbClr val="FFFFFF"/>
              </a:solidFill>
            </a:endParaRPr>
          </a:p>
          <a:p>
            <a:pPr marL="342900" marR="0" lvl="0" indent="-342900" algn="l" rtl="0">
              <a:lnSpc>
                <a:spcPct val="100000"/>
              </a:lnSpc>
              <a:spcBef>
                <a:spcPts val="0"/>
              </a:spcBef>
              <a:spcAft>
                <a:spcPts val="0"/>
              </a:spcAft>
              <a:buClr>
                <a:schemeClr val="lt1"/>
              </a:buClr>
              <a:buSzPts val="3000"/>
              <a:buFont typeface="Arial"/>
              <a:buChar char="•"/>
            </a:pPr>
            <a:r>
              <a:rPr lang="en-US" sz="2000" b="0" i="0" u="none" strike="noStrike" cap="none">
                <a:solidFill>
                  <a:srgbClr val="FFFFFF"/>
                </a:solidFill>
              </a:rPr>
              <a:t>Pokaż, skąd wiesz, które strony są indeksowane</a:t>
            </a:r>
            <a:endParaRPr/>
          </a:p>
          <a:p>
            <a:pPr marL="342900" marR="0" lvl="0" indent="-342900" algn="l" rtl="0">
              <a:lnSpc>
                <a:spcPct val="100000"/>
              </a:lnSpc>
              <a:spcBef>
                <a:spcPts val="0"/>
              </a:spcBef>
              <a:spcAft>
                <a:spcPts val="0"/>
              </a:spcAft>
              <a:buClr>
                <a:schemeClr val="lt1"/>
              </a:buClr>
              <a:buSzPts val="3000"/>
              <a:buFont typeface="Arial"/>
              <a:buChar char="•"/>
            </a:pPr>
            <a:r>
              <a:rPr lang="en-US" sz="2000" b="0" i="0" u="none" strike="noStrike" cap="none">
                <a:solidFill>
                  <a:srgbClr val="FFFFFF"/>
                </a:solidFill>
              </a:rPr>
              <a:t>Pokaż, skąd wiesz, które strony zawierają określone słowa kluczowe</a:t>
            </a:r>
            <a:endParaRPr/>
          </a:p>
          <a:p>
            <a:pPr marL="0" lvl="0" indent="0" algn="l" rtl="0">
              <a:lnSpc>
                <a:spcPct val="101250"/>
              </a:lnSpc>
              <a:spcBef>
                <a:spcPts val="1200"/>
              </a:spcBef>
              <a:spcAft>
                <a:spcPts val="0"/>
              </a:spcAft>
              <a:buClr>
                <a:schemeClr val="lt1"/>
              </a:buClr>
              <a:buSzPts val="1600"/>
              <a:buNone/>
            </a:pP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22"/>
          <p:cNvSpPr txBox="1"/>
          <p:nvPr/>
        </p:nvSpPr>
        <p:spPr>
          <a:xfrm>
            <a:off x="0" y="1868532"/>
            <a:ext cx="9144000" cy="887147"/>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Działalność konsolidacyjna</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03" name="Google Shape;303;p2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p:txBody>
      </p:sp>
      <p:sp>
        <p:nvSpPr>
          <p:cNvPr id="304" name="Google Shape;304;p23"/>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Działalność konsolidacyjna</a:t>
            </a:r>
            <a:endParaRPr/>
          </a:p>
          <a:p>
            <a:pPr marL="0" lvl="0" indent="0" algn="l" rtl="0">
              <a:lnSpc>
                <a:spcPct val="90000"/>
              </a:lnSpc>
              <a:spcBef>
                <a:spcPts val="750"/>
              </a:spcBef>
              <a:spcAft>
                <a:spcPts val="0"/>
              </a:spcAft>
              <a:buClr>
                <a:schemeClr val="lt1"/>
              </a:buClr>
              <a:buSzPts val="2800"/>
              <a:buNone/>
            </a:pPr>
            <a:endParaRPr sz="2800"/>
          </a:p>
        </p:txBody>
      </p:sp>
      <p:sp>
        <p:nvSpPr>
          <p:cNvPr id="305" name="Google Shape;305;p2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FFFFFF"/>
              </a:buClr>
              <a:buSzPts val="2000"/>
              <a:buFont typeface="Arial"/>
              <a:buNone/>
            </a:pPr>
            <a:r>
              <a:rPr lang="en-US" sz="2000" b="0" i="0" u="none" strike="noStrike" cap="none">
                <a:solidFill>
                  <a:srgbClr val="FFFFFF"/>
                </a:solidFill>
                <a:latin typeface="Arial"/>
                <a:ea typeface="Arial"/>
                <a:cs typeface="Arial"/>
                <a:sym typeface="Arial"/>
              </a:rPr>
              <a:t>Wybierz stronę internetową:</a:t>
            </a:r>
            <a:endParaRPr sz="2000" b="0" i="0" u="none" strike="noStrike" cap="none">
              <a:solidFill>
                <a:srgbClr val="FFFFFF"/>
              </a:solidFill>
              <a:latin typeface="Calibri"/>
              <a:ea typeface="Calibri"/>
              <a:cs typeface="Calibri"/>
              <a:sym typeface="Calibri"/>
            </a:endParaRPr>
          </a:p>
          <a:p>
            <a:pPr marL="285750" marR="0" lvl="0" indent="-285750" algn="l" rtl="0">
              <a:lnSpc>
                <a:spcPct val="115000"/>
              </a:lnSpc>
              <a:spcBef>
                <a:spcPts val="1600"/>
              </a:spcBef>
              <a:spcAft>
                <a:spcPts val="0"/>
              </a:spcAft>
              <a:buClr>
                <a:schemeClr val="lt1"/>
              </a:buClr>
              <a:buSzPts val="2700"/>
              <a:buFont typeface="Arial"/>
              <a:buChar char="•"/>
            </a:pPr>
            <a:r>
              <a:rPr lang="en-US" sz="1800" b="0" i="0" u="none" strike="noStrike" cap="none">
                <a:solidFill>
                  <a:srgbClr val="FFFFFF"/>
                </a:solidFill>
                <a:latin typeface="Arial"/>
                <a:ea typeface="Arial"/>
                <a:cs typeface="Arial"/>
                <a:sym typeface="Arial"/>
              </a:rPr>
              <a:t>Sprawdź, które strony są indeksowane w wyszukiwarkach Google, Yahoo, Bing, Yandex i Baidu.</a:t>
            </a:r>
            <a:endParaRPr sz="1800" b="0" i="0" u="none" strike="noStrike" cap="none">
              <a:solidFill>
                <a:srgbClr val="FFFFFF"/>
              </a:solidFill>
              <a:latin typeface="Calibri"/>
              <a:ea typeface="Calibri"/>
              <a:cs typeface="Calibri"/>
              <a:sym typeface="Calibri"/>
            </a:endParaRPr>
          </a:p>
          <a:p>
            <a:pPr marL="285750" marR="0" lvl="0" indent="-285750" algn="l" rtl="0">
              <a:lnSpc>
                <a:spcPct val="115000"/>
              </a:lnSpc>
              <a:spcBef>
                <a:spcPts val="1600"/>
              </a:spcBef>
              <a:spcAft>
                <a:spcPts val="0"/>
              </a:spcAft>
              <a:buClr>
                <a:schemeClr val="lt1"/>
              </a:buClr>
              <a:buSzPts val="2700"/>
              <a:buFont typeface="Arial"/>
              <a:buChar char="•"/>
            </a:pPr>
            <a:r>
              <a:rPr lang="en-US" sz="1800" b="0" i="0" u="none" strike="noStrike" cap="none">
                <a:solidFill>
                  <a:srgbClr val="FFFFFF"/>
                </a:solidFill>
                <a:latin typeface="Arial"/>
                <a:ea typeface="Arial"/>
                <a:cs typeface="Arial"/>
                <a:sym typeface="Arial"/>
              </a:rPr>
              <a:t>Porównanie wyników</a:t>
            </a:r>
            <a:endParaRPr/>
          </a:p>
          <a:p>
            <a:pPr marL="285750" marR="0" lvl="0" indent="-171450" algn="l" rtl="0">
              <a:lnSpc>
                <a:spcPct val="115000"/>
              </a:lnSpc>
              <a:spcBef>
                <a:spcPts val="160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2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11" name="Google Shape;311;p24"/>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312" name="Google Shape;312;p2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ED7D31"/>
              </a:buClr>
              <a:buSzPts val="3200"/>
              <a:buFont typeface="Arial"/>
              <a:buNone/>
            </a:pPr>
            <a:r>
              <a:rPr lang="en-US" sz="3200" b="1">
                <a:solidFill>
                  <a:srgbClr val="ED7D31"/>
                </a:solidFill>
                <a:latin typeface="Arial"/>
                <a:ea typeface="Arial"/>
                <a:cs typeface="Arial"/>
                <a:sym typeface="Arial"/>
              </a:rPr>
              <a:t>Podsumowanie celów nauczania</a:t>
            </a:r>
            <a:r>
              <a:rPr lang="en-US" sz="3200">
                <a:solidFill>
                  <a:srgbClr val="ED7D31"/>
                </a:solidFill>
              </a:rPr>
              <a:t/>
            </a:r>
            <a:br>
              <a:rPr lang="en-US" sz="3200">
                <a:solidFill>
                  <a:srgbClr val="ED7D31"/>
                </a:solidFill>
              </a:rPr>
            </a:br>
            <a:endParaRPr sz="3200">
              <a:solidFill>
                <a:srgbClr val="ED7D31"/>
              </a:solidFill>
            </a:endParaRPr>
          </a:p>
        </p:txBody>
      </p:sp>
      <p:sp>
        <p:nvSpPr>
          <p:cNvPr id="313" name="Google Shape;313;p24"/>
          <p:cNvSpPr txBox="1">
            <a:spLocks noGrp="1"/>
          </p:cNvSpPr>
          <p:nvPr>
            <p:ph type="body" idx="1"/>
          </p:nvPr>
        </p:nvSpPr>
        <p:spPr>
          <a:xfrm>
            <a:off x="762439" y="311239"/>
            <a:ext cx="7886700" cy="4030847"/>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2000"/>
              <a:buFont typeface="Arial"/>
              <a:buNone/>
            </a:pPr>
            <a:endParaRPr sz="2000" i="0" u="none" strike="noStrike" cap="none"/>
          </a:p>
          <a:p>
            <a:pPr marL="0" marR="0" lvl="0" indent="0" algn="l" rtl="0">
              <a:lnSpc>
                <a:spcPct val="115000"/>
              </a:lnSpc>
              <a:spcBef>
                <a:spcPts val="1600"/>
              </a:spcBef>
              <a:spcAft>
                <a:spcPts val="0"/>
              </a:spcAft>
              <a:buClr>
                <a:srgbClr val="161249"/>
              </a:buClr>
              <a:buSzPts val="2000"/>
              <a:buFont typeface="Arial"/>
              <a:buNone/>
            </a:pPr>
            <a:endParaRPr sz="2000" i="0" u="none" strike="noStrike" cap="none"/>
          </a:p>
          <a:p>
            <a:pPr marL="342900" marR="0" lvl="0" indent="-342900" algn="l" rtl="0">
              <a:lnSpc>
                <a:spcPct val="115000"/>
              </a:lnSpc>
              <a:spcBef>
                <a:spcPts val="1600"/>
              </a:spcBef>
              <a:spcAft>
                <a:spcPts val="0"/>
              </a:spcAft>
              <a:buClr>
                <a:srgbClr val="ED7D31"/>
              </a:buClr>
              <a:buSzPts val="3000"/>
              <a:buFont typeface="Arial"/>
              <a:buChar char="•"/>
            </a:pPr>
            <a:r>
              <a:rPr lang="en-US" sz="2000" i="0" u="none" strike="noStrike" cap="none"/>
              <a:t>Czy możesz teraz opisać, jak działają wyszukiwarki?</a:t>
            </a:r>
            <a:endParaRPr sz="2000" i="0" u="none" strike="noStrike" cap="none"/>
          </a:p>
          <a:p>
            <a:pPr marL="342900" marR="0" lvl="0" indent="-342900" algn="l" rtl="0">
              <a:lnSpc>
                <a:spcPct val="115000"/>
              </a:lnSpc>
              <a:spcBef>
                <a:spcPts val="1600"/>
              </a:spcBef>
              <a:spcAft>
                <a:spcPts val="0"/>
              </a:spcAft>
              <a:buClr>
                <a:srgbClr val="ED7D31"/>
              </a:buClr>
              <a:buSzPts val="3000"/>
              <a:buFont typeface="Arial"/>
              <a:buChar char="•"/>
            </a:pPr>
            <a:r>
              <a:rPr lang="en-US" sz="2000" i="0" u="none" strike="noStrike" cap="none"/>
              <a:t>Czy możesz teraz wyjaśnić proces zgłaszania strony internetowej do wyszukiwarki?</a:t>
            </a:r>
            <a:endParaRPr sz="2000" i="0" u="none" strike="noStrike" cap="none"/>
          </a:p>
          <a:p>
            <a:pPr marL="0" marR="0" lvl="0" indent="0" algn="ctr" rtl="0">
              <a:lnSpc>
                <a:spcPct val="115000"/>
              </a:lnSpc>
              <a:spcBef>
                <a:spcPts val="1600"/>
              </a:spcBef>
              <a:spcAft>
                <a:spcPts val="0"/>
              </a:spcAft>
              <a:buClr>
                <a:srgbClr val="161249"/>
              </a:buClr>
              <a:buSzPts val="2000"/>
              <a:buFont typeface="Arial"/>
              <a:buNone/>
            </a:pPr>
            <a:endParaRPr sz="2000" i="0" u="none" strike="noStrike" cap="none"/>
          </a:p>
          <a:p>
            <a:pPr marL="0" marR="0" lvl="0" indent="0" algn="ctr" rtl="0">
              <a:lnSpc>
                <a:spcPct val="115000"/>
              </a:lnSpc>
              <a:spcBef>
                <a:spcPts val="1600"/>
              </a:spcBef>
              <a:spcAft>
                <a:spcPts val="0"/>
              </a:spcAft>
              <a:buClr>
                <a:srgbClr val="161249"/>
              </a:buClr>
              <a:buSzPts val="2000"/>
              <a:buFont typeface="Arial"/>
              <a:buNone/>
            </a:pPr>
            <a:endParaRPr sz="2000" i="0" u="none" strike="noStrike" cap="none"/>
          </a:p>
          <a:p>
            <a:pPr marL="0" lvl="0" indent="0" algn="l" rtl="0">
              <a:lnSpc>
                <a:spcPct val="90000"/>
              </a:lnSpc>
              <a:spcBef>
                <a:spcPts val="750"/>
              </a:spcBef>
              <a:spcAft>
                <a:spcPts val="0"/>
              </a:spcAft>
              <a:buClr>
                <a:srgbClr val="161249"/>
              </a:buClr>
              <a:buSzPts val="2400"/>
              <a:buNone/>
            </a:pP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19" name="Google Shape;319;p25"/>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20" name="Google Shape;320;p2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ED7D31"/>
              </a:buClr>
              <a:buSzPct val="100000"/>
              <a:buFont typeface="Arial"/>
              <a:buNone/>
            </a:pPr>
            <a:r>
              <a:rPr lang="en-US" sz="3600" b="1">
                <a:solidFill>
                  <a:srgbClr val="ED7D31"/>
                </a:solidFill>
                <a:latin typeface="Arial"/>
                <a:ea typeface="Arial"/>
                <a:cs typeface="Arial"/>
                <a:sym typeface="Arial"/>
              </a:rPr>
              <a:t>Podsumowanie nauki</a:t>
            </a:r>
            <a:r>
              <a:rPr lang="en-US">
                <a:solidFill>
                  <a:srgbClr val="D12477"/>
                </a:solidFill>
              </a:rPr>
              <a:t/>
            </a:r>
            <a:br>
              <a:rPr lang="en-US">
                <a:solidFill>
                  <a:srgbClr val="D12477"/>
                </a:solidFill>
              </a:rPr>
            </a:br>
            <a:endParaRPr>
              <a:solidFill>
                <a:srgbClr val="D12477"/>
              </a:solidFill>
            </a:endParaRPr>
          </a:p>
        </p:txBody>
      </p:sp>
      <p:sp>
        <p:nvSpPr>
          <p:cNvPr id="321" name="Google Shape;321;p25"/>
          <p:cNvSpPr txBox="1">
            <a:spLocks noGrp="1"/>
          </p:cNvSpPr>
          <p:nvPr>
            <p:ph type="body" idx="1"/>
          </p:nvPr>
        </p:nvSpPr>
        <p:spPr>
          <a:xfrm>
            <a:off x="628650" y="1369218"/>
            <a:ext cx="7886700" cy="1749156"/>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ED7D31"/>
              </a:buClr>
              <a:buSzPts val="2700"/>
              <a:buFont typeface="Arial"/>
              <a:buChar char="•"/>
            </a:pPr>
            <a:r>
              <a:rPr lang="en-US" sz="1800" dirty="0" err="1"/>
              <a:t>Opisz</a:t>
            </a:r>
            <a:r>
              <a:rPr lang="en-US" sz="1800" dirty="0"/>
              <a:t> </a:t>
            </a:r>
            <a:r>
              <a:rPr lang="en-US" sz="1800" dirty="0" err="1"/>
              <a:t>związek</a:t>
            </a:r>
            <a:r>
              <a:rPr lang="en-US" sz="1800" dirty="0"/>
              <a:t>, </a:t>
            </a:r>
            <a:r>
              <a:rPr lang="en-US" sz="1800" dirty="0" err="1"/>
              <a:t>jaki</a:t>
            </a:r>
            <a:r>
              <a:rPr lang="en-US" sz="1800" dirty="0"/>
              <a:t> </a:t>
            </a:r>
            <a:r>
              <a:rPr lang="en-US" sz="1800" dirty="0" err="1"/>
              <a:t>widzisz</a:t>
            </a:r>
            <a:r>
              <a:rPr lang="en-US" sz="1800" dirty="0"/>
              <a:t> </a:t>
            </a:r>
            <a:r>
              <a:rPr lang="en-US" sz="1800" dirty="0" err="1"/>
              <a:t>między</a:t>
            </a:r>
            <a:r>
              <a:rPr lang="en-US" sz="1800" dirty="0"/>
              <a:t> </a:t>
            </a:r>
            <a:r>
              <a:rPr lang="en-US" sz="1800" dirty="0" err="1"/>
              <a:t>dzisiejszym</a:t>
            </a:r>
            <a:r>
              <a:rPr lang="en-US" sz="1800" dirty="0"/>
              <a:t> </a:t>
            </a:r>
            <a:r>
              <a:rPr lang="en-US" sz="1800" dirty="0" err="1"/>
              <a:t>materiałem</a:t>
            </a:r>
            <a:r>
              <a:rPr lang="en-US" sz="1800" dirty="0"/>
              <a:t> a </a:t>
            </a:r>
            <a:r>
              <a:rPr lang="en-US" sz="1800" dirty="0" err="1"/>
              <a:t>sposobem</a:t>
            </a:r>
            <a:r>
              <a:rPr lang="en-US" sz="1800" dirty="0"/>
              <a:t> </a:t>
            </a:r>
            <a:r>
              <a:rPr lang="en-US" sz="1800" dirty="0" err="1"/>
              <a:t>korzystania</a:t>
            </a:r>
            <a:r>
              <a:rPr lang="en-US" sz="1800" dirty="0"/>
              <a:t> z </a:t>
            </a:r>
            <a:r>
              <a:rPr lang="en-US" sz="1800" dirty="0" err="1"/>
              <a:t>wyszukiwarek</a:t>
            </a:r>
            <a:r>
              <a:rPr lang="en-US" sz="1800" dirty="0"/>
              <a:t>.</a:t>
            </a:r>
            <a:endParaRPr sz="1800" dirty="0"/>
          </a:p>
          <a:p>
            <a:pPr marL="285750" marR="0" lvl="0" indent="-285750" algn="l" rtl="0">
              <a:lnSpc>
                <a:spcPct val="115000"/>
              </a:lnSpc>
              <a:spcBef>
                <a:spcPts val="1200"/>
              </a:spcBef>
              <a:spcAft>
                <a:spcPts val="0"/>
              </a:spcAft>
              <a:buClr>
                <a:srgbClr val="ED7D31"/>
              </a:buClr>
              <a:buSzPts val="2700"/>
              <a:buFont typeface="Arial"/>
              <a:buChar char="•"/>
            </a:pPr>
            <a:r>
              <a:rPr lang="en-US" sz="1800" dirty="0" err="1"/>
              <a:t>Udawaj</a:t>
            </a:r>
            <a:r>
              <a:rPr lang="en-US" sz="1800" dirty="0"/>
              <a:t>, </a:t>
            </a:r>
            <a:r>
              <a:rPr lang="en-US" sz="1800" dirty="0" err="1"/>
              <a:t>że</a:t>
            </a:r>
            <a:r>
              <a:rPr lang="en-US" sz="1800" dirty="0"/>
              <a:t> </a:t>
            </a:r>
            <a:r>
              <a:rPr lang="en-US" sz="1800" dirty="0" err="1"/>
              <a:t>kolega</a:t>
            </a:r>
            <a:r>
              <a:rPr lang="en-US" sz="1800" dirty="0"/>
              <a:t> z </a:t>
            </a:r>
            <a:r>
              <a:rPr lang="pl-PL" sz="1800" dirty="0" smtClean="0"/>
              <a:t>grupy </a:t>
            </a:r>
            <a:r>
              <a:rPr lang="en-US" sz="1800" dirty="0" smtClean="0"/>
              <a:t>jest </a:t>
            </a:r>
            <a:r>
              <a:rPr lang="en-US" sz="1800" dirty="0" err="1"/>
              <a:t>dziś</a:t>
            </a:r>
            <a:r>
              <a:rPr lang="en-US" sz="1800" dirty="0"/>
              <a:t> </a:t>
            </a:r>
            <a:r>
              <a:rPr lang="en-US" sz="1800" dirty="0" err="1"/>
              <a:t>nieobecny</a:t>
            </a:r>
            <a:r>
              <a:rPr lang="en-US" sz="1800" dirty="0"/>
              <a:t>. Co </a:t>
            </a:r>
            <a:r>
              <a:rPr lang="en-US" sz="1800" dirty="0" err="1"/>
              <a:t>byś</a:t>
            </a:r>
            <a:r>
              <a:rPr lang="en-US" sz="1800" dirty="0"/>
              <a:t> mu </a:t>
            </a:r>
            <a:r>
              <a:rPr lang="en-US" sz="1800" dirty="0" err="1"/>
              <a:t>powiedział</a:t>
            </a:r>
            <a:r>
              <a:rPr lang="en-US" sz="1800" dirty="0"/>
              <a:t>?</a:t>
            </a:r>
            <a:endParaRPr sz="1800" dirty="0"/>
          </a:p>
          <a:p>
            <a:pPr marL="0" lvl="0" indent="0" algn="l" rtl="0">
              <a:lnSpc>
                <a:spcPct val="90000"/>
              </a:lnSpc>
              <a:spcBef>
                <a:spcPts val="1950"/>
              </a:spcBef>
              <a:spcAft>
                <a:spcPts val="0"/>
              </a:spcAft>
              <a:buClr>
                <a:srgbClr val="161249"/>
              </a:buClr>
              <a:buSzPts val="2100"/>
              <a:buNone/>
            </a:pPr>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26"/>
          <p:cNvSpPr txBox="1"/>
          <p:nvPr/>
        </p:nvSpPr>
        <p:spPr>
          <a:xfrm>
            <a:off x="528175" y="836925"/>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800" b="1" i="0" u="none" strike="noStrike" cap="none">
                <a:solidFill>
                  <a:schemeClr val="lt1"/>
                </a:solidFill>
                <a:latin typeface="Arial"/>
                <a:ea typeface="Arial"/>
                <a:cs typeface="Arial"/>
                <a:sym typeface="Arial"/>
              </a:rPr>
              <a:t>Pytania?</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32" name="Google Shape;332;p27"/>
          <p:cNvSpPr txBox="1"/>
          <p:nvPr/>
        </p:nvSpPr>
        <p:spPr>
          <a:xfrm>
            <a:off x="478339" y="1262791"/>
            <a:ext cx="8454900" cy="3006992"/>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333" name="Google Shape;333;p27"/>
          <p:cNvSpPr txBox="1">
            <a:spLocks noGrp="1"/>
          </p:cNvSpPr>
          <p:nvPr>
            <p:ph type="title"/>
          </p:nvPr>
        </p:nvSpPr>
        <p:spPr>
          <a:xfrm>
            <a:off x="628650" y="392189"/>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ED7D31"/>
              </a:buClr>
              <a:buSzPts val="5400"/>
              <a:buFont typeface="Arial"/>
              <a:buNone/>
            </a:pPr>
            <a:r>
              <a:rPr lang="en-US" sz="5400">
                <a:solidFill>
                  <a:srgbClr val="ED7D31"/>
                </a:solidFill>
              </a:rPr>
              <a:t>Następne zajęcia...</a:t>
            </a:r>
            <a:endParaRPr/>
          </a:p>
        </p:txBody>
      </p:sp>
      <p:sp>
        <p:nvSpPr>
          <p:cNvPr id="334" name="Google Shape;334;p27"/>
          <p:cNvSpPr txBox="1">
            <a:spLocks noGrp="1"/>
          </p:cNvSpPr>
          <p:nvPr>
            <p:ph type="body" idx="1"/>
          </p:nvPr>
        </p:nvSpPr>
        <p:spPr>
          <a:xfrm>
            <a:off x="628650" y="1605217"/>
            <a:ext cx="7886700" cy="98129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ED7D31"/>
              </a:buClr>
              <a:buSzPts val="4200"/>
              <a:buFont typeface="Arial"/>
              <a:buChar char="•"/>
            </a:pPr>
            <a:r>
              <a:rPr lang="en-US" sz="2800" b="0" i="0" u="none" strike="noStrike" cap="none">
                <a:latin typeface="Arial"/>
                <a:ea typeface="Arial"/>
                <a:cs typeface="Arial"/>
                <a:sym typeface="Arial"/>
              </a:rPr>
              <a:t>Strategia SEO</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a:t>
            </a:r>
            <a:r>
              <a:rPr lang="fi" dirty="0" smtClean="0">
                <a:solidFill>
                  <a:srgbClr val="FFFFFF"/>
                </a:solidFill>
              </a:rPr>
              <a:t>zadaniami, </a:t>
            </a:r>
            <a:r>
              <a:rPr lang="fi" dirty="0">
                <a:solidFill>
                  <a:srgbClr val="FFFFFF"/>
                </a:solidFill>
              </a:rPr>
              <a:t>a także do szczegółowych instrukcji dla nauczycieli. Możesz swobodnie korzystać z części lub całości dostępnych materiałów.</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fi" dirty="0">
                <a:solidFill>
                  <a:srgbClr val="FFFFFF"/>
                </a:solidFill>
              </a:rPr>
              <a:t>Materiał zawiera treści i dane liczbowe pobrane z Internetu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 związku z tym może ulec zmianie. Źródła zostały podane zgodnie z zasadami dozwolonego użytku. Cały materiał można obejrzeć i pobrać ze strony </a:t>
            </a:r>
            <a:r>
              <a:rPr lang="fi" dirty="0">
                <a:solidFill>
                  <a:srgbClr val="FFFFFF"/>
                </a:solidFill>
                <a:hlinkClick r:id="rId3"/>
              </a:rPr>
              <a:t>www.dems.pro</a:t>
            </a:r>
            <a:r>
              <a:rPr lang="fi" dirty="0" smtClean="0">
                <a:solidFill>
                  <a:srgbClr val="FFFFFF"/>
                </a:solidFill>
              </a:rPr>
              <a:t>.</a:t>
            </a:r>
            <a:r>
              <a:rPr lang="pl-PL" dirty="0" smtClean="0">
                <a:solidFill>
                  <a:srgbClr val="FFFFFF"/>
                </a:solidFill>
              </a:rPr>
              <a:t> </a:t>
            </a:r>
            <a:r>
              <a:rPr lang="fi" dirty="0" smtClean="0">
                <a:solidFill>
                  <a:srgbClr val="FFFFFF"/>
                </a:solidFill>
              </a:rPr>
              <a:t> </a:t>
            </a:r>
            <a:r>
              <a:rPr lang="fi" dirty="0">
                <a:solidFill>
                  <a:srgbClr val="FFFFFF"/>
                </a:solidFill>
              </a:rPr>
              <a:t>Wszystkie materiały są przeznaczone do otwartego użytku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współfinansowane przez program Erasmus +.</a:t>
            </a:r>
            <a:endParaRPr dirty="0">
              <a:solidFill>
                <a:srgbClr val="FFFFFF"/>
              </a:solidFill>
            </a:endParaRPr>
          </a:p>
        </p:txBody>
      </p:sp>
    </p:spTree>
    <p:extLst>
      <p:ext uri="{BB962C8B-B14F-4D97-AF65-F5344CB8AC3E}">
        <p14:creationId xmlns:p14="http://schemas.microsoft.com/office/powerpoint/2010/main" val="2222366265"/>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2537</Words>
  <Application>Microsoft Office PowerPoint</Application>
  <PresentationFormat>Pokaz na ekranie (16:9)</PresentationFormat>
  <Paragraphs>130</Paragraphs>
  <Slides>28</Slides>
  <Notes>28</Notes>
  <HiddenSlides>0</HiddenSlides>
  <MMClips>0</MMClips>
  <ScaleCrop>false</ScaleCrop>
  <HeadingPairs>
    <vt:vector size="6" baseType="variant">
      <vt:variant>
        <vt:lpstr>Używane czcionki</vt:lpstr>
      </vt:variant>
      <vt:variant>
        <vt:i4>5</vt:i4>
      </vt:variant>
      <vt:variant>
        <vt:lpstr>Motyw</vt:lpstr>
      </vt:variant>
      <vt:variant>
        <vt:i4>1</vt:i4>
      </vt:variant>
      <vt:variant>
        <vt:lpstr>Tytuły slajdów</vt:lpstr>
      </vt:variant>
      <vt:variant>
        <vt:i4>28</vt:i4>
      </vt:variant>
    </vt:vector>
  </HeadingPairs>
  <TitlesOfParts>
    <vt:vector size="34" baseType="lpstr">
      <vt:lpstr>Calibri</vt:lpstr>
      <vt:lpstr>Noto Sans Symbols</vt:lpstr>
      <vt:lpstr>Dancing Script</vt:lpstr>
      <vt:lpstr>Arial</vt:lpstr>
      <vt:lpstr>Roboto</vt:lpstr>
      <vt:lpstr>DEMS NEW</vt:lpstr>
      <vt:lpstr>Jak działają wyszukiwarki?</vt:lpstr>
      <vt:lpstr>"Wyszukiwanie przed internetem" </vt:lpstr>
      <vt:lpstr>"Wyszukiwanie przed internetem" </vt:lpstr>
      <vt:lpstr>Cele nauczania</vt:lpstr>
      <vt:lpstr>Tematy</vt:lpstr>
      <vt:lpstr>Prezentacja programu PowerPoint</vt:lpstr>
      <vt:lpstr>Prezentacja programu PowerPoint</vt:lpstr>
      <vt:lpstr>Kluczowe składniki wyszukiwarki</vt:lpstr>
      <vt:lpstr>Prezentacja programu PowerPoint</vt:lpstr>
      <vt:lpstr>Jak działają wyszukiwarki?</vt:lpstr>
      <vt:lpstr>Prezentacja programu PowerPoint</vt:lpstr>
      <vt:lpstr>Prezentacja programu PowerPoint</vt:lpstr>
      <vt:lpstr>Działalność konsolidacyjna</vt:lpstr>
      <vt:lpstr>Prezentacja programu PowerPoint</vt:lpstr>
      <vt:lpstr>Jak zgłosić witrynę do wyszukiwarki?</vt:lpstr>
      <vt:lpstr>Jak zgłosić witrynę do wyszukiwarki?</vt:lpstr>
      <vt:lpstr>Prezentacja programu PowerPoint</vt:lpstr>
      <vt:lpstr>Czym jest mapa witryny? </vt:lpstr>
      <vt:lpstr>Dlaczego mapa witryny jest ważna?</vt:lpstr>
      <vt:lpstr>Dlaczego mapa witryny jest ważna?</vt:lpstr>
      <vt:lpstr>Prezentacja programu PowerPoint</vt:lpstr>
      <vt:lpstr>Prezentacja programu PowerPoint</vt:lpstr>
      <vt:lpstr>Prezentacja programu PowerPoint</vt:lpstr>
      <vt:lpstr>Podsumowanie celów nauczania </vt:lpstr>
      <vt:lpstr>Podsumowanie nauki </vt:lpstr>
      <vt:lpstr>Prezentacja programu PowerPoint</vt:lpstr>
      <vt:lpstr>Następne zajęcia...</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Jak działają wyszukiwarki?</dc:title>
  <dc:creator>a20160391@pbs.up.pt</dc:creator>
  <cp:keywords>, docId:8D50E9CB4ECC7F4FFD6E3D9827B0086E</cp:keywords>
  <cp:lastModifiedBy>Agnieszka</cp:lastModifiedBy>
  <cp:revision>1</cp:revision>
  <dcterms:modified xsi:type="dcterms:W3CDTF">2023-09-27T04:49:09Z</dcterms:modified>
</cp:coreProperties>
</file>