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6"/>
  </p:notesMasterIdLst>
  <p:sldIdLst>
    <p:sldId id="311" r:id="rId2"/>
    <p:sldId id="312" r:id="rId3"/>
    <p:sldId id="313" r:id="rId4"/>
    <p:sldId id="315" r:id="rId5"/>
    <p:sldId id="316" r:id="rId6"/>
    <p:sldId id="317" r:id="rId7"/>
    <p:sldId id="318" r:id="rId8"/>
    <p:sldId id="343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27" r:id="rId18"/>
    <p:sldId id="328" r:id="rId19"/>
    <p:sldId id="329" r:id="rId20"/>
    <p:sldId id="344" r:id="rId21"/>
    <p:sldId id="331" r:id="rId22"/>
    <p:sldId id="332" r:id="rId23"/>
    <p:sldId id="333" r:id="rId24"/>
    <p:sldId id="334" r:id="rId25"/>
    <p:sldId id="345" r:id="rId26"/>
    <p:sldId id="335" r:id="rId27"/>
    <p:sldId id="336" r:id="rId28"/>
    <p:sldId id="337" r:id="rId29"/>
    <p:sldId id="338" r:id="rId30"/>
    <p:sldId id="346" r:id="rId31"/>
    <p:sldId id="339" r:id="rId32"/>
    <p:sldId id="340" r:id="rId33"/>
    <p:sldId id="341" r:id="rId34"/>
    <p:sldId id="342" r:id="rId3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8" roundtripDataSignature="AMtx7mi9TYr7IsXKMTP4axWgbFFjrqn1V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ara Aarni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AB44DD-285C-4E1E-A20D-62402494B8FB}">
  <a:tblStyle styleId="{ABAB44DD-285C-4E1E-A20D-62402494B8F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503" autoAdjust="0"/>
  </p:normalViewPr>
  <p:slideViewPr>
    <p:cSldViewPr snapToGrid="0">
      <p:cViewPr>
        <p:scale>
          <a:sx n="70" d="100"/>
          <a:sy n="70" d="100"/>
        </p:scale>
        <p:origin x="34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133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129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128" Type="http://customschemas.google.com/relationships/presentationmetadata" Target="metadata"/><Relationship Id="rId13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13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99132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775601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42988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0520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868998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4bdc91d832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Dowiedz się więcej o analityce z Modułu 5. Analityka cyfrowa i monitorowanie</a:t>
            </a:r>
            <a:endParaRPr/>
          </a:p>
        </p:txBody>
      </p:sp>
      <p:sp>
        <p:nvSpPr>
          <p:cNvPr id="213" name="Google Shape;213;g24bdc91d83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62567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1e351c4206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1e351c42066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1e351c42066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98154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e351c4206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1e351c42066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Analityka internetowa dostarcza cennych informacji, które pomagają zrozumieć odbiorców, zoptymalizować witrynę, poprawić współczynniki konwersji i podejmować decyzje oparte na danych. Jest to kluczowe narzędzie do pomiaru i poprawy wydajności i skuteczności obecności online.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Optymalizacja współczynnika konwersji (CRO) odnosi się do systematycznego procesu zwiększania odsetka odwiedzających witrynę, którzy podejmują pożądane działania, takie jak dokonanie zakupu, wypełnienie formularza, zapisanie się do newslettera lub zaangażowanie się w określony element na stronie internetowej. Celem CRO jest zmaksymalizowanie skuteczności strony internetowej poprzez poprawę jej współczynnika konwersji i ostatecznie doprowadzenie do bardziej wartościowych działań ze strony odwiedzających.</a:t>
            </a:r>
            <a:endParaRPr/>
          </a:p>
        </p:txBody>
      </p:sp>
      <p:sp>
        <p:nvSpPr>
          <p:cNvPr id="226" name="Google Shape;226;g1e351c42066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66995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1e351c4206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1e351c42066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Analityka internetowa dostarcza cennych informacji, które pomagają zrozumieć odbiorców, zoptymalizować witrynę, poprawić współczynniki konwersji i podejmować decyzje oparte na danych. Jest to kluczowe narzędzie do pomiaru i poprawy wydajności i skuteczności obecności online.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Optymalizacja współczynnika konwersji (CRO) odnosi się do systematycznego procesu zwiększania odsetka odwiedzających witrynę, którzy podejmują pożądane działania, takie jak dokonanie zakupu, wypełnienie formularza, zapisanie się do newslettera lub zaangażowanie się w określony element na stronie internetowej. Celem CRO jest zmaksymalizowanie skuteczności strony internetowej poprzez poprawę jej współczynnika konwersji i ostatecznie doprowadzenie do bardziej wartościowych działań ze strony odwiedzających.</a:t>
            </a:r>
            <a:endParaRPr/>
          </a:p>
        </p:txBody>
      </p:sp>
      <p:sp>
        <p:nvSpPr>
          <p:cNvPr id="226" name="Google Shape;226;g1e351c42066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50133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50c367a73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50c367a734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g250c367a734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1626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1e351c42066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1e351c42066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g1e351c42066_0_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7180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Analityka internetowa pomaga zmierzyć, czy cele są osiągane</a:t>
            </a:r>
            <a:r>
              <a:rPr lang="fi-FI" dirty="0" smtClean="0"/>
              <a:t>.</a:t>
            </a:r>
            <a:endParaRPr dirty="0"/>
          </a:p>
        </p:txBody>
      </p:sp>
      <p:sp>
        <p:nvSpPr>
          <p:cNvPr id="245" name="Google Shape;245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03887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3e960a9dd7_0_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4" name="Google Shape;254;g23e960a9dd7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540188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3e960a9dd7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1" name="Google Shape;261;g23e960a9dd7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Jest to logika, której należy użyć podczas ustalania celów dla witryny / stron.</a:t>
            </a:r>
            <a:endParaRPr/>
          </a:p>
        </p:txBody>
      </p:sp>
      <p:sp>
        <p:nvSpPr>
          <p:cNvPr id="262" name="Google Shape;262;g23e960a9dd7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65618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8" name="Google Shape;268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31775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5" name="Google Shape;275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444070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2" name="Google Shape;282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233925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Dowiedz się więcej o analityce z Modułu 5. Analityka cyfrowa i monitorowanie</a:t>
            </a:r>
            <a:endParaRPr/>
          </a:p>
        </p:txBody>
      </p:sp>
      <p:sp>
        <p:nvSpPr>
          <p:cNvPr id="289" name="Google Shape;289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751434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415d10eec0_0_1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4" name="Google Shape;294;g2415d10eec0_0_12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fi-FI" dirty="0"/>
              <a:t>Tutaj można zobaczyć przykłady różnych metod badania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fi-FI" dirty="0"/>
              <a:t/>
            </a:r>
            <a:br>
              <a:rPr lang="fi-FI" dirty="0"/>
            </a:br>
            <a:r>
              <a:rPr lang="fi-FI" dirty="0"/>
              <a:t>Ponadto wyświetlany jest przykład mapy cieplnej.</a:t>
            </a:r>
            <a:br>
              <a:rPr lang="fi-FI" dirty="0"/>
            </a:br>
            <a:r>
              <a:rPr lang="fi-FI" dirty="0"/>
              <a:t>Na przykład program Hotjar tworzy tego typu mapy ciepła.</a:t>
            </a:r>
            <a:br>
              <a:rPr lang="fi-FI" dirty="0"/>
            </a:br>
            <a:r>
              <a:rPr lang="fi-FI" dirty="0"/>
              <a:t>Co można zobaczyć:</a:t>
            </a: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fi-FI" dirty="0"/>
              <a:t>Jak daleko użytkownicy przewijają stronę w dół?</a:t>
            </a:r>
            <a:br>
              <a:rPr lang="fi-FI" dirty="0"/>
            </a:br>
            <a:r>
              <a:rPr lang="fi-FI" dirty="0"/>
              <a:t>Co klikają odwiedzający</a:t>
            </a:r>
            <a:br>
              <a:rPr lang="fi-FI" dirty="0"/>
            </a:br>
            <a:r>
              <a:rPr lang="fi-FI" dirty="0"/>
              <a:t>Jaką nieklikalną zawartość klikają odwiedzający?</a:t>
            </a:r>
            <a:br>
              <a:rPr lang="fi-FI" dirty="0"/>
            </a:br>
            <a:r>
              <a:rPr lang="fi-FI" dirty="0"/>
              <a:t>Co przyciąga uwagę, a co rozprasza odwiedzającego?</a:t>
            </a:r>
            <a:endParaRPr dirty="0"/>
          </a:p>
          <a:p>
            <a:pPr marL="171450" marR="0" lvl="0" indent="-952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95" name="Google Shape;295;g2415d10eec0_0_12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29893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4bdc91d83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24bdc91d832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g24bdc91d832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065997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4bdc91d83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24bdc91d832_0_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-PL" sz="1200" dirty="0" smtClean="0">
                <a:highlight>
                  <a:srgbClr val="D4D4D4"/>
                </a:highlight>
                <a:latin typeface="Arial"/>
                <a:ea typeface="Arial"/>
                <a:cs typeface="Arial"/>
                <a:sym typeface="Arial"/>
              </a:rPr>
              <a:t>Ten film pokazuje, jak można </a:t>
            </a:r>
            <a:r>
              <a:rPr lang="pl-PL" sz="1200" dirty="0" smtClean="0">
                <a:latin typeface="Arial"/>
                <a:ea typeface="Arial"/>
                <a:cs typeface="Arial"/>
                <a:sym typeface="Arial"/>
              </a:rPr>
              <a:t>łatwo i szybko sprawdzić, czy grupa docelowa rozumie, co chcesz osiągnąć.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l-PL" dirty="0" smtClean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l-PL" dirty="0" smtClean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l-PL" dirty="0" smtClean="0">
                <a:latin typeface="Arial"/>
                <a:ea typeface="Arial"/>
                <a:cs typeface="Arial"/>
                <a:sym typeface="Arial"/>
              </a:rPr>
              <a:t>Na wideo: co zrobili </a:t>
            </a:r>
            <a:r>
              <a:rPr lang="pl-PL" dirty="0" err="1" smtClean="0">
                <a:latin typeface="Arial"/>
                <a:ea typeface="Arial"/>
                <a:cs typeface="Arial"/>
                <a:sym typeface="Arial"/>
              </a:rPr>
              <a:t>jullie</a:t>
            </a:r>
            <a:r>
              <a:rPr lang="pl-PL" dirty="0" smtClean="0">
                <a:latin typeface="Arial"/>
                <a:ea typeface="Arial"/>
                <a:cs typeface="Arial"/>
                <a:sym typeface="Arial"/>
              </a:rPr>
              <a:t>? </a:t>
            </a:r>
            <a:endParaRPr lang="pl-PL" dirty="0" smtClean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6" name="Google Shape;306;g24bdc91d832_0_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9600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24ce094958a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g24ce094958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689988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24ce094958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24ce094958a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Podczas tworzenia treści na stronę internetową należy wziąć pod uwagę kilka czynników. Postępując zgodnie z tymi czynnikami, możesz tworzyć treści, które rezonują z docelowymi odbiorcami, zwiększają ruch na Twojej stronie i osiągają pożądane cele.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Dowiedz się więcej o tworzeniu treści z Modułu 3!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>
                <a:highlight>
                  <a:schemeClr val="accent2"/>
                </a:highlight>
              </a:rPr>
              <a:t>Temat docelowych odbiorców jest również omówiony w wykładzie 3. i niektóre z tych rozważań są na wyższym poziomie również ważne przed rozpoczęciem projektowania strony internetowej.</a:t>
            </a:r>
            <a:endParaRPr dirty="0">
              <a:highlight>
                <a:schemeClr val="accent2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>
                <a:highlight>
                  <a:schemeClr val="accent2"/>
                </a:highlight>
              </a:rPr>
              <a:t>Tak samo jak w wykładzie pierwszym, w którym wspomnieliśmy już, że musisz wiedzieć, jakie są cele. Może nie potrzebujemy tych arkuszy, jeśli jest to już omówione w module 3?</a:t>
            </a:r>
            <a:endParaRPr dirty="0">
              <a:highlight>
                <a:schemeClr val="accent2"/>
              </a:highlight>
            </a:endParaRPr>
          </a:p>
        </p:txBody>
      </p:sp>
      <p:sp>
        <p:nvSpPr>
          <p:cNvPr id="329" name="Google Shape;329;g24ce094958a_0_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352006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24ce094958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24ce094958a_0_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36" name="Google Shape;336;g24ce094958a_0_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48941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4ce094958a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4ce094958a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g24ce094958a_0_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24129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4ce094958a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4ce094958a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g24ce094958a_0_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71157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1e351c42066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9" name="Google Shape;349;g1e351c42066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679901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1e351c42066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1e351c42066_0_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g1e351c42066_0_9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357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e351c42066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1e351c42066_0_1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g1e351c42066_0_10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680337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1e351c42066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1e351c42066_0_10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g1e351c42066_0_10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29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402054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1e351c42066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1e351c42066_0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g1e351c42066_0_1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132272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1e351c42066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1e351c42066_0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g1e351c42066_0_1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753895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1e351c42066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1e351c42066_0_1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Aby uzyskać dostęp do konta demo, należy posiadać konto Google.</a:t>
            </a:r>
            <a:endParaRPr/>
          </a:p>
        </p:txBody>
      </p:sp>
      <p:sp>
        <p:nvSpPr>
          <p:cNvPr id="385" name="Google Shape;385;g1e351c42066_0_1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32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8739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250c367a73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250c367a734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93" name="Google Shape;393;g250c367a734_0_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33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593094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250c367a734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250c367a734_0_1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g250c367a734_0_15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34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6241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0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70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7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7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7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7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7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7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2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7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7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7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5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6" name="Google Shape;46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7" name="Google Shape;47;p75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" name="Google Shape;48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7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7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4" name="Google Shape;64;p77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7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77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7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7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7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7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7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7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7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Google Shape;105;p81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6" name="Google Shape;106;p8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8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3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0" name="Google Shape;120;p83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3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8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4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84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9" name="Google Shape;129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8" name="Google Shape;138;p8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5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lum">
  <p:cSld name="2 collum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415d10eec0_0_234"/>
          <p:cNvSpPr txBox="1">
            <a:spLocks noGrp="1"/>
          </p:cNvSpPr>
          <p:nvPr>
            <p:ph type="title"/>
          </p:nvPr>
        </p:nvSpPr>
        <p:spPr>
          <a:xfrm>
            <a:off x="550863" y="476250"/>
            <a:ext cx="110904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g2415d10eec0_0_234"/>
          <p:cNvSpPr txBox="1">
            <a:spLocks noGrp="1"/>
          </p:cNvSpPr>
          <p:nvPr>
            <p:ph type="dt" idx="10"/>
          </p:nvPr>
        </p:nvSpPr>
        <p:spPr>
          <a:xfrm>
            <a:off x="479376" y="6356350"/>
            <a:ext cx="2814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0" name="Google Shape;70;g2415d10eec0_0_234"/>
          <p:cNvSpPr txBox="1">
            <a:spLocks noGrp="1"/>
          </p:cNvSpPr>
          <p:nvPr>
            <p:ph type="ftr" idx="11"/>
          </p:nvPr>
        </p:nvSpPr>
        <p:spPr>
          <a:xfrm>
            <a:off x="6602400" y="6356350"/>
            <a:ext cx="4752000" cy="3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g2415d10eec0_0_234"/>
          <p:cNvSpPr txBox="1">
            <a:spLocks noGrp="1"/>
          </p:cNvSpPr>
          <p:nvPr>
            <p:ph type="sldNum" idx="12"/>
          </p:nvPr>
        </p:nvSpPr>
        <p:spPr>
          <a:xfrm>
            <a:off x="11641138" y="6356350"/>
            <a:ext cx="366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72" name="Google Shape;72;g2415d10eec0_0_234"/>
          <p:cNvSpPr txBox="1">
            <a:spLocks noGrp="1"/>
          </p:cNvSpPr>
          <p:nvPr>
            <p:ph type="body" idx="1"/>
          </p:nvPr>
        </p:nvSpPr>
        <p:spPr>
          <a:xfrm>
            <a:off x="550863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g2415d10eec0_0_234"/>
          <p:cNvSpPr txBox="1">
            <a:spLocks noGrp="1"/>
          </p:cNvSpPr>
          <p:nvPr>
            <p:ph type="body" idx="2"/>
          </p:nvPr>
        </p:nvSpPr>
        <p:spPr>
          <a:xfrm>
            <a:off x="6595202" y="1989138"/>
            <a:ext cx="5040300" cy="41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9377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2"/>
          <p:cNvSpPr/>
          <p:nvPr/>
        </p:nvSpPr>
        <p:spPr>
          <a:xfrm rot="10800000" flipH="1">
            <a:off x="0" y="6038849"/>
            <a:ext cx="12192000" cy="92008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2" name="Google Shape;72;p72"/>
          <p:cNvPicPr preferRelativeResize="0"/>
          <p:nvPr/>
        </p:nvPicPr>
        <p:blipFill rotWithShape="1">
          <a:blip r:embed="rId3">
            <a:alphaModFix/>
          </a:blip>
          <a:srcRect l="3024" r="3022"/>
          <a:stretch/>
        </p:blipFill>
        <p:spPr>
          <a:xfrm>
            <a:off x="209544" y="6209540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72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83499" y="6145117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824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60" r:id="rId9"/>
    <p:sldLayoutId id="2147483662" r:id="rId10"/>
    <p:sldLayoutId id="2147483663" r:id="rId11"/>
    <p:sldLayoutId id="2147483664" r:id="rId12"/>
    <p:sldLayoutId id="2147483666" r:id="rId13"/>
    <p:sldLayoutId id="2147483668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LDcC7aCWVlo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google.com/analytics/answer/6367342#zippy=%2Csis%C3%A4llys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"/>
          <p:cNvSpPr txBox="1">
            <a:spLocks noGrp="1"/>
          </p:cNvSpPr>
          <p:nvPr>
            <p:ph type="ctrTitle"/>
          </p:nvPr>
        </p:nvSpPr>
        <p:spPr>
          <a:xfrm>
            <a:off x="-845601" y="2247105"/>
            <a:ext cx="11025025" cy="1057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dirty="0"/>
              <a:t>Strony internetowe</a:t>
            </a:r>
            <a:endParaRPr sz="6600" dirty="0"/>
          </a:p>
        </p:txBody>
      </p:sp>
      <p:sp>
        <p:nvSpPr>
          <p:cNvPr id="186" name="Google Shape;186;p1"/>
          <p:cNvSpPr txBox="1">
            <a:spLocks noGrp="1"/>
          </p:cNvSpPr>
          <p:nvPr>
            <p:ph type="subTitle" idx="4294967295"/>
          </p:nvPr>
        </p:nvSpPr>
        <p:spPr>
          <a:xfrm>
            <a:off x="40531" y="3540321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3000" b="1" dirty="0">
                <a:solidFill>
                  <a:schemeClr val="lt1"/>
                </a:solidFill>
              </a:rPr>
              <a:t>4. Utrzymanie uwagi odbiorców </a:t>
            </a:r>
            <a:endParaRPr sz="30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Cele nauczania </a:t>
            </a:r>
            <a:endParaRPr/>
          </a:p>
        </p:txBody>
      </p:sp>
      <p:sp>
        <p:nvSpPr>
          <p:cNvPr id="192" name="Google Shape;192;p2"/>
          <p:cNvSpPr txBox="1">
            <a:spLocks noGrp="1"/>
          </p:cNvSpPr>
          <p:nvPr>
            <p:ph type="body" idx="1"/>
          </p:nvPr>
        </p:nvSpPr>
        <p:spPr>
          <a:xfrm>
            <a:off x="838200" y="150783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0000"/>
              <a:buNone/>
            </a:pPr>
            <a:r>
              <a:rPr lang="fi-FI" sz="2400" dirty="0"/>
              <a:t>Wymagania wstępne dla studenta: Zalecane są podstawy marketingu.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0000"/>
              <a:buNone/>
            </a:pPr>
            <a:endParaRPr sz="2400"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r>
              <a:rPr lang="fi-FI" sz="2400" b="0" i="0" u="none" strike="noStrike" cap="none" dirty="0"/>
              <a:t>Uczeń potrafi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None/>
            </a:pPr>
            <a:endParaRPr sz="2400" b="0" i="0" u="none" strike="noStrike" cap="none" dirty="0"/>
          </a:p>
          <a:p>
            <a:pPr marL="457200" marR="0" lvl="0" indent="-4400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Char char="•"/>
            </a:pPr>
            <a:r>
              <a:rPr lang="fi-FI" dirty="0" smtClean="0"/>
              <a:t>Zrozumie</a:t>
            </a:r>
            <a:r>
              <a:rPr lang="pl-PL" dirty="0" smtClean="0"/>
              <a:t>ć</a:t>
            </a:r>
            <a:r>
              <a:rPr lang="fi-FI" dirty="0" smtClean="0"/>
              <a:t>, </a:t>
            </a:r>
            <a:r>
              <a:rPr lang="fi-FI" dirty="0"/>
              <a:t>dlaczego monitorowanie doświadczenia użytkownika / ocena doświadczenia użytkownika odgrywają ważną rolę w biznesie cyfrowym i tworzeniu stron internetowych. </a:t>
            </a:r>
            <a:endParaRPr dirty="0"/>
          </a:p>
          <a:p>
            <a:pPr marL="457200" marR="0" lvl="0" indent="-4400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Char char="•"/>
            </a:pPr>
            <a:r>
              <a:rPr lang="fi-FI" dirty="0" smtClean="0"/>
              <a:t>Zrozumie</a:t>
            </a:r>
            <a:r>
              <a:rPr lang="pl-PL" dirty="0" smtClean="0"/>
              <a:t>ć</a:t>
            </a:r>
            <a:r>
              <a:rPr lang="fi-FI" dirty="0" smtClean="0"/>
              <a:t>, </a:t>
            </a:r>
            <a:r>
              <a:rPr lang="fi-FI" dirty="0"/>
              <a:t>dlaczego analityka internetowa odgrywa ważną rolę w biznesie cyfrowym i tworzeniu stron internetowych.</a:t>
            </a:r>
            <a:endParaRPr dirty="0"/>
          </a:p>
          <a:p>
            <a:pPr marL="457200" marR="0" lvl="0" indent="-44005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50000"/>
              <a:buChar char="•"/>
            </a:pPr>
            <a:r>
              <a:rPr lang="fi-FI" dirty="0" smtClean="0"/>
              <a:t>Rozpocz</a:t>
            </a:r>
            <a:r>
              <a:rPr lang="pl-PL" dirty="0" err="1" smtClean="0"/>
              <a:t>ąć</a:t>
            </a:r>
            <a:r>
              <a:rPr lang="fi-FI" dirty="0" smtClean="0"/>
              <a:t> </a:t>
            </a:r>
            <a:r>
              <a:rPr lang="fi-FI" dirty="0"/>
              <a:t>naukę Google Analytics 4</a:t>
            </a:r>
            <a:endParaRPr dirty="0"/>
          </a:p>
          <a:p>
            <a:pPr marL="457200" marR="0" lvl="0" indent="-41656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33333"/>
              <a:buChar char="•"/>
            </a:pPr>
            <a:r>
              <a:rPr lang="fi-FI" dirty="0" smtClean="0"/>
              <a:t>Rozpocz</a:t>
            </a:r>
            <a:r>
              <a:rPr lang="pl-PL" dirty="0" err="1" smtClean="0"/>
              <a:t>ąć</a:t>
            </a:r>
            <a:r>
              <a:rPr lang="fi-FI" dirty="0" smtClean="0"/>
              <a:t> </a:t>
            </a:r>
            <a:r>
              <a:rPr lang="fi-FI" dirty="0"/>
              <a:t>naukę najlepszych zadań ankietowych i </a:t>
            </a:r>
            <a:r>
              <a:rPr lang="fi-FI" dirty="0" smtClean="0"/>
              <a:t>sesji</a:t>
            </a:r>
            <a:r>
              <a:rPr lang="pl-PL" dirty="0" smtClean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0000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"/>
          <p:cNvSpPr txBox="1">
            <a:spLocks noGrp="1"/>
          </p:cNvSpPr>
          <p:nvPr>
            <p:ph type="title"/>
          </p:nvPr>
        </p:nvSpPr>
        <p:spPr>
          <a:xfrm>
            <a:off x="1399515" y="1972931"/>
            <a:ext cx="3489356" cy="9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Tematy</a:t>
            </a:r>
            <a:endParaRPr/>
          </a:p>
        </p:txBody>
      </p:sp>
      <p:sp>
        <p:nvSpPr>
          <p:cNvPr id="198" name="Google Shape;198;p3"/>
          <p:cNvSpPr txBox="1">
            <a:spLocks noGrp="1"/>
          </p:cNvSpPr>
          <p:nvPr>
            <p:ph type="body" idx="1"/>
          </p:nvPr>
        </p:nvSpPr>
        <p:spPr>
          <a:xfrm>
            <a:off x="5350279" y="758639"/>
            <a:ext cx="6141600" cy="35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Dlaczego </a:t>
            </a:r>
            <a:r>
              <a:rPr lang="fi-FI" sz="2100" dirty="0" smtClean="0"/>
              <a:t>monitorowanie</a:t>
            </a:r>
            <a:r>
              <a:rPr lang="pl-PL" sz="2100" dirty="0" smtClean="0"/>
              <a:t>?</a:t>
            </a:r>
            <a:endParaRPr sz="2100" dirty="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Dlaczego potrzebujemy analityki internetowej?</a:t>
            </a:r>
            <a:endParaRPr sz="2100" dirty="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Dlaczego potrzebujemy ankiet użytkowników?</a:t>
            </a:r>
            <a:endParaRPr sz="2100" dirty="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Monitorowanie UX strony </a:t>
            </a:r>
            <a:r>
              <a:rPr lang="fi-FI" sz="2100" dirty="0" smtClean="0"/>
              <a:t>internetowej</a:t>
            </a:r>
            <a:r>
              <a:rPr lang="pl-PL" sz="2100" dirty="0" smtClean="0"/>
              <a:t>.</a:t>
            </a:r>
            <a:r>
              <a:rPr lang="fi-FI" sz="2100" dirty="0" smtClean="0"/>
              <a:t> </a:t>
            </a:r>
            <a:endParaRPr sz="2100" dirty="0"/>
          </a:p>
          <a:p>
            <a:pPr marL="457200" marR="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Tworzenie zawartości strony </a:t>
            </a:r>
            <a:r>
              <a:rPr lang="fi-FI" sz="2100" dirty="0" smtClean="0"/>
              <a:t>internetowej</a:t>
            </a:r>
            <a:r>
              <a:rPr lang="pl-PL" sz="2100" dirty="0" smtClean="0"/>
              <a:t>.</a:t>
            </a:r>
            <a:endParaRPr sz="2100" dirty="0"/>
          </a:p>
          <a:p>
            <a:pPr marL="457200" lvl="0" indent="-3619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00"/>
              <a:buChar char="●"/>
            </a:pPr>
            <a:r>
              <a:rPr lang="fi-FI" sz="2100" dirty="0"/>
              <a:t>Krótko o Google Analytics </a:t>
            </a:r>
            <a:r>
              <a:rPr lang="fi-FI" sz="2100" dirty="0" smtClean="0"/>
              <a:t>4</a:t>
            </a:r>
            <a:r>
              <a:rPr lang="pl-PL" sz="2100" dirty="0" smtClean="0"/>
              <a:t>.</a:t>
            </a:r>
            <a:endParaRPr sz="2100" dirty="0">
              <a:highlight>
                <a:schemeClr val="accent2"/>
              </a:highlight>
            </a:endParaRPr>
          </a:p>
          <a:p>
            <a:pPr marL="5143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endParaRPr sz="2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46"/>
          <p:cNvSpPr txBox="1">
            <a:spLocks noGrp="1"/>
          </p:cNvSpPr>
          <p:nvPr>
            <p:ph type="title"/>
          </p:nvPr>
        </p:nvSpPr>
        <p:spPr>
          <a:xfrm>
            <a:off x="838200" y="4708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dirty="0"/>
              <a:t>Jakie kroki należy </a:t>
            </a:r>
            <a:r>
              <a:rPr lang="fi-FI" dirty="0" smtClean="0"/>
              <a:t>podjąć</a:t>
            </a:r>
            <a:r>
              <a:rPr lang="pl-PL" dirty="0" smtClean="0"/>
              <a:t>?</a:t>
            </a:r>
            <a:r>
              <a:rPr lang="fi-FI" dirty="0" smtClean="0"/>
              <a:t> </a:t>
            </a:r>
            <a:endParaRPr b="1" i="1" dirty="0"/>
          </a:p>
        </p:txBody>
      </p:sp>
      <p:sp>
        <p:nvSpPr>
          <p:cNvPr id="209" name="Google Shape;209;p46"/>
          <p:cNvSpPr txBox="1">
            <a:spLocks noGrp="1"/>
          </p:cNvSpPr>
          <p:nvPr>
            <p:ph type="body" idx="1"/>
          </p:nvPr>
        </p:nvSpPr>
        <p:spPr>
          <a:xfrm>
            <a:off x="838200" y="1193180"/>
            <a:ext cx="10515600" cy="4806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457200" lvl="0" indent="-43053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Wyznacz cele dla swojej witryny </a:t>
            </a:r>
            <a:r>
              <a:rPr lang="fi-FI" b="1" i="1" dirty="0"/>
              <a:t>(cele biznesowe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Wyznaczanie celów </a:t>
            </a:r>
            <a:r>
              <a:rPr lang="fi-FI" b="1" i="1" dirty="0"/>
              <a:t>(analityka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Odpowiednie planowanie treści (tj. SEO, konwersja, targetowanie, ton </a:t>
            </a:r>
            <a:r>
              <a:rPr lang="pl-PL" dirty="0" smtClean="0"/>
              <a:t>wypowiedzi</a:t>
            </a:r>
            <a:r>
              <a:rPr lang="fi-FI" dirty="0" smtClean="0"/>
              <a:t>, </a:t>
            </a:r>
            <a:r>
              <a:rPr lang="fi-FI" dirty="0"/>
              <a:t>grafika itp.) </a:t>
            </a:r>
            <a:r>
              <a:rPr lang="fi-FI" b="1" i="1" dirty="0"/>
              <a:t>(tworzenie treści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Tworzenie witryny </a:t>
            </a:r>
            <a:r>
              <a:rPr lang="fi-FI" b="1" i="1" dirty="0"/>
              <a:t>(konfigurowanie witryny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Konfiguracja Google Analytics </a:t>
            </a:r>
            <a:r>
              <a:rPr lang="fi-FI" b="1" i="1" dirty="0"/>
              <a:t>(analityka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Praca w mediach społecznościowych i reklama </a:t>
            </a:r>
            <a:r>
              <a:rPr lang="fi-FI" b="1" i="1" dirty="0"/>
              <a:t>(nieobjęte tym podmodułem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Pomiar (ruch i rzeczywiste cele - takie jak kontakty, sprzedaż, zapytania itp.) </a:t>
            </a:r>
            <a:r>
              <a:rPr lang="fi-FI" b="1" i="1" dirty="0"/>
              <a:t>(analityka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indent="-430530">
              <a:lnSpc>
                <a:spcPct val="120000"/>
              </a:lnSpc>
              <a:buSzPct val="100000"/>
              <a:buFont typeface="Arial"/>
              <a:buAutoNum type="arabicPeriod"/>
            </a:pPr>
            <a:r>
              <a:rPr lang="fi-FI" dirty="0"/>
              <a:t>Pomiar </a:t>
            </a:r>
            <a:r>
              <a:rPr lang="fi-FI" dirty="0" smtClean="0"/>
              <a:t>użyteczności</a:t>
            </a:r>
            <a:r>
              <a:rPr lang="pl-PL" dirty="0" smtClean="0"/>
              <a:t>.</a:t>
            </a:r>
            <a:endParaRPr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Analizuj </a:t>
            </a:r>
            <a:r>
              <a:rPr lang="fi-FI" b="1" i="1" dirty="0"/>
              <a:t>(analityka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43053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dirty="0"/>
              <a:t>Reagowanie </a:t>
            </a:r>
            <a:r>
              <a:rPr lang="fi-FI" b="1" i="1" dirty="0"/>
              <a:t>(omówione podczas dyskusji </a:t>
            </a:r>
            <a:r>
              <a:rPr lang="pl-PL" b="1" i="1" dirty="0" smtClean="0"/>
              <a:t>podczas zajęć</a:t>
            </a:r>
            <a:r>
              <a:rPr lang="fi-FI" b="1" i="1" dirty="0" smtClean="0"/>
              <a:t>)</a:t>
            </a:r>
            <a:r>
              <a:rPr lang="pl-PL" b="1" i="1" dirty="0" smtClean="0"/>
              <a:t>.</a:t>
            </a:r>
            <a:endParaRPr b="1" i="1" dirty="0"/>
          </a:p>
          <a:p>
            <a:pPr marL="457200" lvl="0" indent="-2927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endParaRPr dirty="0"/>
          </a:p>
        </p:txBody>
      </p:sp>
      <p:pic>
        <p:nvPicPr>
          <p:cNvPr id="210" name="Google Shape;210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24bdc91d832_0_0"/>
          <p:cNvSpPr txBox="1">
            <a:spLocks noGrp="1"/>
          </p:cNvSpPr>
          <p:nvPr>
            <p:ph type="ctrTitle" idx="4294967295"/>
          </p:nvPr>
        </p:nvSpPr>
        <p:spPr>
          <a:xfrm>
            <a:off x="1594338" y="3126470"/>
            <a:ext cx="9144000" cy="7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Dlaczego potrzebujemy analityki internetowej?</a:t>
            </a:r>
            <a:endParaRPr sz="6000" b="0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e351c42066_0_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Dlaczego potrzebujemy analityki </a:t>
            </a:r>
            <a:r>
              <a:rPr lang="fi-FI" dirty="0" smtClean="0"/>
              <a:t>internetowej?</a:t>
            </a:r>
            <a:r>
              <a:rPr lang="pl-PL" dirty="0"/>
              <a:t> (1)</a:t>
            </a:r>
            <a:endParaRPr dirty="0"/>
          </a:p>
        </p:txBody>
      </p:sp>
      <p:sp>
        <p:nvSpPr>
          <p:cNvPr id="222" name="Google Shape;222;g1e351c42066_0_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b="1" dirty="0"/>
              <a:t>Jacy są docelowi odbiorcy firmy?</a:t>
            </a:r>
            <a:endParaRPr b="1" dirty="0"/>
          </a:p>
          <a:p>
            <a:pPr marL="457200" lvl="0" indent="-35306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Wiek, lokalizacja, zainteresowania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b="1" dirty="0"/>
              <a:t>Jakich kanałów należy użyć, aby dotrzeć do tej grupy docelowej?</a:t>
            </a:r>
            <a:endParaRPr b="1" dirty="0"/>
          </a:p>
          <a:p>
            <a:pPr marL="457200" lvl="0" indent="-35306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np. Facebook, Google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b="1" dirty="0"/>
              <a:t>Jakiego rodzaju treści powinny być tworzone na stronie internetowej, aby przyciągnąć użytkowników?</a:t>
            </a:r>
            <a:endParaRPr b="1" dirty="0"/>
          </a:p>
          <a:p>
            <a:pPr marL="457200" lvl="0" indent="-35306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wpisy na blogach, informacje o usługach, przewodniki zakupowe itp.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b="1" dirty="0"/>
              <a:t>Jakie są cele firmy i strony internetowej oraz jakie działania użytkownicy muszą podjąć na stronie?</a:t>
            </a:r>
            <a:endParaRPr b="1" dirty="0"/>
          </a:p>
          <a:p>
            <a:pPr marL="457200" lvl="0" indent="-35306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np. dokonywanie zakupów w sklepie internetowym, kontaktowanie się z firmą, czytanie treści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b="1" dirty="0"/>
              <a:t>Jakie strategie marketingowe zwiększają ruch na stronie?</a:t>
            </a:r>
            <a:endParaRPr b="1" dirty="0"/>
          </a:p>
          <a:p>
            <a:pPr marL="457200" lvl="0" indent="-35306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np. reklamy wideo, reklamy na Instagramie, współpraca z influencerami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e351c42066_0_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Dlaczego potrzebujemy analityki internetowej</a:t>
            </a:r>
            <a:r>
              <a:rPr lang="fi-FI" dirty="0" smtClean="0"/>
              <a:t>?</a:t>
            </a:r>
            <a:r>
              <a:rPr lang="pl-PL" dirty="0"/>
              <a:t> </a:t>
            </a:r>
            <a:r>
              <a:rPr lang="pl-PL" dirty="0" smtClean="0"/>
              <a:t>(2)</a:t>
            </a:r>
            <a:endParaRPr dirty="0"/>
          </a:p>
        </p:txBody>
      </p:sp>
      <p:sp>
        <p:nvSpPr>
          <p:cNvPr id="229" name="Google Shape;229;g1e351c42066_0_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13538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b="1" dirty="0"/>
              <a:t>Śledzenie wydajności: </a:t>
            </a:r>
            <a:endParaRPr sz="2000" b="1" dirty="0"/>
          </a:p>
          <a:p>
            <a:pPr marL="457200" lvl="0" indent="-33801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Analityka internetowa pozwala mierzyć i śledzić wydajność witryny. </a:t>
            </a:r>
            <a:endParaRPr sz="2000" dirty="0"/>
          </a:p>
          <a:p>
            <a:pPr marL="457200" lvl="0" indent="-3380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Zapewnia cenny wgląd w zachowanie odwiedzających, takie jak liczba odwiedzających, ich dane demograficzne, odwiedzane strony i podejmowane przez nich działania. </a:t>
            </a:r>
            <a:endParaRPr sz="2000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dirty="0"/>
              <a:t>→ pomaga zrozumieć, jak dobrze działa Twoja witryna i zidentyfikować obszary wymagające poprawy.</a:t>
            </a:r>
            <a:endParaRPr sz="2000" b="1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b="1" dirty="0"/>
              <a:t>Optymalizacja doświadczenia użytkownika: </a:t>
            </a:r>
            <a:endParaRPr sz="2000" b="1" dirty="0"/>
          </a:p>
          <a:p>
            <a:pPr marL="457200" lvl="0" indent="-33801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Analityka internetowa pomaga uzyskać wgląd w to, jak użytkownicy poruszają się po witrynie, jakie treści są dla nich wartościowe i gdzie mogą napotkać problemy. </a:t>
            </a:r>
            <a:endParaRPr sz="2000" dirty="0"/>
          </a:p>
          <a:p>
            <a:pPr marL="457200" lvl="0" indent="-3380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Analizując zachowanie użytkowników i wskaźniki zaangażowania, można zidentyfikować możliwości poprawy doświadczenia użytkownika, ulepszenia nawigacji w witrynie i optymalizacji rozmieszczenia treści</a:t>
            </a:r>
            <a:r>
              <a:rPr lang="fi-FI" sz="2000" dirty="0" smtClean="0"/>
              <a:t>.</a:t>
            </a:r>
            <a:endParaRPr sz="20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1e351c42066_0_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Dlaczego potrzebujemy analityki internetowej</a:t>
            </a:r>
            <a:r>
              <a:rPr lang="fi-FI" dirty="0" smtClean="0"/>
              <a:t>?</a:t>
            </a:r>
            <a:r>
              <a:rPr lang="pl-PL" dirty="0"/>
              <a:t> </a:t>
            </a:r>
            <a:r>
              <a:rPr lang="pl-PL" dirty="0" smtClean="0"/>
              <a:t>(3)</a:t>
            </a:r>
            <a:endParaRPr dirty="0"/>
          </a:p>
        </p:txBody>
      </p:sp>
      <p:sp>
        <p:nvSpPr>
          <p:cNvPr id="229" name="Google Shape;229;g1e351c42066_0_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13538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000" b="1" dirty="0" smtClean="0"/>
              <a:t>Optymalizacja </a:t>
            </a:r>
            <a:r>
              <a:rPr lang="fi-FI" sz="2000" b="1" dirty="0"/>
              <a:t>współczynnika konwersji: </a:t>
            </a:r>
            <a:endParaRPr sz="2000" b="1" dirty="0"/>
          </a:p>
          <a:p>
            <a:pPr marL="457200" lvl="0" indent="-338015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Dostarcza danych na temat współczynników konwersji, takich jak odsetek odwiedzających, którzy podejmują pożądane działania, takie jak dokonanie zakupu, wypełnienie formularza lub zapisanie się do newslettera. </a:t>
            </a:r>
            <a:endParaRPr sz="2000" dirty="0"/>
          </a:p>
          <a:p>
            <a:pPr marL="457200" lvl="0" indent="-338015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Analizując lejki konwersji, identyfikując wąskie gardła i przeprowadzając testy A/B, możesz dokonać optymalizacji opartych na danych, aby zwiększyć współczynniki konwersji i poprawić ogólne wyniki biznesowe.</a:t>
            </a:r>
            <a:endParaRPr sz="2000" b="1" dirty="0"/>
          </a:p>
        </p:txBody>
      </p:sp>
    </p:spTree>
    <p:extLst>
      <p:ext uri="{BB962C8B-B14F-4D97-AF65-F5344CB8AC3E}">
        <p14:creationId xmlns:p14="http://schemas.microsoft.com/office/powerpoint/2010/main" val="3926333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50c367a734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Dlaczego potrzebujemy analityki internetowej</a:t>
            </a:r>
            <a:r>
              <a:rPr lang="fi-FI" dirty="0" smtClean="0"/>
              <a:t>?</a:t>
            </a:r>
            <a:r>
              <a:rPr lang="pl-PL" dirty="0"/>
              <a:t> </a:t>
            </a:r>
            <a:r>
              <a:rPr lang="pl-PL" dirty="0" smtClean="0"/>
              <a:t>(4)</a:t>
            </a:r>
            <a:endParaRPr dirty="0"/>
          </a:p>
        </p:txBody>
      </p:sp>
      <p:sp>
        <p:nvSpPr>
          <p:cNvPr id="236" name="Google Shape;236;g250c367a734_0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475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307" b="1" dirty="0"/>
              <a:t>Skuteczność kampanii marketingowych: </a:t>
            </a:r>
            <a:endParaRPr sz="4307" b="1" dirty="0"/>
          </a:p>
          <a:p>
            <a:pPr marL="457200" lvl="0" indent="-35853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4307" dirty="0"/>
              <a:t>Analityka internetowa pomaga mierzyć skuteczność kampanii marketingowych. </a:t>
            </a:r>
            <a:endParaRPr sz="4307" dirty="0"/>
          </a:p>
          <a:p>
            <a:pPr marL="457200" lvl="0" indent="-35853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4307" dirty="0"/>
              <a:t>Śledząc źródła odesłań, słowa kluczowe i wydajność strony docelowej, można określić, które kanały i strategie marketingowe generują największy ruch i konwersje. </a:t>
            </a:r>
            <a:endParaRPr sz="4307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307" dirty="0"/>
              <a:t>→ pozwala efektywniej alokować zasoby i optymalizować działania marketingowe.</a:t>
            </a:r>
            <a:endParaRPr sz="4307" b="1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307" b="1" dirty="0"/>
              <a:t>Podejmowanie decyzji w oparciu o dane: </a:t>
            </a:r>
            <a:endParaRPr sz="4307" b="1" dirty="0"/>
          </a:p>
          <a:p>
            <a:pPr marL="457200" lvl="0" indent="-35853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4307" dirty="0"/>
              <a:t>Zapewnia dane ilościowe, które informują o procesie podejmowania decyzji. </a:t>
            </a:r>
            <a:endParaRPr sz="4307" dirty="0"/>
          </a:p>
          <a:p>
            <a:pPr marL="457200" lvl="0" indent="-35853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4307" dirty="0"/>
              <a:t>Pomaga zidentyfikować trendy, wzorce i możliwości rozwoju. </a:t>
            </a:r>
            <a:endParaRPr sz="4307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307" dirty="0"/>
              <a:t>→ możesz podejmować świadome decyzje dotyczące ulepszeń witryny, strategii dotyczących treści, inicjatyw marketingowych i alokacji zasobów.</a:t>
            </a:r>
            <a:endParaRPr sz="4307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e351c42066_0_22"/>
          <p:cNvSpPr txBox="1"/>
          <p:nvPr/>
        </p:nvSpPr>
        <p:spPr>
          <a:xfrm>
            <a:off x="731175" y="2168350"/>
            <a:ext cx="10425600" cy="1661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3200" b="1" dirty="0" smtClean="0">
                <a:solidFill>
                  <a:schemeClr val="lt1"/>
                </a:solidFill>
              </a:rPr>
              <a:t>Analyti</a:t>
            </a:r>
            <a:r>
              <a:rPr lang="pl-PL" sz="3200" b="1" dirty="0" smtClean="0">
                <a:solidFill>
                  <a:schemeClr val="lt1"/>
                </a:solidFill>
              </a:rPr>
              <a:t>ka</a:t>
            </a:r>
            <a:r>
              <a:rPr lang="fi-FI" sz="3200" b="1" dirty="0" smtClean="0">
                <a:solidFill>
                  <a:schemeClr val="lt1"/>
                </a:solidFill>
              </a:rPr>
              <a:t> </a:t>
            </a:r>
            <a:r>
              <a:rPr lang="fi-FI" sz="3200" b="1" dirty="0">
                <a:solidFill>
                  <a:schemeClr val="lt1"/>
                </a:solidFill>
              </a:rPr>
              <a:t>informuje o tym, co dzieje się w witrynie, ale to ludzie analizują, dlaczego, jakie działania należy podjąć i jak wykorzystać uzyskane dane.</a:t>
            </a:r>
            <a:endParaRPr sz="3200" b="1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43"/>
          <p:cNvSpPr txBox="1">
            <a:spLocks noGrp="1"/>
          </p:cNvSpPr>
          <p:nvPr>
            <p:ph type="title"/>
          </p:nvPr>
        </p:nvSpPr>
        <p:spPr>
          <a:xfrm>
            <a:off x="583384" y="202257"/>
            <a:ext cx="11023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3800"/>
              <a:t>Wyznaczyłeś pewne cele dla swojej witryny</a:t>
            </a:r>
            <a:endParaRPr sz="3800"/>
          </a:p>
        </p:txBody>
      </p:sp>
      <p:sp>
        <p:nvSpPr>
          <p:cNvPr id="248" name="Google Shape;248;p43"/>
          <p:cNvSpPr txBox="1">
            <a:spLocks noGrp="1"/>
          </p:cNvSpPr>
          <p:nvPr>
            <p:ph type="body" idx="1"/>
          </p:nvPr>
        </p:nvSpPr>
        <p:spPr>
          <a:xfrm>
            <a:off x="939675" y="2244804"/>
            <a:ext cx="5356800" cy="35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l-PL" sz="2000" b="1" dirty="0" smtClean="0"/>
              <a:t>Chcesz powiedzieć</a:t>
            </a:r>
            <a:r>
              <a:rPr lang="fi-FI" sz="2000" b="1" dirty="0" smtClean="0"/>
              <a:t> </a:t>
            </a:r>
            <a:r>
              <a:rPr lang="fi-FI" sz="2000" b="1" dirty="0"/>
              <a:t>o swoim istnieniu?</a:t>
            </a:r>
            <a:endParaRPr sz="2000" b="1" dirty="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Przyciąganie do witryny</a:t>
            </a:r>
            <a:endParaRPr sz="2000" dirty="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l-PL" sz="2000" b="1" dirty="0" smtClean="0"/>
              <a:t>Chcesz u</a:t>
            </a:r>
            <a:r>
              <a:rPr lang="fi-FI" sz="2000" b="1" dirty="0" smtClean="0"/>
              <a:t>pewnić </a:t>
            </a:r>
            <a:r>
              <a:rPr lang="fi-FI" sz="2000" b="1" dirty="0"/>
              <a:t>się, że ludzie wiedzą, czym zajmuje się Twoja firma?</a:t>
            </a:r>
            <a:endParaRPr sz="2000" b="1" dirty="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Mikrokonwersja</a:t>
            </a:r>
            <a:endParaRPr sz="2000" dirty="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l-PL" sz="2000" b="1" dirty="0" smtClean="0"/>
              <a:t>Chcesz u</a:t>
            </a:r>
            <a:r>
              <a:rPr lang="fi-FI" sz="2000" b="1" dirty="0" smtClean="0"/>
              <a:t>pewnić </a:t>
            </a:r>
            <a:r>
              <a:rPr lang="fi-FI" sz="2000" b="1" dirty="0"/>
              <a:t>się, że ludzie wiedzą o nowym produkcie?</a:t>
            </a:r>
            <a:endParaRPr sz="2000" b="1" dirty="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Konwersja makr</a:t>
            </a:r>
            <a:endParaRPr sz="2000" dirty="0"/>
          </a:p>
          <a:p>
            <a:pPr marL="45720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l-PL" sz="2000" b="1" dirty="0" smtClean="0"/>
              <a:t>Chcesz z</a:t>
            </a:r>
            <a:r>
              <a:rPr lang="fi-FI" sz="2000" b="1" dirty="0" smtClean="0"/>
              <a:t>biera</a:t>
            </a:r>
            <a:r>
              <a:rPr lang="pl-PL" sz="2000" b="1" dirty="0" smtClean="0"/>
              <a:t>ć</a:t>
            </a:r>
            <a:r>
              <a:rPr lang="fi-FI" sz="2000" b="1" dirty="0" smtClean="0"/>
              <a:t> </a:t>
            </a:r>
            <a:r>
              <a:rPr lang="fi-FI" sz="2000" b="1" dirty="0"/>
              <a:t>adresy e-mail od potencjalnych klientów?</a:t>
            </a:r>
            <a:endParaRPr sz="2000" b="1" dirty="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fi-FI" sz="2000" dirty="0"/>
              <a:t>Lojalni klienci</a:t>
            </a:r>
            <a:endParaRPr sz="2000" dirty="0"/>
          </a:p>
        </p:txBody>
      </p:sp>
      <p:sp>
        <p:nvSpPr>
          <p:cNvPr id="249" name="Google Shape;249;p43"/>
          <p:cNvSpPr txBox="1"/>
          <p:nvPr/>
        </p:nvSpPr>
        <p:spPr>
          <a:xfrm>
            <a:off x="6448183" y="2244715"/>
            <a:ext cx="5534841" cy="3551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osób, które odwiedziły 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witrynę</a:t>
            </a:r>
            <a:r>
              <a:rPr lang="pl-PL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pl-PL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Czas, który 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użytkownicy </a:t>
            </a: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pozostają na stronie, na której wyjaśniasz swoją 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działalność</a:t>
            </a:r>
            <a:r>
              <a:rPr lang="pl-PL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osób, które odwiedziły stronę, na której wyświetlono nowy produkt.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●"/>
            </a:pPr>
            <a:r>
              <a:rPr lang="pl-PL" sz="2000" dirty="0" smtClean="0">
                <a:solidFill>
                  <a:srgbClr val="161249"/>
                </a:solidFill>
              </a:rPr>
              <a:t>Liczba p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owracający</a:t>
            </a:r>
            <a:r>
              <a:rPr lang="pl-PL" sz="2000" b="0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ch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użytkowni</a:t>
            </a:r>
            <a:r>
              <a:rPr lang="pl-PL" sz="2000" b="0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ków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subskryben</a:t>
            </a:r>
            <a:r>
              <a:rPr lang="pl-PL" sz="2000" b="0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tów</a:t>
            </a:r>
            <a:r>
              <a:rPr lang="fi-FI" sz="2000" b="0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fi-FI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newslettera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43"/>
          <p:cNvSpPr txBox="1"/>
          <p:nvPr/>
        </p:nvSpPr>
        <p:spPr>
          <a:xfrm>
            <a:off x="6626224" y="1527820"/>
            <a:ext cx="5356800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fi-FI" sz="32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Pomiar</a:t>
            </a:r>
            <a:endParaRPr sz="3200" b="1" i="0" u="none" strike="noStrike" cap="none" dirty="0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43"/>
          <p:cNvSpPr txBox="1"/>
          <p:nvPr/>
        </p:nvSpPr>
        <p:spPr>
          <a:xfrm>
            <a:off x="1017162" y="1508194"/>
            <a:ext cx="5355167" cy="9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fi-FI" sz="32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Cel</a:t>
            </a:r>
            <a:endParaRPr sz="3200" b="1" i="0" u="none" strike="noStrike" cap="none" dirty="0">
              <a:solidFill>
                <a:srgbClr val="D12477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3e960a9dd7_0_10"/>
          <p:cNvSpPr txBox="1">
            <a:spLocks noGrp="1"/>
          </p:cNvSpPr>
          <p:nvPr>
            <p:ph type="title"/>
          </p:nvPr>
        </p:nvSpPr>
        <p:spPr>
          <a:xfrm>
            <a:off x="67576" y="296249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Czy 200 odwiedzających to dużo?</a:t>
            </a:r>
            <a:endParaRPr dirty="0"/>
          </a:p>
        </p:txBody>
      </p:sp>
      <p:sp>
        <p:nvSpPr>
          <p:cNvPr id="257" name="Google Shape;257;g23e960a9dd7_0_10"/>
          <p:cNvSpPr txBox="1"/>
          <p:nvPr/>
        </p:nvSpPr>
        <p:spPr>
          <a:xfrm>
            <a:off x="6944425" y="6226075"/>
            <a:ext cx="512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1100"/>
              <a:t>Źródło: Unsplash - Magnet.me </a:t>
            </a:r>
            <a:r>
              <a:rPr lang="fi-FI" sz="1100" u="sng">
                <a:solidFill>
                  <a:schemeClr val="hlink"/>
                </a:solidFill>
                <a:hlinkClick r:id="rId3"/>
              </a:rPr>
              <a:t>https://unsplash.com/photos/LDcC7aCWVlo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pic>
        <p:nvPicPr>
          <p:cNvPr id="258" name="Google Shape;258;g23e960a9dd7_0_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17076" y="1118750"/>
            <a:ext cx="7421501" cy="4947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3e960a9dd7_0_14"/>
          <p:cNvSpPr txBox="1">
            <a:spLocks noGrp="1"/>
          </p:cNvSpPr>
          <p:nvPr>
            <p:ph type="title"/>
          </p:nvPr>
        </p:nvSpPr>
        <p:spPr>
          <a:xfrm>
            <a:off x="601129" y="438150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3600"/>
              <a:t>Przykład - chcesz otrzymywać 20 nowych zamówień miesięcznie</a:t>
            </a:r>
            <a:endParaRPr sz="3600"/>
          </a:p>
        </p:txBody>
      </p:sp>
      <p:graphicFrame>
        <p:nvGraphicFramePr>
          <p:cNvPr id="265" name="Google Shape;265;g23e960a9dd7_0_14"/>
          <p:cNvGraphicFramePr/>
          <p:nvPr>
            <p:extLst>
              <p:ext uri="{D42A27DB-BD31-4B8C-83A1-F6EECF244321}">
                <p14:modId xmlns:p14="http://schemas.microsoft.com/office/powerpoint/2010/main" val="3663445536"/>
              </p:ext>
            </p:extLst>
          </p:nvPr>
        </p:nvGraphicFramePr>
        <p:xfrm>
          <a:off x="601129" y="2190750"/>
          <a:ext cx="11305125" cy="243218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4783671"/>
                <a:gridCol w="2159000"/>
                <a:gridCol w="4362454"/>
              </a:tblGrid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D12477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b="1" u="none" strike="noStrike" cap="none">
                          <a:solidFill>
                            <a:srgbClr val="D12477"/>
                          </a:solidFill>
                        </a:rPr>
                        <a:t>Aby osiągnąć cel </a:t>
                      </a:r>
                      <a:endParaRPr sz="1800" b="1" u="none" strike="noStrike" cap="none">
                        <a:solidFill>
                          <a:srgbClr val="D12477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D12477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b="1" u="none" strike="noStrike" cap="none">
                          <a:solidFill>
                            <a:srgbClr val="D12477"/>
                          </a:solidFill>
                        </a:rPr>
                        <a:t>20 nowych zamówień miesięcznie</a:t>
                      </a:r>
                      <a:endParaRPr sz="1800" b="1" u="none" strike="noStrike" cap="none">
                        <a:solidFill>
                          <a:srgbClr val="D12477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Zakładając, że 50% ofert zostanie zaakceptowanych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 dirty="0">
                          <a:solidFill>
                            <a:schemeClr val="dk1"/>
                          </a:solidFill>
                        </a:rPr>
                        <a:t>Potrzebujesz </a:t>
                      </a:r>
                      <a:endParaRPr sz="1800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 dirty="0">
                          <a:solidFill>
                            <a:schemeClr val="dk1"/>
                          </a:solidFill>
                        </a:rPr>
                        <a:t>40 nowych zakwalifikowanych ofert</a:t>
                      </a:r>
                      <a:endParaRPr sz="1800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Zakładając, że 40% nowych kontaktów chce otrzymać ofertę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Potrzebujesz 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100 nowych kontaktów (adresów e-mail)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</a:tr>
              <a:tr h="576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Zakładając 50% współczynnik konwersji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Potrzebujesz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fi-FI" sz="1800" u="none" strike="noStrike" cap="none">
                          <a:solidFill>
                            <a:schemeClr val="dk1"/>
                          </a:solidFill>
                        </a:rPr>
                        <a:t>200 nowych odwiedzających witrynę</a:t>
                      </a:r>
                      <a:endParaRPr sz="18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12477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2"/>
          <p:cNvSpPr txBox="1">
            <a:spLocks noGrp="1"/>
          </p:cNvSpPr>
          <p:nvPr>
            <p:ph type="ctrTitle" idx="4294967295"/>
          </p:nvPr>
        </p:nvSpPr>
        <p:spPr>
          <a:xfrm>
            <a:off x="1524000" y="1600200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4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</a:t>
            </a:r>
            <a:r>
              <a:rPr lang="fi-FI" sz="7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Wszystko</a:t>
            </a:r>
            <a:r>
              <a:rPr lang="fi-FI" sz="4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pl-PL" sz="44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l-PL" sz="44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44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 </a:t>
            </a:r>
            <a:r>
              <a:rPr lang="fi-FI" sz="4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robisz bez mierzenia wyników, </a:t>
            </a:r>
            <a:r>
              <a:rPr lang="pl-PL" sz="44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l-PL" sz="44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l-PL" sz="6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 </a:t>
            </a:r>
            <a:r>
              <a:rPr lang="fi-FI" sz="6000" b="1" i="0" u="none" strike="noStrike" cap="none" dirty="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tylko </a:t>
            </a:r>
            <a:r>
              <a:rPr lang="fi-FI" sz="60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hobby</a:t>
            </a:r>
            <a:r>
              <a:rPr lang="fi-FI" sz="4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".</a:t>
            </a:r>
            <a:endParaRPr sz="44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42"/>
          <p:cNvSpPr txBox="1">
            <a:spLocks noGrp="1"/>
          </p:cNvSpPr>
          <p:nvPr>
            <p:ph type="subTitle" idx="4294967295"/>
          </p:nvPr>
        </p:nvSpPr>
        <p:spPr>
          <a:xfrm>
            <a:off x="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44"/>
          <p:cNvSpPr txBox="1">
            <a:spLocks noGrp="1"/>
          </p:cNvSpPr>
          <p:nvPr>
            <p:ph type="title"/>
          </p:nvPr>
        </p:nvSpPr>
        <p:spPr>
          <a:xfrm>
            <a:off x="114300" y="1016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4000" dirty="0"/>
              <a:t>Dlaczego mierzenie wyników jest ważne?</a:t>
            </a:r>
            <a:endParaRPr sz="4000" dirty="0"/>
          </a:p>
        </p:txBody>
      </p:sp>
      <p:sp>
        <p:nvSpPr>
          <p:cNvPr id="278" name="Google Shape;278;p44"/>
          <p:cNvSpPr txBox="1">
            <a:spLocks noGrp="1"/>
          </p:cNvSpPr>
          <p:nvPr>
            <p:ph type="body" idx="1"/>
          </p:nvPr>
        </p:nvSpPr>
        <p:spPr>
          <a:xfrm>
            <a:off x="838200" y="1336159"/>
            <a:ext cx="10515600" cy="4185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i-FI" b="1" dirty="0">
                <a:solidFill>
                  <a:srgbClr val="D12477"/>
                </a:solidFill>
              </a:rPr>
              <a:t>Bez mierzenia ruchu na stronie, tak naprawdę nie wiadomo, jak dobrze ona działa.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914400" lvl="1" indent="-457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dirty="0"/>
              <a:t>Ponieważ i tak nigdy nie zrobisz tego dobrze przy pierwszym uruchomieniu witryny.</a:t>
            </a:r>
            <a:endParaRPr dirty="0"/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dirty="0"/>
              <a:t>Marketing internetowy wymaga ciągłej interakcji i </a:t>
            </a:r>
            <a:r>
              <a:rPr lang="fi-FI" dirty="0" smtClean="0"/>
              <a:t>iteracji</a:t>
            </a:r>
            <a:r>
              <a:rPr lang="pl-PL" dirty="0" smtClean="0"/>
              <a:t>.</a:t>
            </a:r>
            <a:endParaRPr dirty="0"/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dirty="0"/>
              <a:t>Gusta i zachowanie rynków stale się </a:t>
            </a:r>
            <a:r>
              <a:rPr lang="fi-FI" dirty="0" smtClean="0"/>
              <a:t>zmieniają</a:t>
            </a:r>
            <a:r>
              <a:rPr lang="pl-PL" dirty="0" smtClean="0"/>
              <a:t>.</a:t>
            </a:r>
            <a:endParaRPr dirty="0"/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dirty="0"/>
              <a:t>Twoje własne cele ulegają zmianie.</a:t>
            </a:r>
            <a:endParaRPr dirty="0"/>
          </a:p>
          <a:p>
            <a:pPr marL="914400" lvl="1" indent="-457200" algn="l" rtl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D12477"/>
              </a:buClr>
              <a:buSzPts val="2400"/>
              <a:buFont typeface="Calibri"/>
              <a:buAutoNum type="arabicPeriod"/>
            </a:pPr>
            <a:r>
              <a:rPr lang="fi-FI" dirty="0"/>
              <a:t>itd.</a:t>
            </a:r>
            <a:endParaRPr dirty="0"/>
          </a:p>
        </p:txBody>
      </p:sp>
      <p:pic>
        <p:nvPicPr>
          <p:cNvPr id="279" name="Google Shape;279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5"/>
          <p:cNvSpPr txBox="1">
            <a:spLocks noGrp="1"/>
          </p:cNvSpPr>
          <p:nvPr>
            <p:ph type="title"/>
          </p:nvPr>
        </p:nvSpPr>
        <p:spPr>
          <a:xfrm>
            <a:off x="838200" y="10160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/>
              <a:t>Co mierzysz?</a:t>
            </a:r>
            <a:endParaRPr/>
          </a:p>
        </p:txBody>
      </p:sp>
      <p:sp>
        <p:nvSpPr>
          <p:cNvPr id="285" name="Google Shape;285;p45"/>
          <p:cNvSpPr txBox="1">
            <a:spLocks noGrp="1"/>
          </p:cNvSpPr>
          <p:nvPr>
            <p:ph type="body" idx="1"/>
          </p:nvPr>
        </p:nvSpPr>
        <p:spPr>
          <a:xfrm>
            <a:off x="838200" y="1170879"/>
            <a:ext cx="10515600" cy="4873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45720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Ile osób odwiedziło Twoją witrynę?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Skąd przybyli na twoją stronę?</a:t>
            </a:r>
            <a:endParaRPr sz="32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Wyszukiwarka </a:t>
            </a:r>
            <a:r>
              <a:rPr lang="fi-FI" sz="2600" dirty="0" smtClean="0"/>
              <a:t>Google</a:t>
            </a:r>
            <a:r>
              <a:rPr lang="pl-PL" sz="2600" dirty="0" smtClean="0"/>
              <a:t>?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pl-PL" sz="2600" dirty="0" smtClean="0"/>
              <a:t>M</a:t>
            </a:r>
            <a:r>
              <a:rPr lang="fi-FI" sz="2600" dirty="0" smtClean="0"/>
              <a:t>edi</a:t>
            </a:r>
            <a:r>
              <a:rPr lang="pl-PL" sz="2600" dirty="0" smtClean="0"/>
              <a:t>a</a:t>
            </a:r>
            <a:r>
              <a:rPr lang="fi-FI" sz="2600" dirty="0" smtClean="0"/>
              <a:t> społecznościowych</a:t>
            </a:r>
            <a:r>
              <a:rPr lang="pl-PL" sz="2600" dirty="0" smtClean="0"/>
              <a:t>?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Link zamieszczony przez kogoś </a:t>
            </a:r>
            <a:r>
              <a:rPr lang="fi-FI" sz="2600" dirty="0" smtClean="0"/>
              <a:t>innego</a:t>
            </a:r>
            <a:r>
              <a:rPr lang="pl-PL" sz="2600" dirty="0" smtClean="0"/>
              <a:t>?</a:t>
            </a:r>
            <a:endParaRPr sz="2600" dirty="0"/>
          </a:p>
          <a:p>
            <a:pPr marL="1143000" lvl="2" indent="-3429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00000"/>
              <a:buChar char="•"/>
            </a:pPr>
            <a:r>
              <a:rPr lang="fi-FI" sz="2600" dirty="0"/>
              <a:t>itd.</a:t>
            </a:r>
            <a:endParaRPr sz="26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Które strony odwiedzili użytkownicy?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Jak długo pozostają na stronie?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Którą stronę opuścili?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Jak szybko odeszli?</a:t>
            </a:r>
            <a:endParaRPr sz="3200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u="sng" dirty="0"/>
              <a:t>Czy nastąpiła konwersja?</a:t>
            </a:r>
            <a:endParaRPr sz="3200" u="sng"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12477"/>
              </a:buClr>
              <a:buSzPct val="100000"/>
              <a:buFont typeface="Calibri"/>
              <a:buAutoNum type="arabicPeriod"/>
            </a:pPr>
            <a:r>
              <a:rPr lang="fi-FI" sz="3200" dirty="0"/>
              <a:t>itd.</a:t>
            </a:r>
            <a:endParaRPr sz="3200" dirty="0"/>
          </a:p>
        </p:txBody>
      </p:sp>
      <p:pic>
        <p:nvPicPr>
          <p:cNvPr id="286" name="Google Shape;286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61800" y="101600"/>
            <a:ext cx="22860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1"/>
          <p:cNvSpPr txBox="1">
            <a:spLocks noGrp="1"/>
          </p:cNvSpPr>
          <p:nvPr>
            <p:ph type="ctrTitle" idx="4294967295"/>
          </p:nvPr>
        </p:nvSpPr>
        <p:spPr>
          <a:xfrm>
            <a:off x="1524000" y="2662237"/>
            <a:ext cx="9144000" cy="766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Dlaczego potrzebujemy </a:t>
            </a:r>
            <a:r>
              <a:rPr lang="fi-FI" sz="6000" dirty="0" smtClean="0"/>
              <a:t>ankiet </a:t>
            </a:r>
            <a:r>
              <a:rPr lang="fi-FI" sz="6000" dirty="0"/>
              <a:t>użytkowników?</a:t>
            </a:r>
            <a:endParaRPr sz="4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415d10eec0_0_1226"/>
          <p:cNvSpPr txBox="1">
            <a:spLocks noGrp="1"/>
          </p:cNvSpPr>
          <p:nvPr>
            <p:ph type="title"/>
          </p:nvPr>
        </p:nvSpPr>
        <p:spPr>
          <a:xfrm>
            <a:off x="550862" y="476250"/>
            <a:ext cx="11641137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9D4"/>
              </a:buClr>
              <a:buSzPts val="3960"/>
              <a:buFont typeface="Arial"/>
              <a:buNone/>
            </a:pPr>
            <a:r>
              <a:rPr lang="fi-FI" sz="3700" dirty="0">
                <a:solidFill>
                  <a:schemeClr val="dk1"/>
                </a:solidFill>
              </a:rPr>
              <a:t>Różne metody badania jakości strony internetowej</a:t>
            </a:r>
            <a:endParaRPr sz="4059" dirty="0">
              <a:solidFill>
                <a:schemeClr val="dk1"/>
              </a:solidFill>
            </a:endParaRPr>
          </a:p>
        </p:txBody>
      </p:sp>
      <p:pic>
        <p:nvPicPr>
          <p:cNvPr id="301" name="Google Shape;301;g2415d10eec0_0_12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65637" y="2176040"/>
            <a:ext cx="6580237" cy="37849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g2415d10eec0_0_12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2400" y="1638450"/>
            <a:ext cx="5050899" cy="442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24bdc91d832_0_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Najważniejsze zadania i nawigacja</a:t>
            </a:r>
            <a:endParaRPr/>
          </a:p>
        </p:txBody>
      </p:sp>
      <p:sp>
        <p:nvSpPr>
          <p:cNvPr id="309" name="Google Shape;309;g24bdc91d832_0_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24bdc91d832_0_5"/>
          <p:cNvSpPr txBox="1">
            <a:spLocks noGrp="1"/>
          </p:cNvSpPr>
          <p:nvPr>
            <p:ph type="title"/>
          </p:nvPr>
        </p:nvSpPr>
        <p:spPr>
          <a:xfrm>
            <a:off x="838200" y="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/>
            <a:r>
              <a:rPr lang="fi-FI" dirty="0"/>
              <a:t>Testowanie użyteczności</a:t>
            </a:r>
            <a:endParaRPr dirty="0"/>
          </a:p>
        </p:txBody>
      </p:sp>
      <p:pic>
        <p:nvPicPr>
          <p:cNvPr id="4" name="Google Shape;320;g2415d10eec0_0_1236" title="Guerilla Testing with Usability Caf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3734" y="1325700"/>
            <a:ext cx="7628387" cy="43100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987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4ce094958a_0_0"/>
          <p:cNvSpPr txBox="1">
            <a:spLocks noGrp="1"/>
          </p:cNvSpPr>
          <p:nvPr>
            <p:ph type="ctrTitle" idx="4294967295"/>
          </p:nvPr>
        </p:nvSpPr>
        <p:spPr>
          <a:xfrm>
            <a:off x="1524000" y="2308632"/>
            <a:ext cx="9144000" cy="13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Tworzenie zawartości strony internetowej</a:t>
            </a:r>
            <a:endParaRPr sz="6000" b="1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24ce094958a_0_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/>
              <a:t>Co </a:t>
            </a:r>
            <a:r>
              <a:rPr lang="fi-FI" dirty="0" smtClean="0"/>
              <a:t>należy </a:t>
            </a:r>
            <a:r>
              <a:rPr lang="fi-FI" dirty="0"/>
              <a:t>wziąć pod uwagę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tworz</a:t>
            </a:r>
            <a:r>
              <a:rPr lang="pl-PL" dirty="0" err="1" smtClean="0"/>
              <a:t>ąc</a:t>
            </a:r>
            <a:r>
              <a:rPr lang="fi-FI" dirty="0" smtClean="0"/>
              <a:t> </a:t>
            </a:r>
            <a:r>
              <a:rPr lang="fi-FI" dirty="0"/>
              <a:t>treści na </a:t>
            </a:r>
            <a:r>
              <a:rPr lang="pl-PL" dirty="0" smtClean="0"/>
              <a:t>stronie (1)</a:t>
            </a:r>
            <a:endParaRPr dirty="0"/>
          </a:p>
        </p:txBody>
      </p:sp>
      <p:sp>
        <p:nvSpPr>
          <p:cNvPr id="332" name="Google Shape;332;g24ce094958a_0_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2160" b="1" dirty="0"/>
              <a:t>Docelowi odbiorcy: </a:t>
            </a:r>
            <a:endParaRPr sz="2160" b="1" dirty="0"/>
          </a:p>
          <a:p>
            <a:pPr marL="457200" lvl="0" indent="-3657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Zrozum swoich docelowych odbiorców i ich potrzeby. </a:t>
            </a:r>
            <a:endParaRPr sz="2160" dirty="0"/>
          </a:p>
          <a:p>
            <a:pPr marL="457200" lvl="0" indent="-3657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Twórz treści, które są istotne, wartościowe i odnoszą się do ich konkretnych zainteresowań i bolączek.</a:t>
            </a:r>
            <a:endParaRPr sz="21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7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2160" b="1" dirty="0"/>
              <a:t>Cele i zadania</a:t>
            </a:r>
            <a:r>
              <a:rPr lang="fi-FI" sz="2160" dirty="0"/>
              <a:t>: </a:t>
            </a:r>
            <a:endParaRPr sz="2160" dirty="0"/>
          </a:p>
          <a:p>
            <a:pPr marL="457200" lvl="0" indent="-3657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Zdefiniuj cele i założenia treści.</a:t>
            </a:r>
            <a:endParaRPr sz="2160" dirty="0"/>
          </a:p>
          <a:p>
            <a:pPr marL="457200" lvl="0" indent="-3657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Określ, czy chcesz informować, edukować, bawić czy przekonywać odbiorców. </a:t>
            </a:r>
            <a:endParaRPr sz="2160" dirty="0"/>
          </a:p>
          <a:p>
            <a:pPr marL="457200" lvl="0" indent="-3657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Dostosuj swoje treści do tych celów.</a:t>
            </a:r>
            <a:endParaRPr sz="21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77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r>
              <a:rPr lang="fi-FI" sz="2160" b="1" dirty="0"/>
              <a:t>Ton głosu marki: </a:t>
            </a:r>
            <a:endParaRPr sz="2160" b="1" dirty="0"/>
          </a:p>
          <a:p>
            <a:pPr marL="457200" lvl="0" indent="-3657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Zachowaj spójny ton wypowiedzi marki we wszystkich treściach. </a:t>
            </a:r>
            <a:endParaRPr sz="2160" dirty="0"/>
          </a:p>
          <a:p>
            <a:pPr marL="457200" lvl="0" indent="-3657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60"/>
              <a:buChar char="●"/>
            </a:pPr>
            <a:r>
              <a:rPr lang="fi-FI" sz="2160" dirty="0"/>
              <a:t>Weź pod uwagę osobowość i wartości swojej marki i odzwierciedl je w swoim stylu pisania.</a:t>
            </a:r>
            <a:endParaRPr sz="21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endParaRPr sz="196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24ce094958a_0_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fi-FI" sz="2260" b="1" dirty="0"/>
              <a:t>Optymalizacja SEO:</a:t>
            </a:r>
            <a:endParaRPr sz="2260" b="1" dirty="0"/>
          </a:p>
          <a:p>
            <a:pPr marL="457200" lvl="0" indent="-3721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Uwzględnij odpowiednie słowa kluczowe i zoptymalizuj treść pod kątem wyszukiwarek. </a:t>
            </a:r>
            <a:endParaRPr sz="2260" dirty="0"/>
          </a:p>
          <a:p>
            <a:pPr marL="457200" lvl="0" indent="-3721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Pomaga to poprawić widoczność witryny i ruch organiczny.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fi-FI" sz="2260" b="1" dirty="0"/>
              <a:t>Czytelność i formatowanie:</a:t>
            </a:r>
            <a:endParaRPr sz="2260" b="1" dirty="0"/>
          </a:p>
          <a:p>
            <a:pPr marL="457200" lvl="0" indent="-3721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Spraw, by treść była łatwa do czytania i skanowania. </a:t>
            </a:r>
            <a:endParaRPr sz="2260" dirty="0"/>
          </a:p>
          <a:p>
            <a:pPr marL="457200" lvl="0" indent="-3721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Używaj wyraźnych nagłówków, podtytułów, wypunktowań i krótkich akapitów. </a:t>
            </a:r>
            <a:endParaRPr sz="2260" dirty="0"/>
          </a:p>
          <a:p>
            <a:pPr marL="457200" lvl="0" indent="-3721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Podziel tekst wizualizacjami, takimi jak obrazy, infografiki lub filmy.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fi-FI" sz="2260" b="1" dirty="0"/>
              <a:t>Angażujące nagłówki i haczyki:</a:t>
            </a:r>
            <a:endParaRPr sz="2260" b="1" dirty="0"/>
          </a:p>
          <a:p>
            <a:pPr marL="457200" lvl="0" indent="-37211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Przyciągnij uwagę czytelnika atrakcyjnymi nagłówkami i haczykami otwierającymi. </a:t>
            </a:r>
            <a:endParaRPr sz="2260" dirty="0"/>
          </a:p>
          <a:p>
            <a:pPr marL="457200" lvl="0" indent="-37211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260"/>
              <a:buChar char="●"/>
            </a:pPr>
            <a:r>
              <a:rPr lang="fi-FI" sz="2260" dirty="0"/>
              <a:t>Zachęć ich do dalszej eksploracji i przeczytania całej treści.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endParaRPr sz="2260" dirty="0"/>
          </a:p>
        </p:txBody>
      </p:sp>
      <p:sp>
        <p:nvSpPr>
          <p:cNvPr id="5" name="Google Shape;331;g24ce094958a_0_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/>
              <a:t>Co </a:t>
            </a:r>
            <a:r>
              <a:rPr lang="fi-FI" dirty="0" smtClean="0"/>
              <a:t>należy </a:t>
            </a:r>
            <a:r>
              <a:rPr lang="fi-FI" dirty="0"/>
              <a:t>wziąć pod uwagę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tworz</a:t>
            </a:r>
            <a:r>
              <a:rPr lang="pl-PL" dirty="0" err="1" smtClean="0"/>
              <a:t>ąc</a:t>
            </a:r>
            <a:r>
              <a:rPr lang="fi-FI" dirty="0" smtClean="0"/>
              <a:t> </a:t>
            </a:r>
            <a:r>
              <a:rPr lang="fi-FI" dirty="0"/>
              <a:t>treści na </a:t>
            </a:r>
            <a:r>
              <a:rPr lang="pl-PL" dirty="0" smtClean="0"/>
              <a:t>stronie (2)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24ce094958a_0_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919700" cy="4166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fi-FI" sz="2260" b="1" dirty="0"/>
              <a:t>Atrakcyjność wizualna: </a:t>
            </a:r>
            <a:endParaRPr sz="2260" b="1" dirty="0"/>
          </a:p>
          <a:p>
            <a:pPr marL="457200" lvl="0" indent="-3530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Używaj wysokiej jakości obrazów, grafik i elementów multimedialnych, aby zwiększyć atrakcyjność wizualną treści.</a:t>
            </a:r>
            <a:endParaRPr sz="2260" dirty="0"/>
          </a:p>
          <a:p>
            <a:pPr marL="457200" lvl="0" indent="-3530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Wizualizacje mogą sprawić, że treść będzie bardziej angażująca i pomóc w skutecznym przekazywaniu informacji.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260" b="1" dirty="0"/>
              <a:t>Wezwania do działania (CTA)</a:t>
            </a:r>
            <a:endParaRPr sz="2260" b="1" dirty="0"/>
          </a:p>
          <a:p>
            <a:pPr marL="457200" lvl="0" indent="-3530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Dołącz jasne i odpowiednie wezwania do działania w treści, aby zachęcić użytkowników do zaangażowania.</a:t>
            </a:r>
            <a:endParaRPr sz="2260" dirty="0"/>
          </a:p>
          <a:p>
            <a:pPr marL="457200" lvl="0" indent="-3530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Niezależnie od tego, czy chodzi o zapisanie się do newslettera, pobranie zasobu czy dokonanie zakupu, poprowadź czytelników przez kolejne kroki</a:t>
            </a:r>
            <a:r>
              <a:rPr lang="fi-FI" sz="2260" dirty="0" smtClean="0"/>
              <a:t>.</a:t>
            </a:r>
            <a:endParaRPr sz="2260" dirty="0"/>
          </a:p>
        </p:txBody>
      </p:sp>
      <p:sp>
        <p:nvSpPr>
          <p:cNvPr id="5" name="Google Shape;331;g24ce094958a_0_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/>
              <a:t>Co </a:t>
            </a:r>
            <a:r>
              <a:rPr lang="fi-FI" dirty="0" smtClean="0"/>
              <a:t>należy </a:t>
            </a:r>
            <a:r>
              <a:rPr lang="fi-FI" dirty="0"/>
              <a:t>wziąć pod uwagę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tworz</a:t>
            </a:r>
            <a:r>
              <a:rPr lang="pl-PL" dirty="0" err="1" smtClean="0"/>
              <a:t>ąc</a:t>
            </a:r>
            <a:r>
              <a:rPr lang="fi-FI" dirty="0" smtClean="0"/>
              <a:t> </a:t>
            </a:r>
            <a:r>
              <a:rPr lang="fi-FI" dirty="0"/>
              <a:t>treści na </a:t>
            </a:r>
            <a:r>
              <a:rPr lang="pl-PL" dirty="0" smtClean="0"/>
              <a:t>stronie (3)</a:t>
            </a:r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24ce094958a_0_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919700" cy="41667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260" b="1" dirty="0" smtClean="0"/>
              <a:t>Spójność </a:t>
            </a:r>
            <a:r>
              <a:rPr lang="fi-FI" sz="2260" b="1" dirty="0"/>
              <a:t>i częstotliwość: </a:t>
            </a:r>
            <a:endParaRPr sz="2260" b="1" dirty="0"/>
          </a:p>
          <a:p>
            <a:pPr marL="457200" lvl="0" indent="-3530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Konsekwentnie publikuj nowe treści, aby zachować świeżość witryny i przyciągnąć stałych odwiedzających. </a:t>
            </a:r>
            <a:endParaRPr sz="2260" dirty="0"/>
          </a:p>
          <a:p>
            <a:pPr marL="457200" lvl="0" indent="-3530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Ustal harmonogram publikowania treści i trzymaj się go.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2260" b="1" dirty="0"/>
              <a:t>Analityka i informacje zwrotne</a:t>
            </a:r>
            <a:endParaRPr sz="2260" b="1" dirty="0"/>
          </a:p>
          <a:p>
            <a:pPr marL="457200" lvl="0" indent="-35306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Śledź wydajność swoich treści za pomocą narzędzi do analityki internetowej.</a:t>
            </a:r>
            <a:endParaRPr sz="2260" dirty="0"/>
          </a:p>
          <a:p>
            <a:pPr marL="457200" lvl="0" indent="-3530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Analizuj wskaźniki takie jak odsłony, czas spędzony na stronie i zaangażowanie.</a:t>
            </a:r>
            <a:endParaRPr sz="2260" dirty="0"/>
          </a:p>
          <a:p>
            <a:pPr marL="457200" lvl="0" indent="-35306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60"/>
              <a:buChar char="●"/>
            </a:pPr>
            <a:r>
              <a:rPr lang="fi-FI" sz="2260" dirty="0"/>
              <a:t>Zbieraj opinie od odbiorców i wykorzystuj je do udoskonalania i ulepszania strategii dotyczącej treści.</a:t>
            </a:r>
            <a:endParaRPr sz="226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SzPts val="770"/>
              <a:buNone/>
            </a:pPr>
            <a:endParaRPr sz="2260" dirty="0"/>
          </a:p>
        </p:txBody>
      </p:sp>
      <p:sp>
        <p:nvSpPr>
          <p:cNvPr id="5" name="Google Shape;331;g24ce094958a_0_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-PL" dirty="0" smtClean="0"/>
              <a:t>Co </a:t>
            </a:r>
            <a:r>
              <a:rPr lang="fi-FI" dirty="0" smtClean="0"/>
              <a:t>należy </a:t>
            </a:r>
            <a:r>
              <a:rPr lang="fi-FI" dirty="0"/>
              <a:t>wziąć pod uwagę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tworz</a:t>
            </a:r>
            <a:r>
              <a:rPr lang="pl-PL" dirty="0" err="1" smtClean="0"/>
              <a:t>ąc</a:t>
            </a:r>
            <a:r>
              <a:rPr lang="fi-FI" dirty="0" smtClean="0"/>
              <a:t> </a:t>
            </a:r>
            <a:r>
              <a:rPr lang="fi-FI" dirty="0"/>
              <a:t>treści na </a:t>
            </a:r>
            <a:r>
              <a:rPr lang="pl-PL" dirty="0" smtClean="0"/>
              <a:t>stronie (4)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837585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1e351c42066_0_89"/>
          <p:cNvSpPr txBox="1">
            <a:spLocks noGrp="1"/>
          </p:cNvSpPr>
          <p:nvPr>
            <p:ph type="ctrTitle" idx="4294967295"/>
          </p:nvPr>
        </p:nvSpPr>
        <p:spPr>
          <a:xfrm>
            <a:off x="0" y="2662237"/>
            <a:ext cx="12192000" cy="7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sz="6000" dirty="0"/>
              <a:t>Krótko o Google Analytics 4</a:t>
            </a:r>
            <a:endParaRPr sz="6000" b="0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1e351c42066_0_93"/>
          <p:cNvSpPr txBox="1">
            <a:spLocks noGrp="1"/>
          </p:cNvSpPr>
          <p:nvPr>
            <p:ph type="title"/>
          </p:nvPr>
        </p:nvSpPr>
        <p:spPr>
          <a:xfrm>
            <a:off x="838200" y="512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Czym jest Google Analytics?</a:t>
            </a:r>
            <a:endParaRPr dirty="0"/>
          </a:p>
        </p:txBody>
      </p:sp>
      <p:sp>
        <p:nvSpPr>
          <p:cNvPr id="358" name="Google Shape;358;g1e351c42066_0_93"/>
          <p:cNvSpPr txBox="1">
            <a:spLocks noGrp="1"/>
          </p:cNvSpPr>
          <p:nvPr>
            <p:ph type="body" idx="1"/>
          </p:nvPr>
        </p:nvSpPr>
        <p:spPr>
          <a:xfrm>
            <a:off x="838199" y="1819325"/>
            <a:ext cx="7104797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530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Google Analytics to bezpłatne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narzędzie </a:t>
            </a:r>
            <a:r>
              <a:rPr lang="fi-FI" sz="2000" dirty="0"/>
              <a:t>do analityki internetowej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udostępniane </a:t>
            </a:r>
            <a:r>
              <a:rPr lang="fi-FI" sz="2000" dirty="0"/>
              <a:t>przez Google, które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pomaga </a:t>
            </a:r>
            <a:r>
              <a:rPr lang="fi-FI" sz="2000" dirty="0"/>
              <a:t>właścicielom witryn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i </a:t>
            </a:r>
            <a:r>
              <a:rPr lang="fi-FI" sz="2000" dirty="0"/>
              <a:t>marketerom śledzić wydajność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ich </a:t>
            </a:r>
            <a:r>
              <a:rPr lang="fi-FI" sz="2000" dirty="0"/>
              <a:t>witryny i zrozumieć zachowanie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odwiedzających.</a:t>
            </a:r>
            <a:endParaRPr sz="2000" dirty="0"/>
          </a:p>
          <a:p>
            <a:pPr marL="457200" lvl="0" indent="-35306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2000" dirty="0"/>
              <a:t>Dzięki Analytics można śledzić np:</a:t>
            </a:r>
            <a:endParaRPr sz="2000" dirty="0"/>
          </a:p>
          <a:p>
            <a:pPr marL="914400" lvl="1" indent="-3352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fi-FI" sz="1600" dirty="0"/>
              <a:t>Ruch na stronie i liczba odwiedzających</a:t>
            </a:r>
            <a:endParaRPr sz="1600" dirty="0"/>
          </a:p>
          <a:p>
            <a:pPr marL="914400" lvl="1" indent="-3352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fi-FI" sz="1600" dirty="0"/>
              <a:t>Zachowanie użytkownika na stronie</a:t>
            </a:r>
            <a:endParaRPr sz="1600" dirty="0"/>
          </a:p>
          <a:p>
            <a:pPr marL="914400" lvl="1" indent="-3352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fi-FI" sz="1600" dirty="0"/>
              <a:t>Wydajność witryny na różnych platformach</a:t>
            </a:r>
            <a:endParaRPr sz="1600" dirty="0"/>
          </a:p>
          <a:p>
            <a:pPr marL="914400" lvl="1" indent="-33528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fi-FI" sz="1600" dirty="0"/>
              <a:t>Wpływ działań marketingowych na odwiedzających witrynę</a:t>
            </a:r>
            <a:endParaRPr sz="1600"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000" dirty="0"/>
          </a:p>
        </p:txBody>
      </p:sp>
      <p:pic>
        <p:nvPicPr>
          <p:cNvPr id="359" name="Google Shape;359;g1e351c42066_0_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45075" y="2104797"/>
            <a:ext cx="5811776" cy="26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1e351c42066_0_100"/>
          <p:cNvSpPr txBox="1">
            <a:spLocks noGrp="1"/>
          </p:cNvSpPr>
          <p:nvPr>
            <p:ph type="title"/>
          </p:nvPr>
        </p:nvSpPr>
        <p:spPr>
          <a:xfrm>
            <a:off x="838200" y="-30362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Czym jest Google Analytics 4?</a:t>
            </a:r>
            <a:endParaRPr dirty="0"/>
          </a:p>
        </p:txBody>
      </p:sp>
      <p:sp>
        <p:nvSpPr>
          <p:cNvPr id="366" name="Google Shape;366;g1e351c42066_0_100"/>
          <p:cNvSpPr txBox="1">
            <a:spLocks noGrp="1"/>
          </p:cNvSpPr>
          <p:nvPr>
            <p:ph type="body" idx="1"/>
          </p:nvPr>
        </p:nvSpPr>
        <p:spPr>
          <a:xfrm>
            <a:off x="368488" y="1355298"/>
            <a:ext cx="8529851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3972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Google Analytics 4 (GA4) to najnowsza wersja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Google </a:t>
            </a:r>
            <a:r>
              <a:rPr lang="fi-FI" sz="1800" dirty="0"/>
              <a:t>Analytics, która została wydana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w </a:t>
            </a:r>
            <a:r>
              <a:rPr lang="fi-FI" sz="1800" dirty="0"/>
              <a:t>październiku 2020 roku. </a:t>
            </a:r>
            <a:endParaRPr sz="1800" dirty="0"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Wprowadza kilka nowych funkcji, takich jak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możliwość śledzenia </a:t>
            </a:r>
            <a:r>
              <a:rPr lang="fi-FI" sz="1800" dirty="0"/>
              <a:t>interakcji użytkowników na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wielu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urządzeniach</a:t>
            </a:r>
            <a:r>
              <a:rPr lang="fi-FI" sz="1800" dirty="0"/>
              <a:t>, w tym urządzeniach mobilnych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i </a:t>
            </a:r>
            <a:r>
              <a:rPr lang="fi-FI" sz="1800" dirty="0"/>
              <a:t>aplikacjach. </a:t>
            </a:r>
            <a:endParaRPr sz="1800" dirty="0"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Jego celem jest wypełnienie luki w danych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spowodowanej </a:t>
            </a:r>
            <a:r>
              <a:rPr lang="fi-FI" sz="1800" dirty="0"/>
              <a:t>brakiem informacji o plikach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cookie dzięki </a:t>
            </a:r>
            <a:r>
              <a:rPr lang="fi-FI" sz="1800" dirty="0"/>
              <a:t>możliwościom uczenia maszynowego. </a:t>
            </a:r>
            <a:endParaRPr sz="1800" dirty="0"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GA4 obejmuje również analitykę predykcyjną,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wykorzystującą </a:t>
            </a:r>
            <a:r>
              <a:rPr lang="fi-FI" sz="1800" dirty="0"/>
              <a:t>uczenie maszynowe i sztuczną 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fi-FI" sz="1800" dirty="0" smtClean="0"/>
              <a:t>inteligencję </a:t>
            </a:r>
            <a:r>
              <a:rPr lang="fi-FI" sz="1800" dirty="0"/>
              <a:t>do prognozowania przyszłych trendów. </a:t>
            </a:r>
            <a:endParaRPr sz="1800" dirty="0"/>
          </a:p>
          <a:p>
            <a:pPr marL="457200" lvl="0" indent="-3397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sz="1800" dirty="0"/>
              <a:t>Oferuje ona ulepszone środki ochrony prywatności poprzez gromadzenie mniejszej ilości danych osobowych za pośrednictwem plików cookie.</a:t>
            </a:r>
            <a:endParaRPr sz="1800" dirty="0"/>
          </a:p>
        </p:txBody>
      </p:sp>
      <p:pic>
        <p:nvPicPr>
          <p:cNvPr id="367" name="Google Shape;367;g1e351c42066_0_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20700" y="1843225"/>
            <a:ext cx="6018901" cy="2709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1e351c42066_0_10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Dlaczego Google Analytics 4?</a:t>
            </a:r>
            <a:endParaRPr/>
          </a:p>
        </p:txBody>
      </p:sp>
      <p:sp>
        <p:nvSpPr>
          <p:cNvPr id="374" name="Google Shape;374;g1e351c42066_0_10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Wydanie GA4 odzwierciedla zapotrzebowanie na bardziej skoncentrowaną na użytkowniku, </a:t>
            </a:r>
            <a:r>
              <a:rPr lang="fi-FI" b="1" dirty="0"/>
              <a:t>świadomą prywatności 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fi-FI" dirty="0" smtClean="0"/>
              <a:t>i </a:t>
            </a:r>
            <a:r>
              <a:rPr lang="fi-FI" dirty="0"/>
              <a:t>zaawansowaną platformę analityczną, która może nadążyć za ewoluującym krajobrazem cyfrowym i zapewnić firmom cenne informacje na temat skutecznych strategii marketingowych.</a:t>
            </a:r>
            <a:endParaRPr dirty="0"/>
          </a:p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SzPts val="2800"/>
              <a:buChar char="●"/>
            </a:pPr>
            <a:r>
              <a:rPr lang="fi-FI" dirty="0"/>
              <a:t>We wrześniu 2021 r. firma Google ogłosiła, że planuje wycofać pliki cookie stron trzecich w przeglądarce Chrome do 2022 r.</a:t>
            </a:r>
            <a:endParaRPr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→ w tym momencie Google ogłosił, że zaprzestanie korzystania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z </a:t>
            </a:r>
            <a:r>
              <a:rPr lang="fi-FI" dirty="0"/>
              <a:t>plików cookie stron trzecich w Chrome do końca 2024 roku. </a:t>
            </a:r>
            <a:endParaRPr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351c42066_0_1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Życie po plikach cookie stron trzecich</a:t>
            </a:r>
            <a:r>
              <a:rPr lang="fi-FI" dirty="0" smtClean="0"/>
              <a:t>?</a:t>
            </a:r>
            <a:r>
              <a:rPr lang="pl-PL" dirty="0" smtClean="0"/>
              <a:t> (1)</a:t>
            </a:r>
            <a:endParaRPr dirty="0"/>
          </a:p>
        </p:txBody>
      </p:sp>
      <p:sp>
        <p:nvSpPr>
          <p:cNvPr id="381" name="Google Shape;381;g1e351c42066_0_113"/>
          <p:cNvSpPr txBox="1">
            <a:spLocks noGrp="1"/>
          </p:cNvSpPr>
          <p:nvPr>
            <p:ph type="body" idx="1"/>
          </p:nvPr>
        </p:nvSpPr>
        <p:spPr>
          <a:xfrm>
            <a:off x="838200" y="1525374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2575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530"/>
              <a:buChar char="●"/>
            </a:pPr>
            <a:r>
              <a:rPr lang="fi-FI" sz="2400" dirty="0"/>
              <a:t>Decyzja Google o wycofaniu plików cookie stron trzecich w przeglądarce Chrome ma znaczący wpływ na reklamę internetową i prywatność użytkowników. </a:t>
            </a:r>
            <a:endParaRPr sz="24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Pliki cookie stron trzecich są powszechnie wykorzystywane przez reklamodawców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fi-FI" sz="2000" dirty="0" smtClean="0"/>
              <a:t>i </a:t>
            </a:r>
            <a:r>
              <a:rPr lang="fi-FI" sz="2000" dirty="0"/>
              <a:t>marketerów do śledzenia użytkowników w witrynach internetowych i dostarczania spersonalizowanych reklam. </a:t>
            </a:r>
            <a:endParaRPr sz="20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Jednak obawy dotyczące prywatności i śledzenia użytkowników spowodowały zmiany w krajobrazie reklamy cyfrowej.</a:t>
            </a:r>
            <a:endParaRPr sz="2000" dirty="0"/>
          </a:p>
          <a:p>
            <a:pPr marL="91440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endParaRPr sz="300" dirty="0"/>
          </a:p>
          <a:p>
            <a:pPr marL="457200" lvl="0" indent="-32575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530"/>
              <a:buChar char="●"/>
            </a:pPr>
            <a:r>
              <a:rPr lang="fi-FI" sz="2400" dirty="0"/>
              <a:t>Wraz z wycofaniem plików cookie stron trzecich, Google dąży do zapewnienia bardziej zorientowanego na prywatność doświadczenia przeglądania. </a:t>
            </a:r>
            <a:endParaRPr sz="24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Zamiast polegać na śledzeniu poszczególnych użytkowników, Google przechodzi na podejście skoncentrowane na prywatności, zwane Privacy Sandbox. </a:t>
            </a:r>
            <a:endParaRPr sz="20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Inicjatywa ta ma na celu opracowanie technologii chroniących prywatność, które nadal pozwalają na skuteczną reklamę i pomiary</a:t>
            </a:r>
            <a:r>
              <a:rPr lang="fi-FI" sz="2000" dirty="0" smtClean="0"/>
              <a:t>.</a:t>
            </a:r>
            <a:endParaRPr sz="2000" dirty="0"/>
          </a:p>
        </p:txBody>
      </p:sp>
    </p:spTree>
    <p:extLst>
      <p:ext uri="{BB962C8B-B14F-4D97-AF65-F5344CB8AC3E}">
        <p14:creationId xmlns:p14="http://schemas.microsoft.com/office/powerpoint/2010/main" val="24407760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351c42066_0_1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Życie po plikach cookie stron trzecich</a:t>
            </a:r>
            <a:r>
              <a:rPr lang="fi-FI" dirty="0" smtClean="0"/>
              <a:t>?</a:t>
            </a:r>
            <a:r>
              <a:rPr lang="pl-PL" dirty="0" smtClean="0"/>
              <a:t> (2)</a:t>
            </a:r>
            <a:endParaRPr dirty="0"/>
          </a:p>
        </p:txBody>
      </p:sp>
      <p:sp>
        <p:nvSpPr>
          <p:cNvPr id="381" name="Google Shape;381;g1e351c42066_0_1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2575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530"/>
              <a:buChar char="●"/>
            </a:pPr>
            <a:r>
              <a:rPr lang="fi-FI" sz="2400" dirty="0" smtClean="0"/>
              <a:t>Odejście </a:t>
            </a:r>
            <a:r>
              <a:rPr lang="fi-FI" sz="2400" dirty="0"/>
              <a:t>od plików cookie stron trzecich będzie miało wpływ na reklamodawców, wydawców i firmy zajmujące się technologiami reklamowymi, które w dużym stopniu polegają na śledzeniu użytkowników i targetowaniu. </a:t>
            </a:r>
            <a:endParaRPr sz="24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Reklamodawcy będą musieli dostosować swoje strategie i znaleźć alternatywne metody kierowania i personalizacji, takie jak dane własne, kierowanie kontekstowe lub korzystanie z technologii reklamowych ukierunkowanych na prywatność.</a:t>
            </a:r>
            <a:endParaRPr sz="2000" dirty="0"/>
          </a:p>
          <a:p>
            <a:pPr marL="91440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endParaRPr sz="1100" dirty="0"/>
          </a:p>
          <a:p>
            <a:pPr marL="457200" lvl="0" indent="-325755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530"/>
              <a:buChar char="●"/>
            </a:pPr>
            <a:r>
              <a:rPr lang="fi-FI" sz="2400" dirty="0"/>
              <a:t>Należy zauważyć, że chociaż decyzja Google dotyczy przeglądarki Chrome, inne przeglądarki internetowe również podjęły podobne kroki w celu ograniczenia plików cookie stron trzecich. </a:t>
            </a:r>
            <a:endParaRPr sz="2400" dirty="0"/>
          </a:p>
          <a:p>
            <a:pPr marL="914400" lvl="1" indent="-3136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340"/>
              <a:buChar char="○"/>
            </a:pPr>
            <a:r>
              <a:rPr lang="fi-FI" sz="2000" dirty="0"/>
              <a:t>Branża reklamy cyfrowej jako całość przechodzi znaczące zmiany wraz z ewolucją przepisów dotyczących prywatności i preferencji użytkowników.</a:t>
            </a:r>
            <a:endParaRPr sz="2000" dirty="0"/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523"/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e351c42066_0_1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Konto demonstracyjne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Google </a:t>
            </a:r>
            <a:r>
              <a:rPr lang="fi-FI" dirty="0"/>
              <a:t>Analytics</a:t>
            </a:r>
            <a:endParaRPr dirty="0"/>
          </a:p>
        </p:txBody>
      </p:sp>
      <p:sp>
        <p:nvSpPr>
          <p:cNvPr id="388" name="Google Shape;388;g1e351c42066_0_1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Rozpocznij naukę Google Analytics 4 z kontem demonstracyjnym Google: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u="sng" dirty="0">
                <a:solidFill>
                  <a:schemeClr val="hlink"/>
                </a:solidFill>
                <a:hlinkClick r:id="rId3"/>
              </a:rPr>
              <a:t>https://support.google.com/analytics/answer/6367342#zippy=%2Csis%C3%A4llys</a:t>
            </a:r>
            <a:endParaRPr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800" dirty="0"/>
              <a:t>"Konto demonstracyjne Google Analytics to w pełni funkcjonalne konto Google Analytics, do którego dostęp może uzyskać każdy użytkownik Google. Zawiera jedną właściwość Universal Analytics i dwie właściwości Google Analytics 4. Konto demo to świetny sposób na przyjrzenie się prawdziwym danym biznesowym i eksperymentowanie z funkcjami Google Analytics".</a:t>
            </a:r>
            <a:endParaRPr sz="1800" dirty="0"/>
          </a:p>
          <a:p>
            <a:pPr marL="45720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2100" dirty="0"/>
          </a:p>
        </p:txBody>
      </p:sp>
      <p:pic>
        <p:nvPicPr>
          <p:cNvPr id="389" name="Google Shape;389;g1e351c42066_0_1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44376" y="4847050"/>
            <a:ext cx="6230793" cy="85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250c367a734_0_6"/>
          <p:cNvSpPr txBox="1">
            <a:spLocks noGrp="1"/>
          </p:cNvSpPr>
          <p:nvPr>
            <p:ph type="body" idx="1"/>
          </p:nvPr>
        </p:nvSpPr>
        <p:spPr>
          <a:xfrm>
            <a:off x="1120775" y="365195"/>
            <a:ext cx="10509300" cy="1014637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Praca domowa 3: Projektowanie strony internetowej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i </a:t>
            </a:r>
            <a:r>
              <a:rPr lang="fi-FI" dirty="0"/>
              <a:t>strony docelowej</a:t>
            </a:r>
            <a:endParaRPr b="1" dirty="0"/>
          </a:p>
        </p:txBody>
      </p:sp>
      <p:sp>
        <p:nvSpPr>
          <p:cNvPr id="396" name="Google Shape;396;g250c367a734_0_6"/>
          <p:cNvSpPr txBox="1">
            <a:spLocks noGrp="1"/>
          </p:cNvSpPr>
          <p:nvPr>
            <p:ph type="body" idx="2"/>
          </p:nvPr>
        </p:nvSpPr>
        <p:spPr>
          <a:xfrm>
            <a:off x="1120777" y="1646455"/>
            <a:ext cx="8818800" cy="378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64" b="1" dirty="0"/>
              <a:t>Praca zespołowa: 4 uczniów </a:t>
            </a:r>
            <a:r>
              <a:rPr lang="fi-FI" sz="1864" b="1" dirty="0" smtClean="0"/>
              <a:t>w </a:t>
            </a:r>
            <a:r>
              <a:rPr lang="fi-FI" sz="1864" b="1" dirty="0"/>
              <a:t>zespole</a:t>
            </a:r>
            <a:endParaRPr sz="1864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2100" b="1" dirty="0"/>
              <a:t>Celem tego zadania jest zaprojektowanie skutecznej strony internetowej i strony docelowej dla biznesu.</a:t>
            </a:r>
            <a:endParaRPr sz="21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600" b="1" dirty="0"/>
              <a:t>Celem zadania jest skupienie się na aspektach projektowych i celach jednej strony docelowej (temat można wybrać dowolnie).</a:t>
            </a:r>
            <a:endParaRPr sz="16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600" b="1" dirty="0"/>
              <a:t>Zaprojektuj cztery slajdy PowerPoint z następującą zawartością:</a:t>
            </a:r>
            <a:endParaRPr sz="1600" b="1" dirty="0"/>
          </a:p>
          <a:p>
            <a:pPr marL="457200" lvl="0" indent="-330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Ponownie przeanalizuj cele marketingowe z pracy domowej 1 (w razie potrzeby zrewiduj je)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fi-FI" sz="1600" dirty="0" smtClean="0"/>
              <a:t>i </a:t>
            </a:r>
            <a:r>
              <a:rPr lang="fi-FI" sz="1600" dirty="0"/>
              <a:t>określ, które cele chcesz osiągnąć za pomocą swojej strony internetowej.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Zapewnij mapę witryny, która przedstawia nawigację w witrynie i podziel cele dla każdej strony.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Zaprojektuj i zwizualizuj co najmniej jedną stronę docelową, którą możesz wykorzystać w swoim marketingu cyfrowym, i określ jej cel.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Zaplanuj, jakie działania marketingu cyfrowego możesz podjąć, aby zwiększyć ruch na swojej stronie docelowej lub stronach docelowych.</a:t>
            </a:r>
            <a:endParaRPr sz="16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250c367a734_0_152"/>
          <p:cNvSpPr txBox="1">
            <a:spLocks noGrp="1"/>
          </p:cNvSpPr>
          <p:nvPr>
            <p:ph type="body" idx="1"/>
          </p:nvPr>
        </p:nvSpPr>
        <p:spPr>
          <a:xfrm>
            <a:off x="1120775" y="392489"/>
            <a:ext cx="10509300" cy="443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 dirty="0"/>
              <a:t>Praca domowa 4: Przygotowanie do analityki</a:t>
            </a:r>
            <a:endParaRPr b="1" dirty="0"/>
          </a:p>
        </p:txBody>
      </p:sp>
      <p:sp>
        <p:nvSpPr>
          <p:cNvPr id="403" name="Google Shape;403;g250c367a734_0_152"/>
          <p:cNvSpPr txBox="1">
            <a:spLocks noGrp="1"/>
          </p:cNvSpPr>
          <p:nvPr>
            <p:ph type="body" idx="2"/>
          </p:nvPr>
        </p:nvSpPr>
        <p:spPr>
          <a:xfrm>
            <a:off x="1120776" y="1632807"/>
            <a:ext cx="10206865" cy="378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64" b="1" dirty="0"/>
              <a:t>Praca zespołowa: 4 uczniów w </a:t>
            </a:r>
            <a:r>
              <a:rPr lang="fi-FI" sz="1864" b="1" dirty="0" smtClean="0"/>
              <a:t>zespole</a:t>
            </a:r>
            <a:endParaRPr sz="1864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2100" b="1" dirty="0"/>
              <a:t>Celem tego zadania jest zrozumienie przez uczniów związku między projektowaniem stron internetowych a analityką</a:t>
            </a:r>
            <a:endParaRPr sz="21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600" dirty="0"/>
              <a:t>W zadaniu domowym 3 przygotowałeś slajdy z 1) celami, 2) mapą witryny, 3) stroną docelową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fi-FI" sz="1600" dirty="0" smtClean="0"/>
              <a:t>i </a:t>
            </a:r>
            <a:r>
              <a:rPr lang="fi-FI" sz="1600" dirty="0"/>
              <a:t>4) planem kierowania ruchu na stronę docelową.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600" dirty="0"/>
              <a:t>Krok 1: W razie potrzeby popraw slajdy z zadania domowego nr 3 w oparciu o otrzymane informacje zwrotne.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1600" dirty="0"/>
              <a:t>Krok 2: Korzystając ze slajdów z pracy domowej 3 (lub poprawionych slajdów) wykonaj następujące czynności: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sprawdzić cele udokumentowane dla witryny i strony docelowej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zwizualizuj układ strony docelowej (i ewentualnych innych stron) i zakreśl czerwonym kółkiem części stron, w których ma nastąpić konwersja.</a:t>
            </a:r>
            <a:endParaRPr sz="1600" dirty="0"/>
          </a:p>
          <a:p>
            <a:pPr marL="457200" lvl="0" indent="-330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fi-FI" sz="1600" dirty="0"/>
              <a:t>dodaj slajd, w którym określisz, jakie miary będą śledzić konwersje za pomocą narzędzi analitycznych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fi-FI" sz="1600" dirty="0" smtClean="0"/>
              <a:t>(</a:t>
            </a:r>
            <a:r>
              <a:rPr lang="fi-FI" sz="1600" dirty="0"/>
              <a:t>na </a:t>
            </a:r>
            <a:r>
              <a:rPr lang="fi-FI" sz="1600" dirty="0" smtClean="0"/>
              <a:t>przykład</a:t>
            </a:r>
            <a:r>
              <a:rPr lang="pl-PL" sz="1600" dirty="0" smtClean="0"/>
              <a:t>:</a:t>
            </a:r>
            <a:r>
              <a:rPr lang="fi-FI" sz="1600" dirty="0" smtClean="0"/>
              <a:t> </a:t>
            </a:r>
            <a:r>
              <a:rPr lang="fi-FI" sz="1600" dirty="0"/>
              <a:t>ile broszur zostało </a:t>
            </a:r>
            <a:r>
              <a:rPr lang="fi-FI" sz="1600" dirty="0" smtClean="0"/>
              <a:t>pobranych</a:t>
            </a:r>
            <a:r>
              <a:rPr lang="pl-PL" sz="1600" dirty="0" smtClean="0"/>
              <a:t>, ile formularzy kontaktowych zostało wysłanych</a:t>
            </a:r>
            <a:r>
              <a:rPr lang="fi-FI" sz="1600" dirty="0" smtClean="0"/>
              <a:t>).</a:t>
            </a:r>
            <a:endParaRPr sz="1600" b="1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2125</Words>
  <Application>Microsoft Office PowerPoint</Application>
  <PresentationFormat>Panoramiczny</PresentationFormat>
  <Paragraphs>265</Paragraphs>
  <Slides>34</Slides>
  <Notes>34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34</vt:i4>
      </vt:variant>
    </vt:vector>
  </HeadingPairs>
  <TitlesOfParts>
    <vt:vector size="37" baseType="lpstr">
      <vt:lpstr>Arial</vt:lpstr>
      <vt:lpstr>Calibri</vt:lpstr>
      <vt:lpstr>DEMS NEW</vt:lpstr>
      <vt:lpstr>Strony internetowe</vt:lpstr>
      <vt:lpstr>Cele nauczania </vt:lpstr>
      <vt:lpstr>Tematy</vt:lpstr>
      <vt:lpstr>Jakie kroki należy podjąć? </vt:lpstr>
      <vt:lpstr>Dlaczego potrzebujemy analityki internetowej?</vt:lpstr>
      <vt:lpstr>Dlaczego potrzebujemy analityki internetowej? (1)</vt:lpstr>
      <vt:lpstr>Dlaczego potrzebujemy analityki internetowej? (2)</vt:lpstr>
      <vt:lpstr>Dlaczego potrzebujemy analityki internetowej? (3)</vt:lpstr>
      <vt:lpstr>Dlaczego potrzebujemy analityki internetowej? (4)</vt:lpstr>
      <vt:lpstr>Prezentacja programu PowerPoint</vt:lpstr>
      <vt:lpstr>Wyznaczyłeś pewne cele dla swojej witryny</vt:lpstr>
      <vt:lpstr>Czy 200 odwiedzających to dużo?</vt:lpstr>
      <vt:lpstr>Przykład - chcesz otrzymywać 20 nowych zamówień miesięcznie</vt:lpstr>
      <vt:lpstr>"Wszystko,  co robisz bez mierzenia wyników,  to tylko hobby".</vt:lpstr>
      <vt:lpstr>Dlaczego mierzenie wyników jest ważne?</vt:lpstr>
      <vt:lpstr>Co mierzysz?</vt:lpstr>
      <vt:lpstr>Dlaczego potrzebujemy ankiet użytkowników?</vt:lpstr>
      <vt:lpstr>Różne metody badania jakości strony internetowej</vt:lpstr>
      <vt:lpstr>Najważniejsze zadania i nawigacja</vt:lpstr>
      <vt:lpstr>Testowanie użyteczności</vt:lpstr>
      <vt:lpstr>Tworzenie zawartości strony internetowej</vt:lpstr>
      <vt:lpstr>Co należy wziąć pod uwagę  tworząc treści na stronie (1)</vt:lpstr>
      <vt:lpstr>Co należy wziąć pod uwagę  tworząc treści na stronie (2)</vt:lpstr>
      <vt:lpstr>Co należy wziąć pod uwagę  tworząc treści na stronie (3)</vt:lpstr>
      <vt:lpstr>Co należy wziąć pod uwagę  tworząc treści na stronie (4)</vt:lpstr>
      <vt:lpstr>Krótko o Google Analytics 4</vt:lpstr>
      <vt:lpstr>Czym jest Google Analytics?</vt:lpstr>
      <vt:lpstr>Czym jest Google Analytics 4?</vt:lpstr>
      <vt:lpstr>Dlaczego Google Analytics 4?</vt:lpstr>
      <vt:lpstr>Życie po plikach cookie stron trzecich? (1)</vt:lpstr>
      <vt:lpstr>Życie po plikach cookie stron trzecich? (2)</vt:lpstr>
      <vt:lpstr>Konto demonstracyjne  Google Analytics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docId:C95BE4BC06F53C819F9D425384AC9CC2</cp:keywords>
  <cp:lastModifiedBy>Agnieszka</cp:lastModifiedBy>
  <cp:revision>13</cp:revision>
  <dcterms:created xsi:type="dcterms:W3CDTF">2023-01-25T12:59:02Z</dcterms:created>
  <dcterms:modified xsi:type="dcterms:W3CDTF">2023-08-20T12:54:08Z</dcterms:modified>
</cp:coreProperties>
</file>