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306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94" r:id="rId35"/>
    <p:sldId id="295" r:id="rId36"/>
    <p:sldId id="304" r:id="rId37"/>
    <p:sldId id="305" r:id="rId3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6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8" roundtripDataSignature="AMtx7mhx3ioyJV+WImw0NtuXW2AA+1xy5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i Schleutk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44" y="318"/>
      </p:cViewPr>
      <p:guideLst>
        <p:guide orient="horz" pos="2160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0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31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310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31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30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31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985253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6934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067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591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4ce123e147_1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24ce123e147_1_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SEO jest niezbędne dla firm i właścicieli stron internetowych, którzy chcą poprawić swoją widoczność w Internecie, przyciągnąć ukierunkowany ruch, zbudować wiarygodność i ostatecznie napędzać rozwój biznesu.</a:t>
            </a:r>
            <a:endParaRPr/>
          </a:p>
        </p:txBody>
      </p:sp>
      <p:sp>
        <p:nvSpPr>
          <p:cNvPr id="195" name="Google Shape;195;g24ce123e147_1_7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9402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e3465f16fc_1_1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1" name="Google Shape;201;g1e3465f16fc_1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78545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1e3465f16fc_1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1e3465f16fc_1_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Pogłęb swoją wiedzę na temat SEO dzięki materiałom SEO z tego modułu: 2.1-2.7.</a:t>
            </a:r>
            <a:endParaRPr/>
          </a:p>
        </p:txBody>
      </p:sp>
      <p:sp>
        <p:nvSpPr>
          <p:cNvPr id="207" name="Google Shape;207;g1e3465f16fc_1_1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232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e3465f16fc_1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e3465f16fc_1_1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Dowiedz się więcej o marketingu treści z modułu 3 i więcej o kampaniach PPS z modułu 4.</a:t>
            </a:r>
            <a:endParaRPr/>
          </a:p>
        </p:txBody>
      </p:sp>
      <p:sp>
        <p:nvSpPr>
          <p:cNvPr id="214" name="Google Shape;214;g1e3465f16fc_1_1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4991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3465f16fc_1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1e3465f16fc_1_1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Lejek sprzedażowy lub lejek zakupowy to koncepcja, która ilustruje podróż klienta od początkowego etapu świadomości do ostatecznej decyzji o zakupie. Jest to model wykorzystywany przez marketerów do zrozumienia i analizy kroków, przez które przechodzi konsument przed dokonaniem zakupu. Dowiedz się więcej z Modułu 3.</a:t>
            </a:r>
            <a:endParaRPr/>
          </a:p>
        </p:txBody>
      </p:sp>
      <p:sp>
        <p:nvSpPr>
          <p:cNvPr id="221" name="Google Shape;221;g1e3465f16fc_1_1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6831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1e3465f16fc_1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1e3465f16fc_1_1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1e3465f16fc_1_1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3446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1e3465f16fc_1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1e3465f16fc_1_1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1e3465f16fc_1_14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451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3465f16fc_1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e3465f16fc_1_1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g1e3465f16fc_1_1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72434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4ce123e147_1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4ce123e147_1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g24ce123e147_1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2715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4ce123e147_1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4ce123e147_1_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24ce123e147_1_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37765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4ce123e147_1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24ce123e147_1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g24ce123e147_1_8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4278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4ce123e147_1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24ce123e147_1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g24ce123e147_1_8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29617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4ce123e147_1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4ce123e147_1_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g24ce123e147_1_9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16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0318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24ce123e147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5" name="Google Shape;275;g24ce123e14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7760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24ce123e147_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24ce123e147_1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Treść ma kluczowe znaczenie dla przyciągania, angażowania i konwersji odwiedzających witrynę. Pomaga budować autorytet marki, budować relacje z odbiorcami i napędzać rozwój firmy.</a:t>
            </a:r>
            <a:endParaRPr/>
          </a:p>
        </p:txBody>
      </p:sp>
      <p:sp>
        <p:nvSpPr>
          <p:cNvPr id="281" name="Google Shape;281;g24ce123e147_1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65311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24ce123e147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24ce123e147_1_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g24ce123e147_1_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32755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4ce123e147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4ce123e147_1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g24ce123e147_1_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433493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24ce123e147_1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g24ce123e147_1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088638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24ce123e147_1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24ce123e147_1_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Dowiedz się więcej o planowaniu treści i np. celach z Modułu 3. Content marketing &amp; Social media, cz. 6.</a:t>
            </a:r>
            <a:endParaRPr/>
          </a:p>
        </p:txBody>
      </p:sp>
      <p:sp>
        <p:nvSpPr>
          <p:cNvPr id="307" name="Google Shape;307;g24ce123e147_1_4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021537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24ce123e147_1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Google Shape;313;g24ce123e147_1_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Dowiedz się więcej o marketingu treści z Modułu 3, to tylko przegląd!</a:t>
            </a:r>
            <a:endParaRPr/>
          </a:p>
        </p:txBody>
      </p:sp>
      <p:sp>
        <p:nvSpPr>
          <p:cNvPr id="314" name="Google Shape;314;g24ce123e147_1_5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74675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4ce123e147_1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24ce123e147_1_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Integracja z mediami społecznościowymi pomaga wspierać zaangażowanie społeczne i konwersacje generowane przez użytkowników.</a:t>
            </a:r>
            <a:endParaRPr/>
          </a:p>
        </p:txBody>
      </p:sp>
      <p:sp>
        <p:nvSpPr>
          <p:cNvPr id="321" name="Google Shape;321;g24ce123e147_1_5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381328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24ce123e147_1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24ce123e147_1_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g24ce123e147_1_6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29741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24ce123e147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24ce123e147_1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g24ce123e147_1_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41862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e3465f16fc_1_1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g1e3465f16fc_1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050134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3465f16fc_1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3465f16fc_1_1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1e3465f16fc_1_16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46491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1e3465f16fc_1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1e3465f16fc_1_1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g1e3465f16fc_1_16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05837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3465f16fc_1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1e3465f16fc_1_1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Upychanie słów kluczowych odnosi się do praktyki przeładowywania strony internetowej lub treści witryny nadmierną liczbą słów kluczowych lub fraz w celu manipulowania rankingami wyszukiwarek. Upychanie słów kluczowych było powszechną taktyką stosowaną we wczesnych strategiach optymalizacji pod kątem wyszukiwarek (SEO), mającą na celu zwiększenie widoczności strony internetowej w wynikach wyszukiwania poprzez uwzględnienie dużej gęstości słów kluczowych. Jednak wyszukiwarki ewoluowały i stały się bardziej wyrafinowane, a teraz karzą strony internetowe, które angażują się w upychanie słów kluczowych.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g1e3465f16fc_1_17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16745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1e3465f16fc_1_1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Google Shape;373;g1e3465f16fc_1_1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g1e3465f16fc_1_1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39769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e3465f16fc_1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1e3465f16fc_1_2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g1e3465f16fc_1_2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608040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e3465f16fc_1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1e3465f16fc_1_2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g1e3465f16fc_1_2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25693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1e3465f16fc_1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1e3465f16fc_1_2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Zobacz przykłady na następnym slajdzie</a:t>
            </a:r>
            <a:endParaRPr/>
          </a:p>
        </p:txBody>
      </p:sp>
      <p:sp>
        <p:nvSpPr>
          <p:cNvPr id="455" name="Google Shape;455;g1e3465f16fc_1_2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4797494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1e3465f16fc_1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1e3465f16fc_1_2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Zobacz przykłady na następnym slajdzie</a:t>
            </a:r>
            <a:endParaRPr/>
          </a:p>
        </p:txBody>
      </p:sp>
      <p:sp>
        <p:nvSpPr>
          <p:cNvPr id="462" name="Google Shape;462;g1e3465f16fc_1_2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21200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1e3465f16fc_1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8" name="Google Shape;538;g1e3465f16fc_1_2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Zobacz przykłady na następnym slajdzie</a:t>
            </a:r>
            <a:endParaRPr/>
          </a:p>
        </p:txBody>
      </p:sp>
      <p:sp>
        <p:nvSpPr>
          <p:cNvPr id="539" name="Google Shape;539;g1e3465f16fc_1_26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912467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1e3465f16fc_1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1e3465f16fc_1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Zobacz przykłady na następnym slajdzie</a:t>
            </a:r>
            <a:endParaRPr/>
          </a:p>
        </p:txBody>
      </p:sp>
      <p:sp>
        <p:nvSpPr>
          <p:cNvPr id="546" name="Google Shape;546;g1e3465f16fc_1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383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66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66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66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6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6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6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6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6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8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6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6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68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6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6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- blank">
  <p:cSld name="Title and Content - 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1"/>
          <p:cNvSpPr txBox="1">
            <a:spLocks noGrp="1"/>
          </p:cNvSpPr>
          <p:nvPr>
            <p:ph type="title"/>
          </p:nvPr>
        </p:nvSpPr>
        <p:spPr>
          <a:xfrm>
            <a:off x="601133" y="371749"/>
            <a:ext cx="10985500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1"/>
          <p:cNvSpPr txBox="1">
            <a:spLocks noGrp="1"/>
          </p:cNvSpPr>
          <p:nvPr>
            <p:ph type="body" idx="1"/>
          </p:nvPr>
        </p:nvSpPr>
        <p:spPr>
          <a:xfrm>
            <a:off x="601133" y="2325601"/>
            <a:ext cx="10983384" cy="410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2"/>
          <p:cNvSpPr/>
          <p:nvPr/>
        </p:nvSpPr>
        <p:spPr>
          <a:xfrm rot="10800000" flipH="1">
            <a:off x="0" y="6038849"/>
            <a:ext cx="12192000" cy="9200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" name="Google Shape;52;p72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209544" y="6209540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72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83499" y="6145117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7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7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9;p7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0" name="Google Shape;60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7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7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7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7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7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2" name="Google Shape;72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7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7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7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7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75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0" name="Google Shape;80;p75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75"/>
          <p:cNvSpPr/>
          <p:nvPr/>
        </p:nvSpPr>
        <p:spPr>
          <a:xfrm rot="10800000" flipH="1">
            <a:off x="0" y="6167437"/>
            <a:ext cx="12192000" cy="7914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" name="Google Shape;82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3" name="Google Shape;83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39376" y="6271200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3667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6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6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6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6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9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3" name="Google Shape;113;p79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79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5" name="Google Shape;115;p7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8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8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8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81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1" name="Google Shape;131;p8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8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8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6" name="Google Shape;136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3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41" name="Google Shape;141;p83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2" name="Google Shape;142;p8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">
  <p:cSld name="Picture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4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5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85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85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9" name="Google Shape;149;p85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50" name="Google Shape;150;p85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2415d10eec0_0_228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g2415d10eec0_0_228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4" name="Google Shape;154;g2415d10eec0_0_228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g2415d10eec0_0_228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g2415d10eec0_0_228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162" name="Google Shape;16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3" name="Google Shape;16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15d10eec0_0_1069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66" name="Google Shape;166;g2415d10eec0_0_1069"/>
          <p:cNvGrpSpPr/>
          <p:nvPr/>
        </p:nvGrpSpPr>
        <p:grpSpPr>
          <a:xfrm>
            <a:off x="11496599" y="332656"/>
            <a:ext cx="407002" cy="348834"/>
            <a:chOff x="11496599" y="332656"/>
            <a:chExt cx="407002" cy="348834"/>
          </a:xfrm>
        </p:grpSpPr>
        <p:sp>
          <p:nvSpPr>
            <p:cNvPr id="167" name="Google Shape;167;g2415d10eec0_0_1069"/>
            <p:cNvSpPr/>
            <p:nvPr/>
          </p:nvSpPr>
          <p:spPr>
            <a:xfrm>
              <a:off x="11496599" y="332656"/>
              <a:ext cx="174428" cy="348834"/>
            </a:xfrm>
            <a:custGeom>
              <a:avLst/>
              <a:gdLst/>
              <a:ahLst/>
              <a:cxnLst/>
              <a:rect l="l" t="t" r="r" b="b"/>
              <a:pathLst>
                <a:path w="174428" h="348834" extrusionOk="0">
                  <a:moveTo>
                    <a:pt x="116317" y="203556"/>
                  </a:moveTo>
                  <a:lnTo>
                    <a:pt x="174428" y="203556"/>
                  </a:lnTo>
                  <a:lnTo>
                    <a:pt x="174428" y="348834"/>
                  </a:lnTo>
                  <a:lnTo>
                    <a:pt x="116317" y="348834"/>
                  </a:lnTo>
                  <a:cubicBezTo>
                    <a:pt x="116317" y="348834"/>
                    <a:pt x="116317" y="203556"/>
                    <a:pt x="116317" y="203556"/>
                  </a:cubicBezTo>
                  <a:close/>
                  <a:moveTo>
                    <a:pt x="116317" y="0"/>
                  </a:moveTo>
                  <a:lnTo>
                    <a:pt x="174428" y="0"/>
                  </a:lnTo>
                  <a:lnTo>
                    <a:pt x="174428" y="145264"/>
                  </a:lnTo>
                  <a:lnTo>
                    <a:pt x="116317" y="145264"/>
                  </a:lnTo>
                  <a:cubicBezTo>
                    <a:pt x="116317" y="145264"/>
                    <a:pt x="116317" y="0"/>
                    <a:pt x="116317" y="0"/>
                  </a:cubicBezTo>
                  <a:close/>
                  <a:moveTo>
                    <a:pt x="0" y="0"/>
                  </a:moveTo>
                  <a:lnTo>
                    <a:pt x="58111" y="0"/>
                  </a:lnTo>
                  <a:lnTo>
                    <a:pt x="58111" y="348668"/>
                  </a:lnTo>
                  <a:lnTo>
                    <a:pt x="0" y="348668"/>
                  </a:lnTo>
                  <a:cubicBezTo>
                    <a:pt x="0" y="34866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g2415d10eec0_0_1069"/>
            <p:cNvSpPr/>
            <p:nvPr/>
          </p:nvSpPr>
          <p:spPr>
            <a:xfrm>
              <a:off x="11729235" y="332656"/>
              <a:ext cx="174366" cy="26152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598" y="14399"/>
                  </a:moveTo>
                  <a:lnTo>
                    <a:pt x="21598" y="0"/>
                  </a:lnTo>
                  <a:lnTo>
                    <a:pt x="14400" y="0"/>
                  </a:lnTo>
                  <a:lnTo>
                    <a:pt x="14400" y="14399"/>
                  </a:lnTo>
                  <a:cubicBezTo>
                    <a:pt x="14400" y="15724"/>
                    <a:pt x="12783" y="16800"/>
                    <a:pt x="10801" y="16800"/>
                  </a:cubicBezTo>
                  <a:cubicBezTo>
                    <a:pt x="8806" y="16800"/>
                    <a:pt x="7202" y="15724"/>
                    <a:pt x="7202" y="14399"/>
                  </a:cubicBezTo>
                  <a:lnTo>
                    <a:pt x="7202" y="0"/>
                  </a:lnTo>
                  <a:lnTo>
                    <a:pt x="3" y="0"/>
                  </a:lnTo>
                  <a:lnTo>
                    <a:pt x="0" y="14399"/>
                  </a:lnTo>
                  <a:cubicBezTo>
                    <a:pt x="0" y="18386"/>
                    <a:pt x="4828" y="21600"/>
                    <a:pt x="10801" y="21600"/>
                  </a:cubicBezTo>
                  <a:cubicBezTo>
                    <a:pt x="16774" y="21600"/>
                    <a:pt x="21600" y="18386"/>
                    <a:pt x="21600" y="14399"/>
                  </a:cubicBezTo>
                  <a:cubicBezTo>
                    <a:pt x="21600" y="14399"/>
                    <a:pt x="21598" y="14399"/>
                    <a:pt x="21598" y="14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38100" tIns="38100" rIns="38100" bIns="381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9" name="Google Shape;169;g2415d10eec0_0_1069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70" name="Google Shape;170;g2415d10eec0_0_1069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1" name="Google Shape;171;g2415d10eec0_0_1069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g2415d10eec0_0_1069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g2415d10eec0_0_1069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14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ads.google.com/home/tools/keyword-planner/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s://blog.hubspot.com/marketing/how-to-do-keyword-research-ht" TargetMode="External"/><Relationship Id="rId4" Type="http://schemas.openxmlformats.org/officeDocument/2006/relationships/hyperlink" Target="https://backlinko.com/google-keyword-planner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s://www.searchenginejournal.com/ranking-factors/keyword-stuffing/" TargetMode="Externa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chrome.google.com/webstore/detail/open-seo-statsformerly-pa/hbdkkfheckcdppiaiabobmennhijkknn" TargetMode="External"/><Relationship Id="rId4" Type="http://schemas.openxmlformats.org/officeDocument/2006/relationships/hyperlink" Target="https://chrome.google.com/webstore/detail/seo-meta-in-1-click/bjogjfinolnhfhkbipphpdlldadpnmhc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ideolle.fi/en/video-production/advertising-video" TargetMode="External"/><Relationship Id="rId3" Type="http://schemas.openxmlformats.org/officeDocument/2006/relationships/hyperlink" Target="https://instapage.com/blog/what-is-an-anchor-tag" TargetMode="External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hyperlink" Target="https://underconstructionpage.com/inner-links-in-seo-strategy-guide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tinypng.com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"/>
          <p:cNvSpPr txBox="1">
            <a:spLocks noGrp="1"/>
          </p:cNvSpPr>
          <p:nvPr>
            <p:ph type="ctrTitle"/>
          </p:nvPr>
        </p:nvSpPr>
        <p:spPr>
          <a:xfrm>
            <a:off x="-845601" y="2247105"/>
            <a:ext cx="11829976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dirty="0"/>
              <a:t>Strony internetowe</a:t>
            </a:r>
            <a:endParaRPr sz="6600" dirty="0"/>
          </a:p>
        </p:txBody>
      </p:sp>
      <p:sp>
        <p:nvSpPr>
          <p:cNvPr id="179" name="Google Shape;179;p1"/>
          <p:cNvSpPr txBox="1">
            <a:spLocks noGrp="1"/>
          </p:cNvSpPr>
          <p:nvPr>
            <p:ph type="subTitle" idx="4294967295"/>
          </p:nvPr>
        </p:nvSpPr>
        <p:spPr>
          <a:xfrm>
            <a:off x="668456" y="3560271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2286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3000" b="1" dirty="0">
                <a:solidFill>
                  <a:schemeClr val="lt1"/>
                </a:solidFill>
              </a:rPr>
              <a:t>3. Przyciąganie odwiedzających do witryny</a:t>
            </a:r>
            <a:endParaRPr sz="3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Cele nauczania </a:t>
            </a:r>
            <a:endParaRPr/>
          </a:p>
        </p:txBody>
      </p:sp>
      <p:sp>
        <p:nvSpPr>
          <p:cNvPr id="185" name="Google Shape;185;p2"/>
          <p:cNvSpPr txBox="1">
            <a:spLocks noGrp="1"/>
          </p:cNvSpPr>
          <p:nvPr>
            <p:ph type="body" idx="1"/>
          </p:nvPr>
        </p:nvSpPr>
        <p:spPr>
          <a:xfrm>
            <a:off x="838200" y="150783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rPr lang="fi-FI" sz="2400" dirty="0"/>
              <a:t>Wymagania wstępne dla studenta: Zalecane są podstawy marketingu.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r>
              <a:rPr lang="fi-FI" sz="2400" b="0" i="0" u="none" strike="noStrike" cap="none" dirty="0"/>
              <a:t>Uczeń potrafi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endParaRPr sz="2400" b="0" i="0" u="none" strike="noStrike" cap="none"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 smtClean="0"/>
              <a:t>Rozpozn</a:t>
            </a:r>
            <a:r>
              <a:rPr lang="pl-PL" sz="2400" dirty="0" err="1" smtClean="0"/>
              <a:t>awać</a:t>
            </a:r>
            <a:r>
              <a:rPr lang="fi-FI" sz="2400" dirty="0" smtClean="0"/>
              <a:t> </a:t>
            </a:r>
            <a:r>
              <a:rPr lang="fi-FI" sz="2400" dirty="0"/>
              <a:t>rodzajów treści na stronie </a:t>
            </a:r>
            <a:r>
              <a:rPr lang="fi-FI" sz="2400" dirty="0" smtClean="0"/>
              <a:t>internetowej</a:t>
            </a:r>
            <a:r>
              <a:rPr lang="pl-PL" sz="2400" dirty="0" smtClean="0"/>
              <a:t>.</a:t>
            </a:r>
            <a:endParaRPr sz="2400"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 smtClean="0"/>
              <a:t>Zrozumie</a:t>
            </a:r>
            <a:r>
              <a:rPr lang="pl-PL" sz="2400" dirty="0" smtClean="0"/>
              <a:t>ć</a:t>
            </a:r>
            <a:r>
              <a:rPr lang="fi-FI" sz="2400" dirty="0" smtClean="0"/>
              <a:t> podstaw</a:t>
            </a:r>
            <a:r>
              <a:rPr lang="pl-PL" sz="2400" dirty="0" smtClean="0"/>
              <a:t>ę</a:t>
            </a:r>
            <a:r>
              <a:rPr lang="fi-FI" sz="2400" dirty="0" smtClean="0"/>
              <a:t> </a:t>
            </a:r>
            <a:r>
              <a:rPr lang="fi-FI" sz="2400" dirty="0"/>
              <a:t>optymalizacji pod kątem wyszukiwarek </a:t>
            </a:r>
            <a:r>
              <a:rPr lang="fi-FI" sz="2400" dirty="0" smtClean="0"/>
              <a:t>internetowych</a:t>
            </a:r>
            <a:r>
              <a:rPr lang="pl-PL" sz="2400" dirty="0" smtClean="0"/>
              <a:t>.</a:t>
            </a:r>
            <a:endParaRPr sz="2400" dirty="0"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fi-FI" sz="2400" dirty="0" smtClean="0"/>
              <a:t>Projektow</a:t>
            </a:r>
            <a:r>
              <a:rPr lang="pl-PL" sz="2400" dirty="0" err="1" smtClean="0"/>
              <a:t>ać</a:t>
            </a:r>
            <a:r>
              <a:rPr lang="fi-FI" sz="2400" dirty="0" smtClean="0"/>
              <a:t> </a:t>
            </a:r>
            <a:r>
              <a:rPr lang="fi-FI" sz="2400" dirty="0"/>
              <a:t>i </a:t>
            </a:r>
            <a:r>
              <a:rPr lang="fi-FI" sz="2400" dirty="0" smtClean="0"/>
              <a:t>tworz</a:t>
            </a:r>
            <a:r>
              <a:rPr lang="pl-PL" sz="2400" dirty="0" err="1" smtClean="0"/>
              <a:t>yć</a:t>
            </a:r>
            <a:r>
              <a:rPr lang="fi-FI" sz="2400" dirty="0" smtClean="0"/>
              <a:t> </a:t>
            </a:r>
            <a:r>
              <a:rPr lang="fi-FI" sz="2400" dirty="0"/>
              <a:t>treści SEO dla strony </a:t>
            </a:r>
            <a:r>
              <a:rPr lang="fi-FI" sz="2400" dirty="0" smtClean="0"/>
              <a:t>internetowej</a:t>
            </a:r>
            <a:r>
              <a:rPr lang="pl-PL" sz="2400" dirty="0" smtClean="0"/>
              <a:t>.</a:t>
            </a:r>
            <a:endParaRPr sz="24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0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"/>
          <p:cNvSpPr txBox="1">
            <a:spLocks noGrp="1"/>
          </p:cNvSpPr>
          <p:nvPr>
            <p:ph type="title"/>
          </p:nvPr>
        </p:nvSpPr>
        <p:spPr>
          <a:xfrm>
            <a:off x="1399515" y="1972931"/>
            <a:ext cx="3489356" cy="9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Tematy</a:t>
            </a:r>
            <a:endParaRPr/>
          </a:p>
        </p:txBody>
      </p:sp>
      <p:sp>
        <p:nvSpPr>
          <p:cNvPr id="191" name="Google Shape;191;p3"/>
          <p:cNvSpPr txBox="1">
            <a:spLocks noGrp="1"/>
          </p:cNvSpPr>
          <p:nvPr>
            <p:ph type="body" idx="1"/>
          </p:nvPr>
        </p:nvSpPr>
        <p:spPr>
          <a:xfrm>
            <a:off x="5350279" y="550293"/>
            <a:ext cx="6141600" cy="4837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191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Dlaczego SEO?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Czym jest SEO?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Dlaczego SEO jest ważne?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Atrakcyjna strona </a:t>
            </a:r>
            <a:r>
              <a:rPr lang="fi-FI" sz="3000" dirty="0" smtClean="0"/>
              <a:t>internetowa</a:t>
            </a:r>
            <a:r>
              <a:rPr lang="pl-PL" sz="3000" dirty="0" smtClean="0"/>
              <a:t>.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Dlaczego potrzebujemy treści na stronie internetowej?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Różne rodzaje treści na stronie </a:t>
            </a:r>
            <a:r>
              <a:rPr lang="fi-FI" sz="3000" dirty="0" smtClean="0"/>
              <a:t>internetowej</a:t>
            </a:r>
            <a:r>
              <a:rPr lang="pl-PL" sz="3000" dirty="0" smtClean="0"/>
              <a:t>.</a:t>
            </a:r>
            <a:endParaRPr sz="3000" dirty="0"/>
          </a:p>
          <a:p>
            <a:pPr marL="45720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fi-FI" sz="3000" dirty="0"/>
              <a:t>Podstawowe zasady pisania treści </a:t>
            </a:r>
            <a:r>
              <a:rPr lang="fi-FI" sz="3000" dirty="0" smtClean="0"/>
              <a:t>SEO</a:t>
            </a:r>
            <a:r>
              <a:rPr lang="pl-PL" sz="3000" dirty="0" smtClean="0"/>
              <a:t>.</a:t>
            </a:r>
            <a:endParaRPr sz="3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24ce123e147_1_71"/>
          <p:cNvSpPr txBox="1"/>
          <p:nvPr/>
        </p:nvSpPr>
        <p:spPr>
          <a:xfrm>
            <a:off x="4295675" y="2270300"/>
            <a:ext cx="29202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000" b="1">
                <a:solidFill>
                  <a:schemeClr val="lt1"/>
                </a:solidFill>
              </a:rPr>
              <a:t>Dlaczego SEO?</a:t>
            </a:r>
            <a:endParaRPr sz="4000" b="1">
              <a:solidFill>
                <a:schemeClr val="lt1"/>
              </a:solidFill>
            </a:endParaRPr>
          </a:p>
        </p:txBody>
      </p:sp>
      <p:sp>
        <p:nvSpPr>
          <p:cNvPr id="198" name="Google Shape;198;g24ce123e147_1_71"/>
          <p:cNvSpPr txBox="1"/>
          <p:nvPr/>
        </p:nvSpPr>
        <p:spPr>
          <a:xfrm>
            <a:off x="3222800" y="3429000"/>
            <a:ext cx="54261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500" b="1">
                <a:solidFill>
                  <a:schemeClr val="lt1"/>
                </a:solidFill>
              </a:rPr>
              <a:t>Aby pomóc klientom Cię znaleźć!</a:t>
            </a:r>
            <a:endParaRPr sz="2500" b="1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e3465f16fc_1_115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Czym jest SEO?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e3465f16fc_1_10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Czym jest SEO?</a:t>
            </a:r>
            <a:endParaRPr/>
          </a:p>
        </p:txBody>
      </p:sp>
      <p:sp>
        <p:nvSpPr>
          <p:cNvPr id="210" name="Google Shape;210;g1e3465f16fc_1_10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457200" lvl="0" indent="-386397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3550" dirty="0"/>
              <a:t>Optymalizacja pod kątem wyszukiwarek (SEO) oznacza </a:t>
            </a:r>
            <a:r>
              <a:rPr lang="fi-FI" sz="3550" b="1" dirty="0"/>
              <a:t>proces ulepszania</a:t>
            </a:r>
            <a:r>
              <a:rPr lang="fi-FI" sz="3550" dirty="0"/>
              <a:t> strony internetowej lub e-commerce w celu zwiększenia jej widoczności w wyszukiwarkach, gdy ludzie szukają produktów lub usług związanych z Twoją firmą.</a:t>
            </a:r>
            <a:endParaRPr sz="3550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 dirty="0"/>
          </a:p>
          <a:p>
            <a:pPr marL="457200" lvl="0" indent="-386397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3550" dirty="0"/>
              <a:t>Wyszukiwarki takie jak Google i Bing używają botów lub "pająków" do indeksowania stron w sieci, przechodząc od witryny do witryny, zbierając informacje o tych stronach i umieszczając je w indeksie (jak gigantyczna biblioteka). </a:t>
            </a:r>
            <a:endParaRPr sz="3550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 dirty="0"/>
          </a:p>
          <a:p>
            <a:pPr marL="457200" lvl="0" indent="-386397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3550" dirty="0"/>
              <a:t>Następnie algorytmy analizują strony w indeksie, biorąc pod uwagę setki czynników rankingowych lub sygnałów, aby określić kolejność, w jakiej strony powinny pojawiać się w wynikach wyszukiwania dla danego zapytania. </a:t>
            </a:r>
            <a:endParaRPr sz="355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e3465f16fc_1_120"/>
          <p:cNvSpPr txBox="1">
            <a:spLocks noGrp="1"/>
          </p:cNvSpPr>
          <p:nvPr>
            <p:ph type="title"/>
          </p:nvPr>
        </p:nvSpPr>
        <p:spPr>
          <a:xfrm>
            <a:off x="838200" y="-340931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Dlaczego SEO jest ważne?</a:t>
            </a:r>
            <a:endParaRPr dirty="0"/>
          </a:p>
        </p:txBody>
      </p:sp>
      <p:sp>
        <p:nvSpPr>
          <p:cNvPr id="217" name="Google Shape;217;g1e3465f16fc_1_120"/>
          <p:cNvSpPr txBox="1">
            <a:spLocks noGrp="1"/>
          </p:cNvSpPr>
          <p:nvPr>
            <p:ph type="body" idx="1"/>
          </p:nvPr>
        </p:nvSpPr>
        <p:spPr>
          <a:xfrm>
            <a:off x="838199" y="1015400"/>
            <a:ext cx="10898529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688"/>
              <a:buNone/>
            </a:pPr>
            <a:r>
              <a:rPr lang="fi-FI" sz="1950" b="1" dirty="0"/>
              <a:t>Zwiększa wiarygodność witryny</a:t>
            </a:r>
            <a:endParaRPr sz="1950" b="1" dirty="0"/>
          </a:p>
          <a:p>
            <a:pPr marL="457200" lvl="0" indent="-3524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Witryna, która zajmuje wysokie pozycje na stronach wyników wyszukiwania, jest zazwyczaj uważana przez wyszukiwarki za wysokiej jakości i godną zaufania, co zwiększa wiarygodność Twojej firmy. </a:t>
            </a:r>
            <a:endParaRPr sz="19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fi-FI" sz="1950" b="1" dirty="0"/>
              <a:t>Jest "darmowy"</a:t>
            </a:r>
            <a:endParaRPr sz="1950" b="1" dirty="0"/>
          </a:p>
          <a:p>
            <a:pPr marL="457200" lvl="0" indent="-3524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Po opublikowaniu treści lub wprowadzeniu pewnych technicznych ulepszeń SEO wyszukiwarki nadal promują przydatne treści i pomagają w organicznym znajdowaniu </a:t>
            </a:r>
            <a:r>
              <a:rPr lang="fi-FI" sz="1950" dirty="0" smtClean="0"/>
              <a:t>klientów</a:t>
            </a:r>
            <a:r>
              <a:rPr lang="pl-PL" sz="1950" dirty="0" smtClean="0"/>
              <a:t>.</a:t>
            </a:r>
            <a:endParaRPr sz="19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fi-FI" sz="1950" b="1" dirty="0"/>
              <a:t>Wspiera marketing treści</a:t>
            </a:r>
            <a:endParaRPr sz="1950" b="1" dirty="0"/>
          </a:p>
          <a:p>
            <a:pPr marL="457200" lvl="0" indent="-3524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Tworząc pomocne treści SEO dla odwiedzających, w tym tekst, obrazy i filmy, Twoja witryna będzie lepiej pozycjonowana w wynikach wyszukiwania i będzie wspierać Twoje cele content marketingowe. </a:t>
            </a:r>
            <a:endParaRPr sz="19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88"/>
              <a:buFont typeface="Arial"/>
              <a:buNone/>
            </a:pPr>
            <a:r>
              <a:rPr lang="fi-FI" sz="1950" b="1" dirty="0"/>
              <a:t>Maksymalizuje kampanie PPC</a:t>
            </a:r>
            <a:endParaRPr sz="1950" b="1" dirty="0"/>
          </a:p>
          <a:p>
            <a:pPr marL="457200" lvl="0" indent="-3524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Niepłatne (SEO) i płatne strategie marketingowe (PPC) dobrze ze sobą współpracują. </a:t>
            </a:r>
            <a:endParaRPr sz="1950" dirty="0"/>
          </a:p>
          <a:p>
            <a:pPr marL="457200" lvl="0" indent="-35242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PPC pomaga Twojej witrynie pojawiać się na szczycie płatnych wyników wyszukiwania, podczas gdy SEO robi to samo organicznie. </a:t>
            </a:r>
            <a:endParaRPr sz="1950" dirty="0"/>
          </a:p>
          <a:p>
            <a:pPr marL="457200" lvl="0" indent="-35242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50"/>
              <a:buChar char="●"/>
            </a:pPr>
            <a:r>
              <a:rPr lang="fi-FI" sz="1950" dirty="0"/>
              <a:t>Dzięki SEO można zaoszczędzić na budżecie PPC (dobra treść, lepszy wynik jakości, tańsze reklamy).</a:t>
            </a:r>
            <a:endParaRPr sz="1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e3465f16fc_1_127"/>
          <p:cNvSpPr txBox="1">
            <a:spLocks noGrp="1"/>
          </p:cNvSpPr>
          <p:nvPr>
            <p:ph type="body" idx="1"/>
          </p:nvPr>
        </p:nvSpPr>
        <p:spPr>
          <a:xfrm>
            <a:off x="838200" y="1293190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250" b="1" dirty="0"/>
              <a:t>Daje to przewagę nad konkurencją:</a:t>
            </a:r>
            <a:endParaRPr sz="2250" b="1" dirty="0"/>
          </a:p>
          <a:p>
            <a:pPr marL="457200" lvl="0" indent="-37147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250"/>
              <a:buChar char="●"/>
            </a:pPr>
            <a:r>
              <a:rPr lang="fi-FI" sz="2250" dirty="0" smtClean="0"/>
              <a:t>Jeśli </a:t>
            </a:r>
            <a:r>
              <a:rPr lang="fi-FI" sz="2250" dirty="0"/>
              <a:t>weźmiesz pod uwagę, że wyniki na pierwszej stronie wyszukiwania Google uzyskują ponad </a:t>
            </a:r>
            <a:r>
              <a:rPr lang="fi-FI" sz="2250" b="1" dirty="0"/>
              <a:t>90% ruchu</a:t>
            </a:r>
            <a:r>
              <a:rPr lang="fi-FI" sz="2250" dirty="0"/>
              <a:t>, nie możesz sobie pozwolić na to, by tam nie </a:t>
            </a:r>
            <a:r>
              <a:rPr lang="fi-FI" sz="2250" dirty="0" smtClean="0"/>
              <a:t>być</a:t>
            </a:r>
            <a:r>
              <a:rPr lang="pl-PL" sz="2250" dirty="0" smtClean="0"/>
              <a:t>.</a:t>
            </a:r>
            <a:endParaRPr sz="2250" dirty="0"/>
          </a:p>
          <a:p>
            <a:pPr marL="457200" lvl="0" indent="-3714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50"/>
              <a:buChar char="●"/>
            </a:pPr>
            <a:r>
              <a:rPr lang="fi-FI" sz="2250" dirty="0"/>
              <a:t>Zacznij od zidentyfikowania swoich konkurentów, przeanalizowania ich mocnych i słabych stron oraz stworzenia i zarządzania swoją reputacją online. </a:t>
            </a:r>
            <a:endParaRPr sz="2250" dirty="0"/>
          </a:p>
          <a:p>
            <a:pPr marL="457200" lvl="0" indent="-3714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50"/>
              <a:buChar char="●"/>
            </a:pPr>
            <a:r>
              <a:rPr lang="fi-FI" sz="2250" dirty="0"/>
              <a:t>Następnie upewnij się, że Twoja witryna ładuje się szybko i jest przyjazna dla urządzeń mobilnych, stwórz najlepszą możliwą treść i skup się na zapewnieniu najlepszego doświadczenia użytkownika.</a:t>
            </a:r>
            <a:endParaRPr sz="22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250" b="1" dirty="0"/>
              <a:t>Może pomóc dotrzeć do większej liczby osób</a:t>
            </a:r>
            <a:endParaRPr sz="2250" b="1" dirty="0"/>
          </a:p>
          <a:p>
            <a:pPr marL="457200" lvl="0" indent="-37147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250"/>
              <a:buChar char="●"/>
            </a:pPr>
            <a:r>
              <a:rPr lang="fi-FI" sz="2250" dirty="0"/>
              <a:t>Podczas gdy wiele kampanii marketingowych koncentruje się na określonej grupie docelowej, SEO może pomóc przyciągnąć każdego, kto ma zamiar w danym momencie, bez względu na to, na jakim etapie lejka sprzedażowego się znajduje.</a:t>
            </a:r>
            <a:endParaRPr sz="2250" dirty="0"/>
          </a:p>
        </p:txBody>
      </p:sp>
      <p:sp>
        <p:nvSpPr>
          <p:cNvPr id="4" name="Google Shape;216;g1e3465f16fc_1_120"/>
          <p:cNvSpPr txBox="1">
            <a:spLocks/>
          </p:cNvSpPr>
          <p:nvPr/>
        </p:nvSpPr>
        <p:spPr>
          <a:xfrm>
            <a:off x="838200" y="-340931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i-FI" dirty="0" smtClean="0"/>
              <a:t>Dlaczego SEO jest ważne?</a:t>
            </a:r>
            <a:endParaRPr lang="fi-FI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1e3465f16fc_1_135"/>
          <p:cNvSpPr txBox="1">
            <a:spLocks noGrp="1"/>
          </p:cNvSpPr>
          <p:nvPr>
            <p:ph type="body" idx="1"/>
          </p:nvPr>
        </p:nvSpPr>
        <p:spPr>
          <a:xfrm>
            <a:off x="838200" y="992248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50" b="1" dirty="0"/>
              <a:t>Pomaga to uzyskać lepszą pozycję w wyszukiwaniach lokalnych</a:t>
            </a:r>
            <a:endParaRPr sz="2050" b="1" dirty="0"/>
          </a:p>
          <a:p>
            <a:pPr marL="457200" lvl="0" indent="-35877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Lokalne wyszukiwania, takie jak "restauracje w pobliżu", stają się coraz bardziej powszechne.</a:t>
            </a:r>
            <a:endParaRPr sz="2050" dirty="0"/>
          </a:p>
          <a:p>
            <a:pPr marL="457200" lvl="0" indent="-3587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Prawie 80% lokalnych wyszukiwań na urządzeniach mobilnych prowadzi do konwersji. </a:t>
            </a:r>
            <a:endParaRPr sz="2050" dirty="0"/>
          </a:p>
          <a:p>
            <a:pPr marL="457200" lvl="0" indent="-3587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Lokalne strategie SEO mogą pomóc przyciągnąć tych użytkowników, którzy często są gotowi do zakupu.</a:t>
            </a:r>
            <a:endParaRPr sz="20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50" b="1" dirty="0"/>
              <a:t>Poprawia użyteczność strony internetowej</a:t>
            </a:r>
            <a:endParaRPr sz="2050" b="1" dirty="0"/>
          </a:p>
          <a:p>
            <a:pPr marL="457200" lvl="0" indent="-35877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SEO ma na celu uczynienie witryny przyjazną dla wyszukiwarek, ale może również poprawić wrażenia klientów podczas odwiedzania witryny. </a:t>
            </a:r>
            <a:endParaRPr sz="2050" dirty="0"/>
          </a:p>
          <a:p>
            <a:pPr marL="457200" lvl="0" indent="-3587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Jeśli włożysz pracę w generowanie przydatnych i wysokiej jakości treści, sprawisz, </a:t>
            </a:r>
            <a:r>
              <a:rPr lang="pl-PL" sz="2050" dirty="0" smtClean="0"/>
              <a:t/>
            </a:r>
            <a:br>
              <a:rPr lang="pl-PL" sz="2050" dirty="0" smtClean="0"/>
            </a:br>
            <a:r>
              <a:rPr lang="fi-FI" sz="2050" dirty="0" smtClean="0"/>
              <a:t>że </a:t>
            </a:r>
            <a:r>
              <a:rPr lang="fi-FI" sz="2050" dirty="0"/>
              <a:t>Twoja witryna będzie szybsza i bardziej responsywna, dodasz linki zwrotne i ulepszysz każdą stronę, zazwyczaj uzyskasz doskonałą witrynę, która jest zoptymalizowana pod kątem wyszukiwarek. </a:t>
            </a:r>
            <a:endParaRPr sz="20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50" b="1" dirty="0"/>
              <a:t>Można mierzyć wyniki</a:t>
            </a:r>
            <a:endParaRPr sz="2050" b="1" dirty="0"/>
          </a:p>
          <a:p>
            <a:pPr marL="457200" lvl="0" indent="-35877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Dzięki SEO możesz śledzić zmiany w rankingach, konwersjach i ruchu w witrynie. </a:t>
            </a:r>
            <a:endParaRPr sz="2050" dirty="0"/>
          </a:p>
          <a:p>
            <a:pPr marL="457200" lvl="0" indent="-35877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0"/>
              <a:buChar char="●"/>
            </a:pPr>
            <a:r>
              <a:rPr lang="fi-FI" sz="2050" dirty="0"/>
              <a:t>Na przykład dzięki Google Analytics możesz zobaczyć ścieżkę zakupową każdego użytkownika witryny - w tym strony, które odwiedził, słowa kluczowe, których użył do wyszukiwania i czy wykonał określone działania.</a:t>
            </a:r>
            <a:endParaRPr sz="2050" dirty="0"/>
          </a:p>
        </p:txBody>
      </p:sp>
      <p:sp>
        <p:nvSpPr>
          <p:cNvPr id="5" name="Google Shape;216;g1e3465f16fc_1_120"/>
          <p:cNvSpPr txBox="1">
            <a:spLocks/>
          </p:cNvSpPr>
          <p:nvPr/>
        </p:nvSpPr>
        <p:spPr>
          <a:xfrm>
            <a:off x="838200" y="-340931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i-FI" dirty="0" smtClean="0"/>
              <a:t>Dlaczego SEO jest ważne?</a:t>
            </a:r>
            <a:endParaRPr lang="fi-FI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e3465f16fc_1_142"/>
          <p:cNvSpPr txBox="1">
            <a:spLocks noGrp="1"/>
          </p:cNvSpPr>
          <p:nvPr>
            <p:ph type="body" idx="1"/>
          </p:nvPr>
        </p:nvSpPr>
        <p:spPr>
          <a:xfrm>
            <a:off x="838200" y="1362634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350" b="1" dirty="0"/>
              <a:t>Poprawia wskaźniki zaangażowania użytkowników</a:t>
            </a:r>
            <a:endParaRPr sz="2350" b="1" dirty="0"/>
          </a:p>
          <a:p>
            <a:pPr marL="457200" lvl="0" indent="-3778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50"/>
              <a:buChar char="●"/>
            </a:pPr>
            <a:r>
              <a:rPr lang="fi-FI" sz="2350" dirty="0"/>
              <a:t>Zoptymalizowana witryna przyciąga wysokiej jakości ruch. </a:t>
            </a:r>
            <a:endParaRPr sz="2350" dirty="0"/>
          </a:p>
          <a:p>
            <a:pPr marL="457200" lvl="0" indent="-37782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350"/>
              <a:buChar char="●"/>
            </a:pPr>
            <a:r>
              <a:rPr lang="fi-FI" sz="2350" dirty="0"/>
              <a:t>Jeśli masz witrynę z przydatną treścią, która odpowiada intencjom wyszukiwarki, prawdopodobnie spędzą oni więcej czasu na jej przeglądaniu, co ostatecznie może prowadzić do większej liczby konwersji i zwiększonego zwrotu z inwestycji. </a:t>
            </a:r>
            <a:endParaRPr sz="2350" dirty="0"/>
          </a:p>
          <a:p>
            <a:pPr marL="457200" lvl="0" indent="-37782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350"/>
              <a:buChar char="●"/>
            </a:pPr>
            <a:r>
              <a:rPr lang="fi-FI" sz="2350" dirty="0"/>
              <a:t>Klienci, którzy dłużej angażują się w witrynę, mają tendencję do większego przywiązania do marki. </a:t>
            </a:r>
            <a:endParaRPr sz="23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350" b="1" dirty="0"/>
              <a:t>Wyniki długoterminowe</a:t>
            </a:r>
            <a:endParaRPr sz="2350" b="1" dirty="0"/>
          </a:p>
          <a:p>
            <a:pPr marL="457200" lvl="0" indent="-377825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50"/>
              <a:buChar char="●"/>
            </a:pPr>
            <a:r>
              <a:rPr lang="fi-FI" sz="2350" dirty="0"/>
              <a:t>W przeciwieństwie do niektórych płatnych metod reklamowych, SEO zapewnia długoterminowe korzyści. </a:t>
            </a:r>
            <a:endParaRPr sz="2350" dirty="0"/>
          </a:p>
          <a:p>
            <a:pPr marL="457200" lvl="0" indent="-377825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350"/>
              <a:buChar char="●"/>
            </a:pPr>
            <a:r>
              <a:rPr lang="fi-FI" sz="2350" dirty="0"/>
              <a:t>Po ustanowieniu silnej obecności organicznej i utrzymaniu dobrych praktyk SEO, witryna może nadal przyciągać ruch organiczny i przynosić wyniki w czasie bez ponoszenia stałych kosztów reklamy.</a:t>
            </a:r>
            <a:endParaRPr sz="235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350" dirty="0"/>
          </a:p>
        </p:txBody>
      </p:sp>
      <p:sp>
        <p:nvSpPr>
          <p:cNvPr id="5" name="Google Shape;216;g1e3465f16fc_1_120"/>
          <p:cNvSpPr txBox="1">
            <a:spLocks/>
          </p:cNvSpPr>
          <p:nvPr/>
        </p:nvSpPr>
        <p:spPr>
          <a:xfrm>
            <a:off x="838200" y="-340931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i-FI" dirty="0" smtClean="0"/>
              <a:t>Dlaczego SEO jest ważne?</a:t>
            </a:r>
            <a:endParaRPr lang="fi-FI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1e3465f16fc_1_1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Dlaczego SEO jest ważne?</a:t>
            </a:r>
            <a:endParaRPr/>
          </a:p>
        </p:txBody>
      </p:sp>
      <p:sp>
        <p:nvSpPr>
          <p:cNvPr id="245" name="Google Shape;245;g1e3465f16fc_1_15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75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750"/>
              <a:t>Ogólnie rzecz biorąc, SEO jest ważne, ponieważ pomaga Twojej witrynie uzyskać wyższą pozycję w wynikach wyszukiwania, przyciągnąć ukierunkowany ruch, zbudować zaufanie i wiarygodność, zapewnić lepsze wrażenia użytkownika i osiągnąć trwałe, długoterminowe wyniki dla Twojej obecności w Internecie.</a:t>
            </a:r>
            <a:endParaRPr sz="275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4ce123e147_1_28"/>
          <p:cNvSpPr txBox="1"/>
          <p:nvPr/>
        </p:nvSpPr>
        <p:spPr>
          <a:xfrm>
            <a:off x="0" y="2588300"/>
            <a:ext cx="12192000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6000" b="1" dirty="0">
                <a:solidFill>
                  <a:srgbClr val="161249"/>
                </a:solidFill>
              </a:rPr>
              <a:t>Atrakcyjna strona internetowa</a:t>
            </a:r>
            <a:endParaRPr sz="6000" b="1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24ce123e147_1_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Jak wygląda atrakcyjna strona internetowa?</a:t>
            </a:r>
            <a:endParaRPr/>
          </a:p>
        </p:txBody>
      </p:sp>
      <p:sp>
        <p:nvSpPr>
          <p:cNvPr id="258" name="Google Shape;258;g24ce123e147_1_37"/>
          <p:cNvSpPr txBox="1">
            <a:spLocks noGrp="1"/>
          </p:cNvSpPr>
          <p:nvPr>
            <p:ph type="body" idx="1"/>
          </p:nvPr>
        </p:nvSpPr>
        <p:spPr>
          <a:xfrm>
            <a:off x="838200" y="19669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Atrakcyjna strona internetowa </a:t>
            </a:r>
            <a:r>
              <a:rPr lang="pl-PL" dirty="0" smtClean="0"/>
              <a:t>jest</a:t>
            </a:r>
            <a:r>
              <a:rPr lang="fi-FI" dirty="0" smtClean="0"/>
              <a:t>: </a:t>
            </a:r>
            <a:endParaRPr dirty="0"/>
          </a:p>
          <a:p>
            <a:pPr marL="457200" lvl="0" indent="-39306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smtClean="0"/>
              <a:t>atrakcyjn</a:t>
            </a:r>
            <a:r>
              <a:rPr lang="pl-PL" dirty="0" smtClean="0"/>
              <a:t>a</a:t>
            </a:r>
            <a:r>
              <a:rPr lang="fi-FI" dirty="0" smtClean="0"/>
              <a:t> wizualnie</a:t>
            </a:r>
            <a:r>
              <a:rPr lang="pl-PL" dirty="0" smtClean="0"/>
              <a:t>,</a:t>
            </a:r>
            <a:endParaRPr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 smtClean="0"/>
              <a:t>przyjazn</a:t>
            </a:r>
            <a:r>
              <a:rPr lang="pl-PL" dirty="0" smtClean="0"/>
              <a:t>a</a:t>
            </a:r>
            <a:r>
              <a:rPr lang="fi-FI" dirty="0" smtClean="0"/>
              <a:t> </a:t>
            </a:r>
            <a:r>
              <a:rPr lang="fi-FI" dirty="0"/>
              <a:t>dla </a:t>
            </a:r>
            <a:r>
              <a:rPr lang="fi-FI" dirty="0" smtClean="0"/>
              <a:t>użytkownika</a:t>
            </a:r>
            <a:r>
              <a:rPr lang="pl-PL" dirty="0" smtClean="0"/>
              <a:t>,</a:t>
            </a:r>
            <a:endParaRPr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pl-PL" dirty="0" smtClean="0"/>
              <a:t>a</a:t>
            </a:r>
            <a:r>
              <a:rPr lang="fi-FI" dirty="0" smtClean="0"/>
              <a:t>ngażując</a:t>
            </a:r>
            <a:r>
              <a:rPr lang="pl-PL" dirty="0" smtClean="0"/>
              <a:t>a.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7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b="1" dirty="0"/>
              <a:t>Atrakcyjność jest subiektywna!</a:t>
            </a:r>
            <a:endParaRPr b="1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3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dirty="0"/>
              <a:t>Podczas projektowania atrakcyjnej strony internetowej ważne jest, aby wziąć pod uwagę grupę docelową, jej preferencje i cele witryny.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4ce123e147_1_86"/>
          <p:cNvSpPr txBox="1">
            <a:spLocks noGrp="1"/>
          </p:cNvSpPr>
          <p:nvPr>
            <p:ph type="title"/>
          </p:nvPr>
        </p:nvSpPr>
        <p:spPr>
          <a:xfrm>
            <a:off x="294190" y="17993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Kluczowe elementy składające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na </a:t>
            </a:r>
            <a:r>
              <a:rPr lang="fi-FI" dirty="0"/>
              <a:t>atrakcyjną stronę </a:t>
            </a:r>
            <a:r>
              <a:rPr lang="fi-FI" dirty="0" smtClean="0"/>
              <a:t>internetową</a:t>
            </a:r>
            <a:r>
              <a:rPr lang="pl-PL" dirty="0" smtClean="0"/>
              <a:t> (1)</a:t>
            </a:r>
            <a:r>
              <a:rPr lang="fi-FI" dirty="0" smtClean="0"/>
              <a:t>:</a:t>
            </a:r>
            <a:endParaRPr dirty="0"/>
          </a:p>
        </p:txBody>
      </p:sp>
      <p:sp>
        <p:nvSpPr>
          <p:cNvPr id="265" name="Google Shape;265;g24ce123e147_1_86"/>
          <p:cNvSpPr txBox="1">
            <a:spLocks noGrp="1"/>
          </p:cNvSpPr>
          <p:nvPr>
            <p:ph type="body" idx="1"/>
          </p:nvPr>
        </p:nvSpPr>
        <p:spPr>
          <a:xfrm>
            <a:off x="763928" y="1689904"/>
            <a:ext cx="11192719" cy="3970116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Projekt wizualny:</a:t>
            </a:r>
            <a:endParaRPr sz="1800" b="1" dirty="0"/>
          </a:p>
          <a:p>
            <a:pPr marL="457200" lvl="0" indent="-33147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Atrakcyjna wizualnie strona internetowa zawiera atrakcyjny schemat kolorów, wysokiej jakości obrazy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i </a:t>
            </a:r>
            <a:r>
              <a:rPr lang="fi-FI" sz="1800" dirty="0"/>
              <a:t>zrównoważone układy.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Czysty i nowoczesny design, który jest zgodny z tożsamością marki → spójnie wykorzystuj kolory marki, logo, typografię i elementy wizualne w całej witrynie.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Przyjazna dla użytkownika nawigacja: </a:t>
            </a:r>
            <a:endParaRPr sz="1800" b="1" dirty="0"/>
          </a:p>
          <a:p>
            <a:pPr marL="457200" lvl="0" indent="-33147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Intuicyjna nawigacja, która pozwala użytkownikom łatwo znaleźć potrzebne informacje.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Przejrzyste i dobrze zorganizowane menu, logiczna hierarchia stron i funkcja wyszukiwania mogą poprawić wrażenia użytkownika i utrzymać zaangażowanie odwiedzających.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/>
              <a:t>Projektowanie responsywne</a:t>
            </a:r>
            <a:r>
              <a:rPr lang="fi-FI" sz="1800" dirty="0"/>
              <a:t>: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Zoptymalizowany dla różnych urządzeń i rozmiarów ekranu.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Prawidłowo dostosowuje się i wyłącza na komputerach stacjonarnych, laptopach, tabletach i urządzeniach mobilnych.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Projektowanie responsywne zapewnia, że witryna wygląda świetnie i działa dobrze niezależnie od używanego </a:t>
            </a:r>
            <a:r>
              <a:rPr lang="fi-FI" sz="1800" dirty="0" smtClean="0"/>
              <a:t>urządzenia</a:t>
            </a:r>
            <a:r>
              <a:rPr lang="pl-PL" sz="1800" dirty="0"/>
              <a:t>.</a:t>
            </a:r>
            <a:endParaRPr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4ce123e147_1_86"/>
          <p:cNvSpPr txBox="1">
            <a:spLocks noGrp="1"/>
          </p:cNvSpPr>
          <p:nvPr>
            <p:ph type="title"/>
          </p:nvPr>
        </p:nvSpPr>
        <p:spPr>
          <a:xfrm>
            <a:off x="294190" y="17993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Kluczowe elementy składające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na </a:t>
            </a:r>
            <a:r>
              <a:rPr lang="fi-FI" dirty="0"/>
              <a:t>atrakcyjną stronę </a:t>
            </a:r>
            <a:r>
              <a:rPr lang="fi-FI" dirty="0" smtClean="0"/>
              <a:t>internetową</a:t>
            </a:r>
            <a:r>
              <a:rPr lang="pl-PL" dirty="0" smtClean="0"/>
              <a:t> (2)</a:t>
            </a:r>
            <a:r>
              <a:rPr lang="fi-FI" dirty="0" smtClean="0"/>
              <a:t>:</a:t>
            </a:r>
            <a:endParaRPr dirty="0"/>
          </a:p>
        </p:txBody>
      </p:sp>
      <p:sp>
        <p:nvSpPr>
          <p:cNvPr id="265" name="Google Shape;265;g24ce123e147_1_86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11118448" cy="355450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440"/>
              <a:buNone/>
            </a:pPr>
            <a:r>
              <a:rPr lang="fi-FI" sz="1800" b="1" dirty="0" smtClean="0"/>
              <a:t>Atrakcyjna </a:t>
            </a:r>
            <a:r>
              <a:rPr lang="fi-FI" sz="1800" b="1" dirty="0"/>
              <a:t>treść</a:t>
            </a:r>
            <a:r>
              <a:rPr lang="fi-FI" sz="1800" dirty="0"/>
              <a:t>: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Angażujące i dobrze napisane treści mają kluczowe znaczenie dla przyciągnięcia i zatrzymania odwiedzających.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Używaj jasnego i zwięzłego języka, atrakcyjnych nagłówków i odpowiednich obrazów lub filmów, aby skutecznie przekazywać swój komunikat. </a:t>
            </a:r>
            <a:endParaRPr sz="1800" dirty="0"/>
          </a:p>
          <a:p>
            <a:pPr marL="457200" lvl="0" indent="-3314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  <a:buChar char="●"/>
            </a:pPr>
            <a:r>
              <a:rPr lang="fi-FI" sz="1800" dirty="0"/>
              <a:t>Włącz opowiadanie historii i atrakcyjne wezwania do działania, aby zachęcić użytkowników do interakcji</a:t>
            </a:r>
            <a:r>
              <a:rPr lang="fi-FI" sz="1800" dirty="0" smtClean="0"/>
              <a:t>.</a:t>
            </a:r>
            <a:endParaRPr lang="pl-PL" sz="1800" dirty="0" smtClean="0"/>
          </a:p>
          <a:p>
            <a:pPr marL="0" lvl="0" indent="0">
              <a:lnSpc>
                <a:spcPct val="70000"/>
              </a:lnSpc>
              <a:buClr>
                <a:schemeClr val="dk1"/>
              </a:buClr>
              <a:buSzPts val="440"/>
            </a:pPr>
            <a:r>
              <a:rPr lang="pl-PL" sz="1800" b="1" dirty="0"/>
              <a:t>Przyciągające wzrok wezwanie do działania (</a:t>
            </a:r>
            <a:r>
              <a:rPr lang="pl-PL" sz="1800" b="1" dirty="0" smtClean="0"/>
              <a:t>CTA:</a:t>
            </a:r>
            <a:r>
              <a:rPr lang="fi-FI" sz="1800" b="1" dirty="0"/>
              <a:t> Call-to-Action</a:t>
            </a:r>
            <a:r>
              <a:rPr lang="pl-PL" sz="1800" b="1" dirty="0" smtClean="0"/>
              <a:t>): </a:t>
            </a:r>
            <a:endParaRPr lang="pl-PL" sz="1800" dirty="0"/>
          </a:p>
          <a:p>
            <a:pPr lvl="0" indent="-330200">
              <a:lnSpc>
                <a:spcPct val="70000"/>
              </a:lnSpc>
              <a:buSzPts val="1600"/>
              <a:buChar char="●"/>
            </a:pPr>
            <a:r>
              <a:rPr lang="pl-PL" sz="1800" dirty="0"/>
              <a:t>Dołączenie atrakcyjnych wizualnie i strategicznie rozmieszczonych wezwań do </a:t>
            </a:r>
            <a:r>
              <a:rPr lang="pl-PL" sz="1800" dirty="0" smtClean="0"/>
              <a:t>działania (CTA) </a:t>
            </a:r>
            <a:r>
              <a:rPr lang="pl-PL" sz="1800" dirty="0"/>
              <a:t>pomaga poprowadzić odwiedzających do podjęcia pożądanych działań, takich jak dokonanie zakupu, zapisanie się do </a:t>
            </a:r>
            <a:r>
              <a:rPr lang="pl-PL" sz="1800" dirty="0" err="1"/>
              <a:t>newslettera</a:t>
            </a:r>
            <a:r>
              <a:rPr lang="pl-PL" sz="1800" dirty="0"/>
              <a:t> lub skontaktowanie się z Tobą.</a:t>
            </a:r>
            <a:endParaRPr lang="pl-PL" sz="1800" b="1" dirty="0"/>
          </a:p>
          <a:p>
            <a:pPr marL="0" lvl="0" indent="0">
              <a:lnSpc>
                <a:spcPct val="70000"/>
              </a:lnSpc>
              <a:buClr>
                <a:schemeClr val="dk1"/>
              </a:buClr>
              <a:buSzPts val="275"/>
            </a:pPr>
            <a:r>
              <a:rPr lang="pl-PL" sz="1800" b="1" dirty="0"/>
              <a:t>Duża prędkość ładowania</a:t>
            </a:r>
            <a:r>
              <a:rPr lang="pl-PL" sz="1800" dirty="0"/>
              <a:t>: </a:t>
            </a:r>
          </a:p>
          <a:p>
            <a:pPr lvl="0" indent="-330200">
              <a:lnSpc>
                <a:spcPct val="70000"/>
              </a:lnSpc>
              <a:buSzPts val="1600"/>
              <a:buChar char="●"/>
            </a:pPr>
            <a:r>
              <a:rPr lang="pl-PL" sz="1800" dirty="0"/>
              <a:t>Wolno ładujące się strony internetowe mogą frustrować odwiedzających i prowadzić do wysokich współczynników odrzuceń. </a:t>
            </a:r>
          </a:p>
          <a:p>
            <a:pPr lvl="0" indent="-330200">
              <a:lnSpc>
                <a:spcPct val="70000"/>
              </a:lnSpc>
              <a:spcBef>
                <a:spcPts val="0"/>
              </a:spcBef>
              <a:buSzPts val="1600"/>
              <a:buChar char="●"/>
            </a:pPr>
            <a:r>
              <a:rPr lang="pl-PL" sz="1800" dirty="0"/>
              <a:t>Zoptymalizowana szybkość ładowania strony zapewnia płynne i bezproblemowe przeglądanie.</a:t>
            </a:r>
          </a:p>
          <a:p>
            <a:pPr marL="12573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20"/>
            </a:pPr>
            <a:endParaRPr sz="1320" dirty="0"/>
          </a:p>
        </p:txBody>
      </p:sp>
    </p:spTree>
    <p:extLst>
      <p:ext uri="{BB962C8B-B14F-4D97-AF65-F5344CB8AC3E}">
        <p14:creationId xmlns:p14="http://schemas.microsoft.com/office/powerpoint/2010/main" val="13199535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4ce123e147_1_9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275"/>
              <a:buNone/>
            </a:pPr>
            <a:r>
              <a:rPr lang="fi-FI" sz="1800" b="1" dirty="0" smtClean="0"/>
              <a:t>Angażujące </a:t>
            </a:r>
            <a:r>
              <a:rPr lang="fi-FI" sz="1800" b="1" dirty="0"/>
              <a:t>multimedia:</a:t>
            </a:r>
            <a:endParaRPr sz="1800" b="1" dirty="0"/>
          </a:p>
          <a:p>
            <a:pPr marL="457200" lvl="0" indent="-3302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Włączenie angażujących elementów multimedialnych, takich jak filmy, animacje lub funkcje interaktywne, może sprawić, że Twoja witryna będzie bardziej atrakcyjna wizualnie i interaktywna. </a:t>
            </a:r>
            <a:endParaRPr sz="1800" dirty="0"/>
          </a:p>
          <a:p>
            <a:pPr marL="457200" lvl="0" indent="-33020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Używaj multimediów strategicznie, aby poprawić wrażenia użytkownika i skutecznie przekazać swoją wiadomość.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275"/>
              <a:buNone/>
            </a:pPr>
            <a:r>
              <a:rPr lang="fi-FI" sz="1800" b="1" dirty="0"/>
              <a:t>Dowód społeczny</a:t>
            </a:r>
            <a:r>
              <a:rPr lang="fi-FI" sz="1800" dirty="0"/>
              <a:t>: </a:t>
            </a:r>
            <a:endParaRPr sz="1800" dirty="0"/>
          </a:p>
          <a:p>
            <a:pPr marL="457200" lvl="0" indent="-3302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Wyświetlanie referencji, recenzji lub studiów przypadku może pomóc w budowaniu zaufania i wiarygodności wśród odwiedzających. </a:t>
            </a:r>
            <a:endParaRPr sz="1800" dirty="0"/>
          </a:p>
          <a:p>
            <a:pPr marL="457200" lvl="0" indent="-33020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Pozytywny dowód społeczny może zwiększyć atrakcyjność witryny i zachęcić użytkowników do podjęcia działań.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275"/>
              <a:buNone/>
            </a:pPr>
            <a:r>
              <a:rPr lang="fi-FI" sz="1800" b="1" dirty="0"/>
              <a:t>Regularne aktualizacje</a:t>
            </a:r>
            <a:r>
              <a:rPr lang="fi-FI" sz="1800" dirty="0"/>
              <a:t>: </a:t>
            </a:r>
            <a:endParaRPr sz="1800" dirty="0"/>
          </a:p>
          <a:p>
            <a:pPr marL="457200" lvl="0" indent="-3302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Atrakcyjna strona internetowa to taka, która jest regularnie aktualizowana o świeże treści, nowe funkcje i istotne informacje. </a:t>
            </a:r>
            <a:endParaRPr sz="1800" dirty="0"/>
          </a:p>
          <a:p>
            <a:pPr marL="457200" lvl="0" indent="-33020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800" dirty="0"/>
              <a:t>Regularne aktualizacje pokazują, że witryna jest aktywna, aktualna i zadbana.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275"/>
              <a:buNone/>
            </a:pPr>
            <a:endParaRPr sz="1800" b="1" dirty="0"/>
          </a:p>
        </p:txBody>
      </p:sp>
      <p:sp>
        <p:nvSpPr>
          <p:cNvPr id="5" name="Google Shape;264;g24ce123e147_1_86"/>
          <p:cNvSpPr txBox="1">
            <a:spLocks noGrp="1"/>
          </p:cNvSpPr>
          <p:nvPr>
            <p:ph type="title"/>
          </p:nvPr>
        </p:nvSpPr>
        <p:spPr>
          <a:xfrm>
            <a:off x="294190" y="17993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Kluczowe elementy składające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na </a:t>
            </a:r>
            <a:r>
              <a:rPr lang="fi-FI" dirty="0"/>
              <a:t>atrakcyjną stronę </a:t>
            </a:r>
            <a:r>
              <a:rPr lang="fi-FI" dirty="0" smtClean="0"/>
              <a:t>internetową</a:t>
            </a:r>
            <a:r>
              <a:rPr lang="pl-PL" dirty="0" smtClean="0"/>
              <a:t> (3)</a:t>
            </a:r>
            <a:r>
              <a:rPr lang="fi-FI" dirty="0" smtClean="0"/>
              <a:t>:</a:t>
            </a:r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4ce123e147_1_0"/>
          <p:cNvSpPr txBox="1">
            <a:spLocks noGrp="1"/>
          </p:cNvSpPr>
          <p:nvPr>
            <p:ph type="ctrTitle" idx="4294967295"/>
          </p:nvPr>
        </p:nvSpPr>
        <p:spPr>
          <a:xfrm>
            <a:off x="0" y="2308632"/>
            <a:ext cx="12192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Dlaczego potrzebujemy treści </a:t>
            </a:r>
            <a:r>
              <a:rPr lang="pl-PL" sz="6000" dirty="0" smtClean="0"/>
              <a:t/>
            </a:r>
            <a:br>
              <a:rPr lang="pl-PL" sz="6000" dirty="0" smtClean="0"/>
            </a:br>
            <a:r>
              <a:rPr lang="fi-FI" sz="6000" dirty="0" smtClean="0"/>
              <a:t>na </a:t>
            </a:r>
            <a:r>
              <a:rPr lang="fi-FI" sz="6000" dirty="0"/>
              <a:t>stronie internetowej?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24ce123e147_1_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Dlaczego potrzebujemy treści na stronie </a:t>
            </a:r>
            <a:r>
              <a:rPr lang="fi-FI" dirty="0" smtClean="0"/>
              <a:t>internetowej</a:t>
            </a:r>
            <a:r>
              <a:rPr lang="pl-PL" dirty="0" smtClean="0"/>
              <a:t> (1)</a:t>
            </a:r>
            <a:r>
              <a:rPr lang="fi-FI" dirty="0" smtClean="0"/>
              <a:t>?</a:t>
            </a:r>
            <a:endParaRPr dirty="0"/>
          </a:p>
        </p:txBody>
      </p:sp>
      <p:sp>
        <p:nvSpPr>
          <p:cNvPr id="284" name="Google Shape;284;g24ce123e147_1_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r>
              <a:rPr lang="fi-FI" sz="1800" b="1" dirty="0"/>
              <a:t>Informowanie i edukowanie</a:t>
            </a:r>
            <a:endParaRPr sz="1800" b="1" dirty="0"/>
          </a:p>
          <a:p>
            <a:pPr marL="457200" lvl="0" indent="-358884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Treści dostarczają cennych informacji i edukują odwiedzających na temat produktów, usług, branży lub konkretnych tematów będących przedmiotem zainteresowania.</a:t>
            </a:r>
            <a:endParaRPr sz="1800" dirty="0"/>
          </a:p>
          <a:p>
            <a:pPr marL="457200" lvl="0" indent="-358884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Pomaga to odpowiedzieć na ich pytania, zaspokoić ich potrzeby i ugruntować swoją wiedzę.</a:t>
            </a:r>
            <a:endParaRPr sz="1800" dirty="0"/>
          </a:p>
          <a:p>
            <a:pPr marL="45720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r>
              <a:rPr lang="fi-FI" sz="1800" b="1" dirty="0"/>
              <a:t>Zaangażowanie i rozrywka</a:t>
            </a:r>
            <a:r>
              <a:rPr lang="fi-FI" sz="1800" dirty="0"/>
              <a:t>: </a:t>
            </a:r>
            <a:endParaRPr sz="1800" dirty="0"/>
          </a:p>
          <a:p>
            <a:pPr marL="457200" lvl="0" indent="-358884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Atrakcyjne i angażujące treści zatrzymują odwiedzających w witrynie na dłużej. </a:t>
            </a:r>
            <a:endParaRPr sz="1800" dirty="0"/>
          </a:p>
          <a:p>
            <a:pPr marL="457200" lvl="0" indent="-358884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Przyciąga ich uwagę, wzbudza zainteresowanie i zachęca do dalszej eksploracji.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Interaktywne </a:t>
            </a:r>
            <a:r>
              <a:rPr lang="fi-FI" sz="1800" dirty="0"/>
              <a:t>i zabawne treści mogą również poprawić wrażenia użytkownika.</a:t>
            </a:r>
            <a:endParaRPr sz="1800" dirty="0"/>
          </a:p>
          <a:p>
            <a:pPr marL="45720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r>
              <a:rPr lang="fi-FI" sz="1800" b="1" dirty="0"/>
              <a:t>Budowanie zaufania i wiarygodności</a:t>
            </a:r>
            <a:r>
              <a:rPr lang="fi-FI" sz="1800" dirty="0"/>
              <a:t>: </a:t>
            </a:r>
            <a:endParaRPr sz="1800" dirty="0"/>
          </a:p>
          <a:p>
            <a:pPr marL="457200" lvl="0" indent="-358884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Dobrze przygotowane treści pomagają budować zaufanie i wiarygodność wśród odbiorców. </a:t>
            </a:r>
            <a:endParaRPr sz="1800" dirty="0"/>
          </a:p>
          <a:p>
            <a:pPr marL="457200" lvl="0" indent="-358884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52"/>
              <a:buChar char="●"/>
            </a:pPr>
            <a:r>
              <a:rPr lang="fi-FI" sz="1800" dirty="0"/>
              <a:t>Świadczy to o wiedzy, doświadczeniu i autorytecie w danej branży. Wysokiej jakości, dokładne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i </a:t>
            </a:r>
            <a:r>
              <a:rPr lang="fi-FI" sz="1800" dirty="0"/>
              <a:t>wiarygodne treści sprawiają, że Twoja marka jest godnym zaufania źródłem informacji.</a:t>
            </a:r>
            <a:endParaRPr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24ce123e147_1_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Dlaczego potrzebujemy treści na stronie </a:t>
            </a:r>
            <a:r>
              <a:rPr lang="fi-FI" dirty="0" smtClean="0"/>
              <a:t>internetowej</a:t>
            </a:r>
            <a:r>
              <a:rPr lang="pl-PL" dirty="0" smtClean="0"/>
              <a:t> (2)</a:t>
            </a:r>
            <a:r>
              <a:rPr lang="fi-FI" dirty="0" smtClean="0"/>
              <a:t>?</a:t>
            </a:r>
            <a:endParaRPr dirty="0"/>
          </a:p>
        </p:txBody>
      </p:sp>
      <p:sp>
        <p:nvSpPr>
          <p:cNvPr id="291" name="Google Shape;291;g24ce123e147_1_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1800" b="1" dirty="0"/>
              <a:t>Poprawa SEO i widoczności organicznej</a:t>
            </a:r>
            <a:r>
              <a:rPr lang="fi-FI" sz="1800" dirty="0"/>
              <a:t>: </a:t>
            </a:r>
            <a:endParaRPr sz="1800" dirty="0"/>
          </a:p>
          <a:p>
            <a:pPr marL="457200" lvl="0" indent="-3594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Wyszukiwarki cenią sobie świeże, istotne i wysokiej jakości treści. </a:t>
            </a:r>
            <a:endParaRPr sz="1800" dirty="0"/>
          </a:p>
          <a:p>
            <a:pPr marL="457200" lvl="0" indent="-3594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Regularne aktualizowanie witryny o wartościowe treści może poprawić rankingi wyszukiwarek, zwiększyć ruch organiczny i widoczność witryny dla potencjalnych odwiedzających.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1800" b="1" dirty="0"/>
              <a:t>Zwiększenie konwersji i sprzedaży: </a:t>
            </a:r>
            <a:endParaRPr sz="1800" b="1" dirty="0"/>
          </a:p>
          <a:p>
            <a:pPr marL="457200" lvl="0" indent="-3594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Skuteczne treści mogą prowadzić odwiedzających przez ścieżkę klienta i wpływać na ich decyzje zakupowe. </a:t>
            </a:r>
            <a:endParaRPr sz="1800" dirty="0"/>
          </a:p>
          <a:p>
            <a:pPr marL="457200" lvl="0" indent="-3594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Może prezentować produkty lub usługi, podkreślać ich zalety, odpowiadać na typowe zastrzeżenia i zapewniać przekonujące wezwania do działania, ostatecznie zwiększając konwersje i sprzedaż.</a:t>
            </a:r>
            <a:endParaRPr sz="18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1800" b="1" dirty="0"/>
              <a:t>Obsługa klienta i wsparcie:</a:t>
            </a:r>
            <a:endParaRPr sz="1800" b="1" dirty="0"/>
          </a:p>
          <a:p>
            <a:pPr marL="457200" lvl="0" indent="-3594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Treści mogą służyć jako źródło pomocy technicznej dla klientów, zapewniając często zadawane pytania, przewodniki rozwiązywania problemów, samouczki i materiały instruktażowe. </a:t>
            </a:r>
            <a:endParaRPr sz="1800" dirty="0"/>
          </a:p>
          <a:p>
            <a:pPr marL="457200" lvl="0" indent="-3594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60"/>
              <a:buChar char="●"/>
            </a:pPr>
            <a:r>
              <a:rPr lang="fi-FI" sz="1800" dirty="0"/>
              <a:t>Pomaga klientom znaleźć rozwiązania ich problemów i zwiększa ich ogólne doświadczenie z marką.</a:t>
            </a:r>
            <a:endParaRPr sz="1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4ce123e147_1_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Dlaczego potrzebujemy treści na stronie </a:t>
            </a:r>
            <a:r>
              <a:rPr lang="fi-FI" dirty="0" smtClean="0"/>
              <a:t>internetowej</a:t>
            </a:r>
            <a:r>
              <a:rPr lang="pl-PL" dirty="0" smtClean="0"/>
              <a:t> (3)</a:t>
            </a:r>
            <a:r>
              <a:rPr lang="fi-FI" dirty="0" smtClean="0"/>
              <a:t>?</a:t>
            </a:r>
            <a:endParaRPr dirty="0"/>
          </a:p>
        </p:txBody>
      </p:sp>
      <p:sp>
        <p:nvSpPr>
          <p:cNvPr id="298" name="Google Shape;298;g24ce123e147_1_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800" b="1" dirty="0"/>
              <a:t>Wspieranie lojalności i zaangażowania wobec marki:</a:t>
            </a:r>
            <a:endParaRPr sz="1800" dirty="0"/>
          </a:p>
          <a:p>
            <a:pPr marL="457200" lvl="0" indent="-39306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Atrakcyjne i wartościowe treści sprawiają, że odbiorcy są zaangażowani i związani z marką. </a:t>
            </a:r>
            <a:endParaRPr sz="1800"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Zachęca do ponownych odwiedzin, udostępniania w mediach społecznościowych i treści generowanych przez użytkowników. </a:t>
            </a:r>
            <a:endParaRPr sz="1800"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Konsekwentne dostarczanie wartościowych treści pozwala budować lojalność wobec marki i tworzyć wokół niej społeczność.</a:t>
            </a:r>
            <a:endParaRPr sz="18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800" b="1" dirty="0"/>
              <a:t>Wyróżnij się na tle konkurencji: </a:t>
            </a:r>
            <a:endParaRPr sz="1800" b="1" dirty="0"/>
          </a:p>
          <a:p>
            <a:pPr marL="457200" lvl="0" indent="-39306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Dobrze przygotowana treść wyróżnia Twoją witrynę na tle konkurencji. </a:t>
            </a:r>
            <a:endParaRPr sz="1800"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Pozwala to zaprezentować unikalną propozycję wartości, wyrazić osobowość marki oraz stworzyć charakterystyczny głos i ton, który rezonuje z docelowymi odbiorcami.</a:t>
            </a:r>
            <a:endParaRPr sz="1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4ce123e147_1_43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Różne rodzaje treści na stronie internetowej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4ce123e147_1_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Różne rodzaje treści na stronie internetowej</a:t>
            </a:r>
            <a:endParaRPr/>
          </a:p>
        </p:txBody>
      </p:sp>
      <p:sp>
        <p:nvSpPr>
          <p:cNvPr id="310" name="Google Shape;310;g24ce123e147_1_4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Istnieją różne rodzaje treści, które mogą być zawarte na stronie internetowej, w zależności </a:t>
            </a:r>
            <a:r>
              <a:rPr lang="fi-FI" dirty="0" smtClean="0"/>
              <a:t>od</a:t>
            </a:r>
            <a:r>
              <a:rPr lang="pl-PL" dirty="0" smtClean="0"/>
              <a:t>:</a:t>
            </a:r>
            <a:r>
              <a:rPr lang="fi-FI" dirty="0" smtClean="0"/>
              <a:t> </a:t>
            </a:r>
            <a:endParaRPr dirty="0"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 smtClean="0"/>
              <a:t>cel</a:t>
            </a:r>
            <a:r>
              <a:rPr lang="pl-PL" dirty="0" smtClean="0"/>
              <a:t>u,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 smtClean="0"/>
              <a:t>grup</a:t>
            </a:r>
            <a:r>
              <a:rPr lang="pl-PL" dirty="0" smtClean="0"/>
              <a:t>y</a:t>
            </a:r>
            <a:r>
              <a:rPr lang="fi-FI" dirty="0" smtClean="0"/>
              <a:t> docelow</a:t>
            </a:r>
            <a:r>
              <a:rPr lang="pl-PL" dirty="0" smtClean="0"/>
              <a:t>ej,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i charakter strony internetowej. </a:t>
            </a:r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4ce123e147_1_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Różne rodzaje treści na stronie </a:t>
            </a:r>
            <a:r>
              <a:rPr lang="fi-FI" dirty="0" smtClean="0"/>
              <a:t>internetowej</a:t>
            </a:r>
            <a:r>
              <a:rPr lang="pl-PL" dirty="0" smtClean="0"/>
              <a:t> (1)</a:t>
            </a:r>
            <a:endParaRPr dirty="0"/>
          </a:p>
        </p:txBody>
      </p:sp>
      <p:sp>
        <p:nvSpPr>
          <p:cNvPr id="317" name="Google Shape;317;g24ce123e147_1_5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Oto kilka typowych rodzajów treści:</a:t>
            </a:r>
            <a:endParaRPr dirty="0"/>
          </a:p>
          <a:p>
            <a:pPr marL="457200" lvl="0" indent="-39306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b="1" dirty="0"/>
              <a:t>Treści tekstowe: </a:t>
            </a:r>
            <a:r>
              <a:rPr lang="fi-FI" dirty="0"/>
              <a:t>w tym artykuły pisane, posty na blogach, opisy produktów, przewodniki, </a:t>
            </a:r>
            <a:r>
              <a:rPr lang="pl-PL" dirty="0" smtClean="0"/>
              <a:t>‚</a:t>
            </a:r>
            <a:r>
              <a:rPr lang="fi-FI" dirty="0" smtClean="0"/>
              <a:t>białe księgi</a:t>
            </a:r>
            <a:r>
              <a:rPr lang="pl-PL" dirty="0" smtClean="0"/>
              <a:t>’</a:t>
            </a:r>
            <a:r>
              <a:rPr lang="fi-FI" dirty="0" smtClean="0"/>
              <a:t>, </a:t>
            </a:r>
            <a:r>
              <a:rPr lang="fi-FI" dirty="0"/>
              <a:t>studia przypadków, często zadawane pytania i wszelkie inne informacje tekstowe, które dostarczają odwiedzającym wartościowych i pouczających treści.</a:t>
            </a:r>
            <a:endParaRPr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b="1" dirty="0"/>
              <a:t>Treści wizualne: </a:t>
            </a:r>
            <a:r>
              <a:rPr lang="fi-FI" dirty="0"/>
              <a:t>w tym obrazy, infografiki, wykresy, ilustracje i filmy. Wizualizacje pomagają poprawić wrażenia użytkownika, przekazywać informacje w bardziej angażujący sposób i sprawiają, że treść jest bardziej dostępna do udostępniania i zapamiętywania.</a:t>
            </a:r>
            <a:endParaRPr dirty="0"/>
          </a:p>
          <a:p>
            <a:pPr marL="457200" lvl="0" indent="-39306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b="1" dirty="0"/>
              <a:t>Treści multimedialne: </a:t>
            </a:r>
            <a:r>
              <a:rPr lang="fi-FI" dirty="0"/>
              <a:t>w tym treści audio, takie jak podcasty, wywiady i utwory muzyczne, które można odtwarzać bezpośrednio na stronie internetowej lub za pośrednictwem plików do pobrania lub wbudowanych odtwarzaczy.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4ce123e147_1_5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Różne rodzaje treści na stronie </a:t>
            </a:r>
            <a:r>
              <a:rPr lang="fi-FI" dirty="0" smtClean="0"/>
              <a:t>internetowej</a:t>
            </a:r>
            <a:r>
              <a:rPr lang="pl-PL" dirty="0" smtClean="0"/>
              <a:t> (2)</a:t>
            </a:r>
            <a:endParaRPr dirty="0"/>
          </a:p>
        </p:txBody>
      </p:sp>
      <p:sp>
        <p:nvSpPr>
          <p:cNvPr id="324" name="Google Shape;324;g24ce123e147_1_5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lvl="0" indent="-406400">
              <a:buClr>
                <a:schemeClr val="accent2"/>
              </a:buClr>
              <a:buChar char="●"/>
            </a:pPr>
            <a:r>
              <a:rPr lang="fi-FI" b="1" dirty="0"/>
              <a:t>Treści generowane przez użytkowników (</a:t>
            </a:r>
            <a:r>
              <a:rPr lang="fi-FI" b="1" dirty="0" smtClean="0"/>
              <a:t>UGC</a:t>
            </a:r>
            <a:r>
              <a:rPr lang="pl-PL" b="1" dirty="0" smtClean="0"/>
              <a:t>:</a:t>
            </a:r>
            <a:r>
              <a:rPr lang="fi-FI" b="1" dirty="0"/>
              <a:t> </a:t>
            </a:r>
            <a:r>
              <a:rPr lang="pl-PL" b="1" dirty="0" smtClean="0"/>
              <a:t>u</a:t>
            </a:r>
            <a:r>
              <a:rPr lang="fi-FI" b="1" dirty="0" smtClean="0"/>
              <a:t>ser-generated </a:t>
            </a:r>
            <a:r>
              <a:rPr lang="fi-FI" b="1" dirty="0"/>
              <a:t>content): </a:t>
            </a:r>
            <a:r>
              <a:rPr lang="fi-FI" dirty="0"/>
              <a:t>odnoszą się do treści tworzonych przez użytkowników lub klientów. Może obejmować recenzje produktów, referencje, komentarze, dyskusje na forum, posty w mediach społecznościowych i wszelkie inne treści, które użytkownicy wnoszą do witryny.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b="1" dirty="0"/>
              <a:t>Zawartość interaktywna: </a:t>
            </a:r>
            <a:r>
              <a:rPr lang="fi-FI" dirty="0"/>
              <a:t>Treści interaktywne angażują użytkowników i zachęcają ich do aktywnego uczestnictwa. Np. quizy, ankiety, sondaże, kalkulatory, interaktywne mapy, gry i interaktywne infografiki.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b="1" dirty="0"/>
              <a:t>Zawartość mediów społecznościowych: </a:t>
            </a:r>
            <a:r>
              <a:rPr lang="fi-FI" dirty="0"/>
              <a:t>Integracja treści mediów społecznościowych umożliwia użytkownikom przeglądanie i angażowanie się w posty w mediach społecznościowych, przyciski udostępniania i kanały mediów społecznościowych bezpośrednio na stronie internetowej. 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24ce123e147_1_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Różne rodzaje treści na stronie </a:t>
            </a:r>
            <a:r>
              <a:rPr lang="fi-FI" dirty="0" smtClean="0"/>
              <a:t>internetowej</a:t>
            </a:r>
            <a:r>
              <a:rPr lang="pl-PL" dirty="0" smtClean="0"/>
              <a:t> (3)</a:t>
            </a:r>
            <a:endParaRPr dirty="0"/>
          </a:p>
        </p:txBody>
      </p:sp>
      <p:sp>
        <p:nvSpPr>
          <p:cNvPr id="331" name="Google Shape;331;g24ce123e147_1_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805932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973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b="1" dirty="0"/>
              <a:t>Zawartość e-commerce: </a:t>
            </a:r>
            <a:r>
              <a:rPr lang="fi-FI" sz="2000" dirty="0"/>
              <a:t>W przypadku witryn e-commerce kluczowymi rodzajami treści są listy produktów, opisy produktów, informacje o cenach, recenzje klientów, oceny i funkcje koszyka zakupów.</a:t>
            </a:r>
            <a:endParaRPr sz="2000" dirty="0"/>
          </a:p>
          <a:p>
            <a:pPr marL="457200" lvl="0" indent="-37973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b="1" dirty="0"/>
              <a:t>Strony docelowe: </a:t>
            </a:r>
            <a:r>
              <a:rPr lang="fi-FI" sz="2000" dirty="0"/>
              <a:t>Strony docelowe to konkretne strony zaprojektowane w celu przyciągnięcia uwagi odwiedzających i skłonienia ich do podjęcia określonych działań, takich jak zapisanie się do newslettera, pobranie zasobu lub dokonanie zakupu. Zazwyczaj koncentrują się one na pojedynczej ofercie lub celu konwersji.</a:t>
            </a:r>
            <a:endParaRPr sz="2000" dirty="0"/>
          </a:p>
          <a:p>
            <a:pPr marL="457200" lvl="0" indent="-37973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b="1" dirty="0"/>
              <a:t>Wiadomości i aktualizacje: </a:t>
            </a:r>
            <a:r>
              <a:rPr lang="fi-FI" sz="2000" dirty="0"/>
              <a:t>Strony internetowe często zawierają sekcję wiadomości, komunikatów prasowych, aktualizacji firmy lub postów na blogu, aby informować odwiedzających o najnowszych wydarzeniach, trendach branżowych lub ogłoszeniach firmy.</a:t>
            </a:r>
            <a:endParaRPr sz="2000" dirty="0"/>
          </a:p>
          <a:p>
            <a:pPr marL="457200" lvl="0" indent="-37973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b="1" dirty="0"/>
              <a:t>Informacje i dane kontaktowe: </a:t>
            </a:r>
            <a:r>
              <a:rPr lang="fi-FI" sz="2000" dirty="0"/>
              <a:t>Niezbędne jest posiadanie treści, które wprowadzają firmę lub organizację, dostarczają informacji o jej misji, wartościach, zespole i danych kontaktowych. Pomaga to ustalić wiarygodność i ułatwia komunikację z odwiedzającymi.</a:t>
            </a:r>
            <a:endParaRPr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24ce123e147_1_22"/>
          <p:cNvSpPr txBox="1">
            <a:spLocks noGrp="1"/>
          </p:cNvSpPr>
          <p:nvPr>
            <p:ph type="body" idx="1"/>
          </p:nvPr>
        </p:nvSpPr>
        <p:spPr>
          <a:xfrm>
            <a:off x="1131727" y="493267"/>
            <a:ext cx="8818800" cy="57143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Aktywność </a:t>
            </a:r>
            <a:r>
              <a:rPr lang="pl-PL" dirty="0" smtClean="0"/>
              <a:t>podczas zajęć:</a:t>
            </a:r>
            <a:endParaRPr dirty="0"/>
          </a:p>
        </p:txBody>
      </p:sp>
      <p:sp>
        <p:nvSpPr>
          <p:cNvPr id="338" name="Google Shape;338;g24ce123e147_1_22"/>
          <p:cNvSpPr txBox="1">
            <a:spLocks noGrp="1"/>
          </p:cNvSpPr>
          <p:nvPr>
            <p:ph type="body" idx="2"/>
          </p:nvPr>
        </p:nvSpPr>
        <p:spPr>
          <a:xfrm>
            <a:off x="1150762" y="1162320"/>
            <a:ext cx="8818800" cy="378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28575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200"/>
              <a:buFont typeface="Noto Sans Symbols"/>
              <a:buChar char="⮚"/>
            </a:pPr>
            <a:r>
              <a:rPr lang="fi-FI" b="1"/>
              <a:t>Utwórz grupę 4-5 osób. </a:t>
            </a:r>
            <a:endParaRPr b="1"/>
          </a:p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Char char="⮚"/>
            </a:pPr>
            <a:r>
              <a:rPr lang="fi-FI" b="1"/>
              <a:t>Dyskusja w grupach:</a:t>
            </a:r>
            <a:endParaRPr b="1"/>
          </a:p>
          <a:p>
            <a:pPr marL="457200" lvl="1" indent="-127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</a:pPr>
            <a:r>
              <a:rPr lang="fi-FI" sz="2000"/>
              <a:t> Jakiego rodzaju treści konsumujesz?</a:t>
            </a:r>
            <a:endParaRPr sz="2000"/>
          </a:p>
          <a:p>
            <a:pPr marL="457200" lvl="1" indent="-127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</a:pPr>
            <a:r>
              <a:rPr lang="fi-FI" sz="2000"/>
              <a:t> Dlaczego uważasz, że jest to interesujące?</a:t>
            </a:r>
            <a:endParaRPr sz="2000"/>
          </a:p>
          <a:p>
            <a:pPr marL="457200" lvl="1" indent="-127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</a:pPr>
            <a:r>
              <a:rPr lang="fi-FI" sz="2000"/>
              <a:t> Spróbuj zastanowić się, jakie cele biznesowe stoją za treścią? Co treść ma na celu zrobić jako klient?</a:t>
            </a:r>
            <a:endParaRPr sz="2000"/>
          </a:p>
          <a:p>
            <a:pPr marL="457200" lvl="1" indent="-127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</a:pPr>
            <a:r>
              <a:rPr lang="fi-FI" sz="2000"/>
              <a:t> W jaki sposób treść jest powiązana z witryną firmy?</a:t>
            </a:r>
            <a:endParaRPr sz="2000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400" b="1">
                <a:solidFill>
                  <a:srgbClr val="11AA81"/>
                </a:solidFill>
              </a:rPr>
              <a:t>Przygotuj prezentację .ppt na temat swoich spostrzeżeń. Każda grupa przedstawi swoją prezentację, a inne grupy będą mogły ją skomentować.</a:t>
            </a:r>
            <a:endParaRPr sz="2400" b="1">
              <a:solidFill>
                <a:srgbClr val="11AA8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1e3465f16fc_1_157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Podstawowe zasady pisania treści SEO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e3465f16fc_1_16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treści </a:t>
            </a:r>
            <a:r>
              <a:rPr lang="fi-FI" dirty="0"/>
              <a:t>SEO</a:t>
            </a:r>
            <a:endParaRPr dirty="0"/>
          </a:p>
        </p:txBody>
      </p:sp>
      <p:sp>
        <p:nvSpPr>
          <p:cNvPr id="350" name="Google Shape;350;g1e3465f16fc_1_16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b="1" dirty="0"/>
              <a:t>1. Pisz dla </a:t>
            </a:r>
            <a:r>
              <a:rPr lang="pl-PL" b="1" dirty="0" smtClean="0"/>
              <a:t>odbiorców</a:t>
            </a:r>
            <a:endParaRPr b="1" dirty="0"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Poznaj swoich odbiorców i pisz dla nich, odpowiadaj na ich pytania i pomagaj w rozwiązywaniu problemów, z którymi się zmagają.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Przyciąganie linków zwrotnych: Treść, którą piszesz, musi przyciągać linki zwrotne z innych witryn, aby poprawić jej SEO.</a:t>
            </a:r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e3465f16fc_1_168"/>
          <p:cNvSpPr txBox="1">
            <a:spLocks noGrp="1"/>
          </p:cNvSpPr>
          <p:nvPr>
            <p:ph type="title"/>
          </p:nvPr>
        </p:nvSpPr>
        <p:spPr>
          <a:xfrm>
            <a:off x="590309" y="365125"/>
            <a:ext cx="5292691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357" name="Google Shape;357;g1e3465f16fc_1_168"/>
          <p:cNvSpPr txBox="1">
            <a:spLocks noGrp="1"/>
          </p:cNvSpPr>
          <p:nvPr>
            <p:ph type="body" idx="1"/>
          </p:nvPr>
        </p:nvSpPr>
        <p:spPr>
          <a:xfrm>
            <a:off x="370389" y="1640432"/>
            <a:ext cx="6672485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018"/>
              <a:buNone/>
            </a:pPr>
            <a:r>
              <a:rPr lang="fi-FI" sz="1700" b="1" dirty="0"/>
              <a:t>2. Dowiedz się, jak znaleźć odpowiednie słowa kluczowe</a:t>
            </a:r>
            <a:endParaRPr sz="1700" b="1" dirty="0"/>
          </a:p>
          <a:p>
            <a:pPr marL="457200" lvl="0" indent="-335915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1700" dirty="0"/>
              <a:t>Przeprowadź badanie słów kluczowych za pomocą </a:t>
            </a:r>
            <a:r>
              <a:rPr lang="fi-FI" sz="1700" u="sng" dirty="0">
                <a:solidFill>
                  <a:schemeClr val="hlink"/>
                </a:solidFill>
                <a:hlinkClick r:id="rId3"/>
              </a:rPr>
              <a:t>Google Keyword Planner </a:t>
            </a:r>
            <a:r>
              <a:rPr lang="fi-FI" sz="1700" dirty="0"/>
              <a:t>(aby korzystać z Google Keyword Planner, musisz mieć konto Google Ads, zobacz instrukcje </a:t>
            </a:r>
            <a:r>
              <a:rPr lang="fi-FI" sz="1700" u="sng" dirty="0">
                <a:solidFill>
                  <a:schemeClr val="hlink"/>
                </a:solidFill>
                <a:hlinkClick r:id="rId4"/>
              </a:rPr>
              <a:t>tutaj</a:t>
            </a:r>
            <a:r>
              <a:rPr lang="fi-FI" sz="1700" dirty="0"/>
              <a:t>).</a:t>
            </a:r>
            <a:endParaRPr sz="1700" dirty="0"/>
          </a:p>
          <a:p>
            <a:pPr marL="914400" lvl="0" indent="-33591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90"/>
              <a:buAutoNum type="arabicPeriod"/>
            </a:pPr>
            <a:r>
              <a:rPr lang="fi-FI" sz="1700" dirty="0"/>
              <a:t>Odkryj nowe słowa kluczowe (przykład: agencja marketingu cyfrowego w Turku)</a:t>
            </a:r>
            <a:endParaRPr sz="1700" dirty="0"/>
          </a:p>
          <a:p>
            <a:pPr marL="914400" lvl="0" indent="-33591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90"/>
              <a:buAutoNum type="arabicPeriod"/>
            </a:pPr>
            <a:r>
              <a:rPr lang="fi-FI" sz="1700" dirty="0"/>
              <a:t>Wprowadź produkty lub usługi ściśle związane z Twoją firmą (użyj przecinków, aby oddzielić słowa kluczowe lub kliknij Enter) i kliknij "uzyskaj wyniki".</a:t>
            </a:r>
            <a:endParaRPr sz="1700" dirty="0"/>
          </a:p>
          <a:p>
            <a:pPr marL="914400" lvl="0" indent="-33591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90"/>
              <a:buAutoNum type="arabicPeriod"/>
            </a:pPr>
            <a:r>
              <a:rPr lang="fi-FI" sz="1700" dirty="0"/>
              <a:t>Wybierz najlepsze pomysły (= największa liczba wyszukiwań z rozsądną konkurencją) i wykorzystaj je w swoich treściach.</a:t>
            </a:r>
            <a:endParaRPr sz="1700" dirty="0"/>
          </a:p>
          <a:p>
            <a:pPr marL="457200" lvl="0" indent="-33591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1700" dirty="0"/>
              <a:t>Przeczytaj szczegółowe instrukcje od </a:t>
            </a:r>
            <a:r>
              <a:rPr lang="fi-FI" sz="1700" u="sng" dirty="0">
                <a:solidFill>
                  <a:schemeClr val="hlink"/>
                </a:solidFill>
                <a:hlinkClick r:id="rId5"/>
              </a:rPr>
              <a:t>Hubspot</a:t>
            </a:r>
            <a:endParaRPr sz="1700" dirty="0"/>
          </a:p>
        </p:txBody>
      </p:sp>
      <p:pic>
        <p:nvPicPr>
          <p:cNvPr id="358" name="Google Shape;358;g1e3465f16fc_1_1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69395" y="129957"/>
            <a:ext cx="3629775" cy="179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g1e3465f16fc_1_16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42875" y="1925986"/>
            <a:ext cx="4775125" cy="2431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g1e3465f16fc_1_16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60550" y="4040826"/>
            <a:ext cx="4775124" cy="26605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1e3465f16fc_1_177"/>
          <p:cNvSpPr txBox="1">
            <a:spLocks noGrp="1"/>
          </p:cNvSpPr>
          <p:nvPr>
            <p:ph type="title"/>
          </p:nvPr>
        </p:nvSpPr>
        <p:spPr>
          <a:xfrm>
            <a:off x="838199" y="365125"/>
            <a:ext cx="5886691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367" name="Google Shape;367;g1e3465f16fc_1_17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553086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000" b="1" dirty="0">
                <a:solidFill>
                  <a:schemeClr val="dk1"/>
                </a:solidFill>
              </a:rPr>
              <a:t>3. Optymalizacja nagłówków</a:t>
            </a:r>
            <a:endParaRPr sz="2000" b="1" dirty="0">
              <a:solidFill>
                <a:schemeClr val="dk1"/>
              </a:solidFill>
            </a:endParaRPr>
          </a:p>
          <a:p>
            <a:pPr marL="457200" lvl="0" indent="-33591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Wykorzystaj najlepsze słowa kluczowe w nagłówkach i głównej treści.</a:t>
            </a:r>
            <a:endParaRPr sz="2000" dirty="0">
              <a:solidFill>
                <a:schemeClr val="dk1"/>
              </a:solidFill>
            </a:endParaRPr>
          </a:p>
          <a:p>
            <a:pPr marL="914400" lvl="1" indent="-335915" algn="l" rtl="0">
              <a:spcBef>
                <a:spcPts val="0"/>
              </a:spcBef>
              <a:spcAft>
                <a:spcPts val="0"/>
              </a:spcAft>
              <a:buSzPts val="1690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żadnego </a:t>
            </a:r>
            <a:r>
              <a:rPr lang="fi-FI" sz="1800" u="sng" dirty="0">
                <a:solidFill>
                  <a:schemeClr val="hlink"/>
                </a:solidFill>
                <a:hlinkClick r:id="rId3"/>
              </a:rPr>
              <a:t>upychania słów kluczowych</a:t>
            </a:r>
            <a:r>
              <a:rPr lang="fi-FI" sz="1800" dirty="0">
                <a:solidFill>
                  <a:schemeClr val="dk1"/>
                </a:solidFill>
              </a:rPr>
              <a:t>! </a:t>
            </a:r>
            <a:r>
              <a:rPr lang="pl-PL" sz="1800" dirty="0" smtClean="0">
                <a:solidFill>
                  <a:schemeClr val="dk1"/>
                </a:solidFill>
              </a:rPr>
              <a:t/>
            </a:r>
            <a:br>
              <a:rPr lang="pl-PL" sz="1800" dirty="0" smtClean="0">
                <a:solidFill>
                  <a:schemeClr val="dk1"/>
                </a:solidFill>
              </a:rPr>
            </a:br>
            <a:r>
              <a:rPr lang="fi-FI" sz="1800" dirty="0" smtClean="0">
                <a:solidFill>
                  <a:schemeClr val="dk1"/>
                </a:solidFill>
              </a:rPr>
              <a:t>→ </a:t>
            </a:r>
            <a:r>
              <a:rPr lang="fi-FI" sz="1800" dirty="0">
                <a:solidFill>
                  <a:schemeClr val="dk1"/>
                </a:solidFill>
              </a:rPr>
              <a:t>Zawsze pisz do ludzi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359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Nagłówki (H1, H2, H3...)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359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Tylko jeden H1 na stronę jako główny tytuł strony!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359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Używaj innych nagłówków systematycznie, tak jak </a:t>
            </a:r>
            <a:r>
              <a:rPr lang="fi-FI" sz="2000" dirty="0" smtClean="0">
                <a:solidFill>
                  <a:schemeClr val="dk1"/>
                </a:solidFill>
              </a:rPr>
              <a:t>w </a:t>
            </a:r>
            <a:r>
              <a:rPr lang="fi-FI" sz="2000" dirty="0">
                <a:solidFill>
                  <a:schemeClr val="dk1"/>
                </a:solidFill>
              </a:rPr>
              <a:t>pracy dyplomowej </a:t>
            </a:r>
            <a:r>
              <a:rPr lang="pl-PL" sz="2000" dirty="0" smtClean="0">
                <a:solidFill>
                  <a:schemeClr val="dk1"/>
                </a:solidFill>
              </a:rPr>
              <a:t>a</a:t>
            </a:r>
            <a:r>
              <a:rPr lang="fi-FI" sz="2000" dirty="0" smtClean="0">
                <a:solidFill>
                  <a:schemeClr val="dk1"/>
                </a:solidFill>
              </a:rPr>
              <a:t> </a:t>
            </a:r>
            <a:r>
              <a:rPr lang="fi-FI" sz="2000" dirty="0">
                <a:solidFill>
                  <a:schemeClr val="dk1"/>
                </a:solidFill>
              </a:rPr>
              <a:t>pierwszy podtytuł to H2, a pod tym samym tematem pojawia się H3, a może H4 itd.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359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90"/>
              <a:buChar char="●"/>
            </a:pPr>
            <a:r>
              <a:rPr lang="fi-FI" sz="2000" dirty="0">
                <a:solidFill>
                  <a:schemeClr val="dk1"/>
                </a:solidFill>
              </a:rPr>
              <a:t>Wyszukiwanie witryn za pomocą rozszerzeń Chrome:</a:t>
            </a:r>
            <a:endParaRPr sz="2000" dirty="0">
              <a:solidFill>
                <a:schemeClr val="dk1"/>
              </a:solidFill>
            </a:endParaRPr>
          </a:p>
          <a:p>
            <a:pPr marL="914400" lvl="1" indent="-335915" algn="l" rtl="0">
              <a:spcBef>
                <a:spcPts val="0"/>
              </a:spcBef>
              <a:spcAft>
                <a:spcPts val="0"/>
              </a:spcAft>
              <a:buSzPts val="1690"/>
              <a:buChar char="○"/>
            </a:pPr>
            <a:r>
              <a:rPr lang="fi-FI" sz="2000" u="sng" dirty="0">
                <a:solidFill>
                  <a:schemeClr val="hlink"/>
                </a:solidFill>
                <a:hlinkClick r:id="rId4"/>
              </a:rPr>
              <a:t>Meta SEO w 1 kliknięciu</a:t>
            </a:r>
            <a:endParaRPr sz="2000" u="sng" dirty="0">
              <a:solidFill>
                <a:schemeClr val="hlink"/>
              </a:solidFill>
            </a:endParaRPr>
          </a:p>
          <a:p>
            <a:pPr marL="914400" lvl="1" indent="-335915" algn="l" rtl="0">
              <a:spcBef>
                <a:spcPts val="0"/>
              </a:spcBef>
              <a:spcAft>
                <a:spcPts val="0"/>
              </a:spcAft>
              <a:buSzPts val="1690"/>
              <a:buChar char="○"/>
            </a:pPr>
            <a:r>
              <a:rPr lang="fi-FI" sz="2000" u="sng" dirty="0">
                <a:solidFill>
                  <a:schemeClr val="hlink"/>
                </a:solidFill>
                <a:hlinkClick r:id="rId5"/>
              </a:rPr>
              <a:t>Otwarte statystyki SEO</a:t>
            </a:r>
            <a:endParaRPr sz="1800" b="1" dirty="0"/>
          </a:p>
        </p:txBody>
      </p:sp>
      <p:pic>
        <p:nvPicPr>
          <p:cNvPr id="368" name="Google Shape;368;g1e3465f16fc_1_17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18800" y="152400"/>
            <a:ext cx="5020801" cy="226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g1e3465f16fc_1_17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91286" y="2504850"/>
            <a:ext cx="4648314" cy="206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g1e3465f16fc_1_17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075838" y="4660025"/>
            <a:ext cx="3963775" cy="197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1e3465f16fc_1_191"/>
          <p:cNvSpPr txBox="1">
            <a:spLocks noGrp="1"/>
          </p:cNvSpPr>
          <p:nvPr>
            <p:ph type="title"/>
          </p:nvPr>
        </p:nvSpPr>
        <p:spPr>
          <a:xfrm>
            <a:off x="838199" y="152400"/>
            <a:ext cx="5817243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377" name="Google Shape;377;g1e3465f16fc_1_191"/>
          <p:cNvSpPr txBox="1">
            <a:spLocks noGrp="1"/>
          </p:cNvSpPr>
          <p:nvPr>
            <p:ph type="body" idx="1"/>
          </p:nvPr>
        </p:nvSpPr>
        <p:spPr>
          <a:xfrm>
            <a:off x="590600" y="1600575"/>
            <a:ext cx="66078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fi-FI" sz="1800" b="1" dirty="0">
                <a:solidFill>
                  <a:schemeClr val="dk1"/>
                </a:solidFill>
              </a:rPr>
              <a:t>4. Wysokiej jakości zawartość</a:t>
            </a:r>
            <a:endParaRPr sz="1800" b="1" dirty="0">
              <a:solidFill>
                <a:schemeClr val="dk1"/>
              </a:solidFill>
            </a:endParaRPr>
          </a:p>
          <a:p>
            <a:pPr marL="457200" lvl="0" indent="-334216" algn="l" rtl="0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663"/>
              <a:buChar char="●"/>
            </a:pPr>
            <a:r>
              <a:rPr lang="fi-FI" sz="1800" dirty="0">
                <a:solidFill>
                  <a:schemeClr val="dk1"/>
                </a:solidFill>
              </a:rPr>
              <a:t>Pisz długie, bogate w informacje, unikalne, wysokiej jakości treści dla odbiorców docelowych.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Jak możesz im pomóc?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Czego oni szukają?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Jakie są ich bolączki?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Użyj własnego tekstu, nie kopiuj-wklejaj niczego!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63"/>
              <a:buChar char="●"/>
            </a:pPr>
            <a:r>
              <a:rPr lang="fi-FI" sz="1800" dirty="0">
                <a:solidFill>
                  <a:schemeClr val="dk1"/>
                </a:solidFill>
              </a:rPr>
              <a:t>500 - 1000 słów na stronę → możliwość skanowania i przyjazność dla czytelnika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używaj nagłówków, </a:t>
            </a:r>
            <a:r>
              <a:rPr lang="fi-FI" sz="1800" u="sng" dirty="0">
                <a:solidFill>
                  <a:schemeClr val="hlink"/>
                </a:solidFill>
                <a:hlinkClick r:id="rId3"/>
              </a:rPr>
              <a:t>znaczników kotwicy </a:t>
            </a:r>
            <a:r>
              <a:rPr lang="fi-FI" sz="1800" dirty="0">
                <a:solidFill>
                  <a:schemeClr val="dk1"/>
                </a:solidFill>
              </a:rPr>
              <a:t>i </a:t>
            </a:r>
            <a:r>
              <a:rPr lang="fi-FI" sz="1800" u="sng" dirty="0">
                <a:solidFill>
                  <a:schemeClr val="hlink"/>
                </a:solidFill>
                <a:hlinkClick r:id="rId4"/>
              </a:rPr>
              <a:t>linków wewnętrznych</a:t>
            </a:r>
            <a:r>
              <a:rPr lang="fi-FI" sz="1800" dirty="0">
                <a:solidFill>
                  <a:schemeClr val="dk1"/>
                </a:solidFill>
              </a:rPr>
              <a:t>, list, obrazów, filmów, tabel itp.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63"/>
              <a:buChar char="●"/>
            </a:pPr>
            <a:r>
              <a:rPr lang="fi-FI" sz="1800" dirty="0">
                <a:solidFill>
                  <a:schemeClr val="dk1"/>
                </a:solidFill>
              </a:rPr>
              <a:t>Pamiętaj, aby dodać </a:t>
            </a:r>
            <a:r>
              <a:rPr lang="fi-FI" sz="1800" b="1" dirty="0">
                <a:solidFill>
                  <a:schemeClr val="dk1"/>
                </a:solidFill>
              </a:rPr>
              <a:t>najważniejsze słowo kluczowe dotyczące tematu </a:t>
            </a:r>
            <a:r>
              <a:rPr lang="fi-FI" sz="1800" dirty="0">
                <a:solidFill>
                  <a:schemeClr val="dk1"/>
                </a:solidFill>
              </a:rPr>
              <a:t>do nagłówków i gdzieś w tekście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używaj również innych powiązanych słów kluczowych (np. reklama wideo à marketing wideo, wideo, reklamy wideo)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34216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663"/>
              <a:buChar char="○"/>
            </a:pPr>
            <a:r>
              <a:rPr lang="fi-FI" sz="1800" dirty="0">
                <a:solidFill>
                  <a:schemeClr val="dk1"/>
                </a:solidFill>
              </a:rPr>
              <a:t>zoptymalizuj każdą stronę pod kątem jednego tematu, nie używaj wszystkich możliwych słów kluczowych swojej firmy na każdej stronie (zaprojektuj strukturę witryny tak, aby każda usługa / produkt znajdowała się na osobnej stronie, patrz pierwszy obrazek po prawej)</a:t>
            </a:r>
            <a:endParaRPr sz="2000" b="1" dirty="0">
              <a:solidFill>
                <a:schemeClr val="dk1"/>
              </a:solidFill>
            </a:endParaRPr>
          </a:p>
        </p:txBody>
      </p:sp>
      <p:pic>
        <p:nvPicPr>
          <p:cNvPr id="378" name="Google Shape;378;g1e3465f16fc_1_1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50900" y="152400"/>
            <a:ext cx="4688701" cy="2273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g1e3465f16fc_1_19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50900" y="2414284"/>
            <a:ext cx="4688701" cy="2029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g1e3465f16fc_1_19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17650" y="4359035"/>
            <a:ext cx="4021737" cy="1945840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g1e3465f16fc_1_191"/>
          <p:cNvSpPr txBox="1"/>
          <p:nvPr/>
        </p:nvSpPr>
        <p:spPr>
          <a:xfrm>
            <a:off x="7350900" y="6304875"/>
            <a:ext cx="77820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300" u="sng">
                <a:solidFill>
                  <a:schemeClr val="hlink"/>
                </a:solidFill>
                <a:hlinkClick r:id="rId8"/>
              </a:rPr>
              <a:t>https://www.videolle.fi/en/video-production/advertising-video</a:t>
            </a:r>
            <a:endParaRPr sz="1300" u="sng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e3465f16fc_1_209"/>
          <p:cNvSpPr txBox="1">
            <a:spLocks noGrp="1"/>
          </p:cNvSpPr>
          <p:nvPr>
            <p:ph type="title"/>
          </p:nvPr>
        </p:nvSpPr>
        <p:spPr>
          <a:xfrm>
            <a:off x="838200" y="152400"/>
            <a:ext cx="9153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Podstawowe zasady pisania treści SEO</a:t>
            </a:r>
            <a:endParaRPr/>
          </a:p>
        </p:txBody>
      </p:sp>
      <p:sp>
        <p:nvSpPr>
          <p:cNvPr id="388" name="Google Shape;388;g1e3465f16fc_1_209"/>
          <p:cNvSpPr txBox="1">
            <a:spLocks noGrp="1"/>
          </p:cNvSpPr>
          <p:nvPr>
            <p:ph type="body" idx="1"/>
          </p:nvPr>
        </p:nvSpPr>
        <p:spPr>
          <a:xfrm>
            <a:off x="590600" y="1623725"/>
            <a:ext cx="106311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080" b="1" dirty="0">
                <a:solidFill>
                  <a:schemeClr val="dk1"/>
                </a:solidFill>
              </a:rPr>
              <a:t>5. Linki do wysokiej jakości witryn</a:t>
            </a:r>
            <a:endParaRPr sz="2080" b="1" dirty="0">
              <a:solidFill>
                <a:schemeClr val="dk1"/>
              </a:solidFill>
            </a:endParaRPr>
          </a:p>
          <a:p>
            <a:pPr marL="457200" lvl="0" indent="-365966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163"/>
              <a:buChar char="●"/>
            </a:pPr>
            <a:r>
              <a:rPr lang="fi-FI" sz="2080" dirty="0">
                <a:solidFill>
                  <a:schemeClr val="dk1"/>
                </a:solidFill>
              </a:rPr>
              <a:t>Użyj linków, aby pokazać, skąd pochodzą </a:t>
            </a:r>
            <a:r>
              <a:rPr lang="fi-FI" sz="2080" dirty="0" smtClean="0">
                <a:solidFill>
                  <a:schemeClr val="dk1"/>
                </a:solidFill>
              </a:rPr>
              <a:t>informacje</a:t>
            </a:r>
            <a:r>
              <a:rPr lang="pl-PL" sz="2080" dirty="0" smtClean="0">
                <a:solidFill>
                  <a:schemeClr val="dk1"/>
                </a:solidFill>
              </a:rPr>
              <a:t>.</a:t>
            </a:r>
            <a:endParaRPr sz="2080" dirty="0">
              <a:solidFill>
                <a:schemeClr val="dk1"/>
              </a:solidFill>
            </a:endParaRPr>
          </a:p>
          <a:p>
            <a:pPr marL="457200" lvl="0" indent="-36596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3"/>
              <a:buChar char="●"/>
            </a:pPr>
            <a:r>
              <a:rPr lang="fi-FI" sz="2080" dirty="0">
                <a:solidFill>
                  <a:schemeClr val="dk1"/>
                </a:solidFill>
              </a:rPr>
              <a:t>Korzystaj tylko z wysokiej jakości witryn (wiodących ekspertów w danej dziedzinie).</a:t>
            </a:r>
            <a:endParaRPr sz="2080" dirty="0">
              <a:solidFill>
                <a:schemeClr val="dk1"/>
              </a:solidFill>
            </a:endParaRPr>
          </a:p>
          <a:p>
            <a:pPr marL="914400" lvl="1" indent="-36596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63"/>
              <a:buChar char="○"/>
            </a:pPr>
            <a:r>
              <a:rPr lang="fi-FI" sz="2080" dirty="0">
                <a:solidFill>
                  <a:schemeClr val="dk1"/>
                </a:solidFill>
              </a:rPr>
              <a:t>Jeśli łączysz się ze spamerską witryną, Google również postrzega Twoją witrynę jako </a:t>
            </a:r>
            <a:r>
              <a:rPr lang="fi-FI" sz="2080" dirty="0" smtClean="0">
                <a:solidFill>
                  <a:schemeClr val="dk1"/>
                </a:solidFill>
              </a:rPr>
              <a:t>spamerską</a:t>
            </a:r>
            <a:r>
              <a:rPr lang="pl-PL" sz="2080" dirty="0" smtClean="0">
                <a:solidFill>
                  <a:schemeClr val="dk1"/>
                </a:solidFill>
              </a:rPr>
              <a:t>.</a:t>
            </a:r>
            <a:endParaRPr sz="2080" dirty="0">
              <a:solidFill>
                <a:schemeClr val="dk1"/>
              </a:solidFill>
            </a:endParaRPr>
          </a:p>
          <a:p>
            <a:pPr marL="457200" lvl="0" indent="-36596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3"/>
              <a:buChar char="●"/>
            </a:pPr>
            <a:r>
              <a:rPr lang="fi-FI" sz="2080" dirty="0">
                <a:solidFill>
                  <a:schemeClr val="dk1"/>
                </a:solidFill>
              </a:rPr>
              <a:t>Ogólnym celem wyszukiwarek jest </a:t>
            </a:r>
            <a:r>
              <a:rPr lang="fi-FI" sz="2080" b="1" dirty="0">
                <a:solidFill>
                  <a:schemeClr val="dk1"/>
                </a:solidFill>
              </a:rPr>
              <a:t>zapewnienie powszechnego dostępu do dobrych informacji. </a:t>
            </a:r>
            <a:endParaRPr sz="2080" b="1" dirty="0">
              <a:solidFill>
                <a:schemeClr val="dk1"/>
              </a:solidFill>
            </a:endParaRPr>
          </a:p>
          <a:p>
            <a:pPr marL="914400" lvl="1" indent="-36596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63"/>
              <a:buChar char="○"/>
            </a:pPr>
            <a:r>
              <a:rPr lang="fi-FI" sz="2080" dirty="0">
                <a:solidFill>
                  <a:schemeClr val="dk1"/>
                </a:solidFill>
              </a:rPr>
              <a:t>Umieszczając linki do dobrych witryn, pokazujesz wyszukiwarkom, że jesteś powiązany z innymi witrynami i że czerpiesz informacje z przydatnych witryn.</a:t>
            </a:r>
            <a:endParaRPr sz="208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1e3465f16fc_1_220"/>
          <p:cNvSpPr txBox="1">
            <a:spLocks noGrp="1"/>
          </p:cNvSpPr>
          <p:nvPr>
            <p:ph type="title"/>
          </p:nvPr>
        </p:nvSpPr>
        <p:spPr>
          <a:xfrm>
            <a:off x="838200" y="152400"/>
            <a:ext cx="6916838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395" name="Google Shape;395;g1e3465f16fc_1_220"/>
          <p:cNvSpPr txBox="1">
            <a:spLocks noGrp="1"/>
          </p:cNvSpPr>
          <p:nvPr>
            <p:ph type="body" idx="1"/>
          </p:nvPr>
        </p:nvSpPr>
        <p:spPr>
          <a:xfrm>
            <a:off x="590600" y="1600575"/>
            <a:ext cx="58992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000" b="1">
                <a:solidFill>
                  <a:schemeClr val="dk1"/>
                </a:solidFill>
              </a:rPr>
              <a:t>6. Używaj różnych typów treści</a:t>
            </a:r>
            <a:endParaRPr sz="2000" b="1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2000">
                <a:solidFill>
                  <a:schemeClr val="dk1"/>
                </a:solidFill>
              </a:rPr>
              <a:t>Wykorzystaj inne rodzaje mediów (filmy, zdjęcia, infografiki), aby uzupełnić i rozwinąć informacje w tekście oraz zmaksymalizować ranking również w wynikach wyszukiwania obrazów i filmów.</a:t>
            </a:r>
            <a:endParaRPr sz="1779" b="1">
              <a:solidFill>
                <a:schemeClr val="dk1"/>
              </a:solidFill>
            </a:endParaRPr>
          </a:p>
        </p:txBody>
      </p:sp>
      <p:pic>
        <p:nvPicPr>
          <p:cNvPr id="396" name="Google Shape;396;g1e3465f16fc_1_2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7401" y="3429000"/>
            <a:ext cx="3192399" cy="311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g1e3465f16fc_1_2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0475" y="985375"/>
            <a:ext cx="4261925" cy="5370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3465f16fc_1_234"/>
          <p:cNvSpPr txBox="1">
            <a:spLocks noGrp="1"/>
          </p:cNvSpPr>
          <p:nvPr>
            <p:ph type="title"/>
          </p:nvPr>
        </p:nvSpPr>
        <p:spPr>
          <a:xfrm>
            <a:off x="370390" y="78103"/>
            <a:ext cx="8629891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458" name="Google Shape;458;g1e3465f16fc_1_234"/>
          <p:cNvSpPr txBox="1">
            <a:spLocks noGrp="1"/>
          </p:cNvSpPr>
          <p:nvPr>
            <p:ph type="body" idx="1"/>
          </p:nvPr>
        </p:nvSpPr>
        <p:spPr>
          <a:xfrm>
            <a:off x="370390" y="1403803"/>
            <a:ext cx="11620982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</a:pPr>
            <a:r>
              <a:rPr lang="fi-FI" sz="1700" b="1" dirty="0">
                <a:solidFill>
                  <a:schemeClr val="dk1"/>
                </a:solidFill>
              </a:rPr>
              <a:t>7. Napisz meta tytuł i </a:t>
            </a:r>
            <a:r>
              <a:rPr lang="fi-FI" sz="1700" b="1" dirty="0" smtClean="0">
                <a:solidFill>
                  <a:schemeClr val="dk1"/>
                </a:solidFill>
              </a:rPr>
              <a:t>opis</a:t>
            </a:r>
            <a:r>
              <a:rPr lang="pl-PL" sz="1700" b="1" dirty="0" smtClean="0">
                <a:solidFill>
                  <a:schemeClr val="dk1"/>
                </a:solidFill>
              </a:rPr>
              <a:t>(</a:t>
            </a:r>
            <a:r>
              <a:rPr lang="pl-PL" sz="1800" b="1" dirty="0" smtClean="0">
                <a:solidFill>
                  <a:schemeClr val="dk1"/>
                </a:solidFill>
              </a:rPr>
              <a:t>d</a:t>
            </a:r>
            <a:r>
              <a:rPr lang="fi-FI" sz="1800" b="1" dirty="0" smtClean="0">
                <a:solidFill>
                  <a:schemeClr val="dk1"/>
                </a:solidFill>
              </a:rPr>
              <a:t>escription</a:t>
            </a:r>
            <a:r>
              <a:rPr lang="pl-PL" sz="1800" b="1" dirty="0" smtClean="0">
                <a:solidFill>
                  <a:schemeClr val="dk1"/>
                </a:solidFill>
              </a:rPr>
              <a:t>)</a:t>
            </a:r>
            <a:endParaRPr sz="1700" b="1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Tagi tytułu i opisy meta to fragmenty kodu HTML w nagłówku strony internetowej.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Pomagają one </a:t>
            </a:r>
            <a:r>
              <a:rPr lang="fi-FI" sz="1700" b="1" dirty="0">
                <a:solidFill>
                  <a:schemeClr val="dk1"/>
                </a:solidFill>
              </a:rPr>
              <a:t>wyszukiwarkom zrozumieć zawartość strony.</a:t>
            </a:r>
            <a:endParaRPr sz="1700" b="1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Tag tytułowy i metaopis strony są zwykle wyświetlane za każdym razem, gdy strona pojawia się w wynikach wyszukiwania.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Dobrze napisane i atrakcyjne metatagi mogą przyciągnąć więcej użytkowników do kliknięcia na Twoją stronę z wyników wyszukiwania.</a:t>
            </a:r>
            <a:endParaRPr sz="1700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Długość tytułu: </a:t>
            </a:r>
            <a:r>
              <a:rPr lang="fi-FI" sz="1700" b="1" dirty="0">
                <a:solidFill>
                  <a:schemeClr val="dk1"/>
                </a:solidFill>
              </a:rPr>
              <a:t>55-60 znaków</a:t>
            </a:r>
            <a:endParaRPr sz="1700" b="1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Wybierz tytuł, który czyta się naturalnie i skutecznie komunikuje temat zawartości strony.</a:t>
            </a:r>
            <a:endParaRPr sz="1700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Utwórz unikalne tytuły dla każdej strony. Dzięki temu Google będzie wiedzieć, czym dana strona różni się od innych w witrynie.</a:t>
            </a:r>
            <a:endParaRPr sz="1700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Tytuły powinny być krótkie i treściwe. Jeśli jest zbyt długi lub mniej trafny, Google może wyświetlić tylko jego część lub automatycznie wygenerowany tytuł w wynikach wyszukiwania Google.</a:t>
            </a:r>
            <a:endParaRPr sz="1700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pl-PL" sz="1700" dirty="0" smtClean="0">
                <a:solidFill>
                  <a:schemeClr val="dk1"/>
                </a:solidFill>
              </a:rPr>
              <a:t>Dobrym </a:t>
            </a:r>
            <a:r>
              <a:rPr lang="fi-FI" sz="1700" dirty="0" smtClean="0">
                <a:solidFill>
                  <a:schemeClr val="dk1"/>
                </a:solidFill>
              </a:rPr>
              <a:t>krokiem</a:t>
            </a:r>
            <a:r>
              <a:rPr lang="pl-PL" sz="1700" dirty="0">
                <a:solidFill>
                  <a:schemeClr val="dk1"/>
                </a:solidFill>
              </a:rPr>
              <a:t> </a:t>
            </a:r>
            <a:r>
              <a:rPr lang="pl-PL" sz="1700" dirty="0" smtClean="0">
                <a:solidFill>
                  <a:schemeClr val="dk1"/>
                </a:solidFill>
              </a:rPr>
              <a:t>jest </a:t>
            </a:r>
            <a:r>
              <a:rPr lang="fi-FI" sz="1700" dirty="0" smtClean="0">
                <a:solidFill>
                  <a:schemeClr val="dk1"/>
                </a:solidFill>
              </a:rPr>
              <a:t>przeprowadza</a:t>
            </a:r>
            <a:r>
              <a:rPr lang="pl-PL" sz="1700" dirty="0" smtClean="0">
                <a:solidFill>
                  <a:schemeClr val="dk1"/>
                </a:solidFill>
              </a:rPr>
              <a:t>nie </a:t>
            </a:r>
            <a:r>
              <a:rPr lang="fi-FI" sz="1700" dirty="0" smtClean="0">
                <a:solidFill>
                  <a:schemeClr val="dk1"/>
                </a:solidFill>
              </a:rPr>
              <a:t>badani</a:t>
            </a:r>
            <a:r>
              <a:rPr lang="pl-PL" sz="1700" dirty="0" smtClean="0">
                <a:solidFill>
                  <a:schemeClr val="dk1"/>
                </a:solidFill>
              </a:rPr>
              <a:t>a</a:t>
            </a:r>
            <a:r>
              <a:rPr lang="fi-FI" sz="1700" dirty="0" smtClean="0">
                <a:solidFill>
                  <a:schemeClr val="dk1"/>
                </a:solidFill>
              </a:rPr>
              <a:t> </a:t>
            </a:r>
            <a:r>
              <a:rPr lang="fi-FI" sz="1700" dirty="0">
                <a:solidFill>
                  <a:schemeClr val="dk1"/>
                </a:solidFill>
              </a:rPr>
              <a:t>słów kluczowych, aby upewnić się, że używasz </a:t>
            </a:r>
            <a:r>
              <a:rPr lang="fi-FI" sz="1700" b="1" dirty="0">
                <a:solidFill>
                  <a:schemeClr val="dk1"/>
                </a:solidFill>
              </a:rPr>
              <a:t>wartościowych słów kluczowych w tagu </a:t>
            </a:r>
            <a:r>
              <a:rPr lang="fi-FI" sz="1700" b="1" dirty="0" smtClean="0">
                <a:solidFill>
                  <a:schemeClr val="dk1"/>
                </a:solidFill>
              </a:rPr>
              <a:t>tytułu</a:t>
            </a:r>
            <a:r>
              <a:rPr lang="pl-PL" sz="1700" b="1" dirty="0" smtClean="0">
                <a:solidFill>
                  <a:schemeClr val="dk1"/>
                </a:solidFill>
              </a:rPr>
              <a:t>.</a:t>
            </a:r>
            <a:endParaRPr sz="1700" b="1" dirty="0">
              <a:solidFill>
                <a:schemeClr val="dk1"/>
              </a:solidFill>
            </a:endParaRPr>
          </a:p>
          <a:p>
            <a:pPr marL="457200" lvl="0" indent="-3469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63"/>
              <a:buChar char="●"/>
            </a:pPr>
            <a:r>
              <a:rPr lang="fi-FI" sz="1700" dirty="0">
                <a:solidFill>
                  <a:schemeClr val="dk1"/>
                </a:solidFill>
              </a:rPr>
              <a:t>Długość opisu: </a:t>
            </a:r>
            <a:r>
              <a:rPr lang="fi-FI" sz="1700" b="1" dirty="0">
                <a:solidFill>
                  <a:schemeClr val="dk1"/>
                </a:solidFill>
              </a:rPr>
              <a:t>150-160 znaków</a:t>
            </a:r>
            <a:endParaRPr sz="1700" b="1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Dokładne podsumowanie zawartości strony.</a:t>
            </a:r>
            <a:endParaRPr sz="1700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Używaj unikalnych opisów dla każdej strony.</a:t>
            </a:r>
            <a:endParaRPr sz="1700" dirty="0">
              <a:solidFill>
                <a:schemeClr val="dk1"/>
              </a:solidFill>
            </a:endParaRPr>
          </a:p>
          <a:p>
            <a:pPr marL="914400" lvl="1" indent="-346916" algn="l" rtl="0">
              <a:spcBef>
                <a:spcPts val="0"/>
              </a:spcBef>
              <a:spcAft>
                <a:spcPts val="0"/>
              </a:spcAft>
              <a:buSzPts val="1863"/>
              <a:buChar char="○"/>
            </a:pPr>
            <a:r>
              <a:rPr lang="fi-FI" sz="1700" dirty="0">
                <a:solidFill>
                  <a:schemeClr val="dk1"/>
                </a:solidFill>
              </a:rPr>
              <a:t>Uwzględnij </a:t>
            </a:r>
            <a:r>
              <a:rPr lang="fi-FI" sz="1700" b="1" dirty="0">
                <a:solidFill>
                  <a:schemeClr val="dk1"/>
                </a:solidFill>
              </a:rPr>
              <a:t>główne słowo kluczowe i powiązane słowa kluczowe w naturalny </a:t>
            </a:r>
            <a:r>
              <a:rPr lang="fi-FI" sz="1700" b="1" dirty="0" smtClean="0">
                <a:solidFill>
                  <a:schemeClr val="dk1"/>
                </a:solidFill>
              </a:rPr>
              <a:t>sposób</a:t>
            </a:r>
            <a:r>
              <a:rPr lang="pl-PL" sz="1700" b="1" dirty="0" smtClean="0">
                <a:solidFill>
                  <a:schemeClr val="dk1"/>
                </a:solidFill>
              </a:rPr>
              <a:t>.</a:t>
            </a:r>
            <a:endParaRPr sz="1700" b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1e3465f16fc_1_245"/>
          <p:cNvSpPr txBox="1">
            <a:spLocks noGrp="1"/>
          </p:cNvSpPr>
          <p:nvPr>
            <p:ph type="title"/>
          </p:nvPr>
        </p:nvSpPr>
        <p:spPr>
          <a:xfrm>
            <a:off x="838200" y="152400"/>
            <a:ext cx="9150752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pic>
        <p:nvPicPr>
          <p:cNvPr id="465" name="Google Shape;465;g1e3465f16fc_1_2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250" y="1876425"/>
            <a:ext cx="10458450" cy="155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Google Shape;466;g1e3465f16fc_1_2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0425" y="3827325"/>
            <a:ext cx="6772275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1e3465f16fc_1_260"/>
          <p:cNvSpPr txBox="1">
            <a:spLocks noGrp="1"/>
          </p:cNvSpPr>
          <p:nvPr>
            <p:ph type="title"/>
          </p:nvPr>
        </p:nvSpPr>
        <p:spPr>
          <a:xfrm>
            <a:off x="838199" y="152400"/>
            <a:ext cx="7808089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542" name="Google Shape;542;g1e3465f16fc_1_260"/>
          <p:cNvSpPr txBox="1">
            <a:spLocks noGrp="1"/>
          </p:cNvSpPr>
          <p:nvPr>
            <p:ph type="body" idx="1"/>
          </p:nvPr>
        </p:nvSpPr>
        <p:spPr>
          <a:xfrm>
            <a:off x="838199" y="1670023"/>
            <a:ext cx="114648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00" b="1" dirty="0">
                <a:solidFill>
                  <a:schemeClr val="dk1"/>
                </a:solidFill>
              </a:rPr>
              <a:t>8. Pamiętaj o optymalizacji obrazów</a:t>
            </a:r>
            <a:endParaRPr sz="2200" b="1" dirty="0">
              <a:solidFill>
                <a:schemeClr val="dk1"/>
              </a:solidFill>
            </a:endParaRPr>
          </a:p>
          <a:p>
            <a:pPr marL="457200" lvl="0" indent="-385016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463"/>
              <a:buChar char="●"/>
            </a:pPr>
            <a:r>
              <a:rPr lang="fi-FI" sz="2200" dirty="0">
                <a:solidFill>
                  <a:schemeClr val="dk1"/>
                </a:solidFill>
              </a:rPr>
              <a:t>Bez odpowiedniej optymalizacji obrazu marnujesz cenny zasób SEO.</a:t>
            </a:r>
            <a:endParaRPr sz="2200" dirty="0">
              <a:solidFill>
                <a:schemeClr val="dk1"/>
              </a:solidFill>
            </a:endParaRPr>
          </a:p>
          <a:p>
            <a:pPr marL="457200" lvl="0" indent="-385016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63"/>
              <a:buChar char="●"/>
            </a:pPr>
            <a:r>
              <a:rPr lang="fi-FI" sz="2200" dirty="0">
                <a:solidFill>
                  <a:schemeClr val="dk1"/>
                </a:solidFill>
              </a:rPr>
              <a:t>Najlepsze praktyki w SEO obrazów:</a:t>
            </a:r>
            <a:endParaRPr sz="22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b="1" dirty="0">
                <a:solidFill>
                  <a:schemeClr val="dk1"/>
                </a:solidFill>
              </a:rPr>
              <a:t>1. Wybierz odpowiedni format</a:t>
            </a:r>
            <a:endParaRPr sz="2000" b="1" dirty="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fi-FI" sz="2000" dirty="0">
                <a:solidFill>
                  <a:schemeClr val="dk1"/>
                </a:solidFill>
              </a:rPr>
              <a:t>PNG, JPEG, WebP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i-FI" sz="2000" b="1" dirty="0">
                <a:solidFill>
                  <a:schemeClr val="dk1"/>
                </a:solidFill>
              </a:rPr>
              <a:t>2. Kompresja obrazów</a:t>
            </a:r>
            <a:endParaRPr sz="2000" b="1" dirty="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fi-FI" sz="2000" dirty="0">
                <a:solidFill>
                  <a:schemeClr val="dk1"/>
                </a:solidFill>
              </a:rPr>
              <a:t>Kompresuj obrazy przed przesłaniem ich do witryny.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fi-FI" sz="2000" dirty="0">
                <a:solidFill>
                  <a:schemeClr val="dk1"/>
                </a:solidFill>
              </a:rPr>
              <a:t>Możesz to zrobić w Photoshopie lub użyć narzędzia takiego jak </a:t>
            </a:r>
            <a:r>
              <a:rPr lang="fi-FI" sz="2000" u="sng" dirty="0">
                <a:solidFill>
                  <a:schemeClr val="hlink"/>
                </a:solidFill>
                <a:hlinkClick r:id="rId3"/>
              </a:rPr>
              <a:t>TinyPNG</a:t>
            </a:r>
            <a:r>
              <a:rPr lang="fi-FI" sz="2000" dirty="0">
                <a:solidFill>
                  <a:schemeClr val="dk1"/>
                </a:solidFill>
              </a:rPr>
              <a:t>.</a:t>
            </a:r>
            <a:endParaRPr sz="2000" dirty="0">
              <a:solidFill>
                <a:schemeClr val="dk1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-"/>
            </a:pPr>
            <a:r>
              <a:rPr lang="fi-FI" sz="2000" dirty="0">
                <a:solidFill>
                  <a:schemeClr val="dk1"/>
                </a:solidFill>
              </a:rPr>
              <a:t>Zbyt duże obrazy wydłużają czas ładowania </a:t>
            </a:r>
            <a:r>
              <a:rPr lang="fi-FI" sz="2000" dirty="0" smtClean="0">
                <a:solidFill>
                  <a:schemeClr val="dk1"/>
                </a:solidFill>
              </a:rPr>
              <a:t>strony</a:t>
            </a:r>
            <a:r>
              <a:rPr lang="pl-PL" sz="2000" dirty="0" smtClean="0">
                <a:solidFill>
                  <a:schemeClr val="dk1"/>
                </a:solidFill>
              </a:rPr>
              <a:t>.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600"/>
              </a:spcAft>
              <a:buNone/>
            </a:pPr>
            <a:endParaRPr sz="2400" b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1e3465f16fc_1_267"/>
          <p:cNvSpPr txBox="1">
            <a:spLocks noGrp="1"/>
          </p:cNvSpPr>
          <p:nvPr>
            <p:ph type="title"/>
          </p:nvPr>
        </p:nvSpPr>
        <p:spPr>
          <a:xfrm>
            <a:off x="838199" y="152400"/>
            <a:ext cx="8224777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Podstawowe zasady pisania treści SEO</a:t>
            </a:r>
            <a:endParaRPr dirty="0"/>
          </a:p>
        </p:txBody>
      </p:sp>
      <p:sp>
        <p:nvSpPr>
          <p:cNvPr id="549" name="Google Shape;549;g1e3465f16fc_1_267"/>
          <p:cNvSpPr txBox="1">
            <a:spLocks noGrp="1"/>
          </p:cNvSpPr>
          <p:nvPr>
            <p:ph type="body" idx="1"/>
          </p:nvPr>
        </p:nvSpPr>
        <p:spPr>
          <a:xfrm>
            <a:off x="590600" y="1600575"/>
            <a:ext cx="114648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pl-PL" sz="1800" b="1" dirty="0" smtClean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00" b="1" dirty="0" smtClean="0">
                <a:solidFill>
                  <a:schemeClr val="dk1"/>
                </a:solidFill>
              </a:rPr>
              <a:t>3</a:t>
            </a:r>
            <a:r>
              <a:rPr lang="fi-FI" sz="1800" b="1" dirty="0">
                <a:solidFill>
                  <a:schemeClr val="dk1"/>
                </a:solidFill>
              </a:rPr>
              <a:t>. Dostosowywanie nazw plików graficznych</a:t>
            </a:r>
            <a:endParaRPr sz="1800" b="1" dirty="0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600"/>
              </a:spcBef>
              <a:spcAft>
                <a:spcPts val="0"/>
              </a:spcAft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Zmień nazwę pliku z domyślnej, aby pomóc wyszukiwarkom zrozumieć obraz i poprawić wartość SEO, </a:t>
            </a:r>
            <a:r>
              <a:rPr lang="pl-PL" sz="1800" dirty="0" smtClean="0">
                <a:solidFill>
                  <a:schemeClr val="dk1"/>
                </a:solidFill>
              </a:rPr>
              <a:t/>
            </a:r>
            <a:br>
              <a:rPr lang="pl-PL" sz="1800" dirty="0" smtClean="0">
                <a:solidFill>
                  <a:schemeClr val="dk1"/>
                </a:solidFill>
              </a:rPr>
            </a:br>
            <a:r>
              <a:rPr lang="fi-FI" sz="1800" dirty="0" smtClean="0">
                <a:solidFill>
                  <a:schemeClr val="dk1"/>
                </a:solidFill>
              </a:rPr>
              <a:t>np</a:t>
            </a:r>
            <a:r>
              <a:rPr lang="fi-FI" sz="1800" dirty="0">
                <a:solidFill>
                  <a:schemeClr val="dk1"/>
                </a:solidFill>
              </a:rPr>
              <a:t>. </a:t>
            </a:r>
            <a:r>
              <a:rPr lang="fi-FI" sz="1800" dirty="0">
                <a:solidFill>
                  <a:srgbClr val="1A1A1A"/>
                </a:solidFill>
              </a:rPr>
              <a:t>IMG_722019 → dark_blue_shirt</a:t>
            </a:r>
            <a:endParaRPr sz="1800" dirty="0">
              <a:solidFill>
                <a:srgbClr val="1A1A1A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00" b="1" dirty="0">
                <a:solidFill>
                  <a:schemeClr val="dk1"/>
                </a:solidFill>
              </a:rPr>
              <a:t>4. </a:t>
            </a:r>
            <a:r>
              <a:rPr lang="fi-FI" sz="1800" b="1" dirty="0">
                <a:solidFill>
                  <a:srgbClr val="1A1A1A"/>
                </a:solidFill>
              </a:rPr>
              <a:t>Napisz tekst alternatywny przyjazny dla SEO</a:t>
            </a:r>
            <a:endParaRPr sz="1800" b="1" dirty="0">
              <a:solidFill>
                <a:srgbClr val="1A1A1A"/>
              </a:solidFill>
            </a:endParaRPr>
          </a:p>
          <a:p>
            <a:pPr marL="457200" lvl="0" indent="-3429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Znaczniki Alt są tekstową alternatywą dla obrazów, gdy przeglądarka nie może ich poprawnie renderować.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Podobnie jak tytuł, atrybut alt służy do opisywania zawartości pliku graficznego.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Jeśli obraz nie zostanie załadowany, w lewym górnym rogu pojawi się ramka z tagiem alt.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Upewnij się, że pasują do obrazu i sprawiają, że obraz jest odpowiedni.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Dodanie odpowiednich znaczników alt do obrazów w witrynie może pomóc witrynie osiągnąć lepsze rankingi w wyszukiwarkach poprzez powiązanie słów kluczowych z </a:t>
            </a:r>
            <a:r>
              <a:rPr lang="fi-FI" sz="1800" dirty="0" smtClean="0">
                <a:solidFill>
                  <a:schemeClr val="dk1"/>
                </a:solidFill>
              </a:rPr>
              <a:t>obrazem</a:t>
            </a:r>
            <a:r>
              <a:rPr lang="pl-PL" sz="1800" dirty="0" smtClean="0">
                <a:solidFill>
                  <a:schemeClr val="dk1"/>
                </a:solidFill>
              </a:rPr>
              <a:t>.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Dostarcza Google przydatnych informacji na temat </a:t>
            </a:r>
            <a:r>
              <a:rPr lang="fi-FI" sz="1800" dirty="0" smtClean="0">
                <a:solidFill>
                  <a:schemeClr val="dk1"/>
                </a:solidFill>
              </a:rPr>
              <a:t>obrazu</a:t>
            </a:r>
            <a:r>
              <a:rPr lang="fi-FI" sz="1800" dirty="0">
                <a:solidFill>
                  <a:schemeClr val="dk1"/>
                </a:solidFill>
              </a:rPr>
              <a:t>.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fi-FI" sz="1800" dirty="0">
                <a:solidFill>
                  <a:schemeClr val="dk1"/>
                </a:solidFill>
              </a:rPr>
              <a:t>Celem tekstu alternatywnego jest poprawa dostępności poprzez opisanie tego, co obraz pokazuje odwiedzającym, którzy nie mają możliwości ich zobaczenia. Jednak pomaga on również robotom indeksującym wyszukiwarek, a tym samym poprawia SEO.</a:t>
            </a:r>
            <a:endParaRPr b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3016</Words>
  <Application>Microsoft Office PowerPoint</Application>
  <PresentationFormat>Panoramiczny</PresentationFormat>
  <Paragraphs>298</Paragraphs>
  <Slides>37</Slides>
  <Notes>37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41" baseType="lpstr">
      <vt:lpstr>Arial</vt:lpstr>
      <vt:lpstr>Calibri</vt:lpstr>
      <vt:lpstr>Noto Sans Symbols</vt:lpstr>
      <vt:lpstr>DEMS</vt:lpstr>
      <vt:lpstr>Strony internetowe</vt:lpstr>
      <vt:lpstr>Cele nauczania </vt:lpstr>
      <vt:lpstr>Tematy</vt:lpstr>
      <vt:lpstr>Prezentacja programu PowerPoint</vt:lpstr>
      <vt:lpstr>Czym jest SEO?</vt:lpstr>
      <vt:lpstr>Czym jest SEO?</vt:lpstr>
      <vt:lpstr>Dlaczego SEO jest ważne?</vt:lpstr>
      <vt:lpstr>Prezentacja programu PowerPoint</vt:lpstr>
      <vt:lpstr>Prezentacja programu PowerPoint</vt:lpstr>
      <vt:lpstr>Prezentacja programu PowerPoint</vt:lpstr>
      <vt:lpstr>Dlaczego SEO jest ważne?</vt:lpstr>
      <vt:lpstr>Prezentacja programu PowerPoint</vt:lpstr>
      <vt:lpstr>Jak wygląda atrakcyjna strona internetowa?</vt:lpstr>
      <vt:lpstr>Kluczowe elementy składające się  na atrakcyjną stronę internetową (1):</vt:lpstr>
      <vt:lpstr>Kluczowe elementy składające się  na atrakcyjną stronę internetową (2):</vt:lpstr>
      <vt:lpstr>Kluczowe elementy składające się  na atrakcyjną stronę internetową (3):</vt:lpstr>
      <vt:lpstr>Dlaczego potrzebujemy treści  na stronie internetowej?</vt:lpstr>
      <vt:lpstr>Dlaczego potrzebujemy treści na stronie internetowej (1)?</vt:lpstr>
      <vt:lpstr>Dlaczego potrzebujemy treści na stronie internetowej (2)?</vt:lpstr>
      <vt:lpstr>Dlaczego potrzebujemy treści na stronie internetowej (3)?</vt:lpstr>
      <vt:lpstr>Różne rodzaje treści na stronie internetowej</vt:lpstr>
      <vt:lpstr>Różne rodzaje treści na stronie internetowej</vt:lpstr>
      <vt:lpstr>Różne rodzaje treści na stronie internetowej (1)</vt:lpstr>
      <vt:lpstr>Różne rodzaje treści na stronie internetowej (2)</vt:lpstr>
      <vt:lpstr>Różne rodzaje treści na stronie internetowej (3)</vt:lpstr>
      <vt:lpstr>Prezentacja programu PowerPoint</vt:lpstr>
      <vt:lpstr>Podstawowe zasady pisania treści SEO</vt:lpstr>
      <vt:lpstr>Podstawowe zasady pisania 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  <vt:lpstr>Podstawowe zasady pisania treści SEO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docId:3C1F826A0C03E932B4C3006005786461</cp:keywords>
  <cp:lastModifiedBy>Agnieszka</cp:lastModifiedBy>
  <cp:revision>10</cp:revision>
  <dcterms:created xsi:type="dcterms:W3CDTF">2023-01-25T13:34:01Z</dcterms:created>
  <dcterms:modified xsi:type="dcterms:W3CDTF">2023-08-19T13:45:47Z</dcterms:modified>
</cp:coreProperties>
</file>