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28" roundtripDataSignature="AMtx7mi9TYr7IsXKMTP4axWgbFFjrqn1Vw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ara Aarnio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BAB44DD-285C-4E1E-A20D-62402494B8FB}">
  <a:tblStyle styleId="{ABAB44DD-285C-4E1E-A20D-62402494B8F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366" autoAdjust="0"/>
  </p:normalViewPr>
  <p:slideViewPr>
    <p:cSldViewPr snapToGrid="0">
      <p:cViewPr>
        <p:scale>
          <a:sx n="90" d="100"/>
          <a:sy n="90" d="100"/>
        </p:scale>
        <p:origin x="-192" y="-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133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129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3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128" Type="http://customschemas.google.com/relationships/presentationmetadata" Target="metadata"/><Relationship Id="rId13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13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991324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3129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>
              <a:highlight>
                <a:schemeClr val="accent2"/>
              </a:highlight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846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1979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481729c776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g2481729c776_0_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g2481729c776_0_5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635291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49cfa4474c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6" name="Google Shape;166;g249cfa4474c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g249cfa4474c_0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7676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Każda część adresu URL (Uniform Resource Locator) ma określoną rolę. </a:t>
            </a:r>
            <a:endParaRPr lang="pl-PL" dirty="0" smtClean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pl-PL" dirty="0" smtClean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l-PL" dirty="0" smtClean="0"/>
              <a:t>Subdomena jest nieobowiązkowa. Może być: </a:t>
            </a:r>
            <a:r>
              <a:rPr lang="pl-PL" sz="1200" b="0" i="0" u="none" strike="noStrike" cap="none" dirty="0" smtClean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www.nazwa-domeny.pl czy</a:t>
            </a:r>
            <a:r>
              <a:rPr lang="pl-PL" sz="1200" b="0" i="0" u="none" strike="noStrike" cap="none" baseline="0" dirty="0" smtClean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 (z www) czy https://dems.pro (bez ‚www’) </a:t>
            </a:r>
            <a:endParaRPr lang="pl-PL" dirty="0" smtClean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74" name="Google Shape;174;p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993476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Certyfikat SSL to certyfikat cyfrowy, który ustanawia bezpieczne szyfrowane połączenie między serwerem internetowym (na którym hostowana jest strona internetowa) a przeglądarką internetową (oprogramowaniem używanym do uzyskiwania dostępu do strony internetowej). Certyfikaty SSL służą do ochrony poufnych informacji, takich jak hasła, numery kart kredytowych i dane osobowe, przed przechwyceniem lub kradzieżą przez hakerów. Gdy witryna ma zainstalowany certyfikat SSL, adres internetowy zaczyna się od "https" zamiast "http", a na pasku adresu przeglądarki pojawia się ikona kłódki, wskazująca, że połączenie jest bezpieczne. Certyfikaty SSL są ważnym narzędziem zapewniającym bezpieczeństwo i prywatność w Internecie.</a:t>
            </a:r>
            <a:endParaRPr dirty="0"/>
          </a:p>
        </p:txBody>
      </p:sp>
      <p:sp>
        <p:nvSpPr>
          <p:cNvPr id="192" name="Google Shape;192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75412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1" name="Google Shape;221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7097511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Subdomena jest częścią większej nazwy domeny. Jest to prefiks dodawany do głównej nazwy domeny, tworzący oddzielną sekcję lub poddział witryny. Subdomena pojawia się jako oddzielna jednostka i może być używana do organizowania i kategoryzowania treści lub tworzenia odrębnych adresów internetowych do różnych celów.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Na przykład w adresie URL "blog.example.com", "blog" jest subdomeną, podczas gdy "example.com" jest domeną główną. Subdomena "blog" wskazuje, że zawartość internetowa hostowana pod tym adresem jest specjalnie dedykowana dla bloga.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9" name="Google Shape;229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402309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Domena to główna część adresu strony internetowej lub adresu URL, który identyfikuje witrynę w Internecie. Zasadniczo jest to unikalna nazwa lub adres, który użytkownicy wpisują w swoich przeglądarkach internetowych, aby uzyskać dostęp do określonej witryny.</a:t>
            </a:r>
            <a:endParaRPr/>
          </a:p>
        </p:txBody>
      </p:sp>
      <p:sp>
        <p:nvSpPr>
          <p:cNvPr id="236" name="Google Shape;236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54181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Rozszerzenie domeny to przyrostek następujący po nazwie domeny. Określa on typ lub kategorię strony internetowej. Typowe rozszerzenia domen obejmują ".com" (komercyjne), ".org" (organizacja), ".net" (sieć) i rozszerzenia specyficzne dla danego kraju, takie jak ".uk" (Wielka Brytania) lub ".de" (Niemcy).</a:t>
            </a:r>
            <a:endParaRPr/>
          </a:p>
        </p:txBody>
      </p:sp>
      <p:sp>
        <p:nvSpPr>
          <p:cNvPr id="243" name="Google Shape;243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231728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24a987f3d2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24a987f3d29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Hosting współdzielony to rodzaj hostingu internetowego, w którym wiele witryn jest hostowanych na tym samym serwerze.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Hosting w chmurze to rodzaj hostingu internetowego, w którym witryna lub aplikacja jest hostowana w sieci połączonych serwerów, które tworzą infrastrukturę chmury. Zamiast na pojedynczym serwerze fizycznym, witryna lub aplikacja jest rozproszona na wielu serwerach, często zlokalizowanych w różnych centrach danych i lokalizacjach geograficznych.</a:t>
            </a:r>
            <a:endParaRPr/>
          </a:p>
        </p:txBody>
      </p:sp>
      <p:sp>
        <p:nvSpPr>
          <p:cNvPr id="251" name="Google Shape;251;g24a987f3d29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75187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l-PL" sz="1200" b="1" i="0" u="none" strike="noStrike" cap="none" dirty="0" smtClean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*DNS</a:t>
            </a:r>
            <a:r>
              <a:rPr lang="pl-PL" sz="1200" b="0" i="0" u="none" strike="noStrike" cap="none" dirty="0" smtClean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 (ang. </a:t>
            </a:r>
            <a:r>
              <a:rPr lang="pl-PL" sz="1200" b="0" i="0" u="none" strike="noStrike" cap="none" dirty="0" err="1" smtClean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Domain</a:t>
            </a:r>
            <a:r>
              <a:rPr lang="pl-PL" sz="1200" b="0" i="0" u="none" strike="noStrike" cap="none" dirty="0" smtClean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pl-PL" sz="1200" b="0" i="0" u="none" strike="noStrike" cap="none" dirty="0" err="1" smtClean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Name</a:t>
            </a:r>
            <a:r>
              <a:rPr lang="pl-PL" sz="1200" b="0" i="0" u="none" strike="noStrike" cap="none" dirty="0" smtClean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 System) - usługa, której głównym zadaniem jest przetłumaczenie nazw domen (np. www.unigue.pl) na adres IP (np. 123.456.7.89)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lang="pl-PL" sz="1200" b="0" i="0" u="none" strike="noStrike" cap="none" dirty="0" smtClean="0">
              <a:solidFill>
                <a:schemeClr val="dk1"/>
              </a:solidFill>
              <a:effectLst/>
              <a:latin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 smtClean="0"/>
              <a:t>Architektura </a:t>
            </a:r>
            <a:r>
              <a:rPr lang="fi-FI" dirty="0"/>
              <a:t>hostingu odnosi się do struktury i konfiguracji serwerów i innych komponentów, które hostują strony internetowe w Internecie. Obejmuje ona różne elementy współpracujące ze sobą w celu zapewnienia dostępności i funkcjonalności stron internetowych.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fi-FI" dirty="0"/>
              <a:t>Architektura hostingu obejmuje np: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Serwer WWW (serwer WWW to oprogramowanie lub sprzęt, który przechowuje pliki stron internetowych i odpowiada na żądania z przeglądarek internetowych).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Serwer bazy danych (serwer bazy danych przechowuje i zarządza danymi witryny, takimi jak informacje o użytkownikach, treści i ustawienia).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Load Balancer (w sytuacjach, gdy używanych jest wiele serwerów internetowych, load balancer rozdziela przychodzący ruch internetowy pomiędzy te serwery)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Content Delivery Network (CDN to rozproszone sieci serwerów zlokalizowanych w różnych lokalizacjach geograficznych)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Firewall (firewall to środek bezpieczeństwa, który monitoruje i kontroluje przychodzący i wychodzący ruch sieciowy)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Tworzenie kopii zapasowych i odzyskiwanie danych po awarii (architektura hostingu obejmuje przepisy dotyczące regularnego tworzenia kopii zapasowych danych witryny i planu odzyskiwania danych po awarii w celu zminimalizowania utraty danych i zapewnienia ciągłości działania w przypadku awarii serwera lub sytuacji awaryjnych).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i-FI" dirty="0"/>
              <a:t>Skalowalność i redundancja (Skalowalna architektura hostingu może obsłużyć rosnący ruch w witrynie i zapotrzebowanie na zasoby poprzez dodanie większej liczby serwerów lub dostosowanie zasobów. Nadmiarowość zapewnia, że w przypadku awarii jednego serwera, inny przejmuje jego zadania, aby zapewnić nieprzerwaną dostępność witryny).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dirty="0"/>
              <a:t>Komponenty te współpracują ze sobą, aby zapewnić niezawodne, bezpieczne i wydajne środowisko hostingowe dla stron internetowych. Konkretna architektura może się różnić w zależności od dostawcy usług hostingowych, wymagań strony internetowej i skali infrastruktury hostingowej.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 dirty="0"/>
              <a:t>Materiał kursu zawiera link do filmu wyjaśniającego serwery DNS i hosty internetowe.</a:t>
            </a:r>
            <a:endParaRPr dirty="0"/>
          </a:p>
        </p:txBody>
      </p:sp>
      <p:sp>
        <p:nvSpPr>
          <p:cNvPr id="258" name="Google Shape;258;p4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1632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283" name="Google Shape;283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305236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9" name="Google Shape;289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99119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pl-PL" dirty="0" smtClean="0"/>
              <a:t>https://www.bluehost.com/resources/features-a-good-web-host-should-provide </a:t>
            </a:r>
          </a:p>
        </p:txBody>
      </p:sp>
      <p:sp>
        <p:nvSpPr>
          <p:cNvPr id="297" name="Google Shape;297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246917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dirty="0"/>
              <a:t>Znalezienie odpowiedniej platformy programistycznej dla firmy wymaga starannego rozważenia kilku czynników. Oto kilka kroków, które pomogą Ci w tym procesie: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Określenie potrzeb i celów firmy: Zrozumienie konkretnych wymagań i celów firmy w odniesieniu do platformy programistycznej.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Ocena dostępnych platform: Zbadaj i oceń różne platformy programistyczne dostępne na rynku. 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Rozważ swoją wiedzę techniczną: Oceń umiejętności techniczne i wiedzę zespołu. Określ, czy twoi programiści są biegli w określonych językach programowania, frameworkach lub technologiach, które są zgodne z określonymi platformami programistycznymi. 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Ocena skalowalności i elastyczności: Rozważ skalowalność i elastyczność platformy programistycznej. Zwróć uwagę na takie cechy jak integracja z chmurą, architektura mikrousług i wsparcie dla nowoczesnych technologii.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Rozważ możliwości integracji: Określ zdolność platformy do integracji z istniejącymi systemami, bazami danych i usługami innych firm.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Bezpieczeństwo i zgodność: Bezpieczeństwo ma kluczowe znaczenie dla każdej platformy programistycznej. Oceń funkcje bezpieczeństwa platformy, mechanizmy uwierzytelniania, możliwości szyfrowania danych oraz zgodność z przepisami branżowymi i standardami zgodności istotnymi dla Twojej firmy.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Kwestie kosztów: Należy ocenić wpływ platformy deweloperskiej na koszty, w tym opłaty licencyjne, koszty hostingu, koszty utrzymania oraz wszelkie wymagane dodatkowe narzędzia lub zasoby. </a:t>
            </a:r>
            <a:endParaRPr dirty="0"/>
          </a:p>
          <a:p>
            <a:pPr marL="45720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fi-FI" dirty="0"/>
              <a:t>Szukaj rekomendacji i recenzji: Konsultuj się z kolegami z branży, bierz udział w konferencjach i angażuj się w społeczności deweloperów, aby zbierać spostrzeżenia i rekomendacje.</a:t>
            </a:r>
            <a:endParaRPr dirty="0"/>
          </a:p>
        </p:txBody>
      </p:sp>
      <p:sp>
        <p:nvSpPr>
          <p:cNvPr id="304" name="Google Shape;304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11780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1e372d57c9e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1e372d57c9e_0_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g1e372d57c9e_0_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597938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8" name="Google Shape;318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903106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1e372d57c9e_0_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4" name="Google Shape;324;g1e372d57c9e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878632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0" name="Google Shape;330;p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507288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WordPress jest najpopularniejszą platformą programistyczną. Oto lista 11 najlepszych kreatorów stron internetowych, które mają skalowalne funkcje i profesjonalnie zaprojektowane szablony. Są one również szybkie w konfiguracji, łatwe do dostosowania, przyjazne dla początkujących i bardzo przystępne cenowo.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Ruth maak hier verwijzing naar forbes bv </a:t>
            </a:r>
            <a:endParaRPr/>
          </a:p>
        </p:txBody>
      </p:sp>
      <p:sp>
        <p:nvSpPr>
          <p:cNvPr id="336" name="Google Shape;336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606302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1e372d57c9e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1e372d57c9e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g1e372d57c9e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95990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4" name="Google Shape;354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5" name="Google Shape;355;p4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fld id="{00000000-1234-1234-1234-123412341234}" type="slidenum">
              <a:rPr lang="fi-FI"/>
              <a:t>24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62527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250c47f241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250c47f241d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4" name="Google Shape;364;g250c47f241d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fld id="{00000000-1234-1234-1234-123412341234}" type="slidenum">
              <a:rPr lang="fi-FI"/>
              <a:t>25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4391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70"/>
          <p:cNvSpPr txBox="1">
            <a:spLocks noGrp="1"/>
          </p:cNvSpPr>
          <p:nvPr>
            <p:ph type="ctrTitle"/>
          </p:nvPr>
        </p:nvSpPr>
        <p:spPr>
          <a:xfrm>
            <a:off x="851519" y="2656924"/>
            <a:ext cx="7945211" cy="2512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4" name="Google Shape;14;p70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" name="Google Shape;15;p70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7999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70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70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433192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7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7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7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7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7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6" name="Google Shape;26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7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7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" name="Google Shape;32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7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7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72"/>
          <p:cNvPicPr preferRelativeResize="0"/>
          <p:nvPr/>
        </p:nvPicPr>
        <p:blipFill rotWithShape="1">
          <a:blip r:embed="rId6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72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7" name="Google Shape;37;p7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8" name="Google Shape;38;p7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7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7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5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5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46" name="Google Shape;46;p75"/>
          <p:cNvCxnSpPr/>
          <p:nvPr/>
        </p:nvCxnSpPr>
        <p:spPr>
          <a:xfrm rot="10800000">
            <a:off x="1120777" y="912406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7" name="Google Shape;47;p75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" name="Google Shape;48;p7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75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73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7944186" y="2718433"/>
            <a:ext cx="5007393" cy="45830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7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7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73"/>
          <p:cNvSpPr txBox="1">
            <a:spLocks noGrp="1"/>
          </p:cNvSpPr>
          <p:nvPr>
            <p:ph type="body" idx="1"/>
          </p:nvPr>
        </p:nvSpPr>
        <p:spPr>
          <a:xfrm>
            <a:off x="838200" y="1825623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5" name="Google Shape;55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73"/>
          <p:cNvPicPr preferRelativeResize="0"/>
          <p:nvPr/>
        </p:nvPicPr>
        <p:blipFill rotWithShape="1">
          <a:blip r:embed="rId5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7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77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4" name="Google Shape;64;p77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77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77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7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7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77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7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77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78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78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6" name="Google Shape;76;p78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78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" name="Google Shape;78;p78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9" name="Google Shape;79;p7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7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7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7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7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78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9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9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8" name="Google Shape;88;p79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7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79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7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7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7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7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79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5" name="Google Shape;105;p81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6" name="Google Shape;106;p81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7" name="Google Shape;107;p81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81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9" name="Google Shape;109;p8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81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83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34289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0" name="Google Shape;120;p83"/>
          <p:cNvSpPr txBox="1">
            <a:spLocks noGrp="1"/>
          </p:cNvSpPr>
          <p:nvPr>
            <p:ph type="title"/>
          </p:nvPr>
        </p:nvSpPr>
        <p:spPr>
          <a:xfrm>
            <a:off x="838200" y="3674406"/>
            <a:ext cx="10541000" cy="837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83"/>
          <p:cNvSpPr txBox="1">
            <a:spLocks noGrp="1"/>
          </p:cNvSpPr>
          <p:nvPr>
            <p:ph type="body" idx="1"/>
          </p:nvPr>
        </p:nvSpPr>
        <p:spPr>
          <a:xfrm>
            <a:off x="838200" y="4646873"/>
            <a:ext cx="10541000" cy="6827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2" name="Google Shape;122;p8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83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8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246419" y="5916885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84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54229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84"/>
          <p:cNvSpPr txBox="1">
            <a:spLocks noGrp="1"/>
          </p:cNvSpPr>
          <p:nvPr>
            <p:ph type="body" idx="1"/>
          </p:nvPr>
        </p:nvSpPr>
        <p:spPr>
          <a:xfrm>
            <a:off x="838200" y="2371033"/>
            <a:ext cx="5422900" cy="2987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9" name="Google Shape;129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84"/>
          <p:cNvPicPr preferRelativeResize="0"/>
          <p:nvPr/>
        </p:nvPicPr>
        <p:blipFill rotWithShape="1">
          <a:blip r:embed="rId4">
            <a:alphaModFix/>
          </a:blip>
          <a:srcRect l="3024" r="3022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8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8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8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85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8" name="Google Shape;138;p8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85"/>
          <p:cNvPicPr preferRelativeResize="0"/>
          <p:nvPr/>
        </p:nvPicPr>
        <p:blipFill rotWithShape="1">
          <a:blip r:embed="rId8">
            <a:alphaModFix/>
          </a:blip>
          <a:srcRect l="3024" r="3022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60" r:id="rId10"/>
    <p:sldLayoutId id="2147483662" r:id="rId11"/>
    <p:sldLayoutId id="2147483663" r:id="rId12"/>
    <p:sldLayoutId id="2147483664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s://www.unique.com/" TargetMode="Externa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que.com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allery.unique.com/" TargetMode="External"/><Relationship Id="rId5" Type="http://schemas.openxmlformats.org/officeDocument/2006/relationships/hyperlink" Target="http://null" TargetMode="External"/><Relationship Id="rId4" Type="http://schemas.openxmlformats.org/officeDocument/2006/relationships/hyperlink" Target="https://shop.unique.com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neilpatel.com/blog/loading-time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hostpapa.com/blog/web-hosting/definitive-guide-web-hosting/" TargetMode="External"/><Relationship Id="rId5" Type="http://schemas.openxmlformats.org/officeDocument/2006/relationships/hyperlink" Target="https://www.scmagazine.com/whitehat-security-release-website-security-statistics-report/article/536252/" TargetMode="External"/><Relationship Id="rId4" Type="http://schemas.openxmlformats.org/officeDocument/2006/relationships/hyperlink" Target="https://blog.optimizely.com/2016/07/13/how-does-page-load-time-impact-engagement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stpapa.com/email-hosting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hostpapa.com/blog/web-hosting/definitive-guide-web-hosting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luehost.com/resources/features-a-good-web-host-should-provide/#Pre-Installed-Apps" TargetMode="External"/><Relationship Id="rId13" Type="http://schemas.openxmlformats.org/officeDocument/2006/relationships/hyperlink" Target="https://www.bluehost.com/resources/features-a-good-web-host-should-provide/" TargetMode="External"/><Relationship Id="rId3" Type="http://schemas.openxmlformats.org/officeDocument/2006/relationships/hyperlink" Target="https://www.bluehost.com/resources/features-a-good-web-host-should-provide/#Disk-Space" TargetMode="External"/><Relationship Id="rId7" Type="http://schemas.openxmlformats.org/officeDocument/2006/relationships/hyperlink" Target="https://www.bluehost.com/resources/features-a-good-web-host-should-provide/#Website-Speed" TargetMode="External"/><Relationship Id="rId12" Type="http://schemas.openxmlformats.org/officeDocument/2006/relationships/hyperlink" Target="https://www.bluehost.com/resources/features-a-good-web-host-should-provide/#Backup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luehost.com/resources/features-a-good-web-host-should-provide/#Uptime" TargetMode="External"/><Relationship Id="rId11" Type="http://schemas.openxmlformats.org/officeDocument/2006/relationships/hyperlink" Target="https://www.bluehost.com/resources/features-a-good-web-host-should-provide/#Support" TargetMode="External"/><Relationship Id="rId5" Type="http://schemas.openxmlformats.org/officeDocument/2006/relationships/hyperlink" Target="https://www.bluehost.com/resources/features-a-good-web-host-should-provide/#Security" TargetMode="External"/><Relationship Id="rId10" Type="http://schemas.openxmlformats.org/officeDocument/2006/relationships/hyperlink" Target="https://www.bluehost.com/resources/features-a-good-web-host-should-provide/#Website-Builder" TargetMode="External"/><Relationship Id="rId4" Type="http://schemas.openxmlformats.org/officeDocument/2006/relationships/hyperlink" Target="https://www.bluehost.com/resources/features-a-good-web-host-should-provide/#Bandwidth" TargetMode="External"/><Relationship Id="rId9" Type="http://schemas.openxmlformats.org/officeDocument/2006/relationships/hyperlink" Target="https://www.bluehost.com/resources/features-a-good-web-host-should-provide/#Domain-Name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advisor/business/software/best-website-builders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earchenginejournal.com/cms-market-share-june-2022/455912/" TargetMode="External"/><Relationship Id="rId5" Type="http://schemas.openxmlformats.org/officeDocument/2006/relationships/image" Target="../media/image26.png"/><Relationship Id="rId4" Type="http://schemas.openxmlformats.org/officeDocument/2006/relationships/hyperlink" Target="https://meetanshi.com/blog/cms-statistics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advisor/business/software/best-website-builders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99designs.com/blog/web-digital/best-web-platform-small-business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porternovelli.com/" TargetMode="Externa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>
            <a:spLocks noGrp="1"/>
          </p:cNvSpPr>
          <p:nvPr>
            <p:ph type="ctrTitle"/>
          </p:nvPr>
        </p:nvSpPr>
        <p:spPr>
          <a:xfrm>
            <a:off x="595967" y="2031626"/>
            <a:ext cx="7945211" cy="1435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fi-FI" dirty="0"/>
              <a:t>Strony internetowe</a:t>
            </a:r>
            <a:endParaRPr dirty="0"/>
          </a:p>
        </p:txBody>
      </p:sp>
      <p:sp>
        <p:nvSpPr>
          <p:cNvPr id="145" name="Google Shape;145;p1"/>
          <p:cNvSpPr txBox="1">
            <a:spLocks noGrp="1"/>
          </p:cNvSpPr>
          <p:nvPr>
            <p:ph type="subTitle" idx="4294967295"/>
          </p:nvPr>
        </p:nvSpPr>
        <p:spPr>
          <a:xfrm>
            <a:off x="66422" y="3638959"/>
            <a:ext cx="11360100" cy="10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45720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fi-FI" sz="4000" b="1">
                <a:solidFill>
                  <a:schemeClr val="lt1"/>
                </a:solidFill>
              </a:rPr>
              <a:t>1B. Techniczne aspekty strony internetowej</a:t>
            </a:r>
            <a:endParaRPr sz="40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</a:pPr>
            <a:r>
              <a:rPr lang="fi-FI"/>
              <a:t>Cele nauczania </a:t>
            </a:r>
            <a:br>
              <a:rPr lang="fi-FI"/>
            </a:br>
            <a:endParaRPr/>
          </a:p>
        </p:txBody>
      </p:sp>
      <p:sp>
        <p:nvSpPr>
          <p:cNvPr id="151" name="Google Shape;151;p2"/>
          <p:cNvSpPr txBox="1">
            <a:spLocks noGrp="1"/>
          </p:cNvSpPr>
          <p:nvPr>
            <p:ph type="body" idx="1"/>
          </p:nvPr>
        </p:nvSpPr>
        <p:spPr>
          <a:xfrm>
            <a:off x="838200" y="1148258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97"/>
              <a:buNone/>
            </a:pPr>
            <a:r>
              <a:rPr lang="fi-FI" sz="2400" dirty="0"/>
              <a:t>Wymagania wstępne dla studenta: Zalecane są podstawy marketingu.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</a:pPr>
            <a:endParaRPr sz="2400" b="0" i="0" u="none" strike="noStrike" cap="none" dirty="0"/>
          </a:p>
          <a:p>
            <a:pPr marL="457200" marR="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Char char="●"/>
            </a:pPr>
            <a:r>
              <a:rPr lang="fi-FI" sz="2400" b="0" i="0" u="none" strike="noStrike" cap="none" dirty="0"/>
              <a:t>Celem jest zwiększenie świadomości </a:t>
            </a:r>
            <a:r>
              <a:rPr lang="fi-FI" sz="2400" dirty="0"/>
              <a:t>i zapewnienie </a:t>
            </a:r>
            <a:r>
              <a:rPr lang="fi-FI" sz="2400" dirty="0" smtClean="0"/>
              <a:t>kontekstu</a:t>
            </a:r>
            <a:r>
              <a:rPr lang="pl-PL" sz="2400" dirty="0" smtClean="0"/>
              <a:t>:</a:t>
            </a:r>
            <a:endParaRPr sz="2400" dirty="0"/>
          </a:p>
          <a:p>
            <a:pPr marL="914400" marR="0" lvl="1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Char char="○"/>
            </a:pPr>
            <a:r>
              <a:rPr lang="fi-FI" dirty="0"/>
              <a:t>na temat roli stron internetowych w marketingu cyfrowym</a:t>
            </a:r>
            <a:endParaRPr dirty="0"/>
          </a:p>
          <a:p>
            <a:pPr marL="457200" marR="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/>
              <a:t>Uczeń nauczy </a:t>
            </a:r>
            <a:r>
              <a:rPr lang="fi-FI" dirty="0" smtClean="0"/>
              <a:t>się</a:t>
            </a:r>
            <a:r>
              <a:rPr lang="pl-PL" dirty="0" smtClean="0"/>
              <a:t>:</a:t>
            </a:r>
            <a:endParaRPr dirty="0"/>
          </a:p>
          <a:p>
            <a:pPr marL="914400" marR="0" lvl="1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00"/>
              <a:buChar char="○"/>
            </a:pPr>
            <a:r>
              <a:rPr lang="fi-FI" dirty="0" smtClean="0"/>
              <a:t>Techniczn</a:t>
            </a:r>
            <a:r>
              <a:rPr lang="pl-PL" dirty="0" err="1" smtClean="0"/>
              <a:t>ych</a:t>
            </a:r>
            <a:r>
              <a:rPr lang="pl-PL" dirty="0" smtClean="0"/>
              <a:t> </a:t>
            </a:r>
            <a:r>
              <a:rPr lang="fi-FI" dirty="0" smtClean="0"/>
              <a:t>aspekt</a:t>
            </a:r>
            <a:r>
              <a:rPr lang="pl-PL" dirty="0" smtClean="0"/>
              <a:t>ów</a:t>
            </a:r>
            <a:r>
              <a:rPr lang="fi-FI" dirty="0" smtClean="0"/>
              <a:t> </a:t>
            </a:r>
            <a:r>
              <a:rPr lang="fi-FI" dirty="0"/>
              <a:t>strony internetowej (np. domena, hosting)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97"/>
              <a:buNone/>
            </a:pPr>
            <a:endParaRPr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"/>
          <p:cNvSpPr txBox="1">
            <a:spLocks noGrp="1"/>
          </p:cNvSpPr>
          <p:nvPr>
            <p:ph type="title"/>
          </p:nvPr>
        </p:nvSpPr>
        <p:spPr>
          <a:xfrm>
            <a:off x="1647825" y="1986858"/>
            <a:ext cx="2562225" cy="9658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lang="fi-FI"/>
              <a:t>Tematy</a:t>
            </a:r>
            <a:endParaRPr/>
          </a:p>
        </p:txBody>
      </p:sp>
      <p:sp>
        <p:nvSpPr>
          <p:cNvPr id="157" name="Google Shape;157;p3"/>
          <p:cNvSpPr txBox="1">
            <a:spLocks noGrp="1"/>
          </p:cNvSpPr>
          <p:nvPr>
            <p:ph type="body" idx="1"/>
          </p:nvPr>
        </p:nvSpPr>
        <p:spPr>
          <a:xfrm>
            <a:off x="5356612" y="442428"/>
            <a:ext cx="6141600" cy="51706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●"/>
            </a:pPr>
            <a:r>
              <a:rPr lang="fi-FI" dirty="0"/>
              <a:t>Techniczne aspekty strony </a:t>
            </a:r>
            <a:r>
              <a:rPr lang="fi-FI" dirty="0" smtClean="0"/>
              <a:t>internetowej</a:t>
            </a:r>
            <a:r>
              <a:rPr lang="pl-PL" dirty="0" smtClean="0"/>
              <a:t>.</a:t>
            </a:r>
            <a:endParaRPr dirty="0">
              <a:solidFill>
                <a:schemeClr val="dk1"/>
              </a:solidFill>
              <a:highlight>
                <a:srgbClr val="FFFF00"/>
              </a:highlight>
            </a:endParaRPr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dirty="0"/>
              <a:t>Nazwa </a:t>
            </a:r>
            <a:r>
              <a:rPr lang="fi-FI" dirty="0" smtClean="0"/>
              <a:t>domeny</a:t>
            </a:r>
            <a:r>
              <a:rPr lang="pl-PL" dirty="0" smtClean="0"/>
              <a:t>.</a:t>
            </a:r>
            <a:endParaRPr dirty="0"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dirty="0"/>
              <a:t>Certyfikat </a:t>
            </a:r>
            <a:r>
              <a:rPr lang="fi-FI" dirty="0" smtClean="0"/>
              <a:t>SSL</a:t>
            </a:r>
            <a:r>
              <a:rPr lang="pl-PL" dirty="0" smtClean="0"/>
              <a:t>.</a:t>
            </a:r>
            <a:endParaRPr dirty="0"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dirty="0"/>
              <a:t>Czym jest </a:t>
            </a:r>
            <a:r>
              <a:rPr lang="fi-FI" dirty="0" smtClean="0"/>
              <a:t>hosting</a:t>
            </a:r>
            <a:r>
              <a:rPr lang="pl-PL" dirty="0" smtClean="0"/>
              <a:t>?</a:t>
            </a:r>
            <a:endParaRPr dirty="0"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dirty="0"/>
              <a:t>Architektura </a:t>
            </a:r>
            <a:r>
              <a:rPr lang="fi-FI" dirty="0" smtClean="0"/>
              <a:t>hostingu</a:t>
            </a:r>
            <a:r>
              <a:rPr lang="pl-PL" dirty="0"/>
              <a:t>.</a:t>
            </a:r>
            <a:endParaRPr dirty="0"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dirty="0"/>
              <a:t>Rzeczy, które należy wziąć pod uwagę przy wyborze </a:t>
            </a:r>
            <a:r>
              <a:rPr lang="fi-FI" dirty="0" smtClean="0"/>
              <a:t>hosta</a:t>
            </a:r>
            <a:r>
              <a:rPr lang="pl-PL" dirty="0" smtClean="0"/>
              <a:t>.</a:t>
            </a:r>
            <a:endParaRPr dirty="0"/>
          </a:p>
          <a:p>
            <a:pPr marL="285750" marR="0" lvl="0" indent="-254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fi-FI" dirty="0"/>
              <a:t>Jak znaleźć odpowiednią platformę programistyczną dla swojej firmy?</a:t>
            </a:r>
            <a:endParaRPr dirty="0"/>
          </a:p>
          <a:p>
            <a:pPr marL="45720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481729c776_0_51"/>
          <p:cNvSpPr txBox="1"/>
          <p:nvPr/>
        </p:nvSpPr>
        <p:spPr>
          <a:xfrm>
            <a:off x="1428059" y="1981858"/>
            <a:ext cx="9272700" cy="2954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fi-FI" sz="60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Techniczne aspekty strony internetowej</a:t>
            </a:r>
            <a:endParaRPr sz="6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6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49cfa4474c_0_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i-FI" dirty="0"/>
              <a:t>Terminy, które należy znać</a:t>
            </a:r>
            <a:endParaRPr dirty="0"/>
          </a:p>
        </p:txBody>
      </p:sp>
      <p:sp>
        <p:nvSpPr>
          <p:cNvPr id="170" name="Google Shape;170;g249cfa4474c_0_12"/>
          <p:cNvSpPr txBox="1">
            <a:spLocks noGrp="1"/>
          </p:cNvSpPr>
          <p:nvPr>
            <p:ph type="body" idx="1"/>
          </p:nvPr>
        </p:nvSpPr>
        <p:spPr>
          <a:xfrm>
            <a:off x="838199" y="1825625"/>
            <a:ext cx="10623699" cy="38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buClr>
                <a:schemeClr val="dk1"/>
              </a:buClr>
              <a:buSzPct val="39285"/>
            </a:pPr>
            <a:r>
              <a:rPr lang="fi-FI" sz="1600" b="1" dirty="0"/>
              <a:t>CMS: </a:t>
            </a:r>
            <a:r>
              <a:rPr lang="fi-FI" sz="1600" b="1" dirty="0"/>
              <a:t>Content Management </a:t>
            </a:r>
            <a:r>
              <a:rPr lang="fi-FI" sz="1600" b="1" dirty="0" smtClean="0"/>
              <a:t>System</a:t>
            </a:r>
            <a:r>
              <a:rPr lang="pl-PL" sz="1600" b="1" dirty="0" smtClean="0"/>
              <a:t>;</a:t>
            </a:r>
            <a:r>
              <a:rPr lang="fi-FI" sz="1600" b="1" dirty="0" smtClean="0"/>
              <a:t> </a:t>
            </a:r>
            <a:r>
              <a:rPr lang="fi-FI" sz="1600" b="1" dirty="0"/>
              <a:t>System zarządzania </a:t>
            </a:r>
            <a:r>
              <a:rPr lang="fi-FI" sz="1600" b="1" dirty="0" smtClean="0"/>
              <a:t>treścią</a:t>
            </a:r>
            <a:r>
              <a:rPr lang="pl-PL" sz="1600" dirty="0" smtClean="0"/>
              <a:t>:</a:t>
            </a:r>
            <a:r>
              <a:rPr lang="fi-FI" sz="1600" dirty="0" smtClean="0"/>
              <a:t> </a:t>
            </a:r>
            <a:r>
              <a:rPr lang="fi-FI" sz="1600" dirty="0"/>
              <a:t>Oprogramowanie, którego można używać do tworzenia, przesyłania i publikowania witryny internetowej. Na przykład: WordPress.org i Drupal. Jest to zazwyczaj rozwiązanie dla </a:t>
            </a:r>
            <a:r>
              <a:rPr lang="pl-PL" sz="1600" dirty="0" smtClean="0"/>
              <a:t>średnio</a:t>
            </a:r>
            <a:r>
              <a:rPr lang="fi-FI" sz="1600" dirty="0" smtClean="0"/>
              <a:t>zaawansowanych </a:t>
            </a:r>
            <a:r>
              <a:rPr lang="fi-FI" sz="1600" dirty="0"/>
              <a:t>użytkowników, którzy chcą tworzyć większe strony internetowe z większą elastycznością. Zazwyczaj wymagana jest pewna wiedza z zakresu kodowania.</a:t>
            </a:r>
            <a:endParaRPr sz="16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endParaRPr sz="500" dirty="0"/>
          </a:p>
          <a:p>
            <a:pPr marL="0" lvl="0" indent="0">
              <a:buClr>
                <a:schemeClr val="dk1"/>
              </a:buClr>
              <a:buSzPct val="39285"/>
            </a:pPr>
            <a:r>
              <a:rPr lang="fi-FI" sz="1600" b="1" dirty="0"/>
              <a:t>Website </a:t>
            </a:r>
            <a:r>
              <a:rPr lang="fi-FI" sz="1600" b="1" dirty="0" smtClean="0"/>
              <a:t>Builder</a:t>
            </a:r>
            <a:r>
              <a:rPr lang="pl-PL" sz="1600" b="1" dirty="0" smtClean="0"/>
              <a:t>: </a:t>
            </a:r>
            <a:r>
              <a:rPr lang="fi-FI" sz="1600" b="1" dirty="0" smtClean="0"/>
              <a:t>Kreator </a:t>
            </a:r>
            <a:r>
              <a:rPr lang="fi-FI" sz="1600" b="1" dirty="0"/>
              <a:t>stron internetowych</a:t>
            </a:r>
            <a:r>
              <a:rPr lang="fi-FI" sz="1600" dirty="0"/>
              <a:t>: uproszczona wersja CMS, zwykle dla mniejszych stron internetowych. Umożliwia łatwą edycję witryny i oferuje predefiniowane projekty do wyboru. Służy również jako dostawca usług hostingowych. Przykłady: Wix i Squarespace. </a:t>
            </a:r>
            <a:endParaRPr sz="16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endParaRPr sz="5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1600" b="1" dirty="0"/>
              <a:t>Motyw lub szablon</a:t>
            </a:r>
            <a:r>
              <a:rPr lang="fi-FI" sz="1600" dirty="0"/>
              <a:t>: Kreatory stron internetowych zawsze zawierają szereg wstępnie skonfigurowanych projektów, których można używać i dostosowywać. Motywy koncentrują się na konkretnym zastosowaniu lub biznesie,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fi-FI" sz="1600" dirty="0" smtClean="0"/>
              <a:t>np</a:t>
            </a:r>
            <a:r>
              <a:rPr lang="fi-FI" sz="1600" dirty="0"/>
              <a:t>. witryny z portfolio, blogi, sklepy internetowe, restauracje, konsultanci, muzycy itp. </a:t>
            </a:r>
            <a:endParaRPr sz="16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endParaRPr sz="5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fi-FI" sz="1600" b="1" dirty="0"/>
              <a:t>Aplikacje, rozszerzenia, widżety i wtyczki</a:t>
            </a:r>
            <a:r>
              <a:rPr lang="fi-FI" sz="1600" dirty="0"/>
              <a:t>: są to dodatkowe funkcje, które można dodać do swojej witryny.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fi-FI" sz="1600" dirty="0" smtClean="0"/>
              <a:t>Na </a:t>
            </a:r>
            <a:r>
              <a:rPr lang="fi-FI" sz="1600" dirty="0"/>
              <a:t>przykład system rezerwacji lub system rezerwacji spotkań online.</a:t>
            </a:r>
            <a:endParaRPr sz="16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60000"/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/>
              <a:t>Nazwa domeny</a:t>
            </a:r>
            <a:endParaRPr/>
          </a:p>
        </p:txBody>
      </p:sp>
      <p:sp>
        <p:nvSpPr>
          <p:cNvPr id="177" name="Google Shape;177;p34"/>
          <p:cNvSpPr txBox="1"/>
          <p:nvPr/>
        </p:nvSpPr>
        <p:spPr>
          <a:xfrm>
            <a:off x="4258267" y="2455892"/>
            <a:ext cx="2859437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fi-FI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https://www.unique.com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34"/>
          <p:cNvSpPr txBox="1"/>
          <p:nvPr/>
        </p:nvSpPr>
        <p:spPr>
          <a:xfrm>
            <a:off x="2413591" y="3421000"/>
            <a:ext cx="2197927" cy="830956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Bezpieczny </a:t>
            </a:r>
            <a:r>
              <a:rPr lang="fi-FI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protokół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transmisji między klientem a serwerem</a:t>
            </a: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34"/>
          <p:cNvSpPr txBox="1"/>
          <p:nvPr/>
        </p:nvSpPr>
        <p:spPr>
          <a:xfrm>
            <a:off x="4697545" y="4355936"/>
            <a:ext cx="2079828" cy="1323399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Subdomena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fi-FI" sz="16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określająca 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sekcję witryny, w której znajdują się obecne strony.</a:t>
            </a: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34"/>
          <p:cNvSpPr txBox="1"/>
          <p:nvPr/>
        </p:nvSpPr>
        <p:spPr>
          <a:xfrm>
            <a:off x="5903306" y="3650787"/>
            <a:ext cx="2027472" cy="584735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Unikalna </a:t>
            </a:r>
            <a:r>
              <a:rPr lang="fi-FI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nazwa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domeny</a:t>
            </a: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34"/>
          <p:cNvSpPr txBox="1"/>
          <p:nvPr/>
        </p:nvSpPr>
        <p:spPr>
          <a:xfrm>
            <a:off x="8097834" y="3902927"/>
            <a:ext cx="2651681" cy="1815841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Clr>
                <a:schemeClr val="dk1"/>
              </a:buClr>
              <a:buSzPts val="1600"/>
            </a:pPr>
            <a:r>
              <a:rPr lang="fi-FI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Rozszerzenie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domeny komunikuje obszar tematyczny witryny. Nazywana również domeną najwyższego </a:t>
            </a:r>
            <a:r>
              <a:rPr lang="fi-FI" sz="16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poziomu</a:t>
            </a:r>
            <a:r>
              <a:rPr lang="pl-PL" sz="16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; </a:t>
            </a:r>
            <a:r>
              <a:rPr lang="fi-FI" sz="1600" dirty="0">
                <a:solidFill>
                  <a:schemeClr val="dk1"/>
                </a:solidFill>
              </a:rPr>
              <a:t>Top Level Domain </a:t>
            </a:r>
            <a:r>
              <a:rPr lang="fi-FI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 TLD.</a:t>
            </a: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34"/>
          <p:cNvSpPr/>
          <p:nvPr/>
        </p:nvSpPr>
        <p:spPr>
          <a:xfrm rot="-5400000">
            <a:off x="4491157" y="2524053"/>
            <a:ext cx="288572" cy="697586"/>
          </a:xfrm>
          <a:prstGeom prst="leftBrace">
            <a:avLst>
              <a:gd name="adj1" fmla="val 8333"/>
              <a:gd name="adj2" fmla="val 50000"/>
            </a:avLst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34"/>
          <p:cNvSpPr/>
          <p:nvPr/>
        </p:nvSpPr>
        <p:spPr>
          <a:xfrm rot="-5400000">
            <a:off x="5249349" y="2569448"/>
            <a:ext cx="288571" cy="620012"/>
          </a:xfrm>
          <a:prstGeom prst="leftBrace">
            <a:avLst>
              <a:gd name="adj1" fmla="val 8333"/>
              <a:gd name="adj2" fmla="val 50000"/>
            </a:avLst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34"/>
          <p:cNvSpPr/>
          <p:nvPr/>
        </p:nvSpPr>
        <p:spPr>
          <a:xfrm rot="-5400000">
            <a:off x="6621743" y="2654557"/>
            <a:ext cx="266421" cy="458728"/>
          </a:xfrm>
          <a:prstGeom prst="leftBrace">
            <a:avLst>
              <a:gd name="adj1" fmla="val 8333"/>
              <a:gd name="adj2" fmla="val 50000"/>
            </a:avLst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34"/>
          <p:cNvSpPr/>
          <p:nvPr/>
        </p:nvSpPr>
        <p:spPr>
          <a:xfrm rot="-5400000">
            <a:off x="5973070" y="2492947"/>
            <a:ext cx="300949" cy="772171"/>
          </a:xfrm>
          <a:prstGeom prst="leftBrace">
            <a:avLst>
              <a:gd name="adj1" fmla="val 8333"/>
              <a:gd name="adj2" fmla="val 50000"/>
            </a:avLst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6" name="Google Shape;186;p34"/>
          <p:cNvCxnSpPr>
            <a:stCxn id="182" idx="1"/>
            <a:endCxn id="178" idx="0"/>
          </p:cNvCxnSpPr>
          <p:nvPr/>
        </p:nvCxnSpPr>
        <p:spPr>
          <a:xfrm flipH="1">
            <a:off x="3512555" y="3017132"/>
            <a:ext cx="1122888" cy="403868"/>
          </a:xfrm>
          <a:prstGeom prst="straightConnector1">
            <a:avLst/>
          </a:prstGeom>
          <a:noFill/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7" name="Google Shape;187;p34"/>
          <p:cNvCxnSpPr>
            <a:stCxn id="183" idx="1"/>
            <a:endCxn id="179" idx="0"/>
          </p:cNvCxnSpPr>
          <p:nvPr/>
        </p:nvCxnSpPr>
        <p:spPr>
          <a:xfrm>
            <a:off x="5393635" y="3023740"/>
            <a:ext cx="343800" cy="1332300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8" name="Google Shape;188;p34"/>
          <p:cNvCxnSpPr>
            <a:stCxn id="185" idx="1"/>
            <a:endCxn id="180" idx="0"/>
          </p:cNvCxnSpPr>
          <p:nvPr/>
        </p:nvCxnSpPr>
        <p:spPr>
          <a:xfrm>
            <a:off x="6123544" y="3029507"/>
            <a:ext cx="793500" cy="621300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89" name="Google Shape;189;p34"/>
          <p:cNvCxnSpPr>
            <a:stCxn id="184" idx="1"/>
            <a:endCxn id="181" idx="0"/>
          </p:cNvCxnSpPr>
          <p:nvPr/>
        </p:nvCxnSpPr>
        <p:spPr>
          <a:xfrm>
            <a:off x="6754954" y="3017132"/>
            <a:ext cx="2668721" cy="885795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5"/>
          <p:cNvSpPr/>
          <p:nvPr/>
        </p:nvSpPr>
        <p:spPr>
          <a:xfrm>
            <a:off x="667861" y="1717677"/>
            <a:ext cx="11188095" cy="211144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35"/>
          <p:cNvSpPr/>
          <p:nvPr/>
        </p:nvSpPr>
        <p:spPr>
          <a:xfrm>
            <a:off x="667861" y="3822384"/>
            <a:ext cx="11188095" cy="2121303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Google Shape;196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9558" y="1682554"/>
            <a:ext cx="1905000" cy="1905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7" name="Google Shape;197;p35"/>
          <p:cNvCxnSpPr/>
          <p:nvPr/>
        </p:nvCxnSpPr>
        <p:spPr>
          <a:xfrm>
            <a:off x="2945231" y="2635054"/>
            <a:ext cx="7050966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98" name="Google Shape;198;p35"/>
          <p:cNvCxnSpPr/>
          <p:nvPr/>
        </p:nvCxnSpPr>
        <p:spPr>
          <a:xfrm>
            <a:off x="3127950" y="4685598"/>
            <a:ext cx="7201667" cy="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99" name="Google Shape;199;p35"/>
          <p:cNvSpPr txBox="1">
            <a:spLocks noGrp="1"/>
          </p:cNvSpPr>
          <p:nvPr>
            <p:ph type="title"/>
          </p:nvPr>
        </p:nvSpPr>
        <p:spPr>
          <a:xfrm>
            <a:off x="667861" y="454934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fi-FI" sz="4000" dirty="0"/>
              <a:t>Protokół transmisji </a:t>
            </a:r>
            <a:r>
              <a:rPr lang="pl-PL" sz="4000" dirty="0" smtClean="0"/>
              <a:t>      </a:t>
            </a:r>
            <a:r>
              <a:rPr lang="fi-FI" sz="2800" dirty="0" smtClean="0">
                <a:solidFill>
                  <a:srgbClr val="0070C0"/>
                </a:solidFill>
              </a:rPr>
              <a:t>https</a:t>
            </a:r>
            <a:r>
              <a:rPr lang="fi-FI" sz="2800" dirty="0">
                <a:solidFill>
                  <a:srgbClr val="0070C0"/>
                </a:solidFill>
              </a:rPr>
              <a:t>://</a:t>
            </a:r>
            <a:r>
              <a:rPr lang="fi-FI" sz="2000" b="0" dirty="0"/>
              <a:t>www.unique.com</a:t>
            </a:r>
            <a:r>
              <a:rPr lang="fi-FI" sz="3200" dirty="0"/>
              <a:t/>
            </a:r>
            <a:br>
              <a:rPr lang="fi-FI" sz="3200" dirty="0"/>
            </a:br>
            <a:endParaRPr dirty="0"/>
          </a:p>
        </p:txBody>
      </p:sp>
      <p:sp>
        <p:nvSpPr>
          <p:cNvPr id="200" name="Google Shape;200;p35"/>
          <p:cNvSpPr txBox="1">
            <a:spLocks noGrp="1"/>
          </p:cNvSpPr>
          <p:nvPr>
            <p:ph type="body" idx="1"/>
          </p:nvPr>
        </p:nvSpPr>
        <p:spPr>
          <a:xfrm>
            <a:off x="667860" y="1315735"/>
            <a:ext cx="11905139" cy="628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fi-FI" sz="2000" dirty="0"/>
              <a:t>Jeśli zależy ci na bezpiecznej transmisji na </a:t>
            </a:r>
            <a:r>
              <a:rPr lang="fi-FI" sz="2000" dirty="0" smtClean="0"/>
              <a:t>stronie</a:t>
            </a:r>
            <a:r>
              <a:rPr lang="fi-FI" sz="2000" dirty="0"/>
              <a:t>, wybierz hosting, który oferuje </a:t>
            </a:r>
            <a:r>
              <a:rPr lang="fi-FI" sz="2000" b="1" dirty="0"/>
              <a:t>certyfikat</a:t>
            </a:r>
            <a:r>
              <a:rPr lang="fi-FI" sz="2000" b="1" u="sng" dirty="0"/>
              <a:t> </a:t>
            </a:r>
            <a:r>
              <a:rPr lang="fi-FI" sz="2000" b="1" u="sng" dirty="0" smtClean="0"/>
              <a:t>SLL </a:t>
            </a:r>
            <a:endParaRPr sz="2000" dirty="0"/>
          </a:p>
        </p:txBody>
      </p:sp>
      <p:pic>
        <p:nvPicPr>
          <p:cNvPr id="201" name="Google Shape;201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9514" y="3938833"/>
            <a:ext cx="2125717" cy="1500867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35"/>
          <p:cNvSpPr txBox="1"/>
          <p:nvPr/>
        </p:nvSpPr>
        <p:spPr>
          <a:xfrm>
            <a:off x="4656221" y="1836634"/>
            <a:ext cx="1887738" cy="646290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fi-FI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Korzystanie z protokołu HTTP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35"/>
          <p:cNvSpPr txBox="1"/>
          <p:nvPr/>
        </p:nvSpPr>
        <p:spPr>
          <a:xfrm>
            <a:off x="2311560" y="3466410"/>
            <a:ext cx="493965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http://www.unique.com </a:t>
            </a: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Hasło: qwerty987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4" name="Google Shape;204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513740" y="1883382"/>
            <a:ext cx="1285875" cy="890588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35"/>
          <p:cNvSpPr txBox="1"/>
          <p:nvPr/>
        </p:nvSpPr>
        <p:spPr>
          <a:xfrm>
            <a:off x="7251212" y="2836427"/>
            <a:ext cx="22425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 </a:t>
            </a:r>
            <a:r>
              <a:rPr lang="fi-FI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nie ma </a:t>
            </a: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szyfrowania haseł, więc haker </a:t>
            </a:r>
            <a:r>
              <a:rPr lang="fi-FI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może </a:t>
            </a: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zobaczyć hasło </a:t>
            </a:r>
            <a:r>
              <a:rPr lang="fi-FI" sz="14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qwerty987.</a:t>
            </a:r>
            <a:endParaRPr sz="2000" b="0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35"/>
          <p:cNvSpPr txBox="1"/>
          <p:nvPr/>
        </p:nvSpPr>
        <p:spPr>
          <a:xfrm>
            <a:off x="4656222" y="3938833"/>
            <a:ext cx="2000060" cy="646290"/>
          </a:xfrm>
          <a:prstGeom prst="rect">
            <a:avLst/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fi-FI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Korzystanie z protokołu HTTPS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7" name="Google Shape;207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50012" y="4123499"/>
            <a:ext cx="1285875" cy="890588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35"/>
          <p:cNvSpPr txBox="1"/>
          <p:nvPr/>
        </p:nvSpPr>
        <p:spPr>
          <a:xfrm>
            <a:off x="7513740" y="5037261"/>
            <a:ext cx="22425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 ma szyfrowanie hasła, więc haker </a:t>
            </a:r>
            <a:r>
              <a:rPr lang="fi-FI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nie może </a:t>
            </a: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zobaczyć hasła </a:t>
            </a:r>
            <a:r>
              <a:rPr lang="fi-FI" sz="14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qwerty987.</a:t>
            </a:r>
            <a:endParaRPr sz="2000" b="0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35"/>
          <p:cNvSpPr txBox="1"/>
          <p:nvPr/>
        </p:nvSpPr>
        <p:spPr>
          <a:xfrm>
            <a:off x="2514741" y="5637071"/>
            <a:ext cx="493965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https://www.unique.com </a:t>
            </a: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Hasło: qwerty987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0" name="Google Shape;210;p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048875" y="1767595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3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562354" y="4294451"/>
            <a:ext cx="943586" cy="94358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2" name="Google Shape;212;p35"/>
          <p:cNvCxnSpPr/>
          <p:nvPr/>
        </p:nvCxnSpPr>
        <p:spPr>
          <a:xfrm flipH="1">
            <a:off x="7850012" y="4016011"/>
            <a:ext cx="1285875" cy="998076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13" name="Google Shape;213;p35"/>
          <p:cNvCxnSpPr/>
          <p:nvPr/>
        </p:nvCxnSpPr>
        <p:spPr>
          <a:xfrm>
            <a:off x="7850012" y="4004638"/>
            <a:ext cx="1285875" cy="1009449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14" name="Google Shape;214;p35"/>
          <p:cNvSpPr/>
          <p:nvPr/>
        </p:nvSpPr>
        <p:spPr>
          <a:xfrm>
            <a:off x="3349956" y="4629440"/>
            <a:ext cx="985668" cy="985668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1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Certyfikat </a:t>
            </a:r>
            <a:r>
              <a:rPr lang="fi-FI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SLL</a:t>
            </a:r>
            <a:endParaRPr sz="11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5" name="Google Shape;215;p35"/>
          <p:cNvCxnSpPr>
            <a:endCxn id="214" idx="5"/>
          </p:cNvCxnSpPr>
          <p:nvPr/>
        </p:nvCxnSpPr>
        <p:spPr>
          <a:xfrm rot="10800000" flipH="1">
            <a:off x="2859755" y="5274570"/>
            <a:ext cx="490200" cy="432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16" name="Google Shape;216;p35"/>
          <p:cNvSpPr/>
          <p:nvPr/>
        </p:nvSpPr>
        <p:spPr>
          <a:xfrm>
            <a:off x="3507362" y="2560569"/>
            <a:ext cx="931340" cy="931340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Brak </a:t>
            </a:r>
            <a:r>
              <a:rPr lang="fi-FI" sz="105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certyfikatu </a:t>
            </a:r>
            <a:r>
              <a:rPr lang="fi-FI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SLL</a:t>
            </a:r>
            <a:endParaRPr sz="105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7" name="Google Shape;217;p35"/>
          <p:cNvCxnSpPr>
            <a:endCxn id="216" idx="5"/>
          </p:cNvCxnSpPr>
          <p:nvPr/>
        </p:nvCxnSpPr>
        <p:spPr>
          <a:xfrm rot="10800000" flipH="1">
            <a:off x="2696461" y="3170140"/>
            <a:ext cx="810900" cy="3666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18" name="Google Shape;218;p35"/>
          <p:cNvSpPr/>
          <p:nvPr/>
        </p:nvSpPr>
        <p:spPr>
          <a:xfrm>
            <a:off x="5683371" y="766205"/>
            <a:ext cx="484580" cy="19953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6"/>
          <p:cNvSpPr txBox="1">
            <a:spLocks noGrp="1"/>
          </p:cNvSpPr>
          <p:nvPr>
            <p:ph type="title"/>
          </p:nvPr>
        </p:nvSpPr>
        <p:spPr>
          <a:xfrm>
            <a:off x="670932" y="40190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sz="3600"/>
              <a:t>Używaj tylko bezpiecznego protokołu komunikacyjnego</a:t>
            </a:r>
            <a:endParaRPr sz="3600"/>
          </a:p>
        </p:txBody>
      </p:sp>
      <p:sp>
        <p:nvSpPr>
          <p:cNvPr id="224" name="Google Shape;224;p36"/>
          <p:cNvSpPr txBox="1">
            <a:spLocks noGrp="1"/>
          </p:cNvSpPr>
          <p:nvPr>
            <p:ph type="body" idx="1"/>
          </p:nvPr>
        </p:nvSpPr>
        <p:spPr>
          <a:xfrm>
            <a:off x="1118592" y="1256006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dirty="0"/>
          </a:p>
          <a:p>
            <a:pPr marL="0" lvl="0" indent="0">
              <a:buClr>
                <a:schemeClr val="dk1"/>
              </a:buClr>
              <a:buSzPts val="2400"/>
            </a:pPr>
            <a:r>
              <a:rPr lang="fi-FI" sz="2400" dirty="0"/>
              <a:t>HTTP - </a:t>
            </a:r>
            <a:r>
              <a:rPr lang="fi-FI" sz="2400" i="1" dirty="0"/>
              <a:t>Hypertext Transfer Protocol </a:t>
            </a:r>
            <a:endParaRPr lang="pl-PL" sz="2400" i="1" dirty="0" smtClean="0"/>
          </a:p>
          <a:p>
            <a:pPr marL="0" lvl="0" indent="0">
              <a:buClr>
                <a:schemeClr val="dk1"/>
              </a:buClr>
              <a:buSzPts val="2400"/>
            </a:pPr>
            <a:r>
              <a:rPr lang="pl-PL" sz="2400" i="1" dirty="0" smtClean="0"/>
              <a:t>- </a:t>
            </a:r>
            <a:r>
              <a:rPr lang="fi-FI" sz="2400" i="1" dirty="0" smtClean="0"/>
              <a:t>protokół </a:t>
            </a:r>
            <a:r>
              <a:rPr lang="fi-FI" sz="2400" b="0" i="1" dirty="0">
                <a:latin typeface="Arial"/>
                <a:ea typeface="Arial"/>
                <a:cs typeface="Arial"/>
                <a:sym typeface="Arial"/>
              </a:rPr>
              <a:t>przesyłania hipertekstu</a:t>
            </a:r>
            <a:endParaRPr sz="24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0" indent="0">
              <a:buClr>
                <a:schemeClr val="dk1"/>
              </a:buClr>
              <a:buSzPts val="2400"/>
            </a:pPr>
            <a:r>
              <a:rPr lang="fi-FI" sz="2400" dirty="0"/>
              <a:t>HTTP</a:t>
            </a:r>
            <a:r>
              <a:rPr lang="fi-FI" sz="2400" b="1" u="sng" dirty="0"/>
              <a:t>S </a:t>
            </a:r>
            <a:r>
              <a:rPr lang="fi-FI" sz="2400" dirty="0"/>
              <a:t>- </a:t>
            </a:r>
            <a:r>
              <a:rPr lang="fi-FI" sz="2400" i="1" dirty="0"/>
              <a:t>Hypertext Transfer Protocol </a:t>
            </a:r>
            <a:r>
              <a:rPr lang="fi-FI" sz="2400" b="1" i="1" u="sng" dirty="0"/>
              <a:t>Secure</a:t>
            </a:r>
            <a:endParaRPr lang="fi-FI" sz="2400" b="1" u="sng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pl-PL" sz="2400" b="1" i="1" u="sng" dirty="0" smtClean="0"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fi-FI" sz="2400" b="1" i="1" u="sng" dirty="0" smtClean="0">
                <a:latin typeface="Arial"/>
                <a:ea typeface="Arial"/>
                <a:cs typeface="Arial"/>
                <a:sym typeface="Arial"/>
              </a:rPr>
              <a:t>bezpieczny </a:t>
            </a:r>
            <a:r>
              <a:rPr lang="fi-FI" sz="2400" b="0" i="1" dirty="0">
                <a:latin typeface="Arial"/>
                <a:ea typeface="Arial"/>
                <a:cs typeface="Arial"/>
                <a:sym typeface="Arial"/>
              </a:rPr>
              <a:t>protokół przesyłania hipertekstu</a:t>
            </a:r>
            <a:endParaRPr sz="2400" b="1" u="sng" dirty="0"/>
          </a:p>
        </p:txBody>
      </p:sp>
      <p:sp>
        <p:nvSpPr>
          <p:cNvPr id="225" name="Google Shape;225;p36"/>
          <p:cNvSpPr/>
          <p:nvPr/>
        </p:nvSpPr>
        <p:spPr>
          <a:xfrm>
            <a:off x="5928732" y="1950650"/>
            <a:ext cx="1478350" cy="1478350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0000"/>
          </a:solidFill>
          <a:ln w="9525" cap="flat" cmpd="sng">
            <a:solidFill>
              <a:srgbClr val="FFC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Brak </a:t>
            </a:r>
            <a:r>
              <a:rPr lang="fi-FI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certyfikatu </a:t>
            </a:r>
            <a:r>
              <a:rPr lang="fi-FI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SLL</a:t>
            </a:r>
            <a:endParaRPr sz="16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36"/>
          <p:cNvSpPr/>
          <p:nvPr/>
        </p:nvSpPr>
        <p:spPr>
          <a:xfrm>
            <a:off x="7674563" y="3773707"/>
            <a:ext cx="1478350" cy="1478350"/>
          </a:xfrm>
          <a:prstGeom prst="star10">
            <a:avLst>
              <a:gd name="adj" fmla="val 42533"/>
              <a:gd name="hf" fmla="val 105146"/>
            </a:avLst>
          </a:prstGeom>
          <a:solidFill>
            <a:srgbClr val="FFC000"/>
          </a:solidFill>
          <a:ln w="9525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fi-FI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Certyfikat </a:t>
            </a:r>
            <a:r>
              <a:rPr lang="fi-FI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SLL</a:t>
            </a: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7"/>
          <p:cNvSpPr txBox="1">
            <a:spLocks noGrp="1"/>
          </p:cNvSpPr>
          <p:nvPr>
            <p:ph type="title"/>
          </p:nvPr>
        </p:nvSpPr>
        <p:spPr>
          <a:xfrm>
            <a:off x="972014" y="331671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fi-FI" sz="4000" dirty="0" smtClean="0"/>
              <a:t>Subdomena</a:t>
            </a:r>
            <a:r>
              <a:rPr lang="pl-PL" sz="4000" dirty="0" smtClean="0"/>
              <a:t>     </a:t>
            </a:r>
            <a:r>
              <a:rPr lang="fi-FI" sz="4000" dirty="0" smtClean="0"/>
              <a:t> </a:t>
            </a:r>
            <a:r>
              <a:rPr lang="fi-FI" sz="2000" b="0" dirty="0"/>
              <a:t>https://</a:t>
            </a:r>
            <a:r>
              <a:rPr lang="fi-FI" sz="3200" dirty="0">
                <a:solidFill>
                  <a:srgbClr val="0070C0"/>
                </a:solidFill>
              </a:rPr>
              <a:t>www</a:t>
            </a:r>
            <a:r>
              <a:rPr lang="fi-FI" sz="2000" b="0" dirty="0"/>
              <a:t>.unique.com</a:t>
            </a:r>
            <a:r>
              <a:rPr lang="fi-FI" sz="3200" dirty="0"/>
              <a:t/>
            </a:r>
            <a:br>
              <a:rPr lang="fi-FI" sz="3200" dirty="0"/>
            </a:br>
            <a:endParaRPr dirty="0"/>
          </a:p>
        </p:txBody>
      </p:sp>
      <p:sp>
        <p:nvSpPr>
          <p:cNvPr id="232" name="Google Shape;232;p37"/>
          <p:cNvSpPr txBox="1">
            <a:spLocks noGrp="1"/>
          </p:cNvSpPr>
          <p:nvPr>
            <p:ph type="body" idx="1"/>
          </p:nvPr>
        </p:nvSpPr>
        <p:spPr>
          <a:xfrm>
            <a:off x="838200" y="1315845"/>
            <a:ext cx="10515600" cy="4384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0000" lnSpcReduction="20000"/>
          </a:bodyPr>
          <a:lstStyle/>
          <a:p>
            <a:pPr marL="457200" lvl="0" indent="-4572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50000"/>
              <a:buFont typeface="Arial"/>
              <a:buChar char="•"/>
            </a:pPr>
            <a:r>
              <a:rPr lang="fi-FI" dirty="0"/>
              <a:t>Subdomena pozwala na posiadanie oddzielnej sekcji w witrynie, która koncentruje się na określonej treści lub funkcji.</a:t>
            </a:r>
            <a:endParaRPr dirty="0"/>
          </a:p>
          <a:p>
            <a:pPr marL="621665" lvl="0" indent="-250507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ct val="150000"/>
              <a:buFont typeface="Arial"/>
              <a:buNone/>
            </a:pPr>
            <a:endParaRPr dirty="0"/>
          </a:p>
          <a:p>
            <a:pPr marL="457200" lvl="0" indent="-4572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ct val="150000"/>
              <a:buFont typeface="Arial"/>
              <a:buChar char="•"/>
            </a:pPr>
            <a:r>
              <a:rPr lang="fi-FI" dirty="0"/>
              <a:t>Przykłady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(strona </a:t>
            </a:r>
            <a:r>
              <a:rPr lang="fi-FI" u="sng" dirty="0">
                <a:solidFill>
                  <a:schemeClr val="hlink"/>
                </a:solidFill>
                <a:hlinkClick r:id="rId3"/>
              </a:rPr>
              <a:t>https://www.unique.com </a:t>
            </a:r>
            <a:r>
              <a:rPr lang="fi-FI" dirty="0"/>
              <a:t>może mieć na przykład następujące podsekcje):</a:t>
            </a:r>
            <a:endParaRPr dirty="0"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45720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ct val="100000"/>
              <a:buNone/>
            </a:pPr>
            <a:r>
              <a:rPr lang="fi-FI" sz="2000" u="sng" dirty="0">
                <a:solidFill>
                  <a:srgbClr val="000000"/>
                </a:solidFill>
                <a:hlinkClick r:id="rId4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https://</a:t>
            </a:r>
            <a:r>
              <a:rPr lang="fi-FI" sz="2000" b="1" u="sng" dirty="0">
                <a:solidFill>
                  <a:srgbClr val="000000"/>
                </a:solidFill>
                <a:hlinkClick r:id="rId4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shop</a:t>
            </a:r>
            <a:r>
              <a:rPr lang="fi-FI" sz="2000" u="sng" dirty="0">
                <a:solidFill>
                  <a:srgbClr val="000000"/>
                </a:solidFill>
                <a:hlinkClick r:id="rId4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.unique.com</a:t>
            </a:r>
            <a:endParaRPr sz="2000" dirty="0"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 dirty="0"/>
              <a:t>zawiera sklep internetowy</a:t>
            </a:r>
            <a:endParaRPr dirty="0"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45720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 sz="2000" u="sng" dirty="0">
                <a:solidFill>
                  <a:schemeClr val="hlink"/>
                </a:solidFill>
                <a:hlinkClick r:id="rId5"/>
              </a:rPr>
              <a:t>https://</a:t>
            </a:r>
            <a:r>
              <a:rPr lang="fi-FI" sz="2000" b="1" u="sng" dirty="0">
                <a:solidFill>
                  <a:schemeClr val="hlink"/>
                </a:solidFill>
                <a:hlinkClick r:id="rId5"/>
              </a:rPr>
              <a:t>support</a:t>
            </a:r>
            <a:r>
              <a:rPr lang="fi-FI" sz="2000" u="sng" dirty="0">
                <a:solidFill>
                  <a:schemeClr val="hlink"/>
                </a:solidFill>
                <a:hlinkClick r:id="rId5"/>
              </a:rPr>
              <a:t>.unique.com</a:t>
            </a:r>
            <a:endParaRPr sz="2000" dirty="0"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 dirty="0"/>
              <a:t>jest przeznaczony dla stron obsługi klienta</a:t>
            </a:r>
            <a:endParaRPr dirty="0"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45720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 sz="2000" u="sng" dirty="0">
                <a:solidFill>
                  <a:schemeClr val="hlink"/>
                </a:solidFill>
                <a:hlinkClick r:id="rId6"/>
              </a:rPr>
              <a:t>https://</a:t>
            </a:r>
            <a:r>
              <a:rPr lang="fi-FI" sz="2000" b="1" u="sng" dirty="0">
                <a:solidFill>
                  <a:schemeClr val="hlink"/>
                </a:solidFill>
                <a:hlinkClick r:id="rId6"/>
              </a:rPr>
              <a:t>gallery</a:t>
            </a:r>
            <a:r>
              <a:rPr lang="fi-FI" sz="2000" u="sng" dirty="0">
                <a:solidFill>
                  <a:schemeClr val="hlink"/>
                </a:solidFill>
                <a:hlinkClick r:id="rId6"/>
              </a:rPr>
              <a:t>.unique.com</a:t>
            </a:r>
            <a:endParaRPr sz="2000" dirty="0"/>
          </a:p>
          <a:p>
            <a:pPr marL="85725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fi-FI" dirty="0"/>
              <a:t>zawiera galerię </a:t>
            </a:r>
            <a:r>
              <a:rPr lang="fi-FI" dirty="0" smtClean="0"/>
              <a:t>zdjęć</a:t>
            </a:r>
            <a:endParaRPr dirty="0"/>
          </a:p>
        </p:txBody>
      </p:sp>
      <p:sp>
        <p:nvSpPr>
          <p:cNvPr id="233" name="Google Shape;233;p37"/>
          <p:cNvSpPr/>
          <p:nvPr/>
        </p:nvSpPr>
        <p:spPr>
          <a:xfrm>
            <a:off x="4015668" y="602166"/>
            <a:ext cx="723600" cy="291001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8"/>
          <p:cNvSpPr txBox="1">
            <a:spLocks noGrp="1"/>
          </p:cNvSpPr>
          <p:nvPr>
            <p:ph type="title"/>
          </p:nvPr>
        </p:nvSpPr>
        <p:spPr>
          <a:xfrm>
            <a:off x="838200" y="50006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/>
              <a:t>Unikalna nazwa domeny </a:t>
            </a:r>
            <a:br>
              <a:rPr lang="fi-FI"/>
            </a:br>
            <a:endParaRPr/>
          </a:p>
        </p:txBody>
      </p:sp>
      <p:sp>
        <p:nvSpPr>
          <p:cNvPr id="239" name="Google Shape;239;p38"/>
          <p:cNvSpPr txBox="1">
            <a:spLocks noGrp="1"/>
          </p:cNvSpPr>
          <p:nvPr>
            <p:ph type="body" idx="1"/>
          </p:nvPr>
        </p:nvSpPr>
        <p:spPr>
          <a:xfrm>
            <a:off x="1414443" y="1351722"/>
            <a:ext cx="10515600" cy="367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8100"/>
              <a:buNone/>
            </a:pPr>
            <a:r>
              <a:rPr lang="fi-FI" sz="2800" b="0" dirty="0"/>
              <a:t>   https://www.</a:t>
            </a:r>
            <a:r>
              <a:rPr lang="fi-FI" sz="4000" b="1" dirty="0">
                <a:solidFill>
                  <a:srgbClr val="0070C0"/>
                </a:solidFill>
              </a:rPr>
              <a:t>unique</a:t>
            </a:r>
            <a:r>
              <a:rPr lang="fi-FI" sz="2800" b="0" dirty="0"/>
              <a:t>.com</a:t>
            </a:r>
            <a:endParaRPr dirty="0"/>
          </a:p>
          <a:p>
            <a:pPr marL="2286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4200"/>
              <a:buNone/>
            </a:pPr>
            <a:endParaRPr dirty="0"/>
          </a:p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4200"/>
              <a:buChar char="•"/>
            </a:pPr>
            <a:r>
              <a:rPr lang="pl-PL" dirty="0" smtClean="0"/>
              <a:t> </a:t>
            </a:r>
            <a:r>
              <a:rPr lang="fi-FI" dirty="0" smtClean="0"/>
              <a:t>Unikalna </a:t>
            </a:r>
            <a:r>
              <a:rPr lang="fi-FI" dirty="0"/>
              <a:t>nazwa domeny oddziela witrynę </a:t>
            </a:r>
            <a:r>
              <a:rPr lang="fi-FI" dirty="0" smtClean="0"/>
              <a:t>od </a:t>
            </a:r>
            <a:r>
              <a:rPr lang="fi-FI" dirty="0"/>
              <a:t>wszystkich innych witryn.</a:t>
            </a:r>
            <a:endParaRPr dirty="0"/>
          </a:p>
        </p:txBody>
      </p:sp>
      <p:sp>
        <p:nvSpPr>
          <p:cNvPr id="240" name="Google Shape;240;p38"/>
          <p:cNvSpPr/>
          <p:nvPr/>
        </p:nvSpPr>
        <p:spPr>
          <a:xfrm>
            <a:off x="994610" y="1489051"/>
            <a:ext cx="600307" cy="33657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9"/>
          <p:cNvSpPr txBox="1">
            <a:spLocks noGrp="1"/>
          </p:cNvSpPr>
          <p:nvPr>
            <p:ph type="title"/>
          </p:nvPr>
        </p:nvSpPr>
        <p:spPr>
          <a:xfrm>
            <a:off x="838200" y="495062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fi-FI" dirty="0"/>
              <a:t>Rozszerzenie domeny</a:t>
            </a:r>
            <a:br>
              <a:rPr lang="fi-FI" dirty="0"/>
            </a:br>
            <a:r>
              <a:rPr lang="fi-FI" sz="2200" b="0" dirty="0"/>
              <a:t>    </a:t>
            </a:r>
            <a:r>
              <a:rPr lang="pl-PL" sz="2200" b="0" dirty="0" smtClean="0"/>
              <a:t>      </a:t>
            </a:r>
            <a:r>
              <a:rPr lang="fi-FI" sz="2200" b="0" dirty="0" smtClean="0"/>
              <a:t> </a:t>
            </a:r>
            <a:r>
              <a:rPr lang="fi-FI" sz="2200" b="0" dirty="0"/>
              <a:t>https://www.unique.</a:t>
            </a:r>
            <a:r>
              <a:rPr lang="fi-FI" sz="4000" dirty="0">
                <a:solidFill>
                  <a:srgbClr val="0070C0"/>
                </a:solidFill>
              </a:rPr>
              <a:t>com</a:t>
            </a:r>
            <a:r>
              <a:rPr lang="fi-FI" sz="3200" dirty="0"/>
              <a:t/>
            </a:r>
            <a:br>
              <a:rPr lang="fi-FI" sz="3200" dirty="0"/>
            </a:br>
            <a:endParaRPr dirty="0"/>
          </a:p>
        </p:txBody>
      </p:sp>
      <p:sp>
        <p:nvSpPr>
          <p:cNvPr id="246" name="Google Shape;246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45720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50000"/>
              <a:buFont typeface="Arial"/>
              <a:buChar char="•"/>
            </a:pPr>
            <a:r>
              <a:rPr lang="fi-FI" dirty="0"/>
              <a:t>Możesz użyć rozszerzenia domeny, aby przekazać więcej informacji o swojej firmie lub zawartości witryny</a:t>
            </a:r>
            <a:endParaRPr dirty="0"/>
          </a:p>
          <a:p>
            <a:pPr marL="621665" lvl="0" indent="-23050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50000"/>
              <a:buFont typeface="Arial"/>
              <a:buNone/>
            </a:pPr>
            <a:endParaRPr dirty="0"/>
          </a:p>
          <a:p>
            <a:pPr marL="45720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50000"/>
              <a:buFont typeface="Arial"/>
              <a:buChar char="•"/>
            </a:pPr>
            <a:r>
              <a:rPr lang="fi-FI" dirty="0"/>
              <a:t>Przykłady:</a:t>
            </a:r>
            <a:endParaRPr dirty="0"/>
          </a:p>
          <a:p>
            <a:pPr marL="800100" lvl="2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6344D"/>
              </a:buClr>
              <a:buSzPct val="100000"/>
              <a:buNone/>
            </a:pPr>
            <a:r>
              <a:rPr lang="fi-FI" b="1" i="0" dirty="0">
                <a:latin typeface="Arial"/>
                <a:ea typeface="Arial"/>
                <a:cs typeface="Arial"/>
                <a:sym typeface="Arial"/>
              </a:rPr>
              <a:t>.com </a:t>
            </a: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- pierwotnie używana dla witryn komercyjnych. Najczęściej używane dostępne rozszerzenie (TLD)</a:t>
            </a:r>
            <a:endParaRPr dirty="0"/>
          </a:p>
          <a:p>
            <a:pPr marL="800100" lvl="2" indent="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6344D"/>
              </a:buClr>
              <a:buSzPct val="100000"/>
              <a:buNone/>
            </a:pPr>
            <a:r>
              <a:rPr lang="fi-FI" b="1" i="0" dirty="0">
                <a:latin typeface="Arial"/>
                <a:ea typeface="Arial"/>
                <a:cs typeface="Arial"/>
                <a:sym typeface="Arial"/>
              </a:rPr>
              <a:t>.org </a:t>
            </a: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- kojarzona głównie z różnymi organizacjami non-profit lub charytatywnymi.</a:t>
            </a:r>
            <a:endParaRPr dirty="0"/>
          </a:p>
          <a:p>
            <a:pPr marL="800100" lvl="2" indent="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6344D"/>
              </a:buClr>
              <a:buSzPct val="100000"/>
              <a:buNone/>
            </a:pPr>
            <a:r>
              <a:rPr lang="fi-FI" b="1" i="0" dirty="0">
                <a:latin typeface="Arial"/>
                <a:ea typeface="Arial"/>
                <a:cs typeface="Arial"/>
                <a:sym typeface="Arial"/>
              </a:rPr>
              <a:t>.net </a:t>
            </a: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- pierwotnie używana przez firmy zajmujące się technologią sieciową, obecnie w powszechnym użyciu</a:t>
            </a:r>
            <a:endParaRPr dirty="0"/>
          </a:p>
          <a:p>
            <a:pPr marL="800100" lvl="2" indent="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6344D"/>
              </a:buClr>
              <a:buSzPct val="100000"/>
              <a:buNone/>
            </a:pPr>
            <a:r>
              <a:rPr lang="fi-FI" b="1" i="0" dirty="0">
                <a:latin typeface="Arial"/>
                <a:ea typeface="Arial"/>
                <a:cs typeface="Arial"/>
                <a:sym typeface="Arial"/>
              </a:rPr>
              <a:t>.xyz </a:t>
            </a: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lub </a:t>
            </a:r>
            <a:r>
              <a:rPr lang="fi-FI" b="1" i="0" dirty="0">
                <a:latin typeface="Arial"/>
                <a:ea typeface="Arial"/>
                <a:cs typeface="Arial"/>
                <a:sym typeface="Arial"/>
              </a:rPr>
              <a:t>.icu </a:t>
            </a: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- ogólne zastosowanie, od witryn eCommerce po agencje</a:t>
            </a:r>
            <a:endParaRPr dirty="0"/>
          </a:p>
          <a:p>
            <a:pPr marL="800100" lvl="2" indent="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6344D"/>
              </a:buClr>
              <a:buSzPct val="100000"/>
              <a:buNone/>
            </a:pPr>
            <a:r>
              <a:rPr lang="fi-FI" b="1" i="0" dirty="0">
                <a:latin typeface="Arial"/>
                <a:ea typeface="Arial"/>
                <a:cs typeface="Arial"/>
                <a:sym typeface="Arial"/>
              </a:rPr>
              <a:t>.biz </a:t>
            </a: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- zazwyczaj używana przez różne </a:t>
            </a:r>
            <a:r>
              <a:rPr lang="fi-FI" b="0" i="0" dirty="0" smtClean="0">
                <a:latin typeface="Arial"/>
                <a:ea typeface="Arial"/>
                <a:cs typeface="Arial"/>
                <a:sym typeface="Arial"/>
              </a:rPr>
              <a:t>firmy</a:t>
            </a:r>
            <a:endParaRPr dirty="0"/>
          </a:p>
          <a:p>
            <a:pPr marL="800100" lvl="2" indent="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6344D"/>
              </a:buClr>
              <a:buSzPct val="100000"/>
              <a:buNone/>
            </a:pPr>
            <a:r>
              <a:rPr lang="fi-FI" b="1" i="0" dirty="0">
                <a:latin typeface="Arial"/>
                <a:ea typeface="Arial"/>
                <a:cs typeface="Arial"/>
                <a:sym typeface="Arial"/>
              </a:rPr>
              <a:t>.tech </a:t>
            </a:r>
            <a:r>
              <a:rPr lang="fi-FI" b="0" i="0" dirty="0">
                <a:latin typeface="Arial"/>
                <a:ea typeface="Arial"/>
                <a:cs typeface="Arial"/>
                <a:sym typeface="Arial"/>
              </a:rPr>
              <a:t>- szeroko stosowana przez firmy technologiczne</a:t>
            </a:r>
            <a:endParaRPr dirty="0"/>
          </a:p>
          <a:p>
            <a:pPr marL="800100" lvl="2" indent="0" algn="l" rtl="0">
              <a:lnSpc>
                <a:spcPct val="90000"/>
              </a:lnSpc>
              <a:spcBef>
                <a:spcPts val="1100"/>
              </a:spcBef>
              <a:spcAft>
                <a:spcPts val="0"/>
              </a:spcAft>
              <a:buClr>
                <a:srgbClr val="36344D"/>
              </a:buClr>
              <a:buSzPct val="100000"/>
              <a:buNone/>
            </a:pPr>
            <a:r>
              <a:rPr lang="fi-FI" b="1" dirty="0">
                <a:latin typeface="Arial"/>
                <a:ea typeface="Arial"/>
                <a:cs typeface="Arial"/>
                <a:sym typeface="Arial"/>
              </a:rPr>
              <a:t>.edu </a:t>
            </a:r>
            <a:r>
              <a:rPr lang="fi-FI" dirty="0">
                <a:latin typeface="Arial"/>
                <a:ea typeface="Arial"/>
                <a:cs typeface="Arial"/>
                <a:sym typeface="Arial"/>
              </a:rPr>
              <a:t>- powszechnie używana przez instytucje edukacyjne, głównie uniwersytety</a:t>
            </a:r>
            <a:endParaRPr b="0" i="0" dirty="0">
              <a:latin typeface="Arial"/>
              <a:ea typeface="Arial"/>
              <a:cs typeface="Arial"/>
              <a:sym typeface="Arial"/>
            </a:endParaRPr>
          </a:p>
          <a:p>
            <a:pPr marL="228600" lvl="0" indent="-6413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  <a:p>
            <a:pPr marL="228600" lvl="0" indent="-64135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dirty="0"/>
          </a:p>
        </p:txBody>
      </p:sp>
      <p:sp>
        <p:nvSpPr>
          <p:cNvPr id="247" name="Google Shape;247;p39"/>
          <p:cNvSpPr/>
          <p:nvPr/>
        </p:nvSpPr>
        <p:spPr>
          <a:xfrm>
            <a:off x="972014" y="989557"/>
            <a:ext cx="600307" cy="33657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4a987f3d29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Czym jest hosting?</a:t>
            </a:r>
            <a:endParaRPr/>
          </a:p>
        </p:txBody>
      </p:sp>
      <p:sp>
        <p:nvSpPr>
          <p:cNvPr id="254" name="Google Shape;254;g24a987f3d29_0_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675200" cy="41292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457200" lvl="0" indent="-406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/>
              <a:t>Hosting internetowy odnosi się do usługi polegającej na zapewnieniu przestrzeni dyskowej i dostępu do stron internetowych w Internecie. 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/>
              <a:t>Wiąże się to z </a:t>
            </a:r>
            <a:r>
              <a:rPr lang="fi-FI" b="1" dirty="0"/>
              <a:t>przechowywaniem plików i danych witryny na serwerze podłączonym do Internetu, umożliwiając </a:t>
            </a:r>
            <a:r>
              <a:rPr lang="fi-FI" dirty="0"/>
              <a:t>dostęp do witryny użytkownikom na całym świecie. 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/>
              <a:t>Firmy hostingowe zazwyczaj oferują różne rodzaje planów hostingowych, np. hosting współdzielony i hosting w chmurze. </a:t>
            </a:r>
            <a:endParaRPr dirty="0"/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Char char="●"/>
            </a:pPr>
            <a:r>
              <a:rPr lang="fi-FI" dirty="0"/>
              <a:t>Dostawca usług hostingowych jest odpowiedzialny za utrzymanie serwera, zapewnienie jego dostępności i zapewnienie wsparcia technicznego właścicielom witryn.</a:t>
            </a: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40"/>
          <p:cNvSpPr txBox="1"/>
          <p:nvPr/>
        </p:nvSpPr>
        <p:spPr>
          <a:xfrm>
            <a:off x="2351677" y="1918321"/>
            <a:ext cx="1366969" cy="523617"/>
          </a:xfrm>
          <a:prstGeom prst="rect">
            <a:avLst/>
          </a:prstGeom>
          <a:solidFill>
            <a:srgbClr val="D5DBE5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DNS zawiera adresy IP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40"/>
          <p:cNvSpPr txBox="1">
            <a:spLocks noGrp="1"/>
          </p:cNvSpPr>
          <p:nvPr>
            <p:ph type="title"/>
          </p:nvPr>
        </p:nvSpPr>
        <p:spPr>
          <a:xfrm>
            <a:off x="1195038" y="143699"/>
            <a:ext cx="10524390" cy="13266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/>
              <a:t>Architektura hostingu</a:t>
            </a:r>
            <a:endParaRPr/>
          </a:p>
        </p:txBody>
      </p:sp>
      <p:pic>
        <p:nvPicPr>
          <p:cNvPr id="262" name="Google Shape;262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64298" y="4954569"/>
            <a:ext cx="1574352" cy="1333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27055" y="2550014"/>
            <a:ext cx="639922" cy="857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96210" y="2041617"/>
            <a:ext cx="668612" cy="896078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40"/>
          <p:cNvSpPr txBox="1"/>
          <p:nvPr/>
        </p:nvSpPr>
        <p:spPr>
          <a:xfrm>
            <a:off x="7383905" y="1115687"/>
            <a:ext cx="1436710" cy="739240"/>
          </a:xfrm>
          <a:prstGeom prst="rect">
            <a:avLst/>
          </a:prstGeom>
          <a:solidFill>
            <a:srgbClr val="D5DBE5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Serwer hostingowy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fi-FI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(123.456.7.89)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6" name="Google Shape;266;p40"/>
          <p:cNvCxnSpPr/>
          <p:nvPr/>
        </p:nvCxnSpPr>
        <p:spPr>
          <a:xfrm rot="10800000" flipH="1">
            <a:off x="4817721" y="2750567"/>
            <a:ext cx="2698090" cy="2163528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67" name="Google Shape;267;p40"/>
          <p:cNvSpPr txBox="1"/>
          <p:nvPr/>
        </p:nvSpPr>
        <p:spPr>
          <a:xfrm>
            <a:off x="1570035" y="3588379"/>
            <a:ext cx="1325120" cy="1200288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6525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 startAt="2"/>
            </a:pPr>
            <a:r>
              <a:rPr lang="fi-FI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Serwer DNS odsyła odpowiedni adres IP: 123.456.7.89</a:t>
            </a:r>
            <a:endParaRPr sz="3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40"/>
          <p:cNvSpPr txBox="1"/>
          <p:nvPr/>
        </p:nvSpPr>
        <p:spPr>
          <a:xfrm>
            <a:off x="5507728" y="3631160"/>
            <a:ext cx="1229113" cy="64629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6525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 startAt="3"/>
            </a:pP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Przeglądarka prosi </a:t>
            </a:r>
            <a:r>
              <a:rPr lang="fi-FI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</a:t>
            </a:r>
            <a:r>
              <a:rPr lang="pl-PL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pl-PL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fi-FI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123.456.7.89</a:t>
            </a:r>
            <a:endParaRPr sz="3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9" name="Google Shape;269;p40"/>
          <p:cNvCxnSpPr/>
          <p:nvPr/>
        </p:nvCxnSpPr>
        <p:spPr>
          <a:xfrm rot="10800000">
            <a:off x="3371085" y="3429000"/>
            <a:ext cx="830027" cy="1422481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270" name="Google Shape;270;p40"/>
          <p:cNvCxnSpPr/>
          <p:nvPr/>
        </p:nvCxnSpPr>
        <p:spPr>
          <a:xfrm>
            <a:off x="2879843" y="3631700"/>
            <a:ext cx="775393" cy="1453256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271" name="Google Shape;271;p40"/>
          <p:cNvSpPr/>
          <p:nvPr/>
        </p:nvSpPr>
        <p:spPr>
          <a:xfrm>
            <a:off x="3718646" y="4236567"/>
            <a:ext cx="428814" cy="428814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None/>
            </a:pPr>
            <a:r>
              <a:rPr lang="fi-FI" sz="18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40"/>
          <p:cNvSpPr/>
          <p:nvPr/>
        </p:nvSpPr>
        <p:spPr>
          <a:xfrm>
            <a:off x="2903141" y="3786041"/>
            <a:ext cx="428814" cy="428814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None/>
            </a:pPr>
            <a:r>
              <a:rPr lang="fi-FI" sz="18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40"/>
          <p:cNvSpPr txBox="1"/>
          <p:nvPr/>
        </p:nvSpPr>
        <p:spPr>
          <a:xfrm>
            <a:off x="3813169" y="2818540"/>
            <a:ext cx="1574352" cy="1384954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80975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/>
            </a:pPr>
            <a:endParaRPr lang="pl-PL" sz="1200" b="0" i="0" u="none" strike="noStrike" cap="none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0975" marR="0" lvl="0" indent="-1397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/>
            </a:pPr>
            <a:r>
              <a:rPr lang="fi-FI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Użytkownicy </a:t>
            </a: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wyszukują stronę </a:t>
            </a:r>
            <a:r>
              <a:rPr lang="fi-FI" sz="1200" b="0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www.unique.com </a:t>
            </a: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wysyłając zapytanie z przeglądarki</a:t>
            </a:r>
            <a:r>
              <a:rPr lang="fi-FI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pl-PL" sz="1200" b="0" i="0" u="none" strike="noStrike" cap="none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40"/>
          <p:cNvSpPr/>
          <p:nvPr/>
        </p:nvSpPr>
        <p:spPr>
          <a:xfrm>
            <a:off x="4899167" y="4482568"/>
            <a:ext cx="428814" cy="428814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None/>
            </a:pPr>
            <a:r>
              <a:rPr lang="fi-FI" sz="18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40"/>
          <p:cNvSpPr txBox="1"/>
          <p:nvPr/>
        </p:nvSpPr>
        <p:spPr>
          <a:xfrm>
            <a:off x="7413349" y="4946621"/>
            <a:ext cx="1503539" cy="1015622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36525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 startAt="4"/>
            </a:pP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Host wysyła do przeglądarki adres </a:t>
            </a:r>
            <a:r>
              <a:rPr lang="fi-FI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123.45465.7.89</a:t>
            </a:r>
            <a:endParaRPr lang="pl-PL" sz="1200" b="0" i="0" u="none" strike="noStrike" cap="none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6525" marR="0" lvl="0" indent="-1365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eriod" startAt="4"/>
            </a:pPr>
            <a:endParaRPr sz="105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76" name="Google Shape;276;p40"/>
          <p:cNvCxnSpPr/>
          <p:nvPr/>
        </p:nvCxnSpPr>
        <p:spPr>
          <a:xfrm rot="10800000" flipH="1">
            <a:off x="5139583" y="3040783"/>
            <a:ext cx="2989656" cy="2589944"/>
          </a:xfrm>
          <a:prstGeom prst="straightConnector1">
            <a:avLst/>
          </a:prstGeom>
          <a:noFill/>
          <a:ln w="12700" cap="flat" cmpd="sng">
            <a:solidFill>
              <a:srgbClr val="0070C0"/>
            </a:solidFill>
            <a:prstDash val="solid"/>
            <a:miter lim="800000"/>
            <a:headEnd type="triangle" w="med" len="med"/>
            <a:tailEnd type="none" w="sm" len="sm"/>
          </a:ln>
        </p:spPr>
      </p:cxnSp>
      <p:sp>
        <p:nvSpPr>
          <p:cNvPr id="277" name="Google Shape;277;p40"/>
          <p:cNvSpPr/>
          <p:nvPr/>
        </p:nvSpPr>
        <p:spPr>
          <a:xfrm>
            <a:off x="5920798" y="4574260"/>
            <a:ext cx="428814" cy="428814"/>
          </a:xfrm>
          <a:prstGeom prst="ellipse">
            <a:avLst/>
          </a:prstGeom>
          <a:solidFill>
            <a:schemeClr val="lt1"/>
          </a:solidFill>
          <a:ln w="9525" cap="flat" cmpd="sng">
            <a:solidFill>
              <a:srgbClr val="0070C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alibri"/>
              <a:buNone/>
            </a:pPr>
            <a:r>
              <a:rPr lang="fi-FI" sz="18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8" name="Google Shape;278;p40"/>
          <p:cNvGrpSpPr/>
          <p:nvPr/>
        </p:nvGrpSpPr>
        <p:grpSpPr>
          <a:xfrm>
            <a:off x="7329658" y="3410385"/>
            <a:ext cx="2145553" cy="1441096"/>
            <a:chOff x="8966335" y="1999225"/>
            <a:chExt cx="2422071" cy="1626824"/>
          </a:xfrm>
        </p:grpSpPr>
        <p:pic>
          <p:nvPicPr>
            <p:cNvPr id="279" name="Google Shape;279;p40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966335" y="1999225"/>
              <a:ext cx="2422071" cy="1626824"/>
            </a:xfrm>
            <a:prstGeom prst="rect">
              <a:avLst/>
            </a:prstGeom>
            <a:noFill/>
            <a:ln w="9525" cap="flat" cmpd="sng">
              <a:solidFill>
                <a:srgbClr val="0070C0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280" name="Google Shape;280;p40"/>
            <p:cNvSpPr txBox="1"/>
            <p:nvPr/>
          </p:nvSpPr>
          <p:spPr>
            <a:xfrm>
              <a:off x="9691775" y="2045073"/>
              <a:ext cx="1513274" cy="20864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600"/>
                <a:buFont typeface="Calibri"/>
                <a:buNone/>
              </a:pPr>
              <a:r>
                <a:rPr lang="fi-FI" sz="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www.unique.com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41"/>
          <p:cNvSpPr txBox="1">
            <a:spLocks noGrp="1"/>
          </p:cNvSpPr>
          <p:nvPr>
            <p:ph type="title"/>
          </p:nvPr>
        </p:nvSpPr>
        <p:spPr>
          <a:xfrm>
            <a:off x="633919" y="243818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8765"/>
              <a:buFont typeface="Calibri"/>
              <a:buNone/>
            </a:pPr>
            <a:r>
              <a:rPr lang="pl-PL" sz="3600" dirty="0" smtClean="0"/>
              <a:t>Do </a:t>
            </a:r>
            <a:r>
              <a:rPr lang="fi-FI" sz="3600" dirty="0" smtClean="0"/>
              <a:t>rozważenia </a:t>
            </a:r>
            <a:r>
              <a:rPr lang="fi-FI" sz="3600" dirty="0"/>
              <a:t>przy wyborze </a:t>
            </a:r>
            <a:r>
              <a:rPr lang="fi-FI" sz="3600" dirty="0" smtClean="0"/>
              <a:t>hosta</a:t>
            </a:r>
            <a:r>
              <a:rPr lang="fi-FI" dirty="0"/>
              <a:t/>
            </a:r>
            <a:br>
              <a:rPr lang="fi-FI" dirty="0"/>
            </a:br>
            <a:r>
              <a:rPr lang="fi-FI" sz="1200" dirty="0"/>
              <a:t/>
            </a:r>
            <a:br>
              <a:rPr lang="fi-FI" sz="1200" dirty="0"/>
            </a:br>
            <a:endParaRPr dirty="0"/>
          </a:p>
        </p:txBody>
      </p:sp>
      <p:sp>
        <p:nvSpPr>
          <p:cNvPr id="286" name="Google Shape;286;p41"/>
          <p:cNvSpPr txBox="1">
            <a:spLocks noGrp="1"/>
          </p:cNvSpPr>
          <p:nvPr>
            <p:ph type="body" idx="1"/>
          </p:nvPr>
        </p:nvSpPr>
        <p:spPr>
          <a:xfrm>
            <a:off x="633919" y="1183599"/>
            <a:ext cx="10515600" cy="478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175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660"/>
              <a:buChar char="•"/>
            </a:pPr>
            <a:r>
              <a:rPr lang="fi-FI" sz="1640" dirty="0"/>
              <a:t>Opóźnienie ładowania strony o 1 sekundę powoduje </a:t>
            </a:r>
            <a:r>
              <a:rPr lang="fi-FI" sz="1640" u="sng" dirty="0">
                <a:solidFill>
                  <a:schemeClr val="hlink"/>
                </a:solidFill>
                <a:hlinkClick r:id="rId3"/>
              </a:rPr>
              <a:t>spadek liczby konwersji o 7%.</a:t>
            </a:r>
            <a:endParaRPr sz="1640" dirty="0"/>
          </a:p>
          <a:p>
            <a:pPr marL="342900" lvl="0" indent="-31750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660"/>
              <a:buChar char="•"/>
            </a:pPr>
            <a:r>
              <a:rPr lang="fi-FI" sz="1640" dirty="0"/>
              <a:t>4-sekundowe opóźnienie w ładowaniu strony powoduje utratę </a:t>
            </a:r>
            <a:r>
              <a:rPr lang="fi-FI" sz="1640" u="sng" dirty="0">
                <a:solidFill>
                  <a:schemeClr val="hlink"/>
                </a:solidFill>
                <a:hlinkClick r:id="rId4"/>
              </a:rPr>
              <a:t>10% lub więcej ruchu na stronie.</a:t>
            </a:r>
            <a:endParaRPr sz="1640" dirty="0"/>
          </a:p>
          <a:p>
            <a:pPr marL="342900" lvl="0" indent="-31750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660"/>
              <a:buChar char="•"/>
            </a:pPr>
            <a:r>
              <a:rPr lang="fi-FI" sz="1640" u="sng" dirty="0">
                <a:solidFill>
                  <a:schemeClr val="hlink"/>
                </a:solidFill>
                <a:hlinkClick r:id="rId5"/>
              </a:rPr>
              <a:t>86% stron internetowych </a:t>
            </a:r>
            <a:r>
              <a:rPr lang="fi-FI" sz="1640" dirty="0"/>
              <a:t>ma co najmniej jedną poważną lukę w zabezpieczeniach.</a:t>
            </a:r>
            <a:endParaRPr sz="1640" dirty="0"/>
          </a:p>
          <a:p>
            <a:pPr marL="342900" lvl="0" indent="-31750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660"/>
              <a:buChar char="•"/>
            </a:pPr>
            <a:r>
              <a:rPr lang="fi-FI" sz="1640" dirty="0"/>
              <a:t>Migracja na innego hosta może kosztować tysiące dolarów i wymagać tygodni, a nawet miesięcy </a:t>
            </a:r>
            <a:r>
              <a:rPr lang="fi-FI" sz="1640" dirty="0" smtClean="0"/>
              <a:t>planowania</a:t>
            </a:r>
            <a:r>
              <a:rPr lang="pl-PL" sz="1640" dirty="0" smtClean="0"/>
              <a:t>.</a:t>
            </a:r>
            <a:endParaRPr sz="1979" dirty="0"/>
          </a:p>
          <a:p>
            <a:pPr marL="342900" lvl="0" indent="-3175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660"/>
              <a:buFont typeface="Arial"/>
              <a:buChar char="•"/>
            </a:pPr>
            <a:r>
              <a:rPr lang="fi-FI" sz="1640" dirty="0"/>
              <a:t>Jakiego rodzaju stronę internetową budujesz - czy będzie ona przede wszystkim źródłem informacji o firmie, czy też będzie wymagała bardziej interaktywnych elementów?</a:t>
            </a:r>
            <a:endParaRPr sz="1979" dirty="0"/>
          </a:p>
          <a:p>
            <a:pPr marL="342900" lvl="0" indent="-3175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660"/>
              <a:buFont typeface="Arial"/>
              <a:buChar char="•"/>
            </a:pPr>
            <a:r>
              <a:rPr lang="fi-FI" sz="1640" dirty="0"/>
              <a:t>Jaką funkcjonalność będzie zawierała Twoja strona - czy będziesz miał bazę danych klientów i czy będzie istniał transfer prywatnych i bezpiecznych informacji?</a:t>
            </a:r>
            <a:endParaRPr sz="1979" dirty="0"/>
          </a:p>
          <a:p>
            <a:pPr marL="342900" lvl="0" indent="-317500" algn="l" rtl="0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660"/>
              <a:buFont typeface="Arial"/>
              <a:buChar char="•"/>
            </a:pPr>
            <a:r>
              <a:rPr lang="fi-FI" sz="1640" dirty="0"/>
              <a:t>Jakiego rodzaju wzrost ruchu jest oczekiwany - czy będzie to blog, który z czasem będzie odnotowywał stale rosnący ruch, czy też witryna eCommerce, która może doświadczać intensywnych skoków ruchu?</a:t>
            </a:r>
            <a:endParaRPr sz="1979" dirty="0"/>
          </a:p>
          <a:p>
            <a:pPr marL="342900" lvl="0" indent="-14859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3060"/>
              <a:buNone/>
            </a:pPr>
            <a:endParaRPr sz="1640" dirty="0"/>
          </a:p>
          <a:p>
            <a:pPr marL="342900" lvl="0" indent="-215900" algn="l" rtl="0">
              <a:lnSpc>
                <a:spcPct val="11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1300" dirty="0"/>
          </a:p>
        </p:txBody>
      </p:sp>
      <p:sp>
        <p:nvSpPr>
          <p:cNvPr id="2" name="Prostokąt 1"/>
          <p:cNvSpPr/>
          <p:nvPr/>
        </p:nvSpPr>
        <p:spPr>
          <a:xfrm>
            <a:off x="5891719" y="5972783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i-FI" sz="1200" u="sng" dirty="0">
                <a:solidFill>
                  <a:schemeClr val="hlink"/>
                </a:solidFill>
                <a:hlinkClick r:id="rId6"/>
              </a:rPr>
              <a:t>Źródło: https://www.hostpapa.com/blog/web-hosting/definitive-guide-web-hosting/</a:t>
            </a:r>
            <a:endParaRPr lang="pl-PL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3"/>
          <p:cNvSpPr txBox="1"/>
          <p:nvPr/>
        </p:nvSpPr>
        <p:spPr>
          <a:xfrm>
            <a:off x="334536" y="1263417"/>
            <a:ext cx="11768254" cy="5129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1526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3"/>
          <p:cNvSpPr txBox="1">
            <a:spLocks noGrp="1"/>
          </p:cNvSpPr>
          <p:nvPr>
            <p:ph type="title"/>
          </p:nvPr>
        </p:nvSpPr>
        <p:spPr>
          <a:xfrm>
            <a:off x="334536" y="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pl-PL" sz="3600" dirty="0" smtClean="0"/>
              <a:t>Co brać </a:t>
            </a:r>
            <a:r>
              <a:rPr lang="fi-FI" sz="3600" b="1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 </a:t>
            </a:r>
            <a:r>
              <a:rPr lang="fi-FI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uwagę przy wyborze hosta</a:t>
            </a:r>
            <a:endParaRPr sz="4800" dirty="0"/>
          </a:p>
        </p:txBody>
      </p:sp>
      <p:sp>
        <p:nvSpPr>
          <p:cNvPr id="293" name="Google Shape;293;p33"/>
          <p:cNvSpPr txBox="1">
            <a:spLocks noGrp="1"/>
          </p:cNvSpPr>
          <p:nvPr>
            <p:ph type="body" idx="1"/>
          </p:nvPr>
        </p:nvSpPr>
        <p:spPr>
          <a:xfrm>
            <a:off x="521319" y="1446018"/>
            <a:ext cx="11149361" cy="4946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54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1500" dirty="0"/>
              <a:t>Czy będziesz musiał hostować wiele witryn w wielu subdomenach dla swojej witryny?</a:t>
            </a:r>
            <a:endParaRPr sz="23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1500" dirty="0"/>
              <a:t>Czy planujesz skalowanie i dodawanie nowych funkcji w miarę rozwoju firmy?</a:t>
            </a:r>
            <a:endParaRPr sz="23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1500" dirty="0"/>
              <a:t>Czy będziesz potrzebować integracji oprogramowania teraz lub w przyszłości z oprogramowaniem innych firm </a:t>
            </a:r>
            <a:r>
              <a:rPr lang="pl-PL" sz="1500" dirty="0" smtClean="0"/>
              <a:t/>
            </a:r>
            <a:br>
              <a:rPr lang="pl-PL" sz="1500" dirty="0" smtClean="0"/>
            </a:br>
            <a:r>
              <a:rPr lang="fi-FI" sz="1500" dirty="0" smtClean="0"/>
              <a:t>(</a:t>
            </a:r>
            <a:r>
              <a:rPr lang="fi-FI" sz="1500" dirty="0"/>
              <a:t>np. oprogramowaniem księgowym, oprogramowaniem do zarządzania relacjami z klientami, ERP itp.)</a:t>
            </a:r>
            <a:endParaRPr sz="23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1500" dirty="0"/>
              <a:t>Czy przewidujesz jakieś specjalne potrzeby związane z kodowaniem witryny (php, java, .net itp.)?</a:t>
            </a:r>
            <a:endParaRPr sz="23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1500" dirty="0"/>
              <a:t>Jaki rodzaj treści jest obsługiwany - czy potrzebna będzie znaczna ilość niezawodnej przepustowości dla stale rosnącej liczby odbiorców?</a:t>
            </a:r>
            <a:endParaRPr sz="23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1500" dirty="0"/>
              <a:t>Ile stron będzie miała Twoja witryna - niektórzy dostawcy ograniczają liczbę dozwolonych stron w przypadku wartościowych/ekonomicznych planów hostingowych.</a:t>
            </a:r>
            <a:endParaRPr sz="23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1500" dirty="0"/>
              <a:t>Czy Twoja witryna ma kluczowe znaczenie dla sukcesu i rozwoju Twojej firmy - jak przestój wpłynie na Twoje przychody? </a:t>
            </a:r>
            <a:r>
              <a:rPr lang="pl-PL" sz="1500" dirty="0"/>
              <a:t/>
            </a:r>
            <a:br>
              <a:rPr lang="pl-PL" sz="1500" dirty="0"/>
            </a:br>
            <a:r>
              <a:rPr lang="fi-FI" sz="1500" dirty="0" smtClean="0"/>
              <a:t>Czy </a:t>
            </a:r>
            <a:r>
              <a:rPr lang="fi-FI" sz="1500" dirty="0"/>
              <a:t>czas pracy jest czynnikiem krytycznym?</a:t>
            </a:r>
            <a:endParaRPr sz="2300" dirty="0"/>
          </a:p>
          <a:p>
            <a:pPr marL="285750" lvl="0" indent="-254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ED7D31"/>
              </a:buClr>
              <a:buSzPts val="2500"/>
              <a:buFont typeface="Arial"/>
              <a:buChar char="•"/>
            </a:pPr>
            <a:r>
              <a:rPr lang="fi-FI" sz="1500" dirty="0"/>
              <a:t>Czy wraz z witryną potrzebny będzie </a:t>
            </a:r>
            <a:r>
              <a:rPr lang="fi-FI" sz="1500" u="sng" dirty="0">
                <a:solidFill>
                  <a:schemeClr val="hlink"/>
                </a:solidFill>
                <a:hlinkClick r:id="rId3"/>
              </a:rPr>
              <a:t>hosting poczty e-mail?</a:t>
            </a:r>
            <a:endParaRPr sz="2300" dirty="0"/>
          </a:p>
          <a:p>
            <a:pPr marL="356235" lvl="0" indent="-1524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100"/>
              <a:buFont typeface="Arial"/>
              <a:buNone/>
            </a:pPr>
            <a:endParaRPr sz="900" dirty="0"/>
          </a:p>
        </p:txBody>
      </p:sp>
      <p:sp>
        <p:nvSpPr>
          <p:cNvPr id="294" name="Google Shape;294;p33"/>
          <p:cNvSpPr txBox="1"/>
          <p:nvPr/>
        </p:nvSpPr>
        <p:spPr>
          <a:xfrm>
            <a:off x="6359368" y="6027769"/>
            <a:ext cx="574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-FI" sz="1200" b="0" i="0" u="sng" strike="noStrike" cap="none">
                <a:solidFill>
                  <a:srgbClr val="0563C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Źródło: https://www.hostpapa.com/blog/web-hosting/definitive-guide-web-hosting/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2"/>
          <p:cNvSpPr txBox="1">
            <a:spLocks noGrp="1"/>
          </p:cNvSpPr>
          <p:nvPr>
            <p:ph type="title"/>
          </p:nvPr>
        </p:nvSpPr>
        <p:spPr>
          <a:xfrm>
            <a:off x="601134" y="371749"/>
            <a:ext cx="9533466" cy="1476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 sz="4000" dirty="0"/>
              <a:t>10 najważniejszych czynników </a:t>
            </a:r>
            <a:r>
              <a:rPr lang="pl-PL" sz="4000" dirty="0" smtClean="0"/>
              <a:t/>
            </a:r>
            <a:br>
              <a:rPr lang="pl-PL" sz="4000" dirty="0" smtClean="0"/>
            </a:br>
            <a:r>
              <a:rPr lang="fi-FI" sz="4000" dirty="0" smtClean="0"/>
              <a:t>przy </a:t>
            </a:r>
            <a:r>
              <a:rPr lang="fi-FI" sz="4000" dirty="0"/>
              <a:t>wyborze hosta</a:t>
            </a:r>
            <a:r>
              <a:rPr lang="fi-FI" dirty="0"/>
              <a:t/>
            </a:r>
            <a:br>
              <a:rPr lang="fi-FI" dirty="0"/>
            </a:br>
            <a:endParaRPr sz="1200" b="0" dirty="0">
              <a:solidFill>
                <a:srgbClr val="0070C0"/>
              </a:solidFill>
            </a:endParaRPr>
          </a:p>
        </p:txBody>
      </p:sp>
      <p:sp>
        <p:nvSpPr>
          <p:cNvPr id="300" name="Google Shape;300;p42"/>
          <p:cNvSpPr txBox="1">
            <a:spLocks noGrp="1"/>
          </p:cNvSpPr>
          <p:nvPr>
            <p:ph type="body" idx="1"/>
          </p:nvPr>
        </p:nvSpPr>
        <p:spPr>
          <a:xfrm>
            <a:off x="838200" y="1609726"/>
            <a:ext cx="10515600" cy="4224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3"/>
              </a:rPr>
              <a:t>1. Miejsce na dysku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4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2. Przepustowość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5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3. Bezpieczeństwo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6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4. Czas pracy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7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5. Szybkość strony internetowej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8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6. Wstępnie zainstalowane aplikacje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9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7. Nazwy domen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10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8. Kreator stron internetowych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11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9. Wsparcie</a:t>
            </a:r>
            <a:endParaRPr sz="3800" b="0" i="0" dirty="0">
              <a:solidFill>
                <a:srgbClr val="3D4E5E"/>
              </a:solidFill>
            </a:endParaRPr>
          </a:p>
          <a:p>
            <a:pPr marL="0" lvl="0" indent="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3575D3"/>
              </a:buClr>
              <a:buSzPct val="133971"/>
              <a:buNone/>
            </a:pPr>
            <a:r>
              <a:rPr lang="fi-FI" sz="3800" b="0" i="0" u="sng" dirty="0">
                <a:solidFill>
                  <a:srgbClr val="3575D3"/>
                </a:solidFill>
                <a:hlinkClick r:id="rId12"/>
              </a:rPr>
              <a:t>10. Kopie zapasowe</a:t>
            </a:r>
            <a:endParaRPr sz="3800" b="0" i="0" dirty="0">
              <a:solidFill>
                <a:srgbClr val="3D4E5E"/>
              </a:solidFill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81818"/>
              <a:buNone/>
            </a:pPr>
            <a:endParaRPr dirty="0"/>
          </a:p>
        </p:txBody>
      </p:sp>
      <p:sp>
        <p:nvSpPr>
          <p:cNvPr id="301" name="Google Shape;301;p42"/>
          <p:cNvSpPr txBox="1"/>
          <p:nvPr/>
        </p:nvSpPr>
        <p:spPr>
          <a:xfrm>
            <a:off x="5662047" y="6085451"/>
            <a:ext cx="61122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i-FI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Źródło: </a:t>
            </a:r>
            <a:r>
              <a:rPr lang="fi-FI" sz="1200" b="0" i="0" u="sng" strike="noStrike" cap="none" dirty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  <a:hlinkClick r:id="rId13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https://www.bluehost.com/resources/features-a-good-web-host-should-provide/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3"/>
          <p:cNvSpPr txBox="1">
            <a:spLocks noGrp="1"/>
          </p:cNvSpPr>
          <p:nvPr>
            <p:ph type="title"/>
          </p:nvPr>
        </p:nvSpPr>
        <p:spPr>
          <a:xfrm>
            <a:off x="601134" y="371749"/>
            <a:ext cx="9794723" cy="1476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fi-FI"/>
              <a:t>Jak znaleźć odpowiednią platformę programistyczną dla swojej firmy?</a:t>
            </a:r>
            <a:endParaRPr/>
          </a:p>
        </p:txBody>
      </p:sp>
      <p:pic>
        <p:nvPicPr>
          <p:cNvPr id="307" name="Google Shape;307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4650" y="2054594"/>
            <a:ext cx="5527221" cy="3957490"/>
          </a:xfrm>
          <a:prstGeom prst="rect">
            <a:avLst/>
          </a:prstGeom>
          <a:noFill/>
          <a:ln w="9525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sx="102000" sy="102000" algn="ct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1e372d57c9e_0_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Zacznij od tych pytań przy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fi-FI" dirty="0" smtClean="0"/>
              <a:t>wyborze </a:t>
            </a:r>
            <a:r>
              <a:rPr lang="fi-FI" dirty="0"/>
              <a:t>platformy internetowej:</a:t>
            </a:r>
            <a:endParaRPr dirty="0"/>
          </a:p>
        </p:txBody>
      </p:sp>
      <p:sp>
        <p:nvSpPr>
          <p:cNvPr id="314" name="Google Shape;314;g1e372d57c9e_0_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457200" lvl="0" indent="-37973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Czy tylko wyświetlasz informacje, czy też odwiedzający witrynę powinni mieć możliwość interakcji ze stronami?</a:t>
            </a:r>
            <a:endParaRPr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Planujesz sprzedawać produkty lub </a:t>
            </a:r>
            <a:r>
              <a:rPr lang="fi-FI" dirty="0" smtClean="0"/>
              <a:t>usługi</a:t>
            </a:r>
            <a:r>
              <a:rPr lang="pl-PL" dirty="0" smtClean="0"/>
              <a:t> na www</a:t>
            </a:r>
            <a:r>
              <a:rPr lang="fi-FI" dirty="0" smtClean="0"/>
              <a:t>?</a:t>
            </a:r>
            <a:endParaRPr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Czy musisz przechwytywać dane klientów (np. dane kontaktowe) na potrzeby marketingu e-mailowego lub sprzedaży?</a:t>
            </a:r>
            <a:endParaRPr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Czy będziesz zarządzać swoją witryną samodzielnie, czy współpracować z zewnętrznym dostawcą usług?</a:t>
            </a:r>
            <a:endParaRPr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Czy jest budżet na dodatkowe funkcje?</a:t>
            </a:r>
            <a:endParaRPr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W jakim stopniu chcesz dostosować układ i wygląd?</a:t>
            </a:r>
            <a:endParaRPr dirty="0"/>
          </a:p>
          <a:p>
            <a:pPr marL="457200" lvl="0" indent="-37973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Czy potrzebujesz stworzyć jakieś unikalne funkcje, takie jak quizy, formularze lub newslettery?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15" name="Google Shape;315;g1e372d57c9e_0_31"/>
          <p:cNvSpPr txBox="1"/>
          <p:nvPr/>
        </p:nvSpPr>
        <p:spPr>
          <a:xfrm>
            <a:off x="2876600" y="6003350"/>
            <a:ext cx="88869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>
                <a:solidFill>
                  <a:schemeClr val="hlink"/>
                </a:solidFill>
                <a:hlinkClick r:id="rId3"/>
              </a:rPr>
              <a:t>https://www.forbes.com/advisor/business/software/best-website-builders/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46"/>
          <p:cNvSpPr txBox="1">
            <a:spLocks noGrp="1"/>
          </p:cNvSpPr>
          <p:nvPr>
            <p:ph type="title" idx="4294967295"/>
          </p:nvPr>
        </p:nvSpPr>
        <p:spPr>
          <a:xfrm>
            <a:off x="504825" y="161925"/>
            <a:ext cx="9963150" cy="971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3000"/>
              <a:t>Co należy wziąć pod uwagę przy wyborze </a:t>
            </a:r>
            <a:br>
              <a:rPr lang="fi-FI" sz="3000"/>
            </a:br>
            <a:r>
              <a:rPr lang="fi-FI" sz="3000"/>
              <a:t>platformy do tworzenia stron internetowych</a:t>
            </a:r>
            <a:endParaRPr sz="3000"/>
          </a:p>
        </p:txBody>
      </p:sp>
      <p:sp>
        <p:nvSpPr>
          <p:cNvPr id="321" name="Google Shape;321;p46"/>
          <p:cNvSpPr txBox="1">
            <a:spLocks noGrp="1"/>
          </p:cNvSpPr>
          <p:nvPr>
            <p:ph type="body" idx="4294967295"/>
          </p:nvPr>
        </p:nvSpPr>
        <p:spPr>
          <a:xfrm>
            <a:off x="666750" y="1431351"/>
            <a:ext cx="11020500" cy="44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41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b="1" dirty="0">
                <a:latin typeface="Arial"/>
                <a:ea typeface="Arial"/>
                <a:cs typeface="Arial"/>
                <a:sym typeface="Arial"/>
              </a:rPr>
              <a:t>Optymalizacja strony mobilnej - responsywny design</a:t>
            </a:r>
            <a:endParaRPr sz="1750" dirty="0"/>
          </a:p>
          <a:p>
            <a:pPr marL="685800" lvl="1" indent="-241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Optymalizacja mobilna jest koniecznością, ponieważ urządzenia mobilne są najczęściej wybieranymi urządzeniami. Upewnij się, że Twoja platforma internetowa obsługuje responsywne projektowanie, dzięki czemu może być zoptymalizowana pod </a:t>
            </a:r>
            <a:r>
              <a:rPr lang="fi-FI" sz="1750" dirty="0"/>
              <a:t>kątem </a:t>
            </a: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urządzenia, na którym jest używana.</a:t>
            </a:r>
            <a:endParaRPr sz="1750" dirty="0"/>
          </a:p>
          <a:p>
            <a:pPr marL="228600" lvl="0" indent="-241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b="1" dirty="0">
                <a:latin typeface="Arial"/>
                <a:ea typeface="Arial"/>
                <a:cs typeface="Arial"/>
                <a:sym typeface="Arial"/>
              </a:rPr>
              <a:t>Opcje SEO</a:t>
            </a:r>
            <a:endParaRPr sz="1750" dirty="0"/>
          </a:p>
          <a:p>
            <a:pPr marL="685800" lvl="1" indent="-241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Widoczność SEO jest koniecznością. Upewnij się, że Twoja witryna zapewnia maksymalne wsparcie dla SEO.</a:t>
            </a:r>
            <a:endParaRPr sz="1750" b="1" dirty="0">
              <a:latin typeface="Arial"/>
              <a:ea typeface="Arial"/>
              <a:cs typeface="Arial"/>
              <a:sym typeface="Arial"/>
            </a:endParaRPr>
          </a:p>
          <a:p>
            <a:pPr marL="228600" lvl="0" indent="-241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b="1" dirty="0">
                <a:latin typeface="Arial"/>
                <a:ea typeface="Arial"/>
                <a:cs typeface="Arial"/>
                <a:sym typeface="Arial"/>
              </a:rPr>
              <a:t>Elastyczność projektowania</a:t>
            </a:r>
            <a:endParaRPr sz="1750" dirty="0"/>
          </a:p>
          <a:p>
            <a:pPr marL="685800" lvl="1" indent="-241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Elastyczność projektu ma kluczowe znaczenie. Chcesz, aby Twoja witryna zaspokajała Twoje specyficzne potrzeby, a także chcesz być w stanie odróżnić się od konkurencji. Ponadto, jeśli planujesz samodzielnie utrzymywać swoją witrynę, docenisz maksymalną </a:t>
            </a:r>
            <a:r>
              <a:rPr lang="fi-FI" sz="1750" dirty="0"/>
              <a:t>elastyczność </a:t>
            </a: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projektu </a:t>
            </a:r>
            <a:r>
              <a:rPr lang="pl-PL" sz="1750" dirty="0" smtClean="0">
                <a:latin typeface="Arial"/>
                <a:ea typeface="Arial"/>
                <a:cs typeface="Arial"/>
                <a:sym typeface="Arial"/>
              </a:rPr>
              <a:t/>
            </a:r>
            <a:br>
              <a:rPr lang="pl-PL" sz="1750" dirty="0" smtClean="0">
                <a:latin typeface="Arial"/>
                <a:ea typeface="Arial"/>
                <a:cs typeface="Arial"/>
                <a:sym typeface="Arial"/>
              </a:rPr>
            </a:br>
            <a:r>
              <a:rPr lang="fi-FI" sz="1750" dirty="0" smtClean="0">
                <a:latin typeface="Arial"/>
                <a:ea typeface="Arial"/>
                <a:cs typeface="Arial"/>
                <a:sym typeface="Arial"/>
              </a:rPr>
              <a:t>i </a:t>
            </a: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łatwość użytkowania.</a:t>
            </a:r>
            <a:endParaRPr sz="1750" dirty="0"/>
          </a:p>
          <a:p>
            <a:pPr marL="228600" lvl="0" indent="-241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b="1" dirty="0">
                <a:latin typeface="Arial"/>
                <a:ea typeface="Arial"/>
                <a:cs typeface="Arial"/>
                <a:sym typeface="Arial"/>
              </a:rPr>
              <a:t>Motywy/szablony</a:t>
            </a:r>
            <a:endParaRPr sz="1750" dirty="0"/>
          </a:p>
          <a:p>
            <a:pPr marL="685800" lvl="1" indent="-241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525"/>
              <a:buChar char="•"/>
            </a:pPr>
            <a:r>
              <a:rPr lang="fi-FI" sz="1750" dirty="0">
                <a:latin typeface="Arial"/>
                <a:ea typeface="Arial"/>
                <a:cs typeface="Arial"/>
                <a:sym typeface="Arial"/>
              </a:rPr>
              <a:t>Motywy i szablony znacznie przyspieszają pracę projektantów. Istniejące szablony można szybko modyfikować zgodnie z potrzebami klientów w porównaniu do sytuacji, gdy zaczynasz od zera.</a:t>
            </a:r>
            <a:endParaRPr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e372d57c9e_0_26"/>
          <p:cNvSpPr txBox="1">
            <a:spLocks noGrp="1"/>
          </p:cNvSpPr>
          <p:nvPr>
            <p:ph type="title" idx="4294967295"/>
          </p:nvPr>
        </p:nvSpPr>
        <p:spPr>
          <a:xfrm>
            <a:off x="504825" y="161925"/>
            <a:ext cx="9963300" cy="9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3000"/>
              <a:t>Co należy wziąć pod uwagę przy wyborze </a:t>
            </a:r>
            <a:br>
              <a:rPr lang="fi-FI" sz="3000"/>
            </a:br>
            <a:r>
              <a:rPr lang="fi-FI" sz="3000"/>
              <a:t>platformy do tworzenia stron internetowych</a:t>
            </a:r>
            <a:endParaRPr sz="3000"/>
          </a:p>
        </p:txBody>
      </p:sp>
      <p:sp>
        <p:nvSpPr>
          <p:cNvPr id="327" name="Google Shape;327;g1e372d57c9e_0_26"/>
          <p:cNvSpPr txBox="1">
            <a:spLocks noGrp="1"/>
          </p:cNvSpPr>
          <p:nvPr>
            <p:ph type="body" idx="4294967295"/>
          </p:nvPr>
        </p:nvSpPr>
        <p:spPr>
          <a:xfrm>
            <a:off x="666750" y="1285451"/>
            <a:ext cx="11020500" cy="45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3495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r>
              <a:rPr lang="fi-FI" sz="1750" b="1" dirty="0"/>
              <a:t>Łatwość użytkowania</a:t>
            </a:r>
            <a:endParaRPr sz="1750" dirty="0"/>
          </a:p>
          <a:p>
            <a:pPr marL="685800" lvl="1" indent="-23495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r>
              <a:rPr lang="fi-FI" sz="1750" dirty="0"/>
              <a:t>Czy użytkownicy mogą samodzielnie tworzyć, zarządzać i aktualizować stronę internetową, czy też potrzebują do tego (drogiego i czasochłonnego) profesjonalisty?</a:t>
            </a:r>
            <a:endParaRPr sz="1750" dirty="0"/>
          </a:p>
          <a:p>
            <a:pPr marL="228600" lvl="0" indent="-23495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r>
              <a:rPr lang="fi-FI" sz="1750" b="1" dirty="0"/>
              <a:t>Narzędzia mediów społecznościowych</a:t>
            </a:r>
            <a:endParaRPr sz="1750" dirty="0"/>
          </a:p>
          <a:p>
            <a:pPr marL="685800" lvl="1" indent="-23495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r>
              <a:rPr lang="fi-FI" sz="1750" dirty="0"/>
              <a:t>Interakcja i możliwość udostępniania w różnych serwisach społecznościowych zwiększa skuteczność marketingu. Upewnij się, że Twoja witryna to obsługuje</a:t>
            </a:r>
            <a:r>
              <a:rPr lang="fi-FI" sz="1750" dirty="0" smtClean="0"/>
              <a:t>.</a:t>
            </a:r>
            <a:endParaRPr lang="pl-PL" sz="1750" dirty="0" smtClean="0"/>
          </a:p>
          <a:p>
            <a:pPr marL="685800" lvl="1" indent="-23495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425"/>
              <a:buChar char="•"/>
            </a:pPr>
            <a:endParaRPr sz="1600" dirty="0"/>
          </a:p>
          <a:p>
            <a:pPr marL="457200" lvl="0" indent="-3746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b="1" dirty="0"/>
              <a:t>Wtyczki i moduły</a:t>
            </a:r>
            <a:endParaRPr sz="1750" dirty="0"/>
          </a:p>
          <a:p>
            <a:pPr marL="914400" lvl="1" indent="-37465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dirty="0"/>
              <a:t>Możliwość korzystania </a:t>
            </a:r>
            <a:r>
              <a:rPr lang="fi-FI" sz="1750" dirty="0" smtClean="0"/>
              <a:t>z wtycze</a:t>
            </a:r>
            <a:r>
              <a:rPr lang="pl-PL" sz="1750" dirty="0" smtClean="0"/>
              <a:t>k </a:t>
            </a:r>
            <a:r>
              <a:rPr lang="fi-FI" sz="1750" dirty="0" smtClean="0"/>
              <a:t>może </a:t>
            </a:r>
            <a:r>
              <a:rPr lang="fi-FI" sz="1750" dirty="0"/>
              <a:t>się przydać w celu dodania funkcjonalności do </a:t>
            </a:r>
            <a:r>
              <a:rPr lang="fi-FI" sz="1750" dirty="0" smtClean="0"/>
              <a:t>witryny</a:t>
            </a:r>
            <a:r>
              <a:rPr lang="pl-PL" sz="1750" dirty="0" smtClean="0"/>
              <a:t>.</a:t>
            </a:r>
            <a:endParaRPr sz="1750" dirty="0"/>
          </a:p>
          <a:p>
            <a:pPr marL="457200" lvl="0" indent="-3746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b="1" dirty="0"/>
              <a:t>Wsparcie</a:t>
            </a:r>
            <a:endParaRPr sz="1750" dirty="0"/>
          </a:p>
          <a:p>
            <a:pPr marL="914400" lvl="1" indent="-37465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dirty="0"/>
              <a:t>Wsparcie 24/7 jest bardzo przydatne, ponieważ nie chcesz żadnych dodatkowych przestojów na swojej stronie.</a:t>
            </a:r>
            <a:endParaRPr sz="1750" b="1" dirty="0"/>
          </a:p>
          <a:p>
            <a:pPr marL="457200" lvl="0" indent="-3746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b="1" dirty="0"/>
              <a:t>Wycena</a:t>
            </a:r>
            <a:endParaRPr sz="1750" dirty="0"/>
          </a:p>
          <a:p>
            <a:pPr marL="914400" lvl="1" indent="-37465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dirty="0"/>
              <a:t>Sprawdź, czy potrzebujesz wszystkiego, za co płacisz.</a:t>
            </a:r>
            <a:endParaRPr sz="175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250"/>
              <a:buNone/>
            </a:pPr>
            <a:endParaRPr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68"/>
          <p:cNvSpPr txBox="1"/>
          <p:nvPr/>
        </p:nvSpPr>
        <p:spPr>
          <a:xfrm>
            <a:off x="671209" y="0"/>
            <a:ext cx="9739616" cy="1476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fi-FI" sz="32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 należy wziąć pod uwagę przy wyborze platformy do tworzenia stron internetowych?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68"/>
          <p:cNvSpPr txBox="1"/>
          <p:nvPr/>
        </p:nvSpPr>
        <p:spPr>
          <a:xfrm>
            <a:off x="585309" y="1645957"/>
            <a:ext cx="11021400" cy="373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79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b="1" dirty="0">
                <a:solidFill>
                  <a:srgbClr val="161249"/>
                </a:solidFill>
              </a:rPr>
              <a:t>Popularność</a:t>
            </a:r>
            <a:endParaRPr sz="1750" dirty="0">
              <a:solidFill>
                <a:srgbClr val="161249"/>
              </a:solidFill>
            </a:endParaRPr>
          </a:p>
          <a:p>
            <a:pPr marL="742950" lvl="1" indent="-2794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dirty="0">
                <a:solidFill>
                  <a:srgbClr val="161249"/>
                </a:solidFill>
              </a:rPr>
              <a:t>Niepopularne platformy mogą mieć podstawowe problemy z jakością, słabe wsparcie lub są trudne </a:t>
            </a:r>
            <a:r>
              <a:rPr lang="pl-PL" sz="1750" dirty="0" smtClean="0">
                <a:solidFill>
                  <a:srgbClr val="161249"/>
                </a:solidFill>
              </a:rPr>
              <a:t/>
            </a:r>
            <a:br>
              <a:rPr lang="pl-PL" sz="1750" dirty="0" smtClean="0">
                <a:solidFill>
                  <a:srgbClr val="161249"/>
                </a:solidFill>
              </a:rPr>
            </a:br>
            <a:r>
              <a:rPr lang="fi-FI" sz="1750" dirty="0" smtClean="0">
                <a:solidFill>
                  <a:srgbClr val="161249"/>
                </a:solidFill>
              </a:rPr>
              <a:t>w </a:t>
            </a:r>
            <a:r>
              <a:rPr lang="fi-FI" sz="1750" dirty="0">
                <a:solidFill>
                  <a:srgbClr val="161249"/>
                </a:solidFill>
              </a:rPr>
              <a:t>użyciu, podczas gdy sama liczba użytkowników i ich stron internetowych oznacza wysokiej jakości rozwiązania techniczne, dobre wsparcie ze strony programistów i innych użytkowników, a użytkownicy uważają, że platforma jest wystarczająco łatwa w użyciu dla ich działalności.</a:t>
            </a:r>
            <a:endParaRPr sz="1750" dirty="0">
              <a:solidFill>
                <a:srgbClr val="161249"/>
              </a:solidFill>
            </a:endParaRPr>
          </a:p>
          <a:p>
            <a:pPr marL="285750" lvl="0" indent="-279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pl-PL" sz="1750" b="1" dirty="0" smtClean="0">
                <a:solidFill>
                  <a:srgbClr val="161249"/>
                </a:solidFill>
              </a:rPr>
              <a:t>Newsletter</a:t>
            </a:r>
            <a:endParaRPr sz="1750" dirty="0">
              <a:solidFill>
                <a:srgbClr val="161249"/>
              </a:solidFill>
            </a:endParaRPr>
          </a:p>
          <a:p>
            <a:pPr marL="742950" lvl="1" indent="-2794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dirty="0">
                <a:solidFill>
                  <a:srgbClr val="161249"/>
                </a:solidFill>
              </a:rPr>
              <a:t>Kreator newslettera może okazać się bardzo przydatny do utrzymywania kontaktu z bazą klientów.</a:t>
            </a:r>
            <a:endParaRPr sz="1750" dirty="0">
              <a:solidFill>
                <a:srgbClr val="161249"/>
              </a:solidFill>
            </a:endParaRPr>
          </a:p>
          <a:p>
            <a:pPr marL="285750" lvl="0" indent="-279400" algn="l" rtl="0"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b="1" dirty="0">
                <a:solidFill>
                  <a:srgbClr val="161249"/>
                </a:solidFill>
              </a:rPr>
              <a:t>Blogowanie, E-commerce, </a:t>
            </a:r>
            <a:r>
              <a:rPr lang="pl-PL" sz="1750" b="1" dirty="0">
                <a:solidFill>
                  <a:srgbClr val="161249"/>
                </a:solidFill>
              </a:rPr>
              <a:t>C</a:t>
            </a:r>
            <a:r>
              <a:rPr lang="fi-FI" sz="1750" b="1" dirty="0" smtClean="0">
                <a:solidFill>
                  <a:srgbClr val="161249"/>
                </a:solidFill>
              </a:rPr>
              <a:t>złonkostwa</a:t>
            </a:r>
            <a:endParaRPr sz="1750" dirty="0">
              <a:solidFill>
                <a:srgbClr val="161249"/>
              </a:solidFill>
            </a:endParaRPr>
          </a:p>
          <a:p>
            <a:pPr marL="742950" lvl="1" indent="-279400" algn="l" rtl="0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2300"/>
              <a:buChar char="•"/>
            </a:pPr>
            <a:r>
              <a:rPr lang="fi-FI" sz="1750" dirty="0">
                <a:solidFill>
                  <a:srgbClr val="161249"/>
                </a:solidFill>
              </a:rPr>
              <a:t>W zależności od rodzaju prowadzonej działalności nie zawsze są to funkcje OBOWIĄZKOWE.</a:t>
            </a:r>
            <a:endParaRPr sz="1750" dirty="0">
              <a:solidFill>
                <a:srgbClr val="161249"/>
              </a:solidFill>
            </a:endParaRPr>
          </a:p>
          <a:p>
            <a:pPr marL="819150" marR="0" lvl="1" indent="-1333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ED7D31"/>
              </a:buClr>
              <a:buSzPts val="2400"/>
              <a:buFont typeface="Arial"/>
              <a:buNone/>
            </a:pPr>
            <a:endParaRPr sz="1750" b="0" i="0" u="none" strike="noStrike" cap="none" dirty="0">
              <a:solidFill>
                <a:srgbClr val="161249"/>
              </a:solidFill>
              <a:sym typeface="Arial"/>
            </a:endParaRPr>
          </a:p>
          <a:p>
            <a:pPr marL="412750" marR="0" lvl="0" indent="-1333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D7D31"/>
              </a:buClr>
              <a:buSzPts val="2400"/>
              <a:buFont typeface="Arial"/>
              <a:buNone/>
            </a:pPr>
            <a:endParaRPr sz="1750" b="0" i="0" u="none" strike="noStrike" cap="none" dirty="0">
              <a:solidFill>
                <a:srgbClr val="161249"/>
              </a:solidFill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5"/>
          <p:cNvSpPr txBox="1">
            <a:spLocks noGrp="1"/>
          </p:cNvSpPr>
          <p:nvPr>
            <p:ph type="title"/>
          </p:nvPr>
        </p:nvSpPr>
        <p:spPr>
          <a:xfrm>
            <a:off x="401109" y="210716"/>
            <a:ext cx="10419291" cy="1188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1111"/>
              <a:buFont typeface="Calibri"/>
              <a:buNone/>
            </a:pPr>
            <a:r>
              <a:rPr lang="fi-FI" sz="3200" dirty="0"/>
              <a:t>Rynek platform internetowych jest zdominowany </a:t>
            </a:r>
            <a:r>
              <a:rPr lang="pl-PL" sz="3200" dirty="0" smtClean="0"/>
              <a:t/>
            </a:r>
            <a:br>
              <a:rPr lang="pl-PL" sz="3200" dirty="0" smtClean="0"/>
            </a:br>
            <a:r>
              <a:rPr lang="fi-FI" sz="3200" dirty="0" smtClean="0"/>
              <a:t>przez </a:t>
            </a:r>
            <a:r>
              <a:rPr lang="fi-FI" sz="3200" dirty="0"/>
              <a:t>WordPress</a:t>
            </a:r>
            <a:br>
              <a:rPr lang="fi-FI" sz="3200" dirty="0"/>
            </a:br>
            <a:r>
              <a:rPr lang="fi-FI" sz="2700" b="0" dirty="0"/>
              <a:t>        Reszta rynku jest bardzo </a:t>
            </a:r>
            <a:r>
              <a:rPr lang="fi-FI" sz="2700" dirty="0"/>
              <a:t>rozdrobniona            </a:t>
            </a:r>
            <a:endParaRPr sz="3200" b="0" dirty="0"/>
          </a:p>
        </p:txBody>
      </p:sp>
      <p:sp>
        <p:nvSpPr>
          <p:cNvPr id="339" name="Google Shape;339;p45"/>
          <p:cNvSpPr/>
          <p:nvPr/>
        </p:nvSpPr>
        <p:spPr>
          <a:xfrm>
            <a:off x="401109" y="1149694"/>
            <a:ext cx="628650" cy="209068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D7D31"/>
          </a:solidFill>
          <a:ln w="12700" cap="flat" cmpd="sng">
            <a:solidFill>
              <a:srgbClr val="ED7D3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0" name="Google Shape;34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56937" y="1807287"/>
            <a:ext cx="6768634" cy="3228325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45"/>
          <p:cNvSpPr txBox="1"/>
          <p:nvPr/>
        </p:nvSpPr>
        <p:spPr>
          <a:xfrm>
            <a:off x="561975" y="5443225"/>
            <a:ext cx="55308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>
                <a:solidFill>
                  <a:schemeClr val="hlink"/>
                </a:solidFill>
                <a:hlinkClick r:id="rId4"/>
              </a:rPr>
              <a:t>https://meetanshi.com/blog/cms-statistics/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42" name="Google Shape;342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92775" y="2126675"/>
            <a:ext cx="5962576" cy="3038074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45"/>
          <p:cNvSpPr txBox="1"/>
          <p:nvPr/>
        </p:nvSpPr>
        <p:spPr>
          <a:xfrm>
            <a:off x="4168925" y="5891750"/>
            <a:ext cx="7407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>
                <a:solidFill>
                  <a:schemeClr val="hlink"/>
                </a:solidFill>
                <a:hlinkClick r:id="rId6"/>
              </a:rPr>
              <a:t>https://www.searchenginejournal.com/cms-market-share-june-2022/455912/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e372d57c9e_0_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4300" dirty="0"/>
              <a:t>Najlepsi twórcy stron internetowych 2023 roku wg. Forbes Advisor</a:t>
            </a:r>
            <a:endParaRPr sz="4300" dirty="0"/>
          </a:p>
        </p:txBody>
      </p:sp>
      <p:sp>
        <p:nvSpPr>
          <p:cNvPr id="351" name="Google Shape;351;g1e372d57c9e_0_14"/>
          <p:cNvSpPr txBox="1"/>
          <p:nvPr/>
        </p:nvSpPr>
        <p:spPr>
          <a:xfrm>
            <a:off x="3208000" y="6033625"/>
            <a:ext cx="86505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u="sng">
                <a:solidFill>
                  <a:schemeClr val="hlink"/>
                </a:solidFill>
                <a:hlinkClick r:id="rId3"/>
              </a:rPr>
              <a:t>https://www.forbes.com/advisor/business/software/best-website-builders/</a:t>
            </a:r>
            <a:endParaRPr/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350;g1e372d57c9e_0_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457200" lvl="0" indent="-393065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Weebly: “Best Overall”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GoDaddy: “Best for Service Providers”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IONOS: “Best for Startups”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Squarespace: “Best for Creatives”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HostGator: “Best for Simplicity”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Wix: “Best for Code-Free Customizations”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Shopify: “Best for Dropshipping”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Zyro: “Best for Affordability”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WordPress.org: “Best for Versatility”</a:t>
            </a:r>
            <a:endParaRPr dirty="0"/>
          </a:p>
          <a:p>
            <a:pPr marL="457200" lvl="0" indent="-39306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Char char="●"/>
            </a:pPr>
            <a:r>
              <a:rPr lang="fi-FI" dirty="0"/>
              <a:t>Duda: “Best for Agencies”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44"/>
          <p:cNvSpPr txBox="1">
            <a:spLocks noGrp="1"/>
          </p:cNvSpPr>
          <p:nvPr>
            <p:ph type="title"/>
          </p:nvPr>
        </p:nvSpPr>
        <p:spPr>
          <a:xfrm>
            <a:off x="420159" y="248544"/>
            <a:ext cx="9925352" cy="1123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Clr>
                <a:schemeClr val="dk1"/>
              </a:buClr>
              <a:buSzPts val="2800"/>
            </a:pPr>
            <a:r>
              <a:rPr lang="pl-PL" sz="3200" dirty="0" smtClean="0"/>
              <a:t>T</a:t>
            </a:r>
            <a:r>
              <a:rPr lang="fi-FI" sz="3200" dirty="0" smtClean="0"/>
              <a:t>worzenie </a:t>
            </a:r>
            <a:r>
              <a:rPr lang="fi-FI" sz="3200" dirty="0"/>
              <a:t>stron internetowych </a:t>
            </a:r>
            <a:r>
              <a:rPr lang="pl-PL" sz="3200" dirty="0" smtClean="0"/>
              <a:t>- </a:t>
            </a:r>
            <a:r>
              <a:rPr lang="fi-FI" sz="3200" dirty="0" smtClean="0"/>
              <a:t>wiele opcj</a:t>
            </a:r>
            <a:r>
              <a:rPr lang="pl-PL" sz="3200" dirty="0" smtClean="0"/>
              <a:t>i</a:t>
            </a:r>
            <a:endParaRPr sz="4800" dirty="0"/>
          </a:p>
        </p:txBody>
      </p:sp>
      <p:sp>
        <p:nvSpPr>
          <p:cNvPr id="358" name="Google Shape;358;p44"/>
          <p:cNvSpPr txBox="1">
            <a:spLocks noGrp="1"/>
          </p:cNvSpPr>
          <p:nvPr>
            <p:ph type="body" idx="1"/>
          </p:nvPr>
        </p:nvSpPr>
        <p:spPr>
          <a:xfrm>
            <a:off x="6523188" y="6204712"/>
            <a:ext cx="10983384" cy="280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fi-FI" sz="1100" u="sng">
                <a:solidFill>
                  <a:schemeClr val="hlink"/>
                </a:solidFill>
                <a:hlinkClick r:id="rId3"/>
              </a:rPr>
              <a:t>Źródło: </a:t>
            </a:r>
            <a:r>
              <a:rPr lang="fi-FI" sz="1100" u="sng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="" val="tx"/>
                    </a:ext>
                  </a:extLst>
                </a:hlinkClick>
              </a:rPr>
              <a:t>https://99designs.com/blog/web-digital/best-web-platform-small-business/</a:t>
            </a:r>
            <a:endParaRPr sz="1100">
              <a:solidFill>
                <a:srgbClr val="0070C0"/>
              </a:solidFill>
            </a:endParaRPr>
          </a:p>
          <a:p>
            <a:pPr marL="228600" lvl="0" indent="-158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endParaRPr sz="1100"/>
          </a:p>
        </p:txBody>
      </p:sp>
      <p:pic>
        <p:nvPicPr>
          <p:cNvPr id="359" name="Google Shape;359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11186" y="1776802"/>
            <a:ext cx="6075884" cy="384152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60" name="Google Shape;360;p44"/>
          <p:cNvGraphicFramePr/>
          <p:nvPr>
            <p:extLst>
              <p:ext uri="{D42A27DB-BD31-4B8C-83A1-F6EECF244321}">
                <p14:modId xmlns:p14="http://schemas.microsoft.com/office/powerpoint/2010/main" val="3202040675"/>
              </p:ext>
            </p:extLst>
          </p:nvPr>
        </p:nvGraphicFramePr>
        <p:xfrm>
          <a:off x="199949" y="1776802"/>
          <a:ext cx="5676975" cy="3841521"/>
        </p:xfrm>
        <a:graphic>
          <a:graphicData uri="http://schemas.openxmlformats.org/drawingml/2006/table">
            <a:tbl>
              <a:tblPr firstRow="1" bandRow="1">
                <a:noFill/>
                <a:tableStyleId>{ABAB44DD-285C-4E1E-A20D-62402494B8FB}</a:tableStyleId>
              </a:tblPr>
              <a:tblGrid>
                <a:gridCol w="1260700"/>
                <a:gridCol w="1559277"/>
                <a:gridCol w="1488464"/>
                <a:gridCol w="1368534"/>
              </a:tblGrid>
              <a:tr h="34075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Typ platformy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Opis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Kiedy używać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Przykład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</a:tr>
              <a:tr h="667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/>
                        <a:t>DIY (zrób to sam)</a:t>
                      </a:r>
                      <a:endParaRPr sz="18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Łatwe w użyciu platformy z gotowymi szablonami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Gdy liczy się prosta funkcjonalność i oszczędność kosztów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WIX, Shopify itp.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</a:tr>
              <a:tr h="856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DFM </a:t>
                      </a:r>
                      <a:r>
                        <a:rPr lang="pl-PL" sz="1200" u="none" strike="noStrike" cap="none" dirty="0" smtClean="0"/>
                        <a:t/>
                      </a:r>
                      <a:br>
                        <a:rPr lang="pl-PL" sz="1200" u="none" strike="noStrike" cap="none" dirty="0" smtClean="0"/>
                      </a:br>
                      <a:r>
                        <a:rPr lang="fi-FI" sz="1200" u="none" strike="noStrike" cap="none" dirty="0" smtClean="0"/>
                        <a:t>(</a:t>
                      </a:r>
                      <a:r>
                        <a:rPr lang="fi-FI" sz="1200" u="none" strike="noStrike" cap="none" dirty="0"/>
                        <a:t>zrób to dla mnie)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Strona internetowa zaprojektowana i stworzona przez </a:t>
                      </a:r>
                      <a:r>
                        <a:rPr lang="fi-FI" sz="1200" u="none" strike="noStrike" cap="none" dirty="0" smtClean="0"/>
                        <a:t>agencję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Kiedy kodowanie jest wymagane "aby wszystko było w porządku"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hlink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sng" strike="noStrike" cap="none" dirty="0">
                          <a:solidFill>
                            <a:schemeClr val="hlink"/>
                          </a:solidFill>
                          <a:hlinkClick r:id="rId5"/>
                        </a:rPr>
                        <a:t>www.porternovelli.com</a:t>
                      </a:r>
                      <a:endParaRPr sz="12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200" u="none" strike="noStrike" cap="none" dirty="0"/>
                    </a:p>
                  </a:txBody>
                  <a:tcPr marL="89000" marR="89000" marT="44500" marB="44500"/>
                </a:tc>
              </a:tr>
              <a:tr h="96268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/>
                        <a:t>Freelancer</a:t>
                      </a:r>
                      <a:endParaRPr sz="18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Zapewnia profesjonalne wsparcie, ale przy niższych kosztach niż </a:t>
                      </a:r>
                      <a:r>
                        <a:rPr lang="fi-FI" sz="1200" u="none" strike="noStrike" cap="none" dirty="0" smtClean="0"/>
                        <a:t>agencja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Gdy potrzebujesz pomocy, ale </a:t>
                      </a:r>
                      <a:r>
                        <a:rPr lang="pl-PL" sz="1200" u="none" strike="noStrike" cap="none" dirty="0" smtClean="0"/>
                        <a:t>„</a:t>
                      </a:r>
                      <a:r>
                        <a:rPr lang="fi-FI" sz="1200" u="none" strike="noStrike" cap="none" dirty="0" smtClean="0"/>
                        <a:t>możesz </a:t>
                      </a:r>
                      <a:r>
                        <a:rPr lang="fi-FI" sz="1200" u="none" strike="noStrike" cap="none" dirty="0"/>
                        <a:t>mieszkać </a:t>
                      </a:r>
                      <a:r>
                        <a:rPr lang="pl-PL" sz="1200" u="none" strike="noStrike" cap="none" dirty="0" smtClean="0"/>
                        <a:t/>
                      </a:r>
                      <a:br>
                        <a:rPr lang="pl-PL" sz="1200" u="none" strike="noStrike" cap="none" dirty="0" smtClean="0"/>
                      </a:br>
                      <a:r>
                        <a:rPr lang="fi-FI" sz="1200" u="none" strike="noStrike" cap="none" dirty="0" smtClean="0"/>
                        <a:t>z </a:t>
                      </a:r>
                      <a:r>
                        <a:rPr lang="fi-FI" sz="1200" u="none" strike="noStrike" cap="none" dirty="0"/>
                        <a:t>lokalnym </a:t>
                      </a:r>
                      <a:r>
                        <a:rPr lang="fi-FI" sz="1200" u="none" strike="noStrike" cap="none" dirty="0" smtClean="0"/>
                        <a:t>partnerem</a:t>
                      </a:r>
                      <a:r>
                        <a:rPr lang="pl-PL" sz="1200" u="none" strike="noStrike" cap="none" dirty="0" smtClean="0"/>
                        <a:t>”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Lokalny profesjonalny programista stron internetowych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</a:tr>
              <a:tr h="667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/>
                        <a:t>Platformy hybrydowe</a:t>
                      </a:r>
                      <a:endParaRPr sz="18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Platforma DIY umożliwiająca indywidualne kodowanie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/>
                        <a:t>Kiedy twoje platformy DIY potrzebują "tylko trochę więcej"</a:t>
                      </a:r>
                      <a:endParaRPr sz="1800" u="none" strike="noStrike" cap="none"/>
                    </a:p>
                  </a:txBody>
                  <a:tcPr marL="89000" marR="89000" marT="44500" marB="4450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fi-FI" sz="1200" u="none" strike="noStrike" cap="none" dirty="0"/>
                        <a:t>WordPress</a:t>
                      </a:r>
                      <a:endParaRPr sz="1800" u="none" strike="noStrike" cap="none" dirty="0"/>
                    </a:p>
                  </a:txBody>
                  <a:tcPr marL="89000" marR="89000" marT="44500" marB="4450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250c47f241d_0_0"/>
          <p:cNvSpPr txBox="1">
            <a:spLocks noGrp="1"/>
          </p:cNvSpPr>
          <p:nvPr>
            <p:ph type="body" idx="1"/>
          </p:nvPr>
        </p:nvSpPr>
        <p:spPr>
          <a:xfrm>
            <a:off x="1120775" y="488025"/>
            <a:ext cx="10509300" cy="8865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i-FI"/>
              <a:t>Praca domowa 2: Planowanie korporacyjnej strony internetowej/podstawowe koncepcje</a:t>
            </a:r>
            <a:endParaRPr b="1"/>
          </a:p>
        </p:txBody>
      </p:sp>
      <p:sp>
        <p:nvSpPr>
          <p:cNvPr id="367" name="Google Shape;367;g250c47f241d_0_0"/>
          <p:cNvSpPr txBox="1">
            <a:spLocks noGrp="1"/>
          </p:cNvSpPr>
          <p:nvPr>
            <p:ph type="body" idx="2"/>
          </p:nvPr>
        </p:nvSpPr>
        <p:spPr>
          <a:xfrm>
            <a:off x="1120777" y="1646455"/>
            <a:ext cx="9883921" cy="378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864" b="1" dirty="0"/>
              <a:t>Praca zespołowa - 4 uczniów </a:t>
            </a:r>
            <a:r>
              <a:rPr lang="fi-FI" sz="1864" b="1" dirty="0" smtClean="0"/>
              <a:t>w </a:t>
            </a:r>
            <a:r>
              <a:rPr lang="fi-FI" sz="1864" b="1" dirty="0"/>
              <a:t>zespole</a:t>
            </a:r>
            <a:endParaRPr sz="21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700" dirty="0"/>
              <a:t>Celem tego zadania dla uczniów </a:t>
            </a:r>
            <a:r>
              <a:rPr lang="fi-FI" sz="1700" dirty="0" smtClean="0"/>
              <a:t>jest</a:t>
            </a:r>
            <a:r>
              <a:rPr lang="pl-PL" sz="1700" dirty="0" smtClean="0"/>
              <a:t>:</a:t>
            </a:r>
            <a:r>
              <a:rPr lang="fi-FI" sz="1700" dirty="0" smtClean="0"/>
              <a:t> </a:t>
            </a:r>
            <a:endParaRPr sz="1700" dirty="0"/>
          </a:p>
          <a:p>
            <a:pPr marL="45720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700"/>
              <a:buChar char="●"/>
            </a:pPr>
            <a:r>
              <a:rPr lang="fi-FI" sz="1700" dirty="0"/>
              <a:t>poznanie różnych składników nazwy </a:t>
            </a:r>
            <a:r>
              <a:rPr lang="fi-FI" sz="1700" dirty="0" smtClean="0"/>
              <a:t>domeny</a:t>
            </a:r>
            <a:r>
              <a:rPr lang="pl-PL" sz="1700" dirty="0" smtClean="0"/>
              <a:t>,</a:t>
            </a:r>
            <a:endParaRPr sz="1700" dirty="0"/>
          </a:p>
          <a:p>
            <a:pPr marL="45720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fi-FI" sz="1700" dirty="0"/>
              <a:t>zrozumieć koncepcje i funkcje serwera nazw domen i hostingu </a:t>
            </a:r>
            <a:r>
              <a:rPr lang="fi-FI" sz="1700" dirty="0" smtClean="0"/>
              <a:t>internetowego</a:t>
            </a:r>
            <a:r>
              <a:rPr lang="pl-PL" sz="1700" dirty="0" smtClean="0"/>
              <a:t>,</a:t>
            </a:r>
            <a:endParaRPr sz="1700" dirty="0"/>
          </a:p>
          <a:p>
            <a:pPr marL="45720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</a:pPr>
            <a:r>
              <a:rPr lang="fi-FI" sz="1700" dirty="0"/>
              <a:t>być świadomym różnych platform dostępnych do tworzenia stron </a:t>
            </a:r>
            <a:r>
              <a:rPr lang="fi-FI" sz="1700" dirty="0" smtClean="0"/>
              <a:t>internetowych</a:t>
            </a:r>
            <a:r>
              <a:rPr lang="pl-PL" sz="1700" dirty="0" smtClean="0"/>
              <a:t>.</a:t>
            </a:r>
            <a:endParaRPr sz="170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 sz="1700" b="1" dirty="0"/>
              <a:t>Zobacz szczegóły w dokumencie (Websites_Homework2)</a:t>
            </a:r>
            <a:endParaRPr sz="1700" b="1" dirty="0"/>
          </a:p>
          <a:p>
            <a:pPr marL="457200" lvl="0" indent="-3238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500"/>
              <a:buChar char="-"/>
            </a:pPr>
            <a:r>
              <a:rPr lang="fi-FI" sz="1700" dirty="0"/>
              <a:t>Wypełnij załączone tabele znajdujące się w dokumencie Zadanie domowe </a:t>
            </a:r>
            <a:r>
              <a:rPr lang="fi-FI" sz="1700" dirty="0" smtClean="0"/>
              <a:t>2</a:t>
            </a:r>
            <a:r>
              <a:rPr lang="pl-PL" sz="1700" dirty="0" smtClean="0"/>
              <a:t>.</a:t>
            </a:r>
            <a:endParaRPr sz="1700" dirty="0"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fi-FI" sz="1700" dirty="0"/>
              <a:t>Analizując nazwę domeny, zwróć uwagę na rodzaj działalności/operacji, dla której domena jest tworzona.</a:t>
            </a:r>
            <a:endParaRPr sz="1700" dirty="0"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fi-FI" sz="1700" dirty="0"/>
              <a:t>Analizując hosty internetowe, porównaj różnice techniczne i poziomy usług, które każdy z nich zapewnia.</a:t>
            </a:r>
            <a:endParaRPr sz="1700" dirty="0"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fi-FI" sz="1700" dirty="0"/>
              <a:t>Analizując platformę programistyczną, należy zwrócić uwagę na elastyczność projektu, obsługę klienta i koszty każdej z nich.</a:t>
            </a:r>
            <a:endParaRPr sz="1700" dirty="0"/>
          </a:p>
          <a:p>
            <a:pPr marL="457200" lvl="0" indent="-3238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500"/>
              <a:buChar char="-"/>
            </a:pPr>
            <a:r>
              <a:rPr lang="fi-FI" sz="1700" dirty="0"/>
              <a:t>Przygotuj się do </a:t>
            </a:r>
            <a:r>
              <a:rPr lang="fi-FI" sz="1700" dirty="0" smtClean="0"/>
              <a:t>prezentacji.</a:t>
            </a:r>
            <a:endParaRPr sz="17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2280</Words>
  <Application>Microsoft Office PowerPoint</Application>
  <PresentationFormat>Panoramiczny</PresentationFormat>
  <Paragraphs>274</Paragraphs>
  <Slides>25</Slides>
  <Notes>25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28" baseType="lpstr">
      <vt:lpstr>Arial</vt:lpstr>
      <vt:lpstr>Calibri</vt:lpstr>
      <vt:lpstr>DEMS NEW</vt:lpstr>
      <vt:lpstr>Strony internetowe</vt:lpstr>
      <vt:lpstr>Cele nauczania  </vt:lpstr>
      <vt:lpstr>Tematy</vt:lpstr>
      <vt:lpstr>Prezentacja programu PowerPoint</vt:lpstr>
      <vt:lpstr>Terminy, które należy znać</vt:lpstr>
      <vt:lpstr>Nazwa domeny</vt:lpstr>
      <vt:lpstr>Protokół transmisji       https://www.unique.com </vt:lpstr>
      <vt:lpstr>Używaj tylko bezpiecznego protokołu komunikacyjnego</vt:lpstr>
      <vt:lpstr>Subdomena      https://www.unique.com </vt:lpstr>
      <vt:lpstr>Unikalna nazwa domeny  </vt:lpstr>
      <vt:lpstr>Rozszerzenie domeny            https://www.unique.com </vt:lpstr>
      <vt:lpstr>Czym jest hosting?</vt:lpstr>
      <vt:lpstr>Architektura hostingu</vt:lpstr>
      <vt:lpstr>Do rozważenia przy wyborze hosta  </vt:lpstr>
      <vt:lpstr>Co brać pod uwagę przy wyborze hosta</vt:lpstr>
      <vt:lpstr>10 najważniejszych czynników  przy wyborze hosta </vt:lpstr>
      <vt:lpstr>Jak znaleźć odpowiednią platformę programistyczną dla swojej firmy?</vt:lpstr>
      <vt:lpstr>Zacznij od tych pytań przy  wyborze platformy internetowej:</vt:lpstr>
      <vt:lpstr>Co należy wziąć pod uwagę przy wyborze  platformy do tworzenia stron internetowych</vt:lpstr>
      <vt:lpstr>Co należy wziąć pod uwagę przy wyborze  platformy do tworzenia stron internetowych</vt:lpstr>
      <vt:lpstr>Prezentacja programu PowerPoint</vt:lpstr>
      <vt:lpstr>Rynek platform internetowych jest zdominowany  przez WordPress         Reszta rynku jest bardzo rozdrobniona            </vt:lpstr>
      <vt:lpstr>Najlepsi twórcy stron internetowych 2023 roku wg. Forbes Advisor</vt:lpstr>
      <vt:lpstr>Tworzenie stron internetowych - wiele opcji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Websites</dc:title>
  <dc:creator>Luukka Timo</dc:creator>
  <cp:keywords>, docId:C95BE4BC06F53C819F9D425384AC9CC2</cp:keywords>
  <cp:lastModifiedBy>Agnieszka</cp:lastModifiedBy>
  <cp:revision>14</cp:revision>
  <dcterms:created xsi:type="dcterms:W3CDTF">2023-01-25T12:59:02Z</dcterms:created>
  <dcterms:modified xsi:type="dcterms:W3CDTF">2023-08-19T08:53:28Z</dcterms:modified>
</cp:coreProperties>
</file>