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0"/>
  </p:notesMasterIdLst>
  <p:sldIdLst>
    <p:sldId id="379" r:id="rId2"/>
    <p:sldId id="380" r:id="rId3"/>
    <p:sldId id="381" r:id="rId4"/>
    <p:sldId id="382" r:id="rId5"/>
    <p:sldId id="383" r:id="rId6"/>
    <p:sldId id="384" r:id="rId7"/>
    <p:sldId id="385" r:id="rId8"/>
    <p:sldId id="386" r:id="rId9"/>
    <p:sldId id="387" r:id="rId10"/>
    <p:sldId id="388" r:id="rId11"/>
    <p:sldId id="389" r:id="rId12"/>
    <p:sldId id="390" r:id="rId13"/>
    <p:sldId id="391" r:id="rId14"/>
    <p:sldId id="392" r:id="rId15"/>
    <p:sldId id="393" r:id="rId16"/>
    <p:sldId id="394" r:id="rId17"/>
    <p:sldId id="395" r:id="rId18"/>
    <p:sldId id="396" r:id="rId19"/>
    <p:sldId id="397" r:id="rId20"/>
    <p:sldId id="398" r:id="rId21"/>
    <p:sldId id="399" r:id="rId22"/>
    <p:sldId id="400" r:id="rId23"/>
    <p:sldId id="401" r:id="rId24"/>
    <p:sldId id="402" r:id="rId25"/>
    <p:sldId id="403" r:id="rId26"/>
    <p:sldId id="404" r:id="rId27"/>
    <p:sldId id="405" r:id="rId28"/>
    <p:sldId id="406" r:id="rId29"/>
  </p:sldIdLst>
  <p:sldSz cx="9144000" cy="5143500" type="screen16x9"/>
  <p:notesSz cx="6858000" cy="9144000"/>
  <p:embeddedFontLst>
    <p:embeddedFont>
      <p:font typeface="Calibri" panose="020F0502020204030204" pitchFamily="34" charset="0"/>
      <p:regular r:id="rId31"/>
      <p:bold r:id="rId32"/>
      <p:italic r:id="rId33"/>
      <p:boldItalic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76" roundtripDataSignature="AMtx7mgef+5LU+eJbwu7YTUOAYX2GrbOo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F810729-2096-4495-9946-B26703FF68C0}">
  <a:tblStyle styleId="{7F810729-2096-4495-9946-B26703FF68C0}" styleName="Table_0">
    <a:wholeTbl>
      <a:tcTxStyle b="off" i="off">
        <a:font>
          <a:latin typeface="Arial"/>
          <a:ea typeface="Arial"/>
          <a:cs typeface="Aria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7EEFC"/>
          </a:solidFill>
        </a:fill>
      </a:tcStyle>
    </a:wholeTbl>
    <a:band1H>
      <a:tcTxStyle b="off" i="off"/>
      <a:tcStyle>
        <a:tcBdr/>
        <a:fill>
          <a:solidFill>
            <a:srgbClr val="CBDCFA"/>
          </a:solidFill>
        </a:fill>
      </a:tcStyle>
    </a:band1H>
    <a:band2H>
      <a:tcTxStyle b="off" i="off"/>
      <a:tcStyle>
        <a:tcBdr/>
      </a:tcStyle>
    </a:band2H>
    <a:band1V>
      <a:tcTxStyle b="off" i="off"/>
      <a:tcStyle>
        <a:tcBdr/>
        <a:fill>
          <a:solidFill>
            <a:srgbClr val="CBDCFA"/>
          </a:solidFill>
        </a:fill>
      </a:tcStyle>
    </a:band1V>
    <a:band2V>
      <a:tcTxStyle b="off" i="off"/>
      <a:tcStyle>
        <a:tcBdr/>
      </a:tcStyle>
    </a:band2V>
    <a:lastCol>
      <a:tcTxStyle b="on" i="off">
        <a:font>
          <a:latin typeface="Arial"/>
          <a:ea typeface="Arial"/>
          <a:cs typeface="Arial"/>
        </a:font>
        <a:schemeClr val="lt1"/>
      </a:tcTxStyle>
      <a:tcStyle>
        <a:tcBdr/>
        <a:fill>
          <a:solidFill>
            <a:schemeClr val="accent1"/>
          </a:solidFill>
        </a:fill>
      </a:tcStyle>
    </a:lastCol>
    <a:firstCol>
      <a:tcTxStyle b="on" i="off">
        <a:font>
          <a:latin typeface="Arial"/>
          <a:ea typeface="Arial"/>
          <a:cs typeface="Arial"/>
        </a:font>
        <a:schemeClr val="lt1"/>
      </a:tcTxStyle>
      <a:tcStyle>
        <a:tcBdr/>
        <a:fill>
          <a:solidFill>
            <a:schemeClr val="accent1"/>
          </a:solidFill>
        </a:fill>
      </a:tcStyle>
    </a:firstCol>
    <a:lastRow>
      <a:tcTxStyle b="on" i="off">
        <a:font>
          <a:latin typeface="Arial"/>
          <a:ea typeface="Arial"/>
          <a:cs typeface="Arial"/>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Arial"/>
          <a:ea typeface="Arial"/>
          <a:cs typeface="Arial"/>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9954" autoAdjust="0"/>
  </p:normalViewPr>
  <p:slideViewPr>
    <p:cSldViewPr snapToGrid="0">
      <p:cViewPr varScale="1">
        <p:scale>
          <a:sx n="85" d="100"/>
          <a:sy n="85" d="100"/>
        </p:scale>
        <p:origin x="2286" y="6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7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17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177"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180" Type="http://schemas.openxmlformats.org/officeDocument/2006/relationships/tableStyles" Target="tableStyles.xml"/><Relationship Id="rId8" Type="http://schemas.openxmlformats.org/officeDocument/2006/relationships/slide" Target="slides/slide7.xml"/><Relationship Id="rId176" Type="http://customschemas.google.com/relationships/presentationmetadata" Target="meta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229785314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blog.hubspot.com/marketing/how-to-do-keyword-research-ht"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2" name="Google Shape;14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Tree>
    <p:extLst>
      <p:ext uri="{BB962C8B-B14F-4D97-AF65-F5344CB8AC3E}">
        <p14:creationId xmlns:p14="http://schemas.microsoft.com/office/powerpoint/2010/main" val="18929283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8" name="Google Shape;14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endParaRPr dirty="0">
              <a:highlight>
                <a:schemeClr val="accent2"/>
              </a:highlight>
            </a:endParaRPr>
          </a:p>
          <a:p>
            <a:pPr marL="0" lvl="0" indent="0" algn="l" rtl="0">
              <a:lnSpc>
                <a:spcPct val="100000"/>
              </a:lnSpc>
              <a:spcBef>
                <a:spcPts val="0"/>
              </a:spcBef>
              <a:spcAft>
                <a:spcPts val="0"/>
              </a:spcAft>
              <a:buNone/>
            </a:pPr>
            <a:endParaRPr dirty="0"/>
          </a:p>
          <a:p>
            <a:pPr marL="0" lvl="0" indent="0" algn="l" rtl="0">
              <a:lnSpc>
                <a:spcPct val="100000"/>
              </a:lnSpc>
              <a:spcBef>
                <a:spcPts val="0"/>
              </a:spcBef>
              <a:spcAft>
                <a:spcPts val="0"/>
              </a:spcAft>
              <a:buClr>
                <a:schemeClr val="dk1"/>
              </a:buClr>
              <a:buSzPts val="1200"/>
              <a:buFont typeface="Calibri"/>
              <a:buNone/>
            </a:pPr>
            <a:endParaRPr dirty="0"/>
          </a:p>
          <a:p>
            <a:pPr marL="0" lvl="0" indent="0" algn="l" rtl="0">
              <a:lnSpc>
                <a:spcPct val="100000"/>
              </a:lnSpc>
              <a:spcBef>
                <a:spcPts val="0"/>
              </a:spcBef>
              <a:spcAft>
                <a:spcPts val="0"/>
              </a:spcAft>
              <a:buClr>
                <a:schemeClr val="dk1"/>
              </a:buClr>
              <a:buSzPts val="1200"/>
              <a:buFont typeface="Calibri"/>
              <a:buNone/>
            </a:pPr>
            <a:endParaRPr dirty="0"/>
          </a:p>
        </p:txBody>
      </p:sp>
    </p:spTree>
    <p:extLst>
      <p:ext uri="{BB962C8B-B14F-4D97-AF65-F5344CB8AC3E}">
        <p14:creationId xmlns:p14="http://schemas.microsoft.com/office/powerpoint/2010/main" val="4880668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4" name="Google Shape;154;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extLst>
      <p:ext uri="{BB962C8B-B14F-4D97-AF65-F5344CB8AC3E}">
        <p14:creationId xmlns:p14="http://schemas.microsoft.com/office/powerpoint/2010/main" val="37800561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2415c622653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g2415c622653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100"/>
              <a:buFont typeface="Arial"/>
              <a:buNone/>
            </a:pPr>
            <a:r>
              <a:rPr lang="fi-FI" dirty="0"/>
              <a:t>Strona internetowa odgrywa kluczową rolę w skutecznej strategii marketingu cyfrowego.</a:t>
            </a:r>
            <a:endParaRPr dirty="0"/>
          </a:p>
          <a:p>
            <a:pPr marL="0" lvl="0" indent="0" algn="l" rtl="0">
              <a:spcBef>
                <a:spcPts val="0"/>
              </a:spcBef>
              <a:spcAft>
                <a:spcPts val="0"/>
              </a:spcAft>
              <a:buClr>
                <a:schemeClr val="dk1"/>
              </a:buClr>
              <a:buSzPts val="1100"/>
              <a:buFont typeface="Arial"/>
              <a:buNone/>
            </a:pPr>
            <a:r>
              <a:rPr lang="fi-FI" dirty="0"/>
              <a:t>Wszystkie inne elementy marketingu cyfrowego mają na celu zwiększenie ruchu i skierowanie użytkowników na stronę internetową.</a:t>
            </a:r>
            <a:endParaRPr dirty="0"/>
          </a:p>
          <a:p>
            <a:pPr marL="0" lvl="0" indent="0" algn="l" rtl="0">
              <a:spcBef>
                <a:spcPts val="0"/>
              </a:spcBef>
              <a:spcAft>
                <a:spcPts val="0"/>
              </a:spcAft>
              <a:buClr>
                <a:schemeClr val="dk1"/>
              </a:buClr>
              <a:buSzPts val="1100"/>
              <a:buFont typeface="Arial"/>
              <a:buNone/>
            </a:pPr>
            <a:r>
              <a:rPr lang="fi-FI" dirty="0"/>
              <a:t>Twoja strona internetowa działa jako centralne centrum Twojej marki, reprezentując Twoją tożsamość i wartości.</a:t>
            </a:r>
            <a:endParaRPr dirty="0"/>
          </a:p>
          <a:p>
            <a:pPr marL="0" lvl="0" indent="0" algn="l" rtl="0">
              <a:spcBef>
                <a:spcPts val="0"/>
              </a:spcBef>
              <a:spcAft>
                <a:spcPts val="0"/>
              </a:spcAft>
              <a:buClr>
                <a:schemeClr val="dk1"/>
              </a:buClr>
              <a:buSzPts val="1100"/>
              <a:buFont typeface="Arial"/>
              <a:buNone/>
            </a:pPr>
            <a:r>
              <a:rPr lang="fi-FI" dirty="0"/>
              <a:t>Zapewnia profesjonalną i godną zaufania obecność online dla Twojej firmy.</a:t>
            </a:r>
            <a:endParaRPr dirty="0"/>
          </a:p>
          <a:p>
            <a:pPr marL="0" lvl="0" indent="0" algn="l" rtl="0">
              <a:spcBef>
                <a:spcPts val="0"/>
              </a:spcBef>
              <a:spcAft>
                <a:spcPts val="0"/>
              </a:spcAft>
              <a:buClr>
                <a:schemeClr val="dk1"/>
              </a:buClr>
              <a:buSzPts val="1100"/>
              <a:buFont typeface="Arial"/>
              <a:buNone/>
            </a:pPr>
            <a:r>
              <a:rPr lang="fi-FI" dirty="0"/>
              <a:t>Dobrze zoptymalizowana witryna zwiększa szanse na wyższą pozycję w wynikach wyszukiwania.</a:t>
            </a:r>
            <a:endParaRPr dirty="0"/>
          </a:p>
          <a:p>
            <a:pPr marL="0" lvl="0" indent="0" algn="l" rtl="0">
              <a:spcBef>
                <a:spcPts val="0"/>
              </a:spcBef>
              <a:spcAft>
                <a:spcPts val="0"/>
              </a:spcAft>
              <a:buClr>
                <a:schemeClr val="dk1"/>
              </a:buClr>
              <a:buSzPts val="1100"/>
              <a:buFont typeface="Arial"/>
              <a:buNone/>
            </a:pPr>
            <a:r>
              <a:rPr lang="fi-FI" dirty="0"/>
              <a:t>Pomaga to potencjalnym klientom znaleźć Twoją firmę w sposób organiczny i zwiększa ruch organiczny w Twojej witrynie.</a:t>
            </a:r>
            <a:endParaRPr dirty="0"/>
          </a:p>
          <a:p>
            <a:pPr marL="0" lvl="0" indent="0" algn="l" rtl="0">
              <a:spcBef>
                <a:spcPts val="0"/>
              </a:spcBef>
              <a:spcAft>
                <a:spcPts val="0"/>
              </a:spcAft>
              <a:buClr>
                <a:schemeClr val="dk1"/>
              </a:buClr>
              <a:buSzPts val="1100"/>
              <a:buFont typeface="Arial"/>
              <a:buNone/>
            </a:pPr>
            <a:r>
              <a:rPr lang="fi-FI" dirty="0"/>
              <a:t>Twoja witryna służy jako wirtualna witryna sklepowa, umożliwiając zaprezentowanie swojej oferty globalnej publiczności.</a:t>
            </a:r>
            <a:endParaRPr dirty="0"/>
          </a:p>
          <a:p>
            <a:pPr marL="0" lvl="0" indent="0" algn="l" rtl="0">
              <a:spcBef>
                <a:spcPts val="0"/>
              </a:spcBef>
              <a:spcAft>
                <a:spcPts val="0"/>
              </a:spcAft>
              <a:buClr>
                <a:schemeClr val="dk1"/>
              </a:buClr>
              <a:buSzPts val="1100"/>
              <a:buFont typeface="Arial"/>
              <a:buNone/>
            </a:pPr>
            <a:r>
              <a:rPr lang="fi-FI" dirty="0"/>
              <a:t>Możesz dostarczyć szczegółowych informacji, zdjęć i filmów na temat swoich produktów i usług.</a:t>
            </a:r>
            <a:endParaRPr dirty="0"/>
          </a:p>
          <a:p>
            <a:pPr marL="0" lvl="0" indent="0" algn="l" rtl="0">
              <a:spcBef>
                <a:spcPts val="0"/>
              </a:spcBef>
              <a:spcAft>
                <a:spcPts val="0"/>
              </a:spcAft>
              <a:buClr>
                <a:schemeClr val="dk1"/>
              </a:buClr>
              <a:buSzPts val="1100"/>
              <a:buFont typeface="Arial"/>
              <a:buNone/>
            </a:pPr>
            <a:r>
              <a:rPr lang="fi-FI" dirty="0"/>
              <a:t>Włączając formularze generowania leadów i przyciski wezwania do działania, Twoja witryna staje się potężnym narzędziem do pozyskiwania potencjalnych klientów.</a:t>
            </a:r>
            <a:endParaRPr dirty="0"/>
          </a:p>
          <a:p>
            <a:pPr marL="0" lvl="0" indent="0" algn="l" rtl="0">
              <a:spcBef>
                <a:spcPts val="0"/>
              </a:spcBef>
              <a:spcAft>
                <a:spcPts val="0"/>
              </a:spcAft>
              <a:buClr>
                <a:schemeClr val="dk1"/>
              </a:buClr>
              <a:buSzPts val="1100"/>
              <a:buFont typeface="Arial"/>
              <a:buNone/>
            </a:pPr>
            <a:r>
              <a:rPr lang="fi-FI" dirty="0"/>
              <a:t>Dodatkowo można wykorzystać marketing e-mailowy i spersonalizowane treści, aby pielęgnować i angażować istniejących klientów</a:t>
            </a:r>
            <a:endParaRPr dirty="0"/>
          </a:p>
          <a:p>
            <a:pPr marL="0" lvl="0" indent="0" algn="l" rtl="0">
              <a:spcBef>
                <a:spcPts val="0"/>
              </a:spcBef>
              <a:spcAft>
                <a:spcPts val="0"/>
              </a:spcAft>
              <a:buClr>
                <a:schemeClr val="dk1"/>
              </a:buClr>
              <a:buSzPts val="1100"/>
              <a:buFont typeface="Arial"/>
              <a:buNone/>
            </a:pPr>
            <a:r>
              <a:rPr lang="fi-FI" dirty="0"/>
              <a:t>Twoja witryna jest idealną platformą do publikowania wartościowych treści, takich jak posty na blogu, artykuły i zasoby.</a:t>
            </a:r>
            <a:endParaRPr dirty="0"/>
          </a:p>
          <a:p>
            <a:pPr marL="0" lvl="0" indent="0" algn="l" rtl="0">
              <a:spcBef>
                <a:spcPts val="0"/>
              </a:spcBef>
              <a:spcAft>
                <a:spcPts val="0"/>
              </a:spcAft>
              <a:buClr>
                <a:schemeClr val="dk1"/>
              </a:buClr>
              <a:buSzPts val="1100"/>
              <a:buFont typeface="Arial"/>
              <a:buNone/>
            </a:pPr>
            <a:r>
              <a:rPr lang="fi-FI" dirty="0"/>
              <a:t>Udostępniając treści informacyjne i istotne, budujesz autorytet i wiarygodność w swojej branży.</a:t>
            </a:r>
            <a:endParaRPr dirty="0"/>
          </a:p>
          <a:p>
            <a:pPr marL="0" lvl="0" indent="0" algn="l" rtl="0">
              <a:spcBef>
                <a:spcPts val="0"/>
              </a:spcBef>
              <a:spcAft>
                <a:spcPts val="0"/>
              </a:spcAft>
              <a:buClr>
                <a:schemeClr val="dk1"/>
              </a:buClr>
              <a:buSzPts val="1100"/>
              <a:buFont typeface="Arial"/>
              <a:buNone/>
            </a:pPr>
            <a:r>
              <a:rPr lang="fi-FI" dirty="0"/>
              <a:t>Twoja witryna oferuje kanały komunikacji, takie jak formularze kontaktowe, czat na żywo lub portale obsługi klienta.</a:t>
            </a:r>
            <a:endParaRPr dirty="0"/>
          </a:p>
          <a:p>
            <a:pPr marL="0" lvl="0" indent="0" algn="l" rtl="0">
              <a:spcBef>
                <a:spcPts val="0"/>
              </a:spcBef>
              <a:spcAft>
                <a:spcPts val="0"/>
              </a:spcAft>
              <a:buClr>
                <a:schemeClr val="dk1"/>
              </a:buClr>
              <a:buSzPts val="1100"/>
              <a:buFont typeface="Arial"/>
              <a:buNone/>
            </a:pPr>
            <a:r>
              <a:rPr lang="fi-FI" dirty="0"/>
              <a:t>Klienci mogą zwracać się z zapytaniami, opiniami lub prośbami o wsparcie, co sprzyja lepszym relacjom z klientami.</a:t>
            </a:r>
            <a:endParaRPr dirty="0"/>
          </a:p>
          <a:p>
            <a:pPr marL="0" lvl="0" indent="0" algn="l" rtl="0">
              <a:spcBef>
                <a:spcPts val="0"/>
              </a:spcBef>
              <a:spcAft>
                <a:spcPts val="0"/>
              </a:spcAft>
              <a:buClr>
                <a:schemeClr val="dk1"/>
              </a:buClr>
              <a:buSzPts val="1100"/>
              <a:buFont typeface="Arial"/>
              <a:buNone/>
            </a:pPr>
            <a:r>
              <a:rPr lang="fi-FI" dirty="0"/>
              <a:t>Za pośrednictwem swojej witryny internetowej możesz prezentować referencje, studia przypadków i historie sukcesu, aby wpływać na potencjalnych klientów.</a:t>
            </a:r>
            <a:endParaRPr dirty="0"/>
          </a:p>
          <a:p>
            <a:pPr marL="0" lvl="0" indent="0" algn="l" rtl="0">
              <a:spcBef>
                <a:spcPts val="0"/>
              </a:spcBef>
              <a:spcAft>
                <a:spcPts val="0"/>
              </a:spcAft>
              <a:buClr>
                <a:schemeClr val="dk1"/>
              </a:buClr>
              <a:buSzPts val="1100"/>
              <a:buFont typeface="Arial"/>
              <a:buNone/>
            </a:pPr>
            <a:r>
              <a:rPr lang="fi-FI" dirty="0"/>
              <a:t>Daje to możliwość wyróżnienia ofert specjalnych, promocji lub rabatów, aby zachęcić do konwersji.</a:t>
            </a:r>
            <a:endParaRPr dirty="0"/>
          </a:p>
          <a:p>
            <a:pPr marL="0" lvl="0" indent="0" algn="l" rtl="0">
              <a:spcBef>
                <a:spcPts val="0"/>
              </a:spcBef>
              <a:spcAft>
                <a:spcPts val="0"/>
              </a:spcAft>
              <a:buClr>
                <a:schemeClr val="dk1"/>
              </a:buClr>
              <a:buSzPts val="1100"/>
              <a:buFont typeface="Arial"/>
              <a:buNone/>
            </a:pPr>
            <a:r>
              <a:rPr lang="fi-FI" dirty="0"/>
              <a:t>Pamiętaj, że dobrze zaprojektowana i przyjazna dla użytkownika strona internetowa jest niezbędna dla skutecznej strategii marketingu cyfrowego. Służy ona jako podstawa obecności online i pomaga osiągnąć cele biznesowe.</a:t>
            </a:r>
            <a:endParaRPr dirty="0"/>
          </a:p>
          <a:p>
            <a:pPr marL="0" lvl="0" indent="0" algn="l" rtl="0">
              <a:spcBef>
                <a:spcPts val="0"/>
              </a:spcBef>
              <a:spcAft>
                <a:spcPts val="0"/>
              </a:spcAft>
              <a:buClr>
                <a:schemeClr val="dk1"/>
              </a:buClr>
              <a:buSzPts val="1100"/>
              <a:buFont typeface="Arial"/>
              <a:buNone/>
            </a:pPr>
            <a:endParaRPr dirty="0"/>
          </a:p>
          <a:p>
            <a:pPr marL="0" lvl="0" indent="0" algn="l" rtl="0">
              <a:spcBef>
                <a:spcPts val="0"/>
              </a:spcBef>
              <a:spcAft>
                <a:spcPts val="0"/>
              </a:spcAft>
              <a:buClr>
                <a:schemeClr val="dk1"/>
              </a:buClr>
              <a:buSzPts val="1100"/>
              <a:buFont typeface="Arial"/>
              <a:buNone/>
            </a:pPr>
            <a:endParaRPr dirty="0"/>
          </a:p>
          <a:p>
            <a:pPr marL="0" lvl="0" indent="0" algn="l" rtl="0">
              <a:spcBef>
                <a:spcPts val="0"/>
              </a:spcBef>
              <a:spcAft>
                <a:spcPts val="0"/>
              </a:spcAft>
              <a:buClr>
                <a:schemeClr val="dk1"/>
              </a:buClr>
              <a:buSzPts val="1100"/>
              <a:buFont typeface="Arial"/>
              <a:buNone/>
            </a:pPr>
            <a:endParaRPr dirty="0"/>
          </a:p>
          <a:p>
            <a:pPr marL="0" lvl="0" indent="0" algn="l" rtl="0">
              <a:spcBef>
                <a:spcPts val="0"/>
              </a:spcBef>
              <a:spcAft>
                <a:spcPts val="0"/>
              </a:spcAft>
              <a:buClr>
                <a:schemeClr val="dk1"/>
              </a:buClr>
              <a:buSzPts val="1100"/>
              <a:buFont typeface="Arial"/>
              <a:buNone/>
            </a:pPr>
            <a:endParaRPr dirty="0"/>
          </a:p>
          <a:p>
            <a:pPr marL="0" lvl="0" indent="0" algn="l" rtl="0">
              <a:spcBef>
                <a:spcPts val="0"/>
              </a:spcBef>
              <a:spcAft>
                <a:spcPts val="0"/>
              </a:spcAft>
              <a:buClr>
                <a:schemeClr val="dk1"/>
              </a:buClr>
              <a:buSzPts val="1100"/>
              <a:buFont typeface="Arial"/>
              <a:buNone/>
            </a:pPr>
            <a:endParaRPr dirty="0"/>
          </a:p>
          <a:p>
            <a:pPr marL="0" lvl="0" indent="0" algn="l" rtl="0">
              <a:spcBef>
                <a:spcPts val="0"/>
              </a:spcBef>
              <a:spcAft>
                <a:spcPts val="0"/>
              </a:spcAft>
              <a:buClr>
                <a:schemeClr val="dk1"/>
              </a:buClr>
              <a:buSzPts val="1100"/>
              <a:buFont typeface="Arial"/>
              <a:buNone/>
            </a:pPr>
            <a:endParaRPr dirty="0"/>
          </a:p>
          <a:p>
            <a:pPr marL="0" lvl="0" indent="0" algn="l" rtl="0">
              <a:spcBef>
                <a:spcPts val="0"/>
              </a:spcBef>
              <a:spcAft>
                <a:spcPts val="0"/>
              </a:spcAft>
              <a:buNone/>
            </a:pPr>
            <a:endParaRPr dirty="0"/>
          </a:p>
        </p:txBody>
      </p:sp>
      <p:sp>
        <p:nvSpPr>
          <p:cNvPr id="161" name="Google Shape;161;g2415c622653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4</a:t>
            </a:fld>
            <a:endParaRPr/>
          </a:p>
        </p:txBody>
      </p:sp>
    </p:spTree>
    <p:extLst>
      <p:ext uri="{BB962C8B-B14F-4D97-AF65-F5344CB8AC3E}">
        <p14:creationId xmlns:p14="http://schemas.microsoft.com/office/powerpoint/2010/main" val="26673641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400"/>
              <a:buNone/>
            </a:pPr>
            <a:r>
              <a:rPr lang="fi-FI"/>
              <a:t>Dowiedz się więcej z Modułu 1. (Wprowadzenie do marketingu cyfrowego, część 1. Kontekst marketingu cyfrowego)!</a:t>
            </a:r>
            <a:endParaRPr/>
          </a:p>
          <a:p>
            <a:pPr marL="0" lvl="0" indent="0" algn="l" rtl="0">
              <a:spcBef>
                <a:spcPts val="0"/>
              </a:spcBef>
              <a:spcAft>
                <a:spcPts val="0"/>
              </a:spcAft>
              <a:buSzPts val="1100"/>
              <a:buNone/>
            </a:pPr>
            <a:r>
              <a:rPr lang="fi-FI"/>
              <a:t>Z punktu widzenia strony internetowej, duży obraz w marketingu cyfrowym obejmuje maksymalizację jej obecności w Internecie, zwiększenie ruchu i osiągnięcie określonych celów.</a:t>
            </a:r>
            <a:endParaRPr/>
          </a:p>
          <a:p>
            <a:pPr marL="0" lvl="0" indent="0" algn="l" rtl="0">
              <a:spcBef>
                <a:spcPts val="0"/>
              </a:spcBef>
              <a:spcAft>
                <a:spcPts val="0"/>
              </a:spcAft>
              <a:buClr>
                <a:schemeClr val="dk1"/>
              </a:buClr>
              <a:buSzPts val="1100"/>
              <a:buFont typeface="Arial"/>
              <a:buNone/>
            </a:pPr>
            <a:r>
              <a:rPr lang="fi-FI"/>
              <a:t>Oto kilka kluczowych aspektów, które należy wziąć pod uwagę:</a:t>
            </a:r>
            <a:endParaRPr/>
          </a:p>
          <a:p>
            <a:pPr marL="457200" lvl="0" indent="-317500" algn="l" rtl="0">
              <a:spcBef>
                <a:spcPts val="0"/>
              </a:spcBef>
              <a:spcAft>
                <a:spcPts val="0"/>
              </a:spcAft>
              <a:buSzPts val="1400"/>
              <a:buAutoNum type="arabicPeriod"/>
            </a:pPr>
            <a:r>
              <a:rPr lang="fi-FI"/>
              <a:t>Widoczność online: Podstawowym celem strony internetowej jest jej łatwe znalezienie przez docelowych odbiorców. Obejmuje to wdrażanie skutecznych strategii optymalizacji pod kątem wyszukiwarek (SEO) w celu poprawy organicznych rankingów w wynikach wyszukiwania. Obejmuje to również wykorzystanie płatnych kampanii reklamowych, takich jak marketing w wyszukiwarkach (SEM) lub reklamy displayowe, w celu zwiększenia widoczności na odpowiednich platformach.</a:t>
            </a:r>
            <a:endParaRPr/>
          </a:p>
          <a:p>
            <a:pPr marL="457200" lvl="0" indent="-317500" algn="l" rtl="0">
              <a:spcBef>
                <a:spcPts val="0"/>
              </a:spcBef>
              <a:spcAft>
                <a:spcPts val="0"/>
              </a:spcAft>
              <a:buSzPts val="1400"/>
              <a:buAutoNum type="arabicPeriod"/>
            </a:pPr>
            <a:r>
              <a:rPr lang="fi-FI"/>
              <a:t>Doświadczenie użytkownika: Strona internetowa musi zapewniać płynne i angażujące doświadczenie użytkownika, aby przyciągnąć i zatrzymać odwiedzających. Obejmuje to zapewnienie szybkiego czasu ładowania, responsywności na urządzeniach mobilnych, intuicyjnej nawigacji i atrakcyjnego wizualnie projektu. Optymalizując wrażenia użytkownika, witryna może zachęcić odwiedzających do dalszej eksploracji, spędzenia na niej więcej czasu i ostatecznie podjęcia pożądanych działań.</a:t>
            </a:r>
            <a:endParaRPr/>
          </a:p>
          <a:p>
            <a:pPr marL="457200" lvl="0" indent="-317500" algn="l" rtl="0">
              <a:spcBef>
                <a:spcPts val="0"/>
              </a:spcBef>
              <a:spcAft>
                <a:spcPts val="0"/>
              </a:spcAft>
              <a:buSzPts val="1400"/>
              <a:buAutoNum type="arabicPeriod"/>
            </a:pPr>
            <a:r>
              <a:rPr lang="fi-FI"/>
              <a:t>Strategia treści: Treść odgrywa kluczową rolę w marketingu cyfrowym. Witryna powinna mieć dobrze zdefiniowaną strategię treści, która jest zgodna z potrzebami i zainteresowaniami docelowych odbiorców. Tworząc wartościowe i istotne treści, takie jak posty na blogu, artykuły, filmy lub infografiki, witryna może przyciągać i angażować odwiedzających, budować autorytet w branży oraz zachęcać do udostępniania w mediach społecznościowych i linkowania zwrotnego.</a:t>
            </a:r>
            <a:endParaRPr/>
          </a:p>
          <a:p>
            <a:pPr marL="457200" lvl="0" indent="-317500" algn="l" rtl="0">
              <a:spcBef>
                <a:spcPts val="0"/>
              </a:spcBef>
              <a:spcAft>
                <a:spcPts val="0"/>
              </a:spcAft>
              <a:buSzPts val="1400"/>
              <a:buAutoNum type="arabicPeriod"/>
            </a:pPr>
            <a:r>
              <a:rPr lang="fi-FI"/>
              <a:t>Optymalizacja konwersji: Witryna powinna być zoptymalizowana pod kątem konwersji, co oznacza kierowanie odwiedzających do określonych działań, które są zgodne z celami biznesowymi. Może to obejmować zapisanie się do newslettera, dokonanie zakupu, wypełnienie formularza lub prośbę o wycenę. Wdrażając przekonujące wezwania do działania (CTA), przejrzyste i atrakcyjne strony docelowe oraz usprawnione procesy konwersji, witryna może zmaksymalizować współczynniki konwersji.</a:t>
            </a:r>
            <a:endParaRPr/>
          </a:p>
          <a:p>
            <a:pPr marL="457200" lvl="0" indent="-317500" algn="l" rtl="0">
              <a:spcBef>
                <a:spcPts val="0"/>
              </a:spcBef>
              <a:spcAft>
                <a:spcPts val="0"/>
              </a:spcAft>
              <a:buSzPts val="1400"/>
              <a:buAutoNum type="arabicPeriod"/>
            </a:pPr>
            <a:r>
              <a:rPr lang="fi-FI"/>
              <a:t>Analityka i pomiary: Aby zrozumieć skuteczność strony internetowej i jej cyfrowych działań marketingowych, kluczowe jest analizowanie i mierzenie kluczowych wskaźników. Obejmuje to monitorowanie ruchu na stronie, zachowań użytkowników, współczynników konwersji i innych istotnych danych. Wykorzystując narzędzia analityki internetowej, takie jak Google Analytics, witryna może uzyskać wgląd w dane demograficzne, zainteresowania i interakcje odwiedzających, które mogą informować o przyszłych strategiach marketingowych i optymalizacjach.</a:t>
            </a:r>
            <a:endParaRPr/>
          </a:p>
          <a:p>
            <a:pPr marL="457200" lvl="0" indent="-317500" algn="l" rtl="0">
              <a:spcBef>
                <a:spcPts val="0"/>
              </a:spcBef>
              <a:spcAft>
                <a:spcPts val="0"/>
              </a:spcAft>
              <a:buSzPts val="1400"/>
              <a:buAutoNum type="arabicPeriod"/>
            </a:pPr>
            <a:r>
              <a:rPr lang="fi-FI"/>
              <a:t>Ciągłe doskonalenie: Krajobraz marketingu cyfrowego nieustannie ewoluuje i konieczne jest bycie na bieżąco i dostosowywanie się do zmieniających się trendów i technologii. Regularne monitorowanie i optymalizowanie wydajności witryny, eksperymentowanie z różnymi strategiami oraz wdrażanie informacji zwrotnych i spostrzeżeń użytkowników może prowadzić do ciągłego doskonalenia i lepszych wyników w czasie.</a:t>
            </a:r>
            <a:endParaRPr/>
          </a:p>
          <a:p>
            <a:pPr marL="0" lvl="0" indent="0" algn="l" rtl="0">
              <a:spcBef>
                <a:spcPts val="0"/>
              </a:spcBef>
              <a:spcAft>
                <a:spcPts val="0"/>
              </a:spcAft>
              <a:buClr>
                <a:schemeClr val="dk1"/>
              </a:buClr>
              <a:buSzPts val="1400"/>
              <a:buFont typeface="Arial"/>
              <a:buNone/>
            </a:pPr>
            <a:endParaRPr/>
          </a:p>
        </p:txBody>
      </p:sp>
      <p:sp>
        <p:nvSpPr>
          <p:cNvPr id="167" name="Google Shape;16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761344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2" name="Google Shape;172;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Grafika ilustruje, co dzieje się w Internecie w typowej minucie w 2020 i 2021 roku. W każdej minucie w mediach społecznościowych jest bardzo dużo aktywności. Zauważ, że ludzie nie trafiają na Twoją stronę przez przypadek.</a:t>
            </a:r>
            <a:endParaRPr/>
          </a:p>
        </p:txBody>
      </p:sp>
      <p:sp>
        <p:nvSpPr>
          <p:cNvPr id="173" name="Google Shape;173;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800"/>
              <a:buFont typeface="Arial"/>
              <a:buNone/>
            </a:pPr>
            <a:fld id="{00000000-1234-1234-1234-123412341234}" type="slidenum">
              <a:rPr lang="fi-FI"/>
              <a:t>6</a:t>
            </a:fld>
            <a:endParaRPr/>
          </a:p>
        </p:txBody>
      </p:sp>
    </p:spTree>
    <p:extLst>
      <p:ext uri="{BB962C8B-B14F-4D97-AF65-F5344CB8AC3E}">
        <p14:creationId xmlns:p14="http://schemas.microsoft.com/office/powerpoint/2010/main" val="1848279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9" name="Google Shape;179;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dirty="0"/>
              <a:t>Musisz zaangażować swoich odbiorców w mediach społecznościowych, aby przyciągnąć ich do swojej witryny. Dowiedz się więcej z Modułu 3. (Marketing treści i media społecznościowe, część 4. Media społecznościowe)!</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fi-FI" dirty="0"/>
              <a:t>W skrócie: Platformy mediów społecznościowych mają miliardy aktywnych użytkowników, zapewniając ogromną potencjalną publiczność, do której firmy mogą kierować reklamy i przyciągać do swoich witryn.  Media społecznościowe umożliwiają firmom udostępnianie angażujących treści, takich jak posty na blogach, filmy i infografiki, które mogą zwiększyć ruch na ich stronie internetowej. Dostarczając wartościowe i udostępniane treści, firmy mogą przyciągnąć uwagę użytkowników i zachęcić ich do odwiedzenia ich strony internetowej w celu uzyskania dodatkowych informacji lub dokonania zakupu. Ogólnie rzecz biorąc, media społecznościowe służą jako cenny kanał do kierowania ukierunkowanego ruchu na stronę internetową, wykorzystując rozległą bazę użytkowników, angażujące możliwości treści, bezpośrednie linki, dowód społeczny i możliwości remarketingu w celu zwiększenia konwersji.</a:t>
            </a:r>
            <a:endParaRPr dirty="0"/>
          </a:p>
        </p:txBody>
      </p:sp>
      <p:sp>
        <p:nvSpPr>
          <p:cNvPr id="180" name="Google Shape;180;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800"/>
              <a:buFont typeface="Arial"/>
              <a:buNone/>
            </a:pPr>
            <a:fld id="{00000000-1234-1234-1234-123412341234}" type="slidenum">
              <a:rPr lang="fi-FI"/>
              <a:t>7</a:t>
            </a:fld>
            <a:endParaRPr/>
          </a:p>
        </p:txBody>
      </p:sp>
    </p:spTree>
    <p:extLst>
      <p:ext uri="{BB962C8B-B14F-4D97-AF65-F5344CB8AC3E}">
        <p14:creationId xmlns:p14="http://schemas.microsoft.com/office/powerpoint/2010/main" val="7553775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9" name="Google Shape;219;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dirty="0"/>
              <a:t>Ten slajd pokazuje różne narzędzia używane na każdym etapie procesu marketingu przychodzącego. Dowiedz się więcej z Modułu 3. (Content marketing i media społecznościowe, część 1. Content marketing - definicja i strategia)! Proces marketingu przychodzącego to podejście zorientowane na klienta, które koncentruje się na przyciąganiu, angażowaniu i zachwycaniu potencjalnych klientów poprzez wartościowe treści i doświadczenia. Obejmuje on kilka etapów, które prowadzą potencjalnych klientów od początkowej świadomości problemu lub potrzeby do stania się lojalnymi klientami i promotorami marki. </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fi-FI" dirty="0"/>
              <a:t>Kluczowe etapy procesu marketingu przychodzącego są następujące: </a:t>
            </a:r>
            <a:endParaRPr dirty="0"/>
          </a:p>
          <a:p>
            <a:pPr marL="457200" lvl="0" indent="-317500" algn="l" rtl="0">
              <a:lnSpc>
                <a:spcPct val="100000"/>
              </a:lnSpc>
              <a:spcBef>
                <a:spcPts val="0"/>
              </a:spcBef>
              <a:spcAft>
                <a:spcPts val="0"/>
              </a:spcAft>
              <a:buSzPts val="1400"/>
              <a:buAutoNum type="arabicPeriod"/>
            </a:pPr>
            <a:r>
              <a:rPr lang="fi-FI" dirty="0"/>
              <a:t>Przyciąganie: Pierwszym krokiem jest przyciągnięcie uwagi docelowych odbiorców. Odbywa się to poprzez tworzenie i promowanie odpowiednich i wartościowych treści za pośrednictwem różnych kanałów, takich jak posty na blogu, media społecznościowe, optymalizacja pod kątem wyszukiwarek (SEO) i płatne reklamy. Celem jest przyciągnięcie wykwalifikowanego ruchu do witryny lub stron docelowych.</a:t>
            </a:r>
            <a:endParaRPr dirty="0"/>
          </a:p>
          <a:p>
            <a:pPr marL="457200" lvl="0" indent="-317500" algn="l" rtl="0">
              <a:lnSpc>
                <a:spcPct val="100000"/>
              </a:lnSpc>
              <a:spcBef>
                <a:spcPts val="0"/>
              </a:spcBef>
              <a:spcAft>
                <a:spcPts val="0"/>
              </a:spcAft>
              <a:buSzPts val="1400"/>
              <a:buAutoNum type="arabicPeriod"/>
            </a:pPr>
            <a:r>
              <a:rPr lang="fi-FI" dirty="0"/>
              <a:t>Wizyta/Konwersja: Po przyciągnięciu odbiorców następnym krokiem jest przekształcenie ich w potencjalnych klientów poprzez przechwycenie ich danych kontaktowych. Odbywa się to zazwyczaj za pomocą lead magnets, takich jak ebooki, whitepapers, webinaria lub treści z bramkami. Dostarczając wartościowe treści w zamian za ich informacje, firmy mogą rozpocząć budowanie relacji z potencjalnymi klientami.</a:t>
            </a:r>
            <a:endParaRPr dirty="0"/>
          </a:p>
          <a:p>
            <a:pPr marL="457200" lvl="0" indent="-317500" algn="l" rtl="0">
              <a:lnSpc>
                <a:spcPct val="100000"/>
              </a:lnSpc>
              <a:spcBef>
                <a:spcPts val="0"/>
              </a:spcBef>
              <a:spcAft>
                <a:spcPts val="0"/>
              </a:spcAft>
              <a:buSzPts val="1400"/>
              <a:buAutoNum type="arabicPeriod"/>
            </a:pPr>
            <a:r>
              <a:rPr lang="fi-FI" dirty="0"/>
              <a:t>Zainteresowanie/Pielęgnacja: Po pozyskaniu potencjalnych klientów należy skupić się na ich pielęgnowaniu poprzez ukierunkowaną i spersonalizowaną komunikację. Odbywa się to za pomocą e-mail marketingu, automatyzacji marketingu i innych taktyk, które zapewniają odpowiednie treści w oparciu o zainteresowania i potrzeby potencjalnych klientów. Celem jest budowanie zaufania, edukowanie i prowadzenie potencjalnych klientów przez ścieżkę zakupową.</a:t>
            </a:r>
            <a:endParaRPr dirty="0"/>
          </a:p>
          <a:p>
            <a:pPr marL="457200" lvl="0" indent="-317500" algn="l" rtl="0">
              <a:lnSpc>
                <a:spcPct val="100000"/>
              </a:lnSpc>
              <a:spcBef>
                <a:spcPts val="0"/>
              </a:spcBef>
              <a:spcAft>
                <a:spcPts val="0"/>
              </a:spcAft>
              <a:buSzPts val="1400"/>
              <a:buAutoNum type="arabicPeriod"/>
            </a:pPr>
            <a:r>
              <a:rPr lang="fi-FI" dirty="0"/>
              <a:t>Zakup/Zamknięcie: Po wypielęgnowaniu i zakwalifikowaniu potencjalnych klientów, kolejnym krokiem jest przekształcenie ich w klientów. Osiąga się to poprzez dostarczanie dostosowanych ofert, informacji o produktach i zachęt, które zachęcają ich do dokonania zakupu. Zespoły sprzedaży mogą również odgrywać rolę w zamykaniu transakcji, angażując się w bezpośrednią komunikację i odpowiadając na konkretne potrzeby lub zastrzeżenia.</a:t>
            </a:r>
            <a:endParaRPr dirty="0"/>
          </a:p>
          <a:p>
            <a:pPr marL="457200" lvl="0" indent="-317500" algn="l" rtl="0">
              <a:lnSpc>
                <a:spcPct val="100000"/>
              </a:lnSpc>
              <a:spcBef>
                <a:spcPts val="0"/>
              </a:spcBef>
              <a:spcAft>
                <a:spcPts val="0"/>
              </a:spcAft>
              <a:buSzPts val="1400"/>
              <a:buAutoNum type="arabicPeriod"/>
            </a:pPr>
            <a:r>
              <a:rPr lang="fi-FI" dirty="0"/>
              <a:t>Polecaj/rozkoszuj się: Proces marketingu przychodzącego nie kończy się na sprzedaży. Rozciąga się na etap po zakupie, gdzie nacisk kładziony jest na zapewnienie wyjątkowego doświadczenia klienta i wsparcia. Poprzez dostarczanie wartości, rozwiązywanie problemów klientów i wspieranie ich satysfakcji, firmy mogą przekształcić klientów w zwolenników marki, którzy prawdopodobnie będą promować produkt lub usługę innym.</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endParaRPr dirty="0"/>
          </a:p>
        </p:txBody>
      </p:sp>
      <p:sp>
        <p:nvSpPr>
          <p:cNvPr id="220" name="Google Shape;220;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800"/>
              <a:buFont typeface="Arial"/>
              <a:buNone/>
            </a:pPr>
            <a:fld id="{00000000-1234-1234-1234-123412341234}" type="slidenum">
              <a:rPr lang="fi-FI"/>
              <a:t>8</a:t>
            </a:fld>
            <a:endParaRPr/>
          </a:p>
        </p:txBody>
      </p:sp>
    </p:spTree>
    <p:extLst>
      <p:ext uri="{BB962C8B-B14F-4D97-AF65-F5344CB8AC3E}">
        <p14:creationId xmlns:p14="http://schemas.microsoft.com/office/powerpoint/2010/main" val="23260097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44" name="Google Shape;244;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699677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2481729c776_0_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2481729c776_0_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100"/>
              <a:buFont typeface="Arial"/>
              <a:buNone/>
            </a:pPr>
            <a:r>
              <a:rPr lang="fi-FI"/>
              <a:t>Jeśli chodzi o strony internetowe, organizacje mogą mieć różne cele biznesowe. Niektóre wspólne cele biznesowe dotyczące stron internetowych obejmują:</a:t>
            </a:r>
            <a:endParaRPr/>
          </a:p>
          <a:p>
            <a:pPr marL="0" lvl="0" indent="0" algn="l" rtl="0">
              <a:spcBef>
                <a:spcPts val="0"/>
              </a:spcBef>
              <a:spcAft>
                <a:spcPts val="0"/>
              </a:spcAft>
              <a:buClr>
                <a:schemeClr val="dk1"/>
              </a:buClr>
              <a:buSzPts val="1100"/>
              <a:buFont typeface="Arial"/>
              <a:buNone/>
            </a:pPr>
            <a:endParaRPr/>
          </a:p>
          <a:p>
            <a:pPr marL="457200" lvl="0" indent="-317500" algn="l" rtl="0">
              <a:spcBef>
                <a:spcPts val="0"/>
              </a:spcBef>
              <a:spcAft>
                <a:spcPts val="0"/>
              </a:spcAft>
              <a:buSzPts val="1400"/>
              <a:buAutoNum type="arabicPeriod"/>
            </a:pPr>
            <a:r>
              <a:rPr lang="fi-FI"/>
              <a:t>Zwiększenie widoczności online: Jednym z podstawowych celów jest poprawa widoczności witryny w wynikach wyszukiwania, zwiększenie ruchu organicznego i przyciągnięcie większej liczby odwiedzających do witryny.</a:t>
            </a:r>
            <a:endParaRPr/>
          </a:p>
          <a:p>
            <a:pPr marL="457200" lvl="0" indent="-317500" algn="l" rtl="0">
              <a:spcBef>
                <a:spcPts val="0"/>
              </a:spcBef>
              <a:spcAft>
                <a:spcPts val="0"/>
              </a:spcAft>
              <a:buSzPts val="1400"/>
              <a:buAutoNum type="arabicPeriod"/>
            </a:pPr>
            <a:r>
              <a:rPr lang="fi-FI"/>
              <a:t>Generowanie potencjalnych klientów: Strony internetowe mogą być zaprojektowane tak, aby przechwytywać informacje o użytkownikach za pomocą formularzy generowania potencjalnych klientów, umożliwiając firmom budowanie bazy danych potencjalnych klientów i potencjalnych klientów.</a:t>
            </a:r>
            <a:endParaRPr/>
          </a:p>
          <a:p>
            <a:pPr marL="457200" lvl="0" indent="-317500" algn="l" rtl="0">
              <a:spcBef>
                <a:spcPts val="0"/>
              </a:spcBef>
              <a:spcAft>
                <a:spcPts val="0"/>
              </a:spcAft>
              <a:buSzPts val="1400"/>
              <a:buAutoNum type="arabicPeriod"/>
            </a:pPr>
            <a:r>
              <a:rPr lang="fi-FI"/>
              <a:t>Prowadzenie konwersji: Celem może być zachęcenie odwiedzających do podjęcia określonych działań w witrynie, takich jak dokonanie zakupu, zapisanie się do newslettera lub poproszenie o wycenę.</a:t>
            </a:r>
            <a:endParaRPr/>
          </a:p>
          <a:p>
            <a:pPr marL="457200" lvl="0" indent="-317500" algn="l" rtl="0">
              <a:spcBef>
                <a:spcPts val="0"/>
              </a:spcBef>
              <a:spcAft>
                <a:spcPts val="0"/>
              </a:spcAft>
              <a:buSzPts val="1400"/>
              <a:buAutoNum type="arabicPeriod"/>
            </a:pPr>
            <a:r>
              <a:rPr lang="fi-FI"/>
              <a:t>Zwiększenie świadomości marki: Strony internetowe mogą służyć jako platforma do prezentowania tożsamości, wartości i oferty marki, pomagając w budowaniu świadomości i rozpoznawalności wśród docelowych odbiorców.</a:t>
            </a:r>
            <a:endParaRPr/>
          </a:p>
          <a:p>
            <a:pPr marL="457200" lvl="0" indent="-317500" algn="l" rtl="0">
              <a:spcBef>
                <a:spcPts val="0"/>
              </a:spcBef>
              <a:spcAft>
                <a:spcPts val="0"/>
              </a:spcAft>
              <a:buSzPts val="1400"/>
              <a:buAutoNum type="arabicPeriod"/>
            </a:pPr>
            <a:r>
              <a:rPr lang="fi-FI"/>
              <a:t>Zapewnienie obsługi klienta: Strony internetowe mogą oferować opcje samoobsługi, często zadawane pytania (FAQ), bazy wiedzy lub funkcje czatu na żywo, aby pomóc klientom w zadawaniu pytań, żądań wsparcia i rozwiązywaniu problemów.</a:t>
            </a:r>
            <a:endParaRPr/>
          </a:p>
          <a:p>
            <a:pPr marL="457200" lvl="0" indent="-317500" algn="l" rtl="0">
              <a:spcBef>
                <a:spcPts val="0"/>
              </a:spcBef>
              <a:spcAft>
                <a:spcPts val="0"/>
              </a:spcAft>
              <a:buSzPts val="1400"/>
              <a:buAutoNum type="arabicPeriod"/>
            </a:pPr>
            <a:r>
              <a:rPr lang="fi-FI"/>
              <a:t>Ustanowienie pozycji lidera: Publikowanie wysokiej jakości treści, takich jak posty na blogu, artykuły lub oficjalne dokumenty, może pozycjonować firmę jako eksperta branżowego i lidera myśli, zwiększając wiarygodność i reputację.</a:t>
            </a:r>
            <a:endParaRPr/>
          </a:p>
          <a:p>
            <a:pPr marL="457200" lvl="0" indent="-317500" algn="l" rtl="0">
              <a:spcBef>
                <a:spcPts val="0"/>
              </a:spcBef>
              <a:spcAft>
                <a:spcPts val="0"/>
              </a:spcAft>
              <a:buSzPts val="1400"/>
              <a:buAutoNum type="arabicPeriod"/>
            </a:pPr>
            <a:r>
              <a:rPr lang="fi-FI"/>
              <a:t>Zwiększenie zaangażowania klientów: Strony internetowe mogą być zaprojektowane tak, aby zachęcać odwiedzających do interakcji poprzez komentarze, udostępnianie w mediach społecznościowych lub treści generowane przez użytkowników, sprzyjając zaangażowaniu i budowaniu społeczności.</a:t>
            </a:r>
            <a:endParaRPr/>
          </a:p>
          <a:p>
            <a:pPr marL="457200" lvl="0" indent="-317500" algn="l" rtl="0">
              <a:spcBef>
                <a:spcPts val="0"/>
              </a:spcBef>
              <a:spcAft>
                <a:spcPts val="0"/>
              </a:spcAft>
              <a:buSzPts val="1400"/>
              <a:buAutoNum type="arabicPeriod"/>
            </a:pPr>
            <a:r>
              <a:rPr lang="fi-FI"/>
              <a:t>Poprawa doświadczenia użytkownika: Kluczowym celem może być zapewnienie płynnego i przyjaznego dla użytkownika doświadczenia, zapewniającego łatwą nawigację, szybki czas ładowania, responsywność mobilną i dostępność dla wszystkich użytkowników.</a:t>
            </a:r>
            <a:endParaRPr/>
          </a:p>
          <a:p>
            <a:pPr marL="457200" lvl="0" indent="-317500" algn="l" rtl="0">
              <a:spcBef>
                <a:spcPts val="0"/>
              </a:spcBef>
              <a:spcAft>
                <a:spcPts val="0"/>
              </a:spcAft>
              <a:buSzPts val="1400"/>
              <a:buAutoNum type="arabicPeriod"/>
            </a:pPr>
            <a:r>
              <a:rPr lang="fi-FI"/>
              <a:t>Wsparcie sprzedaży i handlu elektronicznego: Strony internetowe mogą służyć jako sklepy internetowe, zapewniając katalogi produktów, bezpieczne opcje płatności i możliwości przetwarzania zamówień w celu ułatwienia transakcji sprzedaży.</a:t>
            </a:r>
            <a:endParaRPr/>
          </a:p>
          <a:p>
            <a:pPr marL="457200" lvl="0" indent="-317500" algn="l" rtl="0">
              <a:spcBef>
                <a:spcPts val="0"/>
              </a:spcBef>
              <a:spcAft>
                <a:spcPts val="0"/>
              </a:spcAft>
              <a:buSzPts val="1400"/>
              <a:buAutoNum type="arabicPeriod"/>
            </a:pPr>
            <a:r>
              <a:rPr lang="fi-FI"/>
              <a:t>Zbieranie opinii i spostrzeżeń klientów: Strony internetowe mogą zawierać ankiety, formularze opinii lub narzędzia do nasłuchiwania społecznościowego w celu gromadzenia cennych opinii klientów i spostrzeżeń w celu ulepszania produktów, usług i ogólnego zadowolenia klientów.</a:t>
            </a:r>
            <a:endParaRPr/>
          </a:p>
          <a:p>
            <a:pPr marL="0" lvl="0" indent="0" algn="l" rtl="0">
              <a:spcBef>
                <a:spcPts val="0"/>
              </a:spcBef>
              <a:spcAft>
                <a:spcPts val="0"/>
              </a:spcAft>
              <a:buNone/>
            </a:pPr>
            <a:endParaRPr/>
          </a:p>
          <a:p>
            <a:pPr marL="0" lvl="0" indent="0" algn="l" rtl="0">
              <a:spcBef>
                <a:spcPts val="0"/>
              </a:spcBef>
              <a:spcAft>
                <a:spcPts val="0"/>
              </a:spcAft>
              <a:buNone/>
            </a:pPr>
            <a:r>
              <a:rPr lang="fi-FI"/>
              <a:t>Cele te mogą się różnić w zależności od branży, grupy docelowej i konkretnych celów biznesowych. Ważne jest, aby dostosować cele witryny do ogólnych celów biznesowych oraz regularnie śledzić i analizować wskaźniki witryny, aby mierzyć sukces i wprowadzać niezbędne zmiany.</a:t>
            </a:r>
            <a:endParaRPr/>
          </a:p>
          <a:p>
            <a:pPr marL="0" lvl="0" indent="0" algn="l" rtl="0">
              <a:spcBef>
                <a:spcPts val="0"/>
              </a:spcBef>
              <a:spcAft>
                <a:spcPts val="0"/>
              </a:spcAft>
              <a:buNone/>
            </a:pPr>
            <a:endParaRPr/>
          </a:p>
        </p:txBody>
      </p:sp>
      <p:sp>
        <p:nvSpPr>
          <p:cNvPr id="250" name="Google Shape;250;g2481729c776_0_9: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10</a:t>
            </a:fld>
            <a:endParaRPr/>
          </a:p>
        </p:txBody>
      </p:sp>
    </p:spTree>
    <p:extLst>
      <p:ext uri="{BB962C8B-B14F-4D97-AF65-F5344CB8AC3E}">
        <p14:creationId xmlns:p14="http://schemas.microsoft.com/office/powerpoint/2010/main" val="39224276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24a89ca015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6" name="Google Shape;256;g24a89ca0151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dirty="0"/>
              <a:t>Oto przykład, w jaki sposób firmy mogą generować leady za pomocą wyskakujących okienek.</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fi-FI" b="1" dirty="0"/>
              <a:t>Wyskakujące okienko </a:t>
            </a:r>
            <a:r>
              <a:rPr lang="fi-FI" dirty="0"/>
              <a:t>to graficzny element interfejsu użytkownika, który pojawia się nad bieżącą stroną internetową lub oknem aplikacji. Zazwyczaj wyświetla dodatkowe informacje, wiadomości lub monity dla użytkownika. Wyskakujące okienka mogą być wyzwalane przez różne zdarzenia, takie jak kliknięcie przycisku, przesłanie formularza lub przejście do określonej strony. One</a:t>
            </a:r>
            <a:endParaRPr dirty="0"/>
          </a:p>
        </p:txBody>
      </p:sp>
      <p:sp>
        <p:nvSpPr>
          <p:cNvPr id="257" name="Google Shape;257;g24a89ca0151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11</a:t>
            </a:fld>
            <a:endParaRPr/>
          </a:p>
        </p:txBody>
      </p:sp>
    </p:spTree>
    <p:extLst>
      <p:ext uri="{BB962C8B-B14F-4D97-AF65-F5344CB8AC3E}">
        <p14:creationId xmlns:p14="http://schemas.microsoft.com/office/powerpoint/2010/main" val="23409849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g24a89ca0151_0_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5" name="Google Shape;265;g24a89ca0151_0_1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Apple jest zawsze dobrym przykładem doskonałej i systematycznej pracy nad marką. Elementy wizualne na ich stronie internetowej są zgodne z ich innymi działaniami marketingowymi. Mają też wiele informacji o marce (np. wartości) w stopce witryny</a:t>
            </a:r>
            <a:endParaRPr/>
          </a:p>
        </p:txBody>
      </p:sp>
      <p:sp>
        <p:nvSpPr>
          <p:cNvPr id="266" name="Google Shape;266;g24a89ca0151_0_1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12</a:t>
            </a:fld>
            <a:endParaRPr/>
          </a:p>
        </p:txBody>
      </p:sp>
    </p:spTree>
    <p:extLst>
      <p:ext uri="{BB962C8B-B14F-4D97-AF65-F5344CB8AC3E}">
        <p14:creationId xmlns:p14="http://schemas.microsoft.com/office/powerpoint/2010/main" val="21623290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24a89ca0151_0_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g24a89ca0151_0_1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dirty="0"/>
              <a:t>Walmart to międzynarodowa korporacja handlu detalicznego, która początkowo prowadziła fizyczne sklepy. Zaczynała jako tradycyjna sieć detaliczna, oferująca szeroką gamę produktów w swoich fizycznych lokalizacjach. Jednak wraz z rozwojem handlu elektronicznego i rosnącą popularnością zakupów online, Walmart dostrzegł potrzebę ustanowienia obecności cyfrowej. Z biegiem lat Walmart dokonał znaczących inwestycji w swoje możliwości handlu elektronicznego i uruchomił platformę internetową Walmart.com. Obecnie Walmart prowadzi zarówno sklepy fizyczne, jak i solidną platformę handlu elektronicznego, umożliwiając klientom zakupy online i dostarczanie produktów pod ich drzwi.</a:t>
            </a:r>
            <a:endParaRPr dirty="0"/>
          </a:p>
        </p:txBody>
      </p:sp>
      <p:sp>
        <p:nvSpPr>
          <p:cNvPr id="276" name="Google Shape;276;g24a89ca0151_0_19: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13</a:t>
            </a:fld>
            <a:endParaRPr/>
          </a:p>
        </p:txBody>
      </p:sp>
    </p:spTree>
    <p:extLst>
      <p:ext uri="{BB962C8B-B14F-4D97-AF65-F5344CB8AC3E}">
        <p14:creationId xmlns:p14="http://schemas.microsoft.com/office/powerpoint/2010/main" val="22028804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24a89ca0151_0_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4" name="Google Shape;284;g24a89ca0151_0_3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Znajdź więcej przykładów z własnego kraju, w jaki sposób firmy wykorzystują swoją stronę internetową do wspierania celów biznesowych.</a:t>
            </a:r>
            <a:endParaRPr/>
          </a:p>
        </p:txBody>
      </p:sp>
      <p:sp>
        <p:nvSpPr>
          <p:cNvPr id="285" name="Google Shape;285;g24a89ca0151_0_3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14</a:t>
            </a:fld>
            <a:endParaRPr/>
          </a:p>
        </p:txBody>
      </p:sp>
    </p:spTree>
    <p:extLst>
      <p:ext uri="{BB962C8B-B14F-4D97-AF65-F5344CB8AC3E}">
        <p14:creationId xmlns:p14="http://schemas.microsoft.com/office/powerpoint/2010/main" val="14051917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dirty="0"/>
              <a:t> Najlepsze praktyki dotyczące strony internetowej powinny być dostosowane do konkretnych odbiorców, branży i celów biznesowych. Regularnie oceniaj i optymalizuj swoją witrynę, aby zapewnić jej zgodność ze zmieniającymi się trendami i oczekiwaniami użytkowników.</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Clr>
                <a:schemeClr val="dk1"/>
              </a:buClr>
              <a:buSzPts val="1100"/>
              <a:buFont typeface="Arial"/>
              <a:buNone/>
            </a:pPr>
            <a:r>
              <a:rPr lang="fi-FI" dirty="0"/>
              <a:t>Oto kilka godnych uwagi obszarów, o których warto wspomnieć:</a:t>
            </a:r>
            <a:endParaRPr dirty="0"/>
          </a:p>
          <a:p>
            <a:pPr marL="0" lvl="0" indent="0" algn="l" rtl="0">
              <a:lnSpc>
                <a:spcPct val="100000"/>
              </a:lnSpc>
              <a:spcBef>
                <a:spcPts val="0"/>
              </a:spcBef>
              <a:spcAft>
                <a:spcPts val="0"/>
              </a:spcAft>
              <a:buClr>
                <a:schemeClr val="dk1"/>
              </a:buClr>
              <a:buSzPts val="1100"/>
              <a:buFont typeface="Arial"/>
              <a:buNone/>
            </a:pPr>
            <a:endParaRPr dirty="0"/>
          </a:p>
          <a:p>
            <a:pPr marL="457200" lvl="0" indent="-317500" algn="l" rtl="0">
              <a:lnSpc>
                <a:spcPct val="100000"/>
              </a:lnSpc>
              <a:spcBef>
                <a:spcPts val="0"/>
              </a:spcBef>
              <a:spcAft>
                <a:spcPts val="0"/>
              </a:spcAft>
              <a:buSzPts val="1400"/>
              <a:buAutoNum type="arabicPeriod"/>
            </a:pPr>
            <a:r>
              <a:rPr lang="fi-FI" dirty="0"/>
              <a:t>Projektowanie stron internetowych i doświadczenie użytkownika: Skoncentruj się na stworzeniu estetycznego i przyjaznego dla użytkownika projektu, który poprawi ogólne wrażenia użytkownika.</a:t>
            </a:r>
            <a:endParaRPr dirty="0"/>
          </a:p>
          <a:p>
            <a:pPr marL="457200" lvl="0" indent="-317500" algn="l" rtl="0">
              <a:lnSpc>
                <a:spcPct val="100000"/>
              </a:lnSpc>
              <a:spcBef>
                <a:spcPts val="0"/>
              </a:spcBef>
              <a:spcAft>
                <a:spcPts val="0"/>
              </a:spcAft>
              <a:buSzPts val="1400"/>
              <a:buAutoNum type="arabicPeriod"/>
            </a:pPr>
            <a:r>
              <a:rPr lang="fi-FI" dirty="0"/>
              <a:t>Strategia treści: Opracuj kompleksową strategię treści, która jest zgodna z zainteresowaniami docelowych odbiorców i dostarcza cennych informacji lub rozwiązań.</a:t>
            </a:r>
            <a:endParaRPr dirty="0"/>
          </a:p>
          <a:p>
            <a:pPr marL="457200" lvl="0" indent="-317500" algn="l" rtl="0">
              <a:lnSpc>
                <a:spcPct val="100000"/>
              </a:lnSpc>
              <a:spcBef>
                <a:spcPts val="0"/>
              </a:spcBef>
              <a:spcAft>
                <a:spcPts val="0"/>
              </a:spcAft>
              <a:buSzPts val="1400"/>
              <a:buAutoNum type="arabicPeriod"/>
            </a:pPr>
            <a:r>
              <a:rPr lang="fi-FI" dirty="0"/>
              <a:t>Optymalizacja pod kątem wyszukiwarek (SEO): Wdrożenie technik SEO w celu poprawy widoczności witryny w wynikach wyszukiwania i zwiększenia ruchu organicznego.</a:t>
            </a:r>
            <a:endParaRPr dirty="0"/>
          </a:p>
          <a:p>
            <a:pPr marL="457200" lvl="0" indent="-317500" algn="l" rtl="0">
              <a:lnSpc>
                <a:spcPct val="100000"/>
              </a:lnSpc>
              <a:spcBef>
                <a:spcPts val="0"/>
              </a:spcBef>
              <a:spcAft>
                <a:spcPts val="0"/>
              </a:spcAft>
              <a:buSzPts val="1400"/>
              <a:buAutoNum type="arabicPeriod"/>
            </a:pPr>
            <a:r>
              <a:rPr lang="fi-FI" dirty="0"/>
              <a:t>Optymalizacja mobilna: Upewnij się, że Twoja witryna jest zoptymalizowana pod kątem urządzeń mobilnych, aby sprostać rosnącej liczbie użytkowników mobilnych.</a:t>
            </a:r>
            <a:endParaRPr dirty="0"/>
          </a:p>
          <a:p>
            <a:pPr marL="457200" lvl="0" indent="-317500" algn="l" rtl="0">
              <a:lnSpc>
                <a:spcPct val="100000"/>
              </a:lnSpc>
              <a:spcBef>
                <a:spcPts val="0"/>
              </a:spcBef>
              <a:spcAft>
                <a:spcPts val="0"/>
              </a:spcAft>
              <a:buSzPts val="1400"/>
              <a:buAutoNum type="arabicPeriod"/>
            </a:pPr>
            <a:r>
              <a:rPr lang="fi-FI" dirty="0"/>
              <a:t>Optymalizacja konwersji: Optymalizacja układu witryny, wezwań do działania i formularzy w celu maksymalizacji konwersji i osiągnięcia pożądanych celów.</a:t>
            </a:r>
            <a:endParaRPr dirty="0"/>
          </a:p>
          <a:p>
            <a:pPr marL="457200" lvl="0" indent="-317500" algn="l" rtl="0">
              <a:lnSpc>
                <a:spcPct val="100000"/>
              </a:lnSpc>
              <a:spcBef>
                <a:spcPts val="0"/>
              </a:spcBef>
              <a:spcAft>
                <a:spcPts val="0"/>
              </a:spcAft>
              <a:buSzPts val="1400"/>
              <a:buAutoNum type="arabicPeriod"/>
            </a:pPr>
            <a:r>
              <a:rPr lang="fi-FI" dirty="0"/>
              <a:t>Integracja z mediami społecznościowymi: Włącz przyciski mediów społecznościowych i opcje udostępniania, aby zachęcić odwiedzających do angażowania się w treści i udostępniania ich w swoich sieciach.</a:t>
            </a:r>
            <a:endParaRPr dirty="0"/>
          </a:p>
          <a:p>
            <a:pPr marL="457200" lvl="0" indent="-317500" algn="l" rtl="0">
              <a:lnSpc>
                <a:spcPct val="100000"/>
              </a:lnSpc>
              <a:spcBef>
                <a:spcPts val="0"/>
              </a:spcBef>
              <a:spcAft>
                <a:spcPts val="0"/>
              </a:spcAft>
              <a:buSzPts val="1400"/>
              <a:buAutoNum type="arabicPeriod"/>
            </a:pPr>
            <a:r>
              <a:rPr lang="fi-FI" dirty="0"/>
              <a:t>Analityka i śledzenie: Wykorzystanie narzędzi analityki internetowej do śledzenia i mierzenia wydajności witryny, zachowań użytkowników i kluczowych wskaźników w celu ciągłego doskonalenia.</a:t>
            </a:r>
            <a:endParaRPr dirty="0"/>
          </a:p>
          <a:p>
            <a:pPr marL="457200" lvl="0" indent="-317500" algn="l" rtl="0">
              <a:lnSpc>
                <a:spcPct val="100000"/>
              </a:lnSpc>
              <a:spcBef>
                <a:spcPts val="0"/>
              </a:spcBef>
              <a:spcAft>
                <a:spcPts val="0"/>
              </a:spcAft>
              <a:buSzPts val="1400"/>
              <a:buAutoNum type="arabicPeriod"/>
            </a:pPr>
            <a:r>
              <a:rPr lang="fi-FI" dirty="0"/>
              <a:t>Bezpieczeństwo i zaufanie: Wdrażaj niezbędne środki bezpieczeństwa, takie jak certyfikaty SSL, aby zapewnić ochronę danych użytkowników i budować zaufanie odbiorców.</a:t>
            </a:r>
            <a:endParaRPr dirty="0"/>
          </a:p>
          <a:p>
            <a:pPr marL="457200" lvl="0" indent="-317500" algn="l" rtl="0">
              <a:lnSpc>
                <a:spcPct val="100000"/>
              </a:lnSpc>
              <a:spcBef>
                <a:spcPts val="0"/>
              </a:spcBef>
              <a:spcAft>
                <a:spcPts val="0"/>
              </a:spcAft>
              <a:buSzPts val="1400"/>
              <a:buAutoNum type="arabicPeriod"/>
            </a:pPr>
            <a:r>
              <a:rPr lang="fi-FI" dirty="0"/>
              <a:t>Szybkość i wydajność: Zoptymalizuj szybkość ładowania witryny, aby zapewnić płynne przeglądanie i zmniejszyć współczynnik odrzuceń.</a:t>
            </a:r>
            <a:endParaRPr dirty="0"/>
          </a:p>
          <a:p>
            <a:pPr marL="457200" lvl="0" indent="-317500" algn="l" rtl="0">
              <a:lnSpc>
                <a:spcPct val="100000"/>
              </a:lnSpc>
              <a:spcBef>
                <a:spcPts val="0"/>
              </a:spcBef>
              <a:spcAft>
                <a:spcPts val="0"/>
              </a:spcAft>
              <a:buSzPts val="1400"/>
              <a:buAutoNum type="arabicPeriod"/>
            </a:pPr>
            <a:r>
              <a:rPr lang="fi-FI" dirty="0"/>
              <a:t>Dostępność: Upewnij się, że Twoja witryna jest dostępna dla wszystkich użytkowników, w tym osób niepełnosprawnych, przestrzegając wytycznych i standardów dostępności.</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endParaRPr dirty="0"/>
          </a:p>
        </p:txBody>
      </p:sp>
      <p:sp>
        <p:nvSpPr>
          <p:cNvPr id="291" name="Google Shape;29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001554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2467f7231bf_0_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2467f7231bf_0_4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Krótko o części technicznej: </a:t>
            </a:r>
            <a:endParaRPr/>
          </a:p>
          <a:p>
            <a:pPr marL="457200" lvl="0" indent="-317500" algn="l" rtl="0">
              <a:spcBef>
                <a:spcPts val="0"/>
              </a:spcBef>
              <a:spcAft>
                <a:spcPts val="0"/>
              </a:spcAft>
              <a:buSzPts val="1400"/>
              <a:buChar char="-"/>
            </a:pPr>
            <a:r>
              <a:rPr lang="fi-FI"/>
              <a:t>Indeksowalność i możliwość indeksowania: Dobra strona internetowa jest łatwo indeksowalna przez roboty wyszukiwarek, umożliwiając im nawigację i zrozumienie jej zawartości. Wykorzystuje również techniki takie jak robots.txt i mapy witryn XML, aby wskazać, co powinno, a co nie powinno być indeksowane.</a:t>
            </a:r>
            <a:endParaRPr/>
          </a:p>
          <a:p>
            <a:pPr marL="457200" lvl="0" indent="-317500" algn="l" rtl="0">
              <a:spcBef>
                <a:spcPts val="0"/>
              </a:spcBef>
              <a:spcAft>
                <a:spcPts val="0"/>
              </a:spcAft>
              <a:buSzPts val="1400"/>
              <a:buChar char="-"/>
            </a:pPr>
            <a:r>
              <a:rPr lang="fi-FI"/>
              <a:t>Minimalna liczba błędów: Dobre strony internetowe dążą do zminimalizowania błędów i problemów, które mogą utrudniać użytkownikom korzystanie z nich i obniżać wydajność wyszukiwarek. Regularna konserwacja i testowanie pomagają zidentyfikować i naprawić wszelkie niedziałające linki, brakujące strony lub inne błędy.</a:t>
            </a:r>
            <a:endParaRPr/>
          </a:p>
          <a:p>
            <a:pPr marL="457200" lvl="0" indent="-317500" algn="l" rtl="0">
              <a:spcBef>
                <a:spcPts val="0"/>
              </a:spcBef>
              <a:spcAft>
                <a:spcPts val="0"/>
              </a:spcAft>
              <a:buSzPts val="1400"/>
              <a:buChar char="-"/>
            </a:pPr>
            <a:r>
              <a:rPr lang="fi-FI"/>
              <a:t>Szybkość ładowania: Dobra strona internetowa ładuje się szybko, zapewniając płynne wrażenia użytkownika niezależnie od jego lokalizacji. Optymalizacja obrazów, wykorzystanie technik buforowania i sieci dostarczania treści (CDN) to tylko niektóre strategie zapewniające szybki czas ładowania.</a:t>
            </a:r>
            <a:endParaRPr/>
          </a:p>
          <a:p>
            <a:pPr marL="0" lvl="0" indent="0" algn="l" rtl="0">
              <a:spcBef>
                <a:spcPts val="0"/>
              </a:spcBef>
              <a:spcAft>
                <a:spcPts val="0"/>
              </a:spcAft>
              <a:buNone/>
            </a:pPr>
            <a:endParaRPr/>
          </a:p>
        </p:txBody>
      </p:sp>
      <p:sp>
        <p:nvSpPr>
          <p:cNvPr id="297" name="Google Shape;297;g2467f7231bf_0_4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16</a:t>
            </a:fld>
            <a:endParaRPr/>
          </a:p>
        </p:txBody>
      </p:sp>
    </p:spTree>
    <p:extLst>
      <p:ext uri="{BB962C8B-B14F-4D97-AF65-F5344CB8AC3E}">
        <p14:creationId xmlns:p14="http://schemas.microsoft.com/office/powerpoint/2010/main" val="7328841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g2467f7231bf_0_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3" name="Google Shape;303;g2467f7231bf_0_5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SSL (Secure Sockets Layer) to protokół bezpieczeństwa, który zapewnia bezpieczną komunikację przez Internet. Gwarantuje on, że dane przesyłane między przeglądarką internetową użytkownika a serwerem witryny pozostają zaszyfrowane i nie mogą zostać przechwycone ani zmodyfikowane przez osoby nieupoważnione. SSL wykorzystuje algorytmy szyfrowania do tworzenia bezpiecznego połączenia między klientem a serwerem, chroniąc poufne informacje, takie jak hasła, dane kart kredytowych i dane osobowe. Gdy witryna ma zainstalowany certyfikat SSL, jest to wskazywane przez obecność "https://" w adresie URL i ikonę kłódki w przeglądarce, dając użytkownikom pewność, że ich dane są przesyłane bezpiecznie. Certyfikaty SSL są powszechnie stosowane w witrynach handlu elektronicznego, stronach logowania i wszelkich innych aplikacjach internetowych, które wymagają bezpiecznej transmisji danych. (zobacz więcej w dalszej części slajdów)</a:t>
            </a:r>
            <a:endParaRPr/>
          </a:p>
          <a:p>
            <a:pPr marL="0" lvl="0" indent="0" algn="l" rtl="0">
              <a:spcBef>
                <a:spcPts val="0"/>
              </a:spcBef>
              <a:spcAft>
                <a:spcPts val="0"/>
              </a:spcAft>
              <a:buNone/>
            </a:pPr>
            <a:endParaRPr/>
          </a:p>
          <a:p>
            <a:pPr marL="0" lvl="0" indent="0" algn="l" rtl="0">
              <a:spcBef>
                <a:spcPts val="0"/>
              </a:spcBef>
              <a:spcAft>
                <a:spcPts val="0"/>
              </a:spcAft>
              <a:buNone/>
            </a:pPr>
            <a:r>
              <a:rPr lang="fi-FI"/>
              <a:t>DDoS (Distributed Denial of Service) to rodzaj cyberataku mającego na celu przytłoczenie docelowej strony internetowej lub usługi online poprzez zalanie jej ogromną ilością ruchu. Celem ataku DDoS jest zakłócenie normalnego funkcjonowania docelowego systemu, czyniąc go niedostępnym dla legalnych użytkowników.</a:t>
            </a:r>
            <a:endParaRPr/>
          </a:p>
        </p:txBody>
      </p:sp>
      <p:sp>
        <p:nvSpPr>
          <p:cNvPr id="304" name="Google Shape;304;g2467f7231bf_0_5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17</a:t>
            </a:fld>
            <a:endParaRPr/>
          </a:p>
        </p:txBody>
      </p:sp>
    </p:spTree>
    <p:extLst>
      <p:ext uri="{BB962C8B-B14F-4D97-AF65-F5344CB8AC3E}">
        <p14:creationId xmlns:p14="http://schemas.microsoft.com/office/powerpoint/2010/main" val="457471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2467f7231bf_0_6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0" name="Google Shape;310;g2467f7231bf_0_6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dirty="0"/>
              <a:t>UX (User Experience) odnosi się do ogólnego doświadczenia, jakie użytkownik ma podczas interakcji ze stroną internetową, zwłaszcza pod względem tego, jak łatwe lub przyjemne jest korzystanie z niej. Obejmuje wszystkie aspekty interakcji użytkownika, w tym jego postrzeganie, emocje i zachowania. Projektowanie UX koncentruje się na tworzeniu stron internetowych, produktów, usług i doświadczeń, które są zorientowane na użytkownika, intuicyjne i skuteczne w zaspokajaniu jego potrzeb i celów. Obejmuje to zrozumienie docelowych użytkowników, ich zachowań, motywacji i punktów bólu oraz projektowanie rozwiązań, które uwzględniają te czynniki.</a:t>
            </a:r>
            <a:endParaRPr dirty="0">
              <a:highlight>
                <a:schemeClr val="accent2"/>
              </a:highlight>
            </a:endParaRPr>
          </a:p>
        </p:txBody>
      </p:sp>
      <p:sp>
        <p:nvSpPr>
          <p:cNvPr id="311" name="Google Shape;311;g2467f7231bf_0_63: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18</a:t>
            </a:fld>
            <a:endParaRPr/>
          </a:p>
        </p:txBody>
      </p:sp>
    </p:spTree>
    <p:extLst>
      <p:ext uri="{BB962C8B-B14F-4D97-AF65-F5344CB8AC3E}">
        <p14:creationId xmlns:p14="http://schemas.microsoft.com/office/powerpoint/2010/main" val="41750407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g2467f7231bf_0_7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7" name="Google Shape;317;g2467f7231bf_0_7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18" name="Google Shape;318;g2467f7231bf_0_7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19</a:t>
            </a:fld>
            <a:endParaRPr/>
          </a:p>
        </p:txBody>
      </p:sp>
    </p:spTree>
    <p:extLst>
      <p:ext uri="{BB962C8B-B14F-4D97-AF65-F5344CB8AC3E}">
        <p14:creationId xmlns:p14="http://schemas.microsoft.com/office/powerpoint/2010/main" val="24332370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g249cfa4474c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4" name="Google Shape;324;g249cfa4474c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25" name="Google Shape;325;g249cfa4474c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20</a:t>
            </a:fld>
            <a:endParaRPr/>
          </a:p>
        </p:txBody>
      </p:sp>
    </p:spTree>
    <p:extLst>
      <p:ext uri="{BB962C8B-B14F-4D97-AF65-F5344CB8AC3E}">
        <p14:creationId xmlns:p14="http://schemas.microsoft.com/office/powerpoint/2010/main" val="5706310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31" name="Google Shape;331;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265879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2467f7231bf_0_4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7" name="Google Shape;337;g2467f7231bf_0_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6652611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2179d13a553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2" name="Google Shape;342;g2179d13a553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3819358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g2467f7231bf_0_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8" name="Google Shape;348;g2467f7231bf_0_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dirty="0"/>
              <a:t>Badanie słów kluczowych to proces identyfikacji i analizy konkretnych słów i fraz, których ludzie używają podczas wyszukiwania informacji, produktów lub usług w wyszukiwarkach. Odgrywa kluczową rolę w optymalizacji pod kątem wyszukiwarek (SEO) i strategiach marketingu treści. </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fi-FI" dirty="0"/>
              <a:t>Szczegółowe instrukcje dotyczące badania słów kluczowych można znaleźć np. tutaj: </a:t>
            </a:r>
            <a:r>
              <a:rPr lang="fi-FI" u="sng" dirty="0">
                <a:solidFill>
                  <a:schemeClr val="hlink"/>
                </a:solidFill>
                <a:hlinkClick r:id="rId3"/>
              </a:rPr>
              <a:t>https://blog.hubspot.com/marketing/how-to-do-keyword-research-ht</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p:txBody>
      </p:sp>
      <p:sp>
        <p:nvSpPr>
          <p:cNvPr id="349" name="Google Shape;349;g2467f7231bf_0_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24</a:t>
            </a:fld>
            <a:endParaRPr/>
          </a:p>
        </p:txBody>
      </p:sp>
    </p:spTree>
    <p:extLst>
      <p:ext uri="{BB962C8B-B14F-4D97-AF65-F5344CB8AC3E}">
        <p14:creationId xmlns:p14="http://schemas.microsoft.com/office/powerpoint/2010/main" val="35063832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2467f7231bf_0_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 name="Google Shape;355;g2467f7231bf_0_1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dirty="0"/>
              <a:t>Minimum Viable Product (MVP) dla strony internetowej odnosi się do początkowej wersji strony internetowej, która zawiera podstawowe cechy i funkcjonalności wymagane do zadowolenia pierwszych użytkowników i zebrania opinii na temat dalszego rozwoju. Jest to strategia powszechnie stosowana w tworzeniu stron internetowych i zarządzaniu produktami w celu szybkiego uruchomienia podstawowej wersji strony internetowej z podstawowymi funkcjami przy jednoczesnym zminimalizowaniu nakładów czasu i zasobów.</a:t>
            </a:r>
            <a:br>
              <a:rPr lang="fi-FI" dirty="0"/>
            </a:br>
            <a:r>
              <a:rPr lang="fi-FI" dirty="0">
                <a:highlight>
                  <a:schemeClr val="accent2"/>
                </a:highlight>
              </a:rPr>
              <a:t>Aby dowiedzieć się więcej o projektowaniu dla klientów, nawigacji i strukturze, zobacz także wykład 2.</a:t>
            </a:r>
            <a:endParaRPr dirty="0">
              <a:highlight>
                <a:schemeClr val="accent2"/>
              </a:highlight>
            </a:endParaRPr>
          </a:p>
        </p:txBody>
      </p:sp>
      <p:sp>
        <p:nvSpPr>
          <p:cNvPr id="356" name="Google Shape;356;g2467f7231bf_0_1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25</a:t>
            </a:fld>
            <a:endParaRPr/>
          </a:p>
        </p:txBody>
      </p:sp>
    </p:spTree>
    <p:extLst>
      <p:ext uri="{BB962C8B-B14F-4D97-AF65-F5344CB8AC3E}">
        <p14:creationId xmlns:p14="http://schemas.microsoft.com/office/powerpoint/2010/main" val="9856343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g2467f7231bf_0_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2" name="Google Shape;362;g2467f7231bf_0_2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Dowiedz się więcej o generowaniu ruchu na stronie z Modułu 3. Content marketing i media społecznościowe</a:t>
            </a:r>
            <a:endParaRPr/>
          </a:p>
        </p:txBody>
      </p:sp>
      <p:sp>
        <p:nvSpPr>
          <p:cNvPr id="363" name="Google Shape;363;g2467f7231bf_0_23: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26</a:t>
            </a:fld>
            <a:endParaRPr/>
          </a:p>
        </p:txBody>
      </p:sp>
    </p:spTree>
    <p:extLst>
      <p:ext uri="{BB962C8B-B14F-4D97-AF65-F5344CB8AC3E}">
        <p14:creationId xmlns:p14="http://schemas.microsoft.com/office/powerpoint/2010/main" val="39475317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g2467f7231bf_0_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9" name="Google Shape;369;g2467f7231bf_0_3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Screaming Frog to popularny crawler stron internetowych i narzędzie SEO wykorzystywane do analizy, audytu i optymalizacji stron internetowych. Jest to oprogramowanie na komputery stacjonarne, które indeksuje adresy URL witryny, analizując różne aspekty, takie jak elementy na stronie, techniczne kwestie SEO, niedziałające linki, zduplikowane treści i inne.</a:t>
            </a:r>
            <a:endParaRPr/>
          </a:p>
          <a:p>
            <a:pPr marL="0" lvl="0" indent="0" algn="l" rtl="0">
              <a:spcBef>
                <a:spcPts val="0"/>
              </a:spcBef>
              <a:spcAft>
                <a:spcPts val="0"/>
              </a:spcAft>
              <a:buNone/>
            </a:pPr>
            <a:endParaRPr/>
          </a:p>
          <a:p>
            <a:pPr marL="0" lvl="0" indent="0" algn="l" rtl="0">
              <a:spcBef>
                <a:spcPts val="0"/>
              </a:spcBef>
              <a:spcAft>
                <a:spcPts val="0"/>
              </a:spcAft>
              <a:buNone/>
            </a:pPr>
            <a:r>
              <a:rPr lang="fi-FI"/>
              <a:t>Google Search Console to bezpłatna usługa internetowa udostępniana przez Google, która umożliwia właścicielom witryn monitorowanie i zarządzanie obecnością ich witryny w wynikach wyszukiwania Google. Dostarcza ona cennych informacji i narzędzi pozwalających zrozumieć, w jaki sposób Google postrzega witrynę i wchodzi z nią w interakcję. Google Search Console umożliwia przesłanie mapy witryny, która pomaga robotom Google skuteczniej wykrywać i indeksować strony internetowe. Zapewnia to, że zawartość witryny jest uwzględniana w wynikach wyszukiwania Google.</a:t>
            </a:r>
            <a:endParaRPr/>
          </a:p>
        </p:txBody>
      </p:sp>
      <p:sp>
        <p:nvSpPr>
          <p:cNvPr id="370" name="Google Shape;370;g2467f7231bf_0_3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27</a:t>
            </a:fld>
            <a:endParaRPr/>
          </a:p>
        </p:txBody>
      </p:sp>
    </p:spTree>
    <p:extLst>
      <p:ext uri="{BB962C8B-B14F-4D97-AF65-F5344CB8AC3E}">
        <p14:creationId xmlns:p14="http://schemas.microsoft.com/office/powerpoint/2010/main" val="38579307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g24cd7b68f1a_1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6" name="Google Shape;376;g24cd7b68f1a_1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77" name="Google Shape;377;g24cd7b68f1a_1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28</a:t>
            </a:fld>
            <a:endParaRPr/>
          </a:p>
        </p:txBody>
      </p:sp>
    </p:spTree>
    <p:extLst>
      <p:ext uri="{BB962C8B-B14F-4D97-AF65-F5344CB8AC3E}">
        <p14:creationId xmlns:p14="http://schemas.microsoft.com/office/powerpoint/2010/main" val="1481854472"/>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11.png"/><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
        <p:cNvGrpSpPr/>
        <p:nvPr/>
      </p:nvGrpSpPr>
      <p:grpSpPr>
        <a:xfrm>
          <a:off x="0" y="0"/>
          <a:ext cx="0" cy="0"/>
          <a:chOff x="0" y="0"/>
          <a:chExt cx="0" cy="0"/>
        </a:xfrm>
      </p:grpSpPr>
      <p:sp>
        <p:nvSpPr>
          <p:cNvPr id="9" name="Google Shape;9;p11"/>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0" name="Google Shape;10;p11"/>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1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12" name="Google Shape;12;p1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3" name="Google Shape;13;p1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14" name="Google Shape;14;p1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5" name="Google Shape;15;p11"/>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6" name="Google Shape;16;p11"/>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7" name="Google Shape;17;p11"/>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2" type="obj">
  <p:cSld name="OBJECT">
    <p:spTree>
      <p:nvGrpSpPr>
        <p:cNvPr id="1" name="Shape 18"/>
        <p:cNvGrpSpPr/>
        <p:nvPr/>
      </p:nvGrpSpPr>
      <p:grpSpPr>
        <a:xfrm>
          <a:off x="0" y="0"/>
          <a:ext cx="0" cy="0"/>
          <a:chOff x="0" y="0"/>
          <a:chExt cx="0" cy="0"/>
        </a:xfrm>
      </p:grpSpPr>
      <p:pic>
        <p:nvPicPr>
          <p:cNvPr id="19" name="Google Shape;19;p12" descr="A picture containing shape&#10;&#10;Description automatically generated"/>
          <p:cNvPicPr preferRelativeResize="0"/>
          <p:nvPr/>
        </p:nvPicPr>
        <p:blipFill rotWithShape="1">
          <a:blip r:embed="rId2" cstate="screen">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20" name="Google Shape;20;p1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21" name="Google Shape;21;p1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12"/>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3" name="Google Shape;23;p1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4" name="Google Shape;24;p12"/>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25"/>
        <p:cNvGrpSpPr/>
        <p:nvPr/>
      </p:nvGrpSpPr>
      <p:grpSpPr>
        <a:xfrm>
          <a:off x="0" y="0"/>
          <a:ext cx="0" cy="0"/>
          <a:chOff x="0" y="0"/>
          <a:chExt cx="0" cy="0"/>
        </a:xfrm>
      </p:grpSpPr>
      <p:pic>
        <p:nvPicPr>
          <p:cNvPr id="26" name="Google Shape;26;p1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27" name="Google Shape;27;p1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14"/>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9" name="Google Shape;29;p1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30" name="Google Shape;30;p1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31"/>
        <p:cNvGrpSpPr/>
        <p:nvPr/>
      </p:nvGrpSpPr>
      <p:grpSpPr>
        <a:xfrm>
          <a:off x="0" y="0"/>
          <a:ext cx="0" cy="0"/>
          <a:chOff x="0" y="0"/>
          <a:chExt cx="0" cy="0"/>
        </a:xfrm>
      </p:grpSpPr>
      <p:sp>
        <p:nvSpPr>
          <p:cNvPr id="32" name="Google Shape;32;p17"/>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17"/>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4" name="Google Shape;34;p1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35" name="Google Shape;35;p1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36" name="Google Shape;36;p1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37" name="Google Shape;37;p17"/>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38" name="Google Shape;38;p17"/>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39" name="Google Shape;39;p17"/>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40" name="Google Shape;40;p17"/>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41" name="Google Shape;41;p17"/>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6"/>
        <p:cNvGrpSpPr/>
        <p:nvPr/>
      </p:nvGrpSpPr>
      <p:grpSpPr>
        <a:xfrm>
          <a:off x="0" y="0"/>
          <a:ext cx="0" cy="0"/>
          <a:chOff x="0" y="0"/>
          <a:chExt cx="0" cy="0"/>
        </a:xfrm>
      </p:grpSpPr>
      <p:pic>
        <p:nvPicPr>
          <p:cNvPr id="47" name="Google Shape;47;p21"/>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48" name="Google Shape;48;p2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9" name="Google Shape;49;p2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57"/>
        <p:cNvGrpSpPr/>
        <p:nvPr/>
      </p:nvGrpSpPr>
      <p:grpSpPr>
        <a:xfrm>
          <a:off x="0" y="0"/>
          <a:ext cx="0" cy="0"/>
          <a:chOff x="0" y="0"/>
          <a:chExt cx="0" cy="0"/>
        </a:xfrm>
      </p:grpSpPr>
      <p:sp>
        <p:nvSpPr>
          <p:cNvPr id="58" name="Google Shape;58;p23"/>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23"/>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0" name="Google Shape;60;p23"/>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1" name="Google Shape;61;p2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62" name="Google Shape;62;p23"/>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63" name="Google Shape;63;p2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64" name="Google Shape;64;p2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65" name="Google Shape;65;p2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66" name="Google Shape;66;p2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67" name="Google Shape;67;p2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68" name="Google Shape;68;p23"/>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69"/>
        <p:cNvGrpSpPr/>
        <p:nvPr/>
      </p:nvGrpSpPr>
      <p:grpSpPr>
        <a:xfrm>
          <a:off x="0" y="0"/>
          <a:ext cx="0" cy="0"/>
          <a:chOff x="0" y="0"/>
          <a:chExt cx="0" cy="0"/>
        </a:xfrm>
      </p:grpSpPr>
      <p:sp>
        <p:nvSpPr>
          <p:cNvPr id="70" name="Google Shape;70;p24"/>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24"/>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2" name="Google Shape;72;p24"/>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3" name="Google Shape;73;p2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74" name="Google Shape;74;p24"/>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75" name="Google Shape;75;p2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76" name="Google Shape;76;p2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77" name="Google Shape;77;p24"/>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8" name="Google Shape;78;p24"/>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79" name="Google Shape;79;p24"/>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80" name="Google Shape;80;p24"/>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1"/>
        <p:cNvGrpSpPr/>
        <p:nvPr/>
      </p:nvGrpSpPr>
      <p:grpSpPr>
        <a:xfrm>
          <a:off x="0" y="0"/>
          <a:ext cx="0" cy="0"/>
          <a:chOff x="0" y="0"/>
          <a:chExt cx="0" cy="0"/>
        </a:xfrm>
      </p:grpSpPr>
      <p:sp>
        <p:nvSpPr>
          <p:cNvPr id="82" name="Google Shape;82;p25"/>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25"/>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4" name="Google Shape;84;p25"/>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5" name="Google Shape;85;p2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86" name="Google Shape;86;p25"/>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87" name="Google Shape;87;p2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88" name="Google Shape;88;p2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89" name="Google Shape;89;p2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90" name="Google Shape;90;p25"/>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91" name="Google Shape;91;p25"/>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92" name="Google Shape;92;p25"/>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93"/>
        <p:cNvGrpSpPr/>
        <p:nvPr/>
      </p:nvGrpSpPr>
      <p:grpSpPr>
        <a:xfrm>
          <a:off x="0" y="0"/>
          <a:ext cx="0" cy="0"/>
          <a:chOff x="0" y="0"/>
          <a:chExt cx="0" cy="0"/>
        </a:xfrm>
      </p:grpSpPr>
      <p:sp>
        <p:nvSpPr>
          <p:cNvPr id="94" name="Google Shape;94;p26"/>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5" name="Google Shape;95;p26"/>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96" name="Google Shape;96;p26"/>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97" name="Google Shape;97;p26"/>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98" name="Google Shape;98;p2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99" name="Google Shape;99;p2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00"/>
        <p:cNvGrpSpPr/>
        <p:nvPr/>
      </p:nvGrpSpPr>
      <p:grpSpPr>
        <a:xfrm>
          <a:off x="0" y="0"/>
          <a:ext cx="0" cy="0"/>
          <a:chOff x="0" y="0"/>
          <a:chExt cx="0" cy="0"/>
        </a:xfrm>
      </p:grpSpPr>
      <p:cxnSp>
        <p:nvCxnSpPr>
          <p:cNvPr id="101" name="Google Shape;101;p27"/>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2" name="Google Shape;102;p27"/>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27"/>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27"/>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05" name="Google Shape;105;p2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06" name="Google Shape;106;p2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7"/>
        <p:cNvGrpSpPr/>
        <p:nvPr/>
      </p:nvGrpSpPr>
      <p:grpSpPr>
        <a:xfrm>
          <a:off x="0" y="0"/>
          <a:ext cx="0" cy="0"/>
          <a:chOff x="0" y="0"/>
          <a:chExt cx="0" cy="0"/>
        </a:xfrm>
      </p:grpSpPr>
      <p:pic>
        <p:nvPicPr>
          <p:cNvPr id="108" name="Google Shape;108;p28"/>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09" name="Google Shape;109;p28"/>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0" name="Google Shape;110;p28"/>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28"/>
          <p:cNvSpPr>
            <a:spLocks noGrp="1"/>
          </p:cNvSpPr>
          <p:nvPr>
            <p:ph type="pic" idx="2"/>
          </p:nvPr>
        </p:nvSpPr>
        <p:spPr>
          <a:xfrm>
            <a:off x="5572125" y="1"/>
            <a:ext cx="3571875" cy="5029199"/>
          </a:xfrm>
          <a:prstGeom prst="rect">
            <a:avLst/>
          </a:prstGeom>
          <a:solidFill>
            <a:srgbClr val="D3EEEF"/>
          </a:solidFill>
          <a:ln>
            <a:noFill/>
          </a:ln>
        </p:spPr>
      </p:sp>
      <p:pic>
        <p:nvPicPr>
          <p:cNvPr id="112" name="Google Shape;112;p2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13" name="Google Shape;113;p2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4"/>
        <p:cNvGrpSpPr/>
        <p:nvPr/>
      </p:nvGrpSpPr>
      <p:grpSpPr>
        <a:xfrm>
          <a:off x="0" y="0"/>
          <a:ext cx="0" cy="0"/>
          <a:chOff x="0" y="0"/>
          <a:chExt cx="0" cy="0"/>
        </a:xfrm>
      </p:grpSpPr>
      <p:sp>
        <p:nvSpPr>
          <p:cNvPr id="115" name="Google Shape;115;p29"/>
          <p:cNvSpPr>
            <a:spLocks noGrp="1"/>
          </p:cNvSpPr>
          <p:nvPr>
            <p:ph type="pic" idx="2"/>
          </p:nvPr>
        </p:nvSpPr>
        <p:spPr>
          <a:xfrm>
            <a:off x="0" y="1"/>
            <a:ext cx="9144000" cy="2571749"/>
          </a:xfrm>
          <a:prstGeom prst="rect">
            <a:avLst/>
          </a:prstGeom>
          <a:solidFill>
            <a:srgbClr val="D3EEEF"/>
          </a:solidFill>
          <a:ln>
            <a:noFill/>
          </a:ln>
        </p:spPr>
      </p:sp>
      <p:sp>
        <p:nvSpPr>
          <p:cNvPr id="116" name="Google Shape;116;p29"/>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29"/>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8" name="Google Shape;118;p29"/>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19" name="Google Shape;119;p2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0" name="Google Shape;120;p2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Vaihtoehto ">
  <p:cSld name="Vaihtoehto ">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36"/>
        <p:cNvGrpSpPr/>
        <p:nvPr/>
      </p:nvGrpSpPr>
      <p:grpSpPr>
        <a:xfrm>
          <a:off x="0" y="0"/>
          <a:ext cx="0" cy="0"/>
          <a:chOff x="0" y="0"/>
          <a:chExt cx="0" cy="0"/>
        </a:xfrm>
      </p:grpSpPr>
      <p:sp>
        <p:nvSpPr>
          <p:cNvPr id="137" name="Google Shape;137;p32"/>
          <p:cNvSpPr txBox="1">
            <a:spLocks noGrp="1"/>
          </p:cNvSpPr>
          <p:nvPr>
            <p:ph type="title"/>
          </p:nvPr>
        </p:nvSpPr>
        <p:spPr>
          <a:xfrm>
            <a:off x="1259205" y="607252"/>
            <a:ext cx="6625590" cy="59726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8" name="Google Shape;138;p32"/>
          <p:cNvSpPr txBox="1">
            <a:spLocks noGrp="1"/>
          </p:cNvSpPr>
          <p:nvPr>
            <p:ph type="body" idx="1"/>
          </p:nvPr>
        </p:nvSpPr>
        <p:spPr>
          <a:xfrm>
            <a:off x="2086581" y="1997105"/>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9"/>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4" r:id="rId5"/>
    <p:sldLayoutId id="2147483656" r:id="rId6"/>
    <p:sldLayoutId id="2147483657" r:id="rId7"/>
    <p:sldLayoutId id="2147483658" r:id="rId8"/>
    <p:sldLayoutId id="2147483659" r:id="rId9"/>
    <p:sldLayoutId id="2147483660" r:id="rId10"/>
    <p:sldLayoutId id="2147483661" r:id="rId11"/>
    <p:sldLayoutId id="2147483662" r:id="rId12"/>
    <p:sldLayoutId id="2147483665"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hyperlink" Target="https://ediscoverytoday.com/2021/04/16/here-is-your-2021-internet-minute-infographic-ediscovery-trends/"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20.jpe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hyperlink" Target="https://www.mailerlite.com/blog/inspiring-examples-of-email-pop-ups-and-why-they-work"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apple.com/"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27.pn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hyperlink" Target="https://www.walmart.com/" TargetMode="External"/><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ads.google.com/home/tools/keyword-planner/"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
          <p:cNvSpPr txBox="1">
            <a:spLocks noGrp="1"/>
          </p:cNvSpPr>
          <p:nvPr>
            <p:ph type="ctrTitle"/>
          </p:nvPr>
        </p:nvSpPr>
        <p:spPr>
          <a:xfrm>
            <a:off x="434499" y="1443037"/>
            <a:ext cx="5958908" cy="1076762"/>
          </a:xfrm>
          <a:prstGeom prst="rect">
            <a:avLst/>
          </a:prstGeom>
          <a:noFill/>
          <a:ln>
            <a:noFill/>
          </a:ln>
        </p:spPr>
        <p:txBody>
          <a:bodyPr spcFirstLastPara="1" wrap="square" lIns="91425" tIns="91425" rIns="91425" bIns="91425" anchor="b" anchorCtr="0">
            <a:normAutofit fontScale="90000"/>
          </a:bodyPr>
          <a:lstStyle/>
          <a:p>
            <a:pPr algn="ctr">
              <a:buClr>
                <a:schemeClr val="dk1"/>
              </a:buClr>
              <a:buSzPts val="6000"/>
            </a:pPr>
            <a:r>
              <a:rPr lang="fi-FI" dirty="0"/>
              <a:t>Strony internetowe</a:t>
            </a:r>
            <a:endParaRPr dirty="0"/>
          </a:p>
        </p:txBody>
      </p:sp>
      <p:sp>
        <p:nvSpPr>
          <p:cNvPr id="145" name="Google Shape;145;p1"/>
          <p:cNvSpPr txBox="1">
            <a:spLocks noGrp="1"/>
          </p:cNvSpPr>
          <p:nvPr>
            <p:ph type="subTitle" idx="4294967295"/>
          </p:nvPr>
        </p:nvSpPr>
        <p:spPr>
          <a:xfrm>
            <a:off x="228410" y="2793363"/>
            <a:ext cx="8520075" cy="792900"/>
          </a:xfrm>
          <a:prstGeom prst="rect">
            <a:avLst/>
          </a:prstGeom>
          <a:noFill/>
          <a:ln>
            <a:noFill/>
          </a:ln>
        </p:spPr>
        <p:txBody>
          <a:bodyPr spcFirstLastPara="1" wrap="square" lIns="91425" tIns="91425" rIns="91425" bIns="91425" anchor="t" anchorCtr="0">
            <a:normAutofit/>
          </a:bodyPr>
          <a:lstStyle/>
          <a:p>
            <a:pPr marL="171450" indent="0">
              <a:buNone/>
            </a:pPr>
            <a:r>
              <a:rPr lang="fi-FI" sz="3000" b="1">
                <a:solidFill>
                  <a:schemeClr val="lt1"/>
                </a:solidFill>
              </a:rPr>
              <a:t>1A. Wprowadzenie do stron internetowych</a:t>
            </a:r>
            <a:endParaRPr sz="3000" b="1">
              <a:solidFill>
                <a:schemeClr val="l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
          <p:cNvSpPr txBox="1">
            <a:spLocks noGrp="1"/>
          </p:cNvSpPr>
          <p:nvPr>
            <p:ph type="title"/>
          </p:nvPr>
        </p:nvSpPr>
        <p:spPr>
          <a:xfrm>
            <a:off x="628650" y="273844"/>
            <a:ext cx="7886700" cy="994172"/>
          </a:xfrm>
          <a:prstGeom prst="rect">
            <a:avLst/>
          </a:prstGeom>
          <a:noFill/>
          <a:ln>
            <a:noFill/>
          </a:ln>
        </p:spPr>
        <p:txBody>
          <a:bodyPr spcFirstLastPara="1" wrap="square" lIns="68569" tIns="34275" rIns="68569" bIns="34275" anchor="b" anchorCtr="0">
            <a:normAutofit/>
          </a:bodyPr>
          <a:lstStyle/>
          <a:p>
            <a:pPr>
              <a:buSzPts val="4400"/>
            </a:pPr>
            <a:r>
              <a:rPr lang="fi-FI"/>
              <a:t>Cele nauczania </a:t>
            </a:r>
            <a:br>
              <a:rPr lang="fi-FI"/>
            </a:br>
            <a:endParaRPr/>
          </a:p>
        </p:txBody>
      </p:sp>
      <p:sp>
        <p:nvSpPr>
          <p:cNvPr id="151" name="Google Shape;151;p2"/>
          <p:cNvSpPr txBox="1">
            <a:spLocks noGrp="1"/>
          </p:cNvSpPr>
          <p:nvPr>
            <p:ph type="body" idx="1"/>
          </p:nvPr>
        </p:nvSpPr>
        <p:spPr>
          <a:xfrm>
            <a:off x="628650" y="861194"/>
            <a:ext cx="7886700" cy="2905898"/>
          </a:xfrm>
          <a:prstGeom prst="rect">
            <a:avLst/>
          </a:prstGeom>
          <a:noFill/>
          <a:ln>
            <a:noFill/>
          </a:ln>
        </p:spPr>
        <p:txBody>
          <a:bodyPr spcFirstLastPara="1" wrap="square" lIns="91425" tIns="91425" rIns="91425" bIns="91425" anchor="t" anchorCtr="0">
            <a:normAutofit fontScale="85000" lnSpcReduction="10000"/>
          </a:bodyPr>
          <a:lstStyle/>
          <a:p>
            <a:pPr marL="0" indent="0">
              <a:lnSpc>
                <a:spcPct val="150000"/>
              </a:lnSpc>
              <a:spcBef>
                <a:spcPts val="0"/>
              </a:spcBef>
              <a:buClr>
                <a:schemeClr val="dk1"/>
              </a:buClr>
              <a:buSzPct val="54054"/>
            </a:pPr>
            <a:r>
              <a:rPr lang="fi-FI" sz="1800" dirty="0"/>
              <a:t>Wymagania wstępne dla studenta: Zalecane są podstawy marketingu.</a:t>
            </a:r>
            <a:endParaRPr dirty="0"/>
          </a:p>
          <a:p>
            <a:pPr marL="0" indent="0">
              <a:lnSpc>
                <a:spcPct val="150000"/>
              </a:lnSpc>
              <a:spcBef>
                <a:spcPts val="0"/>
              </a:spcBef>
              <a:buSzPct val="100000"/>
            </a:pPr>
            <a:endParaRPr sz="1800" dirty="0"/>
          </a:p>
          <a:p>
            <a:pPr marL="342900" indent="-268605">
              <a:lnSpc>
                <a:spcPct val="150000"/>
              </a:lnSpc>
              <a:spcBef>
                <a:spcPts val="0"/>
              </a:spcBef>
              <a:buClr>
                <a:schemeClr val="accent2"/>
              </a:buClr>
              <a:buSzPct val="100000"/>
              <a:buChar char="●"/>
            </a:pPr>
            <a:r>
              <a:rPr lang="fi-FI" sz="1800" dirty="0"/>
              <a:t>Celem jest zwiększenie świadomości i zapewnienie kontekstu</a:t>
            </a:r>
            <a:endParaRPr sz="1800" dirty="0"/>
          </a:p>
          <a:p>
            <a:pPr marL="685800" lvl="1" indent="-268605">
              <a:lnSpc>
                <a:spcPct val="150000"/>
              </a:lnSpc>
              <a:spcBef>
                <a:spcPts val="0"/>
              </a:spcBef>
              <a:buClr>
                <a:schemeClr val="accent2"/>
              </a:buClr>
              <a:buSzPct val="100000"/>
              <a:buChar char="○"/>
            </a:pPr>
            <a:r>
              <a:rPr lang="fi-FI" dirty="0"/>
              <a:t>na temat roli stron internetowych w marketingu cyfrowym</a:t>
            </a:r>
            <a:r>
              <a:rPr lang="pl-PL" dirty="0"/>
              <a:t>.</a:t>
            </a:r>
            <a:endParaRPr dirty="0"/>
          </a:p>
          <a:p>
            <a:pPr marL="342900" indent="-284798">
              <a:lnSpc>
                <a:spcPct val="150000"/>
              </a:lnSpc>
              <a:spcBef>
                <a:spcPts val="0"/>
              </a:spcBef>
              <a:buClr>
                <a:schemeClr val="accent2"/>
              </a:buClr>
              <a:buSzPct val="100000"/>
              <a:buChar char="●"/>
            </a:pPr>
            <a:r>
              <a:rPr lang="fi-FI" dirty="0"/>
              <a:t>Uczeń nauczy się</a:t>
            </a:r>
            <a:r>
              <a:rPr lang="pl-PL" dirty="0"/>
              <a:t>:</a:t>
            </a:r>
            <a:endParaRPr dirty="0"/>
          </a:p>
          <a:p>
            <a:pPr marL="685800" lvl="1" indent="-268605">
              <a:lnSpc>
                <a:spcPct val="150000"/>
              </a:lnSpc>
              <a:spcBef>
                <a:spcPts val="0"/>
              </a:spcBef>
              <a:buClr>
                <a:schemeClr val="accent2"/>
              </a:buClr>
              <a:buSzPct val="100000"/>
              <a:buChar char="○"/>
            </a:pPr>
            <a:r>
              <a:rPr lang="fi-FI" dirty="0"/>
              <a:t>kluczow</a:t>
            </a:r>
            <a:r>
              <a:rPr lang="pl-PL" dirty="0" err="1"/>
              <a:t>ych</a:t>
            </a:r>
            <a:r>
              <a:rPr lang="fi-FI" dirty="0"/>
              <a:t> aspekt</a:t>
            </a:r>
            <a:r>
              <a:rPr lang="pl-PL" dirty="0"/>
              <a:t>ów</a:t>
            </a:r>
            <a:r>
              <a:rPr lang="fi-FI" dirty="0"/>
              <a:t> strony internetowej, które przyczyniają się do obecności firmy w Internecie (np. konwersja, doświadczenie użytkownika)</a:t>
            </a:r>
            <a:r>
              <a:rPr lang="pl-PL" dirty="0"/>
              <a:t>,</a:t>
            </a:r>
            <a:endParaRPr dirty="0"/>
          </a:p>
          <a:p>
            <a:pPr marL="685800" lvl="1" indent="-268605">
              <a:lnSpc>
                <a:spcPct val="150000"/>
              </a:lnSpc>
              <a:spcBef>
                <a:spcPts val="0"/>
              </a:spcBef>
              <a:buClr>
                <a:schemeClr val="accent2"/>
              </a:buClr>
              <a:buSzPct val="100000"/>
              <a:buChar char="○"/>
            </a:pPr>
            <a:r>
              <a:rPr lang="fi-FI" dirty="0"/>
              <a:t>podstawow</a:t>
            </a:r>
            <a:r>
              <a:rPr lang="pl-PL" dirty="0" err="1"/>
              <a:t>ych</a:t>
            </a:r>
            <a:r>
              <a:rPr lang="fi-FI" dirty="0"/>
              <a:t> zasad i uwag dotycząc</a:t>
            </a:r>
            <a:r>
              <a:rPr lang="pl-PL" dirty="0" err="1"/>
              <a:t>ych</a:t>
            </a:r>
            <a:r>
              <a:rPr lang="fi-FI" dirty="0"/>
              <a:t> tworzenia strony internetowej</a:t>
            </a:r>
            <a:r>
              <a:rPr lang="pl-PL" dirty="0"/>
              <a:t>.</a:t>
            </a:r>
            <a:endParaRPr dirty="0"/>
          </a:p>
          <a:p>
            <a:pPr marL="0" indent="0">
              <a:lnSpc>
                <a:spcPct val="100000"/>
              </a:lnSpc>
              <a:spcBef>
                <a:spcPts val="0"/>
              </a:spcBef>
              <a:buClr>
                <a:schemeClr val="dk1"/>
              </a:buClr>
              <a:buSzPct val="64864"/>
            </a:pPr>
            <a:endParaRPr sz="15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3"/>
          <p:cNvSpPr txBox="1">
            <a:spLocks noGrp="1"/>
          </p:cNvSpPr>
          <p:nvPr>
            <p:ph type="title"/>
          </p:nvPr>
        </p:nvSpPr>
        <p:spPr>
          <a:xfrm>
            <a:off x="1235869" y="1490144"/>
            <a:ext cx="1921669" cy="724419"/>
          </a:xfrm>
          <a:prstGeom prst="rect">
            <a:avLst/>
          </a:prstGeom>
          <a:noFill/>
          <a:ln>
            <a:noFill/>
          </a:ln>
        </p:spPr>
        <p:txBody>
          <a:bodyPr spcFirstLastPara="1" wrap="square" lIns="68569" tIns="34275" rIns="68569" bIns="34275" anchor="t" anchorCtr="0">
            <a:normAutofit/>
          </a:bodyPr>
          <a:lstStyle/>
          <a:p>
            <a:pPr>
              <a:buSzPts val="4400"/>
            </a:pPr>
            <a:r>
              <a:rPr lang="fi-FI"/>
              <a:t>Tematy</a:t>
            </a:r>
            <a:endParaRPr/>
          </a:p>
        </p:txBody>
      </p:sp>
      <p:sp>
        <p:nvSpPr>
          <p:cNvPr id="157" name="Google Shape;157;p3"/>
          <p:cNvSpPr txBox="1">
            <a:spLocks noGrp="1"/>
          </p:cNvSpPr>
          <p:nvPr>
            <p:ph type="body" idx="1"/>
          </p:nvPr>
        </p:nvSpPr>
        <p:spPr>
          <a:xfrm>
            <a:off x="4061704" y="608354"/>
            <a:ext cx="4606200" cy="2872551"/>
          </a:xfrm>
          <a:prstGeom prst="rect">
            <a:avLst/>
          </a:prstGeom>
          <a:noFill/>
          <a:ln>
            <a:noFill/>
          </a:ln>
        </p:spPr>
        <p:txBody>
          <a:bodyPr spcFirstLastPara="1" wrap="square" lIns="68569" tIns="34275" rIns="68569" bIns="34275" anchor="t" anchorCtr="0">
            <a:spAutoFit/>
          </a:bodyPr>
          <a:lstStyle/>
          <a:p>
            <a:pPr marL="214313" indent="-214313">
              <a:lnSpc>
                <a:spcPct val="150000"/>
              </a:lnSpc>
              <a:spcBef>
                <a:spcPts val="0"/>
              </a:spcBef>
              <a:buSzPts val="2500"/>
              <a:buFont typeface="Arial"/>
              <a:buChar char="●"/>
            </a:pPr>
            <a:r>
              <a:rPr lang="fi-FI" dirty="0"/>
              <a:t>Dlaczego każda firma potrzebuje strony internetowej?</a:t>
            </a:r>
            <a:endParaRPr dirty="0"/>
          </a:p>
          <a:p>
            <a:pPr marL="214313" indent="-214313">
              <a:lnSpc>
                <a:spcPct val="150000"/>
              </a:lnSpc>
              <a:spcBef>
                <a:spcPts val="0"/>
              </a:spcBef>
              <a:buSzPts val="2500"/>
              <a:buFont typeface="Arial"/>
              <a:buChar char="●"/>
            </a:pPr>
            <a:r>
              <a:rPr lang="fi-FI" dirty="0"/>
              <a:t>Ogólny obraz</a:t>
            </a:r>
            <a:r>
              <a:rPr lang="pl-PL" dirty="0"/>
              <a:t>.</a:t>
            </a:r>
            <a:endParaRPr dirty="0"/>
          </a:p>
          <a:p>
            <a:pPr marL="214313" indent="-214313">
              <a:lnSpc>
                <a:spcPct val="150000"/>
              </a:lnSpc>
              <a:spcBef>
                <a:spcPts val="0"/>
              </a:spcBef>
              <a:buSzPts val="2500"/>
              <a:buFont typeface="Arial"/>
              <a:buChar char="●"/>
            </a:pPr>
            <a:r>
              <a:rPr lang="fi-FI" b="0" i="0" u="none" strike="noStrike" dirty="0">
                <a:latin typeface="Arial"/>
                <a:ea typeface="Arial"/>
                <a:cs typeface="Arial"/>
                <a:sym typeface="Arial"/>
              </a:rPr>
              <a:t>Jak </a:t>
            </a:r>
            <a:r>
              <a:rPr lang="fi-FI" dirty="0"/>
              <a:t>strony internetowe </a:t>
            </a:r>
            <a:r>
              <a:rPr lang="fi-FI" b="0" i="0" u="none" strike="noStrike" dirty="0">
                <a:latin typeface="Arial"/>
                <a:ea typeface="Arial"/>
                <a:cs typeface="Arial"/>
                <a:sym typeface="Arial"/>
              </a:rPr>
              <a:t>mogą wspierać różne cele biznesowe?</a:t>
            </a:r>
            <a:endParaRPr b="0" i="0" u="none" strike="noStrike" dirty="0">
              <a:latin typeface="Arial"/>
              <a:ea typeface="Arial"/>
              <a:cs typeface="Arial"/>
              <a:sym typeface="Arial"/>
            </a:endParaRPr>
          </a:p>
          <a:p>
            <a:pPr marL="214313" indent="-190500">
              <a:lnSpc>
                <a:spcPct val="150000"/>
              </a:lnSpc>
              <a:spcBef>
                <a:spcPts val="0"/>
              </a:spcBef>
              <a:buSzPts val="2000"/>
              <a:buChar char="●"/>
            </a:pPr>
            <a:r>
              <a:rPr lang="fi-FI" dirty="0"/>
              <a:t>Najlepsze praktyki dla dobrej strony internetowej</a:t>
            </a:r>
            <a:r>
              <a:rPr lang="pl-PL" dirty="0"/>
              <a:t>.</a:t>
            </a:r>
            <a:endParaRPr dirty="0"/>
          </a:p>
          <a:p>
            <a:pPr marL="214313" indent="-190500">
              <a:lnSpc>
                <a:spcPct val="150000"/>
              </a:lnSpc>
              <a:spcBef>
                <a:spcPts val="0"/>
              </a:spcBef>
              <a:buSzPts val="2000"/>
              <a:buChar char="●"/>
            </a:pPr>
            <a:r>
              <a:rPr lang="fi-FI" dirty="0"/>
              <a:t>Jak skonfigurować witrynę</a:t>
            </a:r>
            <a:r>
              <a:rPr lang="pl-PL" dirty="0"/>
              <a:t>?</a:t>
            </a:r>
            <a:endParaRPr sz="900" dirty="0"/>
          </a:p>
          <a:p>
            <a:pPr marL="257175" indent="-114300">
              <a:lnSpc>
                <a:spcPct val="100000"/>
              </a:lnSpc>
              <a:buSzPts val="3000"/>
              <a:buNone/>
            </a:pPr>
            <a:endParaRPr sz="1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g2415c622653_0_0"/>
          <p:cNvSpPr txBox="1">
            <a:spLocks noGrp="1"/>
          </p:cNvSpPr>
          <p:nvPr>
            <p:ph type="title"/>
          </p:nvPr>
        </p:nvSpPr>
        <p:spPr>
          <a:xfrm>
            <a:off x="628650" y="273844"/>
            <a:ext cx="7886700" cy="994275"/>
          </a:xfrm>
          <a:prstGeom prst="rect">
            <a:avLst/>
          </a:prstGeom>
        </p:spPr>
        <p:txBody>
          <a:bodyPr spcFirstLastPara="1" wrap="square" lIns="68569" tIns="34275" rIns="68569" bIns="34275" anchor="b" anchorCtr="0">
            <a:normAutofit/>
          </a:bodyPr>
          <a:lstStyle/>
          <a:p>
            <a:r>
              <a:rPr lang="fi-FI">
                <a:solidFill>
                  <a:schemeClr val="dk1"/>
                </a:solidFill>
              </a:rPr>
              <a:t>Dlaczego każda firma potrzebuje strony internetowej?</a:t>
            </a:r>
            <a:endParaRPr/>
          </a:p>
        </p:txBody>
      </p:sp>
      <p:sp>
        <p:nvSpPr>
          <p:cNvPr id="164" name="Google Shape;164;g2415c622653_0_0"/>
          <p:cNvSpPr txBox="1">
            <a:spLocks noGrp="1"/>
          </p:cNvSpPr>
          <p:nvPr>
            <p:ph type="body" idx="1"/>
          </p:nvPr>
        </p:nvSpPr>
        <p:spPr>
          <a:xfrm>
            <a:off x="628650" y="1369219"/>
            <a:ext cx="7886700" cy="2905875"/>
          </a:xfrm>
          <a:prstGeom prst="rect">
            <a:avLst/>
          </a:prstGeom>
        </p:spPr>
        <p:txBody>
          <a:bodyPr spcFirstLastPara="1" wrap="square" lIns="68569" tIns="34275" rIns="68569" bIns="34275" anchor="t" anchorCtr="0">
            <a:noAutofit/>
          </a:bodyPr>
          <a:lstStyle/>
          <a:p>
            <a:pPr marL="342900" indent="-266700">
              <a:spcBef>
                <a:spcPts val="0"/>
              </a:spcBef>
              <a:buClr>
                <a:schemeClr val="dk1"/>
              </a:buClr>
              <a:buSzPts val="2000"/>
              <a:buChar char="●"/>
            </a:pPr>
            <a:r>
              <a:rPr lang="fi-FI" sz="1500" dirty="0">
                <a:solidFill>
                  <a:schemeClr val="dk1"/>
                </a:solidFill>
              </a:rPr>
              <a:t>Strona internetowa jest </a:t>
            </a:r>
            <a:r>
              <a:rPr lang="fi-FI" sz="1500" b="1" dirty="0">
                <a:solidFill>
                  <a:schemeClr val="dk1"/>
                </a:solidFill>
              </a:rPr>
              <a:t>kluczem do udanej strategii marketingu cyfrowego</a:t>
            </a:r>
            <a:endParaRPr sz="1500" b="1" dirty="0">
              <a:solidFill>
                <a:schemeClr val="dk1"/>
              </a:solidFill>
            </a:endParaRPr>
          </a:p>
          <a:p>
            <a:pPr marL="685800" lvl="1" indent="-266700">
              <a:spcBef>
                <a:spcPts val="0"/>
              </a:spcBef>
              <a:buClr>
                <a:schemeClr val="dk1"/>
              </a:buClr>
              <a:buSzPts val="2000"/>
              <a:buChar char="○"/>
            </a:pPr>
            <a:r>
              <a:rPr lang="fi-FI" sz="1500" dirty="0">
                <a:solidFill>
                  <a:schemeClr val="dk1"/>
                </a:solidFill>
              </a:rPr>
              <a:t>Wszystkie inne elementy marketingu cyfrowego kierują użytkowników do strony internetowej.</a:t>
            </a:r>
            <a:endParaRPr sz="1500" dirty="0">
              <a:solidFill>
                <a:schemeClr val="dk1"/>
              </a:solidFill>
            </a:endParaRPr>
          </a:p>
          <a:p>
            <a:pPr marL="685800" lvl="1" indent="-266700">
              <a:spcBef>
                <a:spcPts val="0"/>
              </a:spcBef>
              <a:buClr>
                <a:schemeClr val="dk1"/>
              </a:buClr>
              <a:buSzPts val="2000"/>
              <a:buChar char="○"/>
            </a:pPr>
            <a:endParaRPr sz="1500" dirty="0">
              <a:solidFill>
                <a:schemeClr val="dk1"/>
              </a:solidFill>
            </a:endParaRPr>
          </a:p>
          <a:p>
            <a:pPr marL="342900" indent="-266700">
              <a:spcBef>
                <a:spcPts val="0"/>
              </a:spcBef>
              <a:buClr>
                <a:schemeClr val="dk1"/>
              </a:buClr>
              <a:buSzPts val="2000"/>
              <a:buChar char="●"/>
            </a:pPr>
            <a:r>
              <a:rPr lang="fi-FI" sz="1500" dirty="0">
                <a:solidFill>
                  <a:schemeClr val="dk1"/>
                </a:solidFill>
              </a:rPr>
              <a:t>Strona internetowa:</a:t>
            </a:r>
            <a:endParaRPr sz="1500" dirty="0">
              <a:solidFill>
                <a:schemeClr val="dk1"/>
              </a:solidFill>
            </a:endParaRPr>
          </a:p>
          <a:p>
            <a:pPr marL="685800" lvl="1" indent="-266700">
              <a:spcBef>
                <a:spcPts val="0"/>
              </a:spcBef>
              <a:buClr>
                <a:schemeClr val="dk1"/>
              </a:buClr>
              <a:buSzPts val="2000"/>
              <a:buChar char="○"/>
            </a:pPr>
            <a:r>
              <a:rPr lang="fi-FI" sz="1500" dirty="0">
                <a:solidFill>
                  <a:schemeClr val="dk1"/>
                </a:solidFill>
              </a:rPr>
              <a:t>wspiera markę i zwiększa zaufanie</a:t>
            </a:r>
            <a:r>
              <a:rPr lang="pl-PL" sz="1500" dirty="0">
                <a:solidFill>
                  <a:schemeClr val="dk1"/>
                </a:solidFill>
              </a:rPr>
              <a:t>,</a:t>
            </a:r>
            <a:endParaRPr sz="1500" dirty="0">
              <a:solidFill>
                <a:schemeClr val="dk1"/>
              </a:solidFill>
            </a:endParaRPr>
          </a:p>
          <a:p>
            <a:pPr marL="685800" lvl="1" indent="-266700">
              <a:spcBef>
                <a:spcPts val="0"/>
              </a:spcBef>
              <a:buClr>
                <a:schemeClr val="dk1"/>
              </a:buClr>
              <a:buSzPts val="2000"/>
              <a:buChar char="○"/>
            </a:pPr>
            <a:r>
              <a:rPr lang="fi-FI" sz="1500" dirty="0">
                <a:solidFill>
                  <a:schemeClr val="dk1"/>
                </a:solidFill>
              </a:rPr>
              <a:t>umożliwia organiczną widoczność w wynikach wyszukiwania</a:t>
            </a:r>
            <a:r>
              <a:rPr lang="pl-PL" sz="1500" dirty="0">
                <a:solidFill>
                  <a:schemeClr val="dk1"/>
                </a:solidFill>
              </a:rPr>
              <a:t>,</a:t>
            </a:r>
            <a:endParaRPr sz="1500" dirty="0">
              <a:solidFill>
                <a:schemeClr val="dk1"/>
              </a:solidFill>
            </a:endParaRPr>
          </a:p>
          <a:p>
            <a:pPr marL="685800" lvl="1" indent="-266700">
              <a:spcBef>
                <a:spcPts val="0"/>
              </a:spcBef>
              <a:buClr>
                <a:schemeClr val="dk1"/>
              </a:buClr>
              <a:buSzPts val="2000"/>
              <a:buChar char="○"/>
            </a:pPr>
            <a:r>
              <a:rPr lang="fi-FI" sz="1500" dirty="0">
                <a:solidFill>
                  <a:schemeClr val="dk1"/>
                </a:solidFill>
              </a:rPr>
              <a:t>prezentacja produktów i usług</a:t>
            </a:r>
            <a:r>
              <a:rPr lang="pl-PL" sz="1500" dirty="0">
                <a:solidFill>
                  <a:schemeClr val="dk1"/>
                </a:solidFill>
              </a:rPr>
              <a:t>,</a:t>
            </a:r>
            <a:endParaRPr sz="1500" dirty="0">
              <a:solidFill>
                <a:schemeClr val="dk1"/>
              </a:solidFill>
            </a:endParaRPr>
          </a:p>
          <a:p>
            <a:pPr marL="685800" lvl="1" indent="-266700">
              <a:spcBef>
                <a:spcPts val="0"/>
              </a:spcBef>
              <a:buClr>
                <a:schemeClr val="dk1"/>
              </a:buClr>
              <a:buSzPts val="2000"/>
              <a:buChar char="○"/>
            </a:pPr>
            <a:r>
              <a:rPr lang="fi-FI" sz="1500" dirty="0">
                <a:solidFill>
                  <a:schemeClr val="dk1"/>
                </a:solidFill>
              </a:rPr>
              <a:t>pomaga generować leady i pielęgnować istniejących klientów</a:t>
            </a:r>
            <a:r>
              <a:rPr lang="pl-PL" sz="1500" dirty="0">
                <a:solidFill>
                  <a:schemeClr val="dk1"/>
                </a:solidFill>
              </a:rPr>
              <a:t>,</a:t>
            </a:r>
            <a:endParaRPr sz="1500" dirty="0">
              <a:solidFill>
                <a:schemeClr val="dk1"/>
              </a:solidFill>
            </a:endParaRPr>
          </a:p>
          <a:p>
            <a:pPr marL="685800" lvl="1" indent="-266700">
              <a:spcBef>
                <a:spcPts val="0"/>
              </a:spcBef>
              <a:buClr>
                <a:schemeClr val="dk1"/>
              </a:buClr>
              <a:buSzPts val="2000"/>
              <a:buChar char="○"/>
            </a:pPr>
            <a:r>
              <a:rPr lang="fi-FI" sz="1500" dirty="0">
                <a:solidFill>
                  <a:schemeClr val="dk1"/>
                </a:solidFill>
              </a:rPr>
              <a:t>dostarcza treści i wartości</a:t>
            </a:r>
            <a:r>
              <a:rPr lang="pl-PL" sz="1500" dirty="0">
                <a:solidFill>
                  <a:schemeClr val="dk1"/>
                </a:solidFill>
              </a:rPr>
              <a:t>,</a:t>
            </a:r>
            <a:endParaRPr sz="1500" dirty="0">
              <a:solidFill>
                <a:schemeClr val="dk1"/>
              </a:solidFill>
            </a:endParaRPr>
          </a:p>
          <a:p>
            <a:pPr marL="685800" lvl="1" indent="-266700">
              <a:spcBef>
                <a:spcPts val="0"/>
              </a:spcBef>
              <a:buClr>
                <a:schemeClr val="dk1"/>
              </a:buClr>
              <a:buSzPts val="2000"/>
              <a:buChar char="○"/>
            </a:pPr>
            <a:r>
              <a:rPr lang="fi-FI" sz="1500" dirty="0">
                <a:solidFill>
                  <a:schemeClr val="dk1"/>
                </a:solidFill>
              </a:rPr>
              <a:t>wspiera komunikację z klientami</a:t>
            </a:r>
            <a:r>
              <a:rPr lang="pl-PL" sz="1500" dirty="0">
                <a:solidFill>
                  <a:schemeClr val="dk1"/>
                </a:solidFill>
              </a:rPr>
              <a:t>,</a:t>
            </a:r>
            <a:endParaRPr sz="1500" dirty="0">
              <a:solidFill>
                <a:schemeClr val="dk1"/>
              </a:solidFill>
            </a:endParaRPr>
          </a:p>
          <a:p>
            <a:pPr marL="685800" lvl="1" indent="-266700">
              <a:spcBef>
                <a:spcPts val="0"/>
              </a:spcBef>
              <a:buClr>
                <a:schemeClr val="dk1"/>
              </a:buClr>
              <a:buSzPts val="2000"/>
              <a:buChar char="○"/>
            </a:pPr>
            <a:r>
              <a:rPr lang="fi-FI" sz="1500" dirty="0">
                <a:solidFill>
                  <a:schemeClr val="dk1"/>
                </a:solidFill>
              </a:rPr>
              <a:t>wspomaga sprzedaż</a:t>
            </a:r>
            <a:r>
              <a:rPr lang="pl-PL" sz="1500" dirty="0">
                <a:solidFill>
                  <a:schemeClr val="dk1"/>
                </a:solidFill>
              </a:rPr>
              <a:t>.</a:t>
            </a:r>
            <a:endParaRPr sz="1500" dirty="0">
              <a:solidFill>
                <a:schemeClr val="dk1"/>
              </a:solidFill>
            </a:endParaRPr>
          </a:p>
          <a:p>
            <a:pPr marL="0" indent="0"/>
            <a:endParaRPr sz="22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5"/>
          <p:cNvSpPr txBox="1">
            <a:spLocks noGrp="1"/>
          </p:cNvSpPr>
          <p:nvPr>
            <p:ph type="ctrTitle" idx="4294967295"/>
          </p:nvPr>
        </p:nvSpPr>
        <p:spPr>
          <a:xfrm>
            <a:off x="1196502" y="2075260"/>
            <a:ext cx="6858000" cy="496490"/>
          </a:xfrm>
          <a:prstGeom prst="rect">
            <a:avLst/>
          </a:prstGeom>
          <a:noFill/>
          <a:ln>
            <a:noFill/>
          </a:ln>
        </p:spPr>
        <p:txBody>
          <a:bodyPr spcFirstLastPara="1" wrap="square" lIns="68569" tIns="34275" rIns="68569" bIns="34275" anchor="b" anchorCtr="0">
            <a:noAutofit/>
          </a:bodyPr>
          <a:lstStyle/>
          <a:p>
            <a:pPr algn="ctr">
              <a:buClr>
                <a:schemeClr val="dk1"/>
              </a:buClr>
              <a:buSzPts val="6000"/>
            </a:pPr>
            <a:r>
              <a:rPr lang="fi-FI" sz="3600" dirty="0"/>
              <a:t>Ogólny obraz</a:t>
            </a:r>
            <a:endParaRPr sz="3600" b="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pic>
        <p:nvPicPr>
          <p:cNvPr id="175" name="Google Shape;175;p13"/>
          <p:cNvPicPr preferRelativeResize="0"/>
          <p:nvPr/>
        </p:nvPicPr>
        <p:blipFill rotWithShape="1">
          <a:blip r:embed="rId3">
            <a:alphaModFix/>
          </a:blip>
          <a:srcRect/>
          <a:stretch/>
        </p:blipFill>
        <p:spPr>
          <a:xfrm>
            <a:off x="308659" y="267629"/>
            <a:ext cx="7552951" cy="4253894"/>
          </a:xfrm>
          <a:prstGeom prst="roundRect">
            <a:avLst>
              <a:gd name="adj" fmla="val 16667"/>
            </a:avLst>
          </a:prstGeom>
          <a:noFill/>
          <a:ln>
            <a:noFill/>
          </a:ln>
        </p:spPr>
      </p:pic>
      <p:sp>
        <p:nvSpPr>
          <p:cNvPr id="176" name="Google Shape;176;p13"/>
          <p:cNvSpPr txBox="1"/>
          <p:nvPr/>
        </p:nvSpPr>
        <p:spPr>
          <a:xfrm>
            <a:off x="5834700" y="4521526"/>
            <a:ext cx="3260700" cy="450101"/>
          </a:xfrm>
          <a:prstGeom prst="rect">
            <a:avLst/>
          </a:prstGeom>
          <a:noFill/>
          <a:ln>
            <a:noFill/>
          </a:ln>
        </p:spPr>
        <p:txBody>
          <a:bodyPr spcFirstLastPara="1" wrap="square" lIns="68569" tIns="68569" rIns="68569" bIns="68569" anchor="t" anchorCtr="0">
            <a:spAutoFit/>
          </a:bodyPr>
          <a:lstStyle/>
          <a:p>
            <a:r>
              <a:rPr lang="fi-FI" sz="675"/>
              <a:t>Źródło: </a:t>
            </a:r>
            <a:r>
              <a:rPr lang="fi-FI" sz="675" u="sng">
                <a:solidFill>
                  <a:schemeClr val="hlink"/>
                </a:solidFill>
                <a:hlinkClick r:id="rId4"/>
              </a:rPr>
              <a:t>https://ediscoverytoday.com/2021/04/16/here-is-your-2021-internet-minute-infographic-ediscovery-trends/</a:t>
            </a:r>
            <a:endParaRPr sz="675"/>
          </a:p>
          <a:p>
            <a:endParaRPr sz="675"/>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14"/>
          <p:cNvSpPr/>
          <p:nvPr/>
        </p:nvSpPr>
        <p:spPr>
          <a:xfrm>
            <a:off x="3977982" y="2787774"/>
            <a:ext cx="1026114" cy="1026114"/>
          </a:xfrm>
          <a:prstGeom prst="ellipse">
            <a:avLst/>
          </a:prstGeom>
          <a:solidFill>
            <a:srgbClr val="6699FF"/>
          </a:solidFill>
          <a:ln w="76200" cap="flat" cmpd="sng">
            <a:solidFill>
              <a:srgbClr val="0070C0"/>
            </a:solidFill>
            <a:prstDash val="solid"/>
            <a:miter lim="800000"/>
            <a:headEnd type="none" w="sm" len="sm"/>
            <a:tailEnd type="none" w="sm" len="sm"/>
          </a:ln>
        </p:spPr>
        <p:txBody>
          <a:bodyPr spcFirstLastPara="1" wrap="square" lIns="68569" tIns="34275" rIns="68569" bIns="34275" anchor="ctr" anchorCtr="0">
            <a:noAutofit/>
          </a:bodyPr>
          <a:lstStyle/>
          <a:p>
            <a:pPr algn="ctr">
              <a:buClr>
                <a:schemeClr val="lt1"/>
              </a:buClr>
              <a:buSzPts val="1600"/>
            </a:pPr>
            <a:r>
              <a:rPr lang="fi-FI" sz="1200" b="1">
                <a:solidFill>
                  <a:schemeClr val="lt1"/>
                </a:solidFill>
                <a:latin typeface="Calibri"/>
                <a:ea typeface="Calibri"/>
                <a:cs typeface="Calibri"/>
                <a:sym typeface="Calibri"/>
              </a:rPr>
              <a:t>Omat kotisivut</a:t>
            </a:r>
            <a:endParaRPr sz="1350">
              <a:solidFill>
                <a:schemeClr val="dk1"/>
              </a:solidFill>
              <a:latin typeface="Calibri"/>
              <a:ea typeface="Calibri"/>
              <a:cs typeface="Calibri"/>
              <a:sym typeface="Calibri"/>
            </a:endParaRPr>
          </a:p>
        </p:txBody>
      </p:sp>
      <p:sp>
        <p:nvSpPr>
          <p:cNvPr id="183" name="Google Shape;183;p14"/>
          <p:cNvSpPr/>
          <p:nvPr/>
        </p:nvSpPr>
        <p:spPr>
          <a:xfrm rot="10800000" flipH="1">
            <a:off x="5388378" y="1611713"/>
            <a:ext cx="162018" cy="162018"/>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algn="ctr">
              <a:buClr>
                <a:schemeClr val="dk1"/>
              </a:buClr>
              <a:buSzPts val="1800"/>
            </a:pPr>
            <a:endParaRPr sz="1350">
              <a:solidFill>
                <a:schemeClr val="lt1"/>
              </a:solidFill>
              <a:latin typeface="Calibri"/>
              <a:ea typeface="Calibri"/>
              <a:cs typeface="Calibri"/>
              <a:sym typeface="Calibri"/>
            </a:endParaRPr>
          </a:p>
        </p:txBody>
      </p:sp>
      <p:sp>
        <p:nvSpPr>
          <p:cNvPr id="184" name="Google Shape;184;p14"/>
          <p:cNvSpPr/>
          <p:nvPr/>
        </p:nvSpPr>
        <p:spPr>
          <a:xfrm rot="10800000" flipH="1">
            <a:off x="5903177" y="1781231"/>
            <a:ext cx="162018" cy="162018"/>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algn="ctr">
              <a:buClr>
                <a:schemeClr val="dk1"/>
              </a:buClr>
              <a:buSzPts val="1800"/>
            </a:pPr>
            <a:endParaRPr sz="1350">
              <a:solidFill>
                <a:schemeClr val="lt1"/>
              </a:solidFill>
              <a:latin typeface="Calibri"/>
              <a:ea typeface="Calibri"/>
              <a:cs typeface="Calibri"/>
              <a:sym typeface="Calibri"/>
            </a:endParaRPr>
          </a:p>
        </p:txBody>
      </p:sp>
      <p:sp>
        <p:nvSpPr>
          <p:cNvPr id="185" name="Google Shape;185;p14"/>
          <p:cNvSpPr/>
          <p:nvPr/>
        </p:nvSpPr>
        <p:spPr>
          <a:xfrm rot="10800000" flipH="1">
            <a:off x="5572418" y="2042345"/>
            <a:ext cx="162018" cy="162018"/>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algn="ctr">
              <a:buClr>
                <a:schemeClr val="dk1"/>
              </a:buClr>
              <a:buSzPts val="1800"/>
            </a:pPr>
            <a:endParaRPr sz="1350">
              <a:solidFill>
                <a:schemeClr val="lt1"/>
              </a:solidFill>
              <a:latin typeface="Calibri"/>
              <a:ea typeface="Calibri"/>
              <a:cs typeface="Calibri"/>
              <a:sym typeface="Calibri"/>
            </a:endParaRPr>
          </a:p>
        </p:txBody>
      </p:sp>
      <p:sp>
        <p:nvSpPr>
          <p:cNvPr id="186" name="Google Shape;186;p14"/>
          <p:cNvSpPr/>
          <p:nvPr/>
        </p:nvSpPr>
        <p:spPr>
          <a:xfrm rot="10800000" flipH="1">
            <a:off x="2195736" y="2009831"/>
            <a:ext cx="162018" cy="162018"/>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algn="ctr">
              <a:buClr>
                <a:schemeClr val="dk1"/>
              </a:buClr>
              <a:buSzPts val="1800"/>
            </a:pPr>
            <a:endParaRPr sz="1350">
              <a:solidFill>
                <a:schemeClr val="lt1"/>
              </a:solidFill>
              <a:latin typeface="Calibri"/>
              <a:ea typeface="Calibri"/>
              <a:cs typeface="Calibri"/>
              <a:sym typeface="Calibri"/>
            </a:endParaRPr>
          </a:p>
        </p:txBody>
      </p:sp>
      <p:sp>
        <p:nvSpPr>
          <p:cNvPr id="187" name="Google Shape;187;p14"/>
          <p:cNvSpPr/>
          <p:nvPr/>
        </p:nvSpPr>
        <p:spPr>
          <a:xfrm rot="10800000" flipH="1">
            <a:off x="2793600" y="3450776"/>
            <a:ext cx="162018" cy="162018"/>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algn="ctr">
              <a:buClr>
                <a:schemeClr val="dk1"/>
              </a:buClr>
              <a:buSzPts val="1800"/>
            </a:pPr>
            <a:endParaRPr sz="1350">
              <a:solidFill>
                <a:schemeClr val="lt1"/>
              </a:solidFill>
              <a:latin typeface="Calibri"/>
              <a:ea typeface="Calibri"/>
              <a:cs typeface="Calibri"/>
              <a:sym typeface="Calibri"/>
            </a:endParaRPr>
          </a:p>
        </p:txBody>
      </p:sp>
      <p:sp>
        <p:nvSpPr>
          <p:cNvPr id="188" name="Google Shape;188;p14"/>
          <p:cNvSpPr/>
          <p:nvPr/>
        </p:nvSpPr>
        <p:spPr>
          <a:xfrm rot="10800000" flipH="1">
            <a:off x="5605719" y="3727094"/>
            <a:ext cx="162018" cy="162018"/>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algn="ctr">
              <a:buClr>
                <a:schemeClr val="dk1"/>
              </a:buClr>
              <a:buSzPts val="1800"/>
            </a:pPr>
            <a:endParaRPr sz="1350">
              <a:solidFill>
                <a:schemeClr val="lt1"/>
              </a:solidFill>
              <a:latin typeface="Calibri"/>
              <a:ea typeface="Calibri"/>
              <a:cs typeface="Calibri"/>
              <a:sym typeface="Calibri"/>
            </a:endParaRPr>
          </a:p>
        </p:txBody>
      </p:sp>
      <p:sp>
        <p:nvSpPr>
          <p:cNvPr id="189" name="Google Shape;189;p14"/>
          <p:cNvSpPr/>
          <p:nvPr/>
        </p:nvSpPr>
        <p:spPr>
          <a:xfrm rot="10800000" flipH="1">
            <a:off x="4193958" y="2123354"/>
            <a:ext cx="162018" cy="162018"/>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algn="ctr">
              <a:buClr>
                <a:schemeClr val="dk1"/>
              </a:buClr>
              <a:buSzPts val="1800"/>
            </a:pPr>
            <a:endParaRPr sz="1350">
              <a:solidFill>
                <a:schemeClr val="lt1"/>
              </a:solidFill>
              <a:latin typeface="Calibri"/>
              <a:ea typeface="Calibri"/>
              <a:cs typeface="Calibri"/>
              <a:sym typeface="Calibri"/>
            </a:endParaRPr>
          </a:p>
        </p:txBody>
      </p:sp>
      <p:sp>
        <p:nvSpPr>
          <p:cNvPr id="190" name="Google Shape;190;p14"/>
          <p:cNvSpPr/>
          <p:nvPr/>
        </p:nvSpPr>
        <p:spPr>
          <a:xfrm rot="10800000" flipH="1">
            <a:off x="6810527" y="2555253"/>
            <a:ext cx="162018" cy="162018"/>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algn="ctr">
              <a:buClr>
                <a:schemeClr val="dk1"/>
              </a:buClr>
              <a:buSzPts val="1800"/>
            </a:pPr>
            <a:endParaRPr sz="1350">
              <a:solidFill>
                <a:schemeClr val="lt1"/>
              </a:solidFill>
              <a:latin typeface="Calibri"/>
              <a:ea typeface="Calibri"/>
              <a:cs typeface="Calibri"/>
              <a:sym typeface="Calibri"/>
            </a:endParaRPr>
          </a:p>
        </p:txBody>
      </p:sp>
      <p:sp>
        <p:nvSpPr>
          <p:cNvPr id="191" name="Google Shape;191;p14"/>
          <p:cNvSpPr/>
          <p:nvPr/>
        </p:nvSpPr>
        <p:spPr>
          <a:xfrm rot="10800000" flipH="1">
            <a:off x="2955618" y="4407954"/>
            <a:ext cx="162018" cy="162018"/>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algn="ctr">
              <a:buClr>
                <a:schemeClr val="dk1"/>
              </a:buClr>
              <a:buSzPts val="1800"/>
            </a:pPr>
            <a:endParaRPr sz="1350">
              <a:solidFill>
                <a:schemeClr val="lt1"/>
              </a:solidFill>
              <a:latin typeface="Calibri"/>
              <a:ea typeface="Calibri"/>
              <a:cs typeface="Calibri"/>
              <a:sym typeface="Calibri"/>
            </a:endParaRPr>
          </a:p>
        </p:txBody>
      </p:sp>
      <p:sp>
        <p:nvSpPr>
          <p:cNvPr id="192" name="Google Shape;192;p14"/>
          <p:cNvSpPr/>
          <p:nvPr/>
        </p:nvSpPr>
        <p:spPr>
          <a:xfrm rot="10800000" flipH="1">
            <a:off x="6336069" y="4393403"/>
            <a:ext cx="162018" cy="162018"/>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algn="ctr">
              <a:buClr>
                <a:schemeClr val="dk1"/>
              </a:buClr>
              <a:buSzPts val="1800"/>
            </a:pPr>
            <a:endParaRPr sz="1350">
              <a:solidFill>
                <a:schemeClr val="lt1"/>
              </a:solidFill>
              <a:latin typeface="Calibri"/>
              <a:ea typeface="Calibri"/>
              <a:cs typeface="Calibri"/>
              <a:sym typeface="Calibri"/>
            </a:endParaRPr>
          </a:p>
        </p:txBody>
      </p:sp>
      <p:sp>
        <p:nvSpPr>
          <p:cNvPr id="193" name="Google Shape;193;p14"/>
          <p:cNvSpPr/>
          <p:nvPr/>
        </p:nvSpPr>
        <p:spPr>
          <a:xfrm rot="10800000" flipH="1">
            <a:off x="6460250" y="2722477"/>
            <a:ext cx="162018" cy="162018"/>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algn="ctr">
              <a:buClr>
                <a:schemeClr val="dk1"/>
              </a:buClr>
              <a:buSzPts val="1800"/>
            </a:pPr>
            <a:endParaRPr sz="1350">
              <a:solidFill>
                <a:schemeClr val="lt1"/>
              </a:solidFill>
              <a:latin typeface="Calibri"/>
              <a:ea typeface="Calibri"/>
              <a:cs typeface="Calibri"/>
              <a:sym typeface="Calibri"/>
            </a:endParaRPr>
          </a:p>
        </p:txBody>
      </p:sp>
      <p:sp>
        <p:nvSpPr>
          <p:cNvPr id="194" name="Google Shape;194;p14"/>
          <p:cNvSpPr/>
          <p:nvPr/>
        </p:nvSpPr>
        <p:spPr>
          <a:xfrm rot="10800000" flipH="1">
            <a:off x="6531378" y="3531785"/>
            <a:ext cx="162018" cy="162018"/>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algn="ctr">
              <a:buClr>
                <a:schemeClr val="dk1"/>
              </a:buClr>
              <a:buSzPts val="1800"/>
            </a:pPr>
            <a:endParaRPr sz="1350">
              <a:solidFill>
                <a:schemeClr val="lt1"/>
              </a:solidFill>
              <a:latin typeface="Calibri"/>
              <a:ea typeface="Calibri"/>
              <a:cs typeface="Calibri"/>
              <a:sym typeface="Calibri"/>
            </a:endParaRPr>
          </a:p>
        </p:txBody>
      </p:sp>
      <p:sp>
        <p:nvSpPr>
          <p:cNvPr id="195" name="Google Shape;195;p14"/>
          <p:cNvSpPr/>
          <p:nvPr/>
        </p:nvSpPr>
        <p:spPr>
          <a:xfrm rot="10800000" flipH="1">
            <a:off x="6891536" y="3693803"/>
            <a:ext cx="162018" cy="162018"/>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algn="ctr">
              <a:buClr>
                <a:schemeClr val="dk1"/>
              </a:buClr>
              <a:buSzPts val="1800"/>
            </a:pPr>
            <a:endParaRPr sz="1350">
              <a:solidFill>
                <a:schemeClr val="lt1"/>
              </a:solidFill>
              <a:latin typeface="Calibri"/>
              <a:ea typeface="Calibri"/>
              <a:cs typeface="Calibri"/>
              <a:sym typeface="Calibri"/>
            </a:endParaRPr>
          </a:p>
        </p:txBody>
      </p:sp>
      <p:cxnSp>
        <p:nvCxnSpPr>
          <p:cNvPr id="196" name="Google Shape;196;p14"/>
          <p:cNvCxnSpPr>
            <a:stCxn id="183" idx="0"/>
            <a:endCxn id="185" idx="3"/>
          </p:cNvCxnSpPr>
          <p:nvPr/>
        </p:nvCxnSpPr>
        <p:spPr>
          <a:xfrm>
            <a:off x="5469387" y="1773731"/>
            <a:ext cx="126675" cy="292275"/>
          </a:xfrm>
          <a:prstGeom prst="straightConnector1">
            <a:avLst/>
          </a:prstGeom>
          <a:noFill/>
          <a:ln w="9525" cap="flat" cmpd="sng">
            <a:solidFill>
              <a:schemeClr val="dk1"/>
            </a:solidFill>
            <a:prstDash val="solid"/>
            <a:miter lim="800000"/>
            <a:headEnd type="none" w="sm" len="sm"/>
            <a:tailEnd type="none" w="sm" len="sm"/>
          </a:ln>
        </p:spPr>
      </p:cxnSp>
      <p:cxnSp>
        <p:nvCxnSpPr>
          <p:cNvPr id="197" name="Google Shape;197;p14"/>
          <p:cNvCxnSpPr>
            <a:stCxn id="185" idx="5"/>
            <a:endCxn id="184" idx="1"/>
          </p:cNvCxnSpPr>
          <p:nvPr/>
        </p:nvCxnSpPr>
        <p:spPr>
          <a:xfrm rot="10800000" flipH="1">
            <a:off x="5710709" y="1919597"/>
            <a:ext cx="216225" cy="146475"/>
          </a:xfrm>
          <a:prstGeom prst="straightConnector1">
            <a:avLst/>
          </a:prstGeom>
          <a:noFill/>
          <a:ln w="9525" cap="flat" cmpd="sng">
            <a:solidFill>
              <a:schemeClr val="dk1"/>
            </a:solidFill>
            <a:prstDash val="solid"/>
            <a:miter lim="800000"/>
            <a:headEnd type="none" w="sm" len="sm"/>
            <a:tailEnd type="none" w="sm" len="sm"/>
          </a:ln>
        </p:spPr>
      </p:cxnSp>
      <p:cxnSp>
        <p:nvCxnSpPr>
          <p:cNvPr id="198" name="Google Shape;198;p14"/>
          <p:cNvCxnSpPr>
            <a:stCxn id="183" idx="6"/>
            <a:endCxn id="184" idx="3"/>
          </p:cNvCxnSpPr>
          <p:nvPr/>
        </p:nvCxnSpPr>
        <p:spPr>
          <a:xfrm>
            <a:off x="5550396" y="1692722"/>
            <a:ext cx="376425" cy="112275"/>
          </a:xfrm>
          <a:prstGeom prst="straightConnector1">
            <a:avLst/>
          </a:prstGeom>
          <a:noFill/>
          <a:ln w="9525" cap="flat" cmpd="sng">
            <a:solidFill>
              <a:schemeClr val="dk1"/>
            </a:solidFill>
            <a:prstDash val="solid"/>
            <a:miter lim="800000"/>
            <a:headEnd type="none" w="sm" len="sm"/>
            <a:tailEnd type="none" w="sm" len="sm"/>
          </a:ln>
        </p:spPr>
      </p:cxnSp>
      <p:cxnSp>
        <p:nvCxnSpPr>
          <p:cNvPr id="199" name="Google Shape;199;p14"/>
          <p:cNvCxnSpPr>
            <a:stCxn id="190" idx="1"/>
            <a:endCxn id="193" idx="5"/>
          </p:cNvCxnSpPr>
          <p:nvPr/>
        </p:nvCxnSpPr>
        <p:spPr>
          <a:xfrm flipH="1">
            <a:off x="6598454" y="2693544"/>
            <a:ext cx="235800" cy="52650"/>
          </a:xfrm>
          <a:prstGeom prst="straightConnector1">
            <a:avLst/>
          </a:prstGeom>
          <a:noFill/>
          <a:ln w="9525" cap="flat" cmpd="sng">
            <a:solidFill>
              <a:schemeClr val="dk1"/>
            </a:solidFill>
            <a:prstDash val="solid"/>
            <a:miter lim="800000"/>
            <a:headEnd type="none" w="sm" len="sm"/>
            <a:tailEnd type="none" w="sm" len="sm"/>
          </a:ln>
        </p:spPr>
      </p:cxnSp>
      <p:cxnSp>
        <p:nvCxnSpPr>
          <p:cNvPr id="200" name="Google Shape;200;p14"/>
          <p:cNvCxnSpPr>
            <a:stCxn id="193" idx="2"/>
          </p:cNvCxnSpPr>
          <p:nvPr/>
        </p:nvCxnSpPr>
        <p:spPr>
          <a:xfrm flipH="1">
            <a:off x="5004050" y="2803486"/>
            <a:ext cx="1456200" cy="362250"/>
          </a:xfrm>
          <a:prstGeom prst="straightConnector1">
            <a:avLst/>
          </a:prstGeom>
          <a:noFill/>
          <a:ln w="76200" cap="flat" cmpd="sng">
            <a:solidFill>
              <a:srgbClr val="0070C0"/>
            </a:solidFill>
            <a:prstDash val="solid"/>
            <a:miter lim="800000"/>
            <a:headEnd type="none" w="sm" len="sm"/>
            <a:tailEnd type="triangle" w="med" len="med"/>
          </a:ln>
        </p:spPr>
      </p:cxnSp>
      <p:cxnSp>
        <p:nvCxnSpPr>
          <p:cNvPr id="201" name="Google Shape;201;p14"/>
          <p:cNvCxnSpPr>
            <a:stCxn id="183" idx="1"/>
            <a:endCxn id="182" idx="7"/>
          </p:cNvCxnSpPr>
          <p:nvPr/>
        </p:nvCxnSpPr>
        <p:spPr>
          <a:xfrm flipH="1">
            <a:off x="4853880" y="1750004"/>
            <a:ext cx="558225" cy="1188000"/>
          </a:xfrm>
          <a:prstGeom prst="straightConnector1">
            <a:avLst/>
          </a:prstGeom>
          <a:noFill/>
          <a:ln w="76200" cap="flat" cmpd="sng">
            <a:solidFill>
              <a:srgbClr val="0070C0"/>
            </a:solidFill>
            <a:prstDash val="solid"/>
            <a:miter lim="800000"/>
            <a:headEnd type="none" w="sm" len="sm"/>
            <a:tailEnd type="triangle" w="med" len="med"/>
          </a:ln>
        </p:spPr>
      </p:cxnSp>
      <p:cxnSp>
        <p:nvCxnSpPr>
          <p:cNvPr id="202" name="Google Shape;202;p14"/>
          <p:cNvCxnSpPr>
            <a:stCxn id="189" idx="2"/>
            <a:endCxn id="186" idx="6"/>
          </p:cNvCxnSpPr>
          <p:nvPr/>
        </p:nvCxnSpPr>
        <p:spPr>
          <a:xfrm rot="10800000">
            <a:off x="2357733" y="2090738"/>
            <a:ext cx="1836225" cy="113625"/>
          </a:xfrm>
          <a:prstGeom prst="straightConnector1">
            <a:avLst/>
          </a:prstGeom>
          <a:noFill/>
          <a:ln w="9525" cap="flat" cmpd="sng">
            <a:solidFill>
              <a:schemeClr val="dk1"/>
            </a:solidFill>
            <a:prstDash val="solid"/>
            <a:miter lim="800000"/>
            <a:headEnd type="none" w="sm" len="sm"/>
            <a:tailEnd type="none" w="sm" len="sm"/>
          </a:ln>
        </p:spPr>
      </p:cxnSp>
      <p:cxnSp>
        <p:nvCxnSpPr>
          <p:cNvPr id="203" name="Google Shape;203;p14"/>
          <p:cNvCxnSpPr>
            <a:stCxn id="186" idx="0"/>
            <a:endCxn id="187" idx="3"/>
          </p:cNvCxnSpPr>
          <p:nvPr/>
        </p:nvCxnSpPr>
        <p:spPr>
          <a:xfrm>
            <a:off x="2276745" y="2171849"/>
            <a:ext cx="540675" cy="1302750"/>
          </a:xfrm>
          <a:prstGeom prst="straightConnector1">
            <a:avLst/>
          </a:prstGeom>
          <a:noFill/>
          <a:ln w="9525" cap="flat" cmpd="sng">
            <a:solidFill>
              <a:schemeClr val="dk1"/>
            </a:solidFill>
            <a:prstDash val="solid"/>
            <a:miter lim="800000"/>
            <a:headEnd type="none" w="sm" len="sm"/>
            <a:tailEnd type="none" w="sm" len="sm"/>
          </a:ln>
        </p:spPr>
      </p:cxnSp>
      <p:cxnSp>
        <p:nvCxnSpPr>
          <p:cNvPr id="204" name="Google Shape;204;p14"/>
          <p:cNvCxnSpPr>
            <a:stCxn id="187" idx="6"/>
          </p:cNvCxnSpPr>
          <p:nvPr/>
        </p:nvCxnSpPr>
        <p:spPr>
          <a:xfrm rot="10800000" flipH="1">
            <a:off x="2955618" y="3418160"/>
            <a:ext cx="1022400" cy="113625"/>
          </a:xfrm>
          <a:prstGeom prst="straightConnector1">
            <a:avLst/>
          </a:prstGeom>
          <a:noFill/>
          <a:ln w="76200" cap="flat" cmpd="sng">
            <a:solidFill>
              <a:srgbClr val="0070C0"/>
            </a:solidFill>
            <a:prstDash val="solid"/>
            <a:miter lim="800000"/>
            <a:headEnd type="none" w="sm" len="sm"/>
            <a:tailEnd type="triangle" w="med" len="med"/>
          </a:ln>
        </p:spPr>
      </p:cxnSp>
      <p:cxnSp>
        <p:nvCxnSpPr>
          <p:cNvPr id="205" name="Google Shape;205;p14"/>
          <p:cNvCxnSpPr>
            <a:stCxn id="194" idx="0"/>
            <a:endCxn id="192" idx="4"/>
          </p:cNvCxnSpPr>
          <p:nvPr/>
        </p:nvCxnSpPr>
        <p:spPr>
          <a:xfrm flipH="1">
            <a:off x="6417087" y="3693803"/>
            <a:ext cx="195300" cy="699525"/>
          </a:xfrm>
          <a:prstGeom prst="straightConnector1">
            <a:avLst/>
          </a:prstGeom>
          <a:noFill/>
          <a:ln w="9525" cap="flat" cmpd="sng">
            <a:solidFill>
              <a:schemeClr val="dk1"/>
            </a:solidFill>
            <a:prstDash val="solid"/>
            <a:miter lim="800000"/>
            <a:headEnd type="none" w="sm" len="sm"/>
            <a:tailEnd type="none" w="sm" len="sm"/>
          </a:ln>
        </p:spPr>
      </p:cxnSp>
      <p:cxnSp>
        <p:nvCxnSpPr>
          <p:cNvPr id="206" name="Google Shape;206;p14"/>
          <p:cNvCxnSpPr>
            <a:stCxn id="194" idx="7"/>
            <a:endCxn id="195" idx="3"/>
          </p:cNvCxnSpPr>
          <p:nvPr/>
        </p:nvCxnSpPr>
        <p:spPr>
          <a:xfrm>
            <a:off x="6669669" y="3670076"/>
            <a:ext cx="245700" cy="47475"/>
          </a:xfrm>
          <a:prstGeom prst="straightConnector1">
            <a:avLst/>
          </a:prstGeom>
          <a:noFill/>
          <a:ln w="9525" cap="flat" cmpd="sng">
            <a:solidFill>
              <a:schemeClr val="dk1"/>
            </a:solidFill>
            <a:prstDash val="solid"/>
            <a:miter lim="800000"/>
            <a:headEnd type="none" w="sm" len="sm"/>
            <a:tailEnd type="none" w="sm" len="sm"/>
          </a:ln>
        </p:spPr>
      </p:cxnSp>
      <p:cxnSp>
        <p:nvCxnSpPr>
          <p:cNvPr id="207" name="Google Shape;207;p14"/>
          <p:cNvCxnSpPr>
            <a:stCxn id="195" idx="1"/>
            <a:endCxn id="192" idx="5"/>
          </p:cNvCxnSpPr>
          <p:nvPr/>
        </p:nvCxnSpPr>
        <p:spPr>
          <a:xfrm flipH="1">
            <a:off x="6474263" y="3832094"/>
            <a:ext cx="441000" cy="585000"/>
          </a:xfrm>
          <a:prstGeom prst="straightConnector1">
            <a:avLst/>
          </a:prstGeom>
          <a:noFill/>
          <a:ln w="9525" cap="flat" cmpd="sng">
            <a:solidFill>
              <a:schemeClr val="dk1"/>
            </a:solidFill>
            <a:prstDash val="solid"/>
            <a:miter lim="800000"/>
            <a:headEnd type="none" w="sm" len="sm"/>
            <a:tailEnd type="none" w="sm" len="sm"/>
          </a:ln>
        </p:spPr>
      </p:cxnSp>
      <p:cxnSp>
        <p:nvCxnSpPr>
          <p:cNvPr id="208" name="Google Shape;208;p14"/>
          <p:cNvCxnSpPr>
            <a:stCxn id="192" idx="3"/>
            <a:endCxn id="188" idx="7"/>
          </p:cNvCxnSpPr>
          <p:nvPr/>
        </p:nvCxnSpPr>
        <p:spPr>
          <a:xfrm rot="10800000">
            <a:off x="5743971" y="3865430"/>
            <a:ext cx="615825" cy="551700"/>
          </a:xfrm>
          <a:prstGeom prst="straightConnector1">
            <a:avLst/>
          </a:prstGeom>
          <a:noFill/>
          <a:ln w="9525" cap="flat" cmpd="sng">
            <a:solidFill>
              <a:schemeClr val="dk1"/>
            </a:solidFill>
            <a:prstDash val="solid"/>
            <a:miter lim="800000"/>
            <a:headEnd type="none" w="sm" len="sm"/>
            <a:tailEnd type="none" w="sm" len="sm"/>
          </a:ln>
        </p:spPr>
      </p:cxnSp>
      <p:cxnSp>
        <p:nvCxnSpPr>
          <p:cNvPr id="209" name="Google Shape;209;p14"/>
          <p:cNvCxnSpPr>
            <a:stCxn id="188" idx="3"/>
          </p:cNvCxnSpPr>
          <p:nvPr/>
        </p:nvCxnSpPr>
        <p:spPr>
          <a:xfrm rot="10800000">
            <a:off x="5004171" y="3474521"/>
            <a:ext cx="625275" cy="276300"/>
          </a:xfrm>
          <a:prstGeom prst="straightConnector1">
            <a:avLst/>
          </a:prstGeom>
          <a:noFill/>
          <a:ln w="76200" cap="flat" cmpd="sng">
            <a:solidFill>
              <a:srgbClr val="0070C0"/>
            </a:solidFill>
            <a:prstDash val="solid"/>
            <a:miter lim="800000"/>
            <a:headEnd type="none" w="sm" len="sm"/>
            <a:tailEnd type="triangle" w="med" len="med"/>
          </a:ln>
        </p:spPr>
      </p:cxnSp>
      <p:cxnSp>
        <p:nvCxnSpPr>
          <p:cNvPr id="210" name="Google Shape;210;p14"/>
          <p:cNvCxnSpPr>
            <a:stCxn id="191" idx="3"/>
            <a:endCxn id="187" idx="0"/>
          </p:cNvCxnSpPr>
          <p:nvPr/>
        </p:nvCxnSpPr>
        <p:spPr>
          <a:xfrm rot="10800000">
            <a:off x="2874720" y="3612906"/>
            <a:ext cx="104625" cy="818775"/>
          </a:xfrm>
          <a:prstGeom prst="straightConnector1">
            <a:avLst/>
          </a:prstGeom>
          <a:noFill/>
          <a:ln w="9525" cap="flat" cmpd="sng">
            <a:solidFill>
              <a:schemeClr val="dk1"/>
            </a:solidFill>
            <a:prstDash val="solid"/>
            <a:miter lim="800000"/>
            <a:headEnd type="none" w="sm" len="sm"/>
            <a:tailEnd type="none" w="sm" len="sm"/>
          </a:ln>
        </p:spPr>
      </p:cxnSp>
      <p:cxnSp>
        <p:nvCxnSpPr>
          <p:cNvPr id="211" name="Google Shape;211;p14"/>
          <p:cNvCxnSpPr>
            <a:stCxn id="191" idx="5"/>
            <a:endCxn id="182" idx="3"/>
          </p:cNvCxnSpPr>
          <p:nvPr/>
        </p:nvCxnSpPr>
        <p:spPr>
          <a:xfrm rot="10800000" flipH="1">
            <a:off x="3093909" y="3663531"/>
            <a:ext cx="1034325" cy="768150"/>
          </a:xfrm>
          <a:prstGeom prst="straightConnector1">
            <a:avLst/>
          </a:prstGeom>
          <a:noFill/>
          <a:ln w="76200" cap="flat" cmpd="sng">
            <a:solidFill>
              <a:srgbClr val="0070C0"/>
            </a:solidFill>
            <a:prstDash val="solid"/>
            <a:miter lim="800000"/>
            <a:headEnd type="none" w="sm" len="sm"/>
            <a:tailEnd type="triangle" w="med" len="med"/>
          </a:ln>
        </p:spPr>
      </p:cxnSp>
      <p:sp>
        <p:nvSpPr>
          <p:cNvPr id="212" name="Google Shape;212;p14"/>
          <p:cNvSpPr/>
          <p:nvPr/>
        </p:nvSpPr>
        <p:spPr>
          <a:xfrm rot="812244">
            <a:off x="1560802" y="945104"/>
            <a:ext cx="6284750" cy="4004312"/>
          </a:xfrm>
          <a:prstGeom prst="cloud">
            <a:avLst/>
          </a:prstGeom>
          <a:solidFill>
            <a:srgbClr val="C2ECFF">
              <a:alpha val="24313"/>
            </a:srgbClr>
          </a:solidFill>
          <a:ln>
            <a:noFill/>
          </a:ln>
        </p:spPr>
        <p:txBody>
          <a:bodyPr spcFirstLastPara="1" wrap="square" lIns="68569" tIns="34275" rIns="68569" bIns="34275" anchor="ctr" anchorCtr="0">
            <a:noAutofit/>
          </a:bodyPr>
          <a:lstStyle/>
          <a:p>
            <a:pPr algn="ctr">
              <a:buClr>
                <a:schemeClr val="dk1"/>
              </a:buClr>
              <a:buSzPts val="1800"/>
            </a:pPr>
            <a:endParaRPr sz="1350">
              <a:solidFill>
                <a:schemeClr val="lt1"/>
              </a:solidFill>
              <a:latin typeface="Calibri"/>
              <a:ea typeface="Calibri"/>
              <a:cs typeface="Calibri"/>
              <a:sym typeface="Calibri"/>
            </a:endParaRPr>
          </a:p>
        </p:txBody>
      </p:sp>
      <p:sp>
        <p:nvSpPr>
          <p:cNvPr id="213" name="Google Shape;213;p14"/>
          <p:cNvSpPr txBox="1"/>
          <p:nvPr/>
        </p:nvSpPr>
        <p:spPr>
          <a:xfrm>
            <a:off x="5984187" y="2061111"/>
            <a:ext cx="1861366" cy="300052"/>
          </a:xfrm>
          <a:prstGeom prst="rect">
            <a:avLst/>
          </a:prstGeom>
          <a:noFill/>
          <a:ln>
            <a:noFill/>
          </a:ln>
        </p:spPr>
        <p:txBody>
          <a:bodyPr spcFirstLastPara="1" wrap="square" lIns="68569" tIns="34275" rIns="68569" bIns="34275" anchor="t" anchorCtr="0">
            <a:spAutoFit/>
          </a:bodyPr>
          <a:lstStyle/>
          <a:p>
            <a:pPr>
              <a:buClr>
                <a:srgbClr val="0070C0"/>
              </a:buClr>
              <a:buSzPts val="2000"/>
            </a:pPr>
            <a:r>
              <a:rPr lang="fi-FI" sz="1500" b="1">
                <a:solidFill>
                  <a:srgbClr val="0070C0"/>
                </a:solidFill>
                <a:latin typeface="Calibri"/>
                <a:ea typeface="Calibri"/>
                <a:cs typeface="Calibri"/>
                <a:sym typeface="Calibri"/>
              </a:rPr>
              <a:t>Sosiaalinen media</a:t>
            </a:r>
            <a:endParaRPr sz="1350">
              <a:solidFill>
                <a:schemeClr val="dk1"/>
              </a:solidFill>
              <a:latin typeface="Calibri"/>
              <a:ea typeface="Calibri"/>
              <a:cs typeface="Calibri"/>
              <a:sym typeface="Calibri"/>
            </a:endParaRPr>
          </a:p>
        </p:txBody>
      </p:sp>
      <p:sp>
        <p:nvSpPr>
          <p:cNvPr id="214" name="Google Shape;214;p14"/>
          <p:cNvSpPr txBox="1"/>
          <p:nvPr/>
        </p:nvSpPr>
        <p:spPr>
          <a:xfrm>
            <a:off x="5965040" y="2029599"/>
            <a:ext cx="2261874" cy="530884"/>
          </a:xfrm>
          <a:prstGeom prst="rect">
            <a:avLst/>
          </a:prstGeom>
          <a:solidFill>
            <a:srgbClr val="F0FAFF"/>
          </a:solidFill>
          <a:ln>
            <a:noFill/>
          </a:ln>
        </p:spPr>
        <p:txBody>
          <a:bodyPr spcFirstLastPara="1" wrap="square" lIns="68569" tIns="34275" rIns="68569" bIns="34275" anchor="t" anchorCtr="0">
            <a:spAutoFit/>
          </a:bodyPr>
          <a:lstStyle/>
          <a:p>
            <a:r>
              <a:rPr lang="fi-FI" sz="1500" b="1" dirty="0">
                <a:solidFill>
                  <a:srgbClr val="308ED0"/>
                </a:solidFill>
              </a:rPr>
              <a:t>Media społecznościowe</a:t>
            </a:r>
            <a:endParaRPr sz="1500" b="1" dirty="0">
              <a:solidFill>
                <a:srgbClr val="308ED0"/>
              </a:solidFill>
            </a:endParaRPr>
          </a:p>
        </p:txBody>
      </p:sp>
      <p:sp>
        <p:nvSpPr>
          <p:cNvPr id="215" name="Google Shape;215;p14"/>
          <p:cNvSpPr txBox="1"/>
          <p:nvPr/>
        </p:nvSpPr>
        <p:spPr>
          <a:xfrm>
            <a:off x="4094737" y="3051539"/>
            <a:ext cx="787641" cy="484718"/>
          </a:xfrm>
          <a:prstGeom prst="rect">
            <a:avLst/>
          </a:prstGeom>
          <a:solidFill>
            <a:srgbClr val="7DADFF"/>
          </a:solidFill>
          <a:ln>
            <a:noFill/>
          </a:ln>
        </p:spPr>
        <p:txBody>
          <a:bodyPr spcFirstLastPara="1" wrap="square" lIns="68569" tIns="34275" rIns="68569" bIns="34275" anchor="t" anchorCtr="0">
            <a:spAutoFit/>
          </a:bodyPr>
          <a:lstStyle/>
          <a:p>
            <a:pPr algn="ctr"/>
            <a:r>
              <a:rPr lang="fi-FI" sz="1350" b="1">
                <a:solidFill>
                  <a:srgbClr val="F0FAFF"/>
                </a:solidFill>
              </a:rPr>
              <a:t>Twoja witryna</a:t>
            </a:r>
            <a:endParaRPr sz="1350" b="1">
              <a:solidFill>
                <a:srgbClr val="F0FAFF"/>
              </a:solidFill>
            </a:endParaRPr>
          </a:p>
        </p:txBody>
      </p:sp>
      <p:sp>
        <p:nvSpPr>
          <p:cNvPr id="216" name="Google Shape;216;p14"/>
          <p:cNvSpPr txBox="1">
            <a:spLocks noGrp="1"/>
          </p:cNvSpPr>
          <p:nvPr>
            <p:ph type="title" idx="4294967295"/>
          </p:nvPr>
        </p:nvSpPr>
        <p:spPr>
          <a:xfrm>
            <a:off x="433931" y="194080"/>
            <a:ext cx="7805250" cy="882000"/>
          </a:xfrm>
          <a:prstGeom prst="rect">
            <a:avLst/>
          </a:prstGeom>
          <a:noFill/>
          <a:ln>
            <a:noFill/>
          </a:ln>
        </p:spPr>
        <p:txBody>
          <a:bodyPr spcFirstLastPara="1" wrap="square" lIns="68569" tIns="34275" rIns="68569" bIns="34275" anchor="ctr" anchorCtr="0">
            <a:noAutofit/>
          </a:bodyPr>
          <a:lstStyle/>
          <a:p>
            <a:pPr>
              <a:buClr>
                <a:schemeClr val="dk1"/>
              </a:buClr>
              <a:buSzPts val="3200"/>
            </a:pPr>
            <a:r>
              <a:rPr lang="fi-FI" sz="2400"/>
              <a:t>Skieruj dyskusję z mediów społecznościowych </a:t>
            </a:r>
            <a:br>
              <a:rPr lang="fi-FI" sz="2400"/>
            </a:br>
            <a:r>
              <a:rPr lang="fi-FI" sz="2400"/>
              <a:t>na swoją stronę internetową...</a:t>
            </a:r>
            <a:br>
              <a:rPr lang="fi-FI" sz="2400"/>
            </a:br>
            <a:r>
              <a:rPr lang="fi-FI" sz="2400"/>
              <a:t>...ponieważ tam masz ich 100% uwagi</a:t>
            </a:r>
            <a:endParaRPr sz="24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pic>
        <p:nvPicPr>
          <p:cNvPr id="222" name="Google Shape;222;p17"/>
          <p:cNvPicPr preferRelativeResize="0"/>
          <p:nvPr/>
        </p:nvPicPr>
        <p:blipFill rotWithShape="1">
          <a:blip r:embed="rId3">
            <a:alphaModFix/>
          </a:blip>
          <a:srcRect/>
          <a:stretch/>
        </p:blipFill>
        <p:spPr>
          <a:xfrm>
            <a:off x="518235" y="845955"/>
            <a:ext cx="8021180" cy="3293125"/>
          </a:xfrm>
          <a:prstGeom prst="rect">
            <a:avLst/>
          </a:prstGeom>
          <a:noFill/>
          <a:ln>
            <a:noFill/>
          </a:ln>
        </p:spPr>
      </p:pic>
      <p:sp>
        <p:nvSpPr>
          <p:cNvPr id="223" name="Google Shape;223;p17"/>
          <p:cNvSpPr txBox="1">
            <a:spLocks noGrp="1"/>
          </p:cNvSpPr>
          <p:nvPr>
            <p:ph type="title" idx="4294967295"/>
          </p:nvPr>
        </p:nvSpPr>
        <p:spPr>
          <a:xfrm>
            <a:off x="518235" y="-35586"/>
            <a:ext cx="8239125" cy="1107281"/>
          </a:xfrm>
          <a:prstGeom prst="rect">
            <a:avLst/>
          </a:prstGeom>
          <a:noFill/>
          <a:ln>
            <a:noFill/>
          </a:ln>
        </p:spPr>
        <p:txBody>
          <a:bodyPr spcFirstLastPara="1" wrap="square" lIns="68569" tIns="34275" rIns="68569" bIns="34275" anchor="ctr" anchorCtr="0">
            <a:normAutofit/>
          </a:bodyPr>
          <a:lstStyle/>
          <a:p>
            <a:pPr>
              <a:buClr>
                <a:schemeClr val="dk1"/>
              </a:buClr>
              <a:buSzPts val="3200"/>
            </a:pPr>
            <a:r>
              <a:rPr lang="fi-FI" sz="2700" dirty="0"/>
              <a:t>Zadaniem Twojej </a:t>
            </a:r>
            <a:r>
              <a:rPr lang="fi-FI" sz="2700" dirty="0">
                <a:highlight>
                  <a:schemeClr val="accent2"/>
                </a:highlight>
              </a:rPr>
              <a:t>strony internetowej </a:t>
            </a:r>
            <a:br>
              <a:rPr lang="pl-PL" sz="2700" dirty="0">
                <a:highlight>
                  <a:schemeClr val="accent2"/>
                </a:highlight>
              </a:rPr>
            </a:br>
            <a:r>
              <a:rPr lang="pl-PL" sz="2700" dirty="0"/>
              <a:t>jest s</a:t>
            </a:r>
            <a:r>
              <a:rPr lang="fi-FI" sz="2700" dirty="0"/>
              <a:t>prawić, by to wszystko się stało</a:t>
            </a:r>
            <a:endParaRPr sz="2700" dirty="0"/>
          </a:p>
        </p:txBody>
      </p:sp>
      <p:grpSp>
        <p:nvGrpSpPr>
          <p:cNvPr id="224" name="Google Shape;224;p17"/>
          <p:cNvGrpSpPr/>
          <p:nvPr/>
        </p:nvGrpSpPr>
        <p:grpSpPr>
          <a:xfrm>
            <a:off x="8270031" y="784859"/>
            <a:ext cx="327510" cy="312660"/>
            <a:chOff x="10590980" y="1866321"/>
            <a:chExt cx="436680" cy="416880"/>
          </a:xfrm>
        </p:grpSpPr>
        <p:pic>
          <p:nvPicPr>
            <p:cNvPr id="225" name="Google Shape;225;p1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0590980" y="1866321"/>
              <a:ext cx="380880" cy="183960"/>
            </a:xfrm>
            <a:prstGeom prst="rect">
              <a:avLst/>
            </a:prstGeom>
            <a:noFill/>
            <a:ln>
              <a:noFill/>
            </a:ln>
          </p:spPr>
        </p:pic>
        <p:pic>
          <p:nvPicPr>
            <p:cNvPr id="226" name="Google Shape;226;p17"/>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0954580" y="1866321"/>
              <a:ext cx="73080" cy="416880"/>
            </a:xfrm>
            <a:prstGeom prst="rect">
              <a:avLst/>
            </a:prstGeom>
            <a:noFill/>
            <a:ln>
              <a:noFill/>
            </a:ln>
          </p:spPr>
        </p:pic>
      </p:grpSp>
      <p:grpSp>
        <p:nvGrpSpPr>
          <p:cNvPr id="227" name="Google Shape;227;p17"/>
          <p:cNvGrpSpPr/>
          <p:nvPr/>
        </p:nvGrpSpPr>
        <p:grpSpPr>
          <a:xfrm>
            <a:off x="2273059" y="2559952"/>
            <a:ext cx="1182050" cy="1454546"/>
            <a:chOff x="3030746" y="3413268"/>
            <a:chExt cx="1576066" cy="1939395"/>
          </a:xfrm>
        </p:grpSpPr>
        <p:pic>
          <p:nvPicPr>
            <p:cNvPr id="228" name="Google Shape;228;p17"/>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3030746" y="3777746"/>
              <a:ext cx="1574917" cy="1574917"/>
            </a:xfrm>
            <a:prstGeom prst="rect">
              <a:avLst/>
            </a:prstGeom>
            <a:noFill/>
            <a:ln>
              <a:noFill/>
            </a:ln>
          </p:spPr>
        </p:pic>
        <p:sp>
          <p:nvSpPr>
            <p:cNvPr id="229" name="Google Shape;229;p17"/>
            <p:cNvSpPr txBox="1"/>
            <p:nvPr/>
          </p:nvSpPr>
          <p:spPr>
            <a:xfrm>
              <a:off x="3030746" y="3413268"/>
              <a:ext cx="1576066" cy="338513"/>
            </a:xfrm>
            <a:prstGeom prst="rect">
              <a:avLst/>
            </a:prstGeom>
            <a:solidFill>
              <a:srgbClr val="FFC000"/>
            </a:solidFill>
            <a:ln>
              <a:noFill/>
            </a:ln>
          </p:spPr>
          <p:txBody>
            <a:bodyPr spcFirstLastPara="1" wrap="square" lIns="68569" tIns="34275" rIns="68569" bIns="34275" anchor="t" anchorCtr="0">
              <a:spAutoFit/>
            </a:bodyPr>
            <a:lstStyle/>
            <a:p>
              <a:pPr>
                <a:buClr>
                  <a:schemeClr val="dk1"/>
                </a:buClr>
                <a:buSzPts val="1800"/>
              </a:pPr>
              <a:r>
                <a:rPr lang="fi-FI" sz="1200" dirty="0"/>
                <a:t>Konwersja</a:t>
              </a:r>
              <a:endParaRPr sz="1350" dirty="0">
                <a:solidFill>
                  <a:schemeClr val="dk1"/>
                </a:solidFill>
              </a:endParaRPr>
            </a:p>
          </p:txBody>
        </p:sp>
      </p:grpSp>
      <p:grpSp>
        <p:nvGrpSpPr>
          <p:cNvPr id="230" name="Google Shape;230;p17"/>
          <p:cNvGrpSpPr/>
          <p:nvPr/>
        </p:nvGrpSpPr>
        <p:grpSpPr>
          <a:xfrm>
            <a:off x="447534" y="1379567"/>
            <a:ext cx="1191502" cy="1453743"/>
            <a:chOff x="596712" y="1839422"/>
            <a:chExt cx="1588669" cy="1938324"/>
          </a:xfrm>
        </p:grpSpPr>
        <p:pic>
          <p:nvPicPr>
            <p:cNvPr id="231" name="Google Shape;231;p17"/>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601133" y="2202829"/>
              <a:ext cx="1574917" cy="1574917"/>
            </a:xfrm>
            <a:prstGeom prst="rect">
              <a:avLst/>
            </a:prstGeom>
            <a:noFill/>
            <a:ln>
              <a:noFill/>
            </a:ln>
          </p:spPr>
        </p:pic>
        <p:sp>
          <p:nvSpPr>
            <p:cNvPr id="232" name="Google Shape;232;p17"/>
            <p:cNvSpPr txBox="1"/>
            <p:nvPr/>
          </p:nvSpPr>
          <p:spPr>
            <a:xfrm>
              <a:off x="596712" y="1839422"/>
              <a:ext cx="1588669" cy="338513"/>
            </a:xfrm>
            <a:prstGeom prst="rect">
              <a:avLst/>
            </a:prstGeom>
            <a:solidFill>
              <a:srgbClr val="FFC000"/>
            </a:solidFill>
            <a:ln>
              <a:noFill/>
            </a:ln>
          </p:spPr>
          <p:txBody>
            <a:bodyPr spcFirstLastPara="1" wrap="square" lIns="68569" tIns="34275" rIns="68569" bIns="34275" anchor="t" anchorCtr="0">
              <a:spAutoFit/>
            </a:bodyPr>
            <a:lstStyle/>
            <a:p>
              <a:pPr>
                <a:buClr>
                  <a:schemeClr val="dk1"/>
                </a:buClr>
                <a:buSzPts val="1800"/>
              </a:pPr>
              <a:r>
                <a:rPr lang="fi-FI" sz="1200" dirty="0"/>
                <a:t>Przyciąganie</a:t>
              </a:r>
              <a:endParaRPr sz="1350" dirty="0">
                <a:solidFill>
                  <a:schemeClr val="dk1"/>
                </a:solidFill>
              </a:endParaRPr>
            </a:p>
          </p:txBody>
        </p:sp>
      </p:grpSp>
      <p:grpSp>
        <p:nvGrpSpPr>
          <p:cNvPr id="233" name="Google Shape;233;p17"/>
          <p:cNvGrpSpPr/>
          <p:nvPr/>
        </p:nvGrpSpPr>
        <p:grpSpPr>
          <a:xfrm>
            <a:off x="3701059" y="1375123"/>
            <a:ext cx="1574917" cy="1158953"/>
            <a:chOff x="4934745" y="1833497"/>
            <a:chExt cx="2099889" cy="1545270"/>
          </a:xfrm>
        </p:grpSpPr>
        <p:pic>
          <p:nvPicPr>
            <p:cNvPr id="234" name="Google Shape;234;p17"/>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4934745" y="2202829"/>
              <a:ext cx="2099889" cy="1175938"/>
            </a:xfrm>
            <a:prstGeom prst="rect">
              <a:avLst/>
            </a:prstGeom>
            <a:noFill/>
            <a:ln>
              <a:noFill/>
            </a:ln>
          </p:spPr>
        </p:pic>
        <p:sp>
          <p:nvSpPr>
            <p:cNvPr id="235" name="Google Shape;235;p17"/>
            <p:cNvSpPr txBox="1"/>
            <p:nvPr/>
          </p:nvSpPr>
          <p:spPr>
            <a:xfrm>
              <a:off x="4942526" y="1833497"/>
              <a:ext cx="2092108" cy="369292"/>
            </a:xfrm>
            <a:prstGeom prst="rect">
              <a:avLst/>
            </a:prstGeom>
            <a:solidFill>
              <a:srgbClr val="FFC000"/>
            </a:solidFill>
            <a:ln>
              <a:noFill/>
            </a:ln>
          </p:spPr>
          <p:txBody>
            <a:bodyPr spcFirstLastPara="1" wrap="square" lIns="68569" tIns="34275" rIns="68569" bIns="34275" anchor="t" anchorCtr="0">
              <a:spAutoFit/>
            </a:bodyPr>
            <a:lstStyle/>
            <a:p>
              <a:pPr>
                <a:buClr>
                  <a:schemeClr val="dk1"/>
                </a:buClr>
                <a:buSzPts val="1800"/>
              </a:pPr>
              <a:r>
                <a:rPr lang="fi-FI" sz="1350">
                  <a:solidFill>
                    <a:schemeClr val="dk1"/>
                  </a:solidFill>
                </a:rPr>
                <a:t>Zainteresowanie</a:t>
              </a:r>
              <a:endParaRPr sz="1350">
                <a:solidFill>
                  <a:schemeClr val="dk1"/>
                </a:solidFill>
              </a:endParaRPr>
            </a:p>
          </p:txBody>
        </p:sp>
      </p:grpSp>
      <p:grpSp>
        <p:nvGrpSpPr>
          <p:cNvPr id="236" name="Google Shape;236;p17"/>
          <p:cNvGrpSpPr/>
          <p:nvPr/>
        </p:nvGrpSpPr>
        <p:grpSpPr>
          <a:xfrm>
            <a:off x="5626004" y="2628487"/>
            <a:ext cx="1278203" cy="1234386"/>
            <a:chOff x="7501339" y="3504649"/>
            <a:chExt cx="1704270" cy="1645848"/>
          </a:xfrm>
        </p:grpSpPr>
        <p:sp>
          <p:nvSpPr>
            <p:cNvPr id="237" name="Google Shape;237;p17"/>
            <p:cNvSpPr txBox="1"/>
            <p:nvPr/>
          </p:nvSpPr>
          <p:spPr>
            <a:xfrm>
              <a:off x="7501339" y="3504649"/>
              <a:ext cx="1704270" cy="338513"/>
            </a:xfrm>
            <a:prstGeom prst="rect">
              <a:avLst/>
            </a:prstGeom>
            <a:solidFill>
              <a:srgbClr val="FFC000"/>
            </a:solidFill>
            <a:ln>
              <a:noFill/>
            </a:ln>
          </p:spPr>
          <p:txBody>
            <a:bodyPr spcFirstLastPara="1" wrap="square" lIns="68569" tIns="34275" rIns="68569" bIns="34275" anchor="t" anchorCtr="0">
              <a:spAutoFit/>
            </a:bodyPr>
            <a:lstStyle/>
            <a:p>
              <a:pPr>
                <a:buClr>
                  <a:schemeClr val="dk1"/>
                </a:buClr>
                <a:buSzPts val="1800"/>
              </a:pPr>
              <a:r>
                <a:rPr lang="fi-FI" sz="1200" dirty="0"/>
                <a:t>Zamknięcie</a:t>
              </a:r>
              <a:endParaRPr sz="1350" dirty="0">
                <a:solidFill>
                  <a:schemeClr val="dk1"/>
                </a:solidFill>
              </a:endParaRPr>
            </a:p>
          </p:txBody>
        </p:sp>
        <p:pic>
          <p:nvPicPr>
            <p:cNvPr id="238" name="Google Shape;238;p17" descr="Kuva, joka sisältää kohteen teksti, clipart-kuva&#10;&#10;Kuvaus luotu automaattisesti"/>
            <p:cNvPicPr preferRelativeResize="0"/>
            <p:nvPr/>
          </p:nvPicPr>
          <p:blipFill rotWithShape="1">
            <a:blip r:embed="rId9" cstate="screen">
              <a:alphaModFix/>
              <a:extLst>
                <a:ext uri="{28A0092B-C50C-407E-A947-70E740481C1C}">
                  <a14:useLocalDpi xmlns:a14="http://schemas.microsoft.com/office/drawing/2010/main"/>
                </a:ext>
              </a:extLst>
            </a:blip>
            <a:srcRect/>
            <a:stretch/>
          </p:blipFill>
          <p:spPr>
            <a:xfrm>
              <a:off x="7501339" y="3873940"/>
              <a:ext cx="1704270" cy="1276557"/>
            </a:xfrm>
            <a:prstGeom prst="rect">
              <a:avLst/>
            </a:prstGeom>
            <a:noFill/>
            <a:ln>
              <a:noFill/>
            </a:ln>
          </p:spPr>
        </p:pic>
      </p:grpSp>
      <p:grpSp>
        <p:nvGrpSpPr>
          <p:cNvPr id="239" name="Google Shape;239;p17"/>
          <p:cNvGrpSpPr/>
          <p:nvPr/>
        </p:nvGrpSpPr>
        <p:grpSpPr>
          <a:xfrm>
            <a:off x="7204792" y="1023251"/>
            <a:ext cx="1182994" cy="1454033"/>
            <a:chOff x="9606386" y="1364334"/>
            <a:chExt cx="1577325" cy="1938711"/>
          </a:xfrm>
        </p:grpSpPr>
        <p:sp>
          <p:nvSpPr>
            <p:cNvPr id="240" name="Google Shape;240;p17"/>
            <p:cNvSpPr txBox="1"/>
            <p:nvPr/>
          </p:nvSpPr>
          <p:spPr>
            <a:xfrm>
              <a:off x="9606386" y="1364334"/>
              <a:ext cx="1577325" cy="369292"/>
            </a:xfrm>
            <a:prstGeom prst="rect">
              <a:avLst/>
            </a:prstGeom>
            <a:solidFill>
              <a:srgbClr val="FFC000"/>
            </a:solidFill>
            <a:ln>
              <a:noFill/>
            </a:ln>
          </p:spPr>
          <p:txBody>
            <a:bodyPr spcFirstLastPara="1" wrap="square" lIns="68569" tIns="34275" rIns="68569" bIns="34275" anchor="t" anchorCtr="0">
              <a:spAutoFit/>
            </a:bodyPr>
            <a:lstStyle/>
            <a:p>
              <a:r>
                <a:rPr lang="fi-FI" sz="1350" dirty="0">
                  <a:solidFill>
                    <a:schemeClr val="dk1"/>
                  </a:solidFill>
                </a:rPr>
                <a:t>Polec</a:t>
              </a:r>
              <a:r>
                <a:rPr lang="pl-PL" sz="1350" dirty="0" err="1">
                  <a:solidFill>
                    <a:schemeClr val="dk1"/>
                  </a:solidFill>
                </a:rPr>
                <a:t>enie</a:t>
              </a:r>
              <a:endParaRPr sz="1350" dirty="0">
                <a:solidFill>
                  <a:schemeClr val="dk1"/>
                </a:solidFill>
              </a:endParaRPr>
            </a:p>
          </p:txBody>
        </p:sp>
        <p:pic>
          <p:nvPicPr>
            <p:cNvPr id="241" name="Google Shape;241;p17"/>
            <p:cNvPicPr preferRelativeResize="0"/>
            <p:nvPr/>
          </p:nvPicPr>
          <p:blipFill rotWithShape="1">
            <a:blip r:embed="rId10" cstate="screen">
              <a:alphaModFix/>
              <a:extLst>
                <a:ext uri="{28A0092B-C50C-407E-A947-70E740481C1C}">
                  <a14:useLocalDpi xmlns:a14="http://schemas.microsoft.com/office/drawing/2010/main"/>
                </a:ext>
              </a:extLst>
            </a:blip>
            <a:srcRect/>
            <a:stretch/>
          </p:blipFill>
          <p:spPr>
            <a:xfrm>
              <a:off x="9610806" y="1724044"/>
              <a:ext cx="1572904" cy="1579001"/>
            </a:xfrm>
            <a:prstGeom prst="rect">
              <a:avLst/>
            </a:prstGeom>
            <a:noFill/>
            <a:ln>
              <a:noFill/>
            </a:ln>
          </p:spPr>
        </p:pic>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19"/>
          <p:cNvSpPr txBox="1">
            <a:spLocks noGrp="1"/>
          </p:cNvSpPr>
          <p:nvPr>
            <p:ph type="ctrTitle" idx="4294967295"/>
          </p:nvPr>
        </p:nvSpPr>
        <p:spPr>
          <a:xfrm>
            <a:off x="1143000" y="2038350"/>
            <a:ext cx="6858000" cy="533400"/>
          </a:xfrm>
          <a:prstGeom prst="rect">
            <a:avLst/>
          </a:prstGeom>
          <a:noFill/>
          <a:ln>
            <a:noFill/>
          </a:ln>
        </p:spPr>
        <p:txBody>
          <a:bodyPr spcFirstLastPara="1" wrap="square" lIns="68569" tIns="34275" rIns="68569" bIns="34275" anchor="b" anchorCtr="0">
            <a:normAutofit fontScale="90000"/>
          </a:bodyPr>
          <a:lstStyle/>
          <a:p>
            <a:pPr algn="ctr">
              <a:buClr>
                <a:schemeClr val="dk1"/>
              </a:buClr>
              <a:buSzPts val="6000"/>
            </a:pPr>
            <a:r>
              <a:rPr lang="fi-FI" dirty="0"/>
              <a:t>Cele </a:t>
            </a:r>
            <a:r>
              <a:rPr lang="fi-FI" sz="4000" dirty="0"/>
              <a:t>biznesowe</a:t>
            </a:r>
            <a:endParaRPr b="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g2481729c776_0_9"/>
          <p:cNvSpPr txBox="1">
            <a:spLocks noGrp="1"/>
          </p:cNvSpPr>
          <p:nvPr>
            <p:ph type="title"/>
          </p:nvPr>
        </p:nvSpPr>
        <p:spPr>
          <a:xfrm>
            <a:off x="628650" y="273844"/>
            <a:ext cx="7886700" cy="994275"/>
          </a:xfrm>
          <a:prstGeom prst="rect">
            <a:avLst/>
          </a:prstGeom>
        </p:spPr>
        <p:txBody>
          <a:bodyPr spcFirstLastPara="1" wrap="square" lIns="68569" tIns="34275" rIns="68569" bIns="34275" anchor="b" anchorCtr="0">
            <a:normAutofit/>
          </a:bodyPr>
          <a:lstStyle/>
          <a:p>
            <a:r>
              <a:rPr lang="fi-FI" dirty="0"/>
              <a:t>Wspólne cele biznesowe </a:t>
            </a:r>
            <a:br>
              <a:rPr lang="pl-PL" dirty="0"/>
            </a:br>
            <a:r>
              <a:rPr lang="fi-FI" dirty="0"/>
              <a:t>dotyczące stron internetowych</a:t>
            </a:r>
            <a:endParaRPr dirty="0"/>
          </a:p>
        </p:txBody>
      </p:sp>
      <p:sp>
        <p:nvSpPr>
          <p:cNvPr id="253" name="Google Shape;253;g2481729c776_0_9"/>
          <p:cNvSpPr txBox="1">
            <a:spLocks noGrp="1"/>
          </p:cNvSpPr>
          <p:nvPr>
            <p:ph type="body" idx="1"/>
          </p:nvPr>
        </p:nvSpPr>
        <p:spPr>
          <a:xfrm>
            <a:off x="628650" y="1369219"/>
            <a:ext cx="7886700" cy="2905875"/>
          </a:xfrm>
          <a:prstGeom prst="rect">
            <a:avLst/>
          </a:prstGeom>
        </p:spPr>
        <p:txBody>
          <a:bodyPr spcFirstLastPara="1" wrap="square" lIns="68569" tIns="34275" rIns="68569" bIns="34275" anchor="t" anchorCtr="0">
            <a:noAutofit/>
          </a:bodyPr>
          <a:lstStyle/>
          <a:p>
            <a:pPr marL="342900" indent="-290513">
              <a:buClr>
                <a:schemeClr val="accent2"/>
              </a:buClr>
              <a:buSzPts val="2500"/>
              <a:buChar char="●"/>
            </a:pPr>
            <a:r>
              <a:rPr lang="fi-FI" sz="1875"/>
              <a:t>Zwiększenie widoczności online</a:t>
            </a:r>
            <a:endParaRPr sz="1875"/>
          </a:p>
          <a:p>
            <a:pPr marL="342900" indent="-290513">
              <a:spcBef>
                <a:spcPts val="0"/>
              </a:spcBef>
              <a:buClr>
                <a:schemeClr val="accent2"/>
              </a:buClr>
              <a:buSzPts val="2500"/>
              <a:buChar char="●"/>
            </a:pPr>
            <a:r>
              <a:rPr lang="fi-FI" sz="1875"/>
              <a:t>Generowanie potencjalnych klientów</a:t>
            </a:r>
            <a:endParaRPr sz="1875"/>
          </a:p>
          <a:p>
            <a:pPr marL="342900" indent="-290513">
              <a:spcBef>
                <a:spcPts val="0"/>
              </a:spcBef>
              <a:buClr>
                <a:schemeClr val="accent2"/>
              </a:buClr>
              <a:buSzPts val="2500"/>
              <a:buChar char="●"/>
            </a:pPr>
            <a:r>
              <a:rPr lang="fi-FI" sz="1875"/>
              <a:t>Napęd konwersji</a:t>
            </a:r>
            <a:endParaRPr sz="1875"/>
          </a:p>
          <a:p>
            <a:pPr marL="342900" indent="-290513">
              <a:spcBef>
                <a:spcPts val="0"/>
              </a:spcBef>
              <a:buClr>
                <a:schemeClr val="accent2"/>
              </a:buClr>
              <a:buSzPts val="2500"/>
              <a:buChar char="●"/>
            </a:pPr>
            <a:r>
              <a:rPr lang="fi-FI" sz="1875"/>
              <a:t>Zwiększenie świadomości marki</a:t>
            </a:r>
            <a:endParaRPr sz="1875"/>
          </a:p>
          <a:p>
            <a:pPr marL="342900" indent="-290513">
              <a:spcBef>
                <a:spcPts val="0"/>
              </a:spcBef>
              <a:buClr>
                <a:schemeClr val="accent2"/>
              </a:buClr>
              <a:buSzPts val="2500"/>
              <a:buChar char="●"/>
            </a:pPr>
            <a:r>
              <a:rPr lang="fi-FI" sz="1875"/>
              <a:t>Zapewnienie obsługi klienta </a:t>
            </a:r>
            <a:endParaRPr sz="1875"/>
          </a:p>
          <a:p>
            <a:pPr marL="342900" indent="-290513">
              <a:spcBef>
                <a:spcPts val="0"/>
              </a:spcBef>
              <a:buClr>
                <a:schemeClr val="accent2"/>
              </a:buClr>
              <a:buSzPts val="2500"/>
              <a:buChar char="●"/>
            </a:pPr>
            <a:r>
              <a:rPr lang="fi-FI" sz="1875"/>
              <a:t>Ustanowienie przywództwa </a:t>
            </a:r>
            <a:endParaRPr sz="1875"/>
          </a:p>
          <a:p>
            <a:pPr marL="342900" indent="-290513">
              <a:spcBef>
                <a:spcPts val="0"/>
              </a:spcBef>
              <a:buClr>
                <a:schemeClr val="accent2"/>
              </a:buClr>
              <a:buSzPts val="2500"/>
              <a:buChar char="●"/>
            </a:pPr>
            <a:r>
              <a:rPr lang="fi-FI" sz="1875"/>
              <a:t>Zwiększenie zaangażowania klientów</a:t>
            </a:r>
            <a:endParaRPr sz="1875"/>
          </a:p>
          <a:p>
            <a:pPr marL="342900" indent="-290513">
              <a:spcBef>
                <a:spcPts val="0"/>
              </a:spcBef>
              <a:buClr>
                <a:schemeClr val="accent2"/>
              </a:buClr>
              <a:buSzPts val="2500"/>
              <a:buChar char="●"/>
            </a:pPr>
            <a:r>
              <a:rPr lang="fi-FI" sz="1875"/>
              <a:t>Lepsze wrażenia użytkownika </a:t>
            </a:r>
            <a:endParaRPr sz="1875"/>
          </a:p>
          <a:p>
            <a:pPr marL="342900" indent="-290513">
              <a:spcBef>
                <a:spcPts val="0"/>
              </a:spcBef>
              <a:buClr>
                <a:schemeClr val="accent2"/>
              </a:buClr>
              <a:buSzPts val="2500"/>
              <a:buChar char="●"/>
            </a:pPr>
            <a:r>
              <a:rPr lang="fi-FI" sz="1875"/>
              <a:t>Wsparcie sprzedaży i handlu elektronicznego</a:t>
            </a:r>
            <a:endParaRPr sz="1875"/>
          </a:p>
          <a:p>
            <a:pPr marL="342900" indent="-290513">
              <a:spcBef>
                <a:spcPts val="0"/>
              </a:spcBef>
              <a:buClr>
                <a:schemeClr val="accent2"/>
              </a:buClr>
              <a:buSzPts val="2500"/>
              <a:buChar char="●"/>
            </a:pPr>
            <a:r>
              <a:rPr lang="fi-FI" sz="1875"/>
              <a:t>Zbieranie opinii i spostrzeżeń klientów</a:t>
            </a:r>
            <a:endParaRPr sz="1875"/>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g24a89ca0151_0_0"/>
          <p:cNvSpPr txBox="1">
            <a:spLocks noGrp="1"/>
          </p:cNvSpPr>
          <p:nvPr>
            <p:ph type="title"/>
          </p:nvPr>
        </p:nvSpPr>
        <p:spPr>
          <a:xfrm>
            <a:off x="628650" y="273844"/>
            <a:ext cx="7886700" cy="994275"/>
          </a:xfrm>
          <a:prstGeom prst="rect">
            <a:avLst/>
          </a:prstGeom>
        </p:spPr>
        <p:txBody>
          <a:bodyPr spcFirstLastPara="1" wrap="square" lIns="68569" tIns="34275" rIns="68569" bIns="34275" anchor="b" anchorCtr="0">
            <a:normAutofit/>
          </a:bodyPr>
          <a:lstStyle/>
          <a:p>
            <a:r>
              <a:rPr lang="fi-FI"/>
              <a:t>Przykłady celów na stronie internetowej</a:t>
            </a:r>
            <a:endParaRPr/>
          </a:p>
        </p:txBody>
      </p:sp>
      <p:sp>
        <p:nvSpPr>
          <p:cNvPr id="260" name="Google Shape;260;g24a89ca0151_0_0"/>
          <p:cNvSpPr txBox="1">
            <a:spLocks noGrp="1"/>
          </p:cNvSpPr>
          <p:nvPr>
            <p:ph type="body" idx="1"/>
          </p:nvPr>
        </p:nvSpPr>
        <p:spPr>
          <a:xfrm>
            <a:off x="628650" y="1369219"/>
            <a:ext cx="7886700" cy="2905875"/>
          </a:xfrm>
          <a:prstGeom prst="rect">
            <a:avLst/>
          </a:prstGeom>
        </p:spPr>
        <p:txBody>
          <a:bodyPr spcFirstLastPara="1" wrap="square" lIns="68569" tIns="34275" rIns="68569" bIns="34275" anchor="t" anchorCtr="0">
            <a:normAutofit/>
          </a:bodyPr>
          <a:lstStyle/>
          <a:p>
            <a:pPr marL="0" indent="0"/>
            <a:r>
              <a:rPr lang="fi-FI" dirty="0"/>
              <a:t>Generowanie potencjalnych </a:t>
            </a:r>
            <a:endParaRPr lang="pl-PL" dirty="0"/>
          </a:p>
          <a:p>
            <a:pPr marL="0" indent="0"/>
            <a:r>
              <a:rPr lang="fi-FI" dirty="0"/>
              <a:t>klientów:</a:t>
            </a:r>
            <a:endParaRPr dirty="0"/>
          </a:p>
        </p:txBody>
      </p:sp>
      <p:pic>
        <p:nvPicPr>
          <p:cNvPr id="261" name="Google Shape;261;g24a89ca0151_0_0"/>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4142812" y="1378641"/>
            <a:ext cx="4372538" cy="2959275"/>
          </a:xfrm>
          <a:prstGeom prst="rect">
            <a:avLst/>
          </a:prstGeom>
          <a:noFill/>
          <a:ln>
            <a:noFill/>
          </a:ln>
        </p:spPr>
      </p:pic>
      <p:sp>
        <p:nvSpPr>
          <p:cNvPr id="262" name="Google Shape;262;g24a89ca0151_0_0"/>
          <p:cNvSpPr txBox="1"/>
          <p:nvPr/>
        </p:nvSpPr>
        <p:spPr>
          <a:xfrm>
            <a:off x="2266988" y="4448438"/>
            <a:ext cx="6522975" cy="623225"/>
          </a:xfrm>
          <a:prstGeom prst="rect">
            <a:avLst/>
          </a:prstGeom>
          <a:noFill/>
          <a:ln>
            <a:noFill/>
          </a:ln>
        </p:spPr>
        <p:txBody>
          <a:bodyPr spcFirstLastPara="1" wrap="square" lIns="68569" tIns="68569" rIns="68569" bIns="68569" anchor="t" anchorCtr="0">
            <a:spAutoFit/>
          </a:bodyPr>
          <a:lstStyle/>
          <a:p>
            <a:r>
              <a:rPr lang="fi-FI" sz="1050"/>
              <a:t>Źródło i więcej informacji: </a:t>
            </a:r>
            <a:r>
              <a:rPr lang="fi-FI" sz="1050" u="sng">
                <a:solidFill>
                  <a:schemeClr val="hlink"/>
                </a:solidFill>
                <a:hlinkClick r:id="rId4"/>
              </a:rPr>
              <a:t>https:</a:t>
            </a:r>
            <a:r>
              <a:rPr lang="fi-FI" sz="1050"/>
              <a:t>//www.mailerlite.com/blog/inspiring-examples-of-email-pop-ups-and-why-they-work?</a:t>
            </a:r>
            <a:endParaRPr sz="1050"/>
          </a:p>
          <a:p>
            <a:endParaRPr sz="105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g24a89ca0151_0_11"/>
          <p:cNvSpPr txBox="1">
            <a:spLocks noGrp="1"/>
          </p:cNvSpPr>
          <p:nvPr>
            <p:ph type="title"/>
          </p:nvPr>
        </p:nvSpPr>
        <p:spPr>
          <a:xfrm>
            <a:off x="628650" y="273844"/>
            <a:ext cx="7886700" cy="994275"/>
          </a:xfrm>
          <a:prstGeom prst="rect">
            <a:avLst/>
          </a:prstGeom>
        </p:spPr>
        <p:txBody>
          <a:bodyPr spcFirstLastPara="1" wrap="square" lIns="68569" tIns="34275" rIns="68569" bIns="34275" anchor="b" anchorCtr="0">
            <a:normAutofit/>
          </a:bodyPr>
          <a:lstStyle/>
          <a:p>
            <a:r>
              <a:rPr lang="fi-FI"/>
              <a:t>Przykłady celów na stronie internetowej</a:t>
            </a:r>
            <a:endParaRPr/>
          </a:p>
        </p:txBody>
      </p:sp>
      <p:sp>
        <p:nvSpPr>
          <p:cNvPr id="269" name="Google Shape;269;g24a89ca0151_0_11"/>
          <p:cNvSpPr txBox="1">
            <a:spLocks noGrp="1"/>
          </p:cNvSpPr>
          <p:nvPr>
            <p:ph type="body" idx="1"/>
          </p:nvPr>
        </p:nvSpPr>
        <p:spPr>
          <a:xfrm>
            <a:off x="628650" y="1369219"/>
            <a:ext cx="7886700" cy="2905875"/>
          </a:xfrm>
          <a:prstGeom prst="rect">
            <a:avLst/>
          </a:prstGeom>
        </p:spPr>
        <p:txBody>
          <a:bodyPr spcFirstLastPara="1" wrap="square" lIns="68569" tIns="34275" rIns="68569" bIns="34275" anchor="t" anchorCtr="0">
            <a:normAutofit/>
          </a:bodyPr>
          <a:lstStyle/>
          <a:p>
            <a:pPr marL="0" indent="0"/>
            <a:r>
              <a:rPr lang="fi-FI"/>
              <a:t>Zwiększenie świadomości marki:</a:t>
            </a:r>
            <a:endParaRPr/>
          </a:p>
        </p:txBody>
      </p:sp>
      <p:sp>
        <p:nvSpPr>
          <p:cNvPr id="270" name="Google Shape;270;g24a89ca0151_0_11"/>
          <p:cNvSpPr txBox="1"/>
          <p:nvPr/>
        </p:nvSpPr>
        <p:spPr>
          <a:xfrm>
            <a:off x="1219031" y="3977944"/>
            <a:ext cx="6522975" cy="461643"/>
          </a:xfrm>
          <a:prstGeom prst="rect">
            <a:avLst/>
          </a:prstGeom>
          <a:noFill/>
          <a:ln>
            <a:noFill/>
          </a:ln>
        </p:spPr>
        <p:txBody>
          <a:bodyPr spcFirstLastPara="1" wrap="square" lIns="68569" tIns="68569" rIns="68569" bIns="68569" anchor="t" anchorCtr="0">
            <a:spAutoFit/>
          </a:bodyPr>
          <a:lstStyle/>
          <a:p>
            <a:r>
              <a:rPr lang="fi-FI" sz="1050" u="sng">
                <a:solidFill>
                  <a:schemeClr val="hlink"/>
                </a:solidFill>
                <a:hlinkClick r:id="rId3"/>
              </a:rPr>
              <a:t>https://www.apple.com/</a:t>
            </a:r>
            <a:endParaRPr sz="1050"/>
          </a:p>
          <a:p>
            <a:endParaRPr sz="1050"/>
          </a:p>
        </p:txBody>
      </p:sp>
      <p:pic>
        <p:nvPicPr>
          <p:cNvPr id="271" name="Google Shape;271;g24a89ca0151_0_11"/>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553800" y="1948732"/>
            <a:ext cx="4015895" cy="1621194"/>
          </a:xfrm>
          <a:prstGeom prst="rect">
            <a:avLst/>
          </a:prstGeom>
          <a:noFill/>
          <a:ln>
            <a:noFill/>
          </a:ln>
        </p:spPr>
      </p:pic>
      <p:pic>
        <p:nvPicPr>
          <p:cNvPr id="272" name="Google Shape;272;g24a89ca0151_0_11"/>
          <p:cNvPicPr preferRelativeResize="0"/>
          <p:nvPr/>
        </p:nvPicPr>
        <p:blipFill>
          <a:blip r:embed="rId5" cstate="screen">
            <a:alphaModFix/>
            <a:extLst>
              <a:ext uri="{28A0092B-C50C-407E-A947-70E740481C1C}">
                <a14:useLocalDpi xmlns:a14="http://schemas.microsoft.com/office/drawing/2010/main"/>
              </a:ext>
            </a:extLst>
          </a:blip>
          <a:stretch>
            <a:fillRect/>
          </a:stretch>
        </p:blipFill>
        <p:spPr>
          <a:xfrm>
            <a:off x="4656450" y="1962966"/>
            <a:ext cx="4347357" cy="186549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sp>
        <p:nvSpPr>
          <p:cNvPr id="278" name="Google Shape;278;g24a89ca0151_0_19"/>
          <p:cNvSpPr txBox="1">
            <a:spLocks noGrp="1"/>
          </p:cNvSpPr>
          <p:nvPr>
            <p:ph type="title"/>
          </p:nvPr>
        </p:nvSpPr>
        <p:spPr>
          <a:xfrm>
            <a:off x="628650" y="273844"/>
            <a:ext cx="7886700" cy="994275"/>
          </a:xfrm>
          <a:prstGeom prst="rect">
            <a:avLst/>
          </a:prstGeom>
        </p:spPr>
        <p:txBody>
          <a:bodyPr spcFirstLastPara="1" wrap="square" lIns="68569" tIns="34275" rIns="68569" bIns="34275" anchor="b" anchorCtr="0">
            <a:normAutofit/>
          </a:bodyPr>
          <a:lstStyle/>
          <a:p>
            <a:r>
              <a:rPr lang="fi-FI"/>
              <a:t>Przykłady celów na stronie internetowej</a:t>
            </a:r>
            <a:endParaRPr/>
          </a:p>
        </p:txBody>
      </p:sp>
      <p:sp>
        <p:nvSpPr>
          <p:cNvPr id="279" name="Google Shape;279;g24a89ca0151_0_19"/>
          <p:cNvSpPr txBox="1">
            <a:spLocks noGrp="1"/>
          </p:cNvSpPr>
          <p:nvPr>
            <p:ph type="body" idx="1"/>
          </p:nvPr>
        </p:nvSpPr>
        <p:spPr>
          <a:xfrm>
            <a:off x="628650" y="1369219"/>
            <a:ext cx="7886700" cy="2905875"/>
          </a:xfrm>
          <a:prstGeom prst="rect">
            <a:avLst/>
          </a:prstGeom>
        </p:spPr>
        <p:txBody>
          <a:bodyPr spcFirstLastPara="1" wrap="square" lIns="68569" tIns="34275" rIns="68569" bIns="34275" anchor="t" anchorCtr="0">
            <a:normAutofit/>
          </a:bodyPr>
          <a:lstStyle/>
          <a:p>
            <a:pPr marL="0" indent="0"/>
            <a:r>
              <a:rPr lang="fi-FI"/>
              <a:t>Wsparcie sprzedaży (e-commerce):</a:t>
            </a:r>
            <a:endParaRPr/>
          </a:p>
        </p:txBody>
      </p:sp>
      <p:sp>
        <p:nvSpPr>
          <p:cNvPr id="280" name="Google Shape;280;g24a89ca0151_0_19"/>
          <p:cNvSpPr txBox="1"/>
          <p:nvPr/>
        </p:nvSpPr>
        <p:spPr>
          <a:xfrm>
            <a:off x="2266988" y="4555369"/>
            <a:ext cx="6522975" cy="461643"/>
          </a:xfrm>
          <a:prstGeom prst="rect">
            <a:avLst/>
          </a:prstGeom>
          <a:noFill/>
          <a:ln>
            <a:noFill/>
          </a:ln>
        </p:spPr>
        <p:txBody>
          <a:bodyPr spcFirstLastPara="1" wrap="square" lIns="68569" tIns="68569" rIns="68569" bIns="68569" anchor="t" anchorCtr="0">
            <a:spAutoFit/>
          </a:bodyPr>
          <a:lstStyle/>
          <a:p>
            <a:r>
              <a:rPr lang="fi-FI" sz="1050" u="sng">
                <a:solidFill>
                  <a:schemeClr val="hlink"/>
                </a:solidFill>
                <a:hlinkClick r:id="rId3"/>
              </a:rPr>
              <a:t>https://www.walmart.com/</a:t>
            </a:r>
            <a:endParaRPr sz="1050"/>
          </a:p>
          <a:p>
            <a:endParaRPr sz="1050"/>
          </a:p>
        </p:txBody>
      </p:sp>
      <p:pic>
        <p:nvPicPr>
          <p:cNvPr id="281" name="Google Shape;281;g24a89ca0151_0_19"/>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3008288" y="1905543"/>
            <a:ext cx="5507062" cy="264982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g24a89ca0151_0_35"/>
          <p:cNvSpPr txBox="1">
            <a:spLocks noGrp="1"/>
          </p:cNvSpPr>
          <p:nvPr>
            <p:ph type="title"/>
          </p:nvPr>
        </p:nvSpPr>
        <p:spPr>
          <a:xfrm>
            <a:off x="628650" y="273844"/>
            <a:ext cx="7886700" cy="994275"/>
          </a:xfrm>
          <a:prstGeom prst="rect">
            <a:avLst/>
          </a:prstGeom>
        </p:spPr>
        <p:txBody>
          <a:bodyPr spcFirstLastPara="1" wrap="square" lIns="68569" tIns="34275" rIns="68569" bIns="34275" anchor="b" anchorCtr="0">
            <a:normAutofit/>
          </a:bodyPr>
          <a:lstStyle/>
          <a:p>
            <a:r>
              <a:rPr lang="fi-FI"/>
              <a:t>Przykłady celów na stronie internetowej</a:t>
            </a:r>
            <a:endParaRPr/>
          </a:p>
        </p:txBody>
      </p:sp>
      <p:sp>
        <p:nvSpPr>
          <p:cNvPr id="288" name="Google Shape;288;g24a89ca0151_0_35"/>
          <p:cNvSpPr txBox="1">
            <a:spLocks noGrp="1"/>
          </p:cNvSpPr>
          <p:nvPr>
            <p:ph type="body" idx="1"/>
          </p:nvPr>
        </p:nvSpPr>
        <p:spPr>
          <a:xfrm>
            <a:off x="628650" y="1369219"/>
            <a:ext cx="7886700" cy="2905875"/>
          </a:xfrm>
          <a:prstGeom prst="rect">
            <a:avLst/>
          </a:prstGeom>
        </p:spPr>
        <p:txBody>
          <a:bodyPr spcFirstLastPara="1" wrap="square" lIns="68569" tIns="34275" rIns="68569" bIns="34275" anchor="t" anchorCtr="0">
            <a:normAutofit/>
          </a:bodyPr>
          <a:lstStyle/>
          <a:p>
            <a:pPr marL="0" indent="0"/>
            <a:r>
              <a:rPr lang="fi-FI"/>
              <a:t>Więcej przykładów?</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32"/>
          <p:cNvSpPr txBox="1">
            <a:spLocks noGrp="1"/>
          </p:cNvSpPr>
          <p:nvPr>
            <p:ph type="ctrTitle" idx="4294967295"/>
          </p:nvPr>
        </p:nvSpPr>
        <p:spPr>
          <a:xfrm>
            <a:off x="1143000" y="2096691"/>
            <a:ext cx="6858000" cy="475059"/>
          </a:xfrm>
          <a:prstGeom prst="rect">
            <a:avLst/>
          </a:prstGeom>
          <a:noFill/>
          <a:ln>
            <a:noFill/>
          </a:ln>
        </p:spPr>
        <p:txBody>
          <a:bodyPr spcFirstLastPara="1" wrap="square" lIns="68569" tIns="34275" rIns="68569" bIns="34275" anchor="b" anchorCtr="0">
            <a:noAutofit/>
          </a:bodyPr>
          <a:lstStyle/>
          <a:p>
            <a:pPr algn="ctr">
              <a:buClr>
                <a:schemeClr val="dk1"/>
              </a:buClr>
              <a:buSzPct val="185185"/>
            </a:pPr>
            <a:r>
              <a:rPr lang="fi-FI" sz="3600" dirty="0"/>
              <a:t>Najlepsze praktyki dla dobrej strony internetowej</a:t>
            </a:r>
            <a:endParaRPr sz="3200" b="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g2467f7231bf_0_48"/>
          <p:cNvSpPr txBox="1">
            <a:spLocks noGrp="1"/>
          </p:cNvSpPr>
          <p:nvPr>
            <p:ph type="title"/>
          </p:nvPr>
        </p:nvSpPr>
        <p:spPr>
          <a:xfrm>
            <a:off x="628650" y="273844"/>
            <a:ext cx="7886700" cy="994275"/>
          </a:xfrm>
          <a:prstGeom prst="rect">
            <a:avLst/>
          </a:prstGeom>
        </p:spPr>
        <p:txBody>
          <a:bodyPr spcFirstLastPara="1" wrap="square" lIns="68569" tIns="34275" rIns="68569" bIns="34275" anchor="b" anchorCtr="0">
            <a:normAutofit/>
          </a:bodyPr>
          <a:lstStyle/>
          <a:p>
            <a:r>
              <a:rPr lang="fi-FI" dirty="0"/>
              <a:t>Najlepsze praktyki dla dobrej </a:t>
            </a:r>
            <a:br>
              <a:rPr lang="pl-PL" dirty="0"/>
            </a:br>
            <a:r>
              <a:rPr lang="fi-FI" dirty="0"/>
              <a:t>strony internetowej</a:t>
            </a:r>
            <a:endParaRPr dirty="0"/>
          </a:p>
        </p:txBody>
      </p:sp>
      <p:sp>
        <p:nvSpPr>
          <p:cNvPr id="300" name="Google Shape;300;g2467f7231bf_0_48"/>
          <p:cNvSpPr txBox="1">
            <a:spLocks noGrp="1"/>
          </p:cNvSpPr>
          <p:nvPr>
            <p:ph type="body" idx="1"/>
          </p:nvPr>
        </p:nvSpPr>
        <p:spPr>
          <a:xfrm>
            <a:off x="628650" y="1392844"/>
            <a:ext cx="7886700" cy="2905875"/>
          </a:xfrm>
          <a:prstGeom prst="rect">
            <a:avLst/>
          </a:prstGeom>
        </p:spPr>
        <p:txBody>
          <a:bodyPr spcFirstLastPara="1" wrap="square" lIns="68569" tIns="34275" rIns="68569" bIns="34275" anchor="t" anchorCtr="0">
            <a:normAutofit fontScale="70000" lnSpcReduction="20000"/>
          </a:bodyPr>
          <a:lstStyle/>
          <a:p>
            <a:pPr marL="0" indent="0">
              <a:buClr>
                <a:schemeClr val="dk1"/>
              </a:buClr>
              <a:buSzPct val="39285"/>
            </a:pPr>
            <a:r>
              <a:rPr lang="fi-FI" b="1" dirty="0"/>
              <a:t>1. Twoja witryna spełnia intencje użytkowników i ma jasny cel</a:t>
            </a:r>
            <a:endParaRPr b="1" dirty="0"/>
          </a:p>
          <a:p>
            <a:pPr marL="342900" indent="-274796">
              <a:lnSpc>
                <a:spcPct val="100000"/>
              </a:lnSpc>
              <a:buClr>
                <a:schemeClr val="accent2"/>
              </a:buClr>
              <a:buSzPct val="100000"/>
              <a:buChar char="●"/>
            </a:pPr>
            <a:r>
              <a:rPr lang="fi-FI" dirty="0"/>
              <a:t>Poznaj swoich odbiorców! Czego oni szukają? Czego naprawdę potrzebują?</a:t>
            </a:r>
            <a:endParaRPr dirty="0"/>
          </a:p>
          <a:p>
            <a:pPr marL="342900" indent="-274796">
              <a:lnSpc>
                <a:spcPct val="100000"/>
              </a:lnSpc>
              <a:spcBef>
                <a:spcPts val="0"/>
              </a:spcBef>
              <a:buClr>
                <a:schemeClr val="accent2"/>
              </a:buClr>
              <a:buSzPct val="100000"/>
              <a:buChar char="●"/>
            </a:pPr>
            <a:r>
              <a:rPr lang="fi-FI" dirty="0"/>
              <a:t>Odkryj wszystkie sposoby, w jakie ludzie mogą trafić do Twojej witryny (wykorzystaj np. mapę podróży użytkownika) i dostosuj swoją witrynę, aby odpowiedzieć na ich pytania / potrzeby.</a:t>
            </a:r>
            <a:endParaRPr dirty="0"/>
          </a:p>
          <a:p>
            <a:pPr marL="342900" indent="-274796">
              <a:lnSpc>
                <a:spcPct val="100000"/>
              </a:lnSpc>
              <a:spcBef>
                <a:spcPts val="0"/>
              </a:spcBef>
              <a:buClr>
                <a:schemeClr val="accent2"/>
              </a:buClr>
              <a:buSzPct val="100000"/>
              <a:buChar char="●"/>
            </a:pPr>
            <a:r>
              <a:rPr lang="fi-FI" dirty="0"/>
              <a:t>Jaka jest konwersja (=pożądane działanie) dla Twojej firmy?</a:t>
            </a:r>
            <a:endParaRPr dirty="0"/>
          </a:p>
          <a:p>
            <a:pPr marL="0" indent="0"/>
            <a:endParaRPr dirty="0"/>
          </a:p>
          <a:p>
            <a:pPr marL="0" indent="0">
              <a:buClr>
                <a:schemeClr val="dk1"/>
              </a:buClr>
              <a:buSzPct val="39285"/>
            </a:pPr>
            <a:r>
              <a:rPr lang="fi-FI" b="1" dirty="0"/>
              <a:t>2. Twoja witryna jest sprawna technicznie</a:t>
            </a:r>
            <a:endParaRPr b="1" dirty="0"/>
          </a:p>
          <a:p>
            <a:pPr marL="342900" indent="-274796">
              <a:lnSpc>
                <a:spcPct val="100000"/>
              </a:lnSpc>
              <a:buClr>
                <a:schemeClr val="accent2"/>
              </a:buClr>
              <a:buSzPct val="100000"/>
              <a:buChar char="●"/>
            </a:pPr>
            <a:r>
              <a:rPr lang="fi-FI" dirty="0"/>
              <a:t>Dobra strona internetowa jest łatwo indeksowalna i pokazuje wyszukiwarkom, co mogą, a czego nie mogą indeksować. </a:t>
            </a:r>
            <a:endParaRPr dirty="0"/>
          </a:p>
          <a:p>
            <a:pPr marL="342900" indent="-274796">
              <a:lnSpc>
                <a:spcPct val="100000"/>
              </a:lnSpc>
              <a:spcBef>
                <a:spcPts val="0"/>
              </a:spcBef>
              <a:buClr>
                <a:schemeClr val="accent2"/>
              </a:buClr>
              <a:buSzPct val="100000"/>
              <a:buChar char="●"/>
            </a:pPr>
            <a:r>
              <a:rPr lang="fi-FI" dirty="0"/>
              <a:t>Dobre strony nie zawierają dużej ilości błędów. </a:t>
            </a:r>
            <a:endParaRPr dirty="0"/>
          </a:p>
          <a:p>
            <a:pPr marL="342900" indent="-274796">
              <a:lnSpc>
                <a:spcPct val="100000"/>
              </a:lnSpc>
              <a:spcBef>
                <a:spcPts val="0"/>
              </a:spcBef>
              <a:buClr>
                <a:schemeClr val="accent2"/>
              </a:buClr>
              <a:buSzPct val="100000"/>
              <a:buChar char="●"/>
            </a:pPr>
            <a:r>
              <a:rPr lang="fi-FI" dirty="0"/>
              <a:t>Dobra strona internetowa ładuje się bardzo szybko, z dowolnego miejsca na świecie. </a:t>
            </a:r>
            <a:endParaRPr dirty="0"/>
          </a:p>
          <a:p>
            <a:pPr marL="0" indent="0">
              <a:lnSpc>
                <a:spcPct val="100000"/>
              </a:lnSpc>
            </a:pPr>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g2467f7231bf_0_56"/>
          <p:cNvSpPr txBox="1">
            <a:spLocks noGrp="1"/>
          </p:cNvSpPr>
          <p:nvPr>
            <p:ph type="title"/>
          </p:nvPr>
        </p:nvSpPr>
        <p:spPr>
          <a:xfrm>
            <a:off x="628650" y="273844"/>
            <a:ext cx="7886700" cy="994275"/>
          </a:xfrm>
          <a:prstGeom prst="rect">
            <a:avLst/>
          </a:prstGeom>
        </p:spPr>
        <p:txBody>
          <a:bodyPr spcFirstLastPara="1" wrap="square" lIns="68569" tIns="34275" rIns="68569" bIns="34275" anchor="b" anchorCtr="0">
            <a:normAutofit/>
          </a:bodyPr>
          <a:lstStyle/>
          <a:p>
            <a:r>
              <a:rPr lang="fi-FI" dirty="0"/>
              <a:t>Najlepsze praktyki dla dobrej </a:t>
            </a:r>
            <a:br>
              <a:rPr lang="pl-PL" dirty="0"/>
            </a:br>
            <a:r>
              <a:rPr lang="fi-FI" dirty="0"/>
              <a:t>strony internetowej</a:t>
            </a:r>
            <a:endParaRPr dirty="0"/>
          </a:p>
        </p:txBody>
      </p:sp>
      <p:sp>
        <p:nvSpPr>
          <p:cNvPr id="307" name="Google Shape;307;g2467f7231bf_0_56"/>
          <p:cNvSpPr txBox="1">
            <a:spLocks noGrp="1"/>
          </p:cNvSpPr>
          <p:nvPr>
            <p:ph type="body" idx="1"/>
          </p:nvPr>
        </p:nvSpPr>
        <p:spPr>
          <a:xfrm>
            <a:off x="628650" y="1392844"/>
            <a:ext cx="7886700" cy="2905875"/>
          </a:xfrm>
          <a:prstGeom prst="rect">
            <a:avLst/>
          </a:prstGeom>
        </p:spPr>
        <p:txBody>
          <a:bodyPr spcFirstLastPara="1" wrap="square" lIns="68569" tIns="34275" rIns="68569" bIns="34275" anchor="t" anchorCtr="0">
            <a:normAutofit fontScale="77500" lnSpcReduction="20000"/>
          </a:bodyPr>
          <a:lstStyle/>
          <a:p>
            <a:pPr marL="0" indent="0">
              <a:lnSpc>
                <a:spcPct val="100000"/>
              </a:lnSpc>
              <a:buClr>
                <a:schemeClr val="dk1"/>
              </a:buClr>
              <a:buSzPct val="39285"/>
            </a:pPr>
            <a:r>
              <a:rPr lang="fi-FI" b="1" dirty="0"/>
              <a:t>3. Twoja witryna jest godna zaufania, bezpieczna i chroniona.</a:t>
            </a:r>
            <a:endParaRPr b="1" dirty="0"/>
          </a:p>
          <a:p>
            <a:pPr marL="342900" indent="-274796">
              <a:lnSpc>
                <a:spcPct val="100000"/>
              </a:lnSpc>
              <a:buClr>
                <a:schemeClr val="accent2"/>
              </a:buClr>
              <a:buSzPct val="100000"/>
              <a:buChar char="●"/>
            </a:pPr>
            <a:r>
              <a:rPr lang="fi-FI" dirty="0"/>
              <a:t>Wyszukiwarki takie jak Google chcą dawać użytkownikom najlepsze możliwe wyniki.</a:t>
            </a:r>
            <a:endParaRPr dirty="0"/>
          </a:p>
          <a:p>
            <a:pPr marL="342900" indent="-274796">
              <a:lnSpc>
                <a:spcPct val="100000"/>
              </a:lnSpc>
              <a:spcBef>
                <a:spcPts val="0"/>
              </a:spcBef>
              <a:buClr>
                <a:schemeClr val="accent2"/>
              </a:buClr>
              <a:buSzPct val="100000"/>
              <a:buChar char="●"/>
            </a:pPr>
            <a:r>
              <a:rPr lang="fi-FI" dirty="0"/>
              <a:t>Google pokaże najpierw wyniki, które okazały się dobre i godne zaufania</a:t>
            </a:r>
            <a:r>
              <a:rPr lang="pl-PL" dirty="0"/>
              <a:t>.</a:t>
            </a:r>
            <a:r>
              <a:rPr lang="fi-FI" dirty="0"/>
              <a:t> Pamiętaj, aby pracować nad swoją wiarygodnością na wszystkich poziomach, zarówno technicznych, jak i treści!</a:t>
            </a:r>
            <a:endParaRPr dirty="0"/>
          </a:p>
          <a:p>
            <a:pPr marL="342900" indent="-274796">
              <a:lnSpc>
                <a:spcPct val="100000"/>
              </a:lnSpc>
              <a:spcBef>
                <a:spcPts val="0"/>
              </a:spcBef>
              <a:buClr>
                <a:schemeClr val="accent2"/>
              </a:buClr>
              <a:buSzPct val="100000"/>
              <a:buChar char="●"/>
            </a:pPr>
            <a:r>
              <a:rPr lang="fi-FI" dirty="0"/>
              <a:t>Ponadto witryna powinna być bezpieczną przystanią dla odwiedzających. </a:t>
            </a:r>
            <a:endParaRPr dirty="0"/>
          </a:p>
          <a:p>
            <a:pPr marL="342900" indent="-274796">
              <a:lnSpc>
                <a:spcPct val="100000"/>
              </a:lnSpc>
              <a:spcBef>
                <a:spcPts val="0"/>
              </a:spcBef>
              <a:buClr>
                <a:schemeClr val="accent2"/>
              </a:buClr>
              <a:buSzPct val="100000"/>
              <a:buChar char="●"/>
            </a:pPr>
            <a:r>
              <a:rPr lang="fi-FI" dirty="0"/>
              <a:t>Zhakowanej stronie łatwiej jest zapobiec niż ją naprawić. </a:t>
            </a:r>
            <a:endParaRPr dirty="0"/>
          </a:p>
          <a:p>
            <a:pPr marL="342900" indent="-274796">
              <a:lnSpc>
                <a:spcPct val="100000"/>
              </a:lnSpc>
              <a:spcBef>
                <a:spcPts val="0"/>
              </a:spcBef>
              <a:buClr>
                <a:schemeClr val="accent2"/>
              </a:buClr>
              <a:buSzPct val="100000"/>
              <a:buChar char="●"/>
            </a:pPr>
            <a:r>
              <a:rPr lang="fi-FI" dirty="0"/>
              <a:t>Korzystanie z aktualnego oprogramowania</a:t>
            </a:r>
            <a:r>
              <a:rPr lang="pl-PL" dirty="0"/>
              <a:t>.</a:t>
            </a:r>
            <a:endParaRPr dirty="0"/>
          </a:p>
          <a:p>
            <a:pPr marL="342900" indent="-274796">
              <a:lnSpc>
                <a:spcPct val="100000"/>
              </a:lnSpc>
              <a:spcBef>
                <a:spcPts val="0"/>
              </a:spcBef>
              <a:buClr>
                <a:schemeClr val="accent2"/>
              </a:buClr>
              <a:buSzPct val="100000"/>
              <a:buChar char="●"/>
            </a:pPr>
            <a:r>
              <a:rPr lang="fi-FI" dirty="0"/>
              <a:t>Uporządkowanie protokołu SSL (Secure Sockets Layer)</a:t>
            </a:r>
            <a:r>
              <a:rPr lang="pl-PL" dirty="0"/>
              <a:t>.</a:t>
            </a:r>
            <a:endParaRPr dirty="0"/>
          </a:p>
          <a:p>
            <a:pPr marL="342900" indent="-274796">
              <a:lnSpc>
                <a:spcPct val="100000"/>
              </a:lnSpc>
              <a:spcBef>
                <a:spcPts val="0"/>
              </a:spcBef>
              <a:buClr>
                <a:schemeClr val="accent2"/>
              </a:buClr>
              <a:buSzPct val="100000"/>
              <a:buChar char="●"/>
            </a:pPr>
            <a:r>
              <a:rPr lang="fi-FI" dirty="0"/>
              <a:t>Tworzenie silnych haseł</a:t>
            </a:r>
            <a:r>
              <a:rPr lang="pl-PL" dirty="0"/>
              <a:t>.</a:t>
            </a:r>
            <a:endParaRPr dirty="0"/>
          </a:p>
          <a:p>
            <a:pPr marL="342900" indent="-274796">
              <a:lnSpc>
                <a:spcPct val="100000"/>
              </a:lnSpc>
              <a:spcBef>
                <a:spcPts val="0"/>
              </a:spcBef>
              <a:buClr>
                <a:schemeClr val="accent2"/>
              </a:buClr>
              <a:buSzPct val="100000"/>
              <a:buChar char="●"/>
            </a:pPr>
            <a:r>
              <a:rPr lang="fi-FI" dirty="0"/>
              <a:t>Korzystaj z narzędzi takich jak Cloudflare, aby chronić swoją witrynę przed atakami DDoS (distributed denial-of-service</a:t>
            </a:r>
            <a:r>
              <a:rPr lang="pl-PL" dirty="0"/>
              <a:t>; </a:t>
            </a:r>
            <a:r>
              <a:rPr lang="fi-FI" dirty="0"/>
              <a:t>rozproszo</a:t>
            </a:r>
            <a:r>
              <a:rPr lang="pl-PL" dirty="0" err="1"/>
              <a:t>ny</a:t>
            </a:r>
            <a:r>
              <a:rPr lang="pl-PL" dirty="0"/>
              <a:t> atak</a:t>
            </a:r>
            <a:r>
              <a:rPr lang="fi-FI" dirty="0"/>
              <a:t>). </a:t>
            </a:r>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g2467f7231bf_0_63"/>
          <p:cNvSpPr txBox="1">
            <a:spLocks noGrp="1"/>
          </p:cNvSpPr>
          <p:nvPr>
            <p:ph type="title"/>
          </p:nvPr>
        </p:nvSpPr>
        <p:spPr>
          <a:xfrm>
            <a:off x="628650" y="273844"/>
            <a:ext cx="7886700" cy="994275"/>
          </a:xfrm>
          <a:prstGeom prst="rect">
            <a:avLst/>
          </a:prstGeom>
        </p:spPr>
        <p:txBody>
          <a:bodyPr spcFirstLastPara="1" wrap="square" lIns="68569" tIns="34275" rIns="68569" bIns="34275" anchor="b" anchorCtr="0">
            <a:normAutofit/>
          </a:bodyPr>
          <a:lstStyle/>
          <a:p>
            <a:r>
              <a:rPr lang="fi-FI" dirty="0"/>
              <a:t>Najlepsze praktyki dla dobrej </a:t>
            </a:r>
            <a:br>
              <a:rPr lang="pl-PL" dirty="0"/>
            </a:br>
            <a:r>
              <a:rPr lang="fi-FI" dirty="0"/>
              <a:t>strony internetowej</a:t>
            </a:r>
            <a:endParaRPr dirty="0"/>
          </a:p>
        </p:txBody>
      </p:sp>
      <p:sp>
        <p:nvSpPr>
          <p:cNvPr id="314" name="Google Shape;314;g2467f7231bf_0_63"/>
          <p:cNvSpPr txBox="1">
            <a:spLocks noGrp="1"/>
          </p:cNvSpPr>
          <p:nvPr>
            <p:ph type="body" idx="1"/>
          </p:nvPr>
        </p:nvSpPr>
        <p:spPr>
          <a:xfrm>
            <a:off x="628649" y="1307780"/>
            <a:ext cx="8334597" cy="2905875"/>
          </a:xfrm>
          <a:prstGeom prst="rect">
            <a:avLst/>
          </a:prstGeom>
        </p:spPr>
        <p:txBody>
          <a:bodyPr spcFirstLastPara="1" wrap="square" lIns="68569" tIns="34275" rIns="68569" bIns="34275" anchor="t" anchorCtr="0">
            <a:noAutofit/>
          </a:bodyPr>
          <a:lstStyle/>
          <a:p>
            <a:pPr marL="0" indent="0">
              <a:lnSpc>
                <a:spcPct val="100000"/>
              </a:lnSpc>
            </a:pPr>
            <a:r>
              <a:rPr lang="fi-FI" sz="1400" b="1" dirty="0"/>
              <a:t>4. Twoja strona ma świetny design i niesamowite UX (user experience).</a:t>
            </a:r>
            <a:endParaRPr sz="1400" b="1" dirty="0"/>
          </a:p>
          <a:p>
            <a:pPr marL="342900" indent="-264795">
              <a:lnSpc>
                <a:spcPct val="100000"/>
              </a:lnSpc>
              <a:buClr>
                <a:schemeClr val="accent2"/>
              </a:buClr>
              <a:buSzPct val="100000"/>
              <a:buChar char="●"/>
            </a:pPr>
            <a:r>
              <a:rPr lang="fi-FI" sz="1400" dirty="0"/>
              <a:t>Twoja witryna odzwierciedla Twoją firmę, Twoje produkty, Twoje usługi i ostatecznie Twoją markę.</a:t>
            </a:r>
            <a:endParaRPr sz="1400" dirty="0"/>
          </a:p>
          <a:p>
            <a:pPr marL="342900" indent="-264795">
              <a:lnSpc>
                <a:spcPct val="100000"/>
              </a:lnSpc>
              <a:spcBef>
                <a:spcPts val="0"/>
              </a:spcBef>
              <a:buClr>
                <a:schemeClr val="accent2"/>
              </a:buClr>
              <a:buSzPct val="100000"/>
              <a:buChar char="●"/>
            </a:pPr>
            <a:r>
              <a:rPr lang="fi-FI" sz="1400" dirty="0"/>
              <a:t>Projekt witryny musi pomagać w realizacji wyznaczonych celów</a:t>
            </a:r>
            <a:r>
              <a:rPr lang="pl-PL" sz="1400" dirty="0"/>
              <a:t>.</a:t>
            </a:r>
            <a:endParaRPr sz="1400" dirty="0"/>
          </a:p>
          <a:p>
            <a:pPr marL="342900" indent="-264795">
              <a:lnSpc>
                <a:spcPct val="100000"/>
              </a:lnSpc>
              <a:spcBef>
                <a:spcPts val="0"/>
              </a:spcBef>
              <a:buClr>
                <a:schemeClr val="accent2"/>
              </a:buClr>
              <a:buSzPct val="100000"/>
              <a:buChar char="●"/>
            </a:pPr>
            <a:r>
              <a:rPr lang="fi-FI" sz="1400" dirty="0"/>
              <a:t>Twój przekaz powinien być głośny i wyraźny. </a:t>
            </a:r>
            <a:endParaRPr sz="1400" dirty="0"/>
          </a:p>
          <a:p>
            <a:pPr marL="342900" indent="-264795">
              <a:lnSpc>
                <a:spcPct val="100000"/>
              </a:lnSpc>
              <a:spcBef>
                <a:spcPts val="0"/>
              </a:spcBef>
              <a:buClr>
                <a:schemeClr val="accent2"/>
              </a:buClr>
              <a:buSzPct val="100000"/>
              <a:buChar char="●"/>
            </a:pPr>
            <a:r>
              <a:rPr lang="fi-FI" sz="1400" dirty="0"/>
              <a:t>Strona powinna być przejrzysta i łatwa w użyciu dla każdego </a:t>
            </a:r>
            <a:r>
              <a:rPr lang="fi-FI" sz="1400" dirty="0">
                <a:highlight>
                  <a:schemeClr val="lt1"/>
                </a:highlight>
              </a:rPr>
              <a:t>(użyteczność). </a:t>
            </a:r>
            <a:endParaRPr sz="1400" dirty="0">
              <a:highlight>
                <a:schemeClr val="lt1"/>
              </a:highlight>
            </a:endParaRPr>
          </a:p>
          <a:p>
            <a:pPr marL="342900" indent="-264795">
              <a:lnSpc>
                <a:spcPct val="100000"/>
              </a:lnSpc>
              <a:spcBef>
                <a:spcPts val="0"/>
              </a:spcBef>
              <a:buClr>
                <a:schemeClr val="accent2"/>
              </a:buClr>
              <a:buSzPct val="100000"/>
              <a:buChar char="●"/>
            </a:pPr>
            <a:r>
              <a:rPr lang="fi-FI" sz="1400" dirty="0">
                <a:highlight>
                  <a:schemeClr val="lt1"/>
                </a:highlight>
              </a:rPr>
              <a:t>Strona powinna być dostępna dla każdego (dostępność), np:</a:t>
            </a:r>
            <a:endParaRPr sz="1400" dirty="0">
              <a:highlight>
                <a:schemeClr val="lt1"/>
              </a:highlight>
            </a:endParaRPr>
          </a:p>
          <a:p>
            <a:pPr marL="685800" lvl="1" indent="-251460">
              <a:lnSpc>
                <a:spcPct val="100000"/>
              </a:lnSpc>
              <a:spcBef>
                <a:spcPts val="0"/>
              </a:spcBef>
              <a:buSzPct val="100000"/>
              <a:buChar char="○"/>
            </a:pPr>
            <a:r>
              <a:rPr lang="pl-PL" sz="1200" dirty="0">
                <a:highlight>
                  <a:schemeClr val="lt1"/>
                </a:highlight>
              </a:rPr>
              <a:t>w</a:t>
            </a:r>
            <a:r>
              <a:rPr lang="fi-FI" sz="1200" dirty="0">
                <a:highlight>
                  <a:schemeClr val="lt1"/>
                </a:highlight>
              </a:rPr>
              <a:t>łaściwy tekst alternatywny dla obrazów</a:t>
            </a:r>
            <a:r>
              <a:rPr lang="pl-PL" sz="1200" dirty="0">
                <a:highlight>
                  <a:schemeClr val="lt1"/>
                </a:highlight>
              </a:rPr>
              <a:t> (alt),</a:t>
            </a:r>
            <a:endParaRPr sz="1200" dirty="0">
              <a:highlight>
                <a:schemeClr val="lt1"/>
              </a:highlight>
            </a:endParaRPr>
          </a:p>
          <a:p>
            <a:pPr marL="685800" lvl="1" indent="-251460">
              <a:lnSpc>
                <a:spcPct val="100000"/>
              </a:lnSpc>
              <a:spcBef>
                <a:spcPts val="0"/>
              </a:spcBef>
              <a:buSzPct val="100000"/>
              <a:buChar char="○"/>
            </a:pPr>
            <a:r>
              <a:rPr lang="fi-FI" sz="1200" dirty="0">
                <a:highlight>
                  <a:schemeClr val="lt1"/>
                </a:highlight>
              </a:rPr>
              <a:t>wideo z napisami</a:t>
            </a:r>
            <a:r>
              <a:rPr lang="pl-PL" sz="1200" dirty="0">
                <a:highlight>
                  <a:schemeClr val="lt1"/>
                </a:highlight>
              </a:rPr>
              <a:t>.</a:t>
            </a:r>
            <a:endParaRPr sz="1200" dirty="0">
              <a:highlight>
                <a:schemeClr val="lt1"/>
              </a:highlight>
            </a:endParaRPr>
          </a:p>
          <a:p>
            <a:pPr marL="342900" indent="-264795">
              <a:lnSpc>
                <a:spcPct val="100000"/>
              </a:lnSpc>
              <a:spcBef>
                <a:spcPts val="0"/>
              </a:spcBef>
              <a:buClr>
                <a:schemeClr val="accent2"/>
              </a:buClr>
              <a:buSzPct val="100000"/>
              <a:buChar char="●"/>
            </a:pPr>
            <a:r>
              <a:rPr lang="fi-FI" sz="1400" dirty="0"/>
              <a:t>Weź pod uwagę wrażenia użytkownika: </a:t>
            </a:r>
            <a:endParaRPr sz="1400" dirty="0"/>
          </a:p>
          <a:p>
            <a:pPr marL="685800" lvl="1" indent="-251460">
              <a:lnSpc>
                <a:spcPct val="100000"/>
              </a:lnSpc>
              <a:spcBef>
                <a:spcPts val="0"/>
              </a:spcBef>
              <a:buSzPct val="100000"/>
              <a:buChar char="○"/>
            </a:pPr>
            <a:r>
              <a:rPr lang="fi-FI" sz="1200" dirty="0"/>
              <a:t>uwzględnić wszystkie aspekty interakcji użytkownika, w tym jego postrzeganie, emocje i zachowania</a:t>
            </a:r>
            <a:r>
              <a:rPr lang="pl-PL" sz="1200" dirty="0"/>
              <a:t>,</a:t>
            </a:r>
            <a:endParaRPr sz="1200" dirty="0"/>
          </a:p>
          <a:p>
            <a:pPr marL="685800" lvl="1" indent="-251460">
              <a:lnSpc>
                <a:spcPct val="100000"/>
              </a:lnSpc>
              <a:spcBef>
                <a:spcPts val="0"/>
              </a:spcBef>
              <a:buSzPct val="100000"/>
              <a:buChar char="○"/>
            </a:pPr>
            <a:r>
              <a:rPr lang="fi-FI" sz="1200" dirty="0"/>
              <a:t>skupienie się na tworzeniu intuicyjnych stron internetowych zorientowanych na użytkownika, które skutecznie spełniają jego potrzeby i cele</a:t>
            </a:r>
            <a:r>
              <a:rPr lang="pl-PL" sz="1200" dirty="0"/>
              <a:t>,</a:t>
            </a:r>
            <a:endParaRPr sz="1200" dirty="0"/>
          </a:p>
          <a:p>
            <a:pPr marL="685800" lvl="1" indent="-251460">
              <a:lnSpc>
                <a:spcPct val="100000"/>
              </a:lnSpc>
              <a:spcBef>
                <a:spcPts val="0"/>
              </a:spcBef>
              <a:buSzPct val="100000"/>
              <a:buChar char="○"/>
            </a:pPr>
            <a:r>
              <a:rPr lang="fi-FI" sz="1200" dirty="0"/>
              <a:t>zrozumienie użytkownika docelowego, jego zachowań, motywacji i </a:t>
            </a:r>
            <a:r>
              <a:rPr lang="pl-PL" sz="1200" dirty="0"/>
              <a:t>‚</a:t>
            </a:r>
            <a:r>
              <a:rPr lang="fi-FI" sz="1200" dirty="0"/>
              <a:t>punktów bólu</a:t>
            </a:r>
            <a:r>
              <a:rPr lang="pl-PL" sz="1200" dirty="0"/>
              <a:t>’</a:t>
            </a:r>
            <a:r>
              <a:rPr lang="fi-FI" sz="1200" dirty="0"/>
              <a:t> → </a:t>
            </a:r>
            <a:r>
              <a:rPr lang="fi-FI" sz="1200" b="1" dirty="0"/>
              <a:t>projektowanie rozwiązań, które uwzględniają te czynniki!</a:t>
            </a:r>
            <a:endParaRPr sz="1200" b="1" dirty="0"/>
          </a:p>
          <a:p>
            <a:pPr marL="0" indent="0" algn="r">
              <a:lnSpc>
                <a:spcPct val="100000"/>
              </a:lnSpc>
            </a:pPr>
            <a:r>
              <a:rPr lang="fi-FI" sz="1400" b="1" dirty="0"/>
              <a:t>Świetny projekt strony = </a:t>
            </a:r>
            <a:r>
              <a:rPr lang="pl-PL" sz="1400" b="1" dirty="0"/>
              <a:t>W</a:t>
            </a:r>
            <a:r>
              <a:rPr lang="fi-FI" sz="1400" b="1" dirty="0"/>
              <a:t>iększe zaufanie = </a:t>
            </a:r>
            <a:r>
              <a:rPr lang="pl-PL" sz="1400" b="1" dirty="0"/>
              <a:t>L</a:t>
            </a:r>
            <a:r>
              <a:rPr lang="fi-FI" sz="1400" b="1" dirty="0"/>
              <a:t>epsze konwersje</a:t>
            </a:r>
            <a:endParaRPr sz="1400" b="1"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g2467f7231bf_0_70"/>
          <p:cNvSpPr txBox="1">
            <a:spLocks noGrp="1"/>
          </p:cNvSpPr>
          <p:nvPr>
            <p:ph type="title"/>
          </p:nvPr>
        </p:nvSpPr>
        <p:spPr>
          <a:xfrm>
            <a:off x="628650" y="273844"/>
            <a:ext cx="7886700" cy="994275"/>
          </a:xfrm>
          <a:prstGeom prst="rect">
            <a:avLst/>
          </a:prstGeom>
        </p:spPr>
        <p:txBody>
          <a:bodyPr spcFirstLastPara="1" wrap="square" lIns="68569" tIns="34275" rIns="68569" bIns="34275" anchor="b" anchorCtr="0">
            <a:normAutofit/>
          </a:bodyPr>
          <a:lstStyle/>
          <a:p>
            <a:r>
              <a:rPr lang="fi-FI" dirty="0"/>
              <a:t>Najlepsze praktyki dla dobrej </a:t>
            </a:r>
            <a:br>
              <a:rPr lang="pl-PL" dirty="0"/>
            </a:br>
            <a:r>
              <a:rPr lang="fi-FI" dirty="0"/>
              <a:t>strony internetowej</a:t>
            </a:r>
            <a:endParaRPr dirty="0"/>
          </a:p>
        </p:txBody>
      </p:sp>
      <p:sp>
        <p:nvSpPr>
          <p:cNvPr id="321" name="Google Shape;321;g2467f7231bf_0_70"/>
          <p:cNvSpPr txBox="1">
            <a:spLocks noGrp="1"/>
          </p:cNvSpPr>
          <p:nvPr>
            <p:ph type="body" idx="1"/>
          </p:nvPr>
        </p:nvSpPr>
        <p:spPr>
          <a:xfrm>
            <a:off x="628650" y="1369219"/>
            <a:ext cx="7886700" cy="2905875"/>
          </a:xfrm>
          <a:prstGeom prst="rect">
            <a:avLst/>
          </a:prstGeom>
        </p:spPr>
        <p:txBody>
          <a:bodyPr spcFirstLastPara="1" wrap="square" lIns="68569" tIns="34275" rIns="68569" bIns="34275" anchor="t" anchorCtr="0">
            <a:noAutofit/>
          </a:bodyPr>
          <a:lstStyle/>
          <a:p>
            <a:pPr marL="0" indent="0">
              <a:buClr>
                <a:schemeClr val="dk1"/>
              </a:buClr>
              <a:buSzPct val="39285"/>
            </a:pPr>
            <a:r>
              <a:rPr lang="fi-FI" sz="1300" b="1" dirty="0"/>
              <a:t>5. Twoja witryna zawiera pomocne, istotne i skoncentrowane na użytkowniku treści.</a:t>
            </a:r>
            <a:endParaRPr sz="1300" b="1" dirty="0"/>
          </a:p>
          <a:p>
            <a:pPr marL="342900" indent="-264795">
              <a:lnSpc>
                <a:spcPct val="100000"/>
              </a:lnSpc>
              <a:buClr>
                <a:schemeClr val="accent2"/>
              </a:buClr>
              <a:buSzPct val="100000"/>
              <a:buChar char="●"/>
            </a:pPr>
            <a:r>
              <a:rPr lang="fi-FI" sz="1300" dirty="0"/>
              <a:t>Skoncentruj się na użytkowniku, a nie na firmie. </a:t>
            </a:r>
            <a:endParaRPr sz="1300" dirty="0"/>
          </a:p>
          <a:p>
            <a:pPr marL="342900" indent="-264795">
              <a:lnSpc>
                <a:spcPct val="100000"/>
              </a:lnSpc>
              <a:spcBef>
                <a:spcPts val="0"/>
              </a:spcBef>
              <a:buClr>
                <a:schemeClr val="accent2"/>
              </a:buClr>
              <a:buSzPct val="100000"/>
              <a:buChar char="●"/>
            </a:pPr>
            <a:r>
              <a:rPr lang="fi-FI" sz="1300" dirty="0"/>
              <a:t>Zrozum użytkownika i jego zachowanie: dobre treści pomagają użytkownikom osiągnąć ich cele </a:t>
            </a:r>
            <a:br>
              <a:rPr lang="pl-PL" sz="1300" dirty="0"/>
            </a:br>
            <a:r>
              <a:rPr lang="fi-FI" sz="1300" dirty="0"/>
              <a:t>→ oferuj różne treści w odpowiednim momencie podróży klienta, pamiętając jednocześnie o celach biznesowych. </a:t>
            </a:r>
            <a:endParaRPr lang="pl-PL" sz="1300" dirty="0"/>
          </a:p>
          <a:p>
            <a:pPr marL="342900" indent="-264795">
              <a:lnSpc>
                <a:spcPct val="100000"/>
              </a:lnSpc>
              <a:spcBef>
                <a:spcPts val="0"/>
              </a:spcBef>
              <a:buClr>
                <a:schemeClr val="accent2"/>
              </a:buClr>
              <a:buSzPct val="100000"/>
              <a:buChar char="●"/>
            </a:pPr>
            <a:endParaRPr sz="300" dirty="0"/>
          </a:p>
          <a:p>
            <a:pPr marL="0" indent="0">
              <a:buClr>
                <a:schemeClr val="dk1"/>
              </a:buClr>
              <a:buSzPct val="39285"/>
            </a:pPr>
            <a:r>
              <a:rPr lang="fi-FI" sz="1300" b="1" dirty="0"/>
              <a:t>6. Twoja witryna jest przyjazna dla urządzeń mobilnych (lub raczej zaprojektowana z myślą o urządzeniach mobilnych).</a:t>
            </a:r>
            <a:endParaRPr sz="1300" b="1" dirty="0"/>
          </a:p>
          <a:p>
            <a:pPr marL="342900" indent="-264795">
              <a:lnSpc>
                <a:spcPct val="100000"/>
              </a:lnSpc>
              <a:buClr>
                <a:schemeClr val="accent2"/>
              </a:buClr>
              <a:buSzPct val="100000"/>
              <a:buChar char="●"/>
            </a:pPr>
            <a:r>
              <a:rPr lang="fi-FI" sz="1300" dirty="0"/>
              <a:t>Przez ostatnie kilka lat ruch mobilny stale </a:t>
            </a:r>
            <a:r>
              <a:rPr lang="pl-PL" sz="1300" dirty="0"/>
              <a:t>rośnie i rośnie.</a:t>
            </a:r>
            <a:endParaRPr sz="1300" dirty="0"/>
          </a:p>
          <a:p>
            <a:pPr marL="342900" indent="-264795">
              <a:lnSpc>
                <a:spcPct val="100000"/>
              </a:lnSpc>
              <a:spcBef>
                <a:spcPts val="0"/>
              </a:spcBef>
              <a:buClr>
                <a:schemeClr val="accent2"/>
              </a:buClr>
              <a:buSzPct val="100000"/>
              <a:buChar char="●"/>
            </a:pPr>
            <a:r>
              <a:rPr lang="fi-FI" sz="1300" dirty="0"/>
              <a:t>Koncepcja mobile-first nie jest nowa, ale większość witryn jest nadal tworzona z myślą o komputerach stacjonarnych. </a:t>
            </a:r>
            <a:endParaRPr sz="1300" dirty="0"/>
          </a:p>
          <a:p>
            <a:pPr marL="342900" indent="-264795">
              <a:lnSpc>
                <a:spcPct val="100000"/>
              </a:lnSpc>
              <a:spcBef>
                <a:spcPts val="0"/>
              </a:spcBef>
              <a:buClr>
                <a:schemeClr val="accent2"/>
              </a:buClr>
              <a:buSzPct val="100000"/>
              <a:buChar char="●"/>
            </a:pPr>
            <a:r>
              <a:rPr lang="fi-FI" sz="1300" dirty="0"/>
              <a:t>Przyjęcie podejścia mobile-first pomaga skupić się na zadaniach, które użytkownicy powinni być </a:t>
            </a:r>
            <a:br>
              <a:rPr lang="pl-PL" sz="1300" dirty="0"/>
            </a:br>
            <a:r>
              <a:rPr lang="fi-FI" sz="1300" dirty="0"/>
              <a:t>w stanie wykonać na stronie mobilnej.</a:t>
            </a:r>
            <a:endParaRPr sz="1300" dirty="0"/>
          </a:p>
          <a:p>
            <a:pPr marL="342900" indent="-264795">
              <a:lnSpc>
                <a:spcPct val="100000"/>
              </a:lnSpc>
              <a:spcBef>
                <a:spcPts val="0"/>
              </a:spcBef>
              <a:buClr>
                <a:schemeClr val="accent2"/>
              </a:buClr>
              <a:buSzPct val="100000"/>
              <a:buChar char="●"/>
            </a:pPr>
            <a:r>
              <a:rPr lang="fi-FI" sz="1300" dirty="0"/>
              <a:t>Pomaga to stworzyć minimalistyczny i w pełni skoncentrowany projekt → Mniej znaczy więcej! </a:t>
            </a:r>
            <a:endParaRPr sz="13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7" name="Google Shape;327;g249cfa4474c_0_0"/>
          <p:cNvSpPr txBox="1">
            <a:spLocks noGrp="1"/>
          </p:cNvSpPr>
          <p:nvPr>
            <p:ph type="title"/>
          </p:nvPr>
        </p:nvSpPr>
        <p:spPr>
          <a:xfrm>
            <a:off x="628650" y="273844"/>
            <a:ext cx="7886700" cy="994275"/>
          </a:xfrm>
          <a:prstGeom prst="rect">
            <a:avLst/>
          </a:prstGeom>
        </p:spPr>
        <p:txBody>
          <a:bodyPr spcFirstLastPara="1" wrap="square" lIns="68569" tIns="34275" rIns="68569" bIns="34275" anchor="b" anchorCtr="0">
            <a:normAutofit/>
          </a:bodyPr>
          <a:lstStyle/>
          <a:p>
            <a:r>
              <a:rPr lang="fi-FI">
                <a:highlight>
                  <a:schemeClr val="lt1"/>
                </a:highlight>
              </a:rPr>
              <a:t>Najlepsze praktyki dla strony internetowej w pigułce</a:t>
            </a:r>
            <a:endParaRPr>
              <a:highlight>
                <a:schemeClr val="lt1"/>
              </a:highlight>
            </a:endParaRPr>
          </a:p>
        </p:txBody>
      </p:sp>
      <p:sp>
        <p:nvSpPr>
          <p:cNvPr id="328" name="Google Shape;328;g249cfa4474c_0_0"/>
          <p:cNvSpPr txBox="1">
            <a:spLocks noGrp="1"/>
          </p:cNvSpPr>
          <p:nvPr>
            <p:ph type="body" idx="1"/>
          </p:nvPr>
        </p:nvSpPr>
        <p:spPr>
          <a:xfrm>
            <a:off x="628650" y="1369219"/>
            <a:ext cx="7886700" cy="2905875"/>
          </a:xfrm>
          <a:prstGeom prst="rect">
            <a:avLst/>
          </a:prstGeom>
        </p:spPr>
        <p:txBody>
          <a:bodyPr spcFirstLastPara="1" wrap="square" lIns="68569" tIns="34275" rIns="68569" bIns="34275" anchor="t" anchorCtr="0">
            <a:normAutofit lnSpcReduction="10000"/>
          </a:bodyPr>
          <a:lstStyle/>
          <a:p>
            <a:pPr marL="342900" indent="-304800">
              <a:buSzPts val="2800"/>
              <a:buChar char="●"/>
            </a:pPr>
            <a:r>
              <a:rPr lang="fi-FI" dirty="0"/>
              <a:t>Dobra strona internetowa jest skuteczna</a:t>
            </a:r>
            <a:r>
              <a:rPr lang="pl-PL" dirty="0"/>
              <a:t>:</a:t>
            </a:r>
            <a:endParaRPr dirty="0"/>
          </a:p>
          <a:p>
            <a:pPr marL="685800" lvl="1" indent="-285750">
              <a:spcBef>
                <a:spcPts val="0"/>
              </a:spcBef>
              <a:buSzPts val="2400"/>
              <a:buChar char="○"/>
            </a:pPr>
            <a:r>
              <a:rPr lang="fi-FI" dirty="0"/>
              <a:t>strona internetowa jest skuteczna, gdy przyczynia się do realizacji celów organizacji</a:t>
            </a:r>
            <a:r>
              <a:rPr lang="pl-PL" dirty="0"/>
              <a:t>,</a:t>
            </a:r>
            <a:endParaRPr dirty="0"/>
          </a:p>
          <a:p>
            <a:pPr marL="685800" lvl="1" indent="-285750">
              <a:spcBef>
                <a:spcPts val="0"/>
              </a:spcBef>
              <a:buSzPts val="2400"/>
              <a:buChar char="○"/>
            </a:pPr>
            <a:r>
              <a:rPr lang="fi-FI" dirty="0"/>
              <a:t>głównym celem jest konwersja (patrz wykład 3)</a:t>
            </a:r>
            <a:r>
              <a:rPr lang="pl-PL" dirty="0"/>
              <a:t>,</a:t>
            </a:r>
            <a:endParaRPr dirty="0"/>
          </a:p>
          <a:p>
            <a:pPr marL="685800" lvl="1" indent="-285750">
              <a:spcBef>
                <a:spcPts val="0"/>
              </a:spcBef>
              <a:buSzPts val="2400"/>
              <a:buChar char="○"/>
            </a:pPr>
            <a:r>
              <a:rPr lang="pl-PL" dirty="0"/>
              <a:t>p</a:t>
            </a:r>
            <a:r>
              <a:rPr lang="fi-FI" dirty="0"/>
              <a:t>ozytywne doświadczenie klienta na stronie internetowej jest kluczem do udanej konwersji.</a:t>
            </a:r>
            <a:endParaRPr dirty="0"/>
          </a:p>
          <a:p>
            <a:pPr marL="342900" indent="-304800">
              <a:spcBef>
                <a:spcPts val="0"/>
              </a:spcBef>
              <a:buSzPts val="2800"/>
              <a:buChar char="●"/>
            </a:pPr>
            <a:r>
              <a:rPr lang="fi-FI" dirty="0"/>
              <a:t>Dobra strona internetowa jest przyjazna dla użytkownika</a:t>
            </a:r>
            <a:r>
              <a:rPr lang="pl-PL" dirty="0"/>
              <a:t>:</a:t>
            </a:r>
            <a:endParaRPr dirty="0"/>
          </a:p>
          <a:p>
            <a:pPr marL="685800" lvl="1" indent="-285750">
              <a:spcBef>
                <a:spcPts val="0"/>
              </a:spcBef>
              <a:buSzPts val="2400"/>
              <a:buChar char="○"/>
            </a:pPr>
            <a:r>
              <a:rPr lang="pl-PL" dirty="0"/>
              <a:t>a</a:t>
            </a:r>
            <a:r>
              <a:rPr lang="fi-FI" dirty="0"/>
              <a:t>by zapewnić pozytywne doświadczenia klientów, projekt i struktura strony internetowej muszą być przyjazne dla użytkownika</a:t>
            </a:r>
            <a:r>
              <a:rPr lang="pl-PL" dirty="0"/>
              <a:t>,</a:t>
            </a:r>
            <a:endParaRPr dirty="0"/>
          </a:p>
          <a:p>
            <a:pPr marL="685800" lvl="1" indent="-285750">
              <a:spcBef>
                <a:spcPts val="0"/>
              </a:spcBef>
              <a:buSzPts val="2400"/>
              <a:buChar char="○"/>
            </a:pPr>
            <a:r>
              <a:rPr lang="fi-FI" dirty="0"/>
              <a:t>ogólne doświadczenie odwiedzającego w interakcji ze stroną internetową, które powinno być łatwe i przyjemne</a:t>
            </a:r>
            <a:r>
              <a:rPr lang="pl-PL" dirty="0"/>
              <a:t>,</a:t>
            </a:r>
            <a:r>
              <a:rPr lang="fi-FI" dirty="0"/>
              <a:t> </a:t>
            </a:r>
            <a:endParaRPr dirty="0"/>
          </a:p>
          <a:p>
            <a:pPr marL="685800" lvl="1" indent="-285750">
              <a:spcBef>
                <a:spcPts val="0"/>
              </a:spcBef>
              <a:buSzPts val="2400"/>
              <a:buChar char="○"/>
            </a:pPr>
            <a:r>
              <a:rPr lang="fi-FI" dirty="0"/>
              <a:t>UX jest kluczem do przyjazności dla użytkownika (patrz wykład 4)</a:t>
            </a:r>
            <a:r>
              <a:rPr lang="pl-PL" dirty="0"/>
              <a:t>.</a:t>
            </a:r>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31"/>
          <p:cNvSpPr txBox="1">
            <a:spLocks noGrp="1"/>
          </p:cNvSpPr>
          <p:nvPr>
            <p:ph type="body" idx="1"/>
          </p:nvPr>
        </p:nvSpPr>
        <p:spPr>
          <a:xfrm>
            <a:off x="840583" y="312996"/>
            <a:ext cx="6614054" cy="332399"/>
          </a:xfrm>
          <a:prstGeom prst="rect">
            <a:avLst/>
          </a:prstGeom>
          <a:noFill/>
          <a:ln>
            <a:noFill/>
          </a:ln>
        </p:spPr>
        <p:txBody>
          <a:bodyPr spcFirstLastPara="1" wrap="square" lIns="0" tIns="0" rIns="0" bIns="0" anchor="t" anchorCtr="0">
            <a:spAutoFit/>
          </a:bodyPr>
          <a:lstStyle/>
          <a:p>
            <a:pPr marL="0" indent="0">
              <a:spcBef>
                <a:spcPts val="0"/>
              </a:spcBef>
              <a:buSzPts val="3200"/>
            </a:pPr>
            <a:r>
              <a:rPr lang="fi-FI" dirty="0"/>
              <a:t>Aktywność </a:t>
            </a:r>
            <a:r>
              <a:rPr lang="pl-PL" dirty="0"/>
              <a:t>podczas zajęć:</a:t>
            </a:r>
            <a:endParaRPr dirty="0"/>
          </a:p>
        </p:txBody>
      </p:sp>
      <p:sp>
        <p:nvSpPr>
          <p:cNvPr id="334" name="Google Shape;334;p31"/>
          <p:cNvSpPr txBox="1">
            <a:spLocks noGrp="1"/>
          </p:cNvSpPr>
          <p:nvPr>
            <p:ph type="body" idx="2"/>
          </p:nvPr>
        </p:nvSpPr>
        <p:spPr>
          <a:xfrm>
            <a:off x="840583" y="884798"/>
            <a:ext cx="6614054" cy="3494321"/>
          </a:xfrm>
          <a:prstGeom prst="rect">
            <a:avLst/>
          </a:prstGeom>
          <a:noFill/>
          <a:ln>
            <a:noFill/>
          </a:ln>
        </p:spPr>
        <p:txBody>
          <a:bodyPr spcFirstLastPara="1" wrap="square" lIns="68569" tIns="34275" rIns="68569" bIns="34275" anchor="t" anchorCtr="0">
            <a:noAutofit/>
          </a:bodyPr>
          <a:lstStyle/>
          <a:p>
            <a:pPr marL="385763" indent="-361950">
              <a:lnSpc>
                <a:spcPct val="110000"/>
              </a:lnSpc>
              <a:buClr>
                <a:srgbClr val="ED7D31"/>
              </a:buClr>
              <a:buSzPts val="2140"/>
              <a:buFont typeface="Calibri"/>
              <a:buAutoNum type="arabicPeriod"/>
            </a:pPr>
            <a:r>
              <a:rPr lang="fi-FI" sz="1275" dirty="0"/>
              <a:t>Utwórz zespoły składające się z 3-4 </a:t>
            </a:r>
            <a:r>
              <a:rPr lang="pl-PL" sz="1275" dirty="0"/>
              <a:t>studentów.</a:t>
            </a:r>
            <a:endParaRPr sz="1275" dirty="0"/>
          </a:p>
          <a:p>
            <a:pPr marL="385763" indent="-361950">
              <a:lnSpc>
                <a:spcPct val="110000"/>
              </a:lnSpc>
              <a:spcBef>
                <a:spcPts val="750"/>
              </a:spcBef>
              <a:buClr>
                <a:srgbClr val="ED7D31"/>
              </a:buClr>
              <a:buSzPts val="2140"/>
              <a:buFont typeface="Calibri"/>
              <a:buAutoNum type="arabicPeriod"/>
            </a:pPr>
            <a:r>
              <a:rPr lang="fi-FI" sz="1275" dirty="0"/>
              <a:t>Znajdź i przeanalizuj 2 różne korporacyjne strony internetowe</a:t>
            </a:r>
            <a:r>
              <a:rPr lang="pl-PL" sz="1275" dirty="0"/>
              <a:t>.</a:t>
            </a:r>
            <a:endParaRPr sz="1275" dirty="0"/>
          </a:p>
          <a:p>
            <a:pPr marL="385763" indent="-361950">
              <a:lnSpc>
                <a:spcPct val="110000"/>
              </a:lnSpc>
              <a:spcBef>
                <a:spcPts val="750"/>
              </a:spcBef>
              <a:buClr>
                <a:srgbClr val="ED7D31"/>
              </a:buClr>
              <a:buSzPts val="2140"/>
              <a:buFont typeface="Calibri"/>
              <a:buAutoNum type="arabicPeriod"/>
            </a:pPr>
            <a:r>
              <a:rPr lang="fi-FI" sz="1275" dirty="0"/>
              <a:t>Przedyskutuj ze swoim zespołem i stwórz prezentację PowerPoint zawierającą</a:t>
            </a:r>
            <a:r>
              <a:rPr lang="pl-PL" sz="1275" dirty="0"/>
              <a:t>:</a:t>
            </a:r>
            <a:endParaRPr sz="1275" dirty="0"/>
          </a:p>
          <a:p>
            <a:pPr marL="514350" lvl="1" indent="-147638">
              <a:lnSpc>
                <a:spcPct val="110000"/>
              </a:lnSpc>
              <a:spcBef>
                <a:spcPts val="0"/>
              </a:spcBef>
              <a:buClr>
                <a:srgbClr val="ED7D31"/>
              </a:buClr>
              <a:buSzPts val="2800"/>
              <a:buChar char="•"/>
            </a:pPr>
            <a:r>
              <a:rPr lang="fi-FI" sz="1275" dirty="0"/>
              <a:t> Dlaczego strona jest dobra? </a:t>
            </a:r>
            <a:endParaRPr sz="1275" dirty="0"/>
          </a:p>
          <a:p>
            <a:pPr marL="514350" lvl="1" indent="-147638">
              <a:lnSpc>
                <a:spcPct val="110000"/>
              </a:lnSpc>
              <a:spcBef>
                <a:spcPts val="0"/>
              </a:spcBef>
              <a:buClr>
                <a:srgbClr val="ED7D31"/>
              </a:buClr>
              <a:buSzPts val="2800"/>
              <a:buChar char="•"/>
            </a:pPr>
            <a:r>
              <a:rPr lang="fi-FI" sz="1275" dirty="0"/>
              <a:t> Dlaczego strona jest zła? </a:t>
            </a:r>
            <a:endParaRPr sz="1275" dirty="0"/>
          </a:p>
          <a:p>
            <a:pPr marL="514350" lvl="1" indent="-147638">
              <a:lnSpc>
                <a:spcPct val="110000"/>
              </a:lnSpc>
              <a:spcBef>
                <a:spcPts val="0"/>
              </a:spcBef>
              <a:buClr>
                <a:srgbClr val="ED7D31"/>
              </a:buClr>
              <a:buSzPts val="2800"/>
              <a:buChar char="•"/>
            </a:pPr>
            <a:r>
              <a:rPr lang="fi-FI" sz="1275" dirty="0"/>
              <a:t> Jak doszedłeś do tego wniosku?</a:t>
            </a:r>
            <a:endParaRPr sz="1275" dirty="0"/>
          </a:p>
          <a:p>
            <a:pPr marL="514350" lvl="1" indent="-147638">
              <a:lnSpc>
                <a:spcPct val="110000"/>
              </a:lnSpc>
              <a:spcBef>
                <a:spcPts val="0"/>
              </a:spcBef>
              <a:buClr>
                <a:srgbClr val="ED7D31"/>
              </a:buClr>
              <a:buSzPts val="2800"/>
              <a:buChar char="•"/>
            </a:pPr>
            <a:r>
              <a:rPr lang="fi-FI" sz="1275" dirty="0"/>
              <a:t> </a:t>
            </a:r>
            <a:r>
              <a:rPr lang="pl-PL" sz="1275" dirty="0"/>
              <a:t>Gdzie/dlaczego </a:t>
            </a:r>
            <a:r>
              <a:rPr lang="fi-FI" sz="1275" dirty="0"/>
              <a:t>można dojść do takich wniosków?</a:t>
            </a:r>
            <a:endParaRPr sz="1275" dirty="0"/>
          </a:p>
          <a:p>
            <a:pPr marL="385763" indent="-361950">
              <a:lnSpc>
                <a:spcPct val="110000"/>
              </a:lnSpc>
              <a:spcBef>
                <a:spcPts val="750"/>
              </a:spcBef>
              <a:buClr>
                <a:srgbClr val="ED7D31"/>
              </a:buClr>
              <a:buSzPts val="2140"/>
              <a:buFont typeface="Calibri"/>
              <a:buAutoNum type="arabicPeriod"/>
            </a:pPr>
            <a:r>
              <a:rPr lang="fi-FI" sz="1275" dirty="0"/>
              <a:t>Zaprezentuj swoje wynik</a:t>
            </a:r>
            <a:r>
              <a:rPr lang="pl-PL" sz="1275" dirty="0"/>
              <a:t>.</a:t>
            </a:r>
            <a:endParaRPr sz="1275" dirty="0"/>
          </a:p>
          <a:p>
            <a:pPr marL="385763" indent="-361950">
              <a:lnSpc>
                <a:spcPct val="110000"/>
              </a:lnSpc>
              <a:spcBef>
                <a:spcPts val="750"/>
              </a:spcBef>
              <a:buClr>
                <a:srgbClr val="ED7D31"/>
              </a:buClr>
              <a:buSzPts val="2140"/>
              <a:buFont typeface="Calibri"/>
              <a:buAutoNum type="arabicPeriod"/>
            </a:pPr>
            <a:r>
              <a:rPr lang="fi-FI" sz="1275" dirty="0"/>
              <a:t>Wykorzystaj 30 minut na analizę, łącznie 10 minut na prezentację, w tym 5 minut na przedstawienie wyników i zarezerwuj 5 minut na dyskusję na temat prezentacji.</a:t>
            </a:r>
            <a:endParaRPr sz="1275"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g2467f7231bf_0_44"/>
          <p:cNvSpPr txBox="1">
            <a:spLocks noGrp="1"/>
          </p:cNvSpPr>
          <p:nvPr>
            <p:ph type="ctrTitle" idx="4294967295"/>
          </p:nvPr>
        </p:nvSpPr>
        <p:spPr>
          <a:xfrm>
            <a:off x="1143000" y="2110866"/>
            <a:ext cx="6858000" cy="474975"/>
          </a:xfrm>
          <a:prstGeom prst="rect">
            <a:avLst/>
          </a:prstGeom>
          <a:noFill/>
          <a:ln>
            <a:noFill/>
          </a:ln>
        </p:spPr>
        <p:txBody>
          <a:bodyPr spcFirstLastPara="1" wrap="square" lIns="68569" tIns="34275" rIns="68569" bIns="34275" anchor="b" anchorCtr="0">
            <a:noAutofit/>
          </a:bodyPr>
          <a:lstStyle/>
          <a:p>
            <a:pPr algn="ctr">
              <a:buClr>
                <a:schemeClr val="dk1"/>
              </a:buClr>
              <a:buSzPct val="151515"/>
            </a:pPr>
            <a:r>
              <a:rPr lang="fi-FI" sz="3600" dirty="0"/>
              <a:t>Jak skonfigurować </a:t>
            </a:r>
            <a:br>
              <a:rPr lang="pl-PL" sz="3600" dirty="0"/>
            </a:br>
            <a:r>
              <a:rPr lang="fi-FI" sz="3600" dirty="0"/>
              <a:t>stronę internetową?</a:t>
            </a:r>
            <a:endParaRPr sz="3600" b="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g2179d13a553_0_0"/>
          <p:cNvSpPr txBox="1">
            <a:spLocks noGrp="1"/>
          </p:cNvSpPr>
          <p:nvPr>
            <p:ph type="title"/>
          </p:nvPr>
        </p:nvSpPr>
        <p:spPr>
          <a:xfrm>
            <a:off x="628650" y="273844"/>
            <a:ext cx="7886700" cy="994172"/>
          </a:xfrm>
          <a:prstGeom prst="rect">
            <a:avLst/>
          </a:prstGeom>
          <a:noFill/>
          <a:ln>
            <a:noFill/>
          </a:ln>
        </p:spPr>
        <p:txBody>
          <a:bodyPr spcFirstLastPara="1" wrap="square" lIns="68569" tIns="34275" rIns="68569" bIns="34275" anchor="ctr" anchorCtr="0">
            <a:normAutofit/>
          </a:bodyPr>
          <a:lstStyle/>
          <a:p>
            <a:pPr>
              <a:buClr>
                <a:schemeClr val="dk1"/>
              </a:buClr>
              <a:buSzPts val="4400"/>
            </a:pPr>
            <a:r>
              <a:rPr lang="fi-FI" dirty="0"/>
              <a:t>Potrzebne będą</a:t>
            </a:r>
            <a:r>
              <a:rPr lang="pl-PL" dirty="0"/>
              <a:t>:</a:t>
            </a:r>
            <a:endParaRPr dirty="0"/>
          </a:p>
        </p:txBody>
      </p:sp>
      <p:sp>
        <p:nvSpPr>
          <p:cNvPr id="345" name="Google Shape;345;g2179d13a553_0_0"/>
          <p:cNvSpPr txBox="1">
            <a:spLocks noGrp="1"/>
          </p:cNvSpPr>
          <p:nvPr>
            <p:ph type="body" idx="1"/>
          </p:nvPr>
        </p:nvSpPr>
        <p:spPr>
          <a:xfrm>
            <a:off x="628650" y="1369218"/>
            <a:ext cx="7886700" cy="2754970"/>
          </a:xfrm>
          <a:prstGeom prst="rect">
            <a:avLst/>
          </a:prstGeom>
          <a:noFill/>
          <a:ln>
            <a:noFill/>
          </a:ln>
        </p:spPr>
        <p:txBody>
          <a:bodyPr spcFirstLastPara="1" wrap="square" lIns="68569" tIns="34275" rIns="68569" bIns="34275" anchor="t" anchorCtr="0">
            <a:normAutofit/>
          </a:bodyPr>
          <a:lstStyle/>
          <a:p>
            <a:pPr marL="171450" indent="-200025">
              <a:lnSpc>
                <a:spcPct val="150000"/>
              </a:lnSpc>
              <a:spcBef>
                <a:spcPts val="0"/>
              </a:spcBef>
              <a:buClr>
                <a:srgbClr val="ED7D31"/>
              </a:buClr>
              <a:buSzPts val="4200"/>
              <a:buChar char="•"/>
            </a:pPr>
            <a:r>
              <a:rPr lang="fi-FI"/>
              <a:t> Nazwa domeny</a:t>
            </a:r>
            <a:endParaRPr/>
          </a:p>
          <a:p>
            <a:pPr marL="171450" indent="-200025">
              <a:lnSpc>
                <a:spcPct val="150000"/>
              </a:lnSpc>
              <a:buClr>
                <a:srgbClr val="ED7D31"/>
              </a:buClr>
              <a:buSzPts val="4200"/>
              <a:buChar char="•"/>
            </a:pPr>
            <a:r>
              <a:rPr lang="fi-FI"/>
              <a:t> Host internetowy</a:t>
            </a:r>
            <a:endParaRPr/>
          </a:p>
          <a:p>
            <a:pPr marL="171450" indent="-200025">
              <a:lnSpc>
                <a:spcPct val="150000"/>
              </a:lnSpc>
              <a:buClr>
                <a:srgbClr val="ED7D31"/>
              </a:buClr>
              <a:buSzPts val="4200"/>
              <a:buChar char="•"/>
            </a:pPr>
            <a:r>
              <a:rPr lang="fi-FI"/>
              <a:t> Platforma do tworzenia stron internetowych</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g2467f7231bf_0_1"/>
          <p:cNvSpPr txBox="1">
            <a:spLocks noGrp="1"/>
          </p:cNvSpPr>
          <p:nvPr>
            <p:ph type="title"/>
          </p:nvPr>
        </p:nvSpPr>
        <p:spPr>
          <a:xfrm>
            <a:off x="628650" y="273844"/>
            <a:ext cx="7886700" cy="994275"/>
          </a:xfrm>
          <a:prstGeom prst="rect">
            <a:avLst/>
          </a:prstGeom>
        </p:spPr>
        <p:txBody>
          <a:bodyPr spcFirstLastPara="1" wrap="square" lIns="68569" tIns="34275" rIns="68569" bIns="34275" anchor="b" anchorCtr="0">
            <a:normAutofit/>
          </a:bodyPr>
          <a:lstStyle/>
          <a:p>
            <a:r>
              <a:rPr lang="fi-FI" dirty="0"/>
              <a:t>Jak zbudować stronę internetową?</a:t>
            </a:r>
            <a:endParaRPr dirty="0"/>
          </a:p>
        </p:txBody>
      </p:sp>
      <p:sp>
        <p:nvSpPr>
          <p:cNvPr id="352" name="Google Shape;352;g2467f7231bf_0_1"/>
          <p:cNvSpPr txBox="1">
            <a:spLocks noGrp="1"/>
          </p:cNvSpPr>
          <p:nvPr>
            <p:ph type="body" idx="1"/>
          </p:nvPr>
        </p:nvSpPr>
        <p:spPr>
          <a:xfrm>
            <a:off x="628650" y="1282127"/>
            <a:ext cx="7886700" cy="3208540"/>
          </a:xfrm>
          <a:prstGeom prst="rect">
            <a:avLst/>
          </a:prstGeom>
        </p:spPr>
        <p:txBody>
          <a:bodyPr spcFirstLastPara="1" wrap="square" lIns="68569" tIns="34275" rIns="68569" bIns="34275" anchor="t" anchorCtr="0">
            <a:spAutoFit/>
          </a:bodyPr>
          <a:lstStyle/>
          <a:p>
            <a:pPr marL="0" indent="0">
              <a:buClr>
                <a:schemeClr val="dk1"/>
              </a:buClr>
              <a:buSzPts val="1100"/>
            </a:pPr>
            <a:r>
              <a:rPr lang="fi-FI" sz="1500" b="1" dirty="0"/>
              <a:t>Krok 1: Wybór i zakup domeny</a:t>
            </a:r>
            <a:endParaRPr sz="1500" b="1" dirty="0"/>
          </a:p>
          <a:p>
            <a:pPr marL="342900" indent="-266700">
              <a:buClr>
                <a:schemeClr val="accent2"/>
              </a:buClr>
              <a:buSzPts val="2000"/>
              <a:buChar char="●"/>
            </a:pPr>
            <a:r>
              <a:rPr lang="fi-FI" sz="1500" dirty="0"/>
              <a:t>"Nazwa domeny" lub "adres strony internetowej" to to, co ktoś wpisze w przeglądarce internetowej, aby przejść do Twojej witryny</a:t>
            </a:r>
            <a:r>
              <a:rPr lang="pl-PL" sz="1500" dirty="0"/>
              <a:t>.</a:t>
            </a:r>
            <a:endParaRPr sz="1500" dirty="0"/>
          </a:p>
          <a:p>
            <a:pPr marL="342900" indent="0"/>
            <a:endParaRPr sz="500" dirty="0"/>
          </a:p>
          <a:p>
            <a:pPr marL="0" indent="0">
              <a:buClr>
                <a:schemeClr val="dk1"/>
              </a:buClr>
              <a:buSzPts val="1100"/>
            </a:pPr>
            <a:r>
              <a:rPr lang="fi-FI" sz="1500" b="1" dirty="0"/>
              <a:t>Krok 2: Wybór platformy do tworzenia stron internetowych (CMS)</a:t>
            </a:r>
            <a:endParaRPr sz="1500" b="1" dirty="0"/>
          </a:p>
          <a:p>
            <a:pPr marL="342900" indent="-266700">
              <a:buClr>
                <a:schemeClr val="accent2"/>
              </a:buClr>
              <a:buSzPts val="2000"/>
              <a:buChar char="●"/>
            </a:pPr>
            <a:r>
              <a:rPr lang="fi-FI" sz="1500" dirty="0"/>
              <a:t>WordPress, Wix itp.</a:t>
            </a:r>
            <a:endParaRPr sz="1500" dirty="0"/>
          </a:p>
          <a:p>
            <a:pPr marL="342900" indent="0"/>
            <a:endParaRPr sz="500" dirty="0"/>
          </a:p>
          <a:p>
            <a:pPr marL="0" indent="0">
              <a:buClr>
                <a:schemeClr val="dk1"/>
              </a:buClr>
              <a:buSzPts val="1100"/>
            </a:pPr>
            <a:r>
              <a:rPr lang="fi-FI" sz="1500" b="1" dirty="0"/>
              <a:t>Krok 3: Przeprowadzenie badania słów kluczowych</a:t>
            </a:r>
            <a:endParaRPr sz="1500" b="1" dirty="0"/>
          </a:p>
          <a:p>
            <a:pPr marL="342900" indent="-266700">
              <a:buClr>
                <a:schemeClr val="accent2"/>
              </a:buClr>
              <a:buSzPts val="2000"/>
              <a:buChar char="●"/>
            </a:pPr>
            <a:r>
              <a:rPr lang="fi-FI" sz="1500" dirty="0"/>
              <a:t>Jakie są najważniejsze słowa kluczowe dla Twojej firmy? Jak chcesz być wyszukiwany w Google?</a:t>
            </a:r>
            <a:endParaRPr sz="1500" dirty="0"/>
          </a:p>
          <a:p>
            <a:pPr marL="342900" indent="-266700">
              <a:spcBef>
                <a:spcPts val="0"/>
              </a:spcBef>
              <a:buClr>
                <a:schemeClr val="accent2"/>
              </a:buClr>
              <a:buSzPts val="2000"/>
              <a:buChar char="●"/>
            </a:pPr>
            <a:r>
              <a:rPr lang="fi-FI" sz="1500" dirty="0"/>
              <a:t>Wykorzystaj </a:t>
            </a:r>
            <a:r>
              <a:rPr lang="fi-FI" sz="1500" u="sng" dirty="0">
                <a:solidFill>
                  <a:schemeClr val="hlink"/>
                </a:solidFill>
                <a:hlinkClick r:id="rId3"/>
              </a:rPr>
              <a:t>Planer słów kluczowych Google</a:t>
            </a:r>
            <a:endParaRPr sz="1500" dirty="0"/>
          </a:p>
          <a:p>
            <a:pPr marL="0" indent="0"/>
            <a:endParaRPr sz="15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57"/>
        <p:cNvGrpSpPr/>
        <p:nvPr/>
      </p:nvGrpSpPr>
      <p:grpSpPr>
        <a:xfrm>
          <a:off x="0" y="0"/>
          <a:ext cx="0" cy="0"/>
          <a:chOff x="0" y="0"/>
          <a:chExt cx="0" cy="0"/>
        </a:xfrm>
      </p:grpSpPr>
      <p:sp>
        <p:nvSpPr>
          <p:cNvPr id="358" name="Google Shape;358;g2467f7231bf_0_10"/>
          <p:cNvSpPr txBox="1">
            <a:spLocks noGrp="1"/>
          </p:cNvSpPr>
          <p:nvPr>
            <p:ph type="title"/>
          </p:nvPr>
        </p:nvSpPr>
        <p:spPr>
          <a:xfrm>
            <a:off x="628650" y="273844"/>
            <a:ext cx="7886700" cy="994275"/>
          </a:xfrm>
          <a:prstGeom prst="rect">
            <a:avLst/>
          </a:prstGeom>
        </p:spPr>
        <p:txBody>
          <a:bodyPr spcFirstLastPara="1" wrap="square" lIns="68569" tIns="34275" rIns="68569" bIns="34275" anchor="b" anchorCtr="0">
            <a:normAutofit/>
          </a:bodyPr>
          <a:lstStyle/>
          <a:p>
            <a:r>
              <a:rPr lang="fi-FI"/>
              <a:t>Jak zbudować stronę internetową?</a:t>
            </a:r>
            <a:endParaRPr/>
          </a:p>
        </p:txBody>
      </p:sp>
      <p:sp>
        <p:nvSpPr>
          <p:cNvPr id="359" name="Google Shape;359;g2467f7231bf_0_10"/>
          <p:cNvSpPr txBox="1">
            <a:spLocks noGrp="1"/>
          </p:cNvSpPr>
          <p:nvPr>
            <p:ph type="body" idx="1"/>
          </p:nvPr>
        </p:nvSpPr>
        <p:spPr>
          <a:xfrm>
            <a:off x="628650" y="1369218"/>
            <a:ext cx="7886700" cy="2972578"/>
          </a:xfrm>
          <a:prstGeom prst="rect">
            <a:avLst/>
          </a:prstGeom>
        </p:spPr>
        <p:txBody>
          <a:bodyPr spcFirstLastPara="1" wrap="square" lIns="68569" tIns="34275" rIns="68569" bIns="34275" anchor="t" anchorCtr="0">
            <a:spAutoFit/>
          </a:bodyPr>
          <a:lstStyle/>
          <a:p>
            <a:pPr marL="0" indent="0">
              <a:buClr>
                <a:schemeClr val="dk1"/>
              </a:buClr>
              <a:buSzPts val="1100"/>
            </a:pPr>
            <a:r>
              <a:rPr lang="fi-FI" sz="1500" b="1" dirty="0"/>
              <a:t>Krok 4: Zaprojektuj układ i nawigację</a:t>
            </a:r>
            <a:endParaRPr sz="1500" b="1" dirty="0"/>
          </a:p>
          <a:p>
            <a:pPr marL="342900" indent="-266700">
              <a:buClr>
                <a:schemeClr val="accent2"/>
              </a:buClr>
              <a:buSzPts val="2000"/>
              <a:buChar char="●"/>
            </a:pPr>
            <a:r>
              <a:rPr lang="fi-FI" sz="1500" dirty="0"/>
              <a:t>Dla kogo projektujesz stronę? Kim są Twoi klienci?</a:t>
            </a:r>
            <a:endParaRPr sz="1500" dirty="0"/>
          </a:p>
          <a:p>
            <a:pPr marL="342900" indent="-266700">
              <a:spcBef>
                <a:spcPts val="0"/>
              </a:spcBef>
              <a:buClr>
                <a:schemeClr val="accent2"/>
              </a:buClr>
              <a:buSzPts val="2000"/>
              <a:buChar char="●"/>
            </a:pPr>
            <a:r>
              <a:rPr lang="fi-FI" sz="1500" dirty="0"/>
              <a:t>Kolory marki, logo, czcionki, zdjęcia, filmy</a:t>
            </a:r>
            <a:r>
              <a:rPr lang="pl-PL" sz="1500" dirty="0"/>
              <a:t>, treści</a:t>
            </a:r>
            <a:r>
              <a:rPr lang="fi-FI" sz="1500" dirty="0"/>
              <a:t>... </a:t>
            </a:r>
            <a:endParaRPr sz="1500" dirty="0"/>
          </a:p>
          <a:p>
            <a:pPr marL="342900" indent="-266700">
              <a:spcBef>
                <a:spcPts val="0"/>
              </a:spcBef>
              <a:buClr>
                <a:schemeClr val="accent2"/>
              </a:buClr>
              <a:buSzPts val="2000"/>
              <a:buChar char="●"/>
            </a:pPr>
            <a:r>
              <a:rPr lang="fi-FI" sz="1500" dirty="0"/>
              <a:t>Przejrzysta nawigacja pomaga użytkownikowi znaleźć to, czego szuka.</a:t>
            </a:r>
            <a:endParaRPr sz="1500" dirty="0"/>
          </a:p>
          <a:p>
            <a:pPr marL="342900" indent="-266700">
              <a:spcBef>
                <a:spcPts val="0"/>
              </a:spcBef>
              <a:buClr>
                <a:schemeClr val="accent2"/>
              </a:buClr>
              <a:buSzPts val="2000"/>
              <a:buChar char="●"/>
            </a:pPr>
            <a:r>
              <a:rPr lang="fi-FI" sz="1500" dirty="0"/>
              <a:t>Jakie są najważniejsze słowa kluczowe, produkty lub usługi?</a:t>
            </a:r>
            <a:endParaRPr sz="1500" dirty="0"/>
          </a:p>
          <a:p>
            <a:pPr marL="342900" indent="-266700">
              <a:spcBef>
                <a:spcPts val="0"/>
              </a:spcBef>
              <a:buClr>
                <a:schemeClr val="accent2"/>
              </a:buClr>
              <a:buSzPts val="2000"/>
              <a:buChar char="●"/>
            </a:pPr>
            <a:r>
              <a:rPr lang="fi-FI" sz="1500" dirty="0"/>
              <a:t>Struktura: </a:t>
            </a:r>
            <a:r>
              <a:rPr lang="pl-PL" sz="1500" dirty="0" err="1"/>
              <a:t>pods</a:t>
            </a:r>
            <a:r>
              <a:rPr lang="fi-FI" sz="1500" dirty="0"/>
              <a:t>trony, blog?</a:t>
            </a:r>
            <a:endParaRPr sz="1500" dirty="0"/>
          </a:p>
          <a:p>
            <a:pPr marL="342900" indent="-266700">
              <a:spcBef>
                <a:spcPts val="0"/>
              </a:spcBef>
              <a:buClr>
                <a:schemeClr val="accent2"/>
              </a:buClr>
              <a:buSzPts val="2000"/>
              <a:buChar char="●"/>
            </a:pPr>
            <a:r>
              <a:rPr lang="fi-FI" sz="1500" dirty="0"/>
              <a:t>Jaki jest cel strony internetowej? Jaka jest konwersja?</a:t>
            </a:r>
            <a:endParaRPr sz="1500" dirty="0"/>
          </a:p>
          <a:p>
            <a:pPr marL="342900" indent="-266700">
              <a:spcBef>
                <a:spcPts val="0"/>
              </a:spcBef>
              <a:buClr>
                <a:schemeClr val="accent2"/>
              </a:buClr>
              <a:buSzPts val="2000"/>
              <a:buChar char="●"/>
            </a:pPr>
            <a:r>
              <a:rPr lang="fi-FI" sz="1500" dirty="0"/>
              <a:t>Minimum Viable Product (MVP): Decyzja MVP może polegać na nieukończeniu sekcji witryny, która nie jest krytyczna, aby szybciej uruchomić witrynę.</a:t>
            </a:r>
            <a:endParaRPr sz="1500" dirty="0"/>
          </a:p>
          <a:p>
            <a:pPr marL="342900" indent="-266700">
              <a:spcBef>
                <a:spcPts val="0"/>
              </a:spcBef>
              <a:buClr>
                <a:schemeClr val="accent2"/>
              </a:buClr>
              <a:buSzPts val="2000"/>
              <a:buChar char="●"/>
            </a:pPr>
            <a:r>
              <a:rPr lang="fi-FI" sz="1500" dirty="0"/>
              <a:t>Pamiętaj: Mniej znaczy więcej!</a:t>
            </a:r>
            <a:endParaRPr sz="1500" dirty="0"/>
          </a:p>
          <a:p>
            <a:pPr marL="0" indent="0">
              <a:buClr>
                <a:schemeClr val="dk1"/>
              </a:buClr>
              <a:buSzPts val="1100"/>
            </a:pPr>
            <a:endParaRPr sz="1500" b="1" dirty="0"/>
          </a:p>
          <a:p>
            <a:pPr marL="0" indent="0"/>
            <a:endParaRPr sz="1500" b="1"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365" name="Google Shape;365;g2467f7231bf_0_23"/>
          <p:cNvSpPr txBox="1">
            <a:spLocks noGrp="1"/>
          </p:cNvSpPr>
          <p:nvPr>
            <p:ph type="title"/>
          </p:nvPr>
        </p:nvSpPr>
        <p:spPr>
          <a:xfrm>
            <a:off x="628650" y="273844"/>
            <a:ext cx="7886700" cy="994275"/>
          </a:xfrm>
          <a:prstGeom prst="rect">
            <a:avLst/>
          </a:prstGeom>
        </p:spPr>
        <p:txBody>
          <a:bodyPr spcFirstLastPara="1" wrap="square" lIns="68569" tIns="34275" rIns="68569" bIns="34275" anchor="b" anchorCtr="0">
            <a:normAutofit/>
          </a:bodyPr>
          <a:lstStyle/>
          <a:p>
            <a:r>
              <a:rPr lang="fi-FI"/>
              <a:t>Jak zbudować stronę internetową?</a:t>
            </a:r>
            <a:endParaRPr/>
          </a:p>
        </p:txBody>
      </p:sp>
      <p:sp>
        <p:nvSpPr>
          <p:cNvPr id="366" name="Google Shape;366;g2467f7231bf_0_23"/>
          <p:cNvSpPr txBox="1">
            <a:spLocks noGrp="1"/>
          </p:cNvSpPr>
          <p:nvPr>
            <p:ph type="body" idx="1"/>
          </p:nvPr>
        </p:nvSpPr>
        <p:spPr>
          <a:xfrm>
            <a:off x="628650" y="1247293"/>
            <a:ext cx="7886700" cy="3296770"/>
          </a:xfrm>
          <a:prstGeom prst="rect">
            <a:avLst/>
          </a:prstGeom>
        </p:spPr>
        <p:txBody>
          <a:bodyPr spcFirstLastPara="1" wrap="square" lIns="68569" tIns="34275" rIns="68569" bIns="34275" anchor="t" anchorCtr="0">
            <a:spAutoFit/>
          </a:bodyPr>
          <a:lstStyle/>
          <a:p>
            <a:pPr marL="0" indent="0">
              <a:buClr>
                <a:schemeClr val="dk1"/>
              </a:buClr>
              <a:buSzPts val="1100"/>
            </a:pPr>
            <a:r>
              <a:rPr lang="fi-FI" sz="1400" b="1" dirty="0"/>
              <a:t>Krok 5: Wybierz i dostosuj szablon projektu, który reprezentuje Twoją markę</a:t>
            </a:r>
            <a:endParaRPr sz="1400" b="1" dirty="0"/>
          </a:p>
          <a:p>
            <a:pPr marL="342900" indent="-266700">
              <a:buClr>
                <a:schemeClr val="accent2"/>
              </a:buClr>
              <a:buSzPts val="2000"/>
              <a:buChar char="●"/>
            </a:pPr>
            <a:r>
              <a:rPr lang="fi-FI" sz="1400" dirty="0"/>
              <a:t>pasek nawigacji (menu)</a:t>
            </a:r>
            <a:r>
              <a:rPr lang="pl-PL" sz="1400" dirty="0"/>
              <a:t>,</a:t>
            </a:r>
            <a:endParaRPr sz="1400" dirty="0"/>
          </a:p>
          <a:p>
            <a:pPr marL="342900" indent="-266700">
              <a:spcBef>
                <a:spcPts val="0"/>
              </a:spcBef>
              <a:buClr>
                <a:schemeClr val="accent2"/>
              </a:buClr>
              <a:buSzPts val="2000"/>
              <a:buChar char="●"/>
            </a:pPr>
            <a:r>
              <a:rPr lang="fi-FI" sz="1400" dirty="0"/>
              <a:t>projekt (potrzebujesz dodatkowego kodu CSS?)</a:t>
            </a:r>
            <a:r>
              <a:rPr lang="pl-PL" sz="1400" dirty="0"/>
              <a:t>,</a:t>
            </a:r>
            <a:endParaRPr sz="1400" dirty="0"/>
          </a:p>
          <a:p>
            <a:pPr marL="342900" indent="-266700">
              <a:spcBef>
                <a:spcPts val="0"/>
              </a:spcBef>
              <a:buClr>
                <a:schemeClr val="accent2"/>
              </a:buClr>
              <a:buSzPts val="2000"/>
              <a:buChar char="●"/>
            </a:pPr>
            <a:r>
              <a:rPr lang="fi-FI" sz="1400" dirty="0"/>
              <a:t>funkcjonalności i funkcje (wtyczki, aplikacje schematu danych strukturalnych, formularze kontaktowe, ochrona przed włamaniami, buforowanie, formularze zgody na newsletter </a:t>
            </a:r>
            <a:br>
              <a:rPr lang="pl-PL" sz="1400" dirty="0"/>
            </a:br>
            <a:r>
              <a:rPr lang="fi-FI" sz="1400" dirty="0"/>
              <a:t>i zarządzanie subskrypcjami, oprogramowanie SEO, narzędzia do tworzenia kopii zapasowych, mapy witryn XML...)</a:t>
            </a:r>
            <a:endParaRPr sz="1400" dirty="0"/>
          </a:p>
          <a:p>
            <a:pPr marL="342900" indent="0"/>
            <a:r>
              <a:rPr lang="fi-FI" sz="1400" dirty="0"/>
              <a:t>→ Pomoc od twórcy stron internetowych?</a:t>
            </a:r>
            <a:endParaRPr sz="1400" b="1" dirty="0"/>
          </a:p>
          <a:p>
            <a:pPr marL="0" indent="0">
              <a:buClr>
                <a:schemeClr val="dk1"/>
              </a:buClr>
              <a:buSzPts val="1100"/>
            </a:pPr>
            <a:r>
              <a:rPr lang="fi-FI" sz="1400" b="1" dirty="0"/>
              <a:t>Krok 6: Określ, skąd będzie pochodził ruch? </a:t>
            </a:r>
            <a:endParaRPr sz="1400" b="1" dirty="0"/>
          </a:p>
          <a:p>
            <a:pPr marL="342900" indent="-266700">
              <a:buClr>
                <a:schemeClr val="accent2"/>
              </a:buClr>
              <a:buSzPts val="2000"/>
              <a:buChar char="●"/>
            </a:pPr>
            <a:r>
              <a:rPr lang="fi-FI" sz="1400" dirty="0"/>
              <a:t>Kanały mediów społecznościowych</a:t>
            </a:r>
            <a:endParaRPr sz="1400" dirty="0"/>
          </a:p>
          <a:p>
            <a:pPr marL="342900" indent="-266700">
              <a:spcBef>
                <a:spcPts val="0"/>
              </a:spcBef>
              <a:buClr>
                <a:schemeClr val="accent2"/>
              </a:buClr>
              <a:buSzPts val="2000"/>
              <a:buChar char="●"/>
            </a:pPr>
            <a:r>
              <a:rPr lang="fi-FI" sz="1400" dirty="0"/>
              <a:t>Blogowanie</a:t>
            </a:r>
            <a:endParaRPr sz="1400" dirty="0"/>
          </a:p>
          <a:p>
            <a:pPr marL="342900" indent="-266700">
              <a:spcBef>
                <a:spcPts val="0"/>
              </a:spcBef>
              <a:buClr>
                <a:schemeClr val="accent2"/>
              </a:buClr>
              <a:buSzPts val="2000"/>
              <a:buChar char="●"/>
            </a:pPr>
            <a:r>
              <a:rPr lang="fi-FI" sz="1400" dirty="0"/>
              <a:t>Linki zwrotne z innych witryn</a:t>
            </a:r>
            <a:endParaRPr sz="1400" dirty="0"/>
          </a:p>
          <a:p>
            <a:pPr marL="342900" indent="-266700">
              <a:spcBef>
                <a:spcPts val="0"/>
              </a:spcBef>
              <a:buClr>
                <a:schemeClr val="accent2"/>
              </a:buClr>
              <a:buSzPts val="2000"/>
              <a:buChar char="●"/>
            </a:pPr>
            <a:r>
              <a:rPr lang="fi-FI" sz="1400" dirty="0"/>
              <a:t>Marketing e-mailowy</a:t>
            </a:r>
            <a:endParaRPr sz="1400" dirty="0"/>
          </a:p>
          <a:p>
            <a:pPr marL="342900" indent="-266700">
              <a:spcBef>
                <a:spcPts val="0"/>
              </a:spcBef>
              <a:buClr>
                <a:schemeClr val="accent2"/>
              </a:buClr>
              <a:buSzPts val="2000"/>
              <a:buChar char="●"/>
            </a:pPr>
            <a:r>
              <a:rPr lang="fi-FI" sz="1400" dirty="0"/>
              <a:t>Strategia marketingu treści</a:t>
            </a:r>
            <a:endParaRPr sz="14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g2467f7231bf_0_31"/>
          <p:cNvSpPr txBox="1">
            <a:spLocks noGrp="1"/>
          </p:cNvSpPr>
          <p:nvPr>
            <p:ph type="title"/>
          </p:nvPr>
        </p:nvSpPr>
        <p:spPr>
          <a:xfrm>
            <a:off x="628650" y="273844"/>
            <a:ext cx="7886700" cy="994275"/>
          </a:xfrm>
          <a:prstGeom prst="rect">
            <a:avLst/>
          </a:prstGeom>
        </p:spPr>
        <p:txBody>
          <a:bodyPr spcFirstLastPara="1" wrap="square" lIns="68569" tIns="34275" rIns="68569" bIns="34275" anchor="b" anchorCtr="0">
            <a:normAutofit/>
          </a:bodyPr>
          <a:lstStyle/>
          <a:p>
            <a:r>
              <a:rPr lang="fi-FI"/>
              <a:t>Jak zbudować stronę internetową?</a:t>
            </a:r>
            <a:endParaRPr/>
          </a:p>
        </p:txBody>
      </p:sp>
      <p:sp>
        <p:nvSpPr>
          <p:cNvPr id="373" name="Google Shape;373;g2467f7231bf_0_31"/>
          <p:cNvSpPr txBox="1">
            <a:spLocks noGrp="1"/>
          </p:cNvSpPr>
          <p:nvPr>
            <p:ph type="body" idx="1"/>
          </p:nvPr>
        </p:nvSpPr>
        <p:spPr>
          <a:xfrm>
            <a:off x="628650" y="1369218"/>
            <a:ext cx="7886700" cy="2972578"/>
          </a:xfrm>
          <a:prstGeom prst="rect">
            <a:avLst/>
          </a:prstGeom>
        </p:spPr>
        <p:txBody>
          <a:bodyPr spcFirstLastPara="1" wrap="square" lIns="68569" tIns="34275" rIns="68569" bIns="34275" anchor="t" anchorCtr="0">
            <a:spAutoFit/>
          </a:bodyPr>
          <a:lstStyle/>
          <a:p>
            <a:pPr marL="0" indent="0"/>
            <a:r>
              <a:rPr lang="fi-FI" sz="1500" b="1" dirty="0"/>
              <a:t>Krok 7: Uruchomienie</a:t>
            </a:r>
            <a:endParaRPr sz="1500" b="1" dirty="0"/>
          </a:p>
          <a:p>
            <a:pPr marL="342900" indent="-266700">
              <a:buClr>
                <a:schemeClr val="accent2"/>
              </a:buClr>
              <a:buSzPts val="2000"/>
              <a:buChar char="●"/>
            </a:pPr>
            <a:r>
              <a:rPr lang="fi-FI" sz="1500" dirty="0"/>
              <a:t>Indeksowanie i tworzenie kopii zapasowej starej witryny</a:t>
            </a:r>
            <a:endParaRPr sz="1500" dirty="0"/>
          </a:p>
          <a:p>
            <a:pPr marL="342900" indent="-266700">
              <a:spcBef>
                <a:spcPts val="0"/>
              </a:spcBef>
              <a:buClr>
                <a:schemeClr val="accent2"/>
              </a:buClr>
              <a:buSzPts val="2000"/>
              <a:buChar char="●"/>
            </a:pPr>
            <a:r>
              <a:rPr lang="fi-FI" sz="1500" dirty="0"/>
              <a:t>Uruchomienie witryny</a:t>
            </a:r>
            <a:endParaRPr sz="1500" dirty="0"/>
          </a:p>
          <a:p>
            <a:pPr marL="342900" indent="-266700">
              <a:spcBef>
                <a:spcPts val="0"/>
              </a:spcBef>
              <a:buClr>
                <a:schemeClr val="accent2"/>
              </a:buClr>
              <a:buSzPts val="2000"/>
              <a:buChar char="●"/>
            </a:pPr>
            <a:r>
              <a:rPr lang="fi-FI" sz="1500" dirty="0"/>
              <a:t>Diagnostyka po uruchomieniu: niedziałające linki, przekierowania, brakujące zasoby itp. (wykorzystanie np. Screaming Frog)</a:t>
            </a:r>
            <a:endParaRPr sz="1500" dirty="0"/>
          </a:p>
          <a:p>
            <a:pPr marL="342900" indent="-266700">
              <a:spcBef>
                <a:spcPts val="0"/>
              </a:spcBef>
              <a:buClr>
                <a:schemeClr val="accent2"/>
              </a:buClr>
              <a:buSzPts val="2000"/>
              <a:buChar char="●"/>
            </a:pPr>
            <a:r>
              <a:rPr lang="fi-FI" sz="1500" dirty="0"/>
              <a:t>Dodaj swoją witrynę do Google Search Console, aby została zaindeksowana</a:t>
            </a:r>
            <a:endParaRPr sz="1500" dirty="0"/>
          </a:p>
          <a:p>
            <a:pPr marL="342900" indent="-266700">
              <a:spcBef>
                <a:spcPts val="0"/>
              </a:spcBef>
              <a:buClr>
                <a:schemeClr val="accent2"/>
              </a:buClr>
              <a:buSzPts val="2000"/>
              <a:buChar char="●"/>
            </a:pPr>
            <a:r>
              <a:rPr lang="fi-FI" sz="1500" dirty="0"/>
              <a:t>Świętuj swoją premierę w mediach społecznościowych i innych kanałach marketingowych</a:t>
            </a:r>
            <a:endParaRPr sz="1500" dirty="0"/>
          </a:p>
          <a:p>
            <a:pPr marL="0" indent="0"/>
            <a:r>
              <a:rPr lang="fi-FI" sz="1500" b="1" dirty="0"/>
              <a:t>Krok 8: Jak zmierzyć swój sukces?</a:t>
            </a:r>
            <a:endParaRPr sz="1500" b="1" dirty="0"/>
          </a:p>
          <a:p>
            <a:pPr marL="342900" indent="-266700">
              <a:buClr>
                <a:schemeClr val="accent2"/>
              </a:buClr>
              <a:buSzPts val="2000"/>
              <a:buChar char="●"/>
            </a:pPr>
            <a:r>
              <a:rPr lang="fi-FI" sz="1500" dirty="0"/>
              <a:t>Cele SMART</a:t>
            </a:r>
            <a:endParaRPr sz="1500" dirty="0"/>
          </a:p>
          <a:p>
            <a:pPr marL="342900" indent="-266700">
              <a:spcBef>
                <a:spcPts val="0"/>
              </a:spcBef>
              <a:buClr>
                <a:schemeClr val="accent2"/>
              </a:buClr>
              <a:buSzPts val="2000"/>
              <a:buChar char="●"/>
            </a:pPr>
            <a:r>
              <a:rPr lang="fi-FI" sz="1500" dirty="0"/>
              <a:t>Kluczowe wskaźniki wydajności witryny</a:t>
            </a:r>
            <a:endParaRPr sz="1500" dirty="0"/>
          </a:p>
          <a:p>
            <a:pPr marL="342900" indent="-266700">
              <a:spcBef>
                <a:spcPts val="0"/>
              </a:spcBef>
              <a:buClr>
                <a:schemeClr val="accent2"/>
              </a:buClr>
              <a:buSzPts val="2000"/>
              <a:buChar char="●"/>
            </a:pPr>
            <a:r>
              <a:rPr lang="fi-FI" sz="1500" dirty="0"/>
              <a:t>Korzystaj z Google Search Console, Google Analytics 4, Meta Pixel</a:t>
            </a:r>
            <a:r>
              <a:rPr lang="pl-PL" sz="1500" dirty="0"/>
              <a:t>, </a:t>
            </a:r>
            <a:r>
              <a:rPr lang="fi-FI" sz="1500" dirty="0"/>
              <a:t>...</a:t>
            </a:r>
            <a:endParaRPr sz="15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g24cd7b68f1a_1_0"/>
          <p:cNvSpPr txBox="1">
            <a:spLocks noGrp="1"/>
          </p:cNvSpPr>
          <p:nvPr>
            <p:ph type="body" idx="1"/>
          </p:nvPr>
        </p:nvSpPr>
        <p:spPr>
          <a:xfrm>
            <a:off x="840581" y="296350"/>
            <a:ext cx="7881975" cy="767390"/>
          </a:xfrm>
          <a:prstGeom prst="rect">
            <a:avLst/>
          </a:prstGeom>
        </p:spPr>
        <p:txBody>
          <a:bodyPr spcFirstLastPara="1" wrap="square" lIns="0" tIns="0" rIns="0" bIns="0" anchor="t" anchorCtr="0">
            <a:spAutoFit/>
          </a:bodyPr>
          <a:lstStyle/>
          <a:p>
            <a:pPr marL="0" indent="0"/>
            <a:r>
              <a:rPr lang="fi-FI" dirty="0"/>
              <a:t>Praca domowa 1: Planowanie korporacyjnej strony internetowej/budowanie własnej strony internetowej</a:t>
            </a:r>
            <a:endParaRPr b="1" dirty="0"/>
          </a:p>
        </p:txBody>
      </p:sp>
      <p:sp>
        <p:nvSpPr>
          <p:cNvPr id="380" name="Google Shape;380;g24cd7b68f1a_1_0"/>
          <p:cNvSpPr txBox="1">
            <a:spLocks noGrp="1"/>
          </p:cNvSpPr>
          <p:nvPr>
            <p:ph type="body" idx="2"/>
          </p:nvPr>
        </p:nvSpPr>
        <p:spPr>
          <a:xfrm>
            <a:off x="840583" y="1234841"/>
            <a:ext cx="6614100" cy="2836350"/>
          </a:xfrm>
          <a:prstGeom prst="rect">
            <a:avLst/>
          </a:prstGeom>
        </p:spPr>
        <p:txBody>
          <a:bodyPr spcFirstLastPara="1" wrap="square" lIns="0" tIns="0" rIns="0" bIns="0" anchor="t" anchorCtr="0">
            <a:noAutofit/>
          </a:bodyPr>
          <a:lstStyle/>
          <a:p>
            <a:pPr marL="0" indent="0">
              <a:lnSpc>
                <a:spcPct val="90000"/>
              </a:lnSpc>
              <a:spcBef>
                <a:spcPts val="750"/>
              </a:spcBef>
              <a:buClr>
                <a:schemeClr val="dk1"/>
              </a:buClr>
              <a:buSzPts val="1100"/>
            </a:pPr>
            <a:r>
              <a:rPr lang="fi-FI" sz="1398" b="1" dirty="0"/>
              <a:t>Praca zespołowa</a:t>
            </a:r>
            <a:r>
              <a:rPr lang="pl-PL" sz="1398" b="1" dirty="0"/>
              <a:t>:</a:t>
            </a:r>
            <a:r>
              <a:rPr lang="fi-FI" sz="1398" b="1" dirty="0"/>
              <a:t> 4 lub 5 </a:t>
            </a:r>
            <a:r>
              <a:rPr lang="pl-PL" sz="1398" b="1" dirty="0"/>
              <a:t>studentów w</a:t>
            </a:r>
            <a:r>
              <a:rPr lang="fi-FI" sz="1398" b="1" dirty="0"/>
              <a:t> zespole</a:t>
            </a:r>
            <a:endParaRPr sz="1398" b="1" dirty="0"/>
          </a:p>
          <a:p>
            <a:pPr marL="0" indent="0">
              <a:lnSpc>
                <a:spcPct val="90000"/>
              </a:lnSpc>
              <a:spcBef>
                <a:spcPts val="750"/>
              </a:spcBef>
              <a:buClr>
                <a:schemeClr val="dk1"/>
              </a:buClr>
              <a:buSzPts val="1100"/>
            </a:pPr>
            <a:r>
              <a:rPr lang="fi-FI" sz="1575" b="1" i="1" dirty="0"/>
              <a:t>"Twój zespół jest zespołem </a:t>
            </a:r>
            <a:r>
              <a:rPr lang="pl-PL" sz="1575" b="1" i="1" dirty="0"/>
              <a:t>managerów w </a:t>
            </a:r>
            <a:r>
              <a:rPr lang="fi-FI" sz="1575" b="1" i="1" dirty="0"/>
              <a:t>firm</a:t>
            </a:r>
            <a:r>
              <a:rPr lang="pl-PL" sz="1575" b="1" i="1" dirty="0" err="1"/>
              <a:t>ie</a:t>
            </a:r>
            <a:r>
              <a:rPr lang="fi-FI" sz="1575" b="1" i="1" dirty="0"/>
              <a:t> rekreacyjnej, która oferuje zakwaterowanie i usługi rekreacyjne do wyboru".</a:t>
            </a:r>
            <a:endParaRPr sz="1575" b="1" i="1" dirty="0"/>
          </a:p>
          <a:p>
            <a:pPr marL="0" indent="0">
              <a:lnSpc>
                <a:spcPct val="90000"/>
              </a:lnSpc>
              <a:spcBef>
                <a:spcPts val="750"/>
              </a:spcBef>
              <a:buClr>
                <a:schemeClr val="dk1"/>
              </a:buClr>
              <a:buSzPts val="1100"/>
            </a:pPr>
            <a:endParaRPr sz="1575" b="1" dirty="0"/>
          </a:p>
          <a:p>
            <a:pPr marL="0" indent="0">
              <a:lnSpc>
                <a:spcPct val="90000"/>
              </a:lnSpc>
              <a:spcBef>
                <a:spcPts val="750"/>
              </a:spcBef>
              <a:buClr>
                <a:schemeClr val="dk1"/>
              </a:buClr>
              <a:buSzPts val="1100"/>
            </a:pPr>
            <a:r>
              <a:rPr lang="pl-PL" sz="1400" dirty="0"/>
              <a:t>Studenci mają zadanie </a:t>
            </a:r>
            <a:r>
              <a:rPr lang="fi-FI" sz="1400" dirty="0"/>
              <a:t>stworz</a:t>
            </a:r>
            <a:r>
              <a:rPr lang="pl-PL" sz="1400" dirty="0" err="1"/>
              <a:t>yć</a:t>
            </a:r>
            <a:r>
              <a:rPr lang="fi-FI" sz="1400" dirty="0"/>
              <a:t> wyimaginowan</a:t>
            </a:r>
            <a:r>
              <a:rPr lang="pl-PL" sz="1400" dirty="0"/>
              <a:t>ą</a:t>
            </a:r>
            <a:r>
              <a:rPr lang="fi-FI" sz="1400" dirty="0"/>
              <a:t> firm</a:t>
            </a:r>
            <a:r>
              <a:rPr lang="pl-PL" sz="1400" dirty="0"/>
              <a:t>ę.</a:t>
            </a:r>
            <a:endParaRPr sz="1400" dirty="0"/>
          </a:p>
          <a:p>
            <a:pPr marL="0" indent="0">
              <a:lnSpc>
                <a:spcPct val="90000"/>
              </a:lnSpc>
              <a:spcBef>
                <a:spcPts val="750"/>
              </a:spcBef>
              <a:buClr>
                <a:schemeClr val="dk1"/>
              </a:buClr>
              <a:buSzPts val="1100"/>
            </a:pPr>
            <a:r>
              <a:rPr lang="fi-FI" sz="1400" dirty="0"/>
              <a:t>Ćwiczenie to posłuży jako podstawa dla pozostałych zadań kursu</a:t>
            </a:r>
            <a:r>
              <a:rPr lang="pl-PL" sz="1400" dirty="0"/>
              <a:t>.</a:t>
            </a:r>
            <a:endParaRPr sz="1400" dirty="0"/>
          </a:p>
          <a:p>
            <a:pPr marL="0" indent="0">
              <a:lnSpc>
                <a:spcPct val="90000"/>
              </a:lnSpc>
              <a:spcBef>
                <a:spcPts val="750"/>
              </a:spcBef>
              <a:buClr>
                <a:schemeClr val="dk1"/>
              </a:buClr>
              <a:buSzPts val="1100"/>
            </a:pPr>
            <a:endParaRPr sz="1200" b="1" dirty="0"/>
          </a:p>
          <a:p>
            <a:pPr marL="0" indent="0">
              <a:lnSpc>
                <a:spcPct val="90000"/>
              </a:lnSpc>
              <a:spcBef>
                <a:spcPts val="750"/>
              </a:spcBef>
              <a:buClr>
                <a:schemeClr val="dk1"/>
              </a:buClr>
              <a:buSzPts val="1100"/>
            </a:pPr>
            <a:r>
              <a:rPr lang="fi-FI" sz="1400" b="1" u="sng" dirty="0"/>
              <a:t>Pierwsze zadanie</a:t>
            </a:r>
            <a:r>
              <a:rPr lang="fi-FI" sz="1400" b="1" dirty="0"/>
              <a:t>: zobacz szczegóły w dokumencie (Websites_Homework1)</a:t>
            </a:r>
            <a:endParaRPr sz="1400" b="1" dirty="0"/>
          </a:p>
          <a:p>
            <a:pPr marL="342900" indent="-247650">
              <a:lnSpc>
                <a:spcPct val="90000"/>
              </a:lnSpc>
              <a:spcBef>
                <a:spcPts val="750"/>
              </a:spcBef>
              <a:buSzPts val="1600"/>
              <a:buChar char="-"/>
            </a:pPr>
            <a:r>
              <a:rPr lang="fi-FI" sz="1400" b="1" dirty="0"/>
              <a:t>zdefiniować produkty i usługi firmy</a:t>
            </a:r>
            <a:r>
              <a:rPr lang="pl-PL" sz="1400" b="1" dirty="0"/>
              <a:t>,</a:t>
            </a:r>
            <a:endParaRPr sz="1400" b="1" dirty="0"/>
          </a:p>
          <a:p>
            <a:pPr marL="342900" indent="-247650">
              <a:lnSpc>
                <a:spcPct val="90000"/>
              </a:lnSpc>
              <a:buSzPts val="1600"/>
              <a:buChar char="-"/>
            </a:pPr>
            <a:r>
              <a:rPr lang="fi-FI" sz="1400" b="1" dirty="0"/>
              <a:t>określić swoje rynki i cele marketingowe na najbliższe 12 miesięcy</a:t>
            </a:r>
            <a:r>
              <a:rPr lang="pl-PL" sz="1400" b="1" dirty="0"/>
              <a:t>,</a:t>
            </a:r>
            <a:endParaRPr sz="1400" b="1" dirty="0"/>
          </a:p>
          <a:p>
            <a:pPr marL="342900" indent="-247650">
              <a:lnSpc>
                <a:spcPct val="90000"/>
              </a:lnSpc>
              <a:buSzPts val="1600"/>
              <a:buChar char="-"/>
            </a:pPr>
            <a:r>
              <a:rPr lang="fi-FI" sz="1400" b="1" dirty="0"/>
              <a:t>wybór nazwy domeny</a:t>
            </a:r>
            <a:r>
              <a:rPr lang="pl-PL" sz="1400" b="1" dirty="0"/>
              <a:t>.</a:t>
            </a:r>
            <a:endParaRPr sz="1400" b="1" dirty="0"/>
          </a:p>
          <a:p>
            <a:pPr marL="0" indent="0"/>
            <a:endParaRPr dirty="0"/>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TotalTime>
  <Words>4566</Words>
  <Application>Microsoft Office PowerPoint</Application>
  <PresentationFormat>On-screen Show (16:9)</PresentationFormat>
  <Paragraphs>302</Paragraphs>
  <Slides>28</Slides>
  <Notes>28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28</vt:i4>
      </vt:variant>
    </vt:vector>
  </HeadingPairs>
  <TitlesOfParts>
    <vt:vector size="31" baseType="lpstr">
      <vt:lpstr>Arial</vt:lpstr>
      <vt:lpstr>Calibri</vt:lpstr>
      <vt:lpstr>DEMS NEW</vt:lpstr>
      <vt:lpstr>Strony internetowe</vt:lpstr>
      <vt:lpstr>Cele nauczania  </vt:lpstr>
      <vt:lpstr>Tematy</vt:lpstr>
      <vt:lpstr>Dlaczego każda firma potrzebuje strony internetowej?</vt:lpstr>
      <vt:lpstr>Ogólny obraz</vt:lpstr>
      <vt:lpstr>PowerPoint Presentation</vt:lpstr>
      <vt:lpstr>Skieruj dyskusję z mediów społecznościowych  na swoją stronę internetową... ...ponieważ tam masz ich 100% uwagi</vt:lpstr>
      <vt:lpstr>Zadaniem Twojej strony internetowej  jest sprawić, by to wszystko się stało</vt:lpstr>
      <vt:lpstr>Cele biznesowe</vt:lpstr>
      <vt:lpstr>Wspólne cele biznesowe  dotyczące stron internetowych</vt:lpstr>
      <vt:lpstr>Przykłady celów na stronie internetowej</vt:lpstr>
      <vt:lpstr>Przykłady celów na stronie internetowej</vt:lpstr>
      <vt:lpstr>Przykłady celów na stronie internetowej</vt:lpstr>
      <vt:lpstr>Przykłady celów na stronie internetowej</vt:lpstr>
      <vt:lpstr>Najlepsze praktyki dla dobrej strony internetowej</vt:lpstr>
      <vt:lpstr>Najlepsze praktyki dla dobrej  strony internetowej</vt:lpstr>
      <vt:lpstr>Najlepsze praktyki dla dobrej  strony internetowej</vt:lpstr>
      <vt:lpstr>Najlepsze praktyki dla dobrej  strony internetowej</vt:lpstr>
      <vt:lpstr>Najlepsze praktyki dla dobrej  strony internetowej</vt:lpstr>
      <vt:lpstr>Najlepsze praktyki dla strony internetowej w pigułce</vt:lpstr>
      <vt:lpstr>PowerPoint Presentation</vt:lpstr>
      <vt:lpstr>Jak skonfigurować  stronę internetową?</vt:lpstr>
      <vt:lpstr>Potrzebne będą:</vt:lpstr>
      <vt:lpstr>Jak zbudować stronę internetową?</vt:lpstr>
      <vt:lpstr>Jak zbudować stronę internetową?</vt:lpstr>
      <vt:lpstr>Jak zbudować stronę internetową?</vt:lpstr>
      <vt:lpstr>Jak zbudować stronę internetową?</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Digital Marketing  2. Setting a strategy</dc:title>
  <dc:creator>a20160391@pbs.up.pt</dc:creator>
  <cp:keywords>, docId:1F22A8F3E6081BACC856FC93847A59BA</cp:keywords>
  <cp:lastModifiedBy>Koskimies-Chiba Sanni</cp:lastModifiedBy>
  <cp:revision>9</cp:revision>
  <dcterms:modified xsi:type="dcterms:W3CDTF">2023-12-21T10:08:24Z</dcterms:modified>
</cp:coreProperties>
</file>