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6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21" r:id="rId65"/>
    <p:sldId id="322" r:id="rId66"/>
  </p:sldIdLst>
  <p:sldSz cx="9144000" cy="5143500" type="screen16x9"/>
  <p:notesSz cx="6858000" cy="9144000"/>
  <p:embeddedFontLst>
    <p:embeddedFont>
      <p:font typeface="Calibri" panose="020F0502020204030204" pitchFamily="34" charset="0"/>
      <p:regular r:id="rId68"/>
      <p:bold r:id="rId69"/>
      <p:italic r:id="rId70"/>
      <p:boldItalic r:id="rId71"/>
    </p:embeddedFont>
    <p:embeddedFont>
      <p:font typeface="Dancing Script" panose="020B0604020202020204" charset="-18"/>
      <p:regular r:id="rId72"/>
      <p:bold r:id="rId73"/>
    </p:embeddedFont>
    <p:embeddedFont>
      <p:font typeface="Roboto" panose="020B0604020202020204" charset="0"/>
      <p:regular r:id="rId74"/>
      <p:bold r:id="rId75"/>
      <p:italic r:id="rId76"/>
      <p:boldItalic r:id="rId7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76" roundtripDataSignature="AMtx7mgef+5LU+eJbwu7YTUOAYX2GrbOo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F810729-2096-4495-9946-B26703FF68C0}">
  <a:tblStyle styleId="{7F810729-2096-4495-9946-B26703FF68C0}"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EEFC"/>
          </a:solidFill>
        </a:fill>
      </a:tcStyle>
    </a:wholeTbl>
    <a:band1H>
      <a:tcTxStyle b="off" i="off"/>
      <a:tcStyle>
        <a:tcBdr/>
        <a:fill>
          <a:solidFill>
            <a:srgbClr val="CBDCFA"/>
          </a:solidFill>
        </a:fill>
      </a:tcStyle>
    </a:band1H>
    <a:band2H>
      <a:tcTxStyle b="off" i="off"/>
      <a:tcStyle>
        <a:tcBdr/>
      </a:tcStyle>
    </a:band2H>
    <a:band1V>
      <a:tcTxStyle b="off" i="off"/>
      <a:tcStyle>
        <a:tcBdr/>
        <a:fill>
          <a:solidFill>
            <a:srgbClr val="CBDCFA"/>
          </a:solidFill>
        </a:fill>
      </a:tcStyle>
    </a:band1V>
    <a:band2V>
      <a:tcTxStyle b="off" i="off"/>
      <a:tcStyle>
        <a:tcBdr/>
      </a:tcStyle>
    </a:band2V>
    <a:lastCol>
      <a:tcTxStyle b="on" i="off">
        <a:font>
          <a:latin typeface="Arial"/>
          <a:ea typeface="Arial"/>
          <a:cs typeface="Arial"/>
        </a:font>
        <a:schemeClr val="lt1"/>
      </a:tcTxStyle>
      <a:tcStyle>
        <a:tcBdr/>
        <a:fill>
          <a:solidFill>
            <a:schemeClr val="accent1"/>
          </a:solidFill>
        </a:fill>
      </a:tcStyle>
    </a:lastCol>
    <a:firstCol>
      <a:tcTxStyle b="on" i="off">
        <a:font>
          <a:latin typeface="Arial"/>
          <a:ea typeface="Arial"/>
          <a:cs typeface="Arial"/>
        </a:font>
        <a:schemeClr val="lt1"/>
      </a:tcTxStyle>
      <a:tcStyle>
        <a:tcBdr/>
        <a:fill>
          <a:solidFill>
            <a:schemeClr val="accent1"/>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22" autoAdjust="0"/>
    <p:restoredTop sz="52646" autoAdjust="0"/>
  </p:normalViewPr>
  <p:slideViewPr>
    <p:cSldViewPr snapToGrid="0">
      <p:cViewPr varScale="1">
        <p:scale>
          <a:sx n="70" d="100"/>
          <a:sy n="70" d="100"/>
        </p:scale>
        <p:origin x="1398" y="4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font" Target="fonts/font1.fntdata"/><Relationship Id="rId76" Type="http://schemas.openxmlformats.org/officeDocument/2006/relationships/font" Target="fonts/font9.fntdata"/><Relationship Id="rId7" Type="http://schemas.openxmlformats.org/officeDocument/2006/relationships/slide" Target="slides/slide6.xml"/><Relationship Id="rId71"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font" Target="fonts/font7.fntdata"/><Relationship Id="rId178"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font" Target="fonts/font6.fntdata"/><Relationship Id="rId177"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font" Target="fonts/font2.fntdata"/><Relationship Id="rId77" Type="http://schemas.openxmlformats.org/officeDocument/2006/relationships/font" Target="fonts/font10.fntdata"/><Relationship Id="rId180"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5.fntdata"/><Relationship Id="rId176"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font" Target="fonts/font3.fntdata"/><Relationship Id="rId75" Type="http://schemas.openxmlformats.org/officeDocument/2006/relationships/font" Target="fonts/font8.fntdata"/><Relationship Id="rId17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229785314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rivaliq.com/social-media-competitive-audit-course/"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1f6844db22d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g1f6844db22d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08910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411120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298782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00000"/>
              </a:lnSpc>
              <a:spcBef>
                <a:spcPts val="0"/>
              </a:spcBef>
              <a:spcAft>
                <a:spcPts val="0"/>
              </a:spcAft>
              <a:buClr>
                <a:schemeClr val="dk1"/>
              </a:buClr>
              <a:buSzPts val="1100"/>
              <a:buFont typeface="Arial"/>
              <a:buNone/>
            </a:pPr>
            <a:r>
              <a:rPr lang="en-US" sz="900" dirty="0"/>
              <a:t>W </a:t>
            </a:r>
            <a:r>
              <a:rPr lang="en-US" sz="900" dirty="0" err="1"/>
              <a:t>podmodule</a:t>
            </a:r>
            <a:r>
              <a:rPr lang="en-US" sz="900" dirty="0"/>
              <a:t> "</a:t>
            </a:r>
            <a:r>
              <a:rPr lang="en-US" sz="900" dirty="0" err="1"/>
              <a:t>Ustalanie</a:t>
            </a:r>
            <a:r>
              <a:rPr lang="en-US" sz="900" dirty="0"/>
              <a:t> </a:t>
            </a:r>
            <a:r>
              <a:rPr lang="en-US" sz="900" dirty="0" err="1"/>
              <a:t>strategii</a:t>
            </a:r>
            <a:r>
              <a:rPr lang="en-US" sz="900" dirty="0"/>
              <a:t>" </a:t>
            </a:r>
            <a:r>
              <a:rPr lang="en-US" sz="900" dirty="0" err="1"/>
              <a:t>postaramy</a:t>
            </a:r>
            <a:r>
              <a:rPr lang="en-US" sz="900" dirty="0"/>
              <a:t> </a:t>
            </a:r>
            <a:r>
              <a:rPr lang="en-US" sz="900" dirty="0" err="1"/>
              <a:t>się</a:t>
            </a:r>
            <a:r>
              <a:rPr lang="en-US" sz="900" dirty="0"/>
              <a:t> </a:t>
            </a:r>
            <a:r>
              <a:rPr lang="en-US" sz="900" dirty="0" err="1"/>
              <a:t>omówić</a:t>
            </a:r>
            <a:r>
              <a:rPr lang="en-US" sz="900" dirty="0"/>
              <a:t> 12 </a:t>
            </a:r>
            <a:r>
              <a:rPr lang="en-US" sz="900" dirty="0" err="1"/>
              <a:t>punktów</a:t>
            </a:r>
            <a:r>
              <a:rPr lang="en-US" sz="900" dirty="0"/>
              <a:t>. </a:t>
            </a:r>
            <a:r>
              <a:rPr lang="en-US" sz="900" dirty="0" err="1"/>
              <a:t>Zaczniemy</a:t>
            </a:r>
            <a:r>
              <a:rPr lang="en-US" sz="900" dirty="0"/>
              <a:t> od </a:t>
            </a:r>
            <a:r>
              <a:rPr lang="en-US" sz="900" dirty="0" err="1"/>
              <a:t>krótkiego</a:t>
            </a:r>
            <a:r>
              <a:rPr lang="en-US" sz="900" dirty="0"/>
              <a:t> </a:t>
            </a:r>
            <a:r>
              <a:rPr lang="en-US" sz="900" dirty="0" err="1"/>
              <a:t>podejścia</a:t>
            </a:r>
            <a:r>
              <a:rPr lang="en-US" sz="900" dirty="0"/>
              <a:t> do </a:t>
            </a:r>
            <a:r>
              <a:rPr lang="en-US" sz="900" dirty="0" err="1"/>
              <a:t>koncepcji</a:t>
            </a:r>
            <a:r>
              <a:rPr lang="en-US" sz="900" dirty="0"/>
              <a:t> </a:t>
            </a:r>
            <a:r>
              <a:rPr lang="en-US" sz="900" dirty="0" err="1"/>
              <a:t>strategii</a:t>
            </a:r>
            <a:r>
              <a:rPr lang="en-US" sz="900" dirty="0"/>
              <a:t>. </a:t>
            </a:r>
            <a:r>
              <a:rPr lang="en-US" sz="900" dirty="0" err="1"/>
              <a:t>Następnie</a:t>
            </a:r>
            <a:r>
              <a:rPr lang="en-US" sz="900" dirty="0"/>
              <a:t>, </a:t>
            </a:r>
            <a:r>
              <a:rPr lang="en-US" sz="900" dirty="0" err="1"/>
              <a:t>korzystając</a:t>
            </a:r>
            <a:r>
              <a:rPr lang="en-US" sz="900" dirty="0"/>
              <a:t> z </a:t>
            </a:r>
            <a:r>
              <a:rPr lang="en-US" sz="900" dirty="0" err="1"/>
              <a:t>przedstawionego</a:t>
            </a:r>
            <a:r>
              <a:rPr lang="en-US" sz="900" dirty="0"/>
              <a:t> </a:t>
            </a:r>
            <a:r>
              <a:rPr lang="en-US" sz="900" dirty="0" err="1"/>
              <a:t>modelu</a:t>
            </a:r>
            <a:r>
              <a:rPr lang="en-US" sz="900" dirty="0"/>
              <a:t>, </a:t>
            </a:r>
            <a:r>
              <a:rPr lang="en-US" sz="900" dirty="0" err="1"/>
              <a:t>wykonamy</a:t>
            </a:r>
            <a:r>
              <a:rPr lang="en-US" sz="900" dirty="0"/>
              <a:t> </a:t>
            </a:r>
            <a:r>
              <a:rPr lang="en-US" sz="900" dirty="0" err="1"/>
              <a:t>zestaw</a:t>
            </a:r>
            <a:r>
              <a:rPr lang="en-US" sz="900" dirty="0"/>
              <a:t> </a:t>
            </a:r>
            <a:r>
              <a:rPr lang="en-US" sz="900" dirty="0" err="1"/>
              <a:t>kroków</a:t>
            </a:r>
            <a:r>
              <a:rPr lang="en-US" sz="900" dirty="0"/>
              <a:t>, </a:t>
            </a:r>
            <a:r>
              <a:rPr lang="en-US" sz="900" dirty="0" err="1"/>
              <a:t>próbując</a:t>
            </a:r>
            <a:r>
              <a:rPr lang="en-US" sz="900" dirty="0"/>
              <a:t> </a:t>
            </a:r>
            <a:r>
              <a:rPr lang="en-US" sz="900" dirty="0" err="1"/>
              <a:t>odpowiedzieć</a:t>
            </a:r>
            <a:r>
              <a:rPr lang="en-US" sz="900" dirty="0"/>
              <a:t> </a:t>
            </a:r>
            <a:r>
              <a:rPr lang="en-US" sz="900" dirty="0" err="1"/>
              <a:t>na</a:t>
            </a:r>
            <a:r>
              <a:rPr lang="en-US" sz="900" dirty="0"/>
              <a:t> </a:t>
            </a:r>
            <a:r>
              <a:rPr lang="en-US" sz="900" dirty="0" err="1"/>
              <a:t>zasadniczo</a:t>
            </a:r>
            <a:r>
              <a:rPr lang="en-US" sz="900" dirty="0"/>
              <a:t> </a:t>
            </a:r>
            <a:r>
              <a:rPr lang="en-US" sz="900" dirty="0" err="1"/>
              <a:t>trzy</a:t>
            </a:r>
            <a:r>
              <a:rPr lang="en-US" sz="900" dirty="0"/>
              <a:t> </a:t>
            </a:r>
            <a:r>
              <a:rPr lang="en-US" sz="900" dirty="0" err="1"/>
              <a:t>pytania</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lang="pl-PL" sz="900" dirty="0" smtClean="0"/>
          </a:p>
          <a:p>
            <a:pPr marL="0" lvl="0" indent="0" algn="l" rtl="0">
              <a:lnSpc>
                <a:spcPct val="100000"/>
              </a:lnSpc>
              <a:spcBef>
                <a:spcPts val="0"/>
              </a:spcBef>
              <a:spcAft>
                <a:spcPts val="0"/>
              </a:spcAft>
              <a:buClr>
                <a:schemeClr val="dk1"/>
              </a:buClr>
              <a:buSzPts val="1100"/>
              <a:buFont typeface="Arial"/>
              <a:buNone/>
            </a:pPr>
            <a:r>
              <a:rPr lang="en-US" sz="900" b="1" dirty="0" err="1" smtClean="0"/>
              <a:t>Gdzie</a:t>
            </a:r>
            <a:r>
              <a:rPr lang="en-US" sz="900" b="1" dirty="0" smtClean="0"/>
              <a:t> </a:t>
            </a:r>
            <a:r>
              <a:rPr lang="en-US" sz="900" b="1" dirty="0" err="1"/>
              <a:t>jesteśmy</a:t>
            </a:r>
            <a:r>
              <a:rPr lang="en-US" sz="900" b="1" dirty="0"/>
              <a:t>?</a:t>
            </a:r>
            <a:endParaRPr sz="900" b="1" dirty="0"/>
          </a:p>
          <a:p>
            <a:pPr marL="0" lvl="0" indent="0" algn="l" rtl="0">
              <a:lnSpc>
                <a:spcPct val="100000"/>
              </a:lnSpc>
              <a:spcBef>
                <a:spcPts val="0"/>
              </a:spcBef>
              <a:spcAft>
                <a:spcPts val="0"/>
              </a:spcAft>
              <a:buSzPts val="1100"/>
              <a:buNone/>
            </a:pPr>
            <a:r>
              <a:rPr lang="en-US" sz="900" b="1" dirty="0" err="1"/>
              <a:t>Dokąd</a:t>
            </a:r>
            <a:r>
              <a:rPr lang="en-US" sz="900" b="1" dirty="0"/>
              <a:t> </a:t>
            </a:r>
            <a:r>
              <a:rPr lang="en-US" sz="900" b="1" dirty="0" err="1"/>
              <a:t>chcemy</a:t>
            </a:r>
            <a:r>
              <a:rPr lang="en-US" sz="900" b="1" dirty="0"/>
              <a:t> </a:t>
            </a:r>
            <a:r>
              <a:rPr lang="en-US" sz="900" b="1" dirty="0" err="1"/>
              <a:t>się</a:t>
            </a:r>
            <a:r>
              <a:rPr lang="en-US" sz="900" b="1" dirty="0"/>
              <a:t> </a:t>
            </a:r>
            <a:r>
              <a:rPr lang="en-US" sz="900" b="1" dirty="0" err="1"/>
              <a:t>udać</a:t>
            </a:r>
            <a:r>
              <a:rPr lang="en-US" sz="900" b="1" dirty="0"/>
              <a:t>?</a:t>
            </a:r>
            <a:endParaRPr sz="900" b="1" dirty="0"/>
          </a:p>
          <a:p>
            <a:pPr marL="0" lvl="0" indent="0" algn="l" rtl="0">
              <a:lnSpc>
                <a:spcPct val="100000"/>
              </a:lnSpc>
              <a:spcBef>
                <a:spcPts val="0"/>
              </a:spcBef>
              <a:spcAft>
                <a:spcPts val="0"/>
              </a:spcAft>
              <a:buSzPts val="1100"/>
              <a:buNone/>
            </a:pPr>
            <a:r>
              <a:rPr lang="en-US" sz="900" b="1" dirty="0" err="1"/>
              <a:t>Jak</a:t>
            </a:r>
            <a:r>
              <a:rPr lang="en-US" sz="900" b="1" dirty="0"/>
              <a:t> </a:t>
            </a:r>
            <a:r>
              <a:rPr lang="en-US" sz="900" b="1" dirty="0" err="1"/>
              <a:t>nam</a:t>
            </a:r>
            <a:r>
              <a:rPr lang="en-US" sz="900" b="1" dirty="0"/>
              <a:t> </a:t>
            </a:r>
            <a:r>
              <a:rPr lang="en-US" sz="900" b="1" dirty="0" err="1"/>
              <a:t>idzie</a:t>
            </a:r>
            <a:r>
              <a:rPr lang="en-US" sz="900" b="1" dirty="0"/>
              <a:t>?</a:t>
            </a:r>
            <a:endParaRPr sz="900" b="1" dirty="0"/>
          </a:p>
        </p:txBody>
      </p:sp>
    </p:spTree>
    <p:extLst>
      <p:ext uri="{BB962C8B-B14F-4D97-AF65-F5344CB8AC3E}">
        <p14:creationId xmlns:p14="http://schemas.microsoft.com/office/powerpoint/2010/main" val="418614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8" name="Google Shape;168;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0"/>
              </a:spcAft>
              <a:buClr>
                <a:schemeClr val="dk1"/>
              </a:buClr>
              <a:buSzPts val="1100"/>
              <a:buFont typeface="Arial"/>
              <a:buNone/>
            </a:pPr>
            <a:r>
              <a:rPr lang="en-US" sz="900"/>
              <a:t>Jeśli firma lub organizacja (na przykład organizacja pozarządowa) nie ma strategii, oznacza to, że będzie dryfować z wiatrem, z pływami, jest jak łódź bez sternika. W rzeczywistości te wiatry, te pływy będą determinowane przez strategie konkurujących ze sobą firm.</a:t>
            </a:r>
            <a:endParaRPr sz="900"/>
          </a:p>
        </p:txBody>
      </p:sp>
    </p:spTree>
    <p:extLst>
      <p:ext uri="{BB962C8B-B14F-4D97-AF65-F5344CB8AC3E}">
        <p14:creationId xmlns:p14="http://schemas.microsoft.com/office/powerpoint/2010/main" val="1590147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1200"/>
              </a:spcBef>
              <a:spcAft>
                <a:spcPts val="0"/>
              </a:spcAft>
              <a:buSzPts val="1100"/>
              <a:buNone/>
            </a:pPr>
            <a:r>
              <a:rPr lang="en-US" sz="900"/>
              <a:t>Zacznijmy od omówienia, z czego składa się strategia marketingowa i gdzie pasuje strategia marketingu cyfrowego.</a:t>
            </a:r>
            <a:endParaRPr sz="900"/>
          </a:p>
        </p:txBody>
      </p:sp>
    </p:spTree>
    <p:extLst>
      <p:ext uri="{BB962C8B-B14F-4D97-AF65-F5344CB8AC3E}">
        <p14:creationId xmlns:p14="http://schemas.microsoft.com/office/powerpoint/2010/main" val="17647774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9" name="Google Shape;179;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00000"/>
              </a:lnSpc>
              <a:spcBef>
                <a:spcPts val="0"/>
              </a:spcBef>
              <a:spcAft>
                <a:spcPts val="0"/>
              </a:spcAft>
              <a:buClr>
                <a:schemeClr val="dk1"/>
              </a:buClr>
              <a:buSzPts val="1100"/>
              <a:buFont typeface="Arial"/>
              <a:buNone/>
            </a:pPr>
            <a:r>
              <a:rPr lang="en-US" sz="900" dirty="0" err="1"/>
              <a:t>Ponieważ</a:t>
            </a:r>
            <a:r>
              <a:rPr lang="en-US" sz="900" dirty="0"/>
              <a:t> marketing </a:t>
            </a:r>
            <a:r>
              <a:rPr lang="en-US" sz="900" dirty="0" err="1"/>
              <a:t>nie</a:t>
            </a:r>
            <a:r>
              <a:rPr lang="en-US" sz="900" dirty="0"/>
              <a:t> jest </a:t>
            </a:r>
            <a:r>
              <a:rPr lang="en-US" sz="900" dirty="0" err="1"/>
              <a:t>nauką</a:t>
            </a:r>
            <a:r>
              <a:rPr lang="en-US" sz="900" dirty="0"/>
              <a:t> </a:t>
            </a:r>
            <a:r>
              <a:rPr lang="en-US" sz="900" dirty="0" err="1"/>
              <a:t>ścisłą</a:t>
            </a:r>
            <a:r>
              <a:rPr lang="en-US" sz="900" dirty="0"/>
              <a:t>, </a:t>
            </a:r>
            <a:r>
              <a:rPr lang="en-US" sz="900" dirty="0" err="1"/>
              <a:t>nic</a:t>
            </a:r>
            <a:r>
              <a:rPr lang="en-US" sz="900" dirty="0"/>
              <a:t> </a:t>
            </a:r>
            <a:r>
              <a:rPr lang="en-US" sz="900" dirty="0" err="1"/>
              <a:t>dziwnego</a:t>
            </a:r>
            <a:r>
              <a:rPr lang="en-US" sz="900" dirty="0"/>
              <a:t>, </a:t>
            </a:r>
            <a:r>
              <a:rPr lang="en-US" sz="900" dirty="0" err="1"/>
              <a:t>że</a:t>
            </a:r>
            <a:r>
              <a:rPr lang="en-US" sz="900" dirty="0"/>
              <a:t> </a:t>
            </a:r>
            <a:r>
              <a:rPr lang="en-US" sz="900" dirty="0" err="1"/>
              <a:t>istnieje</a:t>
            </a:r>
            <a:r>
              <a:rPr lang="en-US" sz="900" dirty="0"/>
              <a:t> </a:t>
            </a:r>
            <a:r>
              <a:rPr lang="en-US" sz="900" dirty="0" err="1"/>
              <a:t>kilka</a:t>
            </a:r>
            <a:r>
              <a:rPr lang="en-US" sz="900" dirty="0"/>
              <a:t> </a:t>
            </a:r>
            <a:r>
              <a:rPr lang="en-US" sz="900" dirty="0" err="1"/>
              <a:t>definicji</a:t>
            </a:r>
            <a:r>
              <a:rPr lang="en-US" sz="900" dirty="0"/>
              <a:t> </a:t>
            </a:r>
            <a:r>
              <a:rPr lang="en-US" sz="900" dirty="0" err="1"/>
              <a:t>strategii</a:t>
            </a:r>
            <a:r>
              <a:rPr lang="en-US" sz="900" dirty="0"/>
              <a:t> </a:t>
            </a:r>
            <a:r>
              <a:rPr lang="en-US" sz="900" dirty="0" err="1"/>
              <a:t>marketingowej</a:t>
            </a:r>
            <a:r>
              <a:rPr lang="en-US" sz="900" dirty="0"/>
              <a:t>. </a:t>
            </a:r>
            <a:r>
              <a:rPr lang="en-US" sz="900" dirty="0" err="1"/>
              <a:t>Niektóre</a:t>
            </a:r>
            <a:r>
              <a:rPr lang="en-US" sz="900" dirty="0"/>
              <a:t> </a:t>
            </a:r>
            <a:r>
              <a:rPr lang="en-US" sz="900" dirty="0" err="1"/>
              <a:t>są</a:t>
            </a:r>
            <a:r>
              <a:rPr lang="en-US" sz="900" dirty="0"/>
              <a:t> </a:t>
            </a:r>
            <a:r>
              <a:rPr lang="en-US" sz="900" dirty="0" err="1"/>
              <a:t>krótsze</a:t>
            </a:r>
            <a:r>
              <a:rPr lang="en-US" sz="900" dirty="0"/>
              <a:t>, </a:t>
            </a:r>
            <a:r>
              <a:rPr lang="en-US" sz="900" dirty="0" err="1"/>
              <a:t>inne</a:t>
            </a:r>
            <a:r>
              <a:rPr lang="en-US" sz="900" dirty="0"/>
              <a:t> </a:t>
            </a:r>
            <a:r>
              <a:rPr lang="en-US" sz="900" dirty="0" err="1"/>
              <a:t>dłuższe</a:t>
            </a:r>
            <a:r>
              <a:rPr lang="en-US" sz="900" dirty="0"/>
              <a:t>. Na </a:t>
            </a:r>
            <a:r>
              <a:rPr lang="en-US" sz="900" dirty="0" err="1"/>
              <a:t>tym</a:t>
            </a:r>
            <a:r>
              <a:rPr lang="en-US" sz="900" dirty="0"/>
              <a:t> </a:t>
            </a:r>
            <a:r>
              <a:rPr lang="en-US" sz="900" dirty="0" err="1"/>
              <a:t>slajdzie</a:t>
            </a:r>
            <a:r>
              <a:rPr lang="en-US" sz="900" dirty="0"/>
              <a:t> </a:t>
            </a:r>
            <a:r>
              <a:rPr lang="en-US" sz="900" dirty="0" err="1"/>
              <a:t>możemy</a:t>
            </a:r>
            <a:r>
              <a:rPr lang="en-US" sz="900" dirty="0"/>
              <a:t> </a:t>
            </a:r>
            <a:r>
              <a:rPr lang="en-US" sz="900" dirty="0" err="1"/>
              <a:t>zobaczyć</a:t>
            </a:r>
            <a:r>
              <a:rPr lang="en-US" sz="900" dirty="0"/>
              <a:t> </a:t>
            </a:r>
            <a:r>
              <a:rPr lang="en-US" sz="900" dirty="0" err="1"/>
              <a:t>jedną</a:t>
            </a:r>
            <a:r>
              <a:rPr lang="en-US" sz="900" dirty="0"/>
              <a:t> z </a:t>
            </a:r>
            <a:r>
              <a:rPr lang="en-US" sz="900" dirty="0" err="1"/>
              <a:t>definicji</a:t>
            </a:r>
            <a:r>
              <a:rPr lang="en-US" sz="900" dirty="0"/>
              <a:t>, </a:t>
            </a:r>
            <a:r>
              <a:rPr lang="en-US" sz="900" dirty="0" err="1"/>
              <a:t>której</a:t>
            </a:r>
            <a:r>
              <a:rPr lang="en-US" sz="900" dirty="0"/>
              <a:t> </a:t>
            </a:r>
            <a:r>
              <a:rPr lang="en-US" sz="900" dirty="0" err="1"/>
              <a:t>autorem</a:t>
            </a:r>
            <a:r>
              <a:rPr lang="en-US" sz="900" dirty="0"/>
              <a:t> jest Philip Kotler. </a:t>
            </a:r>
            <a:r>
              <a:rPr lang="en-US" sz="900" dirty="0" err="1"/>
              <a:t>Zanim</a:t>
            </a:r>
            <a:r>
              <a:rPr lang="en-US" sz="900" dirty="0"/>
              <a:t> </a:t>
            </a:r>
            <a:r>
              <a:rPr lang="en-US" sz="900" dirty="0" err="1"/>
              <a:t>porozmawiamy</a:t>
            </a:r>
            <a:r>
              <a:rPr lang="en-US" sz="900" dirty="0"/>
              <a:t> o </a:t>
            </a:r>
            <a:r>
              <a:rPr lang="en-US" sz="900" dirty="0" err="1"/>
              <a:t>samej</a:t>
            </a:r>
            <a:r>
              <a:rPr lang="en-US" sz="900" dirty="0"/>
              <a:t> </a:t>
            </a:r>
            <a:r>
              <a:rPr lang="en-US" sz="900" dirty="0" err="1"/>
              <a:t>definicji</a:t>
            </a:r>
            <a:r>
              <a:rPr lang="en-US" sz="900" dirty="0"/>
              <a:t>, </a:t>
            </a:r>
            <a:r>
              <a:rPr lang="en-US" sz="900" dirty="0" err="1"/>
              <a:t>kilka</a:t>
            </a:r>
            <a:r>
              <a:rPr lang="en-US" sz="900" dirty="0"/>
              <a:t> </a:t>
            </a:r>
            <a:r>
              <a:rPr lang="en-US" sz="900" dirty="0" err="1"/>
              <a:t>prostych</a:t>
            </a:r>
            <a:r>
              <a:rPr lang="en-US" sz="900" dirty="0"/>
              <a:t> </a:t>
            </a:r>
            <a:r>
              <a:rPr lang="en-US" sz="900" dirty="0" err="1"/>
              <a:t>uwag</a:t>
            </a:r>
            <a:r>
              <a:rPr lang="en-US" sz="900" dirty="0"/>
              <a:t> </a:t>
            </a:r>
            <a:r>
              <a:rPr lang="en-US" sz="900" dirty="0" err="1"/>
              <a:t>na</a:t>
            </a:r>
            <a:r>
              <a:rPr lang="en-US" sz="900" dirty="0"/>
              <a:t> </a:t>
            </a:r>
            <a:r>
              <a:rPr lang="en-US" sz="900" dirty="0" err="1"/>
              <a:t>temat</a:t>
            </a:r>
            <a:r>
              <a:rPr lang="en-US" sz="900" dirty="0"/>
              <a:t> </a:t>
            </a:r>
            <a:r>
              <a:rPr lang="en-US" sz="900" dirty="0" err="1"/>
              <a:t>Philipa</a:t>
            </a:r>
            <a:r>
              <a:rPr lang="en-US" sz="900" dirty="0"/>
              <a:t> </a:t>
            </a:r>
            <a:r>
              <a:rPr lang="en-US" sz="900" dirty="0" err="1"/>
              <a:t>Kotlera</a:t>
            </a:r>
            <a:r>
              <a:rPr lang="en-US" sz="900" dirty="0"/>
              <a:t>: jest on </a:t>
            </a:r>
            <a:r>
              <a:rPr lang="en-US" sz="900" dirty="0" err="1"/>
              <a:t>najbardziej</a:t>
            </a:r>
            <a:r>
              <a:rPr lang="en-US" sz="900" dirty="0"/>
              <a:t> </a:t>
            </a:r>
            <a:r>
              <a:rPr lang="en-US" sz="900" dirty="0" err="1"/>
              <a:t>znanym</a:t>
            </a:r>
            <a:r>
              <a:rPr lang="en-US" sz="900" dirty="0"/>
              <a:t> </a:t>
            </a:r>
            <a:r>
              <a:rPr lang="en-US" sz="900" dirty="0" err="1"/>
              <a:t>autorem</a:t>
            </a:r>
            <a:r>
              <a:rPr lang="en-US" sz="900" dirty="0"/>
              <a:t> w </a:t>
            </a:r>
            <a:r>
              <a:rPr lang="en-US" sz="900" dirty="0" err="1"/>
              <a:t>dziedzinie</a:t>
            </a:r>
            <a:r>
              <a:rPr lang="en-US" sz="900" dirty="0"/>
              <a:t> </a:t>
            </a:r>
            <a:r>
              <a:rPr lang="en-US" sz="900" dirty="0" err="1"/>
              <a:t>marketingu</a:t>
            </a:r>
            <a:r>
              <a:rPr lang="en-US" sz="900" dirty="0"/>
              <a:t>, z </a:t>
            </a:r>
            <a:r>
              <a:rPr lang="en-US" sz="900" dirty="0" err="1"/>
              <a:t>bardziej</a:t>
            </a:r>
            <a:r>
              <a:rPr lang="en-US" sz="900" dirty="0"/>
              <a:t> </a:t>
            </a:r>
            <a:r>
              <a:rPr lang="en-US" sz="900" dirty="0" err="1"/>
              <a:t>ogólnymi</a:t>
            </a:r>
            <a:r>
              <a:rPr lang="en-US" sz="900" dirty="0"/>
              <a:t> </a:t>
            </a:r>
            <a:r>
              <a:rPr lang="en-US" sz="900" dirty="0" err="1"/>
              <a:t>książkami</a:t>
            </a:r>
            <a:r>
              <a:rPr lang="en-US" sz="900" dirty="0"/>
              <a:t> </a:t>
            </a:r>
            <a:r>
              <a:rPr lang="en-US" sz="900" dirty="0" err="1"/>
              <a:t>i</a:t>
            </a:r>
            <a:r>
              <a:rPr lang="en-US" sz="900" dirty="0"/>
              <a:t> </a:t>
            </a:r>
            <a:r>
              <a:rPr lang="en-US" sz="900" dirty="0" err="1"/>
              <a:t>innymi</a:t>
            </a:r>
            <a:r>
              <a:rPr lang="en-US" sz="900" dirty="0"/>
              <a:t> </a:t>
            </a:r>
            <a:r>
              <a:rPr lang="en-US" sz="900" dirty="0" err="1"/>
              <a:t>bardziej</a:t>
            </a:r>
            <a:r>
              <a:rPr lang="en-US" sz="900" dirty="0"/>
              <a:t> </a:t>
            </a:r>
            <a:r>
              <a:rPr lang="en-US" sz="900" dirty="0" err="1"/>
              <a:t>szczegółowymi</a:t>
            </a:r>
            <a:r>
              <a:rPr lang="en-US" sz="900" dirty="0"/>
              <a:t>, </a:t>
            </a:r>
            <a:r>
              <a:rPr lang="en-US" sz="900" dirty="0" err="1"/>
              <a:t>takimi</a:t>
            </a:r>
            <a:r>
              <a:rPr lang="en-US" sz="900" dirty="0"/>
              <a:t> </a:t>
            </a:r>
            <a:r>
              <a:rPr lang="en-US" sz="900" dirty="0" err="1"/>
              <a:t>jak</a:t>
            </a:r>
            <a:r>
              <a:rPr lang="en-US" sz="900" dirty="0"/>
              <a:t> </a:t>
            </a:r>
            <a:r>
              <a:rPr lang="en-US" sz="900" dirty="0" err="1"/>
              <a:t>na</a:t>
            </a:r>
            <a:r>
              <a:rPr lang="en-US" sz="900" dirty="0"/>
              <a:t> </a:t>
            </a:r>
            <a:r>
              <a:rPr lang="en-US" sz="900" dirty="0" err="1"/>
              <a:t>przykład</a:t>
            </a:r>
            <a:r>
              <a:rPr lang="en-US" sz="900" dirty="0"/>
              <a:t> Marketing w </a:t>
            </a:r>
            <a:r>
              <a:rPr lang="en-US" sz="900" dirty="0" err="1"/>
              <a:t>turystyce</a:t>
            </a:r>
            <a:r>
              <a:rPr lang="en-US" sz="900" dirty="0"/>
              <a:t>. </a:t>
            </a:r>
            <a:r>
              <a:rPr lang="en-US" sz="900" dirty="0" err="1"/>
              <a:t>Urodził</a:t>
            </a:r>
            <a:r>
              <a:rPr lang="en-US" sz="900" dirty="0"/>
              <a:t> </a:t>
            </a:r>
            <a:r>
              <a:rPr lang="en-US" sz="900" dirty="0" err="1"/>
              <a:t>się</a:t>
            </a:r>
            <a:r>
              <a:rPr lang="en-US" sz="900" dirty="0"/>
              <a:t> w 1932 </a:t>
            </a:r>
            <a:r>
              <a:rPr lang="en-US" sz="900" dirty="0" err="1"/>
              <a:t>roku</a:t>
            </a:r>
            <a:r>
              <a:rPr lang="en-US" sz="900" dirty="0"/>
              <a:t> </a:t>
            </a:r>
            <a:r>
              <a:rPr lang="en-US" sz="900" dirty="0" err="1"/>
              <a:t>i</a:t>
            </a:r>
            <a:r>
              <a:rPr lang="en-US" sz="900" dirty="0"/>
              <a:t> jest </a:t>
            </a:r>
            <a:r>
              <a:rPr lang="en-US" sz="900" dirty="0" err="1"/>
              <a:t>uważany</a:t>
            </a:r>
            <a:r>
              <a:rPr lang="en-US" sz="900" dirty="0"/>
              <a:t> </a:t>
            </a:r>
            <a:r>
              <a:rPr lang="en-US" sz="900" dirty="0" err="1"/>
              <a:t>za</a:t>
            </a:r>
            <a:r>
              <a:rPr lang="en-US" sz="900" dirty="0"/>
              <a:t> </a:t>
            </a:r>
            <a:r>
              <a:rPr lang="en-US" sz="900" dirty="0" err="1"/>
              <a:t>ojca</a:t>
            </a:r>
            <a:r>
              <a:rPr lang="en-US" sz="900" dirty="0"/>
              <a:t> </a:t>
            </a:r>
            <a:r>
              <a:rPr lang="en-US" sz="900" dirty="0" err="1" smtClean="0"/>
              <a:t>marketingu</a:t>
            </a:r>
            <a:r>
              <a:rPr lang="en-US" sz="900" dirty="0"/>
              <a:t>. </a:t>
            </a:r>
            <a:r>
              <a:rPr lang="en-US" sz="900" dirty="0" err="1"/>
              <a:t>Mówienie</a:t>
            </a:r>
            <a:r>
              <a:rPr lang="en-US" sz="900" dirty="0"/>
              <a:t> o </a:t>
            </a:r>
            <a:r>
              <a:rPr lang="en-US" sz="900" dirty="0" err="1"/>
              <a:t>marketingu</a:t>
            </a:r>
            <a:r>
              <a:rPr lang="en-US" sz="900" dirty="0"/>
              <a:t> bez </a:t>
            </a:r>
            <a:r>
              <a:rPr lang="en-US" sz="900" dirty="0" err="1"/>
              <a:t>uwzględnienia</a:t>
            </a:r>
            <a:r>
              <a:rPr lang="en-US" sz="900" dirty="0"/>
              <a:t> </a:t>
            </a:r>
            <a:r>
              <a:rPr lang="en-US" sz="900" dirty="0" err="1"/>
              <a:t>Kotlera</a:t>
            </a:r>
            <a:r>
              <a:rPr lang="en-US" sz="900" dirty="0"/>
              <a:t> jest </a:t>
            </a:r>
            <a:r>
              <a:rPr lang="en-US" sz="900" dirty="0" err="1"/>
              <a:t>jak</a:t>
            </a:r>
            <a:r>
              <a:rPr lang="en-US" sz="900" dirty="0"/>
              <a:t> </a:t>
            </a:r>
            <a:r>
              <a:rPr lang="en-US" sz="900" dirty="0" err="1"/>
              <a:t>mówienie</a:t>
            </a:r>
            <a:r>
              <a:rPr lang="en-US" sz="900" dirty="0"/>
              <a:t> o </a:t>
            </a:r>
            <a:r>
              <a:rPr lang="en-US" sz="900" dirty="0" err="1"/>
              <a:t>muzyce</a:t>
            </a:r>
            <a:r>
              <a:rPr lang="en-US" sz="900" dirty="0"/>
              <a:t> </a:t>
            </a:r>
            <a:r>
              <a:rPr lang="en-US" sz="900" dirty="0" err="1"/>
              <a:t>rockowej</a:t>
            </a:r>
            <a:r>
              <a:rPr lang="en-US" sz="900" dirty="0"/>
              <a:t>, </a:t>
            </a:r>
            <a:r>
              <a:rPr lang="en-US" sz="900" dirty="0" err="1"/>
              <a:t>zapominając</a:t>
            </a:r>
            <a:r>
              <a:rPr lang="en-US" sz="900" dirty="0"/>
              <a:t> o </a:t>
            </a:r>
            <a:r>
              <a:rPr lang="en-US" sz="900" dirty="0" err="1"/>
              <a:t>Beatlesach</a:t>
            </a:r>
            <a:r>
              <a:rPr lang="en-US" sz="900" dirty="0"/>
              <a:t>.</a:t>
            </a:r>
            <a:endParaRPr sz="900" dirty="0"/>
          </a:p>
          <a:p>
            <a:pPr marL="0" lvl="0" indent="0" algn="just" rtl="0">
              <a:lnSpc>
                <a:spcPct val="100000"/>
              </a:lnSpc>
              <a:spcBef>
                <a:spcPts val="0"/>
              </a:spcBef>
              <a:spcAft>
                <a:spcPts val="0"/>
              </a:spcAft>
              <a:buClr>
                <a:schemeClr val="dk1"/>
              </a:buClr>
              <a:buSzPts val="1100"/>
              <a:buFont typeface="Arial"/>
              <a:buNone/>
            </a:pPr>
            <a:endParaRPr sz="900" dirty="0"/>
          </a:p>
          <a:p>
            <a:pPr marL="0" lvl="0" indent="0" algn="just" rtl="0">
              <a:lnSpc>
                <a:spcPct val="100000"/>
              </a:lnSpc>
              <a:spcBef>
                <a:spcPts val="0"/>
              </a:spcBef>
              <a:spcAft>
                <a:spcPts val="0"/>
              </a:spcAft>
              <a:buClr>
                <a:schemeClr val="dk1"/>
              </a:buClr>
              <a:buSzPts val="1100"/>
              <a:buFont typeface="Arial"/>
              <a:buNone/>
            </a:pPr>
            <a:r>
              <a:rPr lang="en-US" sz="900" dirty="0"/>
              <a:t>W </a:t>
            </a:r>
            <a:r>
              <a:rPr lang="en-US" sz="900" dirty="0" err="1"/>
              <a:t>tej</a:t>
            </a:r>
            <a:r>
              <a:rPr lang="en-US" sz="900" dirty="0"/>
              <a:t> </a:t>
            </a:r>
            <a:r>
              <a:rPr lang="en-US" sz="900" dirty="0" err="1"/>
              <a:t>definicji</a:t>
            </a:r>
            <a:r>
              <a:rPr lang="en-US" sz="900" dirty="0"/>
              <a:t> </a:t>
            </a:r>
            <a:r>
              <a:rPr lang="en-US" sz="900" dirty="0" err="1"/>
              <a:t>możemy</a:t>
            </a:r>
            <a:r>
              <a:rPr lang="en-US" sz="900" dirty="0"/>
              <a:t> </a:t>
            </a:r>
            <a:r>
              <a:rPr lang="en-US" sz="900" dirty="0" err="1"/>
              <a:t>podkreślić</a:t>
            </a:r>
            <a:r>
              <a:rPr lang="en-US" sz="900" dirty="0"/>
              <a:t> </a:t>
            </a:r>
            <a:r>
              <a:rPr lang="en-US" sz="900" dirty="0" err="1"/>
              <a:t>kilka</a:t>
            </a:r>
            <a:r>
              <a:rPr lang="en-US" sz="900" dirty="0"/>
              <a:t> </a:t>
            </a:r>
            <a:r>
              <a:rPr lang="en-US" sz="900" dirty="0" err="1"/>
              <a:t>aspektów</a:t>
            </a:r>
            <a:r>
              <a:rPr lang="en-US" sz="900" dirty="0"/>
              <a:t>: aby </a:t>
            </a:r>
            <a:r>
              <a:rPr lang="en-US" sz="900" dirty="0" err="1"/>
              <a:t>mieć</a:t>
            </a:r>
            <a:r>
              <a:rPr lang="en-US" sz="900" dirty="0"/>
              <a:t> </a:t>
            </a:r>
            <a:r>
              <a:rPr lang="en-US" sz="900" dirty="0" err="1"/>
              <a:t>strategię</a:t>
            </a:r>
            <a:r>
              <a:rPr lang="en-US" sz="900" dirty="0"/>
              <a:t> </a:t>
            </a:r>
            <a:r>
              <a:rPr lang="en-US" sz="900" dirty="0" err="1"/>
              <a:t>marketingową</a:t>
            </a:r>
            <a:r>
              <a:rPr lang="en-US" sz="900" dirty="0"/>
              <a:t>, </a:t>
            </a:r>
            <a:r>
              <a:rPr lang="en-US" sz="900" dirty="0" err="1"/>
              <a:t>ważne</a:t>
            </a:r>
            <a:r>
              <a:rPr lang="en-US" sz="900" dirty="0"/>
              <a:t> jest, aby </a:t>
            </a:r>
            <a:r>
              <a:rPr lang="en-US" sz="900" dirty="0" err="1"/>
              <a:t>organizacja</a:t>
            </a:r>
            <a:r>
              <a:rPr lang="en-US" sz="900" dirty="0"/>
              <a:t> </a:t>
            </a:r>
            <a:r>
              <a:rPr lang="en-US" sz="900" dirty="0" err="1"/>
              <a:t>miała</a:t>
            </a:r>
            <a:r>
              <a:rPr lang="en-US" sz="900" dirty="0"/>
              <a:t> </a:t>
            </a:r>
            <a:r>
              <a:rPr lang="en-US" sz="900" dirty="0" err="1"/>
              <a:t>strukturę</a:t>
            </a:r>
            <a:r>
              <a:rPr lang="en-US" sz="900" dirty="0"/>
              <a:t> z </a:t>
            </a:r>
            <a:r>
              <a:rPr lang="en-US" sz="900" dirty="0" err="1"/>
              <a:t>obszarem</a:t>
            </a:r>
            <a:r>
              <a:rPr lang="en-US" sz="900" dirty="0"/>
              <a:t> </a:t>
            </a:r>
            <a:r>
              <a:rPr lang="en-US" sz="900" dirty="0" err="1"/>
              <a:t>funkcjonalnym</a:t>
            </a:r>
            <a:r>
              <a:rPr lang="en-US" sz="900" dirty="0"/>
              <a:t>, </a:t>
            </a:r>
            <a:r>
              <a:rPr lang="en-US" sz="900" dirty="0" err="1"/>
              <a:t>który</a:t>
            </a:r>
            <a:r>
              <a:rPr lang="en-US" sz="900" dirty="0"/>
              <a:t> </a:t>
            </a:r>
            <a:r>
              <a:rPr lang="en-US" sz="900" dirty="0" err="1"/>
              <a:t>pozwala</a:t>
            </a:r>
            <a:r>
              <a:rPr lang="en-US" sz="900" dirty="0"/>
              <a:t> </a:t>
            </a:r>
            <a:r>
              <a:rPr lang="en-US" sz="900" dirty="0" err="1"/>
              <a:t>na</a:t>
            </a:r>
            <a:r>
              <a:rPr lang="en-US" sz="900" dirty="0"/>
              <a:t> </a:t>
            </a:r>
            <a:r>
              <a:rPr lang="en-US" sz="900" dirty="0" err="1"/>
              <a:t>rozwój</a:t>
            </a:r>
            <a:r>
              <a:rPr lang="en-US" sz="900" dirty="0"/>
              <a:t> </a:t>
            </a:r>
            <a:r>
              <a:rPr lang="en-US" sz="900" dirty="0" err="1"/>
              <a:t>wszystkich</a:t>
            </a:r>
            <a:r>
              <a:rPr lang="en-US" sz="900" dirty="0"/>
              <a:t> </a:t>
            </a:r>
            <a:r>
              <a:rPr lang="en-US" sz="900" dirty="0" err="1"/>
              <a:t>działań</a:t>
            </a:r>
            <a:r>
              <a:rPr lang="en-US" sz="900" dirty="0"/>
              <a:t>, </a:t>
            </a:r>
            <a:r>
              <a:rPr lang="en-US" sz="900" dirty="0" err="1"/>
              <a:t>które</a:t>
            </a:r>
            <a:r>
              <a:rPr lang="en-US" sz="900" dirty="0"/>
              <a:t> </a:t>
            </a:r>
            <a:r>
              <a:rPr lang="en-US" sz="900" dirty="0" err="1"/>
              <a:t>umożliwiają</a:t>
            </a:r>
            <a:r>
              <a:rPr lang="en-US" sz="900" dirty="0"/>
              <a:t> </a:t>
            </a:r>
            <a:r>
              <a:rPr lang="en-US" sz="900" dirty="0" err="1"/>
              <a:t>realizację</a:t>
            </a:r>
            <a:r>
              <a:rPr lang="en-US" sz="900" dirty="0"/>
              <a:t> </a:t>
            </a:r>
            <a:r>
              <a:rPr lang="en-US" sz="900" dirty="0" err="1"/>
              <a:t>tej</a:t>
            </a:r>
            <a:r>
              <a:rPr lang="en-US" sz="900" dirty="0"/>
              <a:t> </a:t>
            </a:r>
            <a:r>
              <a:rPr lang="en-US" sz="900" dirty="0" err="1"/>
              <a:t>strategii</a:t>
            </a:r>
            <a:r>
              <a:rPr lang="en-US" sz="900" dirty="0"/>
              <a:t>. </a:t>
            </a:r>
            <a:r>
              <a:rPr lang="en-US" sz="900" dirty="0" err="1"/>
              <a:t>Zakłada</a:t>
            </a:r>
            <a:r>
              <a:rPr lang="en-US" sz="900" dirty="0"/>
              <a:t> to </a:t>
            </a:r>
            <a:r>
              <a:rPr lang="en-US" sz="900" dirty="0" err="1"/>
              <a:t>również</a:t>
            </a:r>
            <a:r>
              <a:rPr lang="en-US" sz="900" dirty="0"/>
              <a:t>, </a:t>
            </a:r>
            <a:r>
              <a:rPr lang="en-US" sz="900" dirty="0" err="1"/>
              <a:t>że</a:t>
            </a:r>
            <a:r>
              <a:rPr lang="en-US" sz="900" dirty="0"/>
              <a:t> </a:t>
            </a:r>
            <a:r>
              <a:rPr lang="en-US" sz="900" dirty="0" err="1"/>
              <a:t>organizacja</a:t>
            </a:r>
            <a:r>
              <a:rPr lang="en-US" sz="900" dirty="0"/>
              <a:t> </a:t>
            </a:r>
            <a:r>
              <a:rPr lang="en-US" sz="900" dirty="0" err="1"/>
              <a:t>dąży</a:t>
            </a:r>
            <a:r>
              <a:rPr lang="en-US" sz="900" dirty="0"/>
              <a:t> do </a:t>
            </a:r>
            <a:r>
              <a:rPr lang="en-US" sz="900" dirty="0" err="1"/>
              <a:t>zdefiniowanej</a:t>
            </a:r>
            <a:r>
              <a:rPr lang="en-US" sz="900" dirty="0"/>
              <a:t> </a:t>
            </a:r>
            <a:r>
              <a:rPr lang="en-US" sz="900" dirty="0" err="1"/>
              <a:t>strategii</a:t>
            </a:r>
            <a:r>
              <a:rPr lang="en-US" sz="900" dirty="0"/>
              <a:t>, aby </a:t>
            </a:r>
            <a:r>
              <a:rPr lang="en-US" sz="900" dirty="0" err="1"/>
              <a:t>osiągnąć</a:t>
            </a:r>
            <a:r>
              <a:rPr lang="en-US" sz="900" dirty="0"/>
              <a:t> </a:t>
            </a:r>
            <a:r>
              <a:rPr lang="en-US" sz="900" dirty="0" err="1"/>
              <a:t>rentowny</a:t>
            </a:r>
            <a:r>
              <a:rPr lang="en-US" sz="900" dirty="0"/>
              <a:t> </a:t>
            </a:r>
            <a:r>
              <a:rPr lang="en-US" sz="900" dirty="0" err="1"/>
              <a:t>wzrost</a:t>
            </a:r>
            <a:r>
              <a:rPr lang="en-US" sz="900" dirty="0"/>
              <a:t> </a:t>
            </a:r>
            <a:r>
              <a:rPr lang="en-US" sz="900" dirty="0" err="1"/>
              <a:t>sprzedaży</a:t>
            </a:r>
            <a:r>
              <a:rPr lang="en-US" sz="900" dirty="0"/>
              <a:t> </a:t>
            </a:r>
            <a:r>
              <a:rPr lang="en-US" sz="900" dirty="0" err="1"/>
              <a:t>wspierany</a:t>
            </a:r>
            <a:r>
              <a:rPr lang="en-US" sz="900" dirty="0"/>
              <a:t> </a:t>
            </a:r>
            <a:r>
              <a:rPr lang="en-US" sz="900" dirty="0" err="1"/>
              <a:t>przez</a:t>
            </a:r>
            <a:r>
              <a:rPr lang="en-US" sz="900" dirty="0"/>
              <a:t> </a:t>
            </a:r>
            <a:r>
              <a:rPr lang="en-US" sz="900" dirty="0" err="1"/>
              <a:t>taktyczny</a:t>
            </a:r>
            <a:r>
              <a:rPr lang="en-US" sz="900" dirty="0"/>
              <a:t> </a:t>
            </a:r>
            <a:r>
              <a:rPr lang="en-US" sz="900" dirty="0" err="1"/>
              <a:t>komponent</a:t>
            </a:r>
            <a:r>
              <a:rPr lang="en-US" sz="900" dirty="0"/>
              <a:t> </a:t>
            </a:r>
            <a:r>
              <a:rPr lang="en-US" sz="900" dirty="0" err="1"/>
              <a:t>marketingu</a:t>
            </a:r>
            <a:r>
              <a:rPr lang="en-US" sz="900" dirty="0"/>
              <a:t> mix.</a:t>
            </a:r>
            <a:endParaRPr sz="900" dirty="0"/>
          </a:p>
          <a:p>
            <a:pPr marL="0" lvl="0" indent="0" algn="just" rtl="0">
              <a:lnSpc>
                <a:spcPct val="100000"/>
              </a:lnSpc>
              <a:spcBef>
                <a:spcPts val="0"/>
              </a:spcBef>
              <a:spcAft>
                <a:spcPts val="0"/>
              </a:spcAft>
              <a:buClr>
                <a:schemeClr val="dk1"/>
              </a:buClr>
              <a:buSzPts val="1100"/>
              <a:buFont typeface="Arial"/>
              <a:buNone/>
            </a:pPr>
            <a:r>
              <a:rPr lang="en-US" sz="900" dirty="0" err="1"/>
              <a:t>Rozważmy</a:t>
            </a:r>
            <a:r>
              <a:rPr lang="en-US" sz="900" dirty="0"/>
              <a:t> marketing mix, </a:t>
            </a:r>
            <a:r>
              <a:rPr lang="en-US" sz="900" dirty="0" err="1"/>
              <a:t>zwany</a:t>
            </a:r>
            <a:r>
              <a:rPr lang="en-US" sz="900" dirty="0"/>
              <a:t> </a:t>
            </a:r>
            <a:r>
              <a:rPr lang="en-US" sz="900" dirty="0" err="1"/>
              <a:t>także</a:t>
            </a:r>
            <a:r>
              <a:rPr lang="en-US" sz="900" dirty="0"/>
              <a:t> 4P: </a:t>
            </a:r>
            <a:r>
              <a:rPr lang="en-US" sz="900" dirty="0" err="1"/>
              <a:t>produkt</a:t>
            </a:r>
            <a:r>
              <a:rPr lang="en-US" sz="900" dirty="0"/>
              <a:t>, </a:t>
            </a:r>
            <a:r>
              <a:rPr lang="en-US" sz="900" dirty="0" err="1"/>
              <a:t>cena</a:t>
            </a:r>
            <a:r>
              <a:rPr lang="en-US" sz="900" dirty="0"/>
              <a:t>, </a:t>
            </a:r>
            <a:r>
              <a:rPr lang="pl-PL" sz="900" dirty="0" smtClean="0"/>
              <a:t>dystrybucja </a:t>
            </a:r>
            <a:r>
              <a:rPr lang="en-US" sz="900" dirty="0" err="1" smtClean="0"/>
              <a:t>i</a:t>
            </a:r>
            <a:r>
              <a:rPr lang="en-US" sz="900" dirty="0" smtClean="0"/>
              <a:t> </a:t>
            </a:r>
            <a:r>
              <a:rPr lang="en-US" sz="900" dirty="0" err="1"/>
              <a:t>promocja</a:t>
            </a:r>
            <a:r>
              <a:rPr lang="en-US" sz="900" dirty="0"/>
              <a:t>.</a:t>
            </a:r>
            <a:endParaRPr sz="900" dirty="0"/>
          </a:p>
          <a:p>
            <a:pPr marL="0" lvl="0" indent="0" algn="just" rtl="0">
              <a:lnSpc>
                <a:spcPct val="100000"/>
              </a:lnSpc>
              <a:spcBef>
                <a:spcPts val="0"/>
              </a:spcBef>
              <a:spcAft>
                <a:spcPts val="0"/>
              </a:spcAft>
              <a:buClr>
                <a:schemeClr val="dk1"/>
              </a:buClr>
              <a:buSzPts val="1100"/>
              <a:buFont typeface="Arial"/>
              <a:buNone/>
            </a:pPr>
            <a:endParaRPr sz="900" dirty="0"/>
          </a:p>
          <a:p>
            <a:pPr marL="0" lvl="0" indent="0" algn="just" rtl="0">
              <a:lnSpc>
                <a:spcPct val="100000"/>
              </a:lnSpc>
              <a:spcBef>
                <a:spcPts val="0"/>
              </a:spcBef>
              <a:spcAft>
                <a:spcPts val="0"/>
              </a:spcAft>
              <a:buClr>
                <a:schemeClr val="dk1"/>
              </a:buClr>
              <a:buSzPts val="1100"/>
              <a:buFont typeface="Arial"/>
              <a:buNone/>
            </a:pPr>
            <a:r>
              <a:rPr lang="en-US" sz="900" dirty="0" err="1"/>
              <a:t>Kiedy</a:t>
            </a:r>
            <a:r>
              <a:rPr lang="en-US" sz="900" dirty="0"/>
              <a:t> </a:t>
            </a:r>
            <a:r>
              <a:rPr lang="en-US" sz="900" dirty="0" err="1"/>
              <a:t>mówimy</a:t>
            </a:r>
            <a:r>
              <a:rPr lang="en-US" sz="900" dirty="0"/>
              <a:t> o </a:t>
            </a:r>
            <a:r>
              <a:rPr lang="en-US" sz="900" dirty="0" err="1"/>
              <a:t>firmie</a:t>
            </a:r>
            <a:r>
              <a:rPr lang="en-US" sz="900" dirty="0"/>
              <a:t> w </a:t>
            </a:r>
            <a:r>
              <a:rPr lang="en-US" sz="900" dirty="0" err="1"/>
              <a:t>obszarze</a:t>
            </a:r>
            <a:r>
              <a:rPr lang="en-US" sz="900" dirty="0"/>
              <a:t> </a:t>
            </a:r>
            <a:r>
              <a:rPr lang="en-US" sz="900" dirty="0" err="1"/>
              <a:t>usług</a:t>
            </a:r>
            <a:r>
              <a:rPr lang="en-US" sz="900" dirty="0"/>
              <a:t>, </a:t>
            </a:r>
            <a:r>
              <a:rPr lang="en-US" sz="900" dirty="0" err="1"/>
              <a:t>zastosowanie</a:t>
            </a:r>
            <a:r>
              <a:rPr lang="en-US" sz="900" dirty="0"/>
              <a:t> ma </a:t>
            </a:r>
            <a:r>
              <a:rPr lang="en-US" sz="900" dirty="0" err="1"/>
              <a:t>rozszerzona</a:t>
            </a:r>
            <a:r>
              <a:rPr lang="en-US" sz="900" dirty="0"/>
              <a:t> </a:t>
            </a:r>
            <a:r>
              <a:rPr lang="en-US" sz="900" dirty="0" err="1"/>
              <a:t>mieszanka</a:t>
            </a:r>
            <a:r>
              <a:rPr lang="en-US" sz="900" dirty="0"/>
              <a:t> </a:t>
            </a:r>
            <a:r>
              <a:rPr lang="en-US" sz="900" dirty="0" err="1"/>
              <a:t>marketingowa</a:t>
            </a:r>
            <a:r>
              <a:rPr lang="en-US" sz="900" dirty="0"/>
              <a:t> (7P), </a:t>
            </a:r>
            <a:r>
              <a:rPr lang="en-US" sz="900" dirty="0" err="1"/>
              <a:t>która</a:t>
            </a:r>
            <a:r>
              <a:rPr lang="en-US" sz="900" dirty="0"/>
              <a:t> </a:t>
            </a:r>
            <a:r>
              <a:rPr lang="en-US" sz="900" dirty="0" err="1"/>
              <a:t>oprócz</a:t>
            </a:r>
            <a:r>
              <a:rPr lang="en-US" sz="900" dirty="0"/>
              <a:t> </a:t>
            </a:r>
            <a:r>
              <a:rPr lang="en-US" sz="900" dirty="0" err="1"/>
              <a:t>wspomnianych</a:t>
            </a:r>
            <a:r>
              <a:rPr lang="en-US" sz="900" dirty="0"/>
              <a:t> </a:t>
            </a:r>
            <a:r>
              <a:rPr lang="en-US" sz="900" dirty="0" smtClean="0"/>
              <a:t>4P </a:t>
            </a:r>
            <a:r>
              <a:rPr lang="en-US" sz="900" dirty="0" err="1"/>
              <a:t>obejmuje</a:t>
            </a:r>
            <a:r>
              <a:rPr lang="en-US" sz="900" dirty="0"/>
              <a:t>: </a:t>
            </a:r>
            <a:r>
              <a:rPr lang="en-US" sz="900" dirty="0" err="1"/>
              <a:t>Ludzi</a:t>
            </a:r>
            <a:r>
              <a:rPr lang="en-US" sz="900" dirty="0"/>
              <a:t>, </a:t>
            </a:r>
            <a:r>
              <a:rPr lang="en-US" sz="900" dirty="0" err="1"/>
              <a:t>Proces</a:t>
            </a:r>
            <a:r>
              <a:rPr lang="en-US" sz="900" dirty="0"/>
              <a:t>, </a:t>
            </a:r>
            <a:r>
              <a:rPr lang="en-US" sz="900" dirty="0" err="1"/>
              <a:t>Dowody</a:t>
            </a:r>
            <a:r>
              <a:rPr lang="en-US" sz="900" dirty="0"/>
              <a:t> </a:t>
            </a:r>
            <a:r>
              <a:rPr lang="pl-PL" sz="900" dirty="0" smtClean="0"/>
              <a:t>f</a:t>
            </a:r>
            <a:r>
              <a:rPr lang="en-US" sz="900" dirty="0" err="1" smtClean="0"/>
              <a:t>izyczne</a:t>
            </a:r>
            <a:r>
              <a:rPr lang="en-US" sz="900" dirty="0" smtClean="0"/>
              <a:t>.</a:t>
            </a:r>
            <a:endParaRPr lang="pl-PL" sz="900" dirty="0" smtClean="0"/>
          </a:p>
          <a:p>
            <a:pPr marL="0" lvl="0" indent="0" algn="just" rtl="0">
              <a:lnSpc>
                <a:spcPct val="100000"/>
              </a:lnSpc>
              <a:spcBef>
                <a:spcPts val="0"/>
              </a:spcBef>
              <a:spcAft>
                <a:spcPts val="0"/>
              </a:spcAft>
              <a:buClr>
                <a:schemeClr val="dk1"/>
              </a:buClr>
              <a:buSzPts val="1100"/>
              <a:buFont typeface="Arial"/>
              <a:buNone/>
            </a:pPr>
            <a:endParaRPr sz="900" dirty="0"/>
          </a:p>
          <a:p>
            <a:pPr marL="0" lvl="0" indent="0" algn="just" rtl="0">
              <a:lnSpc>
                <a:spcPct val="100000"/>
              </a:lnSpc>
              <a:spcBef>
                <a:spcPts val="0"/>
              </a:spcBef>
              <a:spcAft>
                <a:spcPts val="0"/>
              </a:spcAft>
              <a:buClr>
                <a:schemeClr val="dk1"/>
              </a:buClr>
              <a:buSzPts val="1100"/>
              <a:buFont typeface="Arial"/>
              <a:buNone/>
            </a:pPr>
            <a:r>
              <a:rPr lang="en-US" sz="900" dirty="0"/>
              <a:t>W </a:t>
            </a:r>
            <a:r>
              <a:rPr lang="en-US" sz="900" dirty="0" err="1"/>
              <a:t>definicji</a:t>
            </a:r>
            <a:r>
              <a:rPr lang="en-US" sz="900" dirty="0"/>
              <a:t> Kotler </a:t>
            </a:r>
            <a:r>
              <a:rPr lang="en-US" sz="900" dirty="0" err="1"/>
              <a:t>wspomina</a:t>
            </a:r>
            <a:r>
              <a:rPr lang="en-US" sz="900" dirty="0"/>
              <a:t> o </a:t>
            </a:r>
            <a:r>
              <a:rPr lang="en-US" sz="900" dirty="0" err="1"/>
              <a:t>perspektywie</a:t>
            </a:r>
            <a:r>
              <a:rPr lang="en-US" sz="900" dirty="0"/>
              <a:t> </a:t>
            </a:r>
            <a:r>
              <a:rPr lang="en-US" sz="900" dirty="0" err="1"/>
              <a:t>strategii</a:t>
            </a:r>
            <a:r>
              <a:rPr lang="en-US" sz="900" dirty="0"/>
              <a:t> </a:t>
            </a:r>
            <a:r>
              <a:rPr lang="en-US" sz="900" dirty="0" err="1"/>
              <a:t>marketingowej</a:t>
            </a:r>
            <a:r>
              <a:rPr lang="en-US" sz="900" dirty="0"/>
              <a:t> </a:t>
            </a:r>
            <a:r>
              <a:rPr lang="en-US" sz="900" dirty="0" err="1"/>
              <a:t>postrzeganej</a:t>
            </a:r>
            <a:r>
              <a:rPr lang="en-US" sz="900" dirty="0"/>
              <a:t> </a:t>
            </a:r>
            <a:r>
              <a:rPr lang="en-US" sz="900" dirty="0" err="1"/>
              <a:t>jako</a:t>
            </a:r>
            <a:r>
              <a:rPr lang="en-US" sz="900" dirty="0"/>
              <a:t> plan. </a:t>
            </a:r>
            <a:r>
              <a:rPr lang="en-US" sz="900" dirty="0" err="1"/>
              <a:t>Widzimy</a:t>
            </a:r>
            <a:r>
              <a:rPr lang="en-US" sz="900" dirty="0"/>
              <a:t> </a:t>
            </a:r>
            <a:r>
              <a:rPr lang="en-US" sz="900" dirty="0" err="1"/>
              <a:t>również</a:t>
            </a:r>
            <a:r>
              <a:rPr lang="en-US" sz="900" dirty="0"/>
              <a:t>, </a:t>
            </a:r>
            <a:r>
              <a:rPr lang="en-US" sz="900" dirty="0" err="1"/>
              <a:t>że</a:t>
            </a:r>
            <a:r>
              <a:rPr lang="en-US" sz="900" dirty="0"/>
              <a:t> jest to </a:t>
            </a:r>
            <a:r>
              <a:rPr lang="en-US" sz="900" dirty="0" err="1"/>
              <a:t>również</a:t>
            </a:r>
            <a:r>
              <a:rPr lang="en-US" sz="900" dirty="0"/>
              <a:t> </a:t>
            </a:r>
            <a:r>
              <a:rPr lang="en-US" sz="900" dirty="0" err="1"/>
              <a:t>troska</a:t>
            </a:r>
            <a:r>
              <a:rPr lang="en-US" sz="900" dirty="0"/>
              <a:t>, </a:t>
            </a:r>
            <a:r>
              <a:rPr lang="en-US" sz="900" dirty="0" err="1"/>
              <a:t>jaką</a:t>
            </a:r>
            <a:r>
              <a:rPr lang="en-US" sz="900" dirty="0"/>
              <a:t> </a:t>
            </a:r>
            <a:r>
              <a:rPr lang="en-US" sz="900" dirty="0" err="1"/>
              <a:t>organizacja</a:t>
            </a:r>
            <a:r>
              <a:rPr lang="en-US" sz="900" dirty="0"/>
              <a:t> </a:t>
            </a:r>
            <a:r>
              <a:rPr lang="en-US" sz="900" dirty="0" err="1"/>
              <a:t>musi</a:t>
            </a:r>
            <a:r>
              <a:rPr lang="en-US" sz="900" dirty="0"/>
              <a:t> </a:t>
            </a:r>
            <a:r>
              <a:rPr lang="en-US" sz="900" dirty="0" err="1"/>
              <a:t>mieć</a:t>
            </a:r>
            <a:r>
              <a:rPr lang="en-US" sz="900" dirty="0"/>
              <a:t> </a:t>
            </a:r>
            <a:r>
              <a:rPr lang="en-US" sz="900" dirty="0" err="1"/>
              <a:t>przy</a:t>
            </a:r>
            <a:r>
              <a:rPr lang="en-US" sz="900" dirty="0"/>
              <a:t> </a:t>
            </a:r>
            <a:r>
              <a:rPr lang="en-US" sz="900" dirty="0" err="1"/>
              <a:t>definiowaniu</a:t>
            </a:r>
            <a:r>
              <a:rPr lang="en-US" sz="900" dirty="0"/>
              <a:t> </a:t>
            </a:r>
            <a:r>
              <a:rPr lang="en-US" sz="900" dirty="0" err="1"/>
              <a:t>planu</a:t>
            </a:r>
            <a:r>
              <a:rPr lang="en-US" sz="900" dirty="0"/>
              <a:t>, w </a:t>
            </a:r>
            <a:r>
              <a:rPr lang="en-US" sz="900" dirty="0" err="1"/>
              <a:t>którym</a:t>
            </a:r>
            <a:r>
              <a:rPr lang="en-US" sz="900" dirty="0"/>
              <a:t> jest </a:t>
            </a:r>
            <a:r>
              <a:rPr lang="en-US" sz="900" dirty="0" err="1"/>
              <a:t>wyraźnie</a:t>
            </a:r>
            <a:r>
              <a:rPr lang="en-US" sz="900" dirty="0"/>
              <a:t> </a:t>
            </a:r>
            <a:r>
              <a:rPr lang="en-US" sz="900" dirty="0" err="1"/>
              <a:t>określone</a:t>
            </a:r>
            <a:r>
              <a:rPr lang="en-US" sz="900" dirty="0"/>
              <a:t>, w </a:t>
            </a:r>
            <a:r>
              <a:rPr lang="en-US" sz="900" dirty="0" err="1"/>
              <a:t>jaki</a:t>
            </a:r>
            <a:r>
              <a:rPr lang="en-US" sz="900" dirty="0"/>
              <a:t> </a:t>
            </a:r>
            <a:r>
              <a:rPr lang="en-US" sz="900" dirty="0" err="1"/>
              <a:t>sposób</a:t>
            </a:r>
            <a:r>
              <a:rPr lang="en-US" sz="900" dirty="0"/>
              <a:t> </a:t>
            </a:r>
            <a:r>
              <a:rPr lang="en-US" sz="900" dirty="0" err="1"/>
              <a:t>osiągnie</a:t>
            </a:r>
            <a:r>
              <a:rPr lang="en-US" sz="900" dirty="0"/>
              <a:t> </a:t>
            </a:r>
            <a:r>
              <a:rPr lang="en-US" sz="900" dirty="0" err="1"/>
              <a:t>zdefiniowane</a:t>
            </a:r>
            <a:r>
              <a:rPr lang="en-US" sz="900" dirty="0"/>
              <a:t> </a:t>
            </a:r>
            <a:r>
              <a:rPr lang="en-US" sz="900" dirty="0" err="1"/>
              <a:t>cele</a:t>
            </a:r>
            <a:r>
              <a:rPr lang="en-US" sz="900" dirty="0"/>
              <a:t>. </a:t>
            </a:r>
            <a:r>
              <a:rPr lang="en-US" sz="900" dirty="0" err="1"/>
              <a:t>Zweryfikowano</a:t>
            </a:r>
            <a:r>
              <a:rPr lang="en-US" sz="900" dirty="0"/>
              <a:t> </a:t>
            </a:r>
            <a:r>
              <a:rPr lang="en-US" sz="900" dirty="0" err="1"/>
              <a:t>również</a:t>
            </a:r>
            <a:r>
              <a:rPr lang="en-US" sz="900" dirty="0"/>
              <a:t>, </a:t>
            </a:r>
            <a:r>
              <a:rPr lang="en-US" sz="900" dirty="0" err="1"/>
              <a:t>że</a:t>
            </a:r>
            <a:r>
              <a:rPr lang="en-US" sz="900" dirty="0"/>
              <a:t> </a:t>
            </a:r>
            <a:r>
              <a:rPr lang="en-US" sz="900" dirty="0" err="1"/>
              <a:t>strategia</a:t>
            </a:r>
            <a:r>
              <a:rPr lang="en-US" sz="900" dirty="0"/>
              <a:t> </a:t>
            </a:r>
            <a:r>
              <a:rPr lang="en-US" sz="900" dirty="0" err="1"/>
              <a:t>marketingowa</a:t>
            </a:r>
            <a:r>
              <a:rPr lang="en-US" sz="900" dirty="0"/>
              <a:t> </a:t>
            </a:r>
            <a:r>
              <a:rPr lang="en-US" sz="900" dirty="0" err="1"/>
              <a:t>powinna</a:t>
            </a:r>
            <a:r>
              <a:rPr lang="en-US" sz="900" dirty="0"/>
              <a:t> </a:t>
            </a:r>
            <a:r>
              <a:rPr lang="en-US" sz="900" dirty="0" err="1"/>
              <a:t>być</a:t>
            </a:r>
            <a:r>
              <a:rPr lang="en-US" sz="900" dirty="0"/>
              <a:t> </a:t>
            </a:r>
            <a:r>
              <a:rPr lang="en-US" sz="900" dirty="0" err="1"/>
              <a:t>zdefiniowana</a:t>
            </a:r>
            <a:r>
              <a:rPr lang="en-US" sz="900" dirty="0"/>
              <a:t> w </a:t>
            </a:r>
            <a:r>
              <a:rPr lang="en-US" sz="900" dirty="0" err="1"/>
              <a:t>perspektywie</a:t>
            </a:r>
            <a:r>
              <a:rPr lang="en-US" sz="900" dirty="0"/>
              <a:t> </a:t>
            </a:r>
            <a:r>
              <a:rPr lang="en-US" sz="900" dirty="0" err="1"/>
              <a:t>długoterminowej</a:t>
            </a:r>
            <a:r>
              <a:rPr lang="en-US" sz="900" dirty="0"/>
              <a:t> (</a:t>
            </a:r>
            <a:r>
              <a:rPr lang="en-US" sz="900" dirty="0" err="1"/>
              <a:t>oczywiście</a:t>
            </a:r>
            <a:r>
              <a:rPr lang="en-US" sz="900" dirty="0"/>
              <a:t> </a:t>
            </a:r>
            <a:r>
              <a:rPr lang="en-US" sz="900" dirty="0" err="1"/>
              <a:t>koncepcja</a:t>
            </a:r>
            <a:r>
              <a:rPr lang="en-US" sz="900" dirty="0"/>
              <a:t> </a:t>
            </a:r>
            <a:r>
              <a:rPr lang="en-US" sz="900" dirty="0" err="1"/>
              <a:t>terminu</a:t>
            </a:r>
            <a:r>
              <a:rPr lang="en-US" sz="900" dirty="0"/>
              <a:t> </a:t>
            </a:r>
            <a:r>
              <a:rPr lang="en-US" sz="900" dirty="0" err="1"/>
              <a:t>może</a:t>
            </a:r>
            <a:r>
              <a:rPr lang="en-US" sz="900" dirty="0"/>
              <a:t> </a:t>
            </a:r>
            <a:r>
              <a:rPr lang="en-US" sz="900" dirty="0" err="1"/>
              <a:t>się</a:t>
            </a:r>
            <a:r>
              <a:rPr lang="en-US" sz="900" dirty="0"/>
              <a:t> </a:t>
            </a:r>
            <a:r>
              <a:rPr lang="en-US" sz="900" dirty="0" err="1"/>
              <a:t>różnić</a:t>
            </a:r>
            <a:r>
              <a:rPr lang="en-US" sz="900" dirty="0"/>
              <a:t> w </a:t>
            </a:r>
            <a:r>
              <a:rPr lang="en-US" sz="900" dirty="0" err="1"/>
              <a:t>zależności</a:t>
            </a:r>
            <a:r>
              <a:rPr lang="en-US" sz="900" dirty="0"/>
              <a:t> od </a:t>
            </a:r>
            <a:r>
              <a:rPr lang="en-US" sz="900" dirty="0" err="1"/>
              <a:t>kultury</a:t>
            </a:r>
            <a:r>
              <a:rPr lang="en-US" sz="900" dirty="0"/>
              <a:t>; </a:t>
            </a:r>
            <a:r>
              <a:rPr lang="en-US" sz="900" dirty="0" err="1"/>
              <a:t>długa</a:t>
            </a:r>
            <a:r>
              <a:rPr lang="en-US" sz="900" dirty="0"/>
              <a:t> </a:t>
            </a:r>
            <a:r>
              <a:rPr lang="en-US" sz="900" dirty="0" err="1"/>
              <a:t>perspektywa</a:t>
            </a:r>
            <a:r>
              <a:rPr lang="en-US" sz="900" dirty="0"/>
              <a:t> </a:t>
            </a:r>
            <a:r>
              <a:rPr lang="en-US" sz="900" dirty="0" err="1"/>
              <a:t>dla</a:t>
            </a:r>
            <a:r>
              <a:rPr lang="en-US" sz="900" dirty="0"/>
              <a:t> </a:t>
            </a:r>
            <a:r>
              <a:rPr lang="en-US" sz="900" dirty="0" err="1"/>
              <a:t>Europejczyka</a:t>
            </a:r>
            <a:r>
              <a:rPr lang="en-US" sz="900" dirty="0"/>
              <a:t> </a:t>
            </a:r>
            <a:r>
              <a:rPr lang="en-US" sz="900" dirty="0" err="1"/>
              <a:t>nie</a:t>
            </a:r>
            <a:r>
              <a:rPr lang="en-US" sz="900" dirty="0"/>
              <a:t> ma </a:t>
            </a:r>
            <a:r>
              <a:rPr lang="en-US" sz="900" dirty="0" err="1"/>
              <a:t>takich</a:t>
            </a:r>
            <a:r>
              <a:rPr lang="en-US" sz="900" dirty="0"/>
              <a:t> </a:t>
            </a:r>
            <a:r>
              <a:rPr lang="en-US" sz="900" dirty="0" err="1"/>
              <a:t>samych</a:t>
            </a:r>
            <a:r>
              <a:rPr lang="en-US" sz="900" dirty="0"/>
              <a:t> ram </a:t>
            </a:r>
            <a:r>
              <a:rPr lang="en-US" sz="900" dirty="0" err="1"/>
              <a:t>jak</a:t>
            </a:r>
            <a:r>
              <a:rPr lang="en-US" sz="900" dirty="0"/>
              <a:t> </a:t>
            </a:r>
            <a:r>
              <a:rPr lang="en-US" sz="900" dirty="0" err="1"/>
              <a:t>dla</a:t>
            </a:r>
            <a:r>
              <a:rPr lang="en-US" sz="900" dirty="0"/>
              <a:t> </a:t>
            </a:r>
            <a:r>
              <a:rPr lang="en-US" sz="900" dirty="0" err="1"/>
              <a:t>Japończyka</a:t>
            </a:r>
            <a:r>
              <a:rPr lang="en-US" sz="900" dirty="0"/>
              <a:t>).</a:t>
            </a:r>
            <a:endParaRPr sz="900" dirty="0"/>
          </a:p>
        </p:txBody>
      </p:sp>
    </p:spTree>
    <p:extLst>
      <p:ext uri="{BB962C8B-B14F-4D97-AF65-F5344CB8AC3E}">
        <p14:creationId xmlns:p14="http://schemas.microsoft.com/office/powerpoint/2010/main" val="20265166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1abb8a74c70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g1abb8a74c70_0_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a:t>W tej definicji, wprowadzonej przez Dave'a Chaffeya, badacza marketingu cyfrowego, ważne jest, aby istniała cyfrowa strategia marketingowa, tak aby działania, które firma będzie rozwijać online, były spójne i nie były sprzeczne z innymi działaniami, które są stosowane, a mianowicie poprzez marketing offline. W praktyce strategia marketingu cyfrowego powinna być postrzegana jako specyfika strategii marketingowej, gdy jest wspierana przez kanały cyfrowe.</a:t>
            </a:r>
            <a:endParaRPr sz="900"/>
          </a:p>
        </p:txBody>
      </p:sp>
    </p:spTree>
    <p:extLst>
      <p:ext uri="{BB962C8B-B14F-4D97-AF65-F5344CB8AC3E}">
        <p14:creationId xmlns:p14="http://schemas.microsoft.com/office/powerpoint/2010/main" val="7154253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5" name="Google Shape;195;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Strategia</a:t>
            </a:r>
            <a:r>
              <a:rPr lang="en-US" sz="900" dirty="0"/>
              <a:t> </a:t>
            </a:r>
            <a:r>
              <a:rPr lang="en-US" sz="900" dirty="0" err="1"/>
              <a:t>marketingu</a:t>
            </a:r>
            <a:r>
              <a:rPr lang="en-US" sz="900" dirty="0"/>
              <a:t> </a:t>
            </a:r>
            <a:r>
              <a:rPr lang="en-US" sz="900" dirty="0" err="1"/>
              <a:t>cyfrowego</a:t>
            </a:r>
            <a:r>
              <a:rPr lang="en-US" sz="900" dirty="0"/>
              <a:t> </a:t>
            </a:r>
            <a:r>
              <a:rPr lang="en-US" sz="900" dirty="0" err="1"/>
              <a:t>powinna</a:t>
            </a:r>
            <a:r>
              <a:rPr lang="en-US" sz="900" dirty="0"/>
              <a:t> </a:t>
            </a:r>
            <a:r>
              <a:rPr lang="en-US" sz="900" dirty="0" err="1"/>
              <a:t>dotyczyć</a:t>
            </a:r>
            <a:r>
              <a:rPr lang="en-US" sz="900" dirty="0"/>
              <a:t> </a:t>
            </a:r>
            <a:r>
              <a:rPr lang="en-US" sz="900" dirty="0" err="1"/>
              <a:t>określenia</a:t>
            </a:r>
            <a:r>
              <a:rPr lang="en-US" sz="900" dirty="0"/>
              <a:t>, w </a:t>
            </a:r>
            <a:r>
              <a:rPr lang="en-US" sz="900" dirty="0" err="1"/>
              <a:t>jaki</a:t>
            </a:r>
            <a:r>
              <a:rPr lang="en-US" sz="900" dirty="0"/>
              <a:t> </a:t>
            </a:r>
            <a:r>
              <a:rPr lang="en-US" sz="900" dirty="0" err="1"/>
              <a:t>sposób</a:t>
            </a:r>
            <a:r>
              <a:rPr lang="en-US" sz="900" dirty="0"/>
              <a:t> </a:t>
            </a:r>
            <a:r>
              <a:rPr lang="en-US" sz="900" dirty="0" err="1"/>
              <a:t>przyczyni</a:t>
            </a:r>
            <a:r>
              <a:rPr lang="en-US" sz="900" dirty="0"/>
              <a:t> </a:t>
            </a:r>
            <a:r>
              <a:rPr lang="en-US" sz="900" dirty="0" err="1"/>
              <a:t>się</a:t>
            </a:r>
            <a:r>
              <a:rPr lang="en-US" sz="900" dirty="0"/>
              <a:t> </a:t>
            </a:r>
            <a:r>
              <a:rPr lang="en-US" sz="900" dirty="0" err="1"/>
              <a:t>ona</a:t>
            </a:r>
            <a:r>
              <a:rPr lang="en-US" sz="900" dirty="0"/>
              <a:t> do </a:t>
            </a:r>
            <a:r>
              <a:rPr lang="en-US" sz="900" dirty="0" err="1"/>
              <a:t>realizacji</a:t>
            </a:r>
            <a:r>
              <a:rPr lang="en-US" sz="900" dirty="0"/>
              <a:t> </a:t>
            </a:r>
            <a:r>
              <a:rPr lang="en-US" sz="900" dirty="0" err="1"/>
              <a:t>celów</a:t>
            </a:r>
            <a:r>
              <a:rPr lang="en-US" sz="900" dirty="0"/>
              <a:t>, </a:t>
            </a:r>
            <a:r>
              <a:rPr lang="en-US" sz="900" dirty="0" err="1"/>
              <a:t>które</a:t>
            </a:r>
            <a:r>
              <a:rPr lang="en-US" sz="900" dirty="0"/>
              <a:t> </a:t>
            </a:r>
            <a:r>
              <a:rPr lang="en-US" sz="900" dirty="0" err="1"/>
              <a:t>organizacja</a:t>
            </a:r>
            <a:r>
              <a:rPr lang="en-US" sz="900" dirty="0"/>
              <a:t> </a:t>
            </a:r>
            <a:r>
              <a:rPr lang="en-US" sz="900" dirty="0" err="1"/>
              <a:t>chce</a:t>
            </a:r>
            <a:r>
              <a:rPr lang="en-US" sz="900" dirty="0"/>
              <a:t> </a:t>
            </a:r>
            <a:r>
              <a:rPr lang="en-US" sz="900" dirty="0" err="1"/>
              <a:t>osiągnąć</a:t>
            </a:r>
            <a:r>
              <a:rPr lang="en-US" sz="900" dirty="0"/>
              <a:t>. </a:t>
            </a:r>
            <a:r>
              <a:rPr lang="en-US" sz="900" dirty="0" err="1"/>
              <a:t>Cele</a:t>
            </a:r>
            <a:r>
              <a:rPr lang="en-US" sz="900" dirty="0"/>
              <a:t> </a:t>
            </a:r>
            <a:r>
              <a:rPr lang="en-US" sz="900" dirty="0" err="1"/>
              <a:t>te</a:t>
            </a:r>
            <a:r>
              <a:rPr lang="en-US" sz="900" dirty="0"/>
              <a:t> </a:t>
            </a:r>
            <a:r>
              <a:rPr lang="en-US" sz="900" dirty="0" err="1"/>
              <a:t>mogą</a:t>
            </a:r>
            <a:r>
              <a:rPr lang="en-US" sz="900" dirty="0"/>
              <a:t> </a:t>
            </a:r>
            <a:r>
              <a:rPr lang="en-US" sz="900" dirty="0" err="1"/>
              <a:t>być</a:t>
            </a:r>
            <a:r>
              <a:rPr lang="en-US" sz="900" dirty="0"/>
              <a:t> </a:t>
            </a:r>
            <a:r>
              <a:rPr lang="en-US" sz="900" dirty="0" err="1"/>
              <a:t>celami</a:t>
            </a:r>
            <a:r>
              <a:rPr lang="en-US" sz="900" dirty="0"/>
              <a:t> </a:t>
            </a:r>
            <a:r>
              <a:rPr lang="en-US" sz="900" dirty="0" err="1"/>
              <a:t>marketingowymi</a:t>
            </a:r>
            <a:r>
              <a:rPr lang="en-US" sz="900" dirty="0"/>
              <a:t> </a:t>
            </a:r>
            <a:r>
              <a:rPr lang="en-US" sz="900" dirty="0" err="1"/>
              <a:t>lub</a:t>
            </a:r>
            <a:r>
              <a:rPr lang="en-US" sz="900" dirty="0"/>
              <a:t>, </a:t>
            </a:r>
            <a:r>
              <a:rPr lang="en-US" sz="900" dirty="0" err="1"/>
              <a:t>ostatecznie</a:t>
            </a:r>
            <a:r>
              <a:rPr lang="en-US" sz="900" dirty="0"/>
              <a:t>, </a:t>
            </a:r>
            <a:r>
              <a:rPr lang="en-US" sz="900" dirty="0" err="1"/>
              <a:t>możemy</a:t>
            </a:r>
            <a:r>
              <a:rPr lang="en-US" sz="900" dirty="0"/>
              <a:t> </a:t>
            </a:r>
            <a:r>
              <a:rPr lang="en-US" sz="900" dirty="0" err="1"/>
              <a:t>również</a:t>
            </a:r>
            <a:r>
              <a:rPr lang="en-US" sz="900" dirty="0"/>
              <a:t> </a:t>
            </a:r>
            <a:r>
              <a:rPr lang="en-US" sz="900" dirty="0" err="1"/>
              <a:t>zdefiniować</a:t>
            </a:r>
            <a:r>
              <a:rPr lang="en-US" sz="900" dirty="0"/>
              <a:t> </a:t>
            </a:r>
            <a:r>
              <a:rPr lang="en-US" sz="900" dirty="0" err="1"/>
              <a:t>cele</a:t>
            </a:r>
            <a:r>
              <a:rPr lang="en-US" sz="900" dirty="0"/>
              <a:t> </a:t>
            </a:r>
            <a:r>
              <a:rPr lang="en-US" sz="900" dirty="0" err="1"/>
              <a:t>bardziej</a:t>
            </a:r>
            <a:r>
              <a:rPr lang="en-US" sz="900" dirty="0"/>
              <a:t> </a:t>
            </a:r>
            <a:r>
              <a:rPr lang="en-US" sz="900" dirty="0" err="1"/>
              <a:t>ukierunkowane</a:t>
            </a:r>
            <a:r>
              <a:rPr lang="en-US" sz="900" dirty="0"/>
              <a:t> </a:t>
            </a:r>
            <a:r>
              <a:rPr lang="en-US" sz="900" dirty="0" err="1"/>
              <a:t>na</a:t>
            </a:r>
            <a:r>
              <a:rPr lang="en-US" sz="900" dirty="0"/>
              <a:t> </a:t>
            </a:r>
            <a:r>
              <a:rPr lang="en-US" sz="900" dirty="0" err="1"/>
              <a:t>cyfrową</a:t>
            </a:r>
            <a:r>
              <a:rPr lang="en-US" sz="900" dirty="0"/>
              <a:t> </a:t>
            </a:r>
            <a:r>
              <a:rPr lang="en-US" sz="900" dirty="0" err="1"/>
              <a:t>obecność</a:t>
            </a:r>
            <a:r>
              <a:rPr lang="en-US" sz="900" dirty="0"/>
              <a:t> </a:t>
            </a:r>
            <a:r>
              <a:rPr lang="en-US" sz="900" dirty="0" err="1"/>
              <a:t>organizacji</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Celem</a:t>
            </a:r>
            <a:r>
              <a:rPr lang="en-US" sz="900" dirty="0"/>
              <a:t> </a:t>
            </a:r>
            <a:r>
              <a:rPr lang="en-US" sz="900" dirty="0" err="1"/>
              <a:t>strategii</a:t>
            </a:r>
            <a:r>
              <a:rPr lang="en-US" sz="900" dirty="0"/>
              <a:t> </a:t>
            </a:r>
            <a:r>
              <a:rPr lang="en-US" sz="900" dirty="0" err="1"/>
              <a:t>marketingu</a:t>
            </a:r>
            <a:r>
              <a:rPr lang="en-US" sz="900" dirty="0"/>
              <a:t> </a:t>
            </a:r>
            <a:r>
              <a:rPr lang="en-US" sz="900" dirty="0" err="1"/>
              <a:t>cyfrowego</a:t>
            </a:r>
            <a:r>
              <a:rPr lang="en-US" sz="900" dirty="0"/>
              <a:t> jest </a:t>
            </a:r>
            <a:r>
              <a:rPr lang="en-US" sz="900" dirty="0" err="1"/>
              <a:t>również</a:t>
            </a:r>
            <a:r>
              <a:rPr lang="en-US" sz="900" dirty="0"/>
              <a:t> </a:t>
            </a:r>
            <a:r>
              <a:rPr lang="en-US" sz="900" dirty="0" err="1"/>
              <a:t>określenie</a:t>
            </a:r>
            <a:r>
              <a:rPr lang="en-US" sz="900" dirty="0"/>
              <a:t> </a:t>
            </a:r>
            <a:r>
              <a:rPr lang="en-US" sz="900" dirty="0" err="1"/>
              <a:t>roli</a:t>
            </a:r>
            <a:r>
              <a:rPr lang="en-US" sz="900" dirty="0"/>
              <a:t>, </a:t>
            </a:r>
            <a:r>
              <a:rPr lang="en-US" sz="900" dirty="0" err="1"/>
              <a:t>jaką</a:t>
            </a:r>
            <a:r>
              <a:rPr lang="en-US" sz="900" dirty="0"/>
              <a:t> </a:t>
            </a:r>
            <a:r>
              <a:rPr lang="en-US" sz="900" dirty="0" err="1"/>
              <a:t>różne</a:t>
            </a:r>
            <a:r>
              <a:rPr lang="en-US" sz="900" dirty="0"/>
              <a:t> </a:t>
            </a:r>
            <a:r>
              <a:rPr lang="en-US" sz="900" dirty="0" err="1"/>
              <a:t>kanały</a:t>
            </a:r>
            <a:r>
              <a:rPr lang="en-US" sz="900" dirty="0"/>
              <a:t> </a:t>
            </a:r>
            <a:r>
              <a:rPr lang="en-US" sz="900" dirty="0" err="1"/>
              <a:t>cyfrowe</a:t>
            </a:r>
            <a:r>
              <a:rPr lang="en-US" sz="900" dirty="0"/>
              <a:t> </a:t>
            </a:r>
            <a:r>
              <a:rPr lang="en-US" sz="900" dirty="0" err="1"/>
              <a:t>będą</a:t>
            </a:r>
            <a:r>
              <a:rPr lang="en-US" sz="900" dirty="0"/>
              <a:t> </a:t>
            </a:r>
            <a:r>
              <a:rPr lang="en-US" sz="900" dirty="0" err="1"/>
              <a:t>odgrywać</a:t>
            </a:r>
            <a:r>
              <a:rPr lang="en-US" sz="900" dirty="0"/>
              <a:t> w </a:t>
            </a:r>
            <a:r>
              <a:rPr lang="en-US" sz="900" dirty="0" err="1"/>
              <a:t>rozwoju</a:t>
            </a:r>
            <a:r>
              <a:rPr lang="en-US" sz="900" dirty="0"/>
              <a:t> </a:t>
            </a:r>
            <a:r>
              <a:rPr lang="en-US" sz="900" dirty="0" err="1"/>
              <a:t>strategii</a:t>
            </a:r>
            <a:r>
              <a:rPr lang="en-US" sz="900" dirty="0"/>
              <a:t> </a:t>
            </a:r>
            <a:r>
              <a:rPr lang="en-US" sz="900" dirty="0" err="1"/>
              <a:t>oraz</a:t>
            </a:r>
            <a:r>
              <a:rPr lang="en-US" sz="900" dirty="0"/>
              <a:t> </a:t>
            </a:r>
            <a:r>
              <a:rPr lang="en-US" sz="900" dirty="0" err="1"/>
              <a:t>sposobu</a:t>
            </a:r>
            <a:r>
              <a:rPr lang="en-US" sz="900" dirty="0"/>
              <a:t>, w </a:t>
            </a:r>
            <a:r>
              <a:rPr lang="en-US" sz="900" dirty="0" err="1"/>
              <a:t>jaki</a:t>
            </a:r>
            <a:r>
              <a:rPr lang="en-US" sz="900" dirty="0"/>
              <a:t> </a:t>
            </a:r>
            <a:r>
              <a:rPr lang="en-US" sz="900" dirty="0" err="1"/>
              <a:t>kanały</a:t>
            </a:r>
            <a:r>
              <a:rPr lang="en-US" sz="900" dirty="0"/>
              <a:t> </a:t>
            </a:r>
            <a:r>
              <a:rPr lang="en-US" sz="900" dirty="0" err="1"/>
              <a:t>będą</a:t>
            </a:r>
            <a:r>
              <a:rPr lang="en-US" sz="900" dirty="0"/>
              <a:t> </a:t>
            </a:r>
            <a:r>
              <a:rPr lang="en-US" sz="900" dirty="0" err="1"/>
              <a:t>ze</a:t>
            </a:r>
            <a:r>
              <a:rPr lang="en-US" sz="900" dirty="0"/>
              <a:t> </a:t>
            </a:r>
            <a:r>
              <a:rPr lang="en-US" sz="900" dirty="0" err="1"/>
              <a:t>sobą</a:t>
            </a:r>
            <a:r>
              <a:rPr lang="en-US" sz="900" dirty="0"/>
              <a:t> </a:t>
            </a:r>
            <a:r>
              <a:rPr lang="en-US" sz="900" dirty="0" err="1"/>
              <a:t>zintegrowane</a:t>
            </a:r>
            <a:r>
              <a:rPr lang="en-US" sz="900" dirty="0"/>
              <a:t>, </a:t>
            </a:r>
            <a:r>
              <a:rPr lang="en-US" sz="900" dirty="0" err="1"/>
              <a:t>jak</a:t>
            </a:r>
            <a:r>
              <a:rPr lang="en-US" sz="900" dirty="0"/>
              <a:t> </a:t>
            </a:r>
            <a:r>
              <a:rPr lang="en-US" sz="900" dirty="0" err="1"/>
              <a:t>sprawić</a:t>
            </a:r>
            <a:r>
              <a:rPr lang="en-US" sz="900" dirty="0"/>
              <a:t>, by </a:t>
            </a:r>
            <a:r>
              <a:rPr lang="en-US" sz="900" dirty="0" err="1"/>
              <a:t>były</a:t>
            </a:r>
            <a:r>
              <a:rPr lang="en-US" sz="900" dirty="0"/>
              <a:t> </a:t>
            </a:r>
            <a:r>
              <a:rPr lang="en-US" sz="900" dirty="0" err="1"/>
              <a:t>opłacalne</a:t>
            </a:r>
            <a:r>
              <a:rPr lang="en-US" sz="900" dirty="0"/>
              <a:t> w </a:t>
            </a:r>
            <a:r>
              <a:rPr lang="en-US" sz="900" dirty="0" err="1"/>
              <a:t>perspektywie</a:t>
            </a:r>
            <a:r>
              <a:rPr lang="en-US" sz="900" dirty="0"/>
              <a:t> </a:t>
            </a:r>
            <a:r>
              <a:rPr lang="en-US" sz="900" dirty="0" err="1"/>
              <a:t>synergii</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Jako</a:t>
            </a:r>
            <a:r>
              <a:rPr lang="en-US" sz="900" dirty="0"/>
              <a:t> </a:t>
            </a:r>
            <a:r>
              <a:rPr lang="en-US" sz="900" dirty="0" err="1"/>
              <a:t>główne</a:t>
            </a:r>
            <a:r>
              <a:rPr lang="en-US" sz="900" dirty="0"/>
              <a:t> </a:t>
            </a:r>
            <a:r>
              <a:rPr lang="en-US" sz="900" dirty="0" err="1"/>
              <a:t>kanały</a:t>
            </a:r>
            <a:r>
              <a:rPr lang="en-US" sz="900" dirty="0"/>
              <a:t> </a:t>
            </a:r>
            <a:r>
              <a:rPr lang="en-US" sz="900" dirty="0" err="1"/>
              <a:t>marketingu</a:t>
            </a:r>
            <a:r>
              <a:rPr lang="en-US" sz="900" dirty="0"/>
              <a:t> </a:t>
            </a:r>
            <a:r>
              <a:rPr lang="en-US" sz="900" dirty="0" err="1"/>
              <a:t>cyfrowego</a:t>
            </a:r>
            <a:r>
              <a:rPr lang="en-US" sz="900" dirty="0"/>
              <a:t> </a:t>
            </a:r>
            <a:r>
              <a:rPr lang="en-US" sz="900" dirty="0" err="1"/>
              <a:t>możemy</a:t>
            </a:r>
            <a:r>
              <a:rPr lang="en-US" sz="900" dirty="0"/>
              <a:t> </a:t>
            </a:r>
            <a:r>
              <a:rPr lang="en-US" sz="900" dirty="0" err="1"/>
              <a:t>wyróżnić</a:t>
            </a:r>
            <a:r>
              <a:rPr lang="en-US" sz="900" dirty="0"/>
              <a:t>: </a:t>
            </a:r>
            <a:r>
              <a:rPr lang="en-US" sz="900" dirty="0" err="1"/>
              <a:t>stronę</a:t>
            </a:r>
            <a:r>
              <a:rPr lang="en-US" sz="900" dirty="0"/>
              <a:t> </a:t>
            </a:r>
            <a:r>
              <a:rPr lang="en-US" sz="900" dirty="0" err="1"/>
              <a:t>internetową</a:t>
            </a:r>
            <a:r>
              <a:rPr lang="en-US" sz="900" dirty="0"/>
              <a:t>, blog, </a:t>
            </a:r>
            <a:r>
              <a:rPr lang="en-US" sz="900" dirty="0" err="1"/>
              <a:t>aplikacje</a:t>
            </a:r>
            <a:r>
              <a:rPr lang="en-US" sz="900" dirty="0"/>
              <a:t> </a:t>
            </a:r>
            <a:r>
              <a:rPr lang="en-US" sz="900" dirty="0" err="1"/>
              <a:t>interaktywne</a:t>
            </a:r>
            <a:r>
              <a:rPr lang="en-US" sz="900" dirty="0"/>
              <a:t>, media </a:t>
            </a:r>
            <a:r>
              <a:rPr lang="en-US" sz="900" dirty="0" err="1"/>
              <a:t>społecznościowe</a:t>
            </a:r>
            <a:r>
              <a:rPr lang="en-US" sz="900" dirty="0"/>
              <a:t> (</a:t>
            </a:r>
            <a:r>
              <a:rPr lang="en-US" sz="900" dirty="0" err="1"/>
              <a:t>ze</a:t>
            </a:r>
            <a:r>
              <a:rPr lang="en-US" sz="900" dirty="0"/>
              <a:t> </a:t>
            </a:r>
            <a:r>
              <a:rPr lang="en-US" sz="900" dirty="0" err="1"/>
              <a:t>szczególnym</a:t>
            </a:r>
            <a:r>
              <a:rPr lang="en-US" sz="900" dirty="0"/>
              <a:t> </a:t>
            </a:r>
            <a:r>
              <a:rPr lang="en-US" sz="900" dirty="0" err="1"/>
              <a:t>uwzględnieniem</a:t>
            </a:r>
            <a:r>
              <a:rPr lang="en-US" sz="900" dirty="0"/>
              <a:t> </a:t>
            </a:r>
            <a:r>
              <a:rPr lang="en-US" sz="900" dirty="0" err="1"/>
              <a:t>sieci</a:t>
            </a:r>
            <a:r>
              <a:rPr lang="en-US" sz="900" dirty="0"/>
              <a:t> </a:t>
            </a:r>
            <a:r>
              <a:rPr lang="en-US" sz="900" dirty="0" err="1"/>
              <a:t>społecznościowych</a:t>
            </a:r>
            <a:r>
              <a:rPr lang="en-US" sz="900" dirty="0"/>
              <a:t>, ale </a:t>
            </a:r>
            <a:r>
              <a:rPr lang="en-US" sz="900" dirty="0" err="1"/>
              <a:t>także</a:t>
            </a:r>
            <a:r>
              <a:rPr lang="en-US" sz="900" dirty="0"/>
              <a:t> </a:t>
            </a:r>
            <a:r>
              <a:rPr lang="en-US" sz="900" dirty="0" err="1"/>
              <a:t>kanałów</a:t>
            </a:r>
            <a:r>
              <a:rPr lang="en-US" sz="900" dirty="0"/>
              <a:t> </a:t>
            </a:r>
            <a:r>
              <a:rPr lang="en-US" sz="900" dirty="0" err="1"/>
              <a:t>agregujących</a:t>
            </a:r>
            <a:r>
              <a:rPr lang="en-US" sz="900" dirty="0"/>
              <a:t>, </a:t>
            </a:r>
            <a:r>
              <a:rPr lang="en-US" sz="900" dirty="0" err="1"/>
              <a:t>witryn</a:t>
            </a:r>
            <a:r>
              <a:rPr lang="en-US" sz="900" dirty="0"/>
              <a:t> </a:t>
            </a:r>
            <a:r>
              <a:rPr lang="en-US" sz="900" dirty="0" err="1"/>
              <a:t>analitycznych</a:t>
            </a:r>
            <a:r>
              <a:rPr lang="en-US" sz="900" dirty="0"/>
              <a:t>, </a:t>
            </a:r>
            <a:r>
              <a:rPr lang="en-US" sz="900" dirty="0" err="1"/>
              <a:t>sieci</a:t>
            </a:r>
            <a:r>
              <a:rPr lang="en-US" sz="900" dirty="0"/>
              <a:t> </a:t>
            </a:r>
            <a:r>
              <a:rPr lang="en-US" sz="900" dirty="0" err="1"/>
              <a:t>wirtualnej</a:t>
            </a:r>
            <a:r>
              <a:rPr lang="en-US" sz="900" dirty="0"/>
              <a:t> - np: </a:t>
            </a:r>
            <a:r>
              <a:rPr lang="en-US" sz="900" dirty="0" err="1"/>
              <a:t>Metaverse</a:t>
            </a:r>
            <a:r>
              <a:rPr lang="en-US" sz="900" dirty="0"/>
              <a:t>), e-mailing </a:t>
            </a:r>
            <a:r>
              <a:rPr lang="en-US" sz="900" dirty="0" err="1"/>
              <a:t>i</a:t>
            </a:r>
            <a:r>
              <a:rPr lang="en-US" sz="900" dirty="0"/>
              <a:t> </a:t>
            </a:r>
            <a:r>
              <a:rPr lang="en-US" sz="900" dirty="0" err="1"/>
              <a:t>reklamę</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dirty="0"/>
          </a:p>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561810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3" name="Google Shape;203;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Myśląc o cyfrowym komponencie marketingu, należy zastanowić się, w jaki sposób strategiczne decyzje, które zostaną podjęte, spotkają się z decyzjami podejmowanymi z perspektywy niecyfrowej. Na przykład, czy segmenty, z którymi firma będzie współpracować online, są zgodne z segmentami offline? W jaki sposób zapewnione jest jednolite doświadczenie niezależnie od tego, czy punkty styku są online i offline, i czy zapewnia to pojedynczy widok marki?</a:t>
            </a:r>
            <a:endParaRPr sz="900"/>
          </a:p>
          <a:p>
            <a:pPr marL="0" lvl="0" indent="0" algn="l" rtl="0">
              <a:lnSpc>
                <a:spcPct val="100000"/>
              </a:lnSpc>
              <a:spcBef>
                <a:spcPts val="0"/>
              </a:spcBef>
              <a:spcAft>
                <a:spcPts val="0"/>
              </a:spcAft>
              <a:buClr>
                <a:schemeClr val="dk1"/>
              </a:buClr>
              <a:buSzPts val="1100"/>
              <a:buFont typeface="Arial"/>
              <a:buNone/>
            </a:pPr>
            <a:endParaRPr sz="900"/>
          </a:p>
          <a:p>
            <a:pPr marL="0" lvl="0" indent="0" algn="l" rtl="0">
              <a:lnSpc>
                <a:spcPct val="100000"/>
              </a:lnSpc>
              <a:spcBef>
                <a:spcPts val="0"/>
              </a:spcBef>
              <a:spcAft>
                <a:spcPts val="0"/>
              </a:spcAft>
              <a:buClr>
                <a:schemeClr val="dk1"/>
              </a:buClr>
              <a:buSzPts val="1100"/>
              <a:buFont typeface="Arial"/>
              <a:buNone/>
            </a:pPr>
            <a:r>
              <a:rPr lang="en-US" sz="900"/>
              <a:t>Definiując strategię marketingu cyfrowego, należy również wziąć pod uwagę zasoby wymagane do jej osiągnięcia. Mogą to być zasoby finansowe, ludzkie, technologiczne, wiedza marketingowa itp.</a:t>
            </a:r>
            <a:endParaRPr sz="900"/>
          </a:p>
          <a:p>
            <a:pPr marL="0" lvl="0" indent="0" algn="l" rtl="0">
              <a:lnSpc>
                <a:spcPct val="100000"/>
              </a:lnSpc>
              <a:spcBef>
                <a:spcPts val="0"/>
              </a:spcBef>
              <a:spcAft>
                <a:spcPts val="0"/>
              </a:spcAft>
              <a:buSzPts val="1100"/>
              <a:buNone/>
            </a:pPr>
            <a:r>
              <a:rPr lang="en-US" sz="900"/>
              <a:t>Wraz z zastosowaniem strategii marketingowej nie jest zaskakujące, że istnieje potrzeba ponownego przemyślenia procesów (czy to back office, czy związanych z interakcją z klientem), aby uczynić doświadczenie klienta bardziej atrakcyjnym, aby przyczynić się do zwiększenia wartości klienta. Wszystko, co robi firma, musi spełniać oczekiwania klientów i przyczyniać się do ich lojalności. Wdrożenie przeprojektowanych lub nowych procesów może wiązać się z wykorzystaniem technologii, takich jak oprogramowanie CRM (Customer Relationship Management), oprogramowanie do zarządzania newsletterami.</a:t>
            </a:r>
            <a:endParaRPr sz="900"/>
          </a:p>
        </p:txBody>
      </p:sp>
    </p:spTree>
    <p:extLst>
      <p:ext uri="{BB962C8B-B14F-4D97-AF65-F5344CB8AC3E}">
        <p14:creationId xmlns:p14="http://schemas.microsoft.com/office/powerpoint/2010/main" val="3974347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1" name="Google Shape;211;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a:t>Aby </a:t>
            </a:r>
            <a:r>
              <a:rPr lang="en-US" sz="900" dirty="0" err="1"/>
              <a:t>móc</a:t>
            </a:r>
            <a:r>
              <a:rPr lang="en-US" sz="900" dirty="0"/>
              <a:t> </a:t>
            </a:r>
            <a:r>
              <a:rPr lang="en-US" sz="900" dirty="0" err="1"/>
              <a:t>zdefiniować</a:t>
            </a:r>
            <a:r>
              <a:rPr lang="en-US" sz="900" dirty="0"/>
              <a:t> </a:t>
            </a:r>
            <a:r>
              <a:rPr lang="en-US" sz="900" dirty="0" err="1"/>
              <a:t>strategię</a:t>
            </a:r>
            <a:r>
              <a:rPr lang="en-US" sz="900" dirty="0"/>
              <a:t> </a:t>
            </a:r>
            <a:r>
              <a:rPr lang="en-US" sz="900" dirty="0" err="1"/>
              <a:t>marketingu</a:t>
            </a:r>
            <a:r>
              <a:rPr lang="en-US" sz="900" dirty="0"/>
              <a:t> </a:t>
            </a:r>
            <a:r>
              <a:rPr lang="en-US" sz="900" dirty="0" err="1"/>
              <a:t>cyfrowego</a:t>
            </a:r>
            <a:r>
              <a:rPr lang="en-US" sz="900" dirty="0"/>
              <a:t>, </a:t>
            </a:r>
            <a:r>
              <a:rPr lang="en-US" sz="900" dirty="0" err="1"/>
              <a:t>należy</a:t>
            </a:r>
            <a:r>
              <a:rPr lang="en-US" sz="900" dirty="0"/>
              <a:t> </a:t>
            </a:r>
            <a:r>
              <a:rPr lang="en-US" sz="900" dirty="0" err="1"/>
              <a:t>wziąć</a:t>
            </a:r>
            <a:r>
              <a:rPr lang="en-US" sz="900" dirty="0"/>
              <a:t> pod </a:t>
            </a:r>
            <a:r>
              <a:rPr lang="en-US" sz="900" dirty="0" err="1"/>
              <a:t>uwagę</a:t>
            </a:r>
            <a:r>
              <a:rPr lang="en-US" sz="900" dirty="0"/>
              <a:t> </a:t>
            </a:r>
            <a:r>
              <a:rPr lang="en-US" sz="900" dirty="0" err="1"/>
              <a:t>minimalny</a:t>
            </a:r>
            <a:r>
              <a:rPr lang="en-US" sz="900" dirty="0"/>
              <a:t> </a:t>
            </a:r>
            <a:r>
              <a:rPr lang="en-US" sz="900" dirty="0" err="1"/>
              <a:t>zestaw</a:t>
            </a:r>
            <a:r>
              <a:rPr lang="en-US" sz="900" dirty="0"/>
              <a:t> </a:t>
            </a:r>
            <a:r>
              <a:rPr lang="en-US" sz="900" dirty="0" err="1"/>
              <a:t>elementów</a:t>
            </a:r>
            <a:r>
              <a:rPr lang="en-US" sz="900" dirty="0"/>
              <a:t>, aby </a:t>
            </a:r>
            <a:r>
              <a:rPr lang="en-US" sz="900" dirty="0" err="1"/>
              <a:t>strategia</a:t>
            </a:r>
            <a:r>
              <a:rPr lang="en-US" sz="900" dirty="0"/>
              <a:t> </a:t>
            </a:r>
            <a:r>
              <a:rPr lang="en-US" sz="900" dirty="0" err="1"/>
              <a:t>była</a:t>
            </a:r>
            <a:r>
              <a:rPr lang="en-US" sz="900" dirty="0"/>
              <a:t> </a:t>
            </a:r>
            <a:r>
              <a:rPr lang="en-US" sz="900" dirty="0" err="1"/>
              <a:t>zbudowana</a:t>
            </a:r>
            <a:r>
              <a:rPr lang="en-US" sz="900" dirty="0"/>
              <a:t> </a:t>
            </a:r>
            <a:r>
              <a:rPr lang="en-US" sz="900" dirty="0" err="1"/>
              <a:t>na</a:t>
            </a:r>
            <a:r>
              <a:rPr lang="en-US" sz="900" dirty="0"/>
              <a:t> </a:t>
            </a:r>
            <a:r>
              <a:rPr lang="en-US" sz="900" dirty="0" err="1"/>
              <a:t>solidnych</a:t>
            </a:r>
            <a:r>
              <a:rPr lang="en-US" sz="900" dirty="0"/>
              <a:t> </a:t>
            </a:r>
            <a:r>
              <a:rPr lang="en-US" sz="900" dirty="0" err="1"/>
              <a:t>podstawach</a:t>
            </a:r>
            <a:r>
              <a:rPr lang="en-US" sz="900" dirty="0"/>
              <a:t>. </a:t>
            </a:r>
            <a:r>
              <a:rPr lang="en-US" sz="900" dirty="0" err="1"/>
              <a:t>Należy</a:t>
            </a:r>
            <a:r>
              <a:rPr lang="en-US" sz="900" dirty="0"/>
              <a:t> </a:t>
            </a:r>
            <a:r>
              <a:rPr lang="en-US" sz="900" dirty="0" err="1"/>
              <a:t>zauważyć</a:t>
            </a:r>
            <a:r>
              <a:rPr lang="en-US" sz="900" dirty="0"/>
              <a:t>, </a:t>
            </a:r>
            <a:r>
              <a:rPr lang="en-US" sz="900" dirty="0" err="1"/>
              <a:t>że</a:t>
            </a:r>
            <a:r>
              <a:rPr lang="en-US" sz="900" dirty="0"/>
              <a:t> </a:t>
            </a:r>
            <a:r>
              <a:rPr lang="en-US" sz="900" dirty="0" err="1"/>
              <a:t>gdy</a:t>
            </a:r>
            <a:r>
              <a:rPr lang="en-US" sz="900" dirty="0"/>
              <a:t> </a:t>
            </a:r>
            <a:r>
              <a:rPr lang="en-US" sz="900" dirty="0" err="1"/>
              <a:t>strategia</a:t>
            </a:r>
            <a:r>
              <a:rPr lang="en-US" sz="900" dirty="0"/>
              <a:t> jest </a:t>
            </a:r>
            <a:r>
              <a:rPr lang="en-US" sz="900" dirty="0" err="1"/>
              <a:t>zdefiniowana</a:t>
            </a:r>
            <a:r>
              <a:rPr lang="en-US" sz="900" dirty="0"/>
              <a:t>, </a:t>
            </a:r>
            <a:r>
              <a:rPr lang="en-US" sz="900" dirty="0" err="1"/>
              <a:t>definicja</a:t>
            </a:r>
            <a:r>
              <a:rPr lang="en-US" sz="900" dirty="0"/>
              <a:t> ta </a:t>
            </a:r>
            <a:r>
              <a:rPr lang="en-US" sz="900" dirty="0" err="1"/>
              <a:t>opiera</a:t>
            </a:r>
            <a:r>
              <a:rPr lang="en-US" sz="900" dirty="0"/>
              <a:t> </a:t>
            </a:r>
            <a:r>
              <a:rPr lang="en-US" sz="900" dirty="0" err="1"/>
              <a:t>się</a:t>
            </a:r>
            <a:r>
              <a:rPr lang="en-US" sz="900" dirty="0"/>
              <a:t> </a:t>
            </a:r>
            <a:r>
              <a:rPr lang="en-US" sz="900" dirty="0" err="1"/>
              <a:t>na</a:t>
            </a:r>
            <a:r>
              <a:rPr lang="en-US" sz="900" dirty="0"/>
              <a:t> </a:t>
            </a:r>
            <a:r>
              <a:rPr lang="en-US" sz="900" dirty="0" err="1"/>
              <a:t>zestawie</a:t>
            </a:r>
            <a:r>
              <a:rPr lang="en-US" sz="900" dirty="0"/>
              <a:t> </a:t>
            </a:r>
            <a:r>
              <a:rPr lang="en-US" sz="900" dirty="0" err="1"/>
              <a:t>założeń</a:t>
            </a:r>
            <a:r>
              <a:rPr lang="en-US" sz="900" dirty="0"/>
              <a:t>, </a:t>
            </a:r>
            <a:r>
              <a:rPr lang="en-US" sz="900" dirty="0" err="1"/>
              <a:t>które</a:t>
            </a:r>
            <a:r>
              <a:rPr lang="en-US" sz="900" dirty="0"/>
              <a:t> </a:t>
            </a:r>
            <a:r>
              <a:rPr lang="en-US" sz="900" dirty="0" err="1"/>
              <a:t>mogą</a:t>
            </a:r>
            <a:r>
              <a:rPr lang="en-US" sz="900" dirty="0"/>
              <a:t> </a:t>
            </a:r>
            <a:r>
              <a:rPr lang="en-US" sz="900" dirty="0" err="1"/>
              <a:t>i</a:t>
            </a:r>
            <a:r>
              <a:rPr lang="en-US" sz="900" dirty="0"/>
              <a:t> </a:t>
            </a:r>
            <a:r>
              <a:rPr lang="en-US" sz="900" dirty="0" err="1"/>
              <a:t>naturalnie</a:t>
            </a:r>
            <a:r>
              <a:rPr lang="en-US" sz="900" dirty="0"/>
              <a:t> </a:t>
            </a:r>
            <a:r>
              <a:rPr lang="en-US" sz="900" dirty="0" err="1"/>
              <a:t>mają</a:t>
            </a:r>
            <a:r>
              <a:rPr lang="en-US" sz="900" dirty="0"/>
              <a:t> </a:t>
            </a:r>
            <a:r>
              <a:rPr lang="en-US" sz="900" dirty="0" err="1"/>
              <a:t>tendencję</a:t>
            </a:r>
            <a:r>
              <a:rPr lang="en-US" sz="900" dirty="0"/>
              <a:t> do </a:t>
            </a:r>
            <a:r>
              <a:rPr lang="en-US" sz="900" dirty="0" err="1"/>
              <a:t>zmian</a:t>
            </a:r>
            <a:r>
              <a:rPr lang="en-US" sz="900" dirty="0"/>
              <a:t>. </a:t>
            </a:r>
            <a:r>
              <a:rPr lang="en-US" sz="900" dirty="0" err="1"/>
              <a:t>Ostatecznie</a:t>
            </a:r>
            <a:r>
              <a:rPr lang="en-US" sz="900" dirty="0"/>
              <a:t> </a:t>
            </a:r>
            <a:r>
              <a:rPr lang="en-US" sz="900" dirty="0" err="1"/>
              <a:t>mogą</a:t>
            </a:r>
            <a:r>
              <a:rPr lang="en-US" sz="900" dirty="0"/>
              <a:t> </a:t>
            </a:r>
            <a:r>
              <a:rPr lang="en-US" sz="900" dirty="0" err="1"/>
              <a:t>wystąpić</a:t>
            </a:r>
            <a:r>
              <a:rPr lang="en-US" sz="900" dirty="0"/>
              <a:t> </a:t>
            </a:r>
            <a:r>
              <a:rPr lang="en-US" sz="900" dirty="0" err="1"/>
              <a:t>pewne</a:t>
            </a:r>
            <a:r>
              <a:rPr lang="en-US" sz="900" dirty="0"/>
              <a:t> </a:t>
            </a:r>
            <a:r>
              <a:rPr lang="en-US" sz="900" dirty="0" err="1"/>
              <a:t>szczególne</a:t>
            </a:r>
            <a:r>
              <a:rPr lang="en-US" sz="900" dirty="0"/>
              <a:t> </a:t>
            </a:r>
            <a:r>
              <a:rPr lang="en-US" sz="900" dirty="0" err="1"/>
              <a:t>okoliczności</a:t>
            </a:r>
            <a:r>
              <a:rPr lang="en-US" sz="900" dirty="0"/>
              <a:t>, </a:t>
            </a:r>
            <a:r>
              <a:rPr lang="en-US" sz="900" dirty="0" err="1"/>
              <a:t>które</a:t>
            </a:r>
            <a:r>
              <a:rPr lang="en-US" sz="900" dirty="0"/>
              <a:t> </a:t>
            </a:r>
            <a:r>
              <a:rPr lang="en-US" sz="900" dirty="0" err="1"/>
              <a:t>mogą</a:t>
            </a:r>
            <a:r>
              <a:rPr lang="en-US" sz="900" dirty="0"/>
              <a:t> </a:t>
            </a:r>
            <a:r>
              <a:rPr lang="en-US" sz="900" dirty="0" err="1"/>
              <a:t>nawet</a:t>
            </a:r>
            <a:r>
              <a:rPr lang="en-US" sz="900" dirty="0"/>
              <a:t> </a:t>
            </a:r>
            <a:r>
              <a:rPr lang="en-US" sz="900" dirty="0" err="1"/>
              <a:t>wymusić</a:t>
            </a:r>
            <a:r>
              <a:rPr lang="en-US" sz="900" dirty="0"/>
              <a:t> </a:t>
            </a:r>
            <a:r>
              <a:rPr lang="en-US" sz="900" dirty="0" err="1"/>
              <a:t>radykalną</a:t>
            </a:r>
            <a:r>
              <a:rPr lang="en-US" sz="900" dirty="0"/>
              <a:t> </a:t>
            </a:r>
            <a:r>
              <a:rPr lang="en-US" sz="900" dirty="0" err="1"/>
              <a:t>zmianę</a:t>
            </a:r>
            <a:r>
              <a:rPr lang="en-US" sz="900" dirty="0"/>
              <a:t> </a:t>
            </a:r>
            <a:r>
              <a:rPr lang="en-US" sz="900" dirty="0" err="1"/>
              <a:t>stosowanej</a:t>
            </a:r>
            <a:r>
              <a:rPr lang="en-US" sz="900" dirty="0"/>
              <a:t> </a:t>
            </a:r>
            <a:r>
              <a:rPr lang="en-US" sz="900" dirty="0" err="1"/>
              <a:t>strategii</a:t>
            </a:r>
            <a:r>
              <a:rPr lang="en-US" sz="900" dirty="0"/>
              <a:t>. Na </a:t>
            </a:r>
            <a:r>
              <a:rPr lang="en-US" sz="900" dirty="0" err="1"/>
              <a:t>przykład</a:t>
            </a:r>
            <a:r>
              <a:rPr lang="en-US" sz="900" dirty="0"/>
              <a:t> </a:t>
            </a:r>
            <a:r>
              <a:rPr lang="en-US" sz="900" dirty="0" err="1"/>
              <a:t>pandemia</a:t>
            </a:r>
            <a:r>
              <a:rPr lang="en-US" sz="900" dirty="0"/>
              <a:t> </a:t>
            </a:r>
            <a:r>
              <a:rPr lang="en-US" sz="900" dirty="0" err="1"/>
              <a:t>wywołana</a:t>
            </a:r>
            <a:r>
              <a:rPr lang="en-US" sz="900" dirty="0"/>
              <a:t> </a:t>
            </a:r>
            <a:r>
              <a:rPr lang="en-US" sz="900" dirty="0" err="1"/>
              <a:t>przez</a:t>
            </a:r>
            <a:r>
              <a:rPr lang="en-US" sz="900" dirty="0"/>
              <a:t> COVID-19 </a:t>
            </a:r>
            <a:r>
              <a:rPr lang="en-US" sz="900" dirty="0" err="1"/>
              <a:t>zmusiła</a:t>
            </a:r>
            <a:r>
              <a:rPr lang="en-US" sz="900" dirty="0"/>
              <a:t> </a:t>
            </a:r>
            <a:r>
              <a:rPr lang="en-US" sz="900" dirty="0" err="1"/>
              <a:t>większość</a:t>
            </a:r>
            <a:r>
              <a:rPr lang="en-US" sz="900" dirty="0"/>
              <a:t> firm do </a:t>
            </a:r>
            <a:r>
              <a:rPr lang="en-US" sz="900" dirty="0" err="1"/>
              <a:t>przeglądu</a:t>
            </a:r>
            <a:r>
              <a:rPr lang="en-US" sz="900" dirty="0"/>
              <a:t> </a:t>
            </a:r>
            <a:r>
              <a:rPr lang="en-US" sz="900" dirty="0" err="1"/>
              <a:t>strategicznego</a:t>
            </a:r>
            <a:r>
              <a:rPr lang="en-US" sz="900" dirty="0"/>
              <a:t> </a:t>
            </a:r>
            <a:r>
              <a:rPr lang="en-US" sz="900" dirty="0" err="1"/>
              <a:t>planu</a:t>
            </a:r>
            <a:r>
              <a:rPr lang="en-US" sz="900" dirty="0"/>
              <a:t> </a:t>
            </a:r>
            <a:r>
              <a:rPr lang="en-US" sz="900" dirty="0" err="1"/>
              <a:t>marketingowego</a:t>
            </a:r>
            <a:r>
              <a:rPr lang="en-US" sz="900" dirty="0"/>
              <a:t>, aby </a:t>
            </a:r>
            <a:r>
              <a:rPr lang="en-US" sz="900" dirty="0" err="1"/>
              <a:t>zweryfikować</a:t>
            </a:r>
            <a:r>
              <a:rPr lang="en-US" sz="900" dirty="0"/>
              <a:t> </a:t>
            </a:r>
            <a:r>
              <a:rPr lang="en-US" sz="900" dirty="0" err="1"/>
              <a:t>swoją</a:t>
            </a:r>
            <a:r>
              <a:rPr lang="en-US" sz="900" dirty="0"/>
              <a:t> </a:t>
            </a:r>
            <a:r>
              <a:rPr lang="en-US" sz="900" dirty="0" err="1"/>
              <a:t>obecność</a:t>
            </a:r>
            <a:r>
              <a:rPr lang="en-US" sz="900" dirty="0"/>
              <a:t> w </a:t>
            </a:r>
            <a:r>
              <a:rPr lang="en-US" sz="900" dirty="0" err="1"/>
              <a:t>marketingu</a:t>
            </a:r>
            <a:r>
              <a:rPr lang="en-US" sz="900" dirty="0"/>
              <a:t> </a:t>
            </a:r>
            <a:r>
              <a:rPr lang="en-US" sz="900" dirty="0" err="1"/>
              <a:t>cyfrowym</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dirty="0"/>
              <a:t>W </a:t>
            </a:r>
            <a:r>
              <a:rPr lang="en-US" sz="900" dirty="0" err="1"/>
              <a:t>związku</a:t>
            </a:r>
            <a:r>
              <a:rPr lang="en-US" sz="900" dirty="0"/>
              <a:t> z </a:t>
            </a:r>
            <a:r>
              <a:rPr lang="en-US" sz="900" dirty="0" err="1"/>
              <a:t>tym</a:t>
            </a:r>
            <a:r>
              <a:rPr lang="en-US" sz="900" dirty="0"/>
              <a:t>, aby </a:t>
            </a:r>
            <a:r>
              <a:rPr lang="en-US" sz="900" dirty="0" err="1"/>
              <a:t>zdefiniować</a:t>
            </a:r>
            <a:r>
              <a:rPr lang="en-US" sz="900" dirty="0"/>
              <a:t> </a:t>
            </a:r>
            <a:r>
              <a:rPr lang="en-US" sz="900" dirty="0" err="1"/>
              <a:t>strategię</a:t>
            </a:r>
            <a:r>
              <a:rPr lang="en-US" sz="900" dirty="0"/>
              <a:t> </a:t>
            </a:r>
            <a:r>
              <a:rPr lang="en-US" sz="900" dirty="0" err="1"/>
              <a:t>marketingu</a:t>
            </a:r>
            <a:r>
              <a:rPr lang="en-US" sz="900" dirty="0"/>
              <a:t> </a:t>
            </a:r>
            <a:r>
              <a:rPr lang="en-US" sz="900" dirty="0" err="1"/>
              <a:t>cyfrowego</a:t>
            </a:r>
            <a:r>
              <a:rPr lang="en-US" sz="900" dirty="0"/>
              <a:t>, </a:t>
            </a:r>
            <a:r>
              <a:rPr lang="en-US" sz="900" dirty="0" err="1"/>
              <a:t>sugeruje</a:t>
            </a:r>
            <a:r>
              <a:rPr lang="en-US" sz="900" dirty="0"/>
              <a:t> </a:t>
            </a:r>
            <a:r>
              <a:rPr lang="en-US" sz="900" dirty="0" err="1"/>
              <a:t>się</a:t>
            </a:r>
            <a:r>
              <a:rPr lang="en-US" sz="900" dirty="0"/>
              <a:t>, aby firma:</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Dokonaj</a:t>
            </a:r>
            <a:r>
              <a:rPr lang="en-US" sz="900" dirty="0"/>
              <a:t> </a:t>
            </a:r>
            <a:r>
              <a:rPr lang="en-US" sz="900" dirty="0" err="1"/>
              <a:t>analizy</a:t>
            </a:r>
            <a:r>
              <a:rPr lang="en-US" sz="900" dirty="0"/>
              <a:t> </a:t>
            </a:r>
            <a:r>
              <a:rPr lang="en-US" sz="900" dirty="0" err="1"/>
              <a:t>wewnętrznej</a:t>
            </a:r>
            <a:r>
              <a:rPr lang="en-US" sz="900" dirty="0"/>
              <a:t>: </a:t>
            </a:r>
            <a:r>
              <a:rPr lang="en-US" sz="900" dirty="0" err="1"/>
              <a:t>przeanalizuj</a:t>
            </a:r>
            <a:r>
              <a:rPr lang="en-US" sz="900" dirty="0"/>
              <a:t>, co firma </a:t>
            </a:r>
            <a:r>
              <a:rPr lang="en-US" sz="900" dirty="0" err="1"/>
              <a:t>robiła</a:t>
            </a:r>
            <a:r>
              <a:rPr lang="en-US" sz="900" dirty="0"/>
              <a:t> w </a:t>
            </a:r>
            <a:r>
              <a:rPr lang="en-US" sz="900" dirty="0" err="1"/>
              <a:t>obszarze</a:t>
            </a:r>
            <a:r>
              <a:rPr lang="en-US" sz="900" dirty="0"/>
              <a:t> </a:t>
            </a:r>
            <a:r>
              <a:rPr lang="en-US" sz="900" dirty="0" err="1"/>
              <a:t>cyfrowym</a:t>
            </a:r>
            <a:r>
              <a:rPr lang="en-US" sz="900" dirty="0"/>
              <a:t>, </a:t>
            </a:r>
            <a:r>
              <a:rPr lang="en-US" sz="900" dirty="0" err="1"/>
              <a:t>jakie</a:t>
            </a:r>
            <a:r>
              <a:rPr lang="en-US" sz="900" dirty="0"/>
              <a:t> </a:t>
            </a:r>
            <a:r>
              <a:rPr lang="en-US" sz="900" dirty="0" err="1"/>
              <a:t>są</a:t>
            </a:r>
            <a:r>
              <a:rPr lang="en-US" sz="900" dirty="0"/>
              <a:t> </a:t>
            </a:r>
            <a:r>
              <a:rPr lang="en-US" sz="900" dirty="0" err="1"/>
              <a:t>jej</a:t>
            </a:r>
            <a:r>
              <a:rPr lang="en-US" sz="900" dirty="0"/>
              <a:t> </a:t>
            </a:r>
            <a:r>
              <a:rPr lang="en-US" sz="900" dirty="0" err="1"/>
              <a:t>kompetencje</a:t>
            </a:r>
            <a:r>
              <a:rPr lang="en-US" sz="900" dirty="0"/>
              <a:t>, </a:t>
            </a:r>
            <a:r>
              <a:rPr lang="en-US" sz="900" dirty="0" err="1"/>
              <a:t>jaka</a:t>
            </a:r>
            <a:r>
              <a:rPr lang="en-US" sz="900" dirty="0"/>
              <a:t> </a:t>
            </a:r>
            <a:r>
              <a:rPr lang="en-US" sz="900" dirty="0" err="1"/>
              <a:t>ewolucja</a:t>
            </a:r>
            <a:r>
              <a:rPr lang="en-US" sz="900" dirty="0"/>
              <a:t> </a:t>
            </a:r>
            <a:r>
              <a:rPr lang="en-US" sz="900" dirty="0" err="1"/>
              <a:t>miała</a:t>
            </a:r>
            <a:r>
              <a:rPr lang="en-US" sz="900" dirty="0"/>
              <a:t> </a:t>
            </a:r>
            <a:r>
              <a:rPr lang="en-US" sz="900" dirty="0" err="1"/>
              <a:t>miejsce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Przeprowadzić</a:t>
            </a:r>
            <a:r>
              <a:rPr lang="en-US" sz="900" dirty="0"/>
              <a:t> </a:t>
            </a:r>
            <a:r>
              <a:rPr lang="en-US" sz="900" dirty="0" err="1"/>
              <a:t>analizę</a:t>
            </a:r>
            <a:r>
              <a:rPr lang="en-US" sz="900" dirty="0"/>
              <a:t> </a:t>
            </a:r>
            <a:r>
              <a:rPr lang="en-US" sz="900" dirty="0" err="1"/>
              <a:t>zewnętrzną</a:t>
            </a:r>
            <a:r>
              <a:rPr lang="en-US" sz="900" dirty="0"/>
              <a:t>: </a:t>
            </a:r>
            <a:r>
              <a:rPr lang="en-US" sz="900" dirty="0" err="1"/>
              <a:t>jakie</a:t>
            </a:r>
            <a:r>
              <a:rPr lang="en-US" sz="900" dirty="0"/>
              <a:t> </a:t>
            </a:r>
            <a:r>
              <a:rPr lang="en-US" sz="900" dirty="0" err="1"/>
              <a:t>ograniczenia</a:t>
            </a:r>
            <a:r>
              <a:rPr lang="en-US" sz="900" dirty="0"/>
              <a:t>, </a:t>
            </a:r>
            <a:r>
              <a:rPr lang="en-US" sz="900" dirty="0" err="1"/>
              <a:t>jakie</a:t>
            </a:r>
            <a:r>
              <a:rPr lang="en-US" sz="900" dirty="0"/>
              <a:t> </a:t>
            </a:r>
            <a:r>
              <a:rPr lang="en-US" sz="900" dirty="0" err="1"/>
              <a:t>korzystne</a:t>
            </a:r>
            <a:r>
              <a:rPr lang="en-US" sz="900" dirty="0"/>
              <a:t> </a:t>
            </a:r>
            <a:r>
              <a:rPr lang="en-US" sz="900" dirty="0" err="1"/>
              <a:t>czynniki</a:t>
            </a:r>
            <a:r>
              <a:rPr lang="en-US" sz="900" dirty="0"/>
              <a:t> </a:t>
            </a:r>
            <a:r>
              <a:rPr lang="en-US" sz="900" dirty="0" err="1"/>
              <a:t>występują</a:t>
            </a:r>
            <a:r>
              <a:rPr lang="en-US" sz="900" dirty="0"/>
              <a:t> w </a:t>
            </a:r>
            <a:r>
              <a:rPr lang="en-US" sz="900" dirty="0" err="1"/>
              <a:t>obszarze</a:t>
            </a:r>
            <a:r>
              <a:rPr lang="en-US" sz="900" dirty="0"/>
              <a:t> </a:t>
            </a:r>
            <a:r>
              <a:rPr lang="en-US" sz="900" dirty="0" err="1"/>
              <a:t>cyfrowym</a:t>
            </a:r>
            <a:r>
              <a:rPr lang="en-US" sz="900" dirty="0"/>
              <a:t>, </a:t>
            </a:r>
            <a:r>
              <a:rPr lang="en-US" sz="900" dirty="0" err="1"/>
              <a:t>jakie</a:t>
            </a:r>
            <a:r>
              <a:rPr lang="en-US" sz="900" dirty="0"/>
              <a:t> </a:t>
            </a:r>
            <a:r>
              <a:rPr lang="en-US" sz="900" dirty="0" err="1"/>
              <a:t>są</a:t>
            </a:r>
            <a:r>
              <a:rPr lang="en-US" sz="900" dirty="0"/>
              <a:t> trendy. W </a:t>
            </a:r>
            <a:r>
              <a:rPr lang="en-US" sz="900" dirty="0" err="1"/>
              <a:t>tym</a:t>
            </a:r>
            <a:r>
              <a:rPr lang="en-US" sz="900" dirty="0"/>
              <a:t> </a:t>
            </a:r>
            <a:r>
              <a:rPr lang="en-US" sz="900" dirty="0" err="1"/>
              <a:t>miejscu</a:t>
            </a:r>
            <a:r>
              <a:rPr lang="en-US" sz="900" dirty="0"/>
              <a:t> </a:t>
            </a:r>
            <a:r>
              <a:rPr lang="en-US" sz="900" dirty="0" err="1"/>
              <a:t>należy</a:t>
            </a:r>
            <a:r>
              <a:rPr lang="en-US" sz="900" dirty="0"/>
              <a:t> </a:t>
            </a:r>
            <a:r>
              <a:rPr lang="en-US" sz="900" dirty="0" err="1"/>
              <a:t>wziąć</a:t>
            </a:r>
            <a:r>
              <a:rPr lang="en-US" sz="900" dirty="0"/>
              <a:t> pod </a:t>
            </a:r>
            <a:r>
              <a:rPr lang="en-US" sz="900" dirty="0" err="1"/>
              <a:t>uwagę</a:t>
            </a:r>
            <a:r>
              <a:rPr lang="en-US" sz="900" dirty="0"/>
              <a:t> </a:t>
            </a:r>
            <a:r>
              <a:rPr lang="en-US" sz="900" dirty="0" err="1"/>
              <a:t>konkurencję</a:t>
            </a:r>
            <a:r>
              <a:rPr lang="en-US" sz="900" dirty="0"/>
              <a:t> </a:t>
            </a:r>
            <a:r>
              <a:rPr lang="en-US" sz="900" dirty="0" err="1"/>
              <a:t>i</a:t>
            </a:r>
            <a:r>
              <a:rPr lang="en-US" sz="900" dirty="0"/>
              <a:t> </a:t>
            </a:r>
            <a:r>
              <a:rPr lang="en-US" sz="900" dirty="0" err="1"/>
              <a:t>zachowania</a:t>
            </a:r>
            <a:r>
              <a:rPr lang="en-US" sz="900" dirty="0"/>
              <a:t> </a:t>
            </a:r>
            <a:r>
              <a:rPr lang="en-US" sz="900" dirty="0" err="1"/>
              <a:t>konsumentów</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Jasno</a:t>
            </a:r>
            <a:r>
              <a:rPr lang="en-US" sz="900" dirty="0"/>
              <a:t>, </a:t>
            </a:r>
            <a:r>
              <a:rPr lang="en-US" sz="900" dirty="0" err="1"/>
              <a:t>obiektywnie</a:t>
            </a:r>
            <a:r>
              <a:rPr lang="en-US" sz="900" dirty="0"/>
              <a:t> </a:t>
            </a:r>
            <a:r>
              <a:rPr lang="en-US" sz="900" dirty="0" err="1"/>
              <a:t>i</a:t>
            </a:r>
            <a:r>
              <a:rPr lang="en-US" sz="900" dirty="0"/>
              <a:t> </a:t>
            </a:r>
            <a:r>
              <a:rPr lang="en-US" sz="900" dirty="0" err="1"/>
              <a:t>realistycznie</a:t>
            </a:r>
            <a:r>
              <a:rPr lang="en-US" sz="900" dirty="0"/>
              <a:t> </a:t>
            </a:r>
            <a:r>
              <a:rPr lang="en-US" sz="900" dirty="0" err="1"/>
              <a:t>określ</a:t>
            </a:r>
            <a:r>
              <a:rPr lang="en-US" sz="900" dirty="0"/>
              <a:t> </a:t>
            </a:r>
            <a:r>
              <a:rPr lang="en-US" sz="900" dirty="0" err="1"/>
              <a:t>cele</a:t>
            </a:r>
            <a:r>
              <a:rPr lang="en-US" sz="900" dirty="0"/>
              <a:t>, </a:t>
            </a:r>
            <a:r>
              <a:rPr lang="en-US" sz="900" dirty="0" err="1"/>
              <a:t>które</a:t>
            </a:r>
            <a:r>
              <a:rPr lang="en-US" sz="900" dirty="0"/>
              <a:t> </a:t>
            </a:r>
            <a:r>
              <a:rPr lang="en-US" sz="900" dirty="0" err="1"/>
              <a:t>chcesz</a:t>
            </a:r>
            <a:r>
              <a:rPr lang="en-US" sz="900" dirty="0"/>
              <a:t> </a:t>
            </a:r>
            <a:r>
              <a:rPr lang="en-US" sz="900" dirty="0" err="1"/>
              <a:t>osiągnąć</a:t>
            </a:r>
            <a:r>
              <a:rPr lang="en-US" sz="900" dirty="0"/>
              <a:t> </a:t>
            </a:r>
            <a:r>
              <a:rPr lang="en-US" sz="900" dirty="0" err="1"/>
              <a:t>dzięki</a:t>
            </a:r>
            <a:r>
              <a:rPr lang="en-US" sz="900" dirty="0"/>
              <a:t> </a:t>
            </a:r>
            <a:r>
              <a:rPr lang="en-US" sz="900" dirty="0" err="1"/>
              <a:t>marketingowi</a:t>
            </a:r>
            <a:r>
              <a:rPr lang="en-US" sz="900" dirty="0"/>
              <a:t> </a:t>
            </a:r>
            <a:r>
              <a:rPr lang="en-US" sz="900" dirty="0" err="1"/>
              <a:t>cyfrowemu</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Wskaż</a:t>
            </a:r>
            <a:r>
              <a:rPr lang="en-US" sz="900" dirty="0"/>
              <a:t> segment </a:t>
            </a:r>
            <a:r>
              <a:rPr lang="en-US" sz="900" dirty="0" err="1"/>
              <a:t>lub</a:t>
            </a:r>
            <a:r>
              <a:rPr lang="en-US" sz="900" dirty="0"/>
              <a:t> </a:t>
            </a:r>
            <a:r>
              <a:rPr lang="en-US" sz="900" dirty="0" err="1"/>
              <a:t>segmenty</a:t>
            </a:r>
            <a:r>
              <a:rPr lang="en-US" sz="900" dirty="0"/>
              <a:t>, do </a:t>
            </a:r>
            <a:r>
              <a:rPr lang="en-US" sz="900" dirty="0" err="1"/>
              <a:t>których</a:t>
            </a:r>
            <a:r>
              <a:rPr lang="en-US" sz="900" dirty="0"/>
              <a:t> </a:t>
            </a:r>
            <a:r>
              <a:rPr lang="en-US" sz="900" dirty="0" err="1"/>
              <a:t>chcesz</a:t>
            </a:r>
            <a:r>
              <a:rPr lang="en-US" sz="900" dirty="0"/>
              <a:t> </a:t>
            </a:r>
            <a:r>
              <a:rPr lang="en-US" sz="900" dirty="0" err="1"/>
              <a:t>dotrzeć</a:t>
            </a:r>
            <a:r>
              <a:rPr lang="en-US" sz="900" dirty="0"/>
              <a:t> </a:t>
            </a:r>
            <a:r>
              <a:rPr lang="en-US" sz="900" dirty="0" err="1"/>
              <a:t>za</a:t>
            </a:r>
            <a:r>
              <a:rPr lang="en-US" sz="900" dirty="0"/>
              <a:t> </a:t>
            </a:r>
            <a:r>
              <a:rPr lang="en-US" sz="900" dirty="0" err="1"/>
              <a:t>pomocą</a:t>
            </a:r>
            <a:r>
              <a:rPr lang="en-US" sz="900" dirty="0"/>
              <a:t> </a:t>
            </a:r>
            <a:r>
              <a:rPr lang="en-US" sz="900" dirty="0" err="1"/>
              <a:t>marketingu</a:t>
            </a:r>
            <a:r>
              <a:rPr lang="en-US" sz="900" dirty="0"/>
              <a:t> </a:t>
            </a:r>
            <a:r>
              <a:rPr lang="en-US" sz="900" dirty="0" err="1"/>
              <a:t>cyfrowego</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Określenie</a:t>
            </a:r>
            <a:r>
              <a:rPr lang="en-US" sz="900" dirty="0"/>
              <a:t> </a:t>
            </a:r>
            <a:r>
              <a:rPr lang="en-US" sz="900" dirty="0" err="1"/>
              <a:t>propozycji</a:t>
            </a:r>
            <a:r>
              <a:rPr lang="en-US" sz="900" dirty="0"/>
              <a:t> </a:t>
            </a:r>
            <a:r>
              <a:rPr lang="en-US" sz="900" dirty="0" err="1"/>
              <a:t>wartości</a:t>
            </a:r>
            <a:r>
              <a:rPr lang="en-US" sz="900" dirty="0"/>
              <a:t>, </a:t>
            </a:r>
            <a:r>
              <a:rPr lang="en-US" sz="900" dirty="0" err="1"/>
              <a:t>czyli</a:t>
            </a:r>
            <a:r>
              <a:rPr lang="en-US" sz="900" dirty="0"/>
              <a:t> </a:t>
            </a:r>
            <a:r>
              <a:rPr lang="en-US" sz="900" dirty="0" err="1"/>
              <a:t>tego</a:t>
            </a:r>
            <a:r>
              <a:rPr lang="en-US" sz="900" dirty="0"/>
              <a:t>, co </a:t>
            </a:r>
            <a:r>
              <a:rPr lang="en-US" sz="900" dirty="0" err="1"/>
              <a:t>klient</a:t>
            </a:r>
            <a:r>
              <a:rPr lang="en-US" sz="900" dirty="0"/>
              <a:t> </a:t>
            </a:r>
            <a:r>
              <a:rPr lang="en-US" sz="900" dirty="0" err="1"/>
              <a:t>będzie</a:t>
            </a:r>
            <a:r>
              <a:rPr lang="en-US" sz="900" dirty="0"/>
              <a:t> </a:t>
            </a:r>
            <a:r>
              <a:rPr lang="en-US" sz="900" dirty="0" err="1"/>
              <a:t>postrzegał</a:t>
            </a:r>
            <a:r>
              <a:rPr lang="en-US" sz="900" dirty="0"/>
              <a:t> </a:t>
            </a:r>
            <a:r>
              <a:rPr lang="en-US" sz="900" dirty="0" err="1"/>
              <a:t>jako</a:t>
            </a:r>
            <a:r>
              <a:rPr lang="en-US" sz="900" dirty="0"/>
              <a:t> </a:t>
            </a:r>
            <a:r>
              <a:rPr lang="en-US" sz="900" dirty="0" err="1"/>
              <a:t>wyjątkowe</a:t>
            </a:r>
            <a:r>
              <a:rPr lang="en-US" sz="900" dirty="0"/>
              <a:t> w </a:t>
            </a:r>
            <a:r>
              <a:rPr lang="en-US" sz="900" dirty="0" err="1"/>
              <a:t>marce</a:t>
            </a:r>
            <a:r>
              <a:rPr lang="en-US" sz="900" dirty="0"/>
              <a:t> </a:t>
            </a:r>
            <a:r>
              <a:rPr lang="en-US" sz="900" dirty="0" err="1"/>
              <a:t>i</a:t>
            </a:r>
            <a:r>
              <a:rPr lang="en-US" sz="900" dirty="0"/>
              <a:t> </a:t>
            </a:r>
            <a:r>
              <a:rPr lang="en-US" sz="900" dirty="0" err="1"/>
              <a:t>firmie</a:t>
            </a:r>
            <a:r>
              <a:rPr lang="en-US" sz="900" dirty="0"/>
              <a:t>. Ta </a:t>
            </a:r>
            <a:r>
              <a:rPr lang="en-US" sz="900" dirty="0" err="1"/>
              <a:t>propozycja</a:t>
            </a:r>
            <a:r>
              <a:rPr lang="en-US" sz="900" dirty="0"/>
              <a:t> </a:t>
            </a:r>
            <a:r>
              <a:rPr lang="en-US" sz="900" dirty="0" err="1"/>
              <a:t>wartości</a:t>
            </a:r>
            <a:r>
              <a:rPr lang="en-US" sz="900" dirty="0"/>
              <a:t> </a:t>
            </a:r>
            <a:r>
              <a:rPr lang="en-US" sz="900" dirty="0" err="1"/>
              <a:t>musi</a:t>
            </a:r>
            <a:r>
              <a:rPr lang="en-US" sz="900" dirty="0"/>
              <a:t> </a:t>
            </a:r>
            <a:r>
              <a:rPr lang="en-US" sz="900" dirty="0" err="1"/>
              <a:t>być</a:t>
            </a:r>
            <a:r>
              <a:rPr lang="en-US" sz="900" dirty="0"/>
              <a:t> </a:t>
            </a:r>
            <a:r>
              <a:rPr lang="en-US" sz="900" dirty="0" err="1"/>
              <a:t>wyjątkowa</a:t>
            </a:r>
            <a:r>
              <a:rPr lang="en-US" sz="900" dirty="0"/>
              <a:t>, </a:t>
            </a:r>
            <a:r>
              <a:rPr lang="en-US" sz="900" dirty="0" err="1"/>
              <a:t>zrównoważona</a:t>
            </a:r>
            <a:r>
              <a:rPr lang="en-US" sz="900" dirty="0"/>
              <a:t> </a:t>
            </a:r>
            <a:r>
              <a:rPr lang="en-US" sz="900" dirty="0" err="1"/>
              <a:t>i</a:t>
            </a:r>
            <a:r>
              <a:rPr lang="en-US" sz="900" dirty="0"/>
              <a:t> </a:t>
            </a:r>
            <a:r>
              <a:rPr lang="en-US" sz="900" dirty="0" err="1"/>
              <a:t>trwała</a:t>
            </a:r>
            <a:r>
              <a:rPr lang="en-US" sz="900" dirty="0"/>
              <a:t> w </a:t>
            </a:r>
            <a:r>
              <a:rPr lang="en-US" sz="900" dirty="0" err="1"/>
              <a:t>czasie</a:t>
            </a:r>
            <a:r>
              <a:rPr lang="en-US" sz="900" dirty="0"/>
              <a:t>. Marketing </a:t>
            </a:r>
            <a:r>
              <a:rPr lang="en-US" sz="900" dirty="0" err="1"/>
              <a:t>cyfrowy</a:t>
            </a:r>
            <a:r>
              <a:rPr lang="en-US" sz="900" dirty="0"/>
              <a:t> </a:t>
            </a:r>
            <a:r>
              <a:rPr lang="en-US" sz="900" dirty="0" err="1"/>
              <a:t>musi</a:t>
            </a:r>
            <a:r>
              <a:rPr lang="en-US" sz="900" dirty="0"/>
              <a:t> </a:t>
            </a:r>
            <a:r>
              <a:rPr lang="en-US" sz="900" dirty="0" err="1"/>
              <a:t>być</a:t>
            </a:r>
            <a:r>
              <a:rPr lang="en-US" sz="900" dirty="0"/>
              <a:t> w </a:t>
            </a:r>
            <a:r>
              <a:rPr lang="en-US" sz="900" dirty="0" err="1"/>
              <a:t>stanie</a:t>
            </a:r>
            <a:r>
              <a:rPr lang="en-US" sz="900" dirty="0"/>
              <a:t> </a:t>
            </a:r>
            <a:r>
              <a:rPr lang="en-US" sz="900" dirty="0" err="1"/>
              <a:t>przekazać</a:t>
            </a:r>
            <a:r>
              <a:rPr lang="en-US" sz="900" dirty="0"/>
              <a:t> </a:t>
            </a:r>
            <a:r>
              <a:rPr lang="en-US" sz="900" dirty="0" err="1"/>
              <a:t>tę</a:t>
            </a:r>
            <a:r>
              <a:rPr lang="en-US" sz="900" dirty="0"/>
              <a:t> </a:t>
            </a:r>
            <a:r>
              <a:rPr lang="en-US" sz="900" dirty="0" err="1"/>
              <a:t>propozycję</a:t>
            </a:r>
            <a:r>
              <a:rPr lang="en-US" sz="900" dirty="0"/>
              <a:t> </a:t>
            </a:r>
            <a:r>
              <a:rPr lang="en-US" sz="900" dirty="0" err="1"/>
              <a:t>wartości</a:t>
            </a:r>
            <a:r>
              <a:rPr lang="en-US" sz="900" dirty="0"/>
              <a:t> </a:t>
            </a:r>
            <a:r>
              <a:rPr lang="en-US" sz="900" dirty="0" err="1"/>
              <a:t>segmentom</a:t>
            </a:r>
            <a:r>
              <a:rPr lang="en-US" sz="900" dirty="0"/>
              <a:t> </a:t>
            </a:r>
            <a:r>
              <a:rPr lang="en-US" sz="900" dirty="0" err="1"/>
              <a:t>docelowym</a:t>
            </a:r>
            <a:r>
              <a:rPr lang="en-US" sz="900" dirty="0"/>
              <a:t>. </a:t>
            </a:r>
            <a:r>
              <a:rPr lang="en-US" sz="900" dirty="0" err="1"/>
              <a:t>Oczywiście</a:t>
            </a:r>
            <a:r>
              <a:rPr lang="en-US" sz="900" dirty="0"/>
              <a:t>, aby </a:t>
            </a:r>
            <a:r>
              <a:rPr lang="en-US" sz="900" dirty="0" err="1"/>
              <a:t>być</a:t>
            </a:r>
            <a:r>
              <a:rPr lang="en-US" sz="900" dirty="0"/>
              <a:t> </a:t>
            </a:r>
            <a:r>
              <a:rPr lang="en-US" sz="900" dirty="0" err="1"/>
              <a:t>propozycją</a:t>
            </a:r>
            <a:r>
              <a:rPr lang="en-US" sz="900" dirty="0"/>
              <a:t> </a:t>
            </a:r>
            <a:r>
              <a:rPr lang="en-US" sz="900" dirty="0" err="1"/>
              <a:t>wartości</a:t>
            </a:r>
            <a:r>
              <a:rPr lang="en-US" sz="900" dirty="0"/>
              <a:t>, </a:t>
            </a:r>
            <a:r>
              <a:rPr lang="en-US" sz="900" dirty="0" err="1"/>
              <a:t>specjalna</a:t>
            </a:r>
            <a:r>
              <a:rPr lang="en-US" sz="900" dirty="0"/>
              <a:t> </a:t>
            </a:r>
            <a:r>
              <a:rPr lang="en-US" sz="900" dirty="0" err="1"/>
              <a:t>korzyść</a:t>
            </a:r>
            <a:r>
              <a:rPr lang="en-US" sz="900" dirty="0"/>
              <a:t>, </a:t>
            </a:r>
            <a:r>
              <a:rPr lang="en-US" sz="900" dirty="0" err="1"/>
              <a:t>którą</a:t>
            </a:r>
            <a:r>
              <a:rPr lang="en-US" sz="900" dirty="0"/>
              <a:t> </a:t>
            </a:r>
            <a:r>
              <a:rPr lang="en-US" sz="900" dirty="0" err="1"/>
              <a:t>chcemy</a:t>
            </a:r>
            <a:r>
              <a:rPr lang="en-US" sz="900" dirty="0"/>
              <a:t> </a:t>
            </a:r>
            <a:r>
              <a:rPr lang="en-US" sz="900" dirty="0" err="1"/>
              <a:t>zapewnić</a:t>
            </a:r>
            <a:r>
              <a:rPr lang="en-US" sz="900" dirty="0"/>
              <a:t> </a:t>
            </a:r>
            <a:r>
              <a:rPr lang="en-US" sz="900" dirty="0" err="1"/>
              <a:t>naszemu</a:t>
            </a:r>
            <a:r>
              <a:rPr lang="en-US" sz="900" dirty="0"/>
              <a:t> </a:t>
            </a:r>
            <a:r>
              <a:rPr lang="en-US" sz="900" dirty="0" err="1"/>
              <a:t>klientowi</a:t>
            </a:r>
            <a:r>
              <a:rPr lang="en-US" sz="900" dirty="0"/>
              <a:t>, </a:t>
            </a:r>
            <a:r>
              <a:rPr lang="en-US" sz="900" dirty="0" err="1"/>
              <a:t>musi</a:t>
            </a:r>
            <a:r>
              <a:rPr lang="en-US" sz="900" dirty="0"/>
              <a:t> </a:t>
            </a:r>
            <a:r>
              <a:rPr lang="en-US" sz="900" dirty="0" err="1"/>
              <a:t>być</a:t>
            </a:r>
            <a:r>
              <a:rPr lang="en-US" sz="900" dirty="0"/>
              <a:t> </a:t>
            </a:r>
            <a:r>
              <a:rPr lang="en-US" sz="900" dirty="0" err="1"/>
              <a:t>przez</a:t>
            </a:r>
            <a:r>
              <a:rPr lang="en-US" sz="900" dirty="0"/>
              <a:t> </a:t>
            </a:r>
            <a:r>
              <a:rPr lang="en-US" sz="900" dirty="0" err="1"/>
              <a:t>niego</a:t>
            </a:r>
            <a:r>
              <a:rPr lang="en-US" sz="900" dirty="0"/>
              <a:t> </a:t>
            </a:r>
            <a:r>
              <a:rPr lang="en-US" sz="900" dirty="0" err="1"/>
              <a:t>ceniona</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Zbudować</a:t>
            </a:r>
            <a:r>
              <a:rPr lang="en-US" sz="900" dirty="0"/>
              <a:t> </a:t>
            </a:r>
            <a:r>
              <a:rPr lang="en-US" sz="900" dirty="0" err="1"/>
              <a:t>relację</a:t>
            </a:r>
            <a:r>
              <a:rPr lang="en-US" sz="900" dirty="0"/>
              <a:t> z </a:t>
            </a:r>
            <a:r>
              <a:rPr lang="en-US" sz="900" dirty="0" err="1"/>
              <a:t>klientem</a:t>
            </a:r>
            <a:r>
              <a:rPr lang="en-US" sz="900" dirty="0"/>
              <a:t> (</a:t>
            </a:r>
            <a:r>
              <a:rPr lang="en-US" sz="900" dirty="0" err="1"/>
              <a:t>jeśli</a:t>
            </a:r>
            <a:r>
              <a:rPr lang="en-US" sz="900" dirty="0"/>
              <a:t> taka jest </a:t>
            </a:r>
            <a:r>
              <a:rPr lang="en-US" sz="900" dirty="0" err="1"/>
              <a:t>intencja</a:t>
            </a:r>
            <a:r>
              <a:rPr lang="en-US" sz="900" dirty="0"/>
              <a:t> </a:t>
            </a:r>
            <a:r>
              <a:rPr lang="en-US" sz="900" dirty="0" err="1"/>
              <a:t>firmy</a:t>
            </a:r>
            <a:r>
              <a:rPr lang="en-US" sz="900" dirty="0"/>
              <a:t>), </a:t>
            </a:r>
            <a:r>
              <a:rPr lang="en-US" sz="900" dirty="0" err="1"/>
              <a:t>wykorzystać</a:t>
            </a:r>
            <a:r>
              <a:rPr lang="en-US" sz="900" dirty="0"/>
              <a:t> </a:t>
            </a:r>
            <a:r>
              <a:rPr lang="en-US" sz="900" dirty="0" err="1"/>
              <a:t>jego</a:t>
            </a:r>
            <a:r>
              <a:rPr lang="en-US" sz="900" dirty="0"/>
              <a:t> </a:t>
            </a:r>
            <a:r>
              <a:rPr lang="en-US" sz="900" dirty="0" err="1"/>
              <a:t>wartość</a:t>
            </a:r>
            <a:r>
              <a:rPr lang="en-US" sz="900" dirty="0"/>
              <a:t> </a:t>
            </a:r>
            <a:r>
              <a:rPr lang="en-US" sz="900" dirty="0" err="1"/>
              <a:t>życiową</a:t>
            </a:r>
            <a:r>
              <a:rPr lang="en-US" sz="900" dirty="0"/>
              <a:t> (</a:t>
            </a:r>
            <a:r>
              <a:rPr lang="en-US" sz="900" dirty="0" err="1"/>
              <a:t>wartość</a:t>
            </a:r>
            <a:r>
              <a:rPr lang="en-US" sz="900" dirty="0"/>
              <a:t>, </a:t>
            </a:r>
            <a:r>
              <a:rPr lang="en-US" sz="900" dirty="0" err="1"/>
              <a:t>jaką</a:t>
            </a:r>
            <a:r>
              <a:rPr lang="en-US" sz="900" dirty="0"/>
              <a:t> </a:t>
            </a:r>
            <a:r>
              <a:rPr lang="en-US" sz="900" dirty="0" err="1"/>
              <a:t>klient</a:t>
            </a:r>
            <a:r>
              <a:rPr lang="en-US" sz="900" dirty="0"/>
              <a:t> </a:t>
            </a:r>
            <a:r>
              <a:rPr lang="en-US" sz="900" dirty="0" err="1"/>
              <a:t>może</a:t>
            </a:r>
            <a:r>
              <a:rPr lang="en-US" sz="900" dirty="0"/>
              <a:t> </a:t>
            </a:r>
            <a:r>
              <a:rPr lang="en-US" sz="900" dirty="0" err="1"/>
              <a:t>mieć</a:t>
            </a:r>
            <a:r>
              <a:rPr lang="en-US" sz="900" dirty="0"/>
              <a:t> </a:t>
            </a:r>
            <a:r>
              <a:rPr lang="en-US" sz="900" dirty="0" err="1"/>
              <a:t>dla</a:t>
            </a:r>
            <a:r>
              <a:rPr lang="en-US" sz="900" dirty="0"/>
              <a:t> </a:t>
            </a:r>
            <a:r>
              <a:rPr lang="en-US" sz="900" dirty="0" err="1"/>
              <a:t>firmy</a:t>
            </a:r>
            <a:r>
              <a:rPr lang="en-US" sz="900" dirty="0"/>
              <a:t> </a:t>
            </a:r>
            <a:r>
              <a:rPr lang="en-US" sz="900" dirty="0" err="1"/>
              <a:t>przez</a:t>
            </a:r>
            <a:r>
              <a:rPr lang="en-US" sz="900" dirty="0"/>
              <a:t> </a:t>
            </a:r>
            <a:r>
              <a:rPr lang="en-US" sz="900" dirty="0" err="1"/>
              <a:t>cały</a:t>
            </a:r>
            <a:r>
              <a:rPr lang="en-US" sz="900" dirty="0"/>
              <a:t> </a:t>
            </a:r>
            <a:r>
              <a:rPr lang="en-US" sz="900" dirty="0" err="1"/>
              <a:t>okres</a:t>
            </a:r>
            <a:r>
              <a:rPr lang="en-US" sz="900" dirty="0"/>
              <a:t> </a:t>
            </a:r>
            <a:r>
              <a:rPr lang="en-US" sz="900" dirty="0" err="1"/>
              <a:t>relacji</a:t>
            </a:r>
            <a:r>
              <a:rPr lang="en-US" sz="900" dirty="0"/>
              <a:t> z </a:t>
            </a:r>
            <a:r>
              <a:rPr lang="en-US" sz="900" dirty="0" err="1"/>
              <a:t>firmą</a:t>
            </a:r>
            <a:r>
              <a:rPr lang="en-US" sz="900" dirty="0"/>
              <a:t>). </a:t>
            </a:r>
            <a:r>
              <a:rPr lang="en-US" sz="900" dirty="0" err="1"/>
              <a:t>Strategia</a:t>
            </a:r>
            <a:r>
              <a:rPr lang="en-US" sz="900" dirty="0"/>
              <a:t> </a:t>
            </a:r>
            <a:r>
              <a:rPr lang="en-US" sz="900" dirty="0" err="1"/>
              <a:t>powinna</a:t>
            </a:r>
            <a:r>
              <a:rPr lang="en-US" sz="900" dirty="0"/>
              <a:t> </a:t>
            </a:r>
            <a:r>
              <a:rPr lang="en-US" sz="900" dirty="0" err="1"/>
              <a:t>dążyć</a:t>
            </a:r>
            <a:r>
              <a:rPr lang="en-US" sz="900" dirty="0"/>
              <a:t> do </a:t>
            </a:r>
            <a:r>
              <a:rPr lang="en-US" sz="900" dirty="0" err="1"/>
              <a:t>monetyzacji</a:t>
            </a:r>
            <a:r>
              <a:rPr lang="en-US" sz="900" dirty="0"/>
              <a:t> </a:t>
            </a:r>
            <a:r>
              <a:rPr lang="en-US" sz="900" dirty="0" err="1"/>
              <a:t>komponentu</a:t>
            </a:r>
            <a:r>
              <a:rPr lang="en-US" sz="900" dirty="0"/>
              <a:t> </a:t>
            </a:r>
            <a:r>
              <a:rPr lang="en-US" sz="900" dirty="0" err="1"/>
              <a:t>cyfrowego</a:t>
            </a:r>
            <a:r>
              <a:rPr lang="en-US" sz="900" dirty="0"/>
              <a:t> w </a:t>
            </a:r>
            <a:r>
              <a:rPr lang="en-US" sz="900" dirty="0" err="1"/>
              <a:t>celu</a:t>
            </a:r>
            <a:r>
              <a:rPr lang="en-US" sz="900" dirty="0"/>
              <a:t> </a:t>
            </a:r>
            <a:r>
              <a:rPr lang="en-US" sz="900" dirty="0" err="1"/>
              <a:t>wzmocnienia</a:t>
            </a:r>
            <a:r>
              <a:rPr lang="en-US" sz="900" dirty="0"/>
              <a:t> </a:t>
            </a:r>
            <a:r>
              <a:rPr lang="en-US" sz="900" dirty="0" err="1"/>
              <a:t>tej</a:t>
            </a:r>
            <a:r>
              <a:rPr lang="en-US" sz="900" dirty="0"/>
              <a:t> </a:t>
            </a:r>
            <a:r>
              <a:rPr lang="en-US" sz="900" dirty="0" err="1"/>
              <a:t>samej</a:t>
            </a:r>
            <a:r>
              <a:rPr lang="en-US" sz="900" dirty="0"/>
              <a:t> </a:t>
            </a:r>
            <a:r>
              <a:rPr lang="en-US" sz="900" dirty="0" err="1"/>
              <a:t>relacji</a:t>
            </a:r>
            <a:r>
              <a:rPr lang="en-US" sz="900" dirty="0"/>
              <a:t> </a:t>
            </a:r>
            <a:r>
              <a:rPr lang="en-US" sz="900" dirty="0" err="1"/>
              <a:t>i</a:t>
            </a:r>
            <a:r>
              <a:rPr lang="en-US" sz="900" dirty="0"/>
              <a:t> w </a:t>
            </a:r>
            <a:r>
              <a:rPr lang="en-US" sz="900" dirty="0" err="1"/>
              <a:t>konsekwencji</a:t>
            </a:r>
            <a:r>
              <a:rPr lang="en-US" sz="900" dirty="0"/>
              <a:t> </a:t>
            </a:r>
            <a:r>
              <a:rPr lang="en-US" sz="900" dirty="0" err="1"/>
              <a:t>przyczynienia</a:t>
            </a:r>
            <a:r>
              <a:rPr lang="en-US" sz="900" dirty="0"/>
              <a:t> </a:t>
            </a:r>
            <a:r>
              <a:rPr lang="en-US" sz="900" dirty="0" err="1"/>
              <a:t>się</a:t>
            </a:r>
            <a:r>
              <a:rPr lang="en-US" sz="900" dirty="0"/>
              <a:t> do </a:t>
            </a:r>
            <a:r>
              <a:rPr lang="en-US" sz="900" dirty="0" err="1"/>
              <a:t>zwiększenia</a:t>
            </a:r>
            <a:r>
              <a:rPr lang="en-US" sz="900" dirty="0"/>
              <a:t> </a:t>
            </a:r>
            <a:r>
              <a:rPr lang="en-US" sz="900" dirty="0" err="1"/>
              <a:t>lojalności</a:t>
            </a:r>
            <a:r>
              <a:rPr lang="en-US" sz="900" dirty="0"/>
              <a:t> </a:t>
            </a:r>
            <a:r>
              <a:rPr lang="en-US" sz="900" dirty="0" err="1"/>
              <a:t>klientów</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Myśląc</a:t>
            </a:r>
            <a:r>
              <a:rPr lang="en-US" sz="900" dirty="0"/>
              <a:t> o </a:t>
            </a:r>
            <a:r>
              <a:rPr lang="en-US" sz="900" dirty="0" err="1"/>
              <a:t>strategii</a:t>
            </a:r>
            <a:r>
              <a:rPr lang="en-US" sz="900" dirty="0"/>
              <a:t> </a:t>
            </a:r>
            <a:r>
              <a:rPr lang="en-US" sz="900" dirty="0" err="1"/>
              <a:t>cyfrowej</a:t>
            </a:r>
            <a:r>
              <a:rPr lang="en-US" sz="900" dirty="0"/>
              <a:t>, </a:t>
            </a:r>
            <a:r>
              <a:rPr lang="en-US" sz="900" dirty="0" err="1"/>
              <a:t>musimy</a:t>
            </a:r>
            <a:r>
              <a:rPr lang="en-US" sz="900" dirty="0"/>
              <a:t> </a:t>
            </a:r>
            <a:r>
              <a:rPr lang="en-US" sz="900" dirty="0" err="1"/>
              <a:t>zdefiniować</a:t>
            </a:r>
            <a:r>
              <a:rPr lang="en-US" sz="900" dirty="0"/>
              <a:t>, w </a:t>
            </a:r>
            <a:r>
              <a:rPr lang="en-US" sz="900" dirty="0" err="1"/>
              <a:t>jaki</a:t>
            </a:r>
            <a:r>
              <a:rPr lang="en-US" sz="900" dirty="0"/>
              <a:t> </a:t>
            </a:r>
            <a:r>
              <a:rPr lang="en-US" sz="900" dirty="0" err="1"/>
              <a:t>sposób</a:t>
            </a:r>
            <a:r>
              <a:rPr lang="en-US" sz="900" dirty="0"/>
              <a:t> digital marketing mix </a:t>
            </a:r>
            <a:r>
              <a:rPr lang="en-US" sz="900" dirty="0" err="1"/>
              <a:t>będzie</a:t>
            </a:r>
            <a:r>
              <a:rPr lang="en-US" sz="900" dirty="0"/>
              <a:t> </a:t>
            </a:r>
            <a:r>
              <a:rPr lang="en-US" sz="900" dirty="0" err="1"/>
              <a:t>obecny</a:t>
            </a:r>
            <a:r>
              <a:rPr lang="en-US" sz="900" dirty="0"/>
              <a:t>, </a:t>
            </a:r>
            <a:r>
              <a:rPr lang="en-US" sz="900" dirty="0" err="1"/>
              <a:t>jaki</a:t>
            </a:r>
            <a:r>
              <a:rPr lang="en-US" sz="900" dirty="0"/>
              <a:t> </a:t>
            </a:r>
            <a:r>
              <a:rPr lang="en-US" sz="900" dirty="0" err="1"/>
              <a:t>będzie</a:t>
            </a:r>
            <a:r>
              <a:rPr lang="en-US" sz="900" dirty="0"/>
              <a:t> </a:t>
            </a:r>
            <a:r>
              <a:rPr lang="en-US" sz="900" dirty="0" err="1"/>
              <a:t>jego</a:t>
            </a:r>
            <a:r>
              <a:rPr lang="en-US" sz="900" dirty="0"/>
              <a:t> </a:t>
            </a:r>
            <a:r>
              <a:rPr lang="en-US" sz="900" dirty="0" err="1"/>
              <a:t>wkład</a:t>
            </a:r>
            <a:r>
              <a:rPr lang="en-US" sz="900" dirty="0"/>
              <a:t> w </a:t>
            </a:r>
            <a:r>
              <a:rPr lang="en-US" sz="900" dirty="0" err="1"/>
              <a:t>budowanie</a:t>
            </a:r>
            <a:r>
              <a:rPr lang="en-US" sz="900" dirty="0"/>
              <a:t> </a:t>
            </a:r>
            <a:r>
              <a:rPr lang="en-US" sz="900" dirty="0" err="1"/>
              <a:t>marki</a:t>
            </a:r>
            <a:r>
              <a:rPr lang="en-US" sz="900" dirty="0"/>
              <a:t>. </a:t>
            </a:r>
            <a:endParaRPr sz="900" dirty="0"/>
          </a:p>
        </p:txBody>
      </p:sp>
    </p:spTree>
    <p:extLst>
      <p:ext uri="{BB962C8B-B14F-4D97-AF65-F5344CB8AC3E}">
        <p14:creationId xmlns:p14="http://schemas.microsoft.com/office/powerpoint/2010/main" val="620389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a:t>Na </a:t>
            </a:r>
            <a:r>
              <a:rPr lang="en-US" sz="900" dirty="0" err="1"/>
              <a:t>tym</a:t>
            </a:r>
            <a:r>
              <a:rPr lang="en-US" sz="900" dirty="0"/>
              <a:t> </a:t>
            </a:r>
            <a:r>
              <a:rPr lang="en-US" sz="900" dirty="0" err="1"/>
              <a:t>obrazku</a:t>
            </a:r>
            <a:r>
              <a:rPr lang="en-US" sz="900" dirty="0"/>
              <a:t> </a:t>
            </a:r>
            <a:r>
              <a:rPr lang="en-US" sz="900" dirty="0" err="1"/>
              <a:t>można</a:t>
            </a:r>
            <a:r>
              <a:rPr lang="en-US" sz="900" dirty="0"/>
              <a:t> </a:t>
            </a:r>
            <a:r>
              <a:rPr lang="en-US" sz="900" dirty="0" err="1"/>
              <a:t>zobaczyć</a:t>
            </a:r>
            <a:r>
              <a:rPr lang="en-US" sz="900" dirty="0"/>
              <a:t> </a:t>
            </a:r>
            <a:r>
              <a:rPr lang="en-US" sz="900" dirty="0" err="1"/>
              <a:t>proponowaną</a:t>
            </a:r>
            <a:r>
              <a:rPr lang="en-US" sz="900" dirty="0"/>
              <a:t> </a:t>
            </a:r>
            <a:r>
              <a:rPr lang="en-US" sz="900" dirty="0" err="1"/>
              <a:t>metodologię</a:t>
            </a:r>
            <a:r>
              <a:rPr lang="en-US" sz="900" dirty="0"/>
              <a:t> </a:t>
            </a:r>
            <a:r>
              <a:rPr lang="en-US" sz="900" dirty="0" err="1"/>
              <a:t>stosowania</a:t>
            </a:r>
            <a:r>
              <a:rPr lang="en-US" sz="900" dirty="0"/>
              <a:t> </a:t>
            </a:r>
            <a:r>
              <a:rPr lang="en-US" sz="900" dirty="0" err="1"/>
              <a:t>strategii</a:t>
            </a:r>
            <a:r>
              <a:rPr lang="en-US" sz="900" dirty="0"/>
              <a:t> </a:t>
            </a:r>
            <a:r>
              <a:rPr lang="en-US" sz="900" dirty="0" err="1"/>
              <a:t>marketingu</a:t>
            </a:r>
            <a:r>
              <a:rPr lang="en-US" sz="900" dirty="0"/>
              <a:t> </a:t>
            </a:r>
            <a:r>
              <a:rPr lang="en-US" sz="900" dirty="0" err="1"/>
              <a:t>cyfrowego</a:t>
            </a:r>
            <a:r>
              <a:rPr lang="en-US" sz="900" dirty="0"/>
              <a:t>. </a:t>
            </a:r>
            <a:r>
              <a:rPr lang="en-US" sz="900" dirty="0" err="1"/>
              <a:t>Metodologia</a:t>
            </a:r>
            <a:r>
              <a:rPr lang="en-US" sz="900" dirty="0"/>
              <a:t> ta </a:t>
            </a:r>
            <a:r>
              <a:rPr lang="en-US" sz="900" dirty="0" err="1"/>
              <a:t>składa</a:t>
            </a:r>
            <a:r>
              <a:rPr lang="en-US" sz="900" dirty="0"/>
              <a:t> </a:t>
            </a:r>
            <a:r>
              <a:rPr lang="en-US" sz="900" dirty="0" err="1"/>
              <a:t>się</a:t>
            </a:r>
            <a:r>
              <a:rPr lang="en-US" sz="900" dirty="0"/>
              <a:t> z </a:t>
            </a:r>
            <a:r>
              <a:rPr lang="en-US" sz="900" dirty="0" err="1"/>
              <a:t>trzech</a:t>
            </a:r>
            <a:r>
              <a:rPr lang="en-US" sz="900" dirty="0"/>
              <a:t> </a:t>
            </a:r>
            <a:r>
              <a:rPr lang="en-US" sz="900" dirty="0" err="1"/>
              <a:t>faz</a:t>
            </a:r>
            <a:r>
              <a:rPr lang="en-US" sz="900" dirty="0"/>
              <a:t>.</a:t>
            </a:r>
            <a:endParaRPr sz="900" dirty="0"/>
          </a:p>
          <a:p>
            <a:pPr marL="457200" lvl="0" indent="-285750" algn="l" rtl="0">
              <a:lnSpc>
                <a:spcPct val="100000"/>
              </a:lnSpc>
              <a:spcBef>
                <a:spcPts val="0"/>
              </a:spcBef>
              <a:spcAft>
                <a:spcPts val="0"/>
              </a:spcAft>
              <a:buSzPts val="900"/>
              <a:buChar char="●"/>
            </a:pPr>
            <a:r>
              <a:rPr lang="en-US" sz="900" dirty="0"/>
              <a:t>W </a:t>
            </a:r>
            <a:r>
              <a:rPr lang="en-US" sz="900" dirty="0" err="1"/>
              <a:t>pierwszej</a:t>
            </a:r>
            <a:r>
              <a:rPr lang="en-US" sz="900" dirty="0"/>
              <a:t> </a:t>
            </a:r>
            <a:r>
              <a:rPr lang="en-US" sz="900" dirty="0" err="1"/>
              <a:t>fazie</a:t>
            </a:r>
            <a:r>
              <a:rPr lang="en-US" sz="900" dirty="0"/>
              <a:t> </a:t>
            </a:r>
            <a:r>
              <a:rPr lang="en-US" sz="900" dirty="0" err="1"/>
              <a:t>definiuje</a:t>
            </a:r>
            <a:r>
              <a:rPr lang="en-US" sz="900" dirty="0"/>
              <a:t> </a:t>
            </a:r>
            <a:r>
              <a:rPr lang="en-US" sz="900" dirty="0" err="1"/>
              <a:t>się</a:t>
            </a:r>
            <a:r>
              <a:rPr lang="en-US" sz="900" dirty="0"/>
              <a:t> </a:t>
            </a:r>
            <a:r>
              <a:rPr lang="en-US" sz="900" dirty="0" err="1"/>
              <a:t>możliwości</a:t>
            </a:r>
            <a:r>
              <a:rPr lang="en-US" sz="900" dirty="0"/>
              <a:t> online, </a:t>
            </a:r>
            <a:r>
              <a:rPr lang="en-US" sz="900" dirty="0" err="1"/>
              <a:t>gdzie</a:t>
            </a:r>
            <a:r>
              <a:rPr lang="en-US" sz="900" dirty="0"/>
              <a:t> </a:t>
            </a:r>
            <a:r>
              <a:rPr lang="en-US" sz="900" dirty="0" err="1"/>
              <a:t>definiuje</a:t>
            </a:r>
            <a:r>
              <a:rPr lang="en-US" sz="900" dirty="0"/>
              <a:t> </a:t>
            </a:r>
            <a:r>
              <a:rPr lang="en-US" sz="900" dirty="0" err="1"/>
              <a:t>się</a:t>
            </a:r>
            <a:r>
              <a:rPr lang="en-US" sz="900" dirty="0"/>
              <a:t> </a:t>
            </a:r>
            <a:r>
              <a:rPr lang="en-US" sz="900" dirty="0" err="1"/>
              <a:t>cele</a:t>
            </a:r>
            <a:r>
              <a:rPr lang="en-US" sz="900" dirty="0"/>
              <a:t> </a:t>
            </a:r>
            <a:r>
              <a:rPr lang="en-US" sz="900" dirty="0" err="1"/>
              <a:t>marketingu</a:t>
            </a:r>
            <a:r>
              <a:rPr lang="en-US" sz="900" dirty="0"/>
              <a:t> </a:t>
            </a:r>
            <a:r>
              <a:rPr lang="en-US" sz="900" dirty="0" err="1"/>
              <a:t>cyfrowego</a:t>
            </a:r>
            <a:r>
              <a:rPr lang="en-US" sz="900" dirty="0"/>
              <a:t>, </a:t>
            </a:r>
            <a:r>
              <a:rPr lang="en-US" sz="900" dirty="0" err="1"/>
              <a:t>biorąc</a:t>
            </a:r>
            <a:r>
              <a:rPr lang="en-US" sz="900" dirty="0"/>
              <a:t> pod </a:t>
            </a:r>
            <a:r>
              <a:rPr lang="en-US" sz="900" dirty="0" err="1"/>
              <a:t>uwagę</a:t>
            </a:r>
            <a:r>
              <a:rPr lang="en-US" sz="900" dirty="0"/>
              <a:t>, </a:t>
            </a:r>
            <a:r>
              <a:rPr lang="en-US" sz="900" dirty="0" err="1"/>
              <a:t>że</a:t>
            </a:r>
            <a:r>
              <a:rPr lang="en-US" sz="900" dirty="0"/>
              <a:t> </a:t>
            </a:r>
            <a:r>
              <a:rPr lang="en-US" sz="900" dirty="0" err="1"/>
              <a:t>muszą</a:t>
            </a:r>
            <a:r>
              <a:rPr lang="en-US" sz="900" dirty="0"/>
              <a:t> one </a:t>
            </a:r>
            <a:r>
              <a:rPr lang="en-US" sz="900" dirty="0" err="1"/>
              <a:t>być</a:t>
            </a:r>
            <a:r>
              <a:rPr lang="en-US" sz="900" dirty="0"/>
              <a:t> </a:t>
            </a:r>
            <a:r>
              <a:rPr lang="en-US" sz="900" dirty="0" err="1"/>
              <a:t>zgodne</a:t>
            </a:r>
            <a:r>
              <a:rPr lang="en-US" sz="900" dirty="0"/>
              <a:t> z </a:t>
            </a:r>
            <a:r>
              <a:rPr lang="en-US" sz="900" dirty="0" err="1"/>
              <a:t>celami</a:t>
            </a:r>
            <a:r>
              <a:rPr lang="en-US" sz="900" dirty="0"/>
              <a:t> </a:t>
            </a:r>
            <a:r>
              <a:rPr lang="en-US" sz="900" dirty="0" err="1"/>
              <a:t>organizacji</a:t>
            </a:r>
            <a:r>
              <a:rPr lang="en-US" sz="900" dirty="0"/>
              <a:t>. </a:t>
            </a:r>
            <a:r>
              <a:rPr lang="en-US" sz="900" dirty="0" err="1"/>
              <a:t>Należy</a:t>
            </a:r>
            <a:r>
              <a:rPr lang="en-US" sz="900" dirty="0"/>
              <a:t> </a:t>
            </a:r>
            <a:r>
              <a:rPr lang="en-US" sz="900" dirty="0" err="1"/>
              <a:t>również</a:t>
            </a:r>
            <a:r>
              <a:rPr lang="en-US" sz="900" dirty="0"/>
              <a:t> </a:t>
            </a:r>
            <a:r>
              <a:rPr lang="en-US" sz="900" dirty="0" err="1"/>
              <a:t>wziąć</a:t>
            </a:r>
            <a:r>
              <a:rPr lang="en-US" sz="900" dirty="0"/>
              <a:t> pod </a:t>
            </a:r>
            <a:r>
              <a:rPr lang="en-US" sz="900" dirty="0" err="1"/>
              <a:t>uwagę</a:t>
            </a:r>
            <a:r>
              <a:rPr lang="en-US" sz="900" dirty="0"/>
              <a:t> </a:t>
            </a:r>
            <a:r>
              <a:rPr lang="en-US" sz="900" dirty="0" err="1"/>
              <a:t>obecną</a:t>
            </a:r>
            <a:r>
              <a:rPr lang="en-US" sz="900" dirty="0"/>
              <a:t> </a:t>
            </a:r>
            <a:r>
              <a:rPr lang="en-US" sz="900" dirty="0" err="1"/>
              <a:t>wydajność</a:t>
            </a:r>
            <a:r>
              <a:rPr lang="en-US" sz="900" dirty="0"/>
              <a:t> </a:t>
            </a:r>
            <a:r>
              <a:rPr lang="en-US" sz="900" dirty="0" err="1"/>
              <a:t>marketingu</a:t>
            </a:r>
            <a:r>
              <a:rPr lang="en-US" sz="900" dirty="0"/>
              <a:t> </a:t>
            </a:r>
            <a:r>
              <a:rPr lang="en-US" sz="900" dirty="0" err="1"/>
              <a:t>cyfrowego</a:t>
            </a:r>
            <a:r>
              <a:rPr lang="en-US" sz="900" dirty="0"/>
              <a:t> </a:t>
            </a:r>
            <a:r>
              <a:rPr lang="en-US" sz="900" dirty="0" err="1"/>
              <a:t>firmy</a:t>
            </a:r>
            <a:r>
              <a:rPr lang="en-US" sz="900" dirty="0"/>
              <a:t> </a:t>
            </a:r>
            <a:r>
              <a:rPr lang="en-US" sz="900" dirty="0" err="1"/>
              <a:t>i</a:t>
            </a:r>
            <a:r>
              <a:rPr lang="en-US" sz="900" dirty="0"/>
              <a:t> </a:t>
            </a:r>
            <a:r>
              <a:rPr lang="en-US" sz="900" dirty="0" err="1"/>
              <a:t>jej</a:t>
            </a:r>
            <a:r>
              <a:rPr lang="en-US" sz="900" dirty="0"/>
              <a:t> </a:t>
            </a:r>
            <a:r>
              <a:rPr lang="en-US" sz="900" dirty="0" err="1"/>
              <a:t>zdolność</a:t>
            </a:r>
            <a:r>
              <a:rPr lang="en-US" sz="900" dirty="0"/>
              <a:t> do </a:t>
            </a:r>
            <a:r>
              <a:rPr lang="en-US" sz="900" dirty="0" err="1"/>
              <a:t>ewolucji</a:t>
            </a:r>
            <a:r>
              <a:rPr lang="en-US" sz="900" dirty="0"/>
              <a:t>, a </a:t>
            </a:r>
            <a:r>
              <a:rPr lang="en-US" sz="900" dirty="0" err="1"/>
              <a:t>także</a:t>
            </a:r>
            <a:r>
              <a:rPr lang="en-US" sz="900" dirty="0"/>
              <a:t> </a:t>
            </a:r>
            <a:r>
              <a:rPr lang="en-US" sz="900" dirty="0" err="1"/>
              <a:t>wszystkie</a:t>
            </a:r>
            <a:r>
              <a:rPr lang="en-US" sz="900" dirty="0"/>
              <a:t> </a:t>
            </a:r>
            <a:r>
              <a:rPr lang="en-US" sz="900" dirty="0" err="1"/>
              <a:t>elementy</a:t>
            </a:r>
            <a:r>
              <a:rPr lang="en-US" sz="900" dirty="0"/>
              <a:t> </a:t>
            </a:r>
            <a:r>
              <a:rPr lang="en-US" sz="900" dirty="0" err="1"/>
              <a:t>zewnętrzne</a:t>
            </a:r>
            <a:r>
              <a:rPr lang="en-US" sz="900" dirty="0"/>
              <a:t>, </a:t>
            </a:r>
            <a:r>
              <a:rPr lang="en-US" sz="900" dirty="0" err="1"/>
              <a:t>które</a:t>
            </a:r>
            <a:r>
              <a:rPr lang="en-US" sz="900" dirty="0"/>
              <a:t> </a:t>
            </a:r>
            <a:r>
              <a:rPr lang="en-US" sz="900" dirty="0" err="1"/>
              <a:t>mogą</a:t>
            </a:r>
            <a:r>
              <a:rPr lang="en-US" sz="900" dirty="0"/>
              <a:t> </a:t>
            </a:r>
            <a:r>
              <a:rPr lang="en-US" sz="900" dirty="0" err="1"/>
              <a:t>ograniczać</a:t>
            </a:r>
            <a:r>
              <a:rPr lang="en-US" sz="900" dirty="0"/>
              <a:t> </a:t>
            </a:r>
            <a:r>
              <a:rPr lang="en-US" sz="900" dirty="0" err="1"/>
              <a:t>jego</a:t>
            </a:r>
            <a:r>
              <a:rPr lang="en-US" sz="900" dirty="0"/>
              <a:t> </a:t>
            </a:r>
            <a:r>
              <a:rPr lang="en-US" sz="900" dirty="0" err="1"/>
              <a:t>wydajność</a:t>
            </a:r>
            <a:r>
              <a:rPr lang="en-US" sz="900" dirty="0"/>
              <a:t> </a:t>
            </a:r>
            <a:r>
              <a:rPr lang="en-US" sz="900" dirty="0" err="1"/>
              <a:t>lub</a:t>
            </a:r>
            <a:r>
              <a:rPr lang="en-US" sz="900" dirty="0"/>
              <a:t> </a:t>
            </a:r>
            <a:r>
              <a:rPr lang="en-US" sz="900" dirty="0" err="1"/>
              <a:t>zapewniać</a:t>
            </a:r>
            <a:r>
              <a:rPr lang="en-US" sz="900" dirty="0"/>
              <a:t> </a:t>
            </a:r>
            <a:r>
              <a:rPr lang="en-US" sz="900" dirty="0" err="1"/>
              <a:t>możliwości</a:t>
            </a:r>
            <a:r>
              <a:rPr lang="en-US" sz="900" dirty="0"/>
              <a:t>.</a:t>
            </a:r>
            <a:endParaRPr sz="900" dirty="0"/>
          </a:p>
          <a:p>
            <a:pPr marL="457200" lvl="0" indent="-285750" algn="l" rtl="0">
              <a:lnSpc>
                <a:spcPct val="100000"/>
              </a:lnSpc>
              <a:spcBef>
                <a:spcPts val="0"/>
              </a:spcBef>
              <a:spcAft>
                <a:spcPts val="0"/>
              </a:spcAft>
              <a:buSzPts val="900"/>
              <a:buChar char="●"/>
            </a:pPr>
            <a:r>
              <a:rPr lang="en-US" sz="900" dirty="0"/>
              <a:t>W </a:t>
            </a:r>
            <a:r>
              <a:rPr lang="en-US" sz="900" dirty="0" err="1"/>
              <a:t>drugiej</a:t>
            </a:r>
            <a:r>
              <a:rPr lang="en-US" sz="900" dirty="0"/>
              <a:t> </a:t>
            </a:r>
            <a:r>
              <a:rPr lang="en-US" sz="900" dirty="0" err="1"/>
              <a:t>fazie</a:t>
            </a:r>
            <a:r>
              <a:rPr lang="en-US" sz="900" dirty="0"/>
              <a:t> </a:t>
            </a:r>
            <a:r>
              <a:rPr lang="en-US" sz="900" dirty="0" err="1"/>
              <a:t>wybierana</a:t>
            </a:r>
            <a:r>
              <a:rPr lang="en-US" sz="900" dirty="0"/>
              <a:t> jest </a:t>
            </a:r>
            <a:r>
              <a:rPr lang="en-US" sz="900" dirty="0" err="1"/>
              <a:t>odpowiednia</a:t>
            </a:r>
            <a:r>
              <a:rPr lang="en-US" sz="900" dirty="0"/>
              <a:t> </a:t>
            </a:r>
            <a:r>
              <a:rPr lang="en-US" sz="900" dirty="0" err="1"/>
              <a:t>strategia</a:t>
            </a:r>
            <a:r>
              <a:rPr lang="en-US" sz="900" dirty="0"/>
              <a:t>, </a:t>
            </a:r>
            <a:r>
              <a:rPr lang="en-US" sz="900" dirty="0" err="1"/>
              <a:t>biorąc</a:t>
            </a:r>
            <a:r>
              <a:rPr lang="en-US" sz="900" dirty="0"/>
              <a:t> pod </a:t>
            </a:r>
            <a:r>
              <a:rPr lang="en-US" sz="900" dirty="0" err="1"/>
              <a:t>uwagę</a:t>
            </a:r>
            <a:r>
              <a:rPr lang="en-US" sz="900" dirty="0"/>
              <a:t> </a:t>
            </a:r>
            <a:r>
              <a:rPr lang="en-US" sz="900" dirty="0" err="1"/>
              <a:t>cele</a:t>
            </a:r>
            <a:r>
              <a:rPr lang="en-US" sz="900" dirty="0"/>
              <a:t> do </a:t>
            </a:r>
            <a:r>
              <a:rPr lang="en-US" sz="900" dirty="0" err="1"/>
              <a:t>osiągnięcia</a:t>
            </a:r>
            <a:r>
              <a:rPr lang="en-US" sz="900" dirty="0"/>
              <a:t>, </a:t>
            </a:r>
            <a:r>
              <a:rPr lang="en-US" sz="900" dirty="0" err="1"/>
              <a:t>obsługiwane</a:t>
            </a:r>
            <a:r>
              <a:rPr lang="en-US" sz="900" dirty="0"/>
              <a:t> </a:t>
            </a:r>
            <a:r>
              <a:rPr lang="en-US" sz="900" dirty="0" err="1"/>
              <a:t>segmenty</a:t>
            </a:r>
            <a:r>
              <a:rPr lang="en-US" sz="900" dirty="0"/>
              <a:t> </a:t>
            </a:r>
            <a:r>
              <a:rPr lang="en-US" sz="900" dirty="0" err="1"/>
              <a:t>i</a:t>
            </a:r>
            <a:r>
              <a:rPr lang="en-US" sz="900" dirty="0"/>
              <a:t> </a:t>
            </a:r>
            <a:r>
              <a:rPr lang="en-US" sz="900" dirty="0" err="1"/>
              <a:t>zdefiniowaną</a:t>
            </a:r>
            <a:r>
              <a:rPr lang="en-US" sz="900" dirty="0"/>
              <a:t> </a:t>
            </a:r>
            <a:r>
              <a:rPr lang="en-US" sz="900" dirty="0" err="1"/>
              <a:t>propozycję</a:t>
            </a:r>
            <a:r>
              <a:rPr lang="en-US" sz="900" dirty="0"/>
              <a:t> </a:t>
            </a:r>
            <a:r>
              <a:rPr lang="en-US" sz="900" dirty="0" err="1"/>
              <a:t>wartości</a:t>
            </a:r>
            <a:r>
              <a:rPr lang="en-US" sz="900" dirty="0"/>
              <a:t>.</a:t>
            </a:r>
            <a:endParaRPr sz="900" dirty="0"/>
          </a:p>
          <a:p>
            <a:pPr marL="457200" lvl="0" indent="-285750" algn="l" rtl="0">
              <a:lnSpc>
                <a:spcPct val="100000"/>
              </a:lnSpc>
              <a:spcBef>
                <a:spcPts val="0"/>
              </a:spcBef>
              <a:spcAft>
                <a:spcPts val="0"/>
              </a:spcAft>
              <a:buSzPts val="900"/>
              <a:buChar char="●"/>
            </a:pPr>
            <a:r>
              <a:rPr lang="en-US" sz="900" dirty="0" err="1"/>
              <a:t>Trzecia</a:t>
            </a:r>
            <a:r>
              <a:rPr lang="en-US" sz="900" dirty="0"/>
              <a:t> </a:t>
            </a:r>
            <a:r>
              <a:rPr lang="en-US" sz="900" dirty="0" err="1"/>
              <a:t>faza</a:t>
            </a:r>
            <a:r>
              <a:rPr lang="en-US" sz="900" dirty="0"/>
              <a:t> </a:t>
            </a:r>
            <a:r>
              <a:rPr lang="en-US" sz="900" dirty="0" err="1"/>
              <a:t>polega</a:t>
            </a:r>
            <a:r>
              <a:rPr lang="en-US" sz="900" dirty="0"/>
              <a:t> </a:t>
            </a:r>
            <a:r>
              <a:rPr lang="en-US" sz="900" dirty="0" err="1"/>
              <a:t>na</a:t>
            </a:r>
            <a:r>
              <a:rPr lang="en-US" sz="900" dirty="0"/>
              <a:t> </a:t>
            </a:r>
            <a:r>
              <a:rPr lang="en-US" sz="900" dirty="0" err="1"/>
              <a:t>wdrożeniu</a:t>
            </a:r>
            <a:r>
              <a:rPr lang="en-US" sz="900" dirty="0"/>
              <a:t> </a:t>
            </a:r>
            <a:r>
              <a:rPr lang="en-US" sz="900" dirty="0" err="1"/>
              <a:t>i</a:t>
            </a:r>
            <a:r>
              <a:rPr lang="en-US" sz="900" dirty="0"/>
              <a:t> </a:t>
            </a:r>
            <a:r>
              <a:rPr lang="en-US" sz="900" dirty="0" err="1"/>
              <a:t>osiągnięciu</a:t>
            </a:r>
            <a:r>
              <a:rPr lang="en-US" sz="900" dirty="0"/>
              <a:t> </a:t>
            </a:r>
            <a:r>
              <a:rPr lang="en-US" sz="900" dirty="0" err="1"/>
              <a:t>strategii</a:t>
            </a:r>
            <a:r>
              <a:rPr lang="en-US" sz="900" dirty="0"/>
              <a:t>, w </a:t>
            </a:r>
            <a:r>
              <a:rPr lang="en-US" sz="900" dirty="0" err="1"/>
              <a:t>której</a:t>
            </a:r>
            <a:r>
              <a:rPr lang="en-US" sz="900" dirty="0"/>
              <a:t> </a:t>
            </a:r>
            <a:r>
              <a:rPr lang="en-US" sz="900" dirty="0" err="1"/>
              <a:t>elementy</a:t>
            </a:r>
            <a:r>
              <a:rPr lang="en-US" sz="900" dirty="0"/>
              <a:t> </a:t>
            </a:r>
            <a:r>
              <a:rPr lang="en-US" sz="900" dirty="0" err="1"/>
              <a:t>taktyczne</a:t>
            </a:r>
            <a:r>
              <a:rPr lang="en-US" sz="900" dirty="0"/>
              <a:t> </a:t>
            </a:r>
            <a:r>
              <a:rPr lang="en-US" sz="900" dirty="0" err="1"/>
              <a:t>i</a:t>
            </a:r>
            <a:r>
              <a:rPr lang="en-US" sz="900" dirty="0"/>
              <a:t> </a:t>
            </a:r>
            <a:r>
              <a:rPr lang="en-US" sz="900" dirty="0" err="1"/>
              <a:t>operacyjne</a:t>
            </a:r>
            <a:r>
              <a:rPr lang="en-US" sz="900" dirty="0"/>
              <a:t> </a:t>
            </a:r>
            <a:r>
              <a:rPr lang="en-US" sz="900" dirty="0" err="1"/>
              <a:t>przyczyniają</a:t>
            </a:r>
            <a:r>
              <a:rPr lang="en-US" sz="900" dirty="0"/>
              <a:t> </a:t>
            </a:r>
            <a:r>
              <a:rPr lang="en-US" sz="900" dirty="0" err="1"/>
              <a:t>się</a:t>
            </a:r>
            <a:r>
              <a:rPr lang="en-US" sz="900" dirty="0"/>
              <a:t> do </a:t>
            </a:r>
            <a:r>
              <a:rPr lang="en-US" sz="900" dirty="0" err="1"/>
              <a:t>sukcesu</a:t>
            </a:r>
            <a:r>
              <a:rPr lang="en-US" sz="900" dirty="0"/>
              <a:t>. W </a:t>
            </a:r>
            <a:r>
              <a:rPr lang="en-US" sz="900" dirty="0" err="1"/>
              <a:t>tej</a:t>
            </a:r>
            <a:r>
              <a:rPr lang="en-US" sz="900" dirty="0"/>
              <a:t> </a:t>
            </a:r>
            <a:r>
              <a:rPr lang="en-US" sz="900" dirty="0" err="1"/>
              <a:t>fazie</a:t>
            </a:r>
            <a:r>
              <a:rPr lang="en-US" sz="900" dirty="0"/>
              <a:t> </a:t>
            </a:r>
            <a:r>
              <a:rPr lang="en-US" sz="900" dirty="0" err="1"/>
              <a:t>definiowane</a:t>
            </a:r>
            <a:r>
              <a:rPr lang="en-US" sz="900" dirty="0"/>
              <a:t> jest </a:t>
            </a:r>
            <a:r>
              <a:rPr lang="en-US" sz="900" dirty="0" err="1"/>
              <a:t>doświadczenie</a:t>
            </a:r>
            <a:r>
              <a:rPr lang="en-US" sz="900" dirty="0"/>
              <a:t> online, a </a:t>
            </a:r>
            <a:r>
              <a:rPr lang="en-US" sz="900" dirty="0" err="1"/>
              <a:t>mianowicie</a:t>
            </a:r>
            <a:r>
              <a:rPr lang="en-US" sz="900" dirty="0"/>
              <a:t> </a:t>
            </a:r>
            <a:r>
              <a:rPr lang="en-US" sz="900" dirty="0" err="1"/>
              <a:t>przy</a:t>
            </a:r>
            <a:r>
              <a:rPr lang="en-US" sz="900" dirty="0"/>
              <a:t> </a:t>
            </a:r>
            <a:r>
              <a:rPr lang="en-US" sz="900" dirty="0" err="1"/>
              <a:t>użyciu</a:t>
            </a:r>
            <a:r>
              <a:rPr lang="en-US" sz="900" dirty="0"/>
              <a:t> </a:t>
            </a:r>
            <a:r>
              <a:rPr lang="en-US" sz="900" dirty="0" err="1"/>
              <a:t>technik</a:t>
            </a:r>
            <a:r>
              <a:rPr lang="en-US" sz="900" dirty="0"/>
              <a:t> </a:t>
            </a:r>
            <a:r>
              <a:rPr lang="en-US" sz="900" dirty="0" err="1"/>
              <a:t>takich</a:t>
            </a:r>
            <a:r>
              <a:rPr lang="en-US" sz="900" dirty="0"/>
              <a:t> </a:t>
            </a:r>
            <a:r>
              <a:rPr lang="en-US" sz="900" dirty="0" err="1"/>
              <a:t>jak</a:t>
            </a:r>
            <a:r>
              <a:rPr lang="en-US" sz="900" dirty="0"/>
              <a:t> </a:t>
            </a:r>
            <a:r>
              <a:rPr lang="en-US" sz="900" dirty="0" err="1"/>
              <a:t>podróż</a:t>
            </a:r>
            <a:r>
              <a:rPr lang="en-US" sz="900" dirty="0"/>
              <a:t> </a:t>
            </a:r>
            <a:r>
              <a:rPr lang="en-US" sz="900" dirty="0" err="1"/>
              <a:t>konsumenta</a:t>
            </a:r>
            <a:r>
              <a:rPr lang="en-US" sz="900" dirty="0"/>
              <a:t>. To </a:t>
            </a:r>
            <a:r>
              <a:rPr lang="en-US" sz="900" dirty="0" err="1"/>
              <a:t>doświadczenie</a:t>
            </a:r>
            <a:r>
              <a:rPr lang="en-US" sz="900" dirty="0"/>
              <a:t> online jest </a:t>
            </a:r>
            <a:r>
              <a:rPr lang="en-US" sz="900" dirty="0" err="1"/>
              <a:t>napędzane</a:t>
            </a:r>
            <a:r>
              <a:rPr lang="en-US" sz="900" dirty="0"/>
              <a:t> </a:t>
            </a:r>
            <a:r>
              <a:rPr lang="en-US" sz="900" dirty="0" err="1"/>
              <a:t>przez</a:t>
            </a:r>
            <a:r>
              <a:rPr lang="en-US" sz="900" dirty="0"/>
              <a:t> </a:t>
            </a:r>
            <a:r>
              <a:rPr lang="en-US" sz="900" dirty="0" err="1"/>
              <a:t>zdefiniowaną</a:t>
            </a:r>
            <a:r>
              <a:rPr lang="en-US" sz="900" dirty="0"/>
              <a:t> </a:t>
            </a:r>
            <a:r>
              <a:rPr lang="en-US" sz="900" dirty="0" err="1"/>
              <a:t>cyfrową</a:t>
            </a:r>
            <a:r>
              <a:rPr lang="en-US" sz="900" dirty="0"/>
              <a:t> </a:t>
            </a:r>
            <a:r>
              <a:rPr lang="en-US" sz="900" dirty="0" err="1"/>
              <a:t>mieszankę</a:t>
            </a:r>
            <a:r>
              <a:rPr lang="en-US" sz="900" dirty="0"/>
              <a:t> </a:t>
            </a:r>
            <a:r>
              <a:rPr lang="en-US" sz="900" dirty="0" err="1"/>
              <a:t>marketingową</a:t>
            </a:r>
            <a:r>
              <a:rPr lang="en-US" sz="900" dirty="0"/>
              <a:t> </a:t>
            </a:r>
            <a:r>
              <a:rPr lang="en-US" sz="900" dirty="0" err="1"/>
              <a:t>i</a:t>
            </a:r>
            <a:r>
              <a:rPr lang="en-US" sz="900" dirty="0"/>
              <a:t> </a:t>
            </a:r>
            <a:r>
              <a:rPr lang="en-US" sz="900" dirty="0" err="1"/>
              <a:t>dynamikę</a:t>
            </a:r>
            <a:r>
              <a:rPr lang="en-US" sz="900" dirty="0"/>
              <a:t> </a:t>
            </a:r>
            <a:r>
              <a:rPr lang="en-US" sz="900" dirty="0" err="1"/>
              <a:t>relacji</a:t>
            </a:r>
            <a:r>
              <a:rPr lang="en-US" sz="900" dirty="0"/>
              <a:t> z </a:t>
            </a:r>
            <a:r>
              <a:rPr lang="en-US" sz="900" dirty="0" err="1"/>
              <a:t>klientami</a:t>
            </a:r>
            <a:r>
              <a:rPr lang="en-US" sz="900" dirty="0"/>
              <a:t>, </a:t>
            </a:r>
            <a:r>
              <a:rPr lang="en-US" sz="900" dirty="0" err="1"/>
              <a:t>którą</a:t>
            </a:r>
            <a:r>
              <a:rPr lang="en-US" sz="900" dirty="0"/>
              <a:t> firma </a:t>
            </a:r>
            <a:r>
              <a:rPr lang="en-US" sz="900" dirty="0" err="1"/>
              <a:t>chce</a:t>
            </a:r>
            <a:r>
              <a:rPr lang="en-US" sz="900" dirty="0"/>
              <a:t> </a:t>
            </a:r>
            <a:r>
              <a:rPr lang="en-US" sz="900" dirty="0" err="1"/>
              <a:t>osiągnąć</a:t>
            </a:r>
            <a:r>
              <a:rPr lang="en-US" sz="900" dirty="0"/>
              <a:t> </a:t>
            </a:r>
            <a:r>
              <a:rPr lang="en-US" sz="900" dirty="0" err="1"/>
              <a:t>przy</a:t>
            </a:r>
            <a:r>
              <a:rPr lang="en-US" sz="900" dirty="0"/>
              <a:t> </a:t>
            </a:r>
            <a:r>
              <a:rPr lang="en-US" sz="900" dirty="0" err="1"/>
              <a:t>wsparciu</a:t>
            </a:r>
            <a:r>
              <a:rPr lang="en-US" sz="900" dirty="0"/>
              <a:t> </a:t>
            </a:r>
            <a:r>
              <a:rPr lang="en-US" sz="900" dirty="0" err="1"/>
              <a:t>cyfrowym</a:t>
            </a:r>
            <a:r>
              <a:rPr lang="en-US" sz="900" dirty="0"/>
              <a:t>.</a:t>
            </a:r>
            <a:endParaRPr sz="900" dirty="0"/>
          </a:p>
          <a:p>
            <a:pPr marL="0" lvl="0" indent="0" algn="l" rtl="0">
              <a:lnSpc>
                <a:spcPct val="100000"/>
              </a:lnSpc>
              <a:spcBef>
                <a:spcPts val="0"/>
              </a:spcBef>
              <a:spcAft>
                <a:spcPts val="0"/>
              </a:spcAft>
              <a:buSzPts val="1100"/>
              <a:buNone/>
            </a:pPr>
            <a:r>
              <a:rPr lang="en-US" sz="900" dirty="0" err="1"/>
              <a:t>Wreszcie</a:t>
            </a:r>
            <a:r>
              <a:rPr lang="en-US" sz="900" dirty="0"/>
              <a:t>, </a:t>
            </a:r>
            <a:r>
              <a:rPr lang="en-US" sz="900" dirty="0" err="1"/>
              <a:t>konieczne</a:t>
            </a:r>
            <a:r>
              <a:rPr lang="en-US" sz="900" dirty="0"/>
              <a:t> jest </a:t>
            </a:r>
            <a:r>
              <a:rPr lang="en-US" sz="900" dirty="0" err="1"/>
              <a:t>mierzenie</a:t>
            </a:r>
            <a:r>
              <a:rPr lang="en-US" sz="900" dirty="0"/>
              <a:t> </a:t>
            </a:r>
            <a:r>
              <a:rPr lang="en-US" sz="900" dirty="0" err="1"/>
              <a:t>i</a:t>
            </a:r>
            <a:r>
              <a:rPr lang="en-US" sz="900" dirty="0"/>
              <a:t> </a:t>
            </a:r>
            <a:r>
              <a:rPr lang="en-US" sz="900" dirty="0" err="1"/>
              <a:t>kontrolowanie</a:t>
            </a:r>
            <a:r>
              <a:rPr lang="en-US" sz="900" dirty="0"/>
              <a:t> </a:t>
            </a:r>
            <a:r>
              <a:rPr lang="en-US" sz="900" dirty="0" err="1"/>
              <a:t>całego</a:t>
            </a:r>
            <a:r>
              <a:rPr lang="en-US" sz="900" dirty="0"/>
              <a:t> </a:t>
            </a:r>
            <a:r>
              <a:rPr lang="en-US" sz="900" dirty="0" err="1"/>
              <a:t>doświadczenia</a:t>
            </a:r>
            <a:r>
              <a:rPr lang="en-US" sz="900" dirty="0"/>
              <a:t> online, </a:t>
            </a:r>
            <a:r>
              <a:rPr lang="en-US" sz="900" dirty="0" err="1"/>
              <a:t>jakie</a:t>
            </a:r>
            <a:r>
              <a:rPr lang="en-US" sz="900" dirty="0"/>
              <a:t> </a:t>
            </a:r>
            <a:r>
              <a:rPr lang="en-US" sz="900" dirty="0" err="1"/>
              <a:t>klient</a:t>
            </a:r>
            <a:r>
              <a:rPr lang="en-US" sz="900" dirty="0"/>
              <a:t> ma z </a:t>
            </a:r>
            <a:r>
              <a:rPr lang="en-US" sz="900" dirty="0" err="1"/>
              <a:t>organizacją</a:t>
            </a:r>
            <a:r>
              <a:rPr lang="en-US" sz="900" dirty="0"/>
              <a:t>, w </a:t>
            </a:r>
            <a:r>
              <a:rPr lang="en-US" sz="900" dirty="0" err="1"/>
              <a:t>celu</a:t>
            </a:r>
            <a:r>
              <a:rPr lang="en-US" sz="900" dirty="0"/>
              <a:t> </a:t>
            </a:r>
            <a:r>
              <a:rPr lang="en-US" sz="900" dirty="0" err="1"/>
              <a:t>dokonania</a:t>
            </a:r>
            <a:r>
              <a:rPr lang="en-US" sz="900" dirty="0"/>
              <a:t> </a:t>
            </a:r>
            <a:r>
              <a:rPr lang="en-US" sz="900" dirty="0" err="1"/>
              <a:t>niezbędnych</a:t>
            </a:r>
            <a:r>
              <a:rPr lang="en-US" sz="900" dirty="0"/>
              <a:t> </a:t>
            </a:r>
            <a:r>
              <a:rPr lang="en-US" sz="900" dirty="0" err="1"/>
              <a:t>korekt</a:t>
            </a:r>
            <a:r>
              <a:rPr lang="en-US" sz="900" dirty="0"/>
              <a:t>, </a:t>
            </a:r>
            <a:r>
              <a:rPr lang="en-US" sz="900" dirty="0" err="1"/>
              <a:t>nie</a:t>
            </a:r>
            <a:r>
              <a:rPr lang="en-US" sz="900" dirty="0"/>
              <a:t> </a:t>
            </a:r>
            <a:r>
              <a:rPr lang="en-US" sz="900" dirty="0" err="1"/>
              <a:t>tylko</a:t>
            </a:r>
            <a:r>
              <a:rPr lang="en-US" sz="900" dirty="0"/>
              <a:t> </a:t>
            </a:r>
            <a:r>
              <a:rPr lang="en-US" sz="900" dirty="0" err="1"/>
              <a:t>ze</a:t>
            </a:r>
            <a:r>
              <a:rPr lang="en-US" sz="900" dirty="0"/>
              <a:t> </a:t>
            </a:r>
            <a:r>
              <a:rPr lang="en-US" sz="900" dirty="0" err="1"/>
              <a:t>względu</a:t>
            </a:r>
            <a:r>
              <a:rPr lang="en-US" sz="900" dirty="0"/>
              <a:t> </a:t>
            </a:r>
            <a:r>
              <a:rPr lang="en-US" sz="900" dirty="0" err="1"/>
              <a:t>na</a:t>
            </a:r>
            <a:r>
              <a:rPr lang="en-US" sz="900" dirty="0"/>
              <a:t> </a:t>
            </a:r>
            <a:r>
              <a:rPr lang="en-US" sz="900" dirty="0" err="1"/>
              <a:t>możliwe</a:t>
            </a:r>
            <a:r>
              <a:rPr lang="en-US" sz="900" dirty="0"/>
              <a:t> </a:t>
            </a:r>
            <a:r>
              <a:rPr lang="en-US" sz="900" dirty="0" err="1"/>
              <a:t>odchylenia</a:t>
            </a:r>
            <a:r>
              <a:rPr lang="en-US" sz="900" dirty="0"/>
              <a:t> </a:t>
            </a:r>
            <a:r>
              <a:rPr lang="en-US" sz="900" dirty="0" err="1"/>
              <a:t>między</a:t>
            </a:r>
            <a:r>
              <a:rPr lang="en-US" sz="900" dirty="0"/>
              <a:t> </a:t>
            </a:r>
            <a:r>
              <a:rPr lang="en-US" sz="900" dirty="0" err="1"/>
              <a:t>tym</a:t>
            </a:r>
            <a:r>
              <a:rPr lang="en-US" sz="900" dirty="0"/>
              <a:t>, co </a:t>
            </a:r>
            <a:r>
              <a:rPr lang="en-US" sz="900" dirty="0" err="1"/>
              <a:t>zostało</a:t>
            </a:r>
            <a:r>
              <a:rPr lang="en-US" sz="900" dirty="0"/>
              <a:t> </a:t>
            </a:r>
            <a:r>
              <a:rPr lang="en-US" sz="900" dirty="0" err="1"/>
              <a:t>zaplanowane</a:t>
            </a:r>
            <a:r>
              <a:rPr lang="en-US" sz="900" dirty="0"/>
              <a:t>, a </a:t>
            </a:r>
            <a:r>
              <a:rPr lang="en-US" sz="900" dirty="0" err="1"/>
              <a:t>tym</a:t>
            </a:r>
            <a:r>
              <a:rPr lang="en-US" sz="900" dirty="0"/>
              <a:t>, co </a:t>
            </a:r>
            <a:r>
              <a:rPr lang="en-US" sz="900" dirty="0" err="1"/>
              <a:t>zostało</a:t>
            </a:r>
            <a:r>
              <a:rPr lang="en-US" sz="900" dirty="0"/>
              <a:t> </a:t>
            </a:r>
            <a:r>
              <a:rPr lang="en-US" sz="900" dirty="0" err="1"/>
              <a:t>zweryfikowane</a:t>
            </a:r>
            <a:r>
              <a:rPr lang="en-US" sz="900" dirty="0"/>
              <a:t>, ale </a:t>
            </a:r>
            <a:r>
              <a:rPr lang="en-US" sz="900" dirty="0" err="1"/>
              <a:t>także</a:t>
            </a:r>
            <a:r>
              <a:rPr lang="en-US" sz="900" dirty="0"/>
              <a:t> </a:t>
            </a:r>
            <a:r>
              <a:rPr lang="en-US" sz="900" dirty="0" err="1"/>
              <a:t>ze</a:t>
            </a:r>
            <a:r>
              <a:rPr lang="en-US" sz="900" dirty="0"/>
              <a:t> </a:t>
            </a:r>
            <a:r>
              <a:rPr lang="en-US" sz="900" dirty="0" err="1"/>
              <a:t>względu</a:t>
            </a:r>
            <a:r>
              <a:rPr lang="en-US" sz="900" dirty="0"/>
              <a:t> </a:t>
            </a:r>
            <a:r>
              <a:rPr lang="en-US" sz="900" dirty="0" err="1"/>
              <a:t>na</a:t>
            </a:r>
            <a:r>
              <a:rPr lang="en-US" sz="900" dirty="0"/>
              <a:t> </a:t>
            </a:r>
            <a:r>
              <a:rPr lang="en-US" sz="900" dirty="0" err="1"/>
              <a:t>dynamikę</a:t>
            </a:r>
            <a:r>
              <a:rPr lang="en-US" sz="900" dirty="0"/>
              <a:t> </a:t>
            </a:r>
            <a:r>
              <a:rPr lang="en-US" sz="900" dirty="0" err="1"/>
              <a:t>rynku</a:t>
            </a:r>
            <a:r>
              <a:rPr lang="en-US" sz="900" dirty="0"/>
              <a:t>, </a:t>
            </a:r>
            <a:r>
              <a:rPr lang="en-US" sz="900" dirty="0" err="1"/>
              <a:t>ewolucję</a:t>
            </a:r>
            <a:r>
              <a:rPr lang="en-US" sz="900" dirty="0"/>
              <a:t> </a:t>
            </a:r>
            <a:r>
              <a:rPr lang="en-US" sz="900" dirty="0" err="1"/>
              <a:t>technologii</a:t>
            </a:r>
            <a:r>
              <a:rPr lang="en-US" sz="900" dirty="0"/>
              <a:t> </a:t>
            </a:r>
            <a:r>
              <a:rPr lang="en-US" sz="900" dirty="0" err="1"/>
              <a:t>i</a:t>
            </a:r>
            <a:r>
              <a:rPr lang="en-US" sz="900" dirty="0"/>
              <a:t> </a:t>
            </a:r>
            <a:r>
              <a:rPr lang="en-US" sz="900" dirty="0" err="1"/>
              <a:t>innowacje</a:t>
            </a:r>
            <a:r>
              <a:rPr lang="en-US" sz="900" dirty="0"/>
              <a:t> </a:t>
            </a:r>
            <a:r>
              <a:rPr lang="en-US" sz="900" dirty="0" err="1"/>
              <a:t>samego</a:t>
            </a:r>
            <a:r>
              <a:rPr lang="en-US" sz="900" dirty="0"/>
              <a:t> </a:t>
            </a:r>
            <a:r>
              <a:rPr lang="en-US" sz="900" dirty="0" err="1"/>
              <a:t>marketingu</a:t>
            </a:r>
            <a:r>
              <a:rPr lang="en-US" sz="900" dirty="0"/>
              <a:t> </a:t>
            </a:r>
            <a:r>
              <a:rPr lang="en-US" sz="900" dirty="0" err="1"/>
              <a:t>cyfrowego</a:t>
            </a:r>
            <a:r>
              <a:rPr lang="en-US" sz="900" dirty="0"/>
              <a:t>.</a:t>
            </a:r>
            <a:endParaRPr sz="900" dirty="0"/>
          </a:p>
        </p:txBody>
      </p:sp>
      <p:sp>
        <p:nvSpPr>
          <p:cNvPr id="219" name="Google Shape;219;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414709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200e5ce3493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2" name="Google Shape;252;g200e5ce3493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Stwierdzenia</a:t>
            </a:r>
            <a:r>
              <a:rPr lang="en-US" sz="900" dirty="0"/>
              <a:t> 1, 2 </a:t>
            </a:r>
            <a:r>
              <a:rPr lang="en-US" sz="900" dirty="0" err="1"/>
              <a:t>i</a:t>
            </a:r>
            <a:r>
              <a:rPr lang="en-US" sz="900" dirty="0"/>
              <a:t> 4 </a:t>
            </a:r>
            <a:r>
              <a:rPr lang="en-US" sz="900" dirty="0" err="1"/>
              <a:t>są</a:t>
            </a:r>
            <a:r>
              <a:rPr lang="en-US" sz="900" dirty="0"/>
              <a:t> </a:t>
            </a:r>
            <a:r>
              <a:rPr lang="en-US" sz="900" dirty="0" err="1"/>
              <a:t>fałszywe</a:t>
            </a:r>
            <a:r>
              <a:rPr lang="en-US" sz="900" dirty="0"/>
              <a:t>. </a:t>
            </a:r>
            <a:endParaRPr lang="pl-PL" sz="900" dirty="0" smtClean="0"/>
          </a:p>
          <a:p>
            <a:pPr marL="0" lvl="0" indent="0" algn="l" rtl="0">
              <a:lnSpc>
                <a:spcPct val="100000"/>
              </a:lnSpc>
              <a:spcBef>
                <a:spcPts val="0"/>
              </a:spcBef>
              <a:spcAft>
                <a:spcPts val="0"/>
              </a:spcAft>
              <a:buClr>
                <a:schemeClr val="dk1"/>
              </a:buClr>
              <a:buSzPts val="1100"/>
              <a:buFont typeface="Arial"/>
              <a:buNone/>
            </a:pPr>
            <a:r>
              <a:rPr lang="en-US" sz="900" dirty="0" err="1" smtClean="0"/>
              <a:t>Stwierdzenie</a:t>
            </a:r>
            <a:r>
              <a:rPr lang="en-US" sz="900" dirty="0" smtClean="0"/>
              <a:t> </a:t>
            </a:r>
            <a:r>
              <a:rPr lang="en-US" sz="900" dirty="0"/>
              <a:t>3 jest </a:t>
            </a:r>
            <a:r>
              <a:rPr lang="en-US" sz="900" dirty="0" err="1"/>
              <a:t>prawdziwe</a:t>
            </a:r>
            <a:r>
              <a:rPr lang="en-US" sz="900" dirty="0" smtClean="0"/>
              <a:t>.</a:t>
            </a:r>
            <a:endParaRPr lang="pl-PL" sz="900" dirty="0" smtClean="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dirty="0"/>
              <a:t>1. </a:t>
            </a:r>
            <a:r>
              <a:rPr lang="en-US" sz="900" dirty="0" err="1"/>
              <a:t>Strategia</a:t>
            </a:r>
            <a:r>
              <a:rPr lang="en-US" sz="900" dirty="0"/>
              <a:t> </a:t>
            </a:r>
            <a:r>
              <a:rPr lang="en-US" sz="900" dirty="0" err="1"/>
              <a:t>wybrana</a:t>
            </a:r>
            <a:r>
              <a:rPr lang="en-US" sz="900" dirty="0"/>
              <a:t> </a:t>
            </a:r>
            <a:r>
              <a:rPr lang="en-US" sz="900" dirty="0" err="1"/>
              <a:t>przez</a:t>
            </a:r>
            <a:r>
              <a:rPr lang="en-US" sz="900" dirty="0"/>
              <a:t> </a:t>
            </a:r>
            <a:r>
              <a:rPr lang="en-US" sz="900" dirty="0" err="1"/>
              <a:t>firmę</a:t>
            </a:r>
            <a:r>
              <a:rPr lang="en-US" sz="900" dirty="0"/>
              <a:t> to ta, </a:t>
            </a:r>
            <a:r>
              <a:rPr lang="en-US" sz="900" dirty="0" err="1"/>
              <a:t>która</a:t>
            </a:r>
            <a:r>
              <a:rPr lang="en-US" sz="900" dirty="0"/>
              <a:t> jest </a:t>
            </a:r>
            <a:r>
              <a:rPr lang="en-US" sz="900" dirty="0" err="1"/>
              <a:t>uważana</a:t>
            </a:r>
            <a:r>
              <a:rPr lang="en-US" sz="900" dirty="0"/>
              <a:t> </a:t>
            </a:r>
            <a:r>
              <a:rPr lang="en-US" sz="900" dirty="0" err="1"/>
              <a:t>za</a:t>
            </a:r>
            <a:r>
              <a:rPr lang="en-US" sz="900" dirty="0"/>
              <a:t> </a:t>
            </a:r>
            <a:r>
              <a:rPr lang="en-US" sz="900" dirty="0" err="1"/>
              <a:t>najlepszą</a:t>
            </a:r>
            <a:r>
              <a:rPr lang="en-US" sz="900" dirty="0"/>
              <a:t> do </a:t>
            </a:r>
            <a:r>
              <a:rPr lang="en-US" sz="900" dirty="0" err="1"/>
              <a:t>osiągnięcia</a:t>
            </a:r>
            <a:r>
              <a:rPr lang="en-US" sz="900" dirty="0"/>
              <a:t> </a:t>
            </a:r>
            <a:r>
              <a:rPr lang="en-US" sz="900" dirty="0" err="1"/>
              <a:t>określonych</a:t>
            </a:r>
            <a:r>
              <a:rPr lang="en-US" sz="900" dirty="0"/>
              <a:t> </a:t>
            </a:r>
            <a:r>
              <a:rPr lang="en-US" sz="900" dirty="0" err="1"/>
              <a:t>celów</a:t>
            </a:r>
            <a:r>
              <a:rPr lang="en-US" sz="900" dirty="0"/>
              <a:t>, </a:t>
            </a:r>
            <a:r>
              <a:rPr lang="en-US" sz="900" dirty="0" err="1"/>
              <a:t>biorąc</a:t>
            </a:r>
            <a:r>
              <a:rPr lang="en-US" sz="900" dirty="0"/>
              <a:t> pod </a:t>
            </a:r>
            <a:r>
              <a:rPr lang="en-US" sz="900" dirty="0" err="1"/>
              <a:t>uwagę</a:t>
            </a:r>
            <a:r>
              <a:rPr lang="en-US" sz="900" dirty="0"/>
              <a:t> </a:t>
            </a:r>
            <a:r>
              <a:rPr lang="en-US" sz="900" dirty="0" err="1"/>
              <a:t>rzeczywistość</a:t>
            </a:r>
            <a:r>
              <a:rPr lang="en-US" sz="900" dirty="0"/>
              <a:t> </a:t>
            </a:r>
            <a:r>
              <a:rPr lang="en-US" sz="900" dirty="0" err="1"/>
              <a:t>firmy</a:t>
            </a:r>
            <a:r>
              <a:rPr lang="en-US" sz="900" dirty="0"/>
              <a:t> </a:t>
            </a:r>
            <a:r>
              <a:rPr lang="en-US" sz="900" dirty="0" err="1"/>
              <a:t>i</a:t>
            </a:r>
            <a:r>
              <a:rPr lang="en-US" sz="900" dirty="0"/>
              <a:t> </a:t>
            </a:r>
            <a:r>
              <a:rPr lang="en-US" sz="900" dirty="0" err="1"/>
              <a:t>otaczające</a:t>
            </a:r>
            <a:r>
              <a:rPr lang="en-US" sz="900" dirty="0"/>
              <a:t> </a:t>
            </a:r>
            <a:r>
              <a:rPr lang="en-US" sz="900" dirty="0" err="1"/>
              <a:t>ją</a:t>
            </a:r>
            <a:r>
              <a:rPr lang="en-US" sz="900" dirty="0"/>
              <a:t> </a:t>
            </a:r>
            <a:r>
              <a:rPr lang="en-US" sz="900" dirty="0" err="1"/>
              <a:t>środowisko</a:t>
            </a:r>
            <a:r>
              <a:rPr lang="en-US" sz="900" dirty="0"/>
              <a:t>, </a:t>
            </a:r>
            <a:r>
              <a:rPr lang="en-US" sz="900" dirty="0" err="1"/>
              <a:t>ze</a:t>
            </a:r>
            <a:r>
              <a:rPr lang="en-US" sz="900" dirty="0"/>
              <a:t> </a:t>
            </a:r>
            <a:r>
              <a:rPr lang="en-US" sz="900" dirty="0" err="1"/>
              <a:t>szczególnym</a:t>
            </a:r>
            <a:r>
              <a:rPr lang="en-US" sz="900" dirty="0"/>
              <a:t> </a:t>
            </a:r>
            <a:r>
              <a:rPr lang="en-US" sz="900" dirty="0" err="1"/>
              <a:t>uwzględnieniem</a:t>
            </a:r>
            <a:r>
              <a:rPr lang="en-US" sz="900" dirty="0"/>
              <a:t> </a:t>
            </a:r>
            <a:r>
              <a:rPr lang="en-US" sz="900" dirty="0" err="1"/>
              <a:t>konkurencji</a:t>
            </a:r>
            <a:r>
              <a:rPr lang="en-US" sz="900" dirty="0"/>
              <a:t>. </a:t>
            </a:r>
            <a:r>
              <a:rPr lang="en-US" sz="900" dirty="0" err="1"/>
              <a:t>Dwie</a:t>
            </a:r>
            <a:r>
              <a:rPr lang="en-US" sz="900" dirty="0"/>
              <a:t> </a:t>
            </a:r>
            <a:r>
              <a:rPr lang="en-US" sz="900" dirty="0" err="1"/>
              <a:t>firmy</a:t>
            </a:r>
            <a:r>
              <a:rPr lang="en-US" sz="900" dirty="0"/>
              <a:t> </a:t>
            </a:r>
            <a:r>
              <a:rPr lang="en-US" sz="900" dirty="0" err="1"/>
              <a:t>mogą</a:t>
            </a:r>
            <a:r>
              <a:rPr lang="en-US" sz="900" dirty="0"/>
              <a:t> </a:t>
            </a:r>
            <a:r>
              <a:rPr lang="en-US" sz="900" dirty="0" err="1"/>
              <a:t>mieć</a:t>
            </a:r>
            <a:r>
              <a:rPr lang="en-US" sz="900" dirty="0"/>
              <a:t> </a:t>
            </a:r>
            <a:r>
              <a:rPr lang="en-US" sz="900" dirty="0" err="1"/>
              <a:t>te</a:t>
            </a:r>
            <a:r>
              <a:rPr lang="en-US" sz="900" dirty="0"/>
              <a:t> same </a:t>
            </a:r>
            <a:r>
              <a:rPr lang="en-US" sz="900" dirty="0" err="1"/>
              <a:t>cele</a:t>
            </a:r>
            <a:r>
              <a:rPr lang="en-US" sz="900" dirty="0"/>
              <a:t>, ale </a:t>
            </a:r>
            <a:r>
              <a:rPr lang="en-US" sz="900" dirty="0" err="1"/>
              <a:t>różne</a:t>
            </a:r>
            <a:r>
              <a:rPr lang="en-US" sz="900" dirty="0"/>
              <a:t> </a:t>
            </a:r>
            <a:r>
              <a:rPr lang="en-US" sz="900" dirty="0" err="1"/>
              <a:t>strategie</a:t>
            </a:r>
            <a:r>
              <a:rPr lang="en-US" sz="900" dirty="0"/>
              <a:t>. </a:t>
            </a:r>
            <a:r>
              <a:rPr lang="en-US" sz="900" dirty="0" err="1"/>
              <a:t>Nie</a:t>
            </a:r>
            <a:r>
              <a:rPr lang="en-US" sz="900" dirty="0"/>
              <a:t> ma </a:t>
            </a:r>
            <a:r>
              <a:rPr lang="en-US" sz="900" dirty="0" err="1"/>
              <a:t>sensu</a:t>
            </a:r>
            <a:r>
              <a:rPr lang="en-US" sz="900" dirty="0"/>
              <a:t> </a:t>
            </a:r>
            <a:r>
              <a:rPr lang="en-US" sz="900" dirty="0" err="1"/>
              <a:t>określać</a:t>
            </a:r>
            <a:r>
              <a:rPr lang="en-US" sz="900" dirty="0"/>
              <a:t>, w </a:t>
            </a:r>
            <a:r>
              <a:rPr lang="en-US" sz="900" dirty="0" err="1"/>
              <a:t>jaki</a:t>
            </a:r>
            <a:r>
              <a:rPr lang="en-US" sz="900" dirty="0"/>
              <a:t> </a:t>
            </a:r>
            <a:r>
              <a:rPr lang="en-US" sz="900" dirty="0" err="1"/>
              <a:t>sposób</a:t>
            </a:r>
            <a:r>
              <a:rPr lang="en-US" sz="900" dirty="0"/>
              <a:t> </a:t>
            </a:r>
            <a:r>
              <a:rPr lang="en-US" sz="900" dirty="0" err="1"/>
              <a:t>zmierzamy</a:t>
            </a:r>
            <a:r>
              <a:rPr lang="en-US" sz="900" dirty="0"/>
              <a:t> (</a:t>
            </a:r>
            <a:r>
              <a:rPr lang="en-US" sz="900" dirty="0" err="1"/>
              <a:t>strategia</a:t>
            </a:r>
            <a:r>
              <a:rPr lang="en-US" sz="900" dirty="0"/>
              <a:t>), </a:t>
            </a:r>
            <a:r>
              <a:rPr lang="en-US" sz="900" dirty="0" err="1"/>
              <a:t>nie</a:t>
            </a:r>
            <a:r>
              <a:rPr lang="en-US" sz="900" dirty="0"/>
              <a:t> </a:t>
            </a:r>
            <a:r>
              <a:rPr lang="en-US" sz="900" dirty="0" err="1"/>
              <a:t>wiedząc</a:t>
            </a:r>
            <a:r>
              <a:rPr lang="en-US" sz="900" dirty="0"/>
              <a:t>, </a:t>
            </a:r>
            <a:r>
              <a:rPr lang="en-US" sz="900" dirty="0" err="1"/>
              <a:t>dokąd</a:t>
            </a:r>
            <a:r>
              <a:rPr lang="en-US" sz="900" dirty="0"/>
              <a:t> </a:t>
            </a:r>
            <a:r>
              <a:rPr lang="en-US" sz="900" dirty="0" err="1"/>
              <a:t>chcemy</a:t>
            </a:r>
            <a:r>
              <a:rPr lang="en-US" sz="900" dirty="0"/>
              <a:t> </a:t>
            </a:r>
            <a:r>
              <a:rPr lang="en-US" sz="900" dirty="0" err="1"/>
              <a:t>dotrzeć</a:t>
            </a:r>
            <a:r>
              <a:rPr lang="en-US" sz="900" dirty="0"/>
              <a:t> (</a:t>
            </a:r>
            <a:r>
              <a:rPr lang="en-US" sz="900" dirty="0" err="1"/>
              <a:t>cele</a:t>
            </a:r>
            <a:r>
              <a:rPr lang="en-US" sz="900" dirty="0"/>
              <a:t>). </a:t>
            </a:r>
            <a:endParaRPr sz="900" dirty="0"/>
          </a:p>
          <a:p>
            <a:pPr marL="0" lvl="0" indent="0" algn="l" rtl="0">
              <a:lnSpc>
                <a:spcPct val="100000"/>
              </a:lnSpc>
              <a:spcBef>
                <a:spcPts val="0"/>
              </a:spcBef>
              <a:spcAft>
                <a:spcPts val="0"/>
              </a:spcAft>
              <a:buClr>
                <a:schemeClr val="dk1"/>
              </a:buClr>
              <a:buSzPts val="1100"/>
              <a:buFont typeface="Arial"/>
              <a:buNone/>
            </a:pPr>
            <a:r>
              <a:rPr lang="en-US" sz="900" dirty="0"/>
              <a:t>2. </a:t>
            </a:r>
            <a:r>
              <a:rPr lang="en-US" sz="900" dirty="0" err="1"/>
              <a:t>Prawdą</a:t>
            </a:r>
            <a:r>
              <a:rPr lang="en-US" sz="900" dirty="0"/>
              <a:t> jest, </a:t>
            </a:r>
            <a:r>
              <a:rPr lang="en-US" sz="900" dirty="0" err="1"/>
              <a:t>że</a:t>
            </a:r>
            <a:r>
              <a:rPr lang="en-US" sz="900" dirty="0"/>
              <a:t> </a:t>
            </a:r>
            <a:r>
              <a:rPr lang="en-US" sz="900" dirty="0" err="1"/>
              <a:t>otoczenie</a:t>
            </a:r>
            <a:r>
              <a:rPr lang="en-US" sz="900" dirty="0"/>
              <a:t> </a:t>
            </a:r>
            <a:r>
              <a:rPr lang="en-US" sz="900" dirty="0" err="1"/>
              <a:t>warunkuje</a:t>
            </a:r>
            <a:r>
              <a:rPr lang="en-US" sz="900" dirty="0"/>
              <a:t> </a:t>
            </a:r>
            <a:r>
              <a:rPr lang="en-US" sz="900" dirty="0" err="1"/>
              <a:t>strategię</a:t>
            </a:r>
            <a:r>
              <a:rPr lang="en-US" sz="900" dirty="0"/>
              <a:t>. Na </a:t>
            </a:r>
            <a:r>
              <a:rPr lang="en-US" sz="900" dirty="0" err="1"/>
              <a:t>przykład</a:t>
            </a:r>
            <a:r>
              <a:rPr lang="en-US" sz="900" dirty="0"/>
              <a:t> w </a:t>
            </a:r>
            <a:r>
              <a:rPr lang="en-US" sz="900" dirty="0" err="1"/>
              <a:t>obliczu</a:t>
            </a:r>
            <a:r>
              <a:rPr lang="en-US" sz="900" dirty="0"/>
              <a:t> </a:t>
            </a:r>
            <a:r>
              <a:rPr lang="en-US" sz="900" dirty="0" err="1"/>
              <a:t>kryzysu</a:t>
            </a:r>
            <a:r>
              <a:rPr lang="en-US" sz="900" dirty="0"/>
              <a:t> </a:t>
            </a:r>
            <a:r>
              <a:rPr lang="en-US" sz="900" dirty="0" err="1"/>
              <a:t>gospodarczego</a:t>
            </a:r>
            <a:r>
              <a:rPr lang="en-US" sz="900" dirty="0"/>
              <a:t> firma </a:t>
            </a:r>
            <a:r>
              <a:rPr lang="en-US" sz="900" dirty="0" err="1"/>
              <a:t>może</a:t>
            </a:r>
            <a:r>
              <a:rPr lang="en-US" sz="900" dirty="0"/>
              <a:t> </a:t>
            </a:r>
            <a:r>
              <a:rPr lang="en-US" sz="900" dirty="0" err="1"/>
              <a:t>zdecydować</a:t>
            </a:r>
            <a:r>
              <a:rPr lang="en-US" sz="900" dirty="0"/>
              <a:t> </a:t>
            </a:r>
            <a:r>
              <a:rPr lang="en-US" sz="900" dirty="0" err="1"/>
              <a:t>się</a:t>
            </a:r>
            <a:r>
              <a:rPr lang="en-US" sz="900" dirty="0"/>
              <a:t> </a:t>
            </a:r>
            <a:r>
              <a:rPr lang="en-US" sz="900" dirty="0" err="1"/>
              <a:t>na</a:t>
            </a:r>
            <a:r>
              <a:rPr lang="en-US" sz="900" dirty="0"/>
              <a:t> </a:t>
            </a:r>
            <a:r>
              <a:rPr lang="en-US" sz="900" dirty="0" err="1"/>
              <a:t>stworzenie</a:t>
            </a:r>
            <a:r>
              <a:rPr lang="en-US" sz="900" dirty="0"/>
              <a:t> </a:t>
            </a:r>
            <a:r>
              <a:rPr lang="en-US" sz="900" dirty="0" err="1"/>
              <a:t>taniej</a:t>
            </a:r>
            <a:r>
              <a:rPr lang="en-US" sz="900" dirty="0"/>
              <a:t> </a:t>
            </a:r>
            <a:r>
              <a:rPr lang="en-US" sz="900" dirty="0" err="1"/>
              <a:t>marki</a:t>
            </a:r>
            <a:r>
              <a:rPr lang="en-US" sz="900" dirty="0"/>
              <a:t>, </a:t>
            </a:r>
            <a:r>
              <a:rPr lang="en-US" sz="900" dirty="0" err="1"/>
              <a:t>która</a:t>
            </a:r>
            <a:r>
              <a:rPr lang="en-US" sz="900" dirty="0"/>
              <a:t> </a:t>
            </a:r>
            <a:r>
              <a:rPr lang="en-US" sz="900" dirty="0" err="1"/>
              <a:t>będzie</a:t>
            </a:r>
            <a:r>
              <a:rPr lang="en-US" sz="900" dirty="0"/>
              <a:t> </a:t>
            </a:r>
            <a:r>
              <a:rPr lang="en-US" sz="900" dirty="0" err="1"/>
              <a:t>sprzedawana</a:t>
            </a:r>
            <a:r>
              <a:rPr lang="en-US" sz="900" dirty="0"/>
              <a:t> </a:t>
            </a:r>
            <a:r>
              <a:rPr lang="en-US" sz="900" dirty="0" err="1"/>
              <a:t>wyłącznie</a:t>
            </a:r>
            <a:r>
              <a:rPr lang="en-US" sz="900" dirty="0"/>
              <a:t> online. </a:t>
            </a:r>
            <a:r>
              <a:rPr lang="en-US" sz="900" dirty="0" err="1"/>
              <a:t>Istnieją</a:t>
            </a:r>
            <a:r>
              <a:rPr lang="en-US" sz="900" dirty="0"/>
              <a:t> </a:t>
            </a:r>
            <a:r>
              <a:rPr lang="en-US" sz="900" dirty="0" err="1"/>
              <a:t>jednak</a:t>
            </a:r>
            <a:r>
              <a:rPr lang="en-US" sz="900" dirty="0"/>
              <a:t> </a:t>
            </a:r>
            <a:r>
              <a:rPr lang="en-US" sz="900" dirty="0" err="1"/>
              <a:t>inne</a:t>
            </a:r>
            <a:r>
              <a:rPr lang="en-US" sz="900" dirty="0"/>
              <a:t> </a:t>
            </a:r>
            <a:r>
              <a:rPr lang="en-US" sz="900" dirty="0" err="1"/>
              <a:t>czynniki</a:t>
            </a:r>
            <a:r>
              <a:rPr lang="en-US" sz="900" dirty="0"/>
              <a:t> </a:t>
            </a:r>
            <a:r>
              <a:rPr lang="en-US" sz="900" dirty="0" err="1"/>
              <a:t>warunkujące</a:t>
            </a:r>
            <a:r>
              <a:rPr lang="en-US" sz="900" dirty="0"/>
              <a:t>, </a:t>
            </a:r>
            <a:r>
              <a:rPr lang="en-US" sz="900" dirty="0" err="1"/>
              <a:t>takie</a:t>
            </a:r>
            <a:r>
              <a:rPr lang="en-US" sz="900" dirty="0"/>
              <a:t> </a:t>
            </a:r>
            <a:r>
              <a:rPr lang="en-US" sz="900" dirty="0" err="1"/>
              <a:t>jak</a:t>
            </a:r>
            <a:r>
              <a:rPr lang="en-US" sz="900" dirty="0"/>
              <a:t> </a:t>
            </a:r>
            <a:r>
              <a:rPr lang="en-US" sz="900" dirty="0" err="1"/>
              <a:t>wewnętrzne</a:t>
            </a:r>
            <a:r>
              <a:rPr lang="en-US" sz="900" dirty="0"/>
              <a:t> </a:t>
            </a:r>
            <a:r>
              <a:rPr lang="en-US" sz="900" dirty="0" err="1"/>
              <a:t>zasoby</a:t>
            </a:r>
            <a:r>
              <a:rPr lang="en-US" sz="900" dirty="0"/>
              <a:t> </a:t>
            </a:r>
            <a:r>
              <a:rPr lang="en-US" sz="900" dirty="0" err="1"/>
              <a:t>dostępne</a:t>
            </a:r>
            <a:r>
              <a:rPr lang="en-US" sz="900" dirty="0"/>
              <a:t> </a:t>
            </a:r>
            <a:r>
              <a:rPr lang="en-US" sz="900" dirty="0" err="1"/>
              <a:t>dla</a:t>
            </a:r>
            <a:r>
              <a:rPr lang="en-US" sz="900" dirty="0"/>
              <a:t> </a:t>
            </a:r>
            <a:r>
              <a:rPr lang="en-US" sz="900" dirty="0" err="1"/>
              <a:t>firmy</a:t>
            </a:r>
            <a:r>
              <a:rPr lang="en-US" sz="900" dirty="0"/>
              <a:t> w </a:t>
            </a:r>
            <a:r>
              <a:rPr lang="en-US" sz="900" dirty="0" err="1"/>
              <a:t>celu</a:t>
            </a:r>
            <a:r>
              <a:rPr lang="en-US" sz="900" dirty="0"/>
              <a:t> </a:t>
            </a:r>
            <a:r>
              <a:rPr lang="en-US" sz="900" dirty="0" err="1"/>
              <a:t>wdrożenia</a:t>
            </a:r>
            <a:r>
              <a:rPr lang="en-US" sz="900" dirty="0"/>
              <a:t> </a:t>
            </a:r>
            <a:r>
              <a:rPr lang="en-US" sz="900" dirty="0" err="1"/>
              <a:t>strategii</a:t>
            </a:r>
            <a:r>
              <a:rPr lang="en-US" sz="900" dirty="0"/>
              <a:t>. </a:t>
            </a:r>
            <a:r>
              <a:rPr lang="en-US" sz="900" dirty="0" err="1"/>
              <a:t>Wybór</a:t>
            </a:r>
            <a:r>
              <a:rPr lang="en-US" sz="900" dirty="0"/>
              <a:t> </a:t>
            </a:r>
            <a:r>
              <a:rPr lang="en-US" sz="900" dirty="0" err="1"/>
              <a:t>strategii</a:t>
            </a:r>
            <a:r>
              <a:rPr lang="en-US" sz="900" dirty="0"/>
              <a:t> jest </a:t>
            </a:r>
            <a:r>
              <a:rPr lang="en-US" sz="900" dirty="0" err="1"/>
              <a:t>również</a:t>
            </a:r>
            <a:r>
              <a:rPr lang="en-US" sz="900" dirty="0"/>
              <a:t> </a:t>
            </a:r>
            <a:r>
              <a:rPr lang="en-US" sz="900" dirty="0" err="1"/>
              <a:t>uwarunkowany</a:t>
            </a:r>
            <a:r>
              <a:rPr lang="en-US" sz="900" dirty="0"/>
              <a:t> </a:t>
            </a:r>
            <a:r>
              <a:rPr lang="en-US" sz="900" dirty="0" err="1"/>
              <a:t>samymi</a:t>
            </a:r>
            <a:r>
              <a:rPr lang="en-US" sz="900" dirty="0"/>
              <a:t> </a:t>
            </a:r>
            <a:r>
              <a:rPr lang="en-US" sz="900" dirty="0" err="1"/>
              <a:t>celami</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3. </a:t>
            </a:r>
            <a:r>
              <a:rPr lang="en-US" sz="900" dirty="0" err="1"/>
              <a:t>Zazwyczaj</a:t>
            </a:r>
            <a:r>
              <a:rPr lang="en-US" sz="900" dirty="0"/>
              <a:t> marketing </a:t>
            </a:r>
            <a:r>
              <a:rPr lang="en-US" sz="900" dirty="0" err="1"/>
              <a:t>zajmuje</a:t>
            </a:r>
            <a:r>
              <a:rPr lang="en-US" sz="900" dirty="0"/>
              <a:t> </a:t>
            </a:r>
            <a:r>
              <a:rPr lang="en-US" sz="900" dirty="0" err="1"/>
              <a:t>się</a:t>
            </a:r>
            <a:r>
              <a:rPr lang="en-US" sz="900" dirty="0"/>
              <a:t> </a:t>
            </a:r>
            <a:r>
              <a:rPr lang="en-US" sz="900" dirty="0" err="1"/>
              <a:t>odróżnianiem</a:t>
            </a:r>
            <a:r>
              <a:rPr lang="en-US" sz="900" dirty="0"/>
              <a:t> </a:t>
            </a:r>
            <a:r>
              <a:rPr lang="en-US" sz="900" dirty="0" err="1"/>
              <a:t>marki</a:t>
            </a:r>
            <a:r>
              <a:rPr lang="en-US" sz="900" dirty="0"/>
              <a:t> </a:t>
            </a:r>
            <a:r>
              <a:rPr lang="en-US" sz="900" dirty="0" err="1"/>
              <a:t>i</a:t>
            </a:r>
            <a:r>
              <a:rPr lang="en-US" sz="900" dirty="0"/>
              <a:t> </a:t>
            </a:r>
            <a:r>
              <a:rPr lang="en-US" sz="900" dirty="0" err="1"/>
              <a:t>produktów</a:t>
            </a:r>
            <a:r>
              <a:rPr lang="en-US" sz="900" dirty="0"/>
              <a:t> od </a:t>
            </a:r>
            <a:r>
              <a:rPr lang="en-US" sz="900" dirty="0" err="1"/>
              <a:t>tego</a:t>
            </a:r>
            <a:r>
              <a:rPr lang="en-US" sz="900" dirty="0"/>
              <a:t>, co </a:t>
            </a:r>
            <a:r>
              <a:rPr lang="en-US" sz="900" dirty="0" err="1"/>
              <a:t>istnieje</a:t>
            </a:r>
            <a:r>
              <a:rPr lang="en-US" sz="900" dirty="0"/>
              <a:t> </a:t>
            </a:r>
            <a:r>
              <a:rPr lang="en-US" sz="900" dirty="0" err="1"/>
              <a:t>na</a:t>
            </a:r>
            <a:r>
              <a:rPr lang="en-US" sz="900" dirty="0"/>
              <a:t> </a:t>
            </a:r>
            <a:r>
              <a:rPr lang="en-US" sz="900" dirty="0" err="1"/>
              <a:t>rynku</a:t>
            </a:r>
            <a:r>
              <a:rPr lang="en-US" sz="900" dirty="0"/>
              <a:t>, od </a:t>
            </a:r>
            <a:r>
              <a:rPr lang="en-US" sz="900" dirty="0" err="1"/>
              <a:t>tego</a:t>
            </a:r>
            <a:r>
              <a:rPr lang="en-US" sz="900" dirty="0"/>
              <a:t>, co jest </a:t>
            </a:r>
            <a:r>
              <a:rPr lang="en-US" sz="900" dirty="0" err="1"/>
              <a:t>dostępne</a:t>
            </a:r>
            <a:r>
              <a:rPr lang="en-US" sz="900" dirty="0"/>
              <a:t> u </a:t>
            </a:r>
            <a:r>
              <a:rPr lang="en-US" sz="900" dirty="0" err="1"/>
              <a:t>konkurencji</a:t>
            </a:r>
            <a:r>
              <a:rPr lang="en-US" sz="900" dirty="0"/>
              <a:t>. Firma </a:t>
            </a:r>
            <a:r>
              <a:rPr lang="en-US" sz="900" dirty="0" err="1"/>
              <a:t>może</a:t>
            </a:r>
            <a:r>
              <a:rPr lang="en-US" sz="900" dirty="0"/>
              <a:t> </a:t>
            </a:r>
            <a:r>
              <a:rPr lang="en-US" sz="900" dirty="0" err="1"/>
              <a:t>jednak</a:t>
            </a:r>
            <a:r>
              <a:rPr lang="en-US" sz="900" dirty="0"/>
              <a:t> </a:t>
            </a:r>
            <a:r>
              <a:rPr lang="en-US" sz="900" dirty="0" err="1"/>
              <a:t>zdecydować</a:t>
            </a:r>
            <a:r>
              <a:rPr lang="en-US" sz="900" dirty="0"/>
              <a:t> </a:t>
            </a:r>
            <a:r>
              <a:rPr lang="en-US" sz="900" dirty="0" err="1"/>
              <a:t>się</a:t>
            </a:r>
            <a:r>
              <a:rPr lang="en-US" sz="900" dirty="0"/>
              <a:t> </a:t>
            </a:r>
            <a:r>
              <a:rPr lang="en-US" sz="900" dirty="0" err="1"/>
              <a:t>na</a:t>
            </a:r>
            <a:r>
              <a:rPr lang="en-US" sz="900" dirty="0"/>
              <a:t> "</a:t>
            </a:r>
            <a:r>
              <a:rPr lang="en-US" sz="900" dirty="0" err="1"/>
              <a:t>trzymanie</a:t>
            </a:r>
            <a:r>
              <a:rPr lang="en-US" sz="900" dirty="0"/>
              <a:t> </a:t>
            </a:r>
            <a:r>
              <a:rPr lang="en-US" sz="900" dirty="0" err="1"/>
              <a:t>się</a:t>
            </a:r>
            <a:r>
              <a:rPr lang="en-US" sz="900" dirty="0"/>
              <a:t>" </a:t>
            </a:r>
            <a:r>
              <a:rPr lang="en-US" sz="900" dirty="0" err="1"/>
              <a:t>konkurenta</a:t>
            </a:r>
            <a:r>
              <a:rPr lang="en-US" sz="900" dirty="0"/>
              <a:t>, </a:t>
            </a:r>
            <a:r>
              <a:rPr lang="en-US" sz="900" dirty="0" err="1"/>
              <a:t>zwykle</a:t>
            </a:r>
            <a:r>
              <a:rPr lang="en-US" sz="900" dirty="0"/>
              <a:t> </a:t>
            </a:r>
            <a:r>
              <a:rPr lang="en-US" sz="900" dirty="0" err="1"/>
              <a:t>lidera</a:t>
            </a:r>
            <a:r>
              <a:rPr lang="en-US" sz="900" dirty="0"/>
              <a:t> </a:t>
            </a:r>
            <a:r>
              <a:rPr lang="en-US" sz="900" dirty="0" err="1"/>
              <a:t>rynku</a:t>
            </a:r>
            <a:r>
              <a:rPr lang="en-US" sz="900" dirty="0"/>
              <a:t>, </a:t>
            </a:r>
            <a:r>
              <a:rPr lang="en-US" sz="900" dirty="0" err="1"/>
              <a:t>próbując</a:t>
            </a:r>
            <a:r>
              <a:rPr lang="en-US" sz="900" dirty="0"/>
              <a:t> </a:t>
            </a:r>
            <a:r>
              <a:rPr lang="en-US" sz="900" dirty="0" err="1"/>
              <a:t>zmylić</a:t>
            </a:r>
            <a:r>
              <a:rPr lang="en-US" sz="900" dirty="0"/>
              <a:t> </a:t>
            </a:r>
            <a:r>
              <a:rPr lang="en-US" sz="900" dirty="0" err="1"/>
              <a:t>konsumenta</a:t>
            </a:r>
            <a:r>
              <a:rPr lang="en-US" sz="900" dirty="0"/>
              <a:t>. </a:t>
            </a:r>
            <a:r>
              <a:rPr lang="en-US" sz="900" dirty="0" err="1"/>
              <a:t>Innymi</a:t>
            </a:r>
            <a:r>
              <a:rPr lang="en-US" sz="900" dirty="0"/>
              <a:t> </a:t>
            </a:r>
            <a:r>
              <a:rPr lang="en-US" sz="900" dirty="0" err="1"/>
              <a:t>słowy</a:t>
            </a:r>
            <a:r>
              <a:rPr lang="en-US" sz="900" dirty="0"/>
              <a:t>, </a:t>
            </a:r>
            <a:r>
              <a:rPr lang="en-US" sz="900" dirty="0" err="1"/>
              <a:t>istnieje</a:t>
            </a:r>
            <a:r>
              <a:rPr lang="en-US" sz="900" dirty="0"/>
              <a:t> </a:t>
            </a:r>
            <a:r>
              <a:rPr lang="en-US" sz="900" dirty="0" err="1"/>
              <a:t>obawa</a:t>
            </a:r>
            <a:r>
              <a:rPr lang="en-US" sz="900" dirty="0"/>
              <a:t> </a:t>
            </a:r>
            <a:r>
              <a:rPr lang="en-US" sz="900" dirty="0" err="1"/>
              <a:t>przed</a:t>
            </a:r>
            <a:r>
              <a:rPr lang="en-US" sz="900" dirty="0"/>
              <a:t> </a:t>
            </a:r>
            <a:r>
              <a:rPr lang="en-US" sz="900" dirty="0" err="1"/>
              <a:t>naśladowaniem</a:t>
            </a:r>
            <a:r>
              <a:rPr lang="en-US" sz="900" dirty="0"/>
              <a:t> </a:t>
            </a:r>
            <a:r>
              <a:rPr lang="en-US" sz="900" dirty="0" err="1"/>
              <a:t>strategii</a:t>
            </a:r>
            <a:r>
              <a:rPr lang="en-US" sz="900" dirty="0"/>
              <a:t> </a:t>
            </a:r>
            <a:r>
              <a:rPr lang="en-US" sz="900" dirty="0" err="1"/>
              <a:t>konkurenta</a:t>
            </a:r>
            <a:r>
              <a:rPr lang="en-US" sz="900" dirty="0"/>
              <a:t>, </a:t>
            </a:r>
            <a:r>
              <a:rPr lang="en-US" sz="900" dirty="0" err="1"/>
              <a:t>nawet</a:t>
            </a:r>
            <a:r>
              <a:rPr lang="en-US" sz="900" dirty="0"/>
              <a:t> </a:t>
            </a:r>
            <a:r>
              <a:rPr lang="en-US" sz="900" dirty="0" err="1"/>
              <a:t>jeśli</a:t>
            </a:r>
            <a:r>
              <a:rPr lang="en-US" sz="900" dirty="0"/>
              <a:t> </a:t>
            </a:r>
            <a:r>
              <a:rPr lang="en-US" sz="900" dirty="0" err="1"/>
              <a:t>opakowanie</a:t>
            </a:r>
            <a:r>
              <a:rPr lang="en-US" sz="900" dirty="0"/>
              <a:t> </a:t>
            </a:r>
            <a:r>
              <a:rPr lang="en-US" sz="900" dirty="0" err="1"/>
              <a:t>produktów</a:t>
            </a:r>
            <a:r>
              <a:rPr lang="en-US" sz="900" dirty="0"/>
              <a:t> jest </a:t>
            </a:r>
            <a:r>
              <a:rPr lang="en-US" sz="900" dirty="0" err="1"/>
              <a:t>podobne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4. Marketing </a:t>
            </a:r>
            <a:r>
              <a:rPr lang="en-US" sz="900" dirty="0" err="1"/>
              <a:t>firmy</a:t>
            </a:r>
            <a:r>
              <a:rPr lang="en-US" sz="900" dirty="0"/>
              <a:t> jest </a:t>
            </a:r>
            <a:r>
              <a:rPr lang="en-US" sz="900" dirty="0" err="1"/>
              <a:t>jednym</a:t>
            </a:r>
            <a:r>
              <a:rPr lang="en-US" sz="900" dirty="0"/>
              <a:t> z </a:t>
            </a:r>
            <a:r>
              <a:rPr lang="en-US" sz="900" dirty="0" err="1"/>
              <a:t>nich</a:t>
            </a:r>
            <a:r>
              <a:rPr lang="en-US" sz="900" dirty="0"/>
              <a:t>. Marketing </a:t>
            </a:r>
            <a:r>
              <a:rPr lang="en-US" sz="900" dirty="0" err="1"/>
              <a:t>cyfrowy</a:t>
            </a:r>
            <a:r>
              <a:rPr lang="en-US" sz="900" dirty="0"/>
              <a:t> </a:t>
            </a:r>
            <a:r>
              <a:rPr lang="en-US" sz="900" dirty="0" err="1"/>
              <a:t>odzwierciedla</a:t>
            </a:r>
            <a:r>
              <a:rPr lang="en-US" sz="900" dirty="0"/>
              <a:t> </a:t>
            </a:r>
            <a:r>
              <a:rPr lang="en-US" sz="900" dirty="0" err="1"/>
              <a:t>troskę</a:t>
            </a:r>
            <a:r>
              <a:rPr lang="en-US" sz="900" dirty="0"/>
              <a:t> </a:t>
            </a:r>
            <a:r>
              <a:rPr lang="en-US" sz="900" dirty="0" err="1"/>
              <a:t>firmy</a:t>
            </a:r>
            <a:r>
              <a:rPr lang="en-US" sz="900" dirty="0"/>
              <a:t> o </a:t>
            </a:r>
            <a:r>
              <a:rPr lang="en-US" sz="900" dirty="0" err="1"/>
              <a:t>optymalizację</a:t>
            </a:r>
            <a:r>
              <a:rPr lang="en-US" sz="900" dirty="0"/>
              <a:t> </a:t>
            </a:r>
            <a:r>
              <a:rPr lang="en-US" sz="900" dirty="0" err="1"/>
              <a:t>jej</a:t>
            </a:r>
            <a:r>
              <a:rPr lang="en-US" sz="900" dirty="0"/>
              <a:t> </a:t>
            </a:r>
            <a:r>
              <a:rPr lang="en-US" sz="900" dirty="0" err="1"/>
              <a:t>obecności</a:t>
            </a:r>
            <a:r>
              <a:rPr lang="en-US" sz="900" dirty="0"/>
              <a:t> </a:t>
            </a:r>
            <a:r>
              <a:rPr lang="en-US" sz="900" dirty="0" err="1"/>
              <a:t>cyfrowej</a:t>
            </a:r>
            <a:r>
              <a:rPr lang="en-US" sz="900" dirty="0"/>
              <a:t> w </a:t>
            </a:r>
            <a:r>
              <a:rPr lang="en-US" sz="900" dirty="0" err="1"/>
              <a:t>jak</a:t>
            </a:r>
            <a:r>
              <a:rPr lang="en-US" sz="900" dirty="0"/>
              <a:t> </a:t>
            </a:r>
            <a:r>
              <a:rPr lang="en-US" sz="900" dirty="0" err="1"/>
              <a:t>największym</a:t>
            </a:r>
            <a:r>
              <a:rPr lang="en-US" sz="900" dirty="0"/>
              <a:t> </a:t>
            </a:r>
            <a:r>
              <a:rPr lang="en-US" sz="900" dirty="0" err="1"/>
              <a:t>stopniu</a:t>
            </a:r>
            <a:r>
              <a:rPr lang="en-US" sz="900" dirty="0"/>
              <a:t> </a:t>
            </a:r>
            <a:r>
              <a:rPr lang="en-US" sz="900" dirty="0" err="1"/>
              <a:t>i</a:t>
            </a:r>
            <a:r>
              <a:rPr lang="en-US" sz="900" dirty="0"/>
              <a:t> </a:t>
            </a:r>
            <a:r>
              <a:rPr lang="en-US" sz="900" dirty="0" err="1"/>
              <a:t>wykorzystanie</a:t>
            </a:r>
            <a:r>
              <a:rPr lang="en-US" sz="900" dirty="0"/>
              <a:t> </a:t>
            </a:r>
            <a:r>
              <a:rPr lang="en-US" sz="900" dirty="0" err="1"/>
              <a:t>niektórych</a:t>
            </a:r>
            <a:r>
              <a:rPr lang="en-US" sz="900" dirty="0"/>
              <a:t> </a:t>
            </a:r>
            <a:r>
              <a:rPr lang="en-US" sz="900" dirty="0" err="1"/>
              <a:t>taktyk</a:t>
            </a:r>
            <a:r>
              <a:rPr lang="en-US" sz="900" dirty="0"/>
              <a:t> </a:t>
            </a:r>
            <a:r>
              <a:rPr lang="en-US" sz="900" dirty="0" err="1"/>
              <a:t>związanych</a:t>
            </a:r>
            <a:r>
              <a:rPr lang="en-US" sz="900" dirty="0"/>
              <a:t> z </a:t>
            </a:r>
            <a:r>
              <a:rPr lang="en-US" sz="900" dirty="0" err="1"/>
              <a:t>technologią</a:t>
            </a:r>
            <a:r>
              <a:rPr lang="en-US" sz="900" dirty="0"/>
              <a:t>, </a:t>
            </a:r>
            <a:r>
              <a:rPr lang="en-US" sz="900" dirty="0" err="1"/>
              <a:t>które</a:t>
            </a:r>
            <a:r>
              <a:rPr lang="en-US" sz="900" dirty="0"/>
              <a:t> </a:t>
            </a:r>
            <a:r>
              <a:rPr lang="en-US" sz="900" dirty="0" err="1"/>
              <a:t>są</a:t>
            </a:r>
            <a:r>
              <a:rPr lang="en-US" sz="900" dirty="0"/>
              <a:t> </a:t>
            </a:r>
            <a:r>
              <a:rPr lang="en-US" sz="900" dirty="0" err="1"/>
              <a:t>następnie</a:t>
            </a:r>
            <a:r>
              <a:rPr lang="en-US" sz="900" dirty="0"/>
              <a:t> </a:t>
            </a:r>
            <a:r>
              <a:rPr lang="en-US" sz="900" dirty="0" err="1"/>
              <a:t>przekładane</a:t>
            </a:r>
            <a:r>
              <a:rPr lang="en-US" sz="900" dirty="0"/>
              <a:t> </a:t>
            </a:r>
            <a:r>
              <a:rPr lang="en-US" sz="900" dirty="0" err="1"/>
              <a:t>na</a:t>
            </a:r>
            <a:r>
              <a:rPr lang="en-US" sz="900" dirty="0"/>
              <a:t> </a:t>
            </a:r>
            <a:r>
              <a:rPr lang="en-US" sz="900" dirty="0" err="1"/>
              <a:t>działania</a:t>
            </a:r>
            <a:r>
              <a:rPr lang="en-US" sz="900" dirty="0"/>
              <a:t> </a:t>
            </a:r>
            <a:r>
              <a:rPr lang="en-US" sz="900" dirty="0" err="1"/>
              <a:t>operacyjne</a:t>
            </a:r>
            <a:r>
              <a:rPr lang="en-US" sz="900" dirty="0"/>
              <a:t>, </a:t>
            </a:r>
            <a:r>
              <a:rPr lang="en-US" sz="900" dirty="0" err="1"/>
              <a:t>takie</a:t>
            </a:r>
            <a:r>
              <a:rPr lang="en-US" sz="900" dirty="0"/>
              <a:t> </a:t>
            </a:r>
            <a:r>
              <a:rPr lang="en-US" sz="900" dirty="0" err="1"/>
              <a:t>jak</a:t>
            </a:r>
            <a:r>
              <a:rPr lang="en-US" sz="900" dirty="0"/>
              <a:t> </a:t>
            </a:r>
            <a:r>
              <a:rPr lang="en-US" sz="900" dirty="0" err="1"/>
              <a:t>na</a:t>
            </a:r>
            <a:r>
              <a:rPr lang="en-US" sz="900" dirty="0"/>
              <a:t> </a:t>
            </a:r>
            <a:r>
              <a:rPr lang="en-US" sz="900" dirty="0" err="1"/>
              <a:t>przykład</a:t>
            </a:r>
            <a:r>
              <a:rPr lang="en-US" sz="900" dirty="0"/>
              <a:t> </a:t>
            </a:r>
            <a:r>
              <a:rPr lang="en-US" sz="900" dirty="0" err="1"/>
              <a:t>opracowanie</a:t>
            </a:r>
            <a:r>
              <a:rPr lang="en-US" sz="900" dirty="0"/>
              <a:t> </a:t>
            </a:r>
            <a:r>
              <a:rPr lang="en-US" sz="900" dirty="0" err="1"/>
              <a:t>kampanii</a:t>
            </a:r>
            <a:r>
              <a:rPr lang="en-US" sz="900" dirty="0"/>
              <a:t> </a:t>
            </a:r>
            <a:r>
              <a:rPr lang="en-US" sz="900" dirty="0" err="1"/>
              <a:t>reklamowej</a:t>
            </a:r>
            <a:r>
              <a:rPr lang="en-US" sz="900" dirty="0"/>
              <a:t> </a:t>
            </a:r>
            <a:r>
              <a:rPr lang="en-US" sz="900" dirty="0" err="1"/>
              <a:t>na</a:t>
            </a:r>
            <a:r>
              <a:rPr lang="en-US" sz="900" dirty="0"/>
              <a:t> </a:t>
            </a:r>
            <a:r>
              <a:rPr lang="en-US" sz="900" dirty="0" err="1"/>
              <a:t>Facebooku</a:t>
            </a:r>
            <a:r>
              <a:rPr lang="en-US" sz="900" dirty="0"/>
              <a:t>.</a:t>
            </a:r>
            <a:endParaRPr sz="900" dirty="0"/>
          </a:p>
        </p:txBody>
      </p:sp>
    </p:spTree>
    <p:extLst>
      <p:ext uri="{BB962C8B-B14F-4D97-AF65-F5344CB8AC3E}">
        <p14:creationId xmlns:p14="http://schemas.microsoft.com/office/powerpoint/2010/main" val="245300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0" name="Google Shape;260;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030430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6" name="Google Shape;266;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Aby </a:t>
            </a:r>
            <a:r>
              <a:rPr lang="en-US" sz="900" dirty="0" err="1">
                <a:solidFill>
                  <a:schemeClr val="dk1"/>
                </a:solidFill>
              </a:rPr>
              <a:t>wiedzieć</a:t>
            </a:r>
            <a:r>
              <a:rPr lang="en-US" sz="900" dirty="0">
                <a:solidFill>
                  <a:schemeClr val="dk1"/>
                </a:solidFill>
              </a:rPr>
              <a:t>, </a:t>
            </a:r>
            <a:r>
              <a:rPr lang="en-US" sz="900" dirty="0" err="1">
                <a:solidFill>
                  <a:schemeClr val="dk1"/>
                </a:solidFill>
              </a:rPr>
              <a:t>dokąd</a:t>
            </a:r>
            <a:r>
              <a:rPr lang="en-US" sz="900" dirty="0">
                <a:solidFill>
                  <a:schemeClr val="dk1"/>
                </a:solidFill>
              </a:rPr>
              <a:t> </a:t>
            </a:r>
            <a:r>
              <a:rPr lang="en-US" sz="900" dirty="0" err="1">
                <a:solidFill>
                  <a:schemeClr val="dk1"/>
                </a:solidFill>
              </a:rPr>
              <a:t>zmierzamy</a:t>
            </a:r>
            <a:r>
              <a:rPr lang="en-US" sz="900" dirty="0">
                <a:solidFill>
                  <a:schemeClr val="dk1"/>
                </a:solidFill>
              </a:rPr>
              <a:t>, </a:t>
            </a:r>
            <a:r>
              <a:rPr lang="en-US" sz="900" dirty="0" err="1">
                <a:solidFill>
                  <a:schemeClr val="dk1"/>
                </a:solidFill>
              </a:rPr>
              <a:t>musimy</a:t>
            </a:r>
            <a:r>
              <a:rPr lang="en-US" sz="900" dirty="0">
                <a:solidFill>
                  <a:schemeClr val="dk1"/>
                </a:solidFill>
              </a:rPr>
              <a:t> </a:t>
            </a:r>
            <a:r>
              <a:rPr lang="en-US" sz="900" dirty="0" err="1">
                <a:solidFill>
                  <a:schemeClr val="dk1"/>
                </a:solidFill>
              </a:rPr>
              <a:t>wiedzieć</a:t>
            </a:r>
            <a:r>
              <a:rPr lang="en-US" sz="900" dirty="0">
                <a:solidFill>
                  <a:schemeClr val="dk1"/>
                </a:solidFill>
              </a:rPr>
              <a:t>, </a:t>
            </a:r>
            <a:r>
              <a:rPr lang="en-US" sz="900" dirty="0" err="1">
                <a:solidFill>
                  <a:schemeClr val="dk1"/>
                </a:solidFill>
              </a:rPr>
              <a:t>gdzie</a:t>
            </a:r>
            <a:r>
              <a:rPr lang="en-US" sz="900" dirty="0">
                <a:solidFill>
                  <a:schemeClr val="dk1"/>
                </a:solidFill>
              </a:rPr>
              <a:t> </a:t>
            </a:r>
            <a:r>
              <a:rPr lang="en-US" sz="900" dirty="0" err="1">
                <a:solidFill>
                  <a:schemeClr val="dk1"/>
                </a:solidFill>
              </a:rPr>
              <a:t>jesteśmy</a:t>
            </a:r>
            <a:r>
              <a:rPr lang="en-US" sz="900" dirty="0">
                <a:solidFill>
                  <a:schemeClr val="dk1"/>
                </a:solidFill>
              </a:rPr>
              <a:t> pod </a:t>
            </a:r>
            <a:r>
              <a:rPr lang="en-US" sz="900" dirty="0" err="1">
                <a:solidFill>
                  <a:schemeClr val="dk1"/>
                </a:solidFill>
              </a:rPr>
              <a:t>względem</a:t>
            </a:r>
            <a:r>
              <a:rPr lang="en-US" sz="900" dirty="0">
                <a:solidFill>
                  <a:schemeClr val="dk1"/>
                </a:solidFill>
              </a:rPr>
              <a:t> </a:t>
            </a:r>
            <a:r>
              <a:rPr lang="en-US" sz="900" dirty="0" err="1">
                <a:solidFill>
                  <a:schemeClr val="dk1"/>
                </a:solidFill>
              </a:rPr>
              <a:t>marketingu</a:t>
            </a:r>
            <a:r>
              <a:rPr lang="en-US" sz="900" dirty="0">
                <a:solidFill>
                  <a:schemeClr val="dk1"/>
                </a:solidFill>
              </a:rPr>
              <a:t> </a:t>
            </a:r>
            <a:r>
              <a:rPr lang="en-US" sz="900" dirty="0" err="1">
                <a:solidFill>
                  <a:schemeClr val="dk1"/>
                </a:solidFill>
              </a:rPr>
              <a:t>cyfrowego</a:t>
            </a:r>
            <a:r>
              <a:rPr lang="en-US" sz="900" dirty="0">
                <a:solidFill>
                  <a:schemeClr val="dk1"/>
                </a:solidFill>
              </a:rPr>
              <a:t>. </a:t>
            </a:r>
            <a:r>
              <a:rPr lang="en-US" sz="900" dirty="0" err="1">
                <a:solidFill>
                  <a:schemeClr val="dk1"/>
                </a:solidFill>
              </a:rPr>
              <a:t>Za</a:t>
            </a:r>
            <a:r>
              <a:rPr lang="en-US" sz="900" dirty="0">
                <a:solidFill>
                  <a:schemeClr val="dk1"/>
                </a:solidFill>
              </a:rPr>
              <a:t> </a:t>
            </a:r>
            <a:r>
              <a:rPr lang="en-US" sz="900" dirty="0" err="1">
                <a:solidFill>
                  <a:schemeClr val="dk1"/>
                </a:solidFill>
              </a:rPr>
              <a:t>pomocą</a:t>
            </a:r>
            <a:r>
              <a:rPr lang="en-US" sz="900" dirty="0">
                <a:solidFill>
                  <a:schemeClr val="dk1"/>
                </a:solidFill>
              </a:rPr>
              <a:t> </a:t>
            </a:r>
            <a:r>
              <a:rPr lang="en-US" sz="900" dirty="0" err="1">
                <a:solidFill>
                  <a:schemeClr val="dk1"/>
                </a:solidFill>
              </a:rPr>
              <a:t>modeli</a:t>
            </a:r>
            <a:r>
              <a:rPr lang="en-US" sz="900" dirty="0">
                <a:solidFill>
                  <a:schemeClr val="dk1"/>
                </a:solidFill>
              </a:rPr>
              <a:t> </a:t>
            </a:r>
            <a:r>
              <a:rPr lang="en-US" sz="900" dirty="0" err="1">
                <a:solidFill>
                  <a:schemeClr val="dk1"/>
                </a:solidFill>
              </a:rPr>
              <a:t>można</a:t>
            </a:r>
            <a:r>
              <a:rPr lang="en-US" sz="900" dirty="0">
                <a:solidFill>
                  <a:schemeClr val="dk1"/>
                </a:solidFill>
              </a:rPr>
              <a:t> </a:t>
            </a:r>
            <a:r>
              <a:rPr lang="en-US" sz="900" dirty="0" err="1">
                <a:solidFill>
                  <a:schemeClr val="dk1"/>
                </a:solidFill>
              </a:rPr>
              <a:t>przeanalizować</a:t>
            </a:r>
            <a:r>
              <a:rPr lang="en-US" sz="900" dirty="0">
                <a:solidFill>
                  <a:schemeClr val="dk1"/>
                </a:solidFill>
              </a:rPr>
              <a:t>, w </a:t>
            </a:r>
            <a:r>
              <a:rPr lang="en-US" sz="900" dirty="0" err="1">
                <a:solidFill>
                  <a:schemeClr val="dk1"/>
                </a:solidFill>
              </a:rPr>
              <a:t>której</a:t>
            </a:r>
            <a:r>
              <a:rPr lang="en-US" sz="900" dirty="0">
                <a:solidFill>
                  <a:schemeClr val="dk1"/>
                </a:solidFill>
              </a:rPr>
              <a:t> </a:t>
            </a:r>
            <a:r>
              <a:rPr lang="en-US" sz="900" dirty="0" err="1">
                <a:solidFill>
                  <a:schemeClr val="dk1"/>
                </a:solidFill>
              </a:rPr>
              <a:t>fazie</a:t>
            </a:r>
            <a:r>
              <a:rPr lang="en-US" sz="900" dirty="0">
                <a:solidFill>
                  <a:schemeClr val="dk1"/>
                </a:solidFill>
              </a:rPr>
              <a:t> </a:t>
            </a:r>
            <a:r>
              <a:rPr lang="en-US" sz="900" dirty="0" err="1">
                <a:solidFill>
                  <a:schemeClr val="dk1"/>
                </a:solidFill>
              </a:rPr>
              <a:t>aplikacji</a:t>
            </a:r>
            <a:r>
              <a:rPr lang="en-US" sz="900" dirty="0">
                <a:solidFill>
                  <a:schemeClr val="dk1"/>
                </a:solidFill>
              </a:rPr>
              <a:t> </a:t>
            </a:r>
            <a:r>
              <a:rPr lang="en-US" sz="900" dirty="0" err="1">
                <a:solidFill>
                  <a:schemeClr val="dk1"/>
                </a:solidFill>
              </a:rPr>
              <a:t>marketingu</a:t>
            </a:r>
            <a:r>
              <a:rPr lang="en-US" sz="900" dirty="0">
                <a:solidFill>
                  <a:schemeClr val="dk1"/>
                </a:solidFill>
              </a:rPr>
              <a:t> </a:t>
            </a:r>
            <a:r>
              <a:rPr lang="en-US" sz="900" dirty="0" err="1">
                <a:solidFill>
                  <a:schemeClr val="dk1"/>
                </a:solidFill>
              </a:rPr>
              <a:t>cyfrowego</a:t>
            </a:r>
            <a:r>
              <a:rPr lang="en-US" sz="900" dirty="0">
                <a:solidFill>
                  <a:schemeClr val="dk1"/>
                </a:solidFill>
              </a:rPr>
              <a:t> </a:t>
            </a:r>
            <a:r>
              <a:rPr lang="en-US" sz="900" dirty="0" err="1">
                <a:solidFill>
                  <a:schemeClr val="dk1"/>
                </a:solidFill>
              </a:rPr>
              <a:t>znajduje</a:t>
            </a:r>
            <a:r>
              <a:rPr lang="en-US" sz="900" dirty="0">
                <a:solidFill>
                  <a:schemeClr val="dk1"/>
                </a:solidFill>
              </a:rPr>
              <a:t> </a:t>
            </a:r>
            <a:r>
              <a:rPr lang="en-US" sz="900" dirty="0" err="1">
                <a:solidFill>
                  <a:schemeClr val="dk1"/>
                </a:solidFill>
              </a:rPr>
              <a:t>się</a:t>
            </a:r>
            <a:r>
              <a:rPr lang="en-US" sz="900" dirty="0">
                <a:solidFill>
                  <a:schemeClr val="dk1"/>
                </a:solidFill>
              </a:rPr>
              <a:t> firma. </a:t>
            </a:r>
            <a:r>
              <a:rPr lang="en-US" sz="900" dirty="0" err="1">
                <a:solidFill>
                  <a:schemeClr val="dk1"/>
                </a:solidFill>
              </a:rPr>
              <a:t>Jednak</a:t>
            </a:r>
            <a:r>
              <a:rPr lang="en-US" sz="900" dirty="0">
                <a:solidFill>
                  <a:schemeClr val="dk1"/>
                </a:solidFill>
              </a:rPr>
              <a:t> </a:t>
            </a:r>
            <a:r>
              <a:rPr lang="en-US" sz="900" dirty="0" err="1">
                <a:solidFill>
                  <a:schemeClr val="dk1"/>
                </a:solidFill>
              </a:rPr>
              <a:t>głównym</a:t>
            </a:r>
            <a:r>
              <a:rPr lang="en-US" sz="900" dirty="0">
                <a:solidFill>
                  <a:schemeClr val="dk1"/>
                </a:solidFill>
              </a:rPr>
              <a:t> </a:t>
            </a:r>
            <a:r>
              <a:rPr lang="en-US" sz="900" dirty="0" err="1">
                <a:solidFill>
                  <a:schemeClr val="dk1"/>
                </a:solidFill>
              </a:rPr>
              <a:t>celem</a:t>
            </a:r>
            <a:r>
              <a:rPr lang="en-US" sz="900" dirty="0">
                <a:solidFill>
                  <a:schemeClr val="dk1"/>
                </a:solidFill>
              </a:rPr>
              <a:t> </a:t>
            </a:r>
            <a:r>
              <a:rPr lang="en-US" sz="900" dirty="0" err="1">
                <a:solidFill>
                  <a:schemeClr val="dk1"/>
                </a:solidFill>
              </a:rPr>
              <a:t>firmy</a:t>
            </a:r>
            <a:r>
              <a:rPr lang="en-US" sz="900" dirty="0">
                <a:solidFill>
                  <a:schemeClr val="dk1"/>
                </a:solidFill>
              </a:rPr>
              <a:t> jest </a:t>
            </a:r>
            <a:r>
              <a:rPr lang="en-US" sz="900" dirty="0" err="1">
                <a:solidFill>
                  <a:schemeClr val="dk1"/>
                </a:solidFill>
              </a:rPr>
              <a:t>odzwierciedlenie</a:t>
            </a:r>
            <a:r>
              <a:rPr lang="en-US" sz="900" dirty="0">
                <a:solidFill>
                  <a:schemeClr val="dk1"/>
                </a:solidFill>
              </a:rPr>
              <a:t> </a:t>
            </a:r>
            <a:r>
              <a:rPr lang="en-US" sz="900" dirty="0" err="1">
                <a:solidFill>
                  <a:schemeClr val="dk1"/>
                </a:solidFill>
              </a:rPr>
              <a:t>tego</a:t>
            </a:r>
            <a:r>
              <a:rPr lang="en-US" sz="900" dirty="0">
                <a:solidFill>
                  <a:schemeClr val="dk1"/>
                </a:solidFill>
              </a:rPr>
              <a:t>, w </a:t>
            </a:r>
            <a:r>
              <a:rPr lang="en-US" sz="900" dirty="0" err="1">
                <a:solidFill>
                  <a:schemeClr val="dk1"/>
                </a:solidFill>
              </a:rPr>
              <a:t>jaki</a:t>
            </a:r>
            <a:r>
              <a:rPr lang="en-US" sz="900" dirty="0">
                <a:solidFill>
                  <a:schemeClr val="dk1"/>
                </a:solidFill>
              </a:rPr>
              <a:t> </a:t>
            </a:r>
            <a:r>
              <a:rPr lang="en-US" sz="900" dirty="0" err="1">
                <a:solidFill>
                  <a:schemeClr val="dk1"/>
                </a:solidFill>
              </a:rPr>
              <a:t>sposób</a:t>
            </a:r>
            <a:r>
              <a:rPr lang="en-US" sz="900" dirty="0">
                <a:solidFill>
                  <a:schemeClr val="dk1"/>
                </a:solidFill>
              </a:rPr>
              <a:t> </a:t>
            </a:r>
            <a:r>
              <a:rPr lang="en-US" sz="900" dirty="0" err="1">
                <a:solidFill>
                  <a:schemeClr val="dk1"/>
                </a:solidFill>
              </a:rPr>
              <a:t>monetyzuje</a:t>
            </a:r>
            <a:r>
              <a:rPr lang="en-US" sz="900" dirty="0">
                <a:solidFill>
                  <a:schemeClr val="dk1"/>
                </a:solidFill>
              </a:rPr>
              <a:t> </a:t>
            </a:r>
            <a:r>
              <a:rPr lang="en-US" sz="900" dirty="0" err="1">
                <a:solidFill>
                  <a:schemeClr val="dk1"/>
                </a:solidFill>
              </a:rPr>
              <a:t>ona</a:t>
            </a:r>
            <a:r>
              <a:rPr lang="en-US" sz="900" dirty="0">
                <a:solidFill>
                  <a:schemeClr val="dk1"/>
                </a:solidFill>
              </a:rPr>
              <a:t> </a:t>
            </a:r>
            <a:r>
              <a:rPr lang="en-US" sz="900" dirty="0" err="1">
                <a:solidFill>
                  <a:schemeClr val="dk1"/>
                </a:solidFill>
              </a:rPr>
              <a:t>główne</a:t>
            </a:r>
            <a:r>
              <a:rPr lang="en-US" sz="900" dirty="0">
                <a:solidFill>
                  <a:schemeClr val="dk1"/>
                </a:solidFill>
              </a:rPr>
              <a:t> </a:t>
            </a:r>
            <a:r>
              <a:rPr lang="en-US" sz="900" dirty="0" err="1">
                <a:solidFill>
                  <a:schemeClr val="dk1"/>
                </a:solidFill>
              </a:rPr>
              <a:t>kanały</a:t>
            </a:r>
            <a:r>
              <a:rPr lang="en-US" sz="900" dirty="0">
                <a:solidFill>
                  <a:schemeClr val="dk1"/>
                </a:solidFill>
              </a:rPr>
              <a:t> </a:t>
            </a:r>
            <a:r>
              <a:rPr lang="en-US" sz="900" dirty="0" err="1">
                <a:solidFill>
                  <a:schemeClr val="dk1"/>
                </a:solidFill>
              </a:rPr>
              <a:t>cyfrowe</a:t>
            </a:r>
            <a:r>
              <a:rPr lang="en-US" sz="900" dirty="0">
                <a:solidFill>
                  <a:schemeClr val="dk1"/>
                </a:solidFill>
              </a:rPr>
              <a:t> pod </a:t>
            </a:r>
            <a:r>
              <a:rPr lang="en-US" sz="900" dirty="0" err="1">
                <a:solidFill>
                  <a:schemeClr val="dk1"/>
                </a:solidFill>
              </a:rPr>
              <a:t>względem</a:t>
            </a:r>
            <a:r>
              <a:rPr lang="en-US" sz="900" dirty="0">
                <a:solidFill>
                  <a:schemeClr val="dk1"/>
                </a:solidFill>
              </a:rPr>
              <a:t> </a:t>
            </a:r>
            <a:r>
              <a:rPr lang="en-US" sz="900" dirty="0" err="1">
                <a:solidFill>
                  <a:schemeClr val="dk1"/>
                </a:solidFill>
              </a:rPr>
              <a:t>ilościowym</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jakościowym</a:t>
            </a:r>
            <a:r>
              <a:rPr lang="en-US" sz="900" dirty="0">
                <a:solidFill>
                  <a:schemeClr val="dk1"/>
                </a:solidFill>
              </a:rPr>
              <a:t>. W </a:t>
            </a:r>
            <a:r>
              <a:rPr lang="en-US" sz="900" dirty="0" err="1">
                <a:solidFill>
                  <a:schemeClr val="dk1"/>
                </a:solidFill>
              </a:rPr>
              <a:t>związku</a:t>
            </a:r>
            <a:r>
              <a:rPr lang="en-US" sz="900" dirty="0">
                <a:solidFill>
                  <a:schemeClr val="dk1"/>
                </a:solidFill>
              </a:rPr>
              <a:t> z </a:t>
            </a:r>
            <a:r>
              <a:rPr lang="en-US" sz="900" dirty="0" err="1">
                <a:solidFill>
                  <a:schemeClr val="dk1"/>
                </a:solidFill>
              </a:rPr>
              <a:t>tym</a:t>
            </a:r>
            <a:r>
              <a:rPr lang="en-US" sz="900" dirty="0">
                <a:solidFill>
                  <a:schemeClr val="dk1"/>
                </a:solidFill>
              </a:rPr>
              <a:t> firma </a:t>
            </a:r>
            <a:r>
              <a:rPr lang="en-US" sz="900" dirty="0" err="1">
                <a:solidFill>
                  <a:schemeClr val="dk1"/>
                </a:solidFill>
              </a:rPr>
              <a:t>powinna</a:t>
            </a:r>
            <a:r>
              <a:rPr lang="en-US" sz="900" dirty="0">
                <a:solidFill>
                  <a:schemeClr val="dk1"/>
                </a:solidFill>
              </a:rPr>
              <a:t> </a:t>
            </a:r>
            <a:r>
              <a:rPr lang="en-US" sz="900" dirty="0" err="1">
                <a:solidFill>
                  <a:schemeClr val="dk1"/>
                </a:solidFill>
              </a:rPr>
              <a:t>przeanalizować</a:t>
            </a:r>
            <a:r>
              <a:rPr lang="en-US" sz="900" dirty="0">
                <a:solidFill>
                  <a:schemeClr val="dk1"/>
                </a:solidFill>
              </a:rPr>
              <a:t> </a:t>
            </a:r>
            <a:r>
              <a:rPr lang="en-US" sz="900" dirty="0" err="1">
                <a:solidFill>
                  <a:schemeClr val="dk1"/>
                </a:solidFill>
              </a:rPr>
              <a:t>stronę</a:t>
            </a:r>
            <a:r>
              <a:rPr lang="en-US" sz="900" dirty="0">
                <a:solidFill>
                  <a:schemeClr val="dk1"/>
                </a:solidFill>
              </a:rPr>
              <a:t> </a:t>
            </a:r>
            <a:r>
              <a:rPr lang="en-US" sz="900" dirty="0" err="1">
                <a:solidFill>
                  <a:schemeClr val="dk1"/>
                </a:solidFill>
              </a:rPr>
              <a:t>internetową</a:t>
            </a:r>
            <a:r>
              <a:rPr lang="en-US" sz="900" dirty="0">
                <a:solidFill>
                  <a:schemeClr val="dk1"/>
                </a:solidFill>
              </a:rPr>
              <a:t>, </a:t>
            </a:r>
            <a:r>
              <a:rPr lang="en-US" sz="900" dirty="0" err="1">
                <a:solidFill>
                  <a:schemeClr val="dk1"/>
                </a:solidFill>
              </a:rPr>
              <a:t>wykorzystanie</a:t>
            </a:r>
            <a:r>
              <a:rPr lang="en-US" sz="900" dirty="0">
                <a:solidFill>
                  <a:schemeClr val="dk1"/>
                </a:solidFill>
              </a:rPr>
              <a:t> </a:t>
            </a:r>
            <a:r>
              <a:rPr lang="en-US" sz="900" dirty="0" err="1">
                <a:solidFill>
                  <a:schemeClr val="dk1"/>
                </a:solidFill>
              </a:rPr>
              <a:t>poczty</a:t>
            </a:r>
            <a:r>
              <a:rPr lang="en-US" sz="900" dirty="0">
                <a:solidFill>
                  <a:schemeClr val="dk1"/>
                </a:solidFill>
              </a:rPr>
              <a:t> </a:t>
            </a:r>
            <a:r>
              <a:rPr lang="en-US" sz="900" dirty="0" err="1">
                <a:solidFill>
                  <a:schemeClr val="dk1"/>
                </a:solidFill>
              </a:rPr>
              <a:t>elektronicznej</a:t>
            </a:r>
            <a:r>
              <a:rPr lang="en-US" sz="900" dirty="0">
                <a:solidFill>
                  <a:schemeClr val="dk1"/>
                </a:solidFill>
              </a:rPr>
              <a:t>, </a:t>
            </a:r>
            <a:r>
              <a:rPr lang="en-US" sz="900" dirty="0" err="1">
                <a:solidFill>
                  <a:schemeClr val="dk1"/>
                </a:solidFill>
              </a:rPr>
              <a:t>obecność</a:t>
            </a:r>
            <a:r>
              <a:rPr lang="en-US" sz="900" dirty="0">
                <a:solidFill>
                  <a:schemeClr val="dk1"/>
                </a:solidFill>
              </a:rPr>
              <a:t> w </a:t>
            </a:r>
            <a:r>
              <a:rPr lang="en-US" sz="900" dirty="0" err="1">
                <a:solidFill>
                  <a:schemeClr val="dk1"/>
                </a:solidFill>
              </a:rPr>
              <a:t>sieciach</a:t>
            </a:r>
            <a:r>
              <a:rPr lang="en-US" sz="900" dirty="0">
                <a:solidFill>
                  <a:schemeClr val="dk1"/>
                </a:solidFill>
              </a:rPr>
              <a:t> </a:t>
            </a:r>
            <a:r>
              <a:rPr lang="en-US" sz="900" dirty="0" err="1">
                <a:solidFill>
                  <a:schemeClr val="dk1"/>
                </a:solidFill>
              </a:rPr>
              <a:t>społecznościowych</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wykorzystanie</a:t>
            </a:r>
            <a:r>
              <a:rPr lang="en-US" sz="900" dirty="0">
                <a:solidFill>
                  <a:schemeClr val="dk1"/>
                </a:solidFill>
              </a:rPr>
              <a:t> </a:t>
            </a:r>
            <a:r>
              <a:rPr lang="en-US" sz="900" dirty="0" err="1">
                <a:solidFill>
                  <a:schemeClr val="dk1"/>
                </a:solidFill>
              </a:rPr>
              <a:t>reklam</a:t>
            </a:r>
            <a:r>
              <a:rPr lang="en-US" sz="900" dirty="0">
                <a:solidFill>
                  <a:schemeClr val="dk1"/>
                </a:solidFill>
              </a:rPr>
              <a:t>. </a:t>
            </a:r>
            <a:r>
              <a:rPr lang="en-US" sz="900" dirty="0" err="1">
                <a:solidFill>
                  <a:schemeClr val="dk1"/>
                </a:solidFill>
              </a:rPr>
              <a:t>Idealnie</a:t>
            </a:r>
            <a:r>
              <a:rPr lang="en-US" sz="900" dirty="0">
                <a:solidFill>
                  <a:schemeClr val="dk1"/>
                </a:solidFill>
              </a:rPr>
              <a:t> </a:t>
            </a:r>
            <a:r>
              <a:rPr lang="en-US" sz="900" dirty="0" err="1">
                <a:solidFill>
                  <a:schemeClr val="dk1"/>
                </a:solidFill>
              </a:rPr>
              <a:t>byłoby</a:t>
            </a:r>
            <a:r>
              <a:rPr lang="en-US" sz="900" dirty="0">
                <a:solidFill>
                  <a:schemeClr val="dk1"/>
                </a:solidFill>
              </a:rPr>
              <a:t>, </a:t>
            </a:r>
            <a:r>
              <a:rPr lang="en-US" sz="900" dirty="0" err="1">
                <a:solidFill>
                  <a:schemeClr val="dk1"/>
                </a:solidFill>
              </a:rPr>
              <a:t>gdyby</a:t>
            </a:r>
            <a:r>
              <a:rPr lang="en-US" sz="900" dirty="0">
                <a:solidFill>
                  <a:schemeClr val="dk1"/>
                </a:solidFill>
              </a:rPr>
              <a:t> </a:t>
            </a:r>
            <a:r>
              <a:rPr lang="en-US" sz="900" dirty="0" err="1">
                <a:solidFill>
                  <a:schemeClr val="dk1"/>
                </a:solidFill>
              </a:rPr>
              <a:t>analiza</a:t>
            </a:r>
            <a:r>
              <a:rPr lang="en-US" sz="900" dirty="0">
                <a:solidFill>
                  <a:schemeClr val="dk1"/>
                </a:solidFill>
              </a:rPr>
              <a:t> ta </a:t>
            </a:r>
            <a:r>
              <a:rPr lang="en-US" sz="900" dirty="0" err="1">
                <a:solidFill>
                  <a:schemeClr val="dk1"/>
                </a:solidFill>
              </a:rPr>
              <a:t>była</a:t>
            </a:r>
            <a:r>
              <a:rPr lang="en-US" sz="900" dirty="0">
                <a:solidFill>
                  <a:schemeClr val="dk1"/>
                </a:solidFill>
              </a:rPr>
              <a:t> </a:t>
            </a:r>
            <a:r>
              <a:rPr lang="en-US" sz="900" dirty="0" err="1">
                <a:solidFill>
                  <a:schemeClr val="dk1"/>
                </a:solidFill>
              </a:rPr>
              <a:t>przeprowadzana</a:t>
            </a:r>
            <a:r>
              <a:rPr lang="en-US" sz="900" dirty="0">
                <a:solidFill>
                  <a:schemeClr val="dk1"/>
                </a:solidFill>
              </a:rPr>
              <a:t> </a:t>
            </a:r>
            <a:r>
              <a:rPr lang="en-US" sz="900" dirty="0" err="1">
                <a:solidFill>
                  <a:schemeClr val="dk1"/>
                </a:solidFill>
              </a:rPr>
              <a:t>nie</a:t>
            </a:r>
            <a:r>
              <a:rPr lang="en-US" sz="900" dirty="0">
                <a:solidFill>
                  <a:schemeClr val="dk1"/>
                </a:solidFill>
              </a:rPr>
              <a:t> </a:t>
            </a:r>
            <a:r>
              <a:rPr lang="en-US" sz="900" dirty="0" err="1">
                <a:solidFill>
                  <a:schemeClr val="dk1"/>
                </a:solidFill>
              </a:rPr>
              <a:t>tylko</a:t>
            </a:r>
            <a:r>
              <a:rPr lang="en-US" sz="900" dirty="0">
                <a:solidFill>
                  <a:schemeClr val="dk1"/>
                </a:solidFill>
              </a:rPr>
              <a:t> w </a:t>
            </a:r>
            <a:r>
              <a:rPr lang="en-US" sz="900" dirty="0" err="1">
                <a:solidFill>
                  <a:schemeClr val="dk1"/>
                </a:solidFill>
              </a:rPr>
              <a:t>chwili</a:t>
            </a:r>
            <a:r>
              <a:rPr lang="en-US" sz="900" dirty="0">
                <a:solidFill>
                  <a:schemeClr val="dk1"/>
                </a:solidFill>
              </a:rPr>
              <a:t> </a:t>
            </a:r>
            <a:r>
              <a:rPr lang="en-US" sz="900" dirty="0" err="1">
                <a:solidFill>
                  <a:schemeClr val="dk1"/>
                </a:solidFill>
              </a:rPr>
              <a:t>obecnej</a:t>
            </a:r>
            <a:r>
              <a:rPr lang="en-US" sz="900" dirty="0">
                <a:solidFill>
                  <a:schemeClr val="dk1"/>
                </a:solidFill>
              </a:rPr>
              <a:t>, ale </a:t>
            </a:r>
            <a:r>
              <a:rPr lang="en-US" sz="900" dirty="0" err="1">
                <a:solidFill>
                  <a:schemeClr val="dk1"/>
                </a:solidFill>
              </a:rPr>
              <a:t>powinna</a:t>
            </a:r>
            <a:r>
              <a:rPr lang="en-US" sz="900" dirty="0">
                <a:solidFill>
                  <a:schemeClr val="dk1"/>
                </a:solidFill>
              </a:rPr>
              <a:t> </a:t>
            </a:r>
            <a:r>
              <a:rPr lang="en-US" sz="900" dirty="0" err="1">
                <a:solidFill>
                  <a:schemeClr val="dk1"/>
                </a:solidFill>
              </a:rPr>
              <a:t>być</a:t>
            </a:r>
            <a:r>
              <a:rPr lang="en-US" sz="900" dirty="0">
                <a:solidFill>
                  <a:schemeClr val="dk1"/>
                </a:solidFill>
              </a:rPr>
              <a:t> </a:t>
            </a:r>
            <a:r>
              <a:rPr lang="en-US" sz="900" dirty="0" err="1">
                <a:solidFill>
                  <a:schemeClr val="dk1"/>
                </a:solidFill>
              </a:rPr>
              <a:t>również</a:t>
            </a:r>
            <a:r>
              <a:rPr lang="en-US" sz="900" dirty="0">
                <a:solidFill>
                  <a:schemeClr val="dk1"/>
                </a:solidFill>
              </a:rPr>
              <a:t> </a:t>
            </a:r>
            <a:r>
              <a:rPr lang="en-US" sz="900" dirty="0" err="1">
                <a:solidFill>
                  <a:schemeClr val="dk1"/>
                </a:solidFill>
              </a:rPr>
              <a:t>możliwa</a:t>
            </a:r>
            <a:r>
              <a:rPr lang="en-US" sz="900" dirty="0">
                <a:solidFill>
                  <a:schemeClr val="dk1"/>
                </a:solidFill>
              </a:rPr>
              <a:t> </a:t>
            </a:r>
            <a:r>
              <a:rPr lang="en-US" sz="900" dirty="0" err="1">
                <a:solidFill>
                  <a:schemeClr val="dk1"/>
                </a:solidFill>
              </a:rPr>
              <a:t>percepcja</a:t>
            </a:r>
            <a:r>
              <a:rPr lang="en-US" sz="900" dirty="0">
                <a:solidFill>
                  <a:schemeClr val="dk1"/>
                </a:solidFill>
              </a:rPr>
              <a:t> </a:t>
            </a:r>
            <a:r>
              <a:rPr lang="en-US" sz="900" dirty="0" err="1">
                <a:solidFill>
                  <a:schemeClr val="dk1"/>
                </a:solidFill>
              </a:rPr>
              <a:t>ostatnich</a:t>
            </a:r>
            <a:r>
              <a:rPr lang="en-US" sz="900" dirty="0">
                <a:solidFill>
                  <a:schemeClr val="dk1"/>
                </a:solidFill>
              </a:rPr>
              <a:t> 3 </a:t>
            </a:r>
            <a:r>
              <a:rPr lang="en-US" sz="900" dirty="0" err="1">
                <a:solidFill>
                  <a:schemeClr val="dk1"/>
                </a:solidFill>
              </a:rPr>
              <a:t>lat</a:t>
            </a:r>
            <a:r>
              <a:rPr lang="en-US" sz="900" dirty="0">
                <a:solidFill>
                  <a:schemeClr val="dk1"/>
                </a:solidFill>
              </a:rPr>
              <a:t> w </a:t>
            </a:r>
            <a:r>
              <a:rPr lang="en-US" sz="900" dirty="0" err="1">
                <a:solidFill>
                  <a:schemeClr val="dk1"/>
                </a:solidFill>
              </a:rPr>
              <a:t>celu</a:t>
            </a:r>
            <a:r>
              <a:rPr lang="en-US" sz="900" dirty="0">
                <a:solidFill>
                  <a:schemeClr val="dk1"/>
                </a:solidFill>
              </a:rPr>
              <a:t> </a:t>
            </a:r>
            <a:r>
              <a:rPr lang="en-US" sz="900" dirty="0" err="1">
                <a:solidFill>
                  <a:schemeClr val="dk1"/>
                </a:solidFill>
              </a:rPr>
              <a:t>sprawdzenia</a:t>
            </a: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nastąpiła</a:t>
            </a:r>
            <a:r>
              <a:rPr lang="en-US" sz="900" dirty="0">
                <a:solidFill>
                  <a:schemeClr val="dk1"/>
                </a:solidFill>
              </a:rPr>
              <a:t> </a:t>
            </a:r>
            <a:r>
              <a:rPr lang="en-US" sz="900" dirty="0" err="1">
                <a:solidFill>
                  <a:schemeClr val="dk1"/>
                </a:solidFill>
              </a:rPr>
              <a:t>jakakolwiek</a:t>
            </a:r>
            <a:r>
              <a:rPr lang="en-US" sz="900" dirty="0">
                <a:solidFill>
                  <a:schemeClr val="dk1"/>
                </a:solidFill>
              </a:rPr>
              <a:t> </a:t>
            </a:r>
            <a:r>
              <a:rPr lang="en-US" sz="900" dirty="0" err="1">
                <a:solidFill>
                  <a:schemeClr val="dk1"/>
                </a:solidFill>
              </a:rPr>
              <a:t>ewolucja</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Aby </a:t>
            </a:r>
            <a:r>
              <a:rPr lang="en-US" sz="900" dirty="0" err="1">
                <a:solidFill>
                  <a:schemeClr val="dk1"/>
                </a:solidFill>
              </a:rPr>
              <a:t>przeanalizować</a:t>
            </a:r>
            <a:r>
              <a:rPr lang="en-US" sz="900" dirty="0">
                <a:solidFill>
                  <a:schemeClr val="dk1"/>
                </a:solidFill>
              </a:rPr>
              <a:t> </a:t>
            </a:r>
            <a:r>
              <a:rPr lang="en-US" sz="900" dirty="0" err="1">
                <a:solidFill>
                  <a:schemeClr val="dk1"/>
                </a:solidFill>
              </a:rPr>
              <a:t>obecną</a:t>
            </a:r>
            <a:r>
              <a:rPr lang="en-US" sz="900" dirty="0">
                <a:solidFill>
                  <a:schemeClr val="dk1"/>
                </a:solidFill>
              </a:rPr>
              <a:t> </a:t>
            </a:r>
            <a:r>
              <a:rPr lang="en-US" sz="900" dirty="0" err="1">
                <a:solidFill>
                  <a:schemeClr val="dk1"/>
                </a:solidFill>
              </a:rPr>
              <a:t>obecność</a:t>
            </a:r>
            <a:r>
              <a:rPr lang="en-US" sz="900" dirty="0">
                <a:solidFill>
                  <a:schemeClr val="dk1"/>
                </a:solidFill>
              </a:rPr>
              <a:t> </a:t>
            </a:r>
            <a:r>
              <a:rPr lang="en-US" sz="900" dirty="0" err="1">
                <a:solidFill>
                  <a:schemeClr val="dk1"/>
                </a:solidFill>
              </a:rPr>
              <a:t>cyfrową</a:t>
            </a:r>
            <a:r>
              <a:rPr lang="en-US" sz="900" dirty="0">
                <a:solidFill>
                  <a:schemeClr val="dk1"/>
                </a:solidFill>
              </a:rPr>
              <a:t>, </a:t>
            </a:r>
            <a:r>
              <a:rPr lang="en-US" sz="900" dirty="0" err="1">
                <a:solidFill>
                  <a:schemeClr val="dk1"/>
                </a:solidFill>
              </a:rPr>
              <a:t>sugeruje</a:t>
            </a:r>
            <a:r>
              <a:rPr lang="en-US" sz="900" dirty="0">
                <a:solidFill>
                  <a:schemeClr val="dk1"/>
                </a:solidFill>
              </a:rPr>
              <a:t> </a:t>
            </a:r>
            <a:r>
              <a:rPr lang="en-US" sz="900" dirty="0" err="1">
                <a:solidFill>
                  <a:schemeClr val="dk1"/>
                </a:solidFill>
              </a:rPr>
              <a:t>się</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Strona</a:t>
            </a:r>
            <a:r>
              <a:rPr lang="en-US" sz="900" dirty="0">
                <a:solidFill>
                  <a:schemeClr val="dk1"/>
                </a:solidFill>
              </a:rPr>
              <a:t> </a:t>
            </a:r>
            <a:r>
              <a:rPr lang="en-US" sz="900" dirty="0" err="1">
                <a:solidFill>
                  <a:schemeClr val="dk1"/>
                </a:solidFill>
              </a:rPr>
              <a:t>internetowa</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SEO</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Użyteczność</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Prędkość</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Aktualność</a:t>
            </a:r>
            <a:r>
              <a:rPr lang="en-US" sz="900" dirty="0">
                <a:solidFill>
                  <a:schemeClr val="dk1"/>
                </a:solidFill>
              </a:rPr>
              <a:t> </a:t>
            </a:r>
            <a:r>
              <a:rPr lang="en-US" sz="900" dirty="0" err="1">
                <a:solidFill>
                  <a:schemeClr val="dk1"/>
                </a:solidFill>
              </a:rPr>
              <a:t>informacji</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Współczynnik</a:t>
            </a:r>
            <a:r>
              <a:rPr lang="en-US" sz="900" dirty="0">
                <a:solidFill>
                  <a:schemeClr val="dk1"/>
                </a:solidFill>
              </a:rPr>
              <a:t> </a:t>
            </a:r>
            <a:r>
              <a:rPr lang="en-US" sz="900" dirty="0" err="1">
                <a:solidFill>
                  <a:schemeClr val="dk1"/>
                </a:solidFill>
              </a:rPr>
              <a:t>optymalizacji</a:t>
            </a:r>
            <a:r>
              <a:rPr lang="en-US" sz="900" dirty="0">
                <a:solidFill>
                  <a:schemeClr val="dk1"/>
                </a:solidFill>
              </a:rPr>
              <a:t> </a:t>
            </a:r>
            <a:r>
              <a:rPr lang="en-US" sz="900" dirty="0" err="1">
                <a:solidFill>
                  <a:schemeClr val="dk1"/>
                </a:solidFill>
              </a:rPr>
              <a:t>konwersji</a:t>
            </a:r>
            <a:r>
              <a:rPr lang="en-US" sz="900" dirty="0">
                <a:solidFill>
                  <a:schemeClr val="dk1"/>
                </a:solidFill>
              </a:rPr>
              <a:t> (CRO)</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Analityka</a:t>
            </a:r>
            <a:r>
              <a:rPr lang="en-US" sz="900" dirty="0">
                <a:solidFill>
                  <a:schemeClr val="dk1"/>
                </a:solidFill>
              </a:rPr>
              <a:t> </a:t>
            </a:r>
            <a:r>
              <a:rPr lang="en-US" sz="900" dirty="0" err="1">
                <a:solidFill>
                  <a:schemeClr val="dk1"/>
                </a:solidFill>
              </a:rPr>
              <a:t>wiadomości</a:t>
            </a:r>
            <a:r>
              <a:rPr lang="en-US" sz="900" dirty="0">
                <a:solidFill>
                  <a:schemeClr val="dk1"/>
                </a:solidFill>
              </a:rPr>
              <a:t> e-mail w </a:t>
            </a:r>
            <a:r>
              <a:rPr lang="en-US" sz="900" dirty="0" err="1">
                <a:solidFill>
                  <a:schemeClr val="dk1"/>
                </a:solidFill>
              </a:rPr>
              <a:t>wysyłaniu</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Newslettery</a:t>
            </a:r>
            <a:r>
              <a:rPr lang="en-US" sz="900" dirty="0">
                <a:solidFill>
                  <a:schemeClr val="dk1"/>
                </a:solidFill>
              </a:rPr>
              <a:t> - </a:t>
            </a:r>
            <a:r>
              <a:rPr lang="en-US" sz="900" dirty="0" err="1">
                <a:solidFill>
                  <a:schemeClr val="dk1"/>
                </a:solidFill>
              </a:rPr>
              <a:t>pomagają</a:t>
            </a:r>
            <a:r>
              <a:rPr lang="en-US" sz="900" dirty="0">
                <a:solidFill>
                  <a:schemeClr val="dk1"/>
                </a:solidFill>
              </a:rPr>
              <a:t> </a:t>
            </a:r>
            <a:r>
              <a:rPr lang="en-US" sz="900" dirty="0" err="1">
                <a:solidFill>
                  <a:schemeClr val="dk1"/>
                </a:solidFill>
              </a:rPr>
              <a:t>zwiększyć</a:t>
            </a:r>
            <a:r>
              <a:rPr lang="en-US" sz="900" dirty="0">
                <a:solidFill>
                  <a:schemeClr val="dk1"/>
                </a:solidFill>
              </a:rPr>
              <a:t> </a:t>
            </a:r>
            <a:r>
              <a:rPr lang="en-US" sz="900" dirty="0" err="1">
                <a:solidFill>
                  <a:schemeClr val="dk1"/>
                </a:solidFill>
              </a:rPr>
              <a:t>świadomość</a:t>
            </a:r>
            <a:r>
              <a:rPr lang="en-US" sz="900" dirty="0">
                <a:solidFill>
                  <a:schemeClr val="dk1"/>
                </a:solidFill>
              </a:rPr>
              <a:t> </a:t>
            </a:r>
            <a:r>
              <a:rPr lang="en-US" sz="900" dirty="0" err="1">
                <a:solidFill>
                  <a:schemeClr val="dk1"/>
                </a:solidFill>
              </a:rPr>
              <a:t>marki</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zwiększyć</a:t>
            </a:r>
            <a:r>
              <a:rPr lang="en-US" sz="900" dirty="0">
                <a:solidFill>
                  <a:schemeClr val="dk1"/>
                </a:solidFill>
              </a:rPr>
              <a:t> </a:t>
            </a:r>
            <a:r>
              <a:rPr lang="en-US" sz="900" dirty="0" err="1">
                <a:solidFill>
                  <a:schemeClr val="dk1"/>
                </a:solidFill>
              </a:rPr>
              <a:t>ruch</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stronie</a:t>
            </a:r>
            <a:r>
              <a:rPr lang="en-US" sz="900" dirty="0">
                <a:solidFill>
                  <a:schemeClr val="dk1"/>
                </a:solidFill>
              </a:rPr>
              <a:t> </a:t>
            </a:r>
            <a:r>
              <a:rPr lang="en-US" sz="900" dirty="0" err="1">
                <a:solidFill>
                  <a:schemeClr val="dk1"/>
                </a:solidFill>
              </a:rPr>
              <a:t>internetowej</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E-</a:t>
            </a:r>
            <a:r>
              <a:rPr lang="en-US" sz="900" dirty="0" err="1">
                <a:solidFill>
                  <a:schemeClr val="dk1"/>
                </a:solidFill>
              </a:rPr>
              <a:t>maile</a:t>
            </a:r>
            <a:r>
              <a:rPr lang="en-US" sz="900" dirty="0">
                <a:solidFill>
                  <a:schemeClr val="dk1"/>
                </a:solidFill>
              </a:rPr>
              <a:t> </a:t>
            </a:r>
            <a:r>
              <a:rPr lang="en-US" sz="900" dirty="0" err="1">
                <a:solidFill>
                  <a:schemeClr val="dk1"/>
                </a:solidFill>
              </a:rPr>
              <a:t>sezonowe</a:t>
            </a:r>
            <a:r>
              <a:rPr lang="en-US" sz="900" dirty="0">
                <a:solidFill>
                  <a:schemeClr val="dk1"/>
                </a:solidFill>
              </a:rPr>
              <a:t> - </a:t>
            </a:r>
            <a:r>
              <a:rPr lang="en-US" sz="900" dirty="0" err="1">
                <a:solidFill>
                  <a:schemeClr val="dk1"/>
                </a:solidFill>
              </a:rPr>
              <a:t>ułatwiają</a:t>
            </a:r>
            <a:r>
              <a:rPr lang="en-US" sz="900" dirty="0">
                <a:solidFill>
                  <a:schemeClr val="dk1"/>
                </a:solidFill>
              </a:rPr>
              <a:t> </a:t>
            </a:r>
            <a:r>
              <a:rPr lang="en-US" sz="900" dirty="0" err="1">
                <a:solidFill>
                  <a:schemeClr val="dk1"/>
                </a:solidFill>
              </a:rPr>
              <a:t>marce</a:t>
            </a:r>
            <a:r>
              <a:rPr lang="en-US" sz="900" dirty="0">
                <a:solidFill>
                  <a:schemeClr val="dk1"/>
                </a:solidFill>
              </a:rPr>
              <a:t> </a:t>
            </a:r>
            <a:r>
              <a:rPr lang="en-US" sz="900" dirty="0" err="1">
                <a:solidFill>
                  <a:schemeClr val="dk1"/>
                </a:solidFill>
              </a:rPr>
              <a:t>pozostanie</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radarze</a:t>
            </a:r>
            <a:r>
              <a:rPr lang="en-US" sz="900" dirty="0">
                <a:solidFill>
                  <a:schemeClr val="dk1"/>
                </a:solidFill>
              </a:rPr>
              <a:t> </a:t>
            </a:r>
            <a:r>
              <a:rPr lang="en-US" sz="900" dirty="0" err="1">
                <a:solidFill>
                  <a:schemeClr val="dk1"/>
                </a:solidFill>
              </a:rPr>
              <a:t>klientów</a:t>
            </a:r>
            <a:r>
              <a:rPr lang="en-US" sz="900" dirty="0">
                <a:solidFill>
                  <a:schemeClr val="dk1"/>
                </a:solidFill>
              </a:rPr>
              <a:t> (</a:t>
            </a:r>
            <a:r>
              <a:rPr lang="en-US" sz="900" dirty="0" err="1">
                <a:solidFill>
                  <a:schemeClr val="dk1"/>
                </a:solidFill>
              </a:rPr>
              <a:t>przykłady</a:t>
            </a:r>
            <a:r>
              <a:rPr lang="en-US" sz="900" dirty="0">
                <a:solidFill>
                  <a:schemeClr val="dk1"/>
                </a:solidFill>
              </a:rPr>
              <a:t>: E-</a:t>
            </a:r>
            <a:r>
              <a:rPr lang="en-US" sz="900" dirty="0" err="1">
                <a:solidFill>
                  <a:schemeClr val="dk1"/>
                </a:solidFill>
              </a:rPr>
              <a:t>maile</a:t>
            </a:r>
            <a:r>
              <a:rPr lang="en-US" sz="900" dirty="0">
                <a:solidFill>
                  <a:schemeClr val="dk1"/>
                </a:solidFill>
              </a:rPr>
              <a:t> </a:t>
            </a:r>
            <a:r>
              <a:rPr lang="en-US" sz="900" dirty="0" err="1">
                <a:solidFill>
                  <a:schemeClr val="dk1"/>
                </a:solidFill>
              </a:rPr>
              <a:t>świąteczne</a:t>
            </a:r>
            <a:r>
              <a:rPr lang="en-US" sz="900" dirty="0">
                <a:solidFill>
                  <a:schemeClr val="dk1"/>
                </a:solidFill>
              </a:rPr>
              <a:t> </a:t>
            </a:r>
            <a:r>
              <a:rPr lang="en-US" sz="900" dirty="0" err="1">
                <a:solidFill>
                  <a:schemeClr val="dk1"/>
                </a:solidFill>
              </a:rPr>
              <a:t>lub</a:t>
            </a:r>
            <a:r>
              <a:rPr lang="en-US" sz="900" dirty="0">
                <a:solidFill>
                  <a:schemeClr val="dk1"/>
                </a:solidFill>
              </a:rPr>
              <a:t> </a:t>
            </a:r>
            <a:r>
              <a:rPr lang="en-US" sz="900" dirty="0" err="1">
                <a:solidFill>
                  <a:schemeClr val="dk1"/>
                </a:solidFill>
              </a:rPr>
              <a:t>urodzinowe</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Ekskluzywne</a:t>
            </a:r>
            <a:r>
              <a:rPr lang="en-US" sz="900" dirty="0">
                <a:solidFill>
                  <a:schemeClr val="dk1"/>
                </a:solidFill>
              </a:rPr>
              <a:t> </a:t>
            </a:r>
            <a:r>
              <a:rPr lang="en-US" sz="900" dirty="0" err="1">
                <a:solidFill>
                  <a:schemeClr val="dk1"/>
                </a:solidFill>
              </a:rPr>
              <a:t>oferty</a:t>
            </a:r>
            <a:r>
              <a:rPr lang="en-US" sz="900" dirty="0">
                <a:solidFill>
                  <a:schemeClr val="dk1"/>
                </a:solidFill>
              </a:rPr>
              <a:t> - </a:t>
            </a:r>
            <a:r>
              <a:rPr lang="en-US" sz="900" dirty="0" err="1">
                <a:solidFill>
                  <a:schemeClr val="dk1"/>
                </a:solidFill>
              </a:rPr>
              <a:t>pozwalają</a:t>
            </a:r>
            <a:r>
              <a:rPr lang="en-US" sz="900" dirty="0">
                <a:solidFill>
                  <a:schemeClr val="dk1"/>
                </a:solidFill>
              </a:rPr>
              <a:t> </a:t>
            </a:r>
            <a:r>
              <a:rPr lang="en-US" sz="900" dirty="0" err="1">
                <a:solidFill>
                  <a:schemeClr val="dk1"/>
                </a:solidFill>
              </a:rPr>
              <a:t>sprawić</a:t>
            </a:r>
            <a:r>
              <a:rPr lang="en-US" sz="900" dirty="0">
                <a:solidFill>
                  <a:schemeClr val="dk1"/>
                </a:solidFill>
              </a:rPr>
              <a:t>, </a:t>
            </a:r>
            <a:r>
              <a:rPr lang="en-US" sz="900" dirty="0" err="1">
                <a:solidFill>
                  <a:schemeClr val="dk1"/>
                </a:solidFill>
              </a:rPr>
              <a:t>że</a:t>
            </a:r>
            <a:r>
              <a:rPr lang="en-US" sz="900" dirty="0">
                <a:solidFill>
                  <a:schemeClr val="dk1"/>
                </a:solidFill>
              </a:rPr>
              <a:t> </a:t>
            </a:r>
            <a:r>
              <a:rPr lang="en-US" sz="900" dirty="0" err="1">
                <a:solidFill>
                  <a:schemeClr val="dk1"/>
                </a:solidFill>
              </a:rPr>
              <a:t>lojalni</a:t>
            </a:r>
            <a:r>
              <a:rPr lang="en-US" sz="900" dirty="0">
                <a:solidFill>
                  <a:schemeClr val="dk1"/>
                </a:solidFill>
              </a:rPr>
              <a:t> </a:t>
            </a:r>
            <a:r>
              <a:rPr lang="en-US" sz="900" dirty="0" err="1">
                <a:solidFill>
                  <a:schemeClr val="dk1"/>
                </a:solidFill>
              </a:rPr>
              <a:t>klienci</a:t>
            </a:r>
            <a:r>
              <a:rPr lang="en-US" sz="900" dirty="0">
                <a:solidFill>
                  <a:schemeClr val="dk1"/>
                </a:solidFill>
              </a:rPr>
              <a:t> </a:t>
            </a:r>
            <a:r>
              <a:rPr lang="en-US" sz="900" dirty="0" err="1">
                <a:solidFill>
                  <a:schemeClr val="dk1"/>
                </a:solidFill>
              </a:rPr>
              <a:t>poczują</a:t>
            </a:r>
            <a:r>
              <a:rPr lang="en-US" sz="900" dirty="0">
                <a:solidFill>
                  <a:schemeClr val="dk1"/>
                </a:solidFill>
              </a:rPr>
              <a:t> </a:t>
            </a:r>
            <a:r>
              <a:rPr lang="en-US" sz="900" dirty="0" err="1">
                <a:solidFill>
                  <a:schemeClr val="dk1"/>
                </a:solidFill>
              </a:rPr>
              <a:t>się</a:t>
            </a:r>
            <a:r>
              <a:rPr lang="en-US" sz="900" dirty="0">
                <a:solidFill>
                  <a:schemeClr val="dk1"/>
                </a:solidFill>
              </a:rPr>
              <a:t> </a:t>
            </a:r>
            <a:r>
              <a:rPr lang="en-US" sz="900" dirty="0" err="1">
                <a:solidFill>
                  <a:schemeClr val="dk1"/>
                </a:solidFill>
              </a:rPr>
              <a:t>wyjątkowo</a:t>
            </a:r>
            <a:r>
              <a:rPr lang="en-US" sz="900" dirty="0">
                <a:solidFill>
                  <a:schemeClr val="dk1"/>
                </a:solidFill>
              </a:rPr>
              <a:t> </a:t>
            </a:r>
            <a:r>
              <a:rPr lang="en-US" sz="900" dirty="0" err="1">
                <a:solidFill>
                  <a:schemeClr val="dk1"/>
                </a:solidFill>
              </a:rPr>
              <a:t>dzięki</a:t>
            </a:r>
            <a:r>
              <a:rPr lang="en-US" sz="900" dirty="0">
                <a:solidFill>
                  <a:schemeClr val="dk1"/>
                </a:solidFill>
              </a:rPr>
              <a:t> </a:t>
            </a:r>
            <a:r>
              <a:rPr lang="en-US" sz="900" dirty="0" err="1">
                <a:solidFill>
                  <a:schemeClr val="dk1"/>
                </a:solidFill>
              </a:rPr>
              <a:t>dziwnej</a:t>
            </a:r>
            <a:r>
              <a:rPr lang="en-US" sz="900" dirty="0">
                <a:solidFill>
                  <a:schemeClr val="dk1"/>
                </a:solidFill>
              </a:rPr>
              <a:t> </a:t>
            </a:r>
            <a:r>
              <a:rPr lang="en-US" sz="900" dirty="0" err="1">
                <a:solidFill>
                  <a:schemeClr val="dk1"/>
                </a:solidFill>
              </a:rPr>
              <a:t>zniżce</a:t>
            </a:r>
            <a:r>
              <a:rPr lang="en-US" sz="900" dirty="0">
                <a:solidFill>
                  <a:schemeClr val="dk1"/>
                </a:solidFill>
              </a:rPr>
              <a:t> </a:t>
            </a:r>
            <a:r>
              <a:rPr lang="en-US" sz="900" dirty="0" err="1">
                <a:solidFill>
                  <a:schemeClr val="dk1"/>
                </a:solidFill>
              </a:rPr>
              <a:t>lub</a:t>
            </a:r>
            <a:r>
              <a:rPr lang="en-US" sz="900" dirty="0">
                <a:solidFill>
                  <a:schemeClr val="dk1"/>
                </a:solidFill>
              </a:rPr>
              <a:t> </a:t>
            </a:r>
            <a:r>
              <a:rPr lang="en-US" sz="900" dirty="0" err="1">
                <a:solidFill>
                  <a:schemeClr val="dk1"/>
                </a:solidFill>
              </a:rPr>
              <a:t>ofercie</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Przypomnienia</a:t>
            </a:r>
            <a:r>
              <a:rPr lang="en-US" sz="900" dirty="0">
                <a:solidFill>
                  <a:schemeClr val="dk1"/>
                </a:solidFill>
              </a:rPr>
              <a:t> - </a:t>
            </a:r>
            <a:r>
              <a:rPr lang="en-US" sz="900" dirty="0" err="1">
                <a:solidFill>
                  <a:schemeClr val="dk1"/>
                </a:solidFill>
              </a:rPr>
              <a:t>pomagają</a:t>
            </a:r>
            <a:r>
              <a:rPr lang="en-US" sz="900" dirty="0">
                <a:solidFill>
                  <a:schemeClr val="dk1"/>
                </a:solidFill>
              </a:rPr>
              <a:t> </a:t>
            </a:r>
            <a:r>
              <a:rPr lang="en-US" sz="900" dirty="0" err="1">
                <a:solidFill>
                  <a:schemeClr val="dk1"/>
                </a:solidFill>
              </a:rPr>
              <a:t>przypomnieć</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ostatecznie</a:t>
            </a:r>
            <a:r>
              <a:rPr lang="en-US" sz="900" dirty="0">
                <a:solidFill>
                  <a:schemeClr val="dk1"/>
                </a:solidFill>
              </a:rPr>
              <a:t> </a:t>
            </a:r>
            <a:r>
              <a:rPr lang="en-US" sz="900" dirty="0" err="1">
                <a:solidFill>
                  <a:schemeClr val="dk1"/>
                </a:solidFill>
              </a:rPr>
              <a:t>doprowadzić</a:t>
            </a:r>
            <a:r>
              <a:rPr lang="en-US" sz="900" dirty="0">
                <a:solidFill>
                  <a:schemeClr val="dk1"/>
                </a:solidFill>
              </a:rPr>
              <a:t> do </a:t>
            </a:r>
            <a:r>
              <a:rPr lang="en-US" sz="900" dirty="0" err="1">
                <a:solidFill>
                  <a:schemeClr val="dk1"/>
                </a:solidFill>
              </a:rPr>
              <a:t>określonego</a:t>
            </a:r>
            <a:r>
              <a:rPr lang="en-US" sz="900" dirty="0">
                <a:solidFill>
                  <a:schemeClr val="dk1"/>
                </a:solidFill>
              </a:rPr>
              <a:t> </a:t>
            </a:r>
            <a:r>
              <a:rPr lang="en-US" sz="900" dirty="0" err="1">
                <a:solidFill>
                  <a:schemeClr val="dk1"/>
                </a:solidFill>
              </a:rPr>
              <a:t>działania</a:t>
            </a:r>
            <a:r>
              <a:rPr lang="en-US" sz="900" dirty="0">
                <a:solidFill>
                  <a:schemeClr val="dk1"/>
                </a:solidFill>
              </a:rPr>
              <a:t> (np. </a:t>
            </a:r>
            <a:r>
              <a:rPr lang="en-US" sz="900" dirty="0" err="1">
                <a:solidFill>
                  <a:schemeClr val="dk1"/>
                </a:solidFill>
              </a:rPr>
              <a:t>wysłać</a:t>
            </a:r>
            <a:r>
              <a:rPr lang="en-US" sz="900" dirty="0">
                <a:solidFill>
                  <a:schemeClr val="dk1"/>
                </a:solidFill>
              </a:rPr>
              <a:t>, </a:t>
            </a:r>
            <a:r>
              <a:rPr lang="en-US" sz="900" dirty="0" err="1">
                <a:solidFill>
                  <a:schemeClr val="dk1"/>
                </a:solidFill>
              </a:rPr>
              <a:t>jeśli</a:t>
            </a:r>
            <a:r>
              <a:rPr lang="en-US" sz="900" dirty="0">
                <a:solidFill>
                  <a:schemeClr val="dk1"/>
                </a:solidFill>
              </a:rPr>
              <a:t> </a:t>
            </a:r>
            <a:r>
              <a:rPr lang="en-US" sz="900" dirty="0" err="1">
                <a:solidFill>
                  <a:schemeClr val="dk1"/>
                </a:solidFill>
              </a:rPr>
              <a:t>subskrypcja</a:t>
            </a:r>
            <a:r>
              <a:rPr lang="en-US" sz="900" dirty="0">
                <a:solidFill>
                  <a:schemeClr val="dk1"/>
                </a:solidFill>
              </a:rPr>
              <a:t> </a:t>
            </a:r>
            <a:r>
              <a:rPr lang="en-US" sz="900" dirty="0" err="1">
                <a:solidFill>
                  <a:schemeClr val="dk1"/>
                </a:solidFill>
              </a:rPr>
              <a:t>się</a:t>
            </a:r>
            <a:r>
              <a:rPr lang="en-US" sz="900" dirty="0">
                <a:solidFill>
                  <a:schemeClr val="dk1"/>
                </a:solidFill>
              </a:rPr>
              <a:t> </a:t>
            </a:r>
            <a:r>
              <a:rPr lang="en-US" sz="900" dirty="0" err="1">
                <a:solidFill>
                  <a:schemeClr val="dk1"/>
                </a:solidFill>
              </a:rPr>
              <a:t>kończy</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Reklamy</a:t>
            </a:r>
            <a:r>
              <a:rPr lang="en-US" sz="900" dirty="0">
                <a:solidFill>
                  <a:schemeClr val="dk1"/>
                </a:solidFill>
              </a:rPr>
              <a:t> </a:t>
            </a:r>
            <a:r>
              <a:rPr lang="en-US" sz="900" dirty="0" err="1">
                <a:solidFill>
                  <a:schemeClr val="dk1"/>
                </a:solidFill>
              </a:rPr>
              <a:t>błyskawiczne</a:t>
            </a:r>
            <a:r>
              <a:rPr lang="en-US" sz="900" dirty="0">
                <a:solidFill>
                  <a:schemeClr val="dk1"/>
                </a:solidFill>
              </a:rPr>
              <a:t> - </a:t>
            </a:r>
            <a:r>
              <a:rPr lang="en-US" sz="900" dirty="0" err="1">
                <a:solidFill>
                  <a:schemeClr val="dk1"/>
                </a:solidFill>
              </a:rPr>
              <a:t>pomagają</a:t>
            </a:r>
            <a:r>
              <a:rPr lang="en-US" sz="900" dirty="0">
                <a:solidFill>
                  <a:schemeClr val="dk1"/>
                </a:solidFill>
              </a:rPr>
              <a:t> </a:t>
            </a:r>
            <a:r>
              <a:rPr lang="en-US" sz="900" dirty="0" err="1">
                <a:solidFill>
                  <a:schemeClr val="dk1"/>
                </a:solidFill>
              </a:rPr>
              <a:t>zwiększyć</a:t>
            </a:r>
            <a:r>
              <a:rPr lang="en-US" sz="900" dirty="0">
                <a:solidFill>
                  <a:schemeClr val="dk1"/>
                </a:solidFill>
              </a:rPr>
              <a:t> </a:t>
            </a:r>
            <a:r>
              <a:rPr lang="en-US" sz="900" dirty="0" err="1">
                <a:solidFill>
                  <a:schemeClr val="dk1"/>
                </a:solidFill>
              </a:rPr>
              <a:t>sprzedaż</a:t>
            </a:r>
            <a:r>
              <a:rPr lang="en-US" sz="900" dirty="0">
                <a:solidFill>
                  <a:schemeClr val="dk1"/>
                </a:solidFill>
              </a:rPr>
              <a:t> </a:t>
            </a:r>
            <a:r>
              <a:rPr lang="en-US" sz="900" dirty="0" err="1">
                <a:solidFill>
                  <a:schemeClr val="dk1"/>
                </a:solidFill>
              </a:rPr>
              <a:t>dzięki</a:t>
            </a:r>
            <a:r>
              <a:rPr lang="en-US" sz="900" dirty="0">
                <a:solidFill>
                  <a:schemeClr val="dk1"/>
                </a:solidFill>
              </a:rPr>
              <a:t> </a:t>
            </a:r>
            <a:r>
              <a:rPr lang="en-US" sz="900" dirty="0" err="1">
                <a:solidFill>
                  <a:schemeClr val="dk1"/>
                </a:solidFill>
              </a:rPr>
              <a:t>rabatom</a:t>
            </a:r>
            <a:r>
              <a:rPr lang="en-US" sz="900" dirty="0">
                <a:solidFill>
                  <a:schemeClr val="dk1"/>
                </a:solidFill>
              </a:rPr>
              <a:t> </a:t>
            </a:r>
            <a:r>
              <a:rPr lang="en-US" sz="900" dirty="0" err="1">
                <a:solidFill>
                  <a:schemeClr val="dk1"/>
                </a:solidFill>
              </a:rPr>
              <a:t>błyskawicznym</a:t>
            </a:r>
            <a:r>
              <a:rPr lang="en-US" sz="900" dirty="0">
                <a:solidFill>
                  <a:schemeClr val="dk1"/>
                </a:solidFill>
              </a:rPr>
              <a:t>, </a:t>
            </a:r>
            <a:r>
              <a:rPr lang="en-US" sz="900" dirty="0" err="1">
                <a:solidFill>
                  <a:schemeClr val="dk1"/>
                </a:solidFill>
              </a:rPr>
              <a:t>takim</a:t>
            </a:r>
            <a:r>
              <a:rPr lang="en-US" sz="900" dirty="0">
                <a:solidFill>
                  <a:schemeClr val="dk1"/>
                </a:solidFill>
              </a:rPr>
              <a:t> </a:t>
            </a:r>
            <a:r>
              <a:rPr lang="en-US" sz="900" dirty="0" err="1">
                <a:solidFill>
                  <a:schemeClr val="dk1"/>
                </a:solidFill>
              </a:rPr>
              <a:t>jak</a:t>
            </a:r>
            <a:r>
              <a:rPr lang="en-US" sz="900" dirty="0">
                <a:solidFill>
                  <a:schemeClr val="dk1"/>
                </a:solidFill>
              </a:rPr>
              <a:t> 48-godzinna </a:t>
            </a:r>
            <a:r>
              <a:rPr lang="en-US" sz="900" dirty="0" err="1">
                <a:solidFill>
                  <a:schemeClr val="dk1"/>
                </a:solidFill>
              </a:rPr>
              <a:t>wyprzedaż</a:t>
            </a:r>
            <a:r>
              <a:rPr lang="en-US" sz="900" dirty="0">
                <a:solidFill>
                  <a:schemeClr val="dk1"/>
                </a:solidFill>
              </a:rPr>
              <a:t>.</a:t>
            </a:r>
            <a:endParaRPr sz="900" dirty="0">
              <a:solidFill>
                <a:schemeClr val="dk1"/>
              </a:solidFill>
            </a:endParaRPr>
          </a:p>
          <a:p>
            <a:pPr marL="0" marR="0" lvl="0" indent="45720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Obecność</a:t>
            </a:r>
            <a:r>
              <a:rPr lang="en-US" sz="900" dirty="0">
                <a:solidFill>
                  <a:schemeClr val="dk1"/>
                </a:solidFill>
              </a:rPr>
              <a:t> w </a:t>
            </a:r>
            <a:r>
              <a:rPr lang="en-US" sz="900" dirty="0" err="1">
                <a:solidFill>
                  <a:schemeClr val="dk1"/>
                </a:solidFill>
              </a:rPr>
              <a:t>mediach</a:t>
            </a:r>
            <a:r>
              <a:rPr lang="en-US" sz="900" dirty="0">
                <a:solidFill>
                  <a:schemeClr val="dk1"/>
                </a:solidFill>
              </a:rPr>
              <a:t> </a:t>
            </a:r>
            <a:r>
              <a:rPr lang="en-US" sz="900" dirty="0" err="1">
                <a:solidFill>
                  <a:schemeClr val="dk1"/>
                </a:solidFill>
              </a:rPr>
              <a:t>społecznościowych</a:t>
            </a:r>
            <a:r>
              <a:rPr lang="en-US" sz="900" dirty="0">
                <a:solidFill>
                  <a:schemeClr val="dk1"/>
                </a:solidFill>
              </a:rPr>
              <a:t> </a:t>
            </a:r>
            <a:r>
              <a:rPr lang="en-US" sz="900" dirty="0" err="1">
                <a:solidFill>
                  <a:schemeClr val="dk1"/>
                </a:solidFill>
              </a:rPr>
              <a:t>powinna</a:t>
            </a:r>
            <a:r>
              <a:rPr lang="en-US" sz="900" dirty="0">
                <a:solidFill>
                  <a:schemeClr val="dk1"/>
                </a:solidFill>
              </a:rPr>
              <a:t> </a:t>
            </a:r>
            <a:r>
              <a:rPr lang="en-US" sz="900" dirty="0" err="1">
                <a:solidFill>
                  <a:schemeClr val="dk1"/>
                </a:solidFill>
              </a:rPr>
              <a:t>być</a:t>
            </a:r>
            <a:r>
              <a:rPr lang="en-US" sz="900" dirty="0">
                <a:solidFill>
                  <a:schemeClr val="dk1"/>
                </a:solidFill>
              </a:rPr>
              <a:t> </a:t>
            </a:r>
            <a:r>
              <a:rPr lang="en-US" sz="900" dirty="0" err="1">
                <a:solidFill>
                  <a:schemeClr val="dk1"/>
                </a:solidFill>
              </a:rPr>
              <a:t>analizowana</a:t>
            </a:r>
            <a:r>
              <a:rPr lang="en-US" sz="900" dirty="0">
                <a:solidFill>
                  <a:schemeClr val="dk1"/>
                </a:solidFill>
              </a:rPr>
              <a:t> z </a:t>
            </a:r>
            <a:r>
              <a:rPr lang="en-US" sz="900" dirty="0" err="1">
                <a:solidFill>
                  <a:schemeClr val="dk1"/>
                </a:solidFill>
              </a:rPr>
              <a:t>perspektywy</a:t>
            </a:r>
            <a:r>
              <a:rPr lang="en-US" sz="900" dirty="0">
                <a:solidFill>
                  <a:schemeClr val="dk1"/>
                </a:solidFill>
              </a:rPr>
              <a:t> </a:t>
            </a:r>
            <a:r>
              <a:rPr lang="en-US" sz="900" dirty="0" err="1">
                <a:solidFill>
                  <a:schemeClr val="dk1"/>
                </a:solidFill>
              </a:rPr>
              <a:t>ilościowej</a:t>
            </a:r>
            <a:r>
              <a:rPr lang="en-US" sz="900" dirty="0">
                <a:solidFill>
                  <a:schemeClr val="dk1"/>
                </a:solidFill>
              </a:rPr>
              <a:t> (np. </a:t>
            </a:r>
            <a:r>
              <a:rPr lang="en-US" sz="900" dirty="0" err="1">
                <a:solidFill>
                  <a:schemeClr val="dk1"/>
                </a:solidFill>
              </a:rPr>
              <a:t>liczba</a:t>
            </a:r>
            <a:r>
              <a:rPr lang="en-US" sz="900" dirty="0">
                <a:solidFill>
                  <a:schemeClr val="dk1"/>
                </a:solidFill>
              </a:rPr>
              <a:t> </a:t>
            </a:r>
            <a:r>
              <a:rPr lang="en-US" sz="900" dirty="0" err="1">
                <a:solidFill>
                  <a:schemeClr val="dk1"/>
                </a:solidFill>
              </a:rPr>
              <a:t>postów</a:t>
            </a:r>
            <a:r>
              <a:rPr lang="en-US" sz="900" dirty="0">
                <a:solidFill>
                  <a:schemeClr val="dk1"/>
                </a:solidFill>
              </a:rPr>
              <a:t>, </a:t>
            </a:r>
            <a:r>
              <a:rPr lang="en-US" sz="900" dirty="0" err="1">
                <a:solidFill>
                  <a:schemeClr val="dk1"/>
                </a:solidFill>
              </a:rPr>
              <a:t>wskaźnik</a:t>
            </a:r>
            <a:r>
              <a:rPr lang="en-US" sz="900" dirty="0">
                <a:solidFill>
                  <a:schemeClr val="dk1"/>
                </a:solidFill>
              </a:rPr>
              <a:t> </a:t>
            </a:r>
            <a:r>
              <a:rPr lang="en-US" sz="900" dirty="0" err="1">
                <a:solidFill>
                  <a:schemeClr val="dk1"/>
                </a:solidFill>
              </a:rPr>
              <a:t>zaangażowania</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jakościowej</a:t>
            </a:r>
            <a:r>
              <a:rPr lang="en-US" sz="900" dirty="0">
                <a:solidFill>
                  <a:schemeClr val="dk1"/>
                </a:solidFill>
              </a:rPr>
              <a:t> (</a:t>
            </a:r>
            <a:r>
              <a:rPr lang="en-US" sz="900" dirty="0" err="1">
                <a:solidFill>
                  <a:schemeClr val="dk1"/>
                </a:solidFill>
              </a:rPr>
              <a:t>spójność</a:t>
            </a:r>
            <a:r>
              <a:rPr lang="en-US" sz="900" dirty="0">
                <a:solidFill>
                  <a:schemeClr val="dk1"/>
                </a:solidFill>
              </a:rPr>
              <a:t> </a:t>
            </a:r>
            <a:r>
              <a:rPr lang="en-US" sz="900" dirty="0" err="1">
                <a:solidFill>
                  <a:schemeClr val="dk1"/>
                </a:solidFill>
              </a:rPr>
              <a:t>przekazu</a:t>
            </a:r>
            <a:r>
              <a:rPr lang="en-US" sz="900" dirty="0">
                <a:solidFill>
                  <a:schemeClr val="dk1"/>
                </a:solidFill>
              </a:rPr>
              <a:t>, ton </a:t>
            </a:r>
            <a:r>
              <a:rPr lang="en-US" sz="900" dirty="0" err="1">
                <a:solidFill>
                  <a:schemeClr val="dk1"/>
                </a:solidFill>
              </a:rPr>
              <a:t>głosu</a:t>
            </a:r>
            <a:r>
              <a:rPr lang="en-US" sz="900" dirty="0">
                <a:solidFill>
                  <a:schemeClr val="dk1"/>
                </a:solidFill>
              </a:rPr>
              <a:t>,...) z </a:t>
            </a:r>
            <a:r>
              <a:rPr lang="en-US" sz="900" dirty="0" err="1">
                <a:solidFill>
                  <a:schemeClr val="dk1"/>
                </a:solidFill>
              </a:rPr>
              <a:t>uwzględnieniem</a:t>
            </a:r>
            <a:r>
              <a:rPr lang="en-US" sz="900" dirty="0">
                <a:solidFill>
                  <a:schemeClr val="dk1"/>
                </a:solidFill>
              </a:rPr>
              <a:t> </a:t>
            </a:r>
            <a:r>
              <a:rPr lang="en-US" sz="900" dirty="0" err="1">
                <a:solidFill>
                  <a:schemeClr val="dk1"/>
                </a:solidFill>
              </a:rPr>
              <a:t>specyfiki</a:t>
            </a:r>
            <a:r>
              <a:rPr lang="en-US" sz="900" dirty="0">
                <a:solidFill>
                  <a:schemeClr val="dk1"/>
                </a:solidFill>
              </a:rPr>
              <a:t> </a:t>
            </a:r>
            <a:r>
              <a:rPr lang="en-US" sz="900" dirty="0" err="1">
                <a:solidFill>
                  <a:schemeClr val="dk1"/>
                </a:solidFill>
              </a:rPr>
              <a:t>każdej</a:t>
            </a:r>
            <a:r>
              <a:rPr lang="en-US" sz="900" dirty="0">
                <a:solidFill>
                  <a:schemeClr val="dk1"/>
                </a:solidFill>
              </a:rPr>
              <a:t> </a:t>
            </a:r>
            <a:r>
              <a:rPr lang="en-US" sz="900" dirty="0" err="1">
                <a:solidFill>
                  <a:schemeClr val="dk1"/>
                </a:solidFill>
              </a:rPr>
              <a:t>sieci</a:t>
            </a:r>
            <a:r>
              <a:rPr lang="en-US" sz="900" dirty="0">
                <a:solidFill>
                  <a:schemeClr val="dk1"/>
                </a:solidFill>
              </a:rPr>
              <a:t>. </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Aby </a:t>
            </a:r>
            <a:r>
              <a:rPr lang="en-US" sz="900" dirty="0" err="1">
                <a:solidFill>
                  <a:schemeClr val="dk1"/>
                </a:solidFill>
              </a:rPr>
              <a:t>pomóc</a:t>
            </a:r>
            <a:r>
              <a:rPr lang="en-US" sz="900" dirty="0">
                <a:solidFill>
                  <a:schemeClr val="dk1"/>
                </a:solidFill>
              </a:rPr>
              <a:t> w </a:t>
            </a:r>
            <a:r>
              <a:rPr lang="en-US" sz="900" dirty="0" err="1">
                <a:solidFill>
                  <a:schemeClr val="dk1"/>
                </a:solidFill>
              </a:rPr>
              <a:t>ocenie</a:t>
            </a:r>
            <a:r>
              <a:rPr lang="en-US" sz="900" dirty="0">
                <a:solidFill>
                  <a:schemeClr val="dk1"/>
                </a:solidFill>
              </a:rPr>
              <a:t> </a:t>
            </a:r>
            <a:r>
              <a:rPr lang="en-US" sz="900" dirty="0" err="1">
                <a:solidFill>
                  <a:schemeClr val="dk1"/>
                </a:solidFill>
              </a:rPr>
              <a:t>obecności</a:t>
            </a:r>
            <a:r>
              <a:rPr lang="en-US" sz="900" dirty="0">
                <a:solidFill>
                  <a:schemeClr val="dk1"/>
                </a:solidFill>
              </a:rPr>
              <a:t> </a:t>
            </a:r>
            <a:r>
              <a:rPr lang="en-US" sz="900" dirty="0" err="1">
                <a:solidFill>
                  <a:schemeClr val="dk1"/>
                </a:solidFill>
              </a:rPr>
              <a:t>marki</a:t>
            </a:r>
            <a:r>
              <a:rPr lang="en-US" sz="900" dirty="0">
                <a:solidFill>
                  <a:schemeClr val="dk1"/>
                </a:solidFill>
              </a:rPr>
              <a:t> w </a:t>
            </a:r>
            <a:r>
              <a:rPr lang="en-US" sz="900" dirty="0" err="1">
                <a:solidFill>
                  <a:schemeClr val="dk1"/>
                </a:solidFill>
              </a:rPr>
              <a:t>sieci</a:t>
            </a:r>
            <a:r>
              <a:rPr lang="en-US" sz="900" dirty="0">
                <a:solidFill>
                  <a:schemeClr val="dk1"/>
                </a:solidFill>
              </a:rPr>
              <a:t> </a:t>
            </a:r>
            <a:r>
              <a:rPr lang="en-US" sz="900" dirty="0" err="1">
                <a:solidFill>
                  <a:schemeClr val="dk1"/>
                </a:solidFill>
              </a:rPr>
              <a:t>społecznościowej</a:t>
            </a:r>
            <a:r>
              <a:rPr lang="en-US" sz="900" dirty="0">
                <a:solidFill>
                  <a:schemeClr val="dk1"/>
                </a:solidFill>
              </a:rPr>
              <a:t> Facebook, </a:t>
            </a:r>
            <a:r>
              <a:rPr lang="en-US" sz="900" dirty="0" err="1">
                <a:solidFill>
                  <a:schemeClr val="dk1"/>
                </a:solidFill>
              </a:rPr>
              <a:t>sugeruje</a:t>
            </a:r>
            <a:r>
              <a:rPr lang="en-US" sz="900" dirty="0">
                <a:solidFill>
                  <a:schemeClr val="dk1"/>
                </a:solidFill>
              </a:rPr>
              <a:t> </a:t>
            </a:r>
            <a:r>
              <a:rPr lang="en-US" sz="900" dirty="0" err="1">
                <a:solidFill>
                  <a:schemeClr val="dk1"/>
                </a:solidFill>
              </a:rPr>
              <a:t>się</a:t>
            </a:r>
            <a:r>
              <a:rPr lang="en-US" sz="900" dirty="0">
                <a:solidFill>
                  <a:schemeClr val="dk1"/>
                </a:solidFill>
              </a:rPr>
              <a:t>, aby firma </a:t>
            </a:r>
            <a:r>
              <a:rPr lang="en-US" sz="900" dirty="0" err="1">
                <a:solidFill>
                  <a:schemeClr val="dk1"/>
                </a:solidFill>
              </a:rPr>
              <a:t>starała</a:t>
            </a:r>
            <a:r>
              <a:rPr lang="en-US" sz="900" dirty="0">
                <a:solidFill>
                  <a:schemeClr val="dk1"/>
                </a:solidFill>
              </a:rPr>
              <a:t> </a:t>
            </a:r>
            <a:r>
              <a:rPr lang="en-US" sz="900" dirty="0" err="1">
                <a:solidFill>
                  <a:schemeClr val="dk1"/>
                </a:solidFill>
              </a:rPr>
              <a:t>się</a:t>
            </a:r>
            <a:r>
              <a:rPr lang="en-US" sz="900" dirty="0">
                <a:solidFill>
                  <a:schemeClr val="dk1"/>
                </a:solidFill>
              </a:rPr>
              <a:t> </a:t>
            </a:r>
            <a:r>
              <a:rPr lang="en-US" sz="900" dirty="0" err="1">
                <a:solidFill>
                  <a:schemeClr val="dk1"/>
                </a:solidFill>
              </a:rPr>
              <a:t>odpowiedzieć</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zestaw</a:t>
            </a:r>
            <a:r>
              <a:rPr lang="en-US" sz="900" dirty="0">
                <a:solidFill>
                  <a:schemeClr val="dk1"/>
                </a:solidFill>
              </a:rPr>
              <a:t> </a:t>
            </a:r>
            <a:r>
              <a:rPr lang="en-US" sz="900" dirty="0" err="1">
                <a:solidFill>
                  <a:schemeClr val="dk1"/>
                </a:solidFill>
              </a:rPr>
              <a:t>pytań</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SzPts val="1100"/>
              <a:buNone/>
            </a:pPr>
            <a:r>
              <a:rPr lang="en-US" sz="900" dirty="0">
                <a:solidFill>
                  <a:schemeClr val="dk1"/>
                </a:solidFill>
              </a:rPr>
              <a:t>- Ile </a:t>
            </a:r>
            <a:r>
              <a:rPr lang="en-US" sz="900" dirty="0" err="1">
                <a:solidFill>
                  <a:schemeClr val="dk1"/>
                </a:solidFill>
              </a:rPr>
              <a:t>mamy</a:t>
            </a:r>
            <a:r>
              <a:rPr lang="en-US" sz="900" dirty="0">
                <a:solidFill>
                  <a:schemeClr val="dk1"/>
                </a:solidFill>
              </a:rPr>
              <a:t> </a:t>
            </a:r>
            <a:r>
              <a:rPr lang="en-US" sz="900" dirty="0" err="1">
                <a:solidFill>
                  <a:schemeClr val="dk1"/>
                </a:solidFill>
              </a:rPr>
              <a:t>polubień</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Jak</a:t>
            </a:r>
            <a:r>
              <a:rPr lang="en-US" sz="900" dirty="0">
                <a:solidFill>
                  <a:schemeClr val="dk1"/>
                </a:solidFill>
              </a:rPr>
              <a:t> </a:t>
            </a:r>
            <a:r>
              <a:rPr lang="en-US" sz="900" dirty="0" err="1">
                <a:solidFill>
                  <a:schemeClr val="dk1"/>
                </a:solidFill>
              </a:rPr>
              <a:t>często</a:t>
            </a:r>
            <a:r>
              <a:rPr lang="en-US" sz="900" dirty="0">
                <a:solidFill>
                  <a:schemeClr val="dk1"/>
                </a:solidFill>
              </a:rPr>
              <a:t> </a:t>
            </a:r>
            <a:r>
              <a:rPr lang="en-US" sz="900" dirty="0" err="1">
                <a:solidFill>
                  <a:schemeClr val="dk1"/>
                </a:solidFill>
              </a:rPr>
              <a:t>publikujemy</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Jaki jest </a:t>
            </a:r>
            <a:r>
              <a:rPr lang="en-US" sz="900" dirty="0" err="1">
                <a:solidFill>
                  <a:schemeClr val="dk1"/>
                </a:solidFill>
              </a:rPr>
              <a:t>nasz</a:t>
            </a:r>
            <a:r>
              <a:rPr lang="en-US" sz="900" dirty="0">
                <a:solidFill>
                  <a:schemeClr val="dk1"/>
                </a:solidFill>
              </a:rPr>
              <a:t> mix push/pull? (push=</a:t>
            </a:r>
            <a:r>
              <a:rPr lang="en-US" sz="900" dirty="0" err="1">
                <a:solidFill>
                  <a:schemeClr val="dk1"/>
                </a:solidFill>
              </a:rPr>
              <a:t>reklama</a:t>
            </a:r>
            <a:r>
              <a:rPr lang="en-US" sz="900" dirty="0">
                <a:solidFill>
                  <a:schemeClr val="dk1"/>
                </a:solidFill>
              </a:rPr>
              <a:t>; pull=</a:t>
            </a:r>
            <a:r>
              <a:rPr lang="en-US" sz="900" dirty="0" err="1">
                <a:solidFill>
                  <a:schemeClr val="dk1"/>
                </a:solidFill>
              </a:rPr>
              <a:t>promocje</a:t>
            </a:r>
            <a:r>
              <a:rPr lang="en-US" sz="900" dirty="0">
                <a:solidFill>
                  <a:schemeClr val="dk1"/>
                </a:solidFill>
              </a:rPr>
              <a:t> </a:t>
            </a:r>
            <a:r>
              <a:rPr lang="en-US" sz="900" dirty="0" err="1">
                <a:solidFill>
                  <a:schemeClr val="dk1"/>
                </a:solidFill>
              </a:rPr>
              <a:t>sprzedaży</a:t>
            </a:r>
            <a:r>
              <a:rPr lang="en-US" sz="900" dirty="0">
                <a:solidFill>
                  <a:schemeClr val="dk1"/>
                </a:solidFill>
              </a:rPr>
              <a:t>, PR, marketing </a:t>
            </a:r>
            <a:r>
              <a:rPr lang="en-US" sz="900" dirty="0" err="1">
                <a:solidFill>
                  <a:schemeClr val="dk1"/>
                </a:solidFill>
              </a:rPr>
              <a:t>bezpośredni</a:t>
            </a:r>
            <a:r>
              <a:rPr lang="en-US" sz="900" dirty="0">
                <a:solidFill>
                  <a:schemeClr val="dk1"/>
                </a:solidFill>
              </a:rPr>
              <a:t>, </a:t>
            </a:r>
            <a:r>
              <a:rPr lang="en-US" sz="900" dirty="0" err="1">
                <a:solidFill>
                  <a:schemeClr val="dk1"/>
                </a:solidFill>
              </a:rPr>
              <a:t>siły</a:t>
            </a:r>
            <a:r>
              <a:rPr lang="en-US" sz="900" dirty="0">
                <a:solidFill>
                  <a:schemeClr val="dk1"/>
                </a:solidFill>
              </a:rPr>
              <a:t> </a:t>
            </a:r>
            <a:r>
              <a:rPr lang="en-US" sz="900" dirty="0" err="1">
                <a:solidFill>
                  <a:schemeClr val="dk1"/>
                </a:solidFill>
              </a:rPr>
              <a:t>sprzedaży</a:t>
            </a:r>
            <a:r>
              <a:rPr lang="en-US" sz="900" dirty="0">
                <a:solidFill>
                  <a:schemeClr val="dk1"/>
                </a:solidFill>
              </a:rPr>
              <a:t>, </a:t>
            </a:r>
            <a:r>
              <a:rPr lang="en-US" sz="900" dirty="0" err="1">
                <a:solidFill>
                  <a:schemeClr val="dk1"/>
                </a:solidFill>
              </a:rPr>
              <a:t>patronat</a:t>
            </a:r>
            <a:r>
              <a:rPr lang="en-US" sz="900" dirty="0">
                <a:solidFill>
                  <a:schemeClr val="dk1"/>
                </a:solidFill>
              </a:rPr>
              <a:t>/sponsoring; merchandising)</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Z </a:t>
            </a:r>
            <a:r>
              <a:rPr lang="en-US" sz="900" dirty="0" err="1">
                <a:solidFill>
                  <a:schemeClr val="dk1"/>
                </a:solidFill>
              </a:rPr>
              <a:t>jakich</a:t>
            </a:r>
            <a:r>
              <a:rPr lang="en-US" sz="900" dirty="0">
                <a:solidFill>
                  <a:schemeClr val="dk1"/>
                </a:solidFill>
              </a:rPr>
              <a:t> </a:t>
            </a:r>
            <a:r>
              <a:rPr lang="en-US" sz="900" dirty="0" err="1">
                <a:solidFill>
                  <a:schemeClr val="dk1"/>
                </a:solidFill>
              </a:rPr>
              <a:t>rodzajów</a:t>
            </a:r>
            <a:r>
              <a:rPr lang="en-US" sz="900" dirty="0">
                <a:solidFill>
                  <a:schemeClr val="dk1"/>
                </a:solidFill>
              </a:rPr>
              <a:t> </a:t>
            </a:r>
            <a:r>
              <a:rPr lang="en-US" sz="900" dirty="0" err="1">
                <a:solidFill>
                  <a:schemeClr val="dk1"/>
                </a:solidFill>
              </a:rPr>
              <a:t>mediów</a:t>
            </a:r>
            <a:r>
              <a:rPr lang="en-US" sz="900" dirty="0">
                <a:solidFill>
                  <a:schemeClr val="dk1"/>
                </a:solidFill>
              </a:rPr>
              <a:t> </a:t>
            </a:r>
            <a:r>
              <a:rPr lang="en-US" sz="900" dirty="0" err="1">
                <a:solidFill>
                  <a:schemeClr val="dk1"/>
                </a:solidFill>
              </a:rPr>
              <a:t>korzystamy</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nasz</a:t>
            </a:r>
            <a:r>
              <a:rPr lang="en-US" sz="900" dirty="0">
                <a:solidFill>
                  <a:schemeClr val="dk1"/>
                </a:solidFill>
              </a:rPr>
              <a:t> Facebook </a:t>
            </a:r>
            <a:r>
              <a:rPr lang="en-US" sz="900" dirty="0" err="1">
                <a:solidFill>
                  <a:schemeClr val="dk1"/>
                </a:solidFill>
              </a:rPr>
              <a:t>łączy</a:t>
            </a:r>
            <a:r>
              <a:rPr lang="en-US" sz="900" dirty="0">
                <a:solidFill>
                  <a:schemeClr val="dk1"/>
                </a:solidFill>
              </a:rPr>
              <a:t> </a:t>
            </a:r>
            <a:r>
              <a:rPr lang="en-US" sz="900" dirty="0" err="1">
                <a:solidFill>
                  <a:schemeClr val="dk1"/>
                </a:solidFill>
              </a:rPr>
              <a:t>się</a:t>
            </a:r>
            <a:r>
              <a:rPr lang="en-US" sz="900" dirty="0">
                <a:solidFill>
                  <a:schemeClr val="dk1"/>
                </a:solidFill>
              </a:rPr>
              <a:t> z </a:t>
            </a:r>
            <a:r>
              <a:rPr lang="en-US" sz="900" dirty="0" err="1">
                <a:solidFill>
                  <a:schemeClr val="dk1"/>
                </a:solidFill>
              </a:rPr>
              <a:t>naszą</a:t>
            </a:r>
            <a:r>
              <a:rPr lang="en-US" sz="900" dirty="0">
                <a:solidFill>
                  <a:schemeClr val="dk1"/>
                </a:solidFill>
              </a:rPr>
              <a:t> </a:t>
            </a:r>
            <a:r>
              <a:rPr lang="en-US" sz="900" dirty="0" err="1">
                <a:solidFill>
                  <a:schemeClr val="dk1"/>
                </a:solidFill>
              </a:rPr>
              <a:t>stroną</a:t>
            </a:r>
            <a:r>
              <a:rPr lang="en-US" sz="900" dirty="0">
                <a:solidFill>
                  <a:schemeClr val="dk1"/>
                </a:solidFill>
              </a:rPr>
              <a:t> </a:t>
            </a:r>
            <a:r>
              <a:rPr lang="en-US" sz="900" dirty="0" err="1">
                <a:solidFill>
                  <a:schemeClr val="dk1"/>
                </a:solidFill>
              </a:rPr>
              <a:t>internetową</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mamy</a:t>
            </a:r>
            <a:r>
              <a:rPr lang="en-US" sz="900" dirty="0">
                <a:solidFill>
                  <a:schemeClr val="dk1"/>
                </a:solidFill>
              </a:rPr>
              <a:t> </a:t>
            </a:r>
            <a:r>
              <a:rPr lang="en-US" sz="900" dirty="0" err="1">
                <a:solidFill>
                  <a:schemeClr val="dk1"/>
                </a:solidFill>
              </a:rPr>
              <a:t>zaktualizowaną</a:t>
            </a:r>
            <a:r>
              <a:rPr lang="en-US" sz="900" dirty="0">
                <a:solidFill>
                  <a:schemeClr val="dk1"/>
                </a:solidFill>
              </a:rPr>
              <a:t> </a:t>
            </a:r>
            <a:r>
              <a:rPr lang="en-US" sz="900" dirty="0" err="1">
                <a:solidFill>
                  <a:schemeClr val="dk1"/>
                </a:solidFill>
              </a:rPr>
              <a:t>okładkę</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profil</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odpowiadamy</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komentarze</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mamy</a:t>
            </a:r>
            <a:r>
              <a:rPr lang="en-US" sz="900" dirty="0">
                <a:solidFill>
                  <a:schemeClr val="dk1"/>
                </a:solidFill>
              </a:rPr>
              <a:t> </a:t>
            </a:r>
            <a:r>
              <a:rPr lang="en-US" sz="900" dirty="0" err="1">
                <a:solidFill>
                  <a:schemeClr val="dk1"/>
                </a:solidFill>
              </a:rPr>
              <a:t>ocenę</a:t>
            </a:r>
            <a:r>
              <a:rPr lang="en-US" sz="900" dirty="0">
                <a:solidFill>
                  <a:schemeClr val="dk1"/>
                </a:solidFill>
              </a:rPr>
              <a:t>? Co to jest?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Jaki jest </a:t>
            </a:r>
            <a:r>
              <a:rPr lang="en-US" sz="900" dirty="0" err="1">
                <a:solidFill>
                  <a:schemeClr val="dk1"/>
                </a:solidFill>
              </a:rPr>
              <a:t>nasz</a:t>
            </a:r>
            <a:r>
              <a:rPr lang="en-US" sz="900" dirty="0">
                <a:solidFill>
                  <a:schemeClr val="dk1"/>
                </a:solidFill>
              </a:rPr>
              <a:t> </a:t>
            </a:r>
            <a:r>
              <a:rPr lang="en-US" sz="900" dirty="0" err="1">
                <a:solidFill>
                  <a:schemeClr val="dk1"/>
                </a:solidFill>
              </a:rPr>
              <a:t>głos</a:t>
            </a:r>
            <a:r>
              <a:rPr lang="en-US" sz="900" dirty="0">
                <a:solidFill>
                  <a:schemeClr val="dk1"/>
                </a:solidFill>
              </a:rPr>
              <a:t> w </a:t>
            </a:r>
            <a:r>
              <a:rPr lang="en-US" sz="900" dirty="0" err="1">
                <a:solidFill>
                  <a:schemeClr val="dk1"/>
                </a:solidFill>
              </a:rPr>
              <a:t>mediach</a:t>
            </a:r>
            <a:r>
              <a:rPr lang="en-US" sz="900" dirty="0">
                <a:solidFill>
                  <a:schemeClr val="dk1"/>
                </a:solidFill>
              </a:rPr>
              <a:t> </a:t>
            </a:r>
            <a:r>
              <a:rPr lang="en-US" sz="900" dirty="0" err="1">
                <a:solidFill>
                  <a:schemeClr val="dk1"/>
                </a:solidFill>
              </a:rPr>
              <a:t>społecznościowych</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Co </a:t>
            </a:r>
            <a:r>
              <a:rPr lang="en-US" sz="900" dirty="0" err="1">
                <a:solidFill>
                  <a:schemeClr val="dk1"/>
                </a:solidFill>
              </a:rPr>
              <a:t>zazwyczaj</a:t>
            </a:r>
            <a:r>
              <a:rPr lang="en-US" sz="900" dirty="0">
                <a:solidFill>
                  <a:schemeClr val="dk1"/>
                </a:solidFill>
              </a:rPr>
              <a:t> </a:t>
            </a:r>
            <a:r>
              <a:rPr lang="en-US" sz="900" dirty="0" err="1">
                <a:solidFill>
                  <a:schemeClr val="dk1"/>
                </a:solidFill>
              </a:rPr>
              <a:t>mówią</a:t>
            </a:r>
            <a:r>
              <a:rPr lang="en-US" sz="900" dirty="0">
                <a:solidFill>
                  <a:schemeClr val="dk1"/>
                </a:solidFill>
              </a:rPr>
              <a:t> </a:t>
            </a:r>
            <a:r>
              <a:rPr lang="en-US" sz="900" dirty="0" err="1">
                <a:solidFill>
                  <a:schemeClr val="dk1"/>
                </a:solidFill>
              </a:rPr>
              <a:t>komentarze</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naszej</a:t>
            </a:r>
            <a:r>
              <a:rPr lang="en-US" sz="900" dirty="0">
                <a:solidFill>
                  <a:schemeClr val="dk1"/>
                </a:solidFill>
              </a:rPr>
              <a:t> </a:t>
            </a:r>
            <a:r>
              <a:rPr lang="en-US" sz="900" dirty="0" err="1">
                <a:solidFill>
                  <a:schemeClr val="dk1"/>
                </a:solidFill>
              </a:rPr>
              <a:t>stronie</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zdjęcia</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udostępniamy</a:t>
            </a:r>
            <a:r>
              <a:rPr lang="en-US" sz="900" dirty="0">
                <a:solidFill>
                  <a:schemeClr val="dk1"/>
                </a:solidFill>
              </a:rPr>
              <a:t> </a:t>
            </a:r>
            <a:r>
              <a:rPr lang="en-US" sz="900" dirty="0" err="1">
                <a:solidFill>
                  <a:schemeClr val="dk1"/>
                </a:solidFill>
              </a:rPr>
              <a:t>artykuły</a:t>
            </a:r>
            <a:r>
              <a:rPr lang="en-US" sz="900" dirty="0">
                <a:solidFill>
                  <a:schemeClr val="dk1"/>
                </a:solidFill>
              </a:rPr>
              <a:t>? </a:t>
            </a:r>
            <a:r>
              <a:rPr lang="en-US" sz="900" dirty="0" err="1">
                <a:solidFill>
                  <a:schemeClr val="dk1"/>
                </a:solidFill>
              </a:rPr>
              <a:t>Jak</a:t>
            </a:r>
            <a:r>
              <a:rPr lang="en-US" sz="900" dirty="0">
                <a:solidFill>
                  <a:schemeClr val="dk1"/>
                </a:solidFill>
              </a:rPr>
              <a:t> </a:t>
            </a:r>
            <a:r>
              <a:rPr lang="en-US" sz="900" dirty="0" err="1">
                <a:solidFill>
                  <a:schemeClr val="dk1"/>
                </a:solidFill>
              </a:rPr>
              <a:t>często</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W </a:t>
            </a:r>
            <a:r>
              <a:rPr lang="en-US" sz="900" dirty="0" err="1">
                <a:solidFill>
                  <a:schemeClr val="dk1"/>
                </a:solidFill>
              </a:rPr>
              <a:t>odniesieniu</a:t>
            </a:r>
            <a:r>
              <a:rPr lang="en-US" sz="900" dirty="0">
                <a:solidFill>
                  <a:schemeClr val="dk1"/>
                </a:solidFill>
              </a:rPr>
              <a:t> do </a:t>
            </a:r>
            <a:r>
              <a:rPr lang="en-US" sz="900" dirty="0" err="1">
                <a:solidFill>
                  <a:schemeClr val="dk1"/>
                </a:solidFill>
              </a:rPr>
              <a:t>Instagrama</a:t>
            </a:r>
            <a:r>
              <a:rPr lang="en-US" sz="900" dirty="0">
                <a:solidFill>
                  <a:schemeClr val="dk1"/>
                </a:solidFill>
              </a:rPr>
              <a:t> </a:t>
            </a:r>
            <a:r>
              <a:rPr lang="en-US" sz="900" dirty="0" err="1">
                <a:solidFill>
                  <a:schemeClr val="dk1"/>
                </a:solidFill>
              </a:rPr>
              <a:t>można</a:t>
            </a:r>
            <a:r>
              <a:rPr lang="en-US" sz="900" dirty="0">
                <a:solidFill>
                  <a:schemeClr val="dk1"/>
                </a:solidFill>
              </a:rPr>
              <a:t> </a:t>
            </a:r>
            <a:r>
              <a:rPr lang="en-US" sz="900" dirty="0" err="1">
                <a:solidFill>
                  <a:schemeClr val="dk1"/>
                </a:solidFill>
              </a:rPr>
              <a:t>również</a:t>
            </a:r>
            <a:r>
              <a:rPr lang="en-US" sz="900" dirty="0">
                <a:solidFill>
                  <a:schemeClr val="dk1"/>
                </a:solidFill>
              </a:rPr>
              <a:t> </a:t>
            </a:r>
            <a:r>
              <a:rPr lang="en-US" sz="900" dirty="0" err="1">
                <a:solidFill>
                  <a:schemeClr val="dk1"/>
                </a:solidFill>
              </a:rPr>
              <a:t>spróbować</a:t>
            </a:r>
            <a:r>
              <a:rPr lang="en-US" sz="900" dirty="0">
                <a:solidFill>
                  <a:schemeClr val="dk1"/>
                </a:solidFill>
              </a:rPr>
              <a:t> </a:t>
            </a:r>
            <a:r>
              <a:rPr lang="en-US" sz="900" dirty="0" err="1">
                <a:solidFill>
                  <a:schemeClr val="dk1"/>
                </a:solidFill>
              </a:rPr>
              <a:t>odpowiedzieć</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następujące</a:t>
            </a:r>
            <a:r>
              <a:rPr lang="en-US" sz="900" dirty="0">
                <a:solidFill>
                  <a:schemeClr val="dk1"/>
                </a:solidFill>
              </a:rPr>
              <a:t> </a:t>
            </a:r>
            <a:r>
              <a:rPr lang="en-US" sz="900" dirty="0" err="1">
                <a:solidFill>
                  <a:schemeClr val="dk1"/>
                </a:solidFill>
              </a:rPr>
              <a:t>pytania</a:t>
            </a:r>
            <a:r>
              <a:rPr lang="en-US" sz="900" dirty="0">
                <a:solidFill>
                  <a:schemeClr val="dk1"/>
                </a:solidFill>
              </a:rPr>
              <a:t>, aby </a:t>
            </a:r>
            <a:r>
              <a:rPr lang="en-US" sz="900" dirty="0" err="1">
                <a:solidFill>
                  <a:schemeClr val="dk1"/>
                </a:solidFill>
              </a:rPr>
              <a:t>ocenić</a:t>
            </a:r>
            <a:r>
              <a:rPr lang="en-US" sz="900" dirty="0">
                <a:solidFill>
                  <a:schemeClr val="dk1"/>
                </a:solidFill>
              </a:rPr>
              <a:t> </a:t>
            </a:r>
            <a:r>
              <a:rPr lang="en-US" sz="900" dirty="0" err="1">
                <a:solidFill>
                  <a:schemeClr val="dk1"/>
                </a:solidFill>
              </a:rPr>
              <a:t>rentowność</a:t>
            </a:r>
            <a:r>
              <a:rPr lang="en-US" sz="900" dirty="0">
                <a:solidFill>
                  <a:schemeClr val="dk1"/>
                </a:solidFill>
              </a:rPr>
              <a:t> </a:t>
            </a:r>
            <a:r>
              <a:rPr lang="en-US" sz="900" dirty="0" err="1">
                <a:solidFill>
                  <a:schemeClr val="dk1"/>
                </a:solidFill>
              </a:rPr>
              <a:t>tej</a:t>
            </a:r>
            <a:r>
              <a:rPr lang="en-US" sz="900" dirty="0">
                <a:solidFill>
                  <a:schemeClr val="dk1"/>
                </a:solidFill>
              </a:rPr>
              <a:t> </a:t>
            </a:r>
            <a:r>
              <a:rPr lang="en-US" sz="900" dirty="0" err="1">
                <a:solidFill>
                  <a:schemeClr val="dk1"/>
                </a:solidFill>
              </a:rPr>
              <a:t>sieci</a:t>
            </a:r>
            <a:r>
              <a:rPr lang="en-US" sz="900" dirty="0">
                <a:solidFill>
                  <a:schemeClr val="dk1"/>
                </a:solidFill>
              </a:rPr>
              <a:t> </a:t>
            </a:r>
            <a:r>
              <a:rPr lang="en-US" sz="900" dirty="0" err="1">
                <a:solidFill>
                  <a:schemeClr val="dk1"/>
                </a:solidFill>
              </a:rPr>
              <a:t>społecznościowej</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Ilu </a:t>
            </a:r>
            <a:r>
              <a:rPr lang="en-US" sz="900" dirty="0" err="1">
                <a:solidFill>
                  <a:schemeClr val="dk1"/>
                </a:solidFill>
              </a:rPr>
              <a:t>mamy</a:t>
            </a:r>
            <a:r>
              <a:rPr lang="en-US" sz="900" dirty="0">
                <a:solidFill>
                  <a:schemeClr val="dk1"/>
                </a:solidFill>
              </a:rPr>
              <a:t> </a:t>
            </a:r>
            <a:r>
              <a:rPr lang="en-US" sz="900" dirty="0" err="1">
                <a:solidFill>
                  <a:schemeClr val="dk1"/>
                </a:solidFill>
              </a:rPr>
              <a:t>obserwujących</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Jaki jest </a:t>
            </a:r>
            <a:r>
              <a:rPr lang="en-US" sz="900" dirty="0" err="1">
                <a:solidFill>
                  <a:schemeClr val="dk1"/>
                </a:solidFill>
              </a:rPr>
              <a:t>nasz</a:t>
            </a:r>
            <a:r>
              <a:rPr lang="en-US" sz="900" dirty="0">
                <a:solidFill>
                  <a:schemeClr val="dk1"/>
                </a:solidFill>
              </a:rPr>
              <a:t> </a:t>
            </a:r>
            <a:r>
              <a:rPr lang="en-US" sz="900" dirty="0" err="1">
                <a:solidFill>
                  <a:schemeClr val="dk1"/>
                </a:solidFill>
              </a:rPr>
              <a:t>zestaw</a:t>
            </a:r>
            <a:r>
              <a:rPr lang="en-US" sz="900" dirty="0">
                <a:solidFill>
                  <a:schemeClr val="dk1"/>
                </a:solidFill>
              </a:rPr>
              <a:t> </a:t>
            </a:r>
            <a:r>
              <a:rPr lang="en-US" sz="900" dirty="0" err="1">
                <a:solidFill>
                  <a:schemeClr val="dk1"/>
                </a:solidFill>
              </a:rPr>
              <a:t>mediów</a:t>
            </a:r>
            <a:r>
              <a:rPr lang="en-US" sz="900" dirty="0">
                <a:solidFill>
                  <a:schemeClr val="dk1"/>
                </a:solidFill>
              </a:rPr>
              <a:t> </a:t>
            </a:r>
            <a:r>
              <a:rPr lang="en-US" sz="900" dirty="0" err="1">
                <a:solidFill>
                  <a:schemeClr val="dk1"/>
                </a:solidFill>
              </a:rPr>
              <a:t>dla</a:t>
            </a:r>
            <a:r>
              <a:rPr lang="en-US" sz="900" dirty="0">
                <a:solidFill>
                  <a:schemeClr val="dk1"/>
                </a:solidFill>
              </a:rPr>
              <a:t> </a:t>
            </a:r>
            <a:r>
              <a:rPr lang="en-US" sz="900" dirty="0" err="1">
                <a:solidFill>
                  <a:schemeClr val="dk1"/>
                </a:solidFill>
              </a:rPr>
              <a:t>postów</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Jakiego</a:t>
            </a:r>
            <a:r>
              <a:rPr lang="en-US" sz="900" dirty="0">
                <a:solidFill>
                  <a:schemeClr val="dk1"/>
                </a:solidFill>
              </a:rPr>
              <a:t> </a:t>
            </a:r>
            <a:r>
              <a:rPr lang="en-US" sz="900" dirty="0" err="1">
                <a:solidFill>
                  <a:schemeClr val="dk1"/>
                </a:solidFill>
              </a:rPr>
              <a:t>rodzaju</a:t>
            </a:r>
            <a:r>
              <a:rPr lang="en-US" sz="900" dirty="0">
                <a:solidFill>
                  <a:schemeClr val="dk1"/>
                </a:solidFill>
              </a:rPr>
              <a:t> </a:t>
            </a:r>
            <a:r>
              <a:rPr lang="en-US" sz="900" dirty="0" err="1">
                <a:solidFill>
                  <a:schemeClr val="dk1"/>
                </a:solidFill>
              </a:rPr>
              <a:t>hashtagów</a:t>
            </a:r>
            <a:r>
              <a:rPr lang="en-US" sz="900" dirty="0">
                <a:solidFill>
                  <a:schemeClr val="dk1"/>
                </a:solidFill>
              </a:rPr>
              <a:t> </a:t>
            </a:r>
            <a:r>
              <a:rPr lang="en-US" sz="900" dirty="0" err="1">
                <a:solidFill>
                  <a:schemeClr val="dk1"/>
                </a:solidFill>
              </a:rPr>
              <a:t>używamy</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nasz</a:t>
            </a:r>
            <a:r>
              <a:rPr lang="en-US" sz="900" dirty="0">
                <a:solidFill>
                  <a:schemeClr val="dk1"/>
                </a:solidFill>
              </a:rPr>
              <a:t> </a:t>
            </a:r>
            <a:r>
              <a:rPr lang="en-US" sz="900" dirty="0" err="1">
                <a:solidFill>
                  <a:schemeClr val="dk1"/>
                </a:solidFill>
              </a:rPr>
              <a:t>profil</a:t>
            </a:r>
            <a:r>
              <a:rPr lang="en-US" sz="900" dirty="0">
                <a:solidFill>
                  <a:schemeClr val="dk1"/>
                </a:solidFill>
              </a:rPr>
              <a:t> </a:t>
            </a:r>
            <a:r>
              <a:rPr lang="en-US" sz="900" dirty="0" err="1">
                <a:solidFill>
                  <a:schemeClr val="dk1"/>
                </a:solidFill>
              </a:rPr>
              <a:t>łączy</a:t>
            </a:r>
            <a:r>
              <a:rPr lang="en-US" sz="900" dirty="0">
                <a:solidFill>
                  <a:schemeClr val="dk1"/>
                </a:solidFill>
              </a:rPr>
              <a:t> </a:t>
            </a:r>
            <a:r>
              <a:rPr lang="en-US" sz="900" dirty="0" err="1">
                <a:solidFill>
                  <a:schemeClr val="dk1"/>
                </a:solidFill>
              </a:rPr>
              <a:t>się</a:t>
            </a:r>
            <a:r>
              <a:rPr lang="en-US" sz="900" dirty="0">
                <a:solidFill>
                  <a:schemeClr val="dk1"/>
                </a:solidFill>
              </a:rPr>
              <a:t> z </a:t>
            </a:r>
            <a:r>
              <a:rPr lang="en-US" sz="900" dirty="0" err="1">
                <a:solidFill>
                  <a:schemeClr val="dk1"/>
                </a:solidFill>
              </a:rPr>
              <a:t>naszą</a:t>
            </a:r>
            <a:r>
              <a:rPr lang="en-US" sz="900" dirty="0">
                <a:solidFill>
                  <a:schemeClr val="dk1"/>
                </a:solidFill>
              </a:rPr>
              <a:t> </a:t>
            </a:r>
            <a:r>
              <a:rPr lang="en-US" sz="900" dirty="0" err="1">
                <a:solidFill>
                  <a:schemeClr val="dk1"/>
                </a:solidFill>
              </a:rPr>
              <a:t>stroną</a:t>
            </a:r>
            <a:r>
              <a:rPr lang="en-US" sz="900" dirty="0">
                <a:solidFill>
                  <a:schemeClr val="dk1"/>
                </a:solidFill>
              </a:rPr>
              <a:t> </a:t>
            </a:r>
            <a:r>
              <a:rPr lang="en-US" sz="900" dirty="0" err="1">
                <a:solidFill>
                  <a:schemeClr val="dk1"/>
                </a:solidFill>
              </a:rPr>
              <a:t>internetową</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Jaki jest </a:t>
            </a:r>
            <a:r>
              <a:rPr lang="en-US" sz="900" dirty="0" err="1">
                <a:solidFill>
                  <a:schemeClr val="dk1"/>
                </a:solidFill>
              </a:rPr>
              <a:t>nasz</a:t>
            </a:r>
            <a:r>
              <a:rPr lang="en-US" sz="900" dirty="0">
                <a:solidFill>
                  <a:schemeClr val="dk1"/>
                </a:solidFill>
              </a:rPr>
              <a:t> </a:t>
            </a:r>
            <a:r>
              <a:rPr lang="en-US" sz="900" dirty="0" err="1">
                <a:solidFill>
                  <a:schemeClr val="dk1"/>
                </a:solidFill>
              </a:rPr>
              <a:t>głos</a:t>
            </a:r>
            <a:r>
              <a:rPr lang="en-US" sz="900" dirty="0">
                <a:solidFill>
                  <a:schemeClr val="dk1"/>
                </a:solidFill>
              </a:rPr>
              <a:t> w </a:t>
            </a:r>
            <a:r>
              <a:rPr lang="en-US" sz="900" dirty="0" err="1">
                <a:solidFill>
                  <a:schemeClr val="dk1"/>
                </a:solidFill>
              </a:rPr>
              <a:t>mediach</a:t>
            </a:r>
            <a:r>
              <a:rPr lang="en-US" sz="900" dirty="0">
                <a:solidFill>
                  <a:schemeClr val="dk1"/>
                </a:solidFill>
              </a:rPr>
              <a:t> </a:t>
            </a:r>
            <a:r>
              <a:rPr lang="en-US" sz="900" dirty="0" err="1">
                <a:solidFill>
                  <a:schemeClr val="dk1"/>
                </a:solidFill>
              </a:rPr>
              <a:t>społecznościowych</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Za</a:t>
            </a:r>
            <a:r>
              <a:rPr lang="en-US" sz="900" dirty="0">
                <a:solidFill>
                  <a:schemeClr val="dk1"/>
                </a:solidFill>
              </a:rPr>
              <a:t> </a:t>
            </a:r>
            <a:r>
              <a:rPr lang="en-US" sz="900" dirty="0" err="1">
                <a:solidFill>
                  <a:schemeClr val="dk1"/>
                </a:solidFill>
              </a:rPr>
              <a:t>kim</a:t>
            </a:r>
            <a:r>
              <a:rPr lang="en-US" sz="900" dirty="0">
                <a:solidFill>
                  <a:schemeClr val="dk1"/>
                </a:solidFill>
              </a:rPr>
              <a:t> </a:t>
            </a:r>
            <a:r>
              <a:rPr lang="en-US" sz="900" dirty="0" err="1">
                <a:solidFill>
                  <a:schemeClr val="dk1"/>
                </a:solidFill>
              </a:rPr>
              <a:t>podążamy</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odpowiadamy</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komentarze</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Co </a:t>
            </a:r>
            <a:r>
              <a:rPr lang="en-US" sz="900" dirty="0" err="1">
                <a:solidFill>
                  <a:schemeClr val="dk1"/>
                </a:solidFill>
              </a:rPr>
              <a:t>mówią</a:t>
            </a:r>
            <a:r>
              <a:rPr lang="en-US" sz="900" dirty="0">
                <a:solidFill>
                  <a:schemeClr val="dk1"/>
                </a:solidFill>
              </a:rPr>
              <a:t> </a:t>
            </a:r>
            <a:r>
              <a:rPr lang="en-US" sz="900" dirty="0" err="1">
                <a:solidFill>
                  <a:schemeClr val="dk1"/>
                </a:solidFill>
              </a:rPr>
              <a:t>komentarze</a:t>
            </a:r>
            <a:r>
              <a:rPr lang="en-US" sz="900" dirty="0">
                <a:solidFill>
                  <a:schemeClr val="dk1"/>
                </a:solidFill>
              </a:rPr>
              <a:t> do </a:t>
            </a:r>
            <a:r>
              <a:rPr lang="en-US" sz="900" dirty="0" err="1">
                <a:solidFill>
                  <a:schemeClr val="dk1"/>
                </a:solidFill>
              </a:rPr>
              <a:t>naszych</a:t>
            </a:r>
            <a:r>
              <a:rPr lang="en-US" sz="900" dirty="0">
                <a:solidFill>
                  <a:schemeClr val="dk1"/>
                </a:solidFill>
              </a:rPr>
              <a:t> </a:t>
            </a:r>
            <a:r>
              <a:rPr lang="en-US" sz="900" dirty="0" err="1">
                <a:solidFill>
                  <a:schemeClr val="dk1"/>
                </a:solidFill>
              </a:rPr>
              <a:t>zdjęć</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Jaka</a:t>
            </a:r>
            <a:r>
              <a:rPr lang="en-US" sz="900" dirty="0">
                <a:solidFill>
                  <a:schemeClr val="dk1"/>
                </a:solidFill>
              </a:rPr>
              <a:t> jest </a:t>
            </a:r>
            <a:r>
              <a:rPr lang="en-US" sz="900" dirty="0" err="1">
                <a:solidFill>
                  <a:schemeClr val="dk1"/>
                </a:solidFill>
              </a:rPr>
              <a:t>nasza</a:t>
            </a:r>
            <a:r>
              <a:rPr lang="en-US" sz="900" dirty="0">
                <a:solidFill>
                  <a:schemeClr val="dk1"/>
                </a:solidFill>
              </a:rPr>
              <a:t> </a:t>
            </a:r>
            <a:r>
              <a:rPr lang="en-US" sz="900" dirty="0" err="1">
                <a:solidFill>
                  <a:schemeClr val="dk1"/>
                </a:solidFill>
              </a:rPr>
              <a:t>mieszanka</a:t>
            </a:r>
            <a:r>
              <a:rPr lang="en-US" sz="900" dirty="0">
                <a:solidFill>
                  <a:schemeClr val="dk1"/>
                </a:solidFill>
              </a:rPr>
              <a:t> push/pull?</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YouTube jest </a:t>
            </a:r>
            <a:r>
              <a:rPr lang="en-US" sz="900" dirty="0" err="1">
                <a:solidFill>
                  <a:schemeClr val="dk1"/>
                </a:solidFill>
              </a:rPr>
              <a:t>również</a:t>
            </a:r>
            <a:r>
              <a:rPr lang="en-US" sz="900" dirty="0">
                <a:solidFill>
                  <a:schemeClr val="dk1"/>
                </a:solidFill>
              </a:rPr>
              <a:t> </a:t>
            </a:r>
            <a:r>
              <a:rPr lang="en-US" sz="900" dirty="0" err="1">
                <a:solidFill>
                  <a:schemeClr val="dk1"/>
                </a:solidFill>
              </a:rPr>
              <a:t>siecią</a:t>
            </a:r>
            <a:r>
              <a:rPr lang="en-US" sz="900" dirty="0">
                <a:solidFill>
                  <a:schemeClr val="dk1"/>
                </a:solidFill>
              </a:rPr>
              <a:t> </a:t>
            </a:r>
            <a:r>
              <a:rPr lang="en-US" sz="900" dirty="0" err="1">
                <a:solidFill>
                  <a:schemeClr val="dk1"/>
                </a:solidFill>
              </a:rPr>
              <a:t>społecznościową</a:t>
            </a:r>
            <a:r>
              <a:rPr lang="en-US" sz="900" dirty="0">
                <a:solidFill>
                  <a:schemeClr val="dk1"/>
                </a:solidFill>
              </a:rPr>
              <a:t> </a:t>
            </a:r>
            <a:r>
              <a:rPr lang="en-US" sz="900" dirty="0" err="1">
                <a:solidFill>
                  <a:schemeClr val="dk1"/>
                </a:solidFill>
              </a:rPr>
              <a:t>szeroko</a:t>
            </a:r>
            <a:r>
              <a:rPr lang="en-US" sz="900" dirty="0">
                <a:solidFill>
                  <a:schemeClr val="dk1"/>
                </a:solidFill>
              </a:rPr>
              <a:t> </a:t>
            </a:r>
            <a:r>
              <a:rPr lang="en-US" sz="900" dirty="0" err="1">
                <a:solidFill>
                  <a:schemeClr val="dk1"/>
                </a:solidFill>
              </a:rPr>
              <a:t>wykorzystywaną</a:t>
            </a:r>
            <a:r>
              <a:rPr lang="en-US" sz="900" dirty="0">
                <a:solidFill>
                  <a:schemeClr val="dk1"/>
                </a:solidFill>
              </a:rPr>
              <a:t> </a:t>
            </a:r>
            <a:r>
              <a:rPr lang="en-US" sz="900" dirty="0" err="1">
                <a:solidFill>
                  <a:schemeClr val="dk1"/>
                </a:solidFill>
              </a:rPr>
              <a:t>przez</a:t>
            </a:r>
            <a:r>
              <a:rPr lang="en-US" sz="900" dirty="0">
                <a:solidFill>
                  <a:schemeClr val="dk1"/>
                </a:solidFill>
              </a:rPr>
              <a:t> </a:t>
            </a:r>
            <a:r>
              <a:rPr lang="en-US" sz="900" dirty="0" err="1">
                <a:solidFill>
                  <a:schemeClr val="dk1"/>
                </a:solidFill>
              </a:rPr>
              <a:t>firmy</a:t>
            </a:r>
            <a:r>
              <a:rPr lang="en-US" sz="900" dirty="0">
                <a:solidFill>
                  <a:schemeClr val="dk1"/>
                </a:solidFill>
              </a:rPr>
              <a:t> </a:t>
            </a:r>
            <a:r>
              <a:rPr lang="en-US" sz="900" dirty="0" err="1">
                <a:solidFill>
                  <a:schemeClr val="dk1"/>
                </a:solidFill>
              </a:rPr>
              <a:t>i</a:t>
            </a:r>
            <a:r>
              <a:rPr lang="en-US" sz="900" dirty="0">
                <a:solidFill>
                  <a:schemeClr val="dk1"/>
                </a:solidFill>
              </a:rPr>
              <a:t> w </a:t>
            </a:r>
            <a:r>
              <a:rPr lang="en-US" sz="900" dirty="0" err="1">
                <a:solidFill>
                  <a:schemeClr val="dk1"/>
                </a:solidFill>
              </a:rPr>
              <a:t>tym</a:t>
            </a:r>
            <a:r>
              <a:rPr lang="en-US" sz="900" dirty="0">
                <a:solidFill>
                  <a:schemeClr val="dk1"/>
                </a:solidFill>
              </a:rPr>
              <a:t> </a:t>
            </a:r>
            <a:r>
              <a:rPr lang="en-US" sz="900" dirty="0" err="1">
                <a:solidFill>
                  <a:schemeClr val="dk1"/>
                </a:solidFill>
              </a:rPr>
              <a:t>sensie</a:t>
            </a:r>
            <a:r>
              <a:rPr lang="en-US" sz="900" dirty="0">
                <a:solidFill>
                  <a:schemeClr val="dk1"/>
                </a:solidFill>
              </a:rPr>
              <a:t>, </a:t>
            </a:r>
            <a:r>
              <a:rPr lang="en-US" sz="900" dirty="0" err="1">
                <a:solidFill>
                  <a:schemeClr val="dk1"/>
                </a:solidFill>
              </a:rPr>
              <a:t>jeśli</a:t>
            </a:r>
            <a:r>
              <a:rPr lang="en-US" sz="900" dirty="0">
                <a:solidFill>
                  <a:schemeClr val="dk1"/>
                </a:solidFill>
              </a:rPr>
              <a:t> </a:t>
            </a:r>
            <a:r>
              <a:rPr lang="en-US" sz="900" dirty="0" err="1">
                <a:solidFill>
                  <a:schemeClr val="dk1"/>
                </a:solidFill>
              </a:rPr>
              <a:t>analizowana</a:t>
            </a:r>
            <a:r>
              <a:rPr lang="en-US" sz="900" dirty="0">
                <a:solidFill>
                  <a:schemeClr val="dk1"/>
                </a:solidFill>
              </a:rPr>
              <a:t> firma </a:t>
            </a:r>
            <a:r>
              <a:rPr lang="en-US" sz="900" dirty="0" err="1">
                <a:solidFill>
                  <a:schemeClr val="dk1"/>
                </a:solidFill>
              </a:rPr>
              <a:t>korzysta</a:t>
            </a:r>
            <a:r>
              <a:rPr lang="en-US" sz="900" dirty="0">
                <a:solidFill>
                  <a:schemeClr val="dk1"/>
                </a:solidFill>
              </a:rPr>
              <a:t> z </a:t>
            </a:r>
            <a:r>
              <a:rPr lang="en-US" sz="900" dirty="0" err="1">
                <a:solidFill>
                  <a:schemeClr val="dk1"/>
                </a:solidFill>
              </a:rPr>
              <a:t>tej</a:t>
            </a:r>
            <a:r>
              <a:rPr lang="en-US" sz="900" dirty="0">
                <a:solidFill>
                  <a:schemeClr val="dk1"/>
                </a:solidFill>
              </a:rPr>
              <a:t> </a:t>
            </a:r>
            <a:r>
              <a:rPr lang="en-US" sz="900" dirty="0" err="1">
                <a:solidFill>
                  <a:schemeClr val="dk1"/>
                </a:solidFill>
              </a:rPr>
              <a:t>sieci</a:t>
            </a:r>
            <a:r>
              <a:rPr lang="en-US" sz="900" dirty="0">
                <a:solidFill>
                  <a:schemeClr val="dk1"/>
                </a:solidFill>
              </a:rPr>
              <a:t>, </a:t>
            </a:r>
            <a:r>
              <a:rPr lang="en-US" sz="900" dirty="0" err="1">
                <a:solidFill>
                  <a:schemeClr val="dk1"/>
                </a:solidFill>
              </a:rPr>
              <a:t>należy</a:t>
            </a:r>
            <a:r>
              <a:rPr lang="en-US" sz="900" dirty="0">
                <a:solidFill>
                  <a:schemeClr val="dk1"/>
                </a:solidFill>
              </a:rPr>
              <a:t> </a:t>
            </a:r>
            <a:r>
              <a:rPr lang="en-US" sz="900" dirty="0" err="1">
                <a:solidFill>
                  <a:schemeClr val="dk1"/>
                </a:solidFill>
              </a:rPr>
              <a:t>ją</a:t>
            </a:r>
            <a:r>
              <a:rPr lang="en-US" sz="900" dirty="0">
                <a:solidFill>
                  <a:schemeClr val="dk1"/>
                </a:solidFill>
              </a:rPr>
              <a:t> </a:t>
            </a:r>
            <a:r>
              <a:rPr lang="en-US" sz="900" dirty="0" err="1">
                <a:solidFill>
                  <a:schemeClr val="dk1"/>
                </a:solidFill>
              </a:rPr>
              <a:t>przeanalizować</a:t>
            </a:r>
            <a:r>
              <a:rPr lang="en-US" sz="900" dirty="0">
                <a:solidFill>
                  <a:schemeClr val="dk1"/>
                </a:solidFill>
              </a:rPr>
              <a:t>, </a:t>
            </a:r>
            <a:r>
              <a:rPr lang="en-US" sz="900" dirty="0" err="1">
                <a:solidFill>
                  <a:schemeClr val="dk1"/>
                </a:solidFill>
              </a:rPr>
              <a:t>biorąc</a:t>
            </a:r>
            <a:r>
              <a:rPr lang="en-US" sz="900" dirty="0">
                <a:solidFill>
                  <a:schemeClr val="dk1"/>
                </a:solidFill>
              </a:rPr>
              <a:t> pod </a:t>
            </a:r>
            <a:r>
              <a:rPr lang="en-US" sz="900" dirty="0" err="1">
                <a:solidFill>
                  <a:schemeClr val="dk1"/>
                </a:solidFill>
              </a:rPr>
              <a:t>uwagę</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pytania</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korzystamy</a:t>
            </a:r>
            <a:r>
              <a:rPr lang="en-US" sz="900" dirty="0">
                <a:solidFill>
                  <a:schemeClr val="dk1"/>
                </a:solidFill>
              </a:rPr>
              <a:t> z YouTube?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Jakiego</a:t>
            </a:r>
            <a:r>
              <a:rPr lang="en-US" sz="900" dirty="0">
                <a:solidFill>
                  <a:schemeClr val="dk1"/>
                </a:solidFill>
              </a:rPr>
              <a:t> </a:t>
            </a:r>
            <a:r>
              <a:rPr lang="en-US" sz="900" dirty="0" err="1">
                <a:solidFill>
                  <a:schemeClr val="dk1"/>
                </a:solidFill>
              </a:rPr>
              <a:t>rodzaju</a:t>
            </a:r>
            <a:r>
              <a:rPr lang="en-US" sz="900" dirty="0">
                <a:solidFill>
                  <a:schemeClr val="dk1"/>
                </a:solidFill>
              </a:rPr>
              <a:t> </a:t>
            </a:r>
            <a:r>
              <a:rPr lang="en-US" sz="900" dirty="0" err="1">
                <a:solidFill>
                  <a:schemeClr val="dk1"/>
                </a:solidFill>
              </a:rPr>
              <a:t>treści</a:t>
            </a:r>
            <a:r>
              <a:rPr lang="en-US" sz="900" dirty="0">
                <a:solidFill>
                  <a:schemeClr val="dk1"/>
                </a:solidFill>
              </a:rPr>
              <a:t> </a:t>
            </a:r>
            <a:r>
              <a:rPr lang="en-US" sz="900" dirty="0" err="1">
                <a:solidFill>
                  <a:schemeClr val="dk1"/>
                </a:solidFill>
              </a:rPr>
              <a:t>wideo</a:t>
            </a:r>
            <a:r>
              <a:rPr lang="en-US" sz="900" dirty="0">
                <a:solidFill>
                  <a:schemeClr val="dk1"/>
                </a:solidFill>
              </a:rPr>
              <a:t> </a:t>
            </a:r>
            <a:r>
              <a:rPr lang="en-US" sz="900" dirty="0" err="1">
                <a:solidFill>
                  <a:schemeClr val="dk1"/>
                </a:solidFill>
              </a:rPr>
              <a:t>publikujemy</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te</a:t>
            </a:r>
            <a:r>
              <a:rPr lang="en-US" sz="900" dirty="0">
                <a:solidFill>
                  <a:schemeClr val="dk1"/>
                </a:solidFill>
              </a:rPr>
              <a:t> filmy </a:t>
            </a:r>
            <a:r>
              <a:rPr lang="en-US" sz="900" dirty="0" err="1">
                <a:solidFill>
                  <a:schemeClr val="dk1"/>
                </a:solidFill>
              </a:rPr>
              <a:t>są</a:t>
            </a:r>
            <a:r>
              <a:rPr lang="en-US" sz="900" dirty="0">
                <a:solidFill>
                  <a:schemeClr val="dk1"/>
                </a:solidFill>
              </a:rPr>
              <a:t> </a:t>
            </a:r>
            <a:r>
              <a:rPr lang="en-US" sz="900" dirty="0" err="1">
                <a:solidFill>
                  <a:schemeClr val="dk1"/>
                </a:solidFill>
              </a:rPr>
              <a:t>udostępniane</a:t>
            </a:r>
            <a:r>
              <a:rPr lang="en-US" sz="900" dirty="0">
                <a:solidFill>
                  <a:schemeClr val="dk1"/>
                </a:solidFill>
              </a:rPr>
              <a:t> w </a:t>
            </a:r>
            <a:r>
              <a:rPr lang="en-US" sz="900" dirty="0" err="1">
                <a:solidFill>
                  <a:schemeClr val="dk1"/>
                </a:solidFill>
              </a:rPr>
              <a:t>innych</a:t>
            </a:r>
            <a:r>
              <a:rPr lang="en-US" sz="900" dirty="0">
                <a:solidFill>
                  <a:schemeClr val="dk1"/>
                </a:solidFill>
              </a:rPr>
              <a:t> </a:t>
            </a:r>
            <a:r>
              <a:rPr lang="en-US" sz="900" dirty="0" err="1">
                <a:solidFill>
                  <a:schemeClr val="dk1"/>
                </a:solidFill>
              </a:rPr>
              <a:t>kanałach</a:t>
            </a:r>
            <a:r>
              <a:rPr lang="en-US" sz="900" dirty="0">
                <a:solidFill>
                  <a:schemeClr val="dk1"/>
                </a:solidFill>
              </a:rPr>
              <a:t> </a:t>
            </a:r>
            <a:r>
              <a:rPr lang="en-US" sz="900" dirty="0" err="1">
                <a:solidFill>
                  <a:schemeClr val="dk1"/>
                </a:solidFill>
              </a:rPr>
              <a:t>społecznościowych</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Ilu </a:t>
            </a:r>
            <a:r>
              <a:rPr lang="en-US" sz="900" dirty="0" err="1">
                <a:solidFill>
                  <a:schemeClr val="dk1"/>
                </a:solidFill>
              </a:rPr>
              <a:t>mamy</a:t>
            </a:r>
            <a:r>
              <a:rPr lang="en-US" sz="900" dirty="0">
                <a:solidFill>
                  <a:schemeClr val="dk1"/>
                </a:solidFill>
              </a:rPr>
              <a:t> </a:t>
            </a:r>
            <a:r>
              <a:rPr lang="en-US" sz="900" dirty="0" err="1">
                <a:solidFill>
                  <a:schemeClr val="dk1"/>
                </a:solidFill>
              </a:rPr>
              <a:t>subskrybentów</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Co </a:t>
            </a:r>
            <a:r>
              <a:rPr lang="en-US" sz="900" dirty="0" err="1">
                <a:solidFill>
                  <a:schemeClr val="dk1"/>
                </a:solidFill>
              </a:rPr>
              <a:t>mówią</a:t>
            </a:r>
            <a:r>
              <a:rPr lang="en-US" sz="900" dirty="0">
                <a:solidFill>
                  <a:schemeClr val="dk1"/>
                </a:solidFill>
              </a:rPr>
              <a:t> </a:t>
            </a:r>
            <a:r>
              <a:rPr lang="en-US" sz="900" dirty="0" err="1">
                <a:solidFill>
                  <a:schemeClr val="dk1"/>
                </a:solidFill>
              </a:rPr>
              <a:t>komentarze</a:t>
            </a:r>
            <a:r>
              <a:rPr lang="en-US" sz="900" dirty="0">
                <a:solidFill>
                  <a:schemeClr val="dk1"/>
                </a:solidFill>
              </a:rPr>
              <a:t> do </a:t>
            </a:r>
            <a:r>
              <a:rPr lang="en-US" sz="900" dirty="0" err="1">
                <a:solidFill>
                  <a:schemeClr val="dk1"/>
                </a:solidFill>
              </a:rPr>
              <a:t>naszych</a:t>
            </a:r>
            <a:r>
              <a:rPr lang="en-US" sz="900" dirty="0">
                <a:solidFill>
                  <a:schemeClr val="dk1"/>
                </a:solidFill>
              </a:rPr>
              <a:t> </a:t>
            </a:r>
            <a:r>
              <a:rPr lang="en-US" sz="900" dirty="0" err="1">
                <a:solidFill>
                  <a:schemeClr val="dk1"/>
                </a:solidFill>
              </a:rPr>
              <a:t>filmów</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odpowiadamy</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komentarze</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nasz</a:t>
            </a:r>
            <a:r>
              <a:rPr lang="en-US" sz="900" dirty="0">
                <a:solidFill>
                  <a:schemeClr val="dk1"/>
                </a:solidFill>
              </a:rPr>
              <a:t> </a:t>
            </a:r>
            <a:r>
              <a:rPr lang="en-US" sz="900" dirty="0" err="1">
                <a:solidFill>
                  <a:schemeClr val="dk1"/>
                </a:solidFill>
              </a:rPr>
              <a:t>profil</a:t>
            </a:r>
            <a:r>
              <a:rPr lang="en-US" sz="900" dirty="0">
                <a:solidFill>
                  <a:schemeClr val="dk1"/>
                </a:solidFill>
              </a:rPr>
              <a:t> </a:t>
            </a:r>
            <a:r>
              <a:rPr lang="en-US" sz="900" dirty="0" err="1">
                <a:solidFill>
                  <a:schemeClr val="dk1"/>
                </a:solidFill>
              </a:rPr>
              <a:t>łączy</a:t>
            </a:r>
            <a:r>
              <a:rPr lang="en-US" sz="900" dirty="0">
                <a:solidFill>
                  <a:schemeClr val="dk1"/>
                </a:solidFill>
              </a:rPr>
              <a:t> </a:t>
            </a:r>
            <a:r>
              <a:rPr lang="en-US" sz="900" dirty="0" err="1">
                <a:solidFill>
                  <a:schemeClr val="dk1"/>
                </a:solidFill>
              </a:rPr>
              <a:t>się</a:t>
            </a:r>
            <a:r>
              <a:rPr lang="en-US" sz="900" dirty="0">
                <a:solidFill>
                  <a:schemeClr val="dk1"/>
                </a:solidFill>
              </a:rPr>
              <a:t> z </a:t>
            </a:r>
            <a:r>
              <a:rPr lang="en-US" sz="900" dirty="0" err="1">
                <a:solidFill>
                  <a:schemeClr val="dk1"/>
                </a:solidFill>
              </a:rPr>
              <a:t>naszą</a:t>
            </a:r>
            <a:r>
              <a:rPr lang="en-US" sz="900" dirty="0">
                <a:solidFill>
                  <a:schemeClr val="dk1"/>
                </a:solidFill>
              </a:rPr>
              <a:t> </a:t>
            </a:r>
            <a:r>
              <a:rPr lang="en-US" sz="900" dirty="0" err="1">
                <a:solidFill>
                  <a:schemeClr val="dk1"/>
                </a:solidFill>
              </a:rPr>
              <a:t>stroną</a:t>
            </a:r>
            <a:r>
              <a:rPr lang="en-US" sz="900" dirty="0">
                <a:solidFill>
                  <a:schemeClr val="dk1"/>
                </a:solidFill>
              </a:rPr>
              <a:t> </a:t>
            </a:r>
            <a:r>
              <a:rPr lang="en-US" sz="900" dirty="0" err="1">
                <a:solidFill>
                  <a:schemeClr val="dk1"/>
                </a:solidFill>
              </a:rPr>
              <a:t>internetową</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Ile </a:t>
            </a:r>
            <a:r>
              <a:rPr lang="en-US" sz="900" dirty="0" err="1">
                <a:solidFill>
                  <a:schemeClr val="dk1"/>
                </a:solidFill>
              </a:rPr>
              <a:t>wyświetleń</a:t>
            </a:r>
            <a:r>
              <a:rPr lang="en-US" sz="900" dirty="0">
                <a:solidFill>
                  <a:schemeClr val="dk1"/>
                </a:solidFill>
              </a:rPr>
              <a:t> </a:t>
            </a:r>
            <a:r>
              <a:rPr lang="en-US" sz="900" dirty="0" err="1">
                <a:solidFill>
                  <a:schemeClr val="dk1"/>
                </a:solidFill>
              </a:rPr>
              <a:t>otrzymujemy</a:t>
            </a:r>
            <a:r>
              <a:rPr lang="en-US" sz="900" dirty="0">
                <a:solidFill>
                  <a:schemeClr val="dk1"/>
                </a:solidFill>
              </a:rPr>
              <a:t> </a:t>
            </a:r>
            <a:r>
              <a:rPr lang="en-US" sz="900" dirty="0" err="1">
                <a:solidFill>
                  <a:schemeClr val="dk1"/>
                </a:solidFill>
              </a:rPr>
              <a:t>średnio</a:t>
            </a:r>
            <a:r>
              <a:rPr lang="en-US" sz="900" dirty="0">
                <a:solidFill>
                  <a:schemeClr val="dk1"/>
                </a:solidFill>
              </a:rPr>
              <a:t> </a:t>
            </a:r>
            <a:r>
              <a:rPr lang="en-US" sz="900" dirty="0" err="1">
                <a:solidFill>
                  <a:schemeClr val="dk1"/>
                </a:solidFill>
              </a:rPr>
              <a:t>dla</a:t>
            </a:r>
            <a:r>
              <a:rPr lang="en-US" sz="900" dirty="0">
                <a:solidFill>
                  <a:schemeClr val="dk1"/>
                </a:solidFill>
              </a:rPr>
              <a:t> </a:t>
            </a:r>
            <a:r>
              <a:rPr lang="en-US" sz="900" dirty="0" err="1">
                <a:solidFill>
                  <a:schemeClr val="dk1"/>
                </a:solidFill>
              </a:rPr>
              <a:t>filmu</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Ile </a:t>
            </a:r>
            <a:r>
              <a:rPr lang="en-US" sz="900" dirty="0" err="1">
                <a:solidFill>
                  <a:schemeClr val="dk1"/>
                </a:solidFill>
              </a:rPr>
              <a:t>średnio</a:t>
            </a:r>
            <a:r>
              <a:rPr lang="en-US" sz="900" dirty="0">
                <a:solidFill>
                  <a:schemeClr val="dk1"/>
                </a:solidFill>
              </a:rPr>
              <a:t> </a:t>
            </a:r>
            <a:r>
              <a:rPr lang="en-US" sz="900" dirty="0" err="1">
                <a:solidFill>
                  <a:schemeClr val="dk1"/>
                </a:solidFill>
              </a:rPr>
              <a:t>otrzymujemy</a:t>
            </a:r>
            <a:r>
              <a:rPr lang="en-US" sz="900" dirty="0">
                <a:solidFill>
                  <a:schemeClr val="dk1"/>
                </a:solidFill>
              </a:rPr>
              <a:t> </a:t>
            </a:r>
            <a:r>
              <a:rPr lang="en-US" sz="900" dirty="0" err="1">
                <a:solidFill>
                  <a:schemeClr val="dk1"/>
                </a:solidFill>
              </a:rPr>
              <a:t>polubień</a:t>
            </a:r>
            <a:r>
              <a:rPr lang="en-US" sz="900" dirty="0">
                <a:solidFill>
                  <a:schemeClr val="dk1"/>
                </a:solidFill>
              </a:rPr>
              <a:t> </a:t>
            </a:r>
            <a:r>
              <a:rPr lang="en-US" sz="900" dirty="0" err="1">
                <a:solidFill>
                  <a:schemeClr val="dk1"/>
                </a:solidFill>
              </a:rPr>
              <a:t>dla</a:t>
            </a:r>
            <a:r>
              <a:rPr lang="en-US" sz="900" dirty="0">
                <a:solidFill>
                  <a:schemeClr val="dk1"/>
                </a:solidFill>
              </a:rPr>
              <a:t> </a:t>
            </a:r>
            <a:r>
              <a:rPr lang="en-US" sz="900" dirty="0" err="1">
                <a:solidFill>
                  <a:schemeClr val="dk1"/>
                </a:solidFill>
              </a:rPr>
              <a:t>filmu</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Sieć</a:t>
            </a:r>
            <a:r>
              <a:rPr lang="en-US" sz="900" dirty="0">
                <a:solidFill>
                  <a:schemeClr val="dk1"/>
                </a:solidFill>
              </a:rPr>
              <a:t> </a:t>
            </a:r>
            <a:r>
              <a:rPr lang="en-US" sz="900" dirty="0" err="1">
                <a:solidFill>
                  <a:schemeClr val="dk1"/>
                </a:solidFill>
              </a:rPr>
              <a:t>społecznościowa</a:t>
            </a:r>
            <a:r>
              <a:rPr lang="en-US" sz="900" dirty="0">
                <a:solidFill>
                  <a:schemeClr val="dk1"/>
                </a:solidFill>
              </a:rPr>
              <a:t> LinkedIn </a:t>
            </a:r>
            <a:r>
              <a:rPr lang="en-US" sz="900" dirty="0" err="1">
                <a:solidFill>
                  <a:schemeClr val="dk1"/>
                </a:solidFill>
              </a:rPr>
              <a:t>umożliwia</a:t>
            </a:r>
            <a:r>
              <a:rPr lang="en-US" sz="900" dirty="0">
                <a:solidFill>
                  <a:schemeClr val="dk1"/>
                </a:solidFill>
              </a:rPr>
              <a:t> </a:t>
            </a:r>
            <a:r>
              <a:rPr lang="en-US" sz="900" dirty="0" err="1">
                <a:solidFill>
                  <a:schemeClr val="dk1"/>
                </a:solidFill>
              </a:rPr>
              <a:t>tworzenie</a:t>
            </a:r>
            <a:r>
              <a:rPr lang="en-US" sz="900" dirty="0">
                <a:solidFill>
                  <a:schemeClr val="dk1"/>
                </a:solidFill>
              </a:rPr>
              <a:t> </a:t>
            </a:r>
            <a:r>
              <a:rPr lang="en-US" sz="900" dirty="0" err="1">
                <a:solidFill>
                  <a:schemeClr val="dk1"/>
                </a:solidFill>
              </a:rPr>
              <a:t>stron</a:t>
            </a:r>
            <a:r>
              <a:rPr lang="en-US" sz="900" dirty="0">
                <a:solidFill>
                  <a:schemeClr val="dk1"/>
                </a:solidFill>
              </a:rPr>
              <a:t> </a:t>
            </a:r>
            <a:r>
              <a:rPr lang="en-US" sz="900" dirty="0" err="1">
                <a:solidFill>
                  <a:schemeClr val="dk1"/>
                </a:solidFill>
              </a:rPr>
              <a:t>powiązanych</a:t>
            </a:r>
            <a:r>
              <a:rPr lang="en-US" sz="900" dirty="0">
                <a:solidFill>
                  <a:schemeClr val="dk1"/>
                </a:solidFill>
              </a:rPr>
              <a:t> z </a:t>
            </a:r>
            <a:r>
              <a:rPr lang="en-US" sz="900" dirty="0" err="1">
                <a:solidFill>
                  <a:schemeClr val="dk1"/>
                </a:solidFill>
              </a:rPr>
              <a:t>podmiotami</a:t>
            </a:r>
            <a:r>
              <a:rPr lang="en-US" sz="900" dirty="0">
                <a:solidFill>
                  <a:schemeClr val="dk1"/>
                </a:solidFill>
              </a:rPr>
              <a:t>, </a:t>
            </a:r>
            <a:r>
              <a:rPr lang="en-US" sz="900" dirty="0" err="1">
                <a:solidFill>
                  <a:schemeClr val="dk1"/>
                </a:solidFill>
              </a:rPr>
              <a:t>projektami</a:t>
            </a:r>
            <a:r>
              <a:rPr lang="en-US" sz="900" dirty="0">
                <a:solidFill>
                  <a:schemeClr val="dk1"/>
                </a:solidFill>
              </a:rPr>
              <a:t>, ... </a:t>
            </a:r>
            <a:r>
              <a:rPr lang="en-US" sz="900" dirty="0" err="1">
                <a:solidFill>
                  <a:schemeClr val="dk1"/>
                </a:solidFill>
              </a:rPr>
              <a:t>czyli</a:t>
            </a:r>
            <a:r>
              <a:rPr lang="en-US" sz="900" dirty="0">
                <a:solidFill>
                  <a:schemeClr val="dk1"/>
                </a:solidFill>
              </a:rPr>
              <a:t> </a:t>
            </a:r>
            <a:r>
              <a:rPr lang="en-US" sz="900" dirty="0" err="1">
                <a:solidFill>
                  <a:schemeClr val="dk1"/>
                </a:solidFill>
              </a:rPr>
              <a:t>stron</a:t>
            </a:r>
            <a:r>
              <a:rPr lang="en-US" sz="900" dirty="0">
                <a:solidFill>
                  <a:schemeClr val="dk1"/>
                </a:solidFill>
              </a:rPr>
              <a:t>, </a:t>
            </a:r>
            <a:r>
              <a:rPr lang="en-US" sz="900" dirty="0" err="1">
                <a:solidFill>
                  <a:schemeClr val="dk1"/>
                </a:solidFill>
              </a:rPr>
              <a:t>które</a:t>
            </a:r>
            <a:r>
              <a:rPr lang="en-US" sz="900" dirty="0">
                <a:solidFill>
                  <a:schemeClr val="dk1"/>
                </a:solidFill>
              </a:rPr>
              <a:t> </a:t>
            </a:r>
            <a:r>
              <a:rPr lang="en-US" sz="900" dirty="0" err="1">
                <a:solidFill>
                  <a:schemeClr val="dk1"/>
                </a:solidFill>
              </a:rPr>
              <a:t>nie</a:t>
            </a:r>
            <a:r>
              <a:rPr lang="en-US" sz="900" dirty="0">
                <a:solidFill>
                  <a:schemeClr val="dk1"/>
                </a:solidFill>
              </a:rPr>
              <a:t> </a:t>
            </a:r>
            <a:r>
              <a:rPr lang="en-US" sz="900" dirty="0" err="1">
                <a:solidFill>
                  <a:schemeClr val="dk1"/>
                </a:solidFill>
              </a:rPr>
              <a:t>są</a:t>
            </a:r>
            <a:r>
              <a:rPr lang="en-US" sz="900" dirty="0">
                <a:solidFill>
                  <a:schemeClr val="dk1"/>
                </a:solidFill>
              </a:rPr>
              <a:t> </a:t>
            </a:r>
            <a:r>
              <a:rPr lang="en-US" sz="900" dirty="0" err="1">
                <a:solidFill>
                  <a:schemeClr val="dk1"/>
                </a:solidFill>
              </a:rPr>
              <a:t>osobiste</a:t>
            </a:r>
            <a:r>
              <a:rPr lang="en-US" sz="900" dirty="0">
                <a:solidFill>
                  <a:schemeClr val="dk1"/>
                </a:solidFill>
              </a:rPr>
              <a:t>. </a:t>
            </a:r>
            <a:r>
              <a:rPr lang="en-US" sz="900" dirty="0" err="1">
                <a:solidFill>
                  <a:schemeClr val="dk1"/>
                </a:solidFill>
              </a:rPr>
              <a:t>Strony</a:t>
            </a:r>
            <a:r>
              <a:rPr lang="en-US" sz="900" dirty="0">
                <a:solidFill>
                  <a:schemeClr val="dk1"/>
                </a:solidFill>
              </a:rPr>
              <a:t> </a:t>
            </a:r>
            <a:r>
              <a:rPr lang="en-US" sz="900" dirty="0" err="1">
                <a:solidFill>
                  <a:schemeClr val="dk1"/>
                </a:solidFill>
              </a:rPr>
              <a:t>te</a:t>
            </a:r>
            <a:r>
              <a:rPr lang="en-US" sz="900" dirty="0">
                <a:solidFill>
                  <a:schemeClr val="dk1"/>
                </a:solidFill>
              </a:rPr>
              <a:t> </a:t>
            </a:r>
            <a:r>
              <a:rPr lang="en-US" sz="900" dirty="0" err="1">
                <a:solidFill>
                  <a:schemeClr val="dk1"/>
                </a:solidFill>
              </a:rPr>
              <a:t>mają</a:t>
            </a:r>
            <a:r>
              <a:rPr lang="en-US" sz="900" dirty="0">
                <a:solidFill>
                  <a:schemeClr val="dk1"/>
                </a:solidFill>
              </a:rPr>
              <a:t> </a:t>
            </a:r>
            <a:r>
              <a:rPr lang="en-US" sz="900" dirty="0" err="1">
                <a:solidFill>
                  <a:schemeClr val="dk1"/>
                </a:solidFill>
              </a:rPr>
              <a:t>kilka</a:t>
            </a:r>
            <a:r>
              <a:rPr lang="en-US" sz="900" dirty="0">
                <a:solidFill>
                  <a:schemeClr val="dk1"/>
                </a:solidFill>
              </a:rPr>
              <a:t> </a:t>
            </a:r>
            <a:r>
              <a:rPr lang="en-US" sz="900" dirty="0" err="1">
                <a:solidFill>
                  <a:schemeClr val="dk1"/>
                </a:solidFill>
              </a:rPr>
              <a:t>potencjałów</a:t>
            </a:r>
            <a:r>
              <a:rPr lang="en-US" sz="900" dirty="0">
                <a:solidFill>
                  <a:schemeClr val="dk1"/>
                </a:solidFill>
              </a:rPr>
              <a:t>, a </a:t>
            </a:r>
            <a:r>
              <a:rPr lang="en-US" sz="900" dirty="0" err="1">
                <a:solidFill>
                  <a:schemeClr val="dk1"/>
                </a:solidFill>
              </a:rPr>
              <a:t>mianowicie</a:t>
            </a:r>
            <a:r>
              <a:rPr lang="en-US" sz="900" dirty="0">
                <a:solidFill>
                  <a:schemeClr val="dk1"/>
                </a:solidFill>
              </a:rPr>
              <a:t> </a:t>
            </a:r>
            <a:r>
              <a:rPr lang="en-US" sz="900" dirty="0" err="1">
                <a:solidFill>
                  <a:schemeClr val="dk1"/>
                </a:solidFill>
              </a:rPr>
              <a:t>komunikację</a:t>
            </a:r>
            <a:r>
              <a:rPr lang="en-US" sz="900" dirty="0">
                <a:solidFill>
                  <a:schemeClr val="dk1"/>
                </a:solidFill>
              </a:rPr>
              <a:t> </a:t>
            </a:r>
            <a:r>
              <a:rPr lang="en-US" sz="900" dirty="0" err="1">
                <a:solidFill>
                  <a:schemeClr val="dk1"/>
                </a:solidFill>
              </a:rPr>
              <a:t>instytucjonalną</a:t>
            </a:r>
            <a:r>
              <a:rPr lang="en-US" sz="900" dirty="0">
                <a:solidFill>
                  <a:schemeClr val="dk1"/>
                </a:solidFill>
              </a:rPr>
              <a:t>, </a:t>
            </a:r>
            <a:r>
              <a:rPr lang="en-US" sz="900" dirty="0" err="1">
                <a:solidFill>
                  <a:schemeClr val="dk1"/>
                </a:solidFill>
              </a:rPr>
              <a:t>promocję</a:t>
            </a:r>
            <a:r>
              <a:rPr lang="en-US" sz="900" dirty="0">
                <a:solidFill>
                  <a:schemeClr val="dk1"/>
                </a:solidFill>
              </a:rPr>
              <a:t> </a:t>
            </a:r>
            <a:r>
              <a:rPr lang="en-US" sz="900" dirty="0" err="1">
                <a:solidFill>
                  <a:schemeClr val="dk1"/>
                </a:solidFill>
              </a:rPr>
              <a:t>wydarzeń</a:t>
            </a:r>
            <a:r>
              <a:rPr lang="en-US" sz="900" dirty="0">
                <a:solidFill>
                  <a:schemeClr val="dk1"/>
                </a:solidFill>
              </a:rPr>
              <a:t>, </a:t>
            </a:r>
            <a:r>
              <a:rPr lang="en-US" sz="900" dirty="0" err="1">
                <a:solidFill>
                  <a:schemeClr val="dk1"/>
                </a:solidFill>
              </a:rPr>
              <a:t>rekrutację</a:t>
            </a:r>
            <a:r>
              <a:rPr lang="en-US" sz="900" dirty="0">
                <a:solidFill>
                  <a:schemeClr val="dk1"/>
                </a:solidFill>
              </a:rPr>
              <a:t>, </a:t>
            </a:r>
            <a:r>
              <a:rPr lang="en-US" sz="900" dirty="0" err="1">
                <a:solidFill>
                  <a:schemeClr val="dk1"/>
                </a:solidFill>
              </a:rPr>
              <a:t>produkty</a:t>
            </a:r>
            <a:r>
              <a:rPr lang="en-US" sz="900" dirty="0">
                <a:solidFill>
                  <a:schemeClr val="dk1"/>
                </a:solidFill>
              </a:rPr>
              <a:t> </a:t>
            </a:r>
            <a:r>
              <a:rPr lang="en-US" sz="900" dirty="0" err="1">
                <a:solidFill>
                  <a:schemeClr val="dk1"/>
                </a:solidFill>
              </a:rPr>
              <a:t>itp</a:t>
            </a:r>
            <a:r>
              <a:rPr lang="en-US" sz="900" dirty="0">
                <a:solidFill>
                  <a:schemeClr val="dk1"/>
                </a:solidFill>
              </a:rPr>
              <a:t>. </a:t>
            </a:r>
            <a:r>
              <a:rPr lang="en-US" sz="900" dirty="0" err="1">
                <a:solidFill>
                  <a:schemeClr val="dk1"/>
                </a:solidFill>
              </a:rPr>
              <a:t>Może</a:t>
            </a:r>
            <a:r>
              <a:rPr lang="en-US" sz="900" dirty="0">
                <a:solidFill>
                  <a:schemeClr val="dk1"/>
                </a:solidFill>
              </a:rPr>
              <a:t> </a:t>
            </a:r>
            <a:r>
              <a:rPr lang="en-US" sz="900" dirty="0" err="1">
                <a:solidFill>
                  <a:schemeClr val="dk1"/>
                </a:solidFill>
              </a:rPr>
              <a:t>być</a:t>
            </a:r>
            <a:r>
              <a:rPr lang="en-US" sz="900" dirty="0">
                <a:solidFill>
                  <a:schemeClr val="dk1"/>
                </a:solidFill>
              </a:rPr>
              <a:t> </a:t>
            </a:r>
            <a:r>
              <a:rPr lang="en-US" sz="900" dirty="0" err="1">
                <a:solidFill>
                  <a:schemeClr val="dk1"/>
                </a:solidFill>
              </a:rPr>
              <a:t>wykorzystywany</a:t>
            </a:r>
            <a:r>
              <a:rPr lang="en-US" sz="900" dirty="0">
                <a:solidFill>
                  <a:schemeClr val="dk1"/>
                </a:solidFill>
              </a:rPr>
              <a:t> w </a:t>
            </a:r>
            <a:r>
              <a:rPr lang="en-US" sz="900" dirty="0" err="1">
                <a:solidFill>
                  <a:schemeClr val="dk1"/>
                </a:solidFill>
              </a:rPr>
              <a:t>wewnętrznej</a:t>
            </a:r>
            <a:r>
              <a:rPr lang="en-US" sz="900" dirty="0">
                <a:solidFill>
                  <a:schemeClr val="dk1"/>
                </a:solidFill>
              </a:rPr>
              <a:t> </a:t>
            </a:r>
            <a:r>
              <a:rPr lang="en-US" sz="900" dirty="0" err="1">
                <a:solidFill>
                  <a:schemeClr val="dk1"/>
                </a:solidFill>
              </a:rPr>
              <a:t>perspektywie</a:t>
            </a:r>
            <a:r>
              <a:rPr lang="en-US" sz="900" dirty="0">
                <a:solidFill>
                  <a:schemeClr val="dk1"/>
                </a:solidFill>
              </a:rPr>
              <a:t> </a:t>
            </a:r>
            <a:r>
              <a:rPr lang="en-US" sz="900" dirty="0" err="1">
                <a:solidFill>
                  <a:schemeClr val="dk1"/>
                </a:solidFill>
              </a:rPr>
              <a:t>marketingowej</a:t>
            </a:r>
            <a:r>
              <a:rPr lang="en-US" sz="900" dirty="0">
                <a:solidFill>
                  <a:schemeClr val="dk1"/>
                </a:solidFill>
              </a:rPr>
              <a:t>, ale </a:t>
            </a:r>
            <a:r>
              <a:rPr lang="en-US" sz="900" dirty="0" err="1">
                <a:solidFill>
                  <a:schemeClr val="dk1"/>
                </a:solidFill>
              </a:rPr>
              <a:t>także</a:t>
            </a:r>
            <a:r>
              <a:rPr lang="en-US" sz="900" dirty="0">
                <a:solidFill>
                  <a:schemeClr val="dk1"/>
                </a:solidFill>
              </a:rPr>
              <a:t> do </a:t>
            </a:r>
            <a:r>
              <a:rPr lang="en-US" sz="900" dirty="0" err="1">
                <a:solidFill>
                  <a:schemeClr val="dk1"/>
                </a:solidFill>
              </a:rPr>
              <a:t>komunikacji</a:t>
            </a:r>
            <a:r>
              <a:rPr lang="en-US" sz="900" dirty="0">
                <a:solidFill>
                  <a:schemeClr val="dk1"/>
                </a:solidFill>
              </a:rPr>
              <a:t> z </a:t>
            </a:r>
            <a:r>
              <a:rPr lang="en-US" sz="900" dirty="0" err="1">
                <a:solidFill>
                  <a:schemeClr val="dk1"/>
                </a:solidFill>
              </a:rPr>
              <a:t>klientami</a:t>
            </a:r>
            <a:r>
              <a:rPr lang="en-US" sz="900" dirty="0">
                <a:solidFill>
                  <a:schemeClr val="dk1"/>
                </a:solidFill>
              </a:rPr>
              <a:t>, </a:t>
            </a:r>
            <a:r>
              <a:rPr lang="en-US" sz="900" dirty="0" err="1">
                <a:solidFill>
                  <a:schemeClr val="dk1"/>
                </a:solidFill>
              </a:rPr>
              <a:t>influencerami</a:t>
            </a:r>
            <a:r>
              <a:rPr lang="en-US" sz="900" dirty="0">
                <a:solidFill>
                  <a:schemeClr val="dk1"/>
                </a:solidFill>
              </a:rPr>
              <a:t>, </a:t>
            </a:r>
            <a:r>
              <a:rPr lang="en-US" sz="900" dirty="0" err="1">
                <a:solidFill>
                  <a:schemeClr val="dk1"/>
                </a:solidFill>
              </a:rPr>
              <a:t>dystrybutorami</a:t>
            </a:r>
            <a:r>
              <a:rPr lang="en-US" sz="900" dirty="0">
                <a:solidFill>
                  <a:schemeClr val="dk1"/>
                </a:solidFill>
              </a:rPr>
              <a:t>, </a:t>
            </a:r>
            <a:r>
              <a:rPr lang="en-US" sz="900" dirty="0" err="1">
                <a:solidFill>
                  <a:schemeClr val="dk1"/>
                </a:solidFill>
              </a:rPr>
              <a:t>czyli</a:t>
            </a:r>
            <a:r>
              <a:rPr lang="en-US" sz="900" dirty="0">
                <a:solidFill>
                  <a:schemeClr val="dk1"/>
                </a:solidFill>
              </a:rPr>
              <a:t> </a:t>
            </a:r>
            <a:r>
              <a:rPr lang="en-US" sz="900" dirty="0" err="1">
                <a:solidFill>
                  <a:schemeClr val="dk1"/>
                </a:solidFill>
              </a:rPr>
              <a:t>można</a:t>
            </a:r>
            <a:r>
              <a:rPr lang="en-US" sz="900" dirty="0">
                <a:solidFill>
                  <a:schemeClr val="dk1"/>
                </a:solidFill>
              </a:rPr>
              <a:t> </a:t>
            </a:r>
            <a:r>
              <a:rPr lang="en-US" sz="900" dirty="0" err="1">
                <a:solidFill>
                  <a:schemeClr val="dk1"/>
                </a:solidFill>
              </a:rPr>
              <a:t>kierować</a:t>
            </a:r>
            <a:r>
              <a:rPr lang="en-US" sz="900" dirty="0">
                <a:solidFill>
                  <a:schemeClr val="dk1"/>
                </a:solidFill>
              </a:rPr>
              <a:t> </a:t>
            </a:r>
            <a:r>
              <a:rPr lang="en-US" sz="900" dirty="0" err="1">
                <a:solidFill>
                  <a:schemeClr val="dk1"/>
                </a:solidFill>
              </a:rPr>
              <a:t>publikacje</a:t>
            </a:r>
            <a:r>
              <a:rPr lang="en-US" sz="900" dirty="0">
                <a:solidFill>
                  <a:schemeClr val="dk1"/>
                </a:solidFill>
              </a:rPr>
              <a:t> do </a:t>
            </a:r>
            <a:r>
              <a:rPr lang="en-US" sz="900" dirty="0" err="1">
                <a:solidFill>
                  <a:schemeClr val="dk1"/>
                </a:solidFill>
              </a:rPr>
              <a:t>różnych</a:t>
            </a:r>
            <a:r>
              <a:rPr lang="en-US" sz="900" dirty="0">
                <a:solidFill>
                  <a:schemeClr val="dk1"/>
                </a:solidFill>
              </a:rPr>
              <a:t> </a:t>
            </a:r>
            <a:r>
              <a:rPr lang="en-US" sz="900" dirty="0" err="1">
                <a:solidFill>
                  <a:schemeClr val="dk1"/>
                </a:solidFill>
              </a:rPr>
              <a:t>grup</a:t>
            </a:r>
            <a:r>
              <a:rPr lang="en-US" sz="900" dirty="0">
                <a:solidFill>
                  <a:schemeClr val="dk1"/>
                </a:solidFill>
              </a:rPr>
              <a:t> </a:t>
            </a:r>
            <a:r>
              <a:rPr lang="en-US" sz="900" dirty="0" err="1">
                <a:solidFill>
                  <a:schemeClr val="dk1"/>
                </a:solidFill>
              </a:rPr>
              <a:t>docelowych</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Tak</a:t>
            </a:r>
            <a:r>
              <a:rPr lang="en-US" sz="900" dirty="0">
                <a:solidFill>
                  <a:schemeClr val="dk1"/>
                </a:solidFill>
              </a:rPr>
              <a:t> </a:t>
            </a:r>
            <a:r>
              <a:rPr lang="en-US" sz="900" dirty="0" err="1">
                <a:solidFill>
                  <a:schemeClr val="dk1"/>
                </a:solidFill>
              </a:rPr>
              <a:t>więc</a:t>
            </a:r>
            <a:r>
              <a:rPr lang="en-US" sz="900" dirty="0">
                <a:solidFill>
                  <a:schemeClr val="dk1"/>
                </a:solidFill>
              </a:rPr>
              <a:t>, </a:t>
            </a:r>
            <a:r>
              <a:rPr lang="en-US" sz="900" dirty="0" err="1">
                <a:solidFill>
                  <a:schemeClr val="dk1"/>
                </a:solidFill>
              </a:rPr>
              <a:t>jeśli</a:t>
            </a:r>
            <a:r>
              <a:rPr lang="en-US" sz="900" dirty="0">
                <a:solidFill>
                  <a:schemeClr val="dk1"/>
                </a:solidFill>
              </a:rPr>
              <a:t> firma jest </a:t>
            </a:r>
            <a:r>
              <a:rPr lang="en-US" sz="900" dirty="0" err="1">
                <a:solidFill>
                  <a:schemeClr val="dk1"/>
                </a:solidFill>
              </a:rPr>
              <a:t>obecna</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Linkedin</a:t>
            </a:r>
            <a:r>
              <a:rPr lang="en-US" sz="900" dirty="0">
                <a:solidFill>
                  <a:schemeClr val="dk1"/>
                </a:solidFill>
              </a:rPr>
              <a:t>, </a:t>
            </a:r>
            <a:r>
              <a:rPr lang="en-US" sz="900" dirty="0" err="1">
                <a:solidFill>
                  <a:schemeClr val="dk1"/>
                </a:solidFill>
              </a:rPr>
              <a:t>należy</a:t>
            </a:r>
            <a:r>
              <a:rPr lang="en-US" sz="900" dirty="0">
                <a:solidFill>
                  <a:schemeClr val="dk1"/>
                </a:solidFill>
              </a:rPr>
              <a:t> </a:t>
            </a:r>
            <a:r>
              <a:rPr lang="en-US" sz="900" dirty="0" err="1">
                <a:solidFill>
                  <a:schemeClr val="dk1"/>
                </a:solidFill>
              </a:rPr>
              <a:t>przeanalizować</a:t>
            </a:r>
            <a:r>
              <a:rPr lang="en-US" sz="900" dirty="0">
                <a:solidFill>
                  <a:schemeClr val="dk1"/>
                </a:solidFill>
              </a:rPr>
              <a:t>, w </a:t>
            </a:r>
            <a:r>
              <a:rPr lang="en-US" sz="900" dirty="0" err="1">
                <a:solidFill>
                  <a:schemeClr val="dk1"/>
                </a:solidFill>
              </a:rPr>
              <a:t>jaki</a:t>
            </a:r>
            <a:r>
              <a:rPr lang="en-US" sz="900" dirty="0">
                <a:solidFill>
                  <a:schemeClr val="dk1"/>
                </a:solidFill>
              </a:rPr>
              <a:t> </a:t>
            </a:r>
            <a:r>
              <a:rPr lang="en-US" sz="900" dirty="0" err="1">
                <a:solidFill>
                  <a:schemeClr val="dk1"/>
                </a:solidFill>
              </a:rPr>
              <a:t>sposób</a:t>
            </a:r>
            <a:r>
              <a:rPr lang="en-US" sz="900" dirty="0">
                <a:solidFill>
                  <a:schemeClr val="dk1"/>
                </a:solidFill>
              </a:rPr>
              <a:t> </a:t>
            </a:r>
            <a:r>
              <a:rPr lang="en-US" sz="900" dirty="0" err="1">
                <a:solidFill>
                  <a:schemeClr val="dk1"/>
                </a:solidFill>
              </a:rPr>
              <a:t>czerpie</a:t>
            </a:r>
            <a:r>
              <a:rPr lang="en-US" sz="900" dirty="0">
                <a:solidFill>
                  <a:schemeClr val="dk1"/>
                </a:solidFill>
              </a:rPr>
              <a:t> z </a:t>
            </a:r>
            <a:r>
              <a:rPr lang="en-US" sz="900" dirty="0" err="1">
                <a:solidFill>
                  <a:schemeClr val="dk1"/>
                </a:solidFill>
              </a:rPr>
              <a:t>tego</a:t>
            </a:r>
            <a:r>
              <a:rPr lang="en-US" sz="900" dirty="0">
                <a:solidFill>
                  <a:schemeClr val="dk1"/>
                </a:solidFill>
              </a:rPr>
              <a:t> </a:t>
            </a:r>
            <a:r>
              <a:rPr lang="en-US" sz="900" dirty="0" err="1">
                <a:solidFill>
                  <a:schemeClr val="dk1"/>
                </a:solidFill>
              </a:rPr>
              <a:t>zyski</a:t>
            </a:r>
            <a:r>
              <a:rPr lang="en-US" sz="900" dirty="0">
                <a:solidFill>
                  <a:schemeClr val="dk1"/>
                </a:solidFill>
              </a:rPr>
              <a:t>, </a:t>
            </a:r>
            <a:r>
              <a:rPr lang="en-US" sz="900" dirty="0" err="1">
                <a:solidFill>
                  <a:schemeClr val="dk1"/>
                </a:solidFill>
              </a:rPr>
              <a:t>odpowiadając</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następujące</a:t>
            </a:r>
            <a:r>
              <a:rPr lang="en-US" sz="900" dirty="0">
                <a:solidFill>
                  <a:schemeClr val="dk1"/>
                </a:solidFill>
              </a:rPr>
              <a:t> </a:t>
            </a:r>
            <a:r>
              <a:rPr lang="en-US" sz="900" dirty="0" err="1">
                <a:solidFill>
                  <a:schemeClr val="dk1"/>
                </a:solidFill>
              </a:rPr>
              <a:t>pytania</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strona</a:t>
            </a:r>
            <a:r>
              <a:rPr lang="en-US" sz="900" dirty="0">
                <a:solidFill>
                  <a:schemeClr val="dk1"/>
                </a:solidFill>
              </a:rPr>
              <a:t> </a:t>
            </a:r>
            <a:r>
              <a:rPr lang="en-US" sz="900" dirty="0" err="1">
                <a:solidFill>
                  <a:schemeClr val="dk1"/>
                </a:solidFill>
              </a:rPr>
              <a:t>firmowa</a:t>
            </a:r>
            <a:r>
              <a:rPr lang="en-US" sz="900" dirty="0">
                <a:solidFill>
                  <a:schemeClr val="dk1"/>
                </a:solidFill>
              </a:rPr>
              <a:t> jest </a:t>
            </a:r>
            <a:r>
              <a:rPr lang="en-US" sz="900" dirty="0" err="1">
                <a:solidFill>
                  <a:schemeClr val="dk1"/>
                </a:solidFill>
              </a:rPr>
              <a:t>ulepszana</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strony</a:t>
            </a:r>
            <a:r>
              <a:rPr lang="en-US" sz="900" dirty="0">
                <a:solidFill>
                  <a:schemeClr val="dk1"/>
                </a:solidFill>
              </a:rPr>
              <a:t> </a:t>
            </a:r>
            <a:r>
              <a:rPr lang="en-US" sz="900" dirty="0" err="1">
                <a:solidFill>
                  <a:schemeClr val="dk1"/>
                </a:solidFill>
              </a:rPr>
              <a:t>pokazowe</a:t>
            </a:r>
            <a:r>
              <a:rPr lang="en-US" sz="900" dirty="0">
                <a:solidFill>
                  <a:schemeClr val="dk1"/>
                </a:solidFill>
              </a:rPr>
              <a:t> </a:t>
            </a:r>
            <a:r>
              <a:rPr lang="en-US" sz="900" dirty="0" err="1">
                <a:solidFill>
                  <a:schemeClr val="dk1"/>
                </a:solidFill>
              </a:rPr>
              <a:t>są</a:t>
            </a:r>
            <a:r>
              <a:rPr lang="en-US" sz="900" dirty="0">
                <a:solidFill>
                  <a:schemeClr val="dk1"/>
                </a:solidFill>
              </a:rPr>
              <a:t> </a:t>
            </a:r>
            <a:r>
              <a:rPr lang="en-US" sz="900" dirty="0" err="1">
                <a:solidFill>
                  <a:schemeClr val="dk1"/>
                </a:solidFill>
              </a:rPr>
              <a:t>monetyzowane</a:t>
            </a:r>
            <a:r>
              <a:rPr lang="en-US" sz="900" dirty="0">
                <a:solidFill>
                  <a:schemeClr val="dk1"/>
                </a:solidFill>
              </a:rPr>
              <a:t>? (</a:t>
            </a:r>
            <a:r>
              <a:rPr lang="en-US" sz="900" dirty="0" err="1">
                <a:solidFill>
                  <a:schemeClr val="dk1"/>
                </a:solidFill>
              </a:rPr>
              <a:t>Strony</a:t>
            </a:r>
            <a:r>
              <a:rPr lang="en-US" sz="900" dirty="0">
                <a:solidFill>
                  <a:schemeClr val="dk1"/>
                </a:solidFill>
              </a:rPr>
              <a:t> </a:t>
            </a:r>
            <a:r>
              <a:rPr lang="en-US" sz="900" dirty="0" err="1">
                <a:solidFill>
                  <a:schemeClr val="dk1"/>
                </a:solidFill>
              </a:rPr>
              <a:t>pokazowe</a:t>
            </a:r>
            <a:r>
              <a:rPr lang="en-US" sz="900" dirty="0">
                <a:solidFill>
                  <a:schemeClr val="dk1"/>
                </a:solidFill>
              </a:rPr>
              <a:t> to </a:t>
            </a:r>
            <a:r>
              <a:rPr lang="en-US" sz="900" dirty="0" err="1">
                <a:solidFill>
                  <a:schemeClr val="dk1"/>
                </a:solidFill>
              </a:rPr>
              <a:t>rozszerzenia</a:t>
            </a:r>
            <a:r>
              <a:rPr lang="en-US" sz="900" dirty="0">
                <a:solidFill>
                  <a:schemeClr val="dk1"/>
                </a:solidFill>
              </a:rPr>
              <a:t> LinkedIn </a:t>
            </a:r>
            <a:r>
              <a:rPr lang="en-US" sz="900" dirty="0" err="1">
                <a:solidFill>
                  <a:schemeClr val="dk1"/>
                </a:solidFill>
              </a:rPr>
              <a:t>CompanyPage</a:t>
            </a:r>
            <a:r>
              <a:rPr lang="en-US" sz="900" dirty="0">
                <a:solidFill>
                  <a:schemeClr val="dk1"/>
                </a:solidFill>
              </a:rPr>
              <a:t>, </a:t>
            </a:r>
            <a:r>
              <a:rPr lang="en-US" sz="900" dirty="0" err="1">
                <a:solidFill>
                  <a:schemeClr val="dk1"/>
                </a:solidFill>
              </a:rPr>
              <a:t>idealne</a:t>
            </a:r>
            <a:r>
              <a:rPr lang="en-US" sz="900" dirty="0">
                <a:solidFill>
                  <a:schemeClr val="dk1"/>
                </a:solidFill>
              </a:rPr>
              <a:t> do </a:t>
            </a:r>
            <a:r>
              <a:rPr lang="en-US" sz="900" dirty="0" err="1">
                <a:solidFill>
                  <a:schemeClr val="dk1"/>
                </a:solidFill>
              </a:rPr>
              <a:t>wyróżniania</a:t>
            </a:r>
            <a:r>
              <a:rPr lang="en-US" sz="900" dirty="0">
                <a:solidFill>
                  <a:schemeClr val="dk1"/>
                </a:solidFill>
              </a:rPr>
              <a:t> </a:t>
            </a:r>
            <a:r>
              <a:rPr lang="en-US" sz="900" dirty="0" err="1">
                <a:solidFill>
                  <a:schemeClr val="dk1"/>
                </a:solidFill>
              </a:rPr>
              <a:t>poszczególnych</a:t>
            </a:r>
            <a:r>
              <a:rPr lang="en-US" sz="900" dirty="0">
                <a:solidFill>
                  <a:schemeClr val="dk1"/>
                </a:solidFill>
              </a:rPr>
              <a:t> </a:t>
            </a:r>
            <a:r>
              <a:rPr lang="en-US" sz="900" dirty="0" err="1">
                <a:solidFill>
                  <a:schemeClr val="dk1"/>
                </a:solidFill>
              </a:rPr>
              <a:t>marek</a:t>
            </a:r>
            <a:r>
              <a:rPr lang="en-US" sz="900" dirty="0">
                <a:solidFill>
                  <a:schemeClr val="dk1"/>
                </a:solidFill>
              </a:rPr>
              <a:t>, </a:t>
            </a:r>
            <a:r>
              <a:rPr lang="en-US" sz="900" dirty="0" err="1">
                <a:solidFill>
                  <a:schemeClr val="dk1"/>
                </a:solidFill>
              </a:rPr>
              <a:t>jednostek</a:t>
            </a:r>
            <a:r>
              <a:rPr lang="en-US" sz="900" dirty="0">
                <a:solidFill>
                  <a:schemeClr val="dk1"/>
                </a:solidFill>
              </a:rPr>
              <a:t> </a:t>
            </a:r>
            <a:r>
              <a:rPr lang="en-US" sz="900" dirty="0" err="1">
                <a:solidFill>
                  <a:schemeClr val="dk1"/>
                </a:solidFill>
              </a:rPr>
              <a:t>biznesowych</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inicjatyw</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pracownicy</a:t>
            </a:r>
            <a:r>
              <a:rPr lang="en-US" sz="900" dirty="0">
                <a:solidFill>
                  <a:schemeClr val="dk1"/>
                </a:solidFill>
              </a:rPr>
              <a:t> </a:t>
            </a:r>
            <a:r>
              <a:rPr lang="en-US" sz="900" dirty="0" err="1">
                <a:solidFill>
                  <a:schemeClr val="dk1"/>
                </a:solidFill>
              </a:rPr>
              <a:t>są</a:t>
            </a:r>
            <a:r>
              <a:rPr lang="en-US" sz="900" dirty="0">
                <a:solidFill>
                  <a:schemeClr val="dk1"/>
                </a:solidFill>
              </a:rPr>
              <a:t> </a:t>
            </a:r>
            <a:r>
              <a:rPr lang="en-US" sz="900" dirty="0" err="1">
                <a:solidFill>
                  <a:schemeClr val="dk1"/>
                </a:solidFill>
              </a:rPr>
              <a:t>połączeni</a:t>
            </a:r>
            <a:r>
              <a:rPr lang="en-US" sz="900" dirty="0">
                <a:solidFill>
                  <a:schemeClr val="dk1"/>
                </a:solidFill>
              </a:rPr>
              <a:t> </a:t>
            </a:r>
            <a:r>
              <a:rPr lang="en-US" sz="900" dirty="0" err="1">
                <a:solidFill>
                  <a:schemeClr val="dk1"/>
                </a:solidFill>
              </a:rPr>
              <a:t>ze</a:t>
            </a:r>
            <a:r>
              <a:rPr lang="en-US" sz="900" dirty="0">
                <a:solidFill>
                  <a:schemeClr val="dk1"/>
                </a:solidFill>
              </a:rPr>
              <a:t> </a:t>
            </a:r>
            <a:r>
              <a:rPr lang="en-US" sz="900" dirty="0" err="1">
                <a:solidFill>
                  <a:schemeClr val="dk1"/>
                </a:solidFill>
              </a:rPr>
              <a:t>stroną</a:t>
            </a:r>
            <a:r>
              <a:rPr lang="en-US" sz="900" dirty="0">
                <a:solidFill>
                  <a:schemeClr val="dk1"/>
                </a:solidFill>
              </a:rPr>
              <a:t> </a:t>
            </a:r>
            <a:r>
              <a:rPr lang="en-US" sz="900" dirty="0" err="1">
                <a:solidFill>
                  <a:schemeClr val="dk1"/>
                </a:solidFill>
              </a:rPr>
              <a:t>firmową</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pracownicy</a:t>
            </a:r>
            <a:r>
              <a:rPr lang="en-US" sz="900" dirty="0">
                <a:solidFill>
                  <a:schemeClr val="dk1"/>
                </a:solidFill>
              </a:rPr>
              <a:t> </a:t>
            </a:r>
            <a:r>
              <a:rPr lang="en-US" sz="900" dirty="0" err="1">
                <a:solidFill>
                  <a:schemeClr val="dk1"/>
                </a:solidFill>
              </a:rPr>
              <a:t>udostępniają</a:t>
            </a:r>
            <a:r>
              <a:rPr lang="en-US" sz="900" dirty="0">
                <a:solidFill>
                  <a:schemeClr val="dk1"/>
                </a:solidFill>
              </a:rPr>
              <a:t> </a:t>
            </a:r>
            <a:r>
              <a:rPr lang="en-US" sz="900" dirty="0" err="1">
                <a:solidFill>
                  <a:schemeClr val="dk1"/>
                </a:solidFill>
              </a:rPr>
              <a:t>posty</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stronie</a:t>
            </a:r>
            <a:r>
              <a:rPr lang="en-US" sz="900" dirty="0">
                <a:solidFill>
                  <a:schemeClr val="dk1"/>
                </a:solidFill>
              </a:rPr>
              <a:t> </a:t>
            </a:r>
            <a:r>
              <a:rPr lang="en-US" sz="900" dirty="0" err="1">
                <a:solidFill>
                  <a:schemeClr val="dk1"/>
                </a:solidFill>
              </a:rPr>
              <a:t>firmy</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stosowana</a:t>
            </a:r>
            <a:r>
              <a:rPr lang="en-US" sz="900" dirty="0">
                <a:solidFill>
                  <a:schemeClr val="dk1"/>
                </a:solidFill>
              </a:rPr>
              <a:t> jest </a:t>
            </a:r>
            <a:r>
              <a:rPr lang="en-US" sz="900" dirty="0" err="1">
                <a:solidFill>
                  <a:schemeClr val="dk1"/>
                </a:solidFill>
              </a:rPr>
              <a:t>zasada</a:t>
            </a:r>
            <a:r>
              <a:rPr lang="en-US" sz="900" dirty="0">
                <a:solidFill>
                  <a:schemeClr val="dk1"/>
                </a:solidFill>
              </a:rPr>
              <a:t> 4-1-1? (</a:t>
            </a:r>
            <a:r>
              <a:rPr lang="en-US" sz="900" dirty="0" err="1">
                <a:solidFill>
                  <a:schemeClr val="dk1"/>
                </a:solidFill>
              </a:rPr>
              <a:t>Zasada</a:t>
            </a:r>
            <a:r>
              <a:rPr lang="en-US" sz="900" dirty="0">
                <a:solidFill>
                  <a:schemeClr val="dk1"/>
                </a:solidFill>
              </a:rPr>
              <a:t> 4-1-1 </a:t>
            </a:r>
            <a:r>
              <a:rPr lang="en-US" sz="900" dirty="0" err="1">
                <a:solidFill>
                  <a:schemeClr val="dk1"/>
                </a:solidFill>
              </a:rPr>
              <a:t>mówi</a:t>
            </a:r>
            <a:r>
              <a:rPr lang="en-US" sz="900" dirty="0">
                <a:solidFill>
                  <a:schemeClr val="dk1"/>
                </a:solidFill>
              </a:rPr>
              <a:t>, </a:t>
            </a:r>
            <a:r>
              <a:rPr lang="en-US" sz="900" dirty="0" err="1">
                <a:solidFill>
                  <a:schemeClr val="dk1"/>
                </a:solidFill>
              </a:rPr>
              <a:t>że</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każdy</a:t>
            </a:r>
            <a:r>
              <a:rPr lang="en-US" sz="900" dirty="0">
                <a:solidFill>
                  <a:schemeClr val="dk1"/>
                </a:solidFill>
              </a:rPr>
              <a:t> </a:t>
            </a:r>
            <a:r>
              <a:rPr lang="en-US" sz="900" dirty="0" err="1">
                <a:solidFill>
                  <a:schemeClr val="dk1"/>
                </a:solidFill>
              </a:rPr>
              <a:t>udostępniony</a:t>
            </a:r>
            <a:r>
              <a:rPr lang="en-US" sz="900" dirty="0">
                <a:solidFill>
                  <a:schemeClr val="dk1"/>
                </a:solidFill>
              </a:rPr>
              <a:t> fragment </a:t>
            </a:r>
            <a:r>
              <a:rPr lang="en-US" sz="900" dirty="0" err="1">
                <a:solidFill>
                  <a:schemeClr val="dk1"/>
                </a:solidFill>
              </a:rPr>
              <a:t>treści</a:t>
            </a:r>
            <a:r>
              <a:rPr lang="en-US" sz="900" dirty="0">
                <a:solidFill>
                  <a:schemeClr val="dk1"/>
                </a:solidFill>
              </a:rPr>
              <a:t> o </a:t>
            </a:r>
            <a:r>
              <a:rPr lang="en-US" sz="900" dirty="0" err="1">
                <a:solidFill>
                  <a:schemeClr val="dk1"/>
                </a:solidFill>
              </a:rPr>
              <a:t>sobie</a:t>
            </a:r>
            <a:r>
              <a:rPr lang="en-US" sz="900" dirty="0">
                <a:solidFill>
                  <a:schemeClr val="dk1"/>
                </a:solidFill>
              </a:rPr>
              <a:t> (</a:t>
            </a:r>
            <a:r>
              <a:rPr lang="en-US" sz="900" dirty="0" err="1">
                <a:solidFill>
                  <a:schemeClr val="dk1"/>
                </a:solidFill>
              </a:rPr>
              <a:t>lub</a:t>
            </a:r>
            <a:r>
              <a:rPr lang="en-US" sz="900" dirty="0">
                <a:solidFill>
                  <a:schemeClr val="dk1"/>
                </a:solidFill>
              </a:rPr>
              <a:t> </a:t>
            </a:r>
            <a:r>
              <a:rPr lang="en-US" sz="900" dirty="0" err="1">
                <a:solidFill>
                  <a:schemeClr val="dk1"/>
                </a:solidFill>
              </a:rPr>
              <a:t>swojej</a:t>
            </a:r>
            <a:r>
              <a:rPr lang="en-US" sz="900" dirty="0">
                <a:solidFill>
                  <a:schemeClr val="dk1"/>
                </a:solidFill>
              </a:rPr>
              <a:t> </a:t>
            </a:r>
            <a:r>
              <a:rPr lang="en-US" sz="900" dirty="0" err="1">
                <a:solidFill>
                  <a:schemeClr val="dk1"/>
                </a:solidFill>
              </a:rPr>
              <a:t>organizacji</a:t>
            </a:r>
            <a:r>
              <a:rPr lang="en-US" sz="900" dirty="0">
                <a:solidFill>
                  <a:schemeClr val="dk1"/>
                </a:solidFill>
              </a:rPr>
              <a:t>), </a:t>
            </a:r>
            <a:r>
              <a:rPr lang="en-US" sz="900" dirty="0" err="1">
                <a:solidFill>
                  <a:schemeClr val="dk1"/>
                </a:solidFill>
              </a:rPr>
              <a:t>należy</a:t>
            </a:r>
            <a:r>
              <a:rPr lang="en-US" sz="900" dirty="0">
                <a:solidFill>
                  <a:schemeClr val="dk1"/>
                </a:solidFill>
              </a:rPr>
              <a:t> </a:t>
            </a:r>
            <a:r>
              <a:rPr lang="en-US" sz="900" dirty="0" err="1">
                <a:solidFill>
                  <a:schemeClr val="dk1"/>
                </a:solidFill>
              </a:rPr>
              <a:t>udostępnić</a:t>
            </a:r>
            <a:r>
              <a:rPr lang="en-US" sz="900" dirty="0">
                <a:solidFill>
                  <a:schemeClr val="dk1"/>
                </a:solidFill>
              </a:rPr>
              <a:t> </a:t>
            </a:r>
            <a:r>
              <a:rPr lang="en-US" sz="900" dirty="0" err="1">
                <a:solidFill>
                  <a:schemeClr val="dk1"/>
                </a:solidFill>
              </a:rPr>
              <a:t>aktualizację</a:t>
            </a:r>
            <a:r>
              <a:rPr lang="en-US" sz="900" dirty="0">
                <a:solidFill>
                  <a:schemeClr val="dk1"/>
                </a:solidFill>
              </a:rPr>
              <a:t> z </a:t>
            </a:r>
            <a:r>
              <a:rPr lang="en-US" sz="900" dirty="0" err="1">
                <a:solidFill>
                  <a:schemeClr val="dk1"/>
                </a:solidFill>
              </a:rPr>
              <a:t>innego</a:t>
            </a:r>
            <a:r>
              <a:rPr lang="en-US" sz="900" dirty="0">
                <a:solidFill>
                  <a:schemeClr val="dk1"/>
                </a:solidFill>
              </a:rPr>
              <a:t> </a:t>
            </a:r>
            <a:r>
              <a:rPr lang="en-US" sz="900" dirty="0" err="1">
                <a:solidFill>
                  <a:schemeClr val="dk1"/>
                </a:solidFill>
              </a:rPr>
              <a:t>źródła</a:t>
            </a:r>
            <a:r>
              <a:rPr lang="en-US" sz="900" dirty="0">
                <a:solidFill>
                  <a:schemeClr val="dk1"/>
                </a:solidFill>
              </a:rPr>
              <a:t>, a co </a:t>
            </a:r>
            <a:r>
              <a:rPr lang="en-US" sz="900" dirty="0" err="1">
                <a:solidFill>
                  <a:schemeClr val="dk1"/>
                </a:solidFill>
              </a:rPr>
              <a:t>najważniejsze</a:t>
            </a:r>
            <a:r>
              <a:rPr lang="en-US" sz="900" dirty="0">
                <a:solidFill>
                  <a:schemeClr val="dk1"/>
                </a:solidFill>
              </a:rPr>
              <a:t>, </a:t>
            </a:r>
            <a:r>
              <a:rPr lang="en-US" sz="900" dirty="0" err="1">
                <a:solidFill>
                  <a:schemeClr val="dk1"/>
                </a:solidFill>
              </a:rPr>
              <a:t>udostępnić</a:t>
            </a:r>
            <a:r>
              <a:rPr lang="en-US" sz="900" dirty="0">
                <a:solidFill>
                  <a:schemeClr val="dk1"/>
                </a:solidFill>
              </a:rPr>
              <a:t> </a:t>
            </a:r>
            <a:r>
              <a:rPr lang="en-US" sz="900" dirty="0" err="1">
                <a:solidFill>
                  <a:schemeClr val="dk1"/>
                </a:solidFill>
              </a:rPr>
              <a:t>cztery</a:t>
            </a:r>
            <a:r>
              <a:rPr lang="en-US" sz="900" dirty="0">
                <a:solidFill>
                  <a:schemeClr val="dk1"/>
                </a:solidFill>
              </a:rPr>
              <a:t> </a:t>
            </a:r>
            <a:r>
              <a:rPr lang="en-US" sz="900" dirty="0" err="1">
                <a:solidFill>
                  <a:schemeClr val="dk1"/>
                </a:solidFill>
              </a:rPr>
              <a:t>fragmenty</a:t>
            </a:r>
            <a:r>
              <a:rPr lang="en-US" sz="900" dirty="0">
                <a:solidFill>
                  <a:schemeClr val="dk1"/>
                </a:solidFill>
              </a:rPr>
              <a:t> </a:t>
            </a:r>
            <a:r>
              <a:rPr lang="en-US" sz="900" dirty="0" err="1">
                <a:solidFill>
                  <a:schemeClr val="dk1"/>
                </a:solidFill>
              </a:rPr>
              <a:t>treści</a:t>
            </a:r>
            <a:r>
              <a:rPr lang="en-US" sz="900" dirty="0">
                <a:solidFill>
                  <a:schemeClr val="dk1"/>
                </a:solidFill>
              </a:rPr>
              <a:t> </a:t>
            </a:r>
            <a:r>
              <a:rPr lang="en-US" sz="900" dirty="0" err="1">
                <a:solidFill>
                  <a:schemeClr val="dk1"/>
                </a:solidFill>
              </a:rPr>
              <a:t>napisane</a:t>
            </a:r>
            <a:r>
              <a:rPr lang="en-US" sz="900" dirty="0">
                <a:solidFill>
                  <a:schemeClr val="dk1"/>
                </a:solidFill>
              </a:rPr>
              <a:t> </a:t>
            </a:r>
            <a:r>
              <a:rPr lang="en-US" sz="900" dirty="0" err="1">
                <a:solidFill>
                  <a:schemeClr val="dk1"/>
                </a:solidFill>
              </a:rPr>
              <a:t>przez</a:t>
            </a:r>
            <a:r>
              <a:rPr lang="en-US" sz="900" dirty="0">
                <a:solidFill>
                  <a:schemeClr val="dk1"/>
                </a:solidFill>
              </a:rPr>
              <a:t> </a:t>
            </a:r>
            <a:r>
              <a:rPr lang="en-US" sz="900" dirty="0" err="1">
                <a:solidFill>
                  <a:schemeClr val="dk1"/>
                </a:solidFill>
              </a:rPr>
              <a:t>innych</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Jak</a:t>
            </a:r>
            <a:r>
              <a:rPr lang="en-US" sz="900" dirty="0">
                <a:solidFill>
                  <a:schemeClr val="dk1"/>
                </a:solidFill>
              </a:rPr>
              <a:t> </a:t>
            </a:r>
            <a:r>
              <a:rPr lang="en-US" sz="900" dirty="0" err="1">
                <a:solidFill>
                  <a:schemeClr val="dk1"/>
                </a:solidFill>
              </a:rPr>
              <a:t>radzimy</a:t>
            </a:r>
            <a:r>
              <a:rPr lang="en-US" sz="900" dirty="0">
                <a:solidFill>
                  <a:schemeClr val="dk1"/>
                </a:solidFill>
              </a:rPr>
              <a:t> </a:t>
            </a:r>
            <a:r>
              <a:rPr lang="en-US" sz="900" dirty="0" err="1">
                <a:solidFill>
                  <a:schemeClr val="dk1"/>
                </a:solidFill>
              </a:rPr>
              <a:t>sobie</a:t>
            </a:r>
            <a:r>
              <a:rPr lang="en-US" sz="900" dirty="0">
                <a:solidFill>
                  <a:schemeClr val="dk1"/>
                </a:solidFill>
              </a:rPr>
              <a:t> </a:t>
            </a:r>
            <a:r>
              <a:rPr lang="en-US" sz="900" dirty="0" err="1">
                <a:solidFill>
                  <a:schemeClr val="dk1"/>
                </a:solidFill>
              </a:rPr>
              <a:t>ze</a:t>
            </a:r>
            <a:r>
              <a:rPr lang="en-US" sz="900" dirty="0">
                <a:solidFill>
                  <a:schemeClr val="dk1"/>
                </a:solidFill>
              </a:rPr>
              <a:t> </a:t>
            </a:r>
            <a:r>
              <a:rPr lang="en-US" sz="900" dirty="0" err="1">
                <a:solidFill>
                  <a:schemeClr val="dk1"/>
                </a:solidFill>
              </a:rPr>
              <a:t>wskaźnikami</a:t>
            </a:r>
            <a:r>
              <a:rPr lang="en-US" sz="900" dirty="0">
                <a:solidFill>
                  <a:schemeClr val="dk1"/>
                </a:solidFill>
              </a:rPr>
              <a:t> (</a:t>
            </a:r>
            <a:r>
              <a:rPr lang="en-US" sz="900" dirty="0" err="1">
                <a:solidFill>
                  <a:schemeClr val="dk1"/>
                </a:solidFill>
              </a:rPr>
              <a:t>obserwujący</a:t>
            </a:r>
            <a:r>
              <a:rPr lang="en-US" sz="900" dirty="0">
                <a:solidFill>
                  <a:schemeClr val="dk1"/>
                </a:solidFill>
              </a:rPr>
              <a:t> </a:t>
            </a:r>
            <a:r>
              <a:rPr lang="en-US" sz="900" dirty="0" err="1">
                <a:solidFill>
                  <a:schemeClr val="dk1"/>
                </a:solidFill>
              </a:rPr>
              <a:t>stronę</a:t>
            </a:r>
            <a:r>
              <a:rPr lang="en-US" sz="900" dirty="0">
                <a:solidFill>
                  <a:schemeClr val="dk1"/>
                </a:solidFill>
              </a:rPr>
              <a:t>; </a:t>
            </a:r>
            <a:r>
              <a:rPr lang="en-US" sz="900" dirty="0" err="1">
                <a:solidFill>
                  <a:schemeClr val="dk1"/>
                </a:solidFill>
              </a:rPr>
              <a:t>kliknięcia</a:t>
            </a:r>
            <a:r>
              <a:rPr lang="en-US" sz="900" dirty="0">
                <a:solidFill>
                  <a:schemeClr val="dk1"/>
                </a:solidFill>
              </a:rPr>
              <a:t> </a:t>
            </a:r>
            <a:r>
              <a:rPr lang="en-US" sz="900" dirty="0" err="1">
                <a:solidFill>
                  <a:schemeClr val="dk1"/>
                </a:solidFill>
              </a:rPr>
              <a:t>postów</a:t>
            </a:r>
            <a:r>
              <a:rPr lang="en-US" sz="900" dirty="0">
                <a:solidFill>
                  <a:schemeClr val="dk1"/>
                </a:solidFill>
              </a:rPr>
              <a:t>; </a:t>
            </a:r>
            <a:r>
              <a:rPr lang="en-US" sz="900" dirty="0" err="1">
                <a:solidFill>
                  <a:schemeClr val="dk1"/>
                </a:solidFill>
              </a:rPr>
              <a:t>zaangażowanie</a:t>
            </a:r>
            <a:r>
              <a:rPr lang="en-US" sz="900" dirty="0">
                <a:solidFill>
                  <a:schemeClr val="dk1"/>
                </a:solidFill>
              </a:rPr>
              <a:t>; </a:t>
            </a:r>
            <a:r>
              <a:rPr lang="en-US" sz="900" dirty="0" err="1">
                <a:solidFill>
                  <a:schemeClr val="dk1"/>
                </a:solidFill>
              </a:rPr>
              <a:t>zapytania</a:t>
            </a:r>
            <a:r>
              <a:rPr lang="en-US" sz="900" dirty="0">
                <a:solidFill>
                  <a:schemeClr val="dk1"/>
                </a:solidFill>
              </a:rPr>
              <a:t> </a:t>
            </a:r>
            <a:r>
              <a:rPr lang="en-US" sz="900" dirty="0" err="1">
                <a:solidFill>
                  <a:schemeClr val="dk1"/>
                </a:solidFill>
              </a:rPr>
              <a:t>i</a:t>
            </a:r>
            <a:r>
              <a:rPr lang="en-US" sz="900" dirty="0">
                <a:solidFill>
                  <a:schemeClr val="dk1"/>
                </a:solidFill>
              </a:rPr>
              <a:t> leady; </a:t>
            </a:r>
            <a:r>
              <a:rPr lang="en-US" sz="900" dirty="0" err="1">
                <a:solidFill>
                  <a:schemeClr val="dk1"/>
                </a:solidFill>
              </a:rPr>
              <a:t>rejestrujący</a:t>
            </a:r>
            <a:r>
              <a:rPr lang="en-US" sz="900" dirty="0">
                <a:solidFill>
                  <a:schemeClr val="dk1"/>
                </a:solidFill>
              </a:rPr>
              <a:t> </a:t>
            </a:r>
            <a:r>
              <a:rPr lang="en-US" sz="900" dirty="0" err="1">
                <a:solidFill>
                  <a:schemeClr val="dk1"/>
                </a:solidFill>
              </a:rPr>
              <a:t>się</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wydarzenia</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dirty="0"/>
          </a:p>
        </p:txBody>
      </p:sp>
    </p:spTree>
    <p:extLst>
      <p:ext uri="{BB962C8B-B14F-4D97-AF65-F5344CB8AC3E}">
        <p14:creationId xmlns:p14="http://schemas.microsoft.com/office/powerpoint/2010/main" val="13845568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g200e5ce3493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4" name="Google Shape;274;g200e5ce3493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US" sz="900" dirty="0" err="1"/>
              <a:t>Cel</a:t>
            </a:r>
            <a:r>
              <a:rPr lang="en-US" sz="900" dirty="0"/>
              <a:t> </a:t>
            </a:r>
            <a:r>
              <a:rPr lang="en-US" sz="900" dirty="0" err="1"/>
              <a:t>tego</a:t>
            </a:r>
            <a:r>
              <a:rPr lang="en-US" sz="900" dirty="0"/>
              <a:t> </a:t>
            </a:r>
            <a:r>
              <a:rPr lang="en-US" sz="900" dirty="0" err="1"/>
              <a:t>działania</a:t>
            </a:r>
            <a:r>
              <a:rPr lang="en-US" sz="900" dirty="0"/>
              <a:t>: </a:t>
            </a:r>
            <a:r>
              <a:rPr lang="en-US" sz="900" dirty="0" err="1"/>
              <a:t>wykorzystanie</a:t>
            </a:r>
            <a:r>
              <a:rPr lang="en-US" sz="900" dirty="0"/>
              <a:t> </a:t>
            </a:r>
            <a:r>
              <a:rPr lang="en-US" sz="900" dirty="0" err="1"/>
              <a:t>narzędzia</a:t>
            </a:r>
            <a:r>
              <a:rPr lang="en-US" sz="900" dirty="0"/>
              <a:t> do </a:t>
            </a:r>
            <a:r>
              <a:rPr lang="en-US" sz="900" dirty="0" err="1"/>
              <a:t>oceny</a:t>
            </a:r>
            <a:r>
              <a:rPr lang="en-US" sz="900" dirty="0"/>
              <a:t> </a:t>
            </a:r>
            <a:r>
              <a:rPr lang="en-US" sz="900" dirty="0" err="1"/>
              <a:t>wydajności</a:t>
            </a:r>
            <a:r>
              <a:rPr lang="en-US" sz="900" dirty="0"/>
              <a:t> </a:t>
            </a:r>
            <a:r>
              <a:rPr lang="en-US" sz="900" dirty="0" err="1"/>
              <a:t>stron</a:t>
            </a:r>
            <a:r>
              <a:rPr lang="en-US" sz="900" dirty="0"/>
              <a:t> </a:t>
            </a:r>
            <a:r>
              <a:rPr lang="en-US" sz="900" dirty="0" err="1"/>
              <a:t>internetowych</a:t>
            </a:r>
            <a:r>
              <a:rPr lang="en-US" sz="900" dirty="0"/>
              <a:t>; </a:t>
            </a:r>
            <a:r>
              <a:rPr lang="en-US" sz="900" dirty="0" err="1"/>
              <a:t>poprzez</a:t>
            </a:r>
            <a:r>
              <a:rPr lang="en-US" sz="900" dirty="0"/>
              <a:t> </a:t>
            </a:r>
            <a:r>
              <a:rPr lang="en-US" sz="900" dirty="0" err="1"/>
              <a:t>porównanie</a:t>
            </a:r>
            <a:r>
              <a:rPr lang="en-US" sz="900" dirty="0"/>
              <a:t> 3 </a:t>
            </a:r>
            <a:r>
              <a:rPr lang="en-US" sz="900" dirty="0" err="1"/>
              <a:t>lub</a:t>
            </a:r>
            <a:r>
              <a:rPr lang="en-US" sz="900" dirty="0"/>
              <a:t> 4 </a:t>
            </a:r>
            <a:r>
              <a:rPr lang="en-US" sz="900" dirty="0" err="1"/>
              <a:t>marek</a:t>
            </a:r>
            <a:r>
              <a:rPr lang="en-US" sz="900" dirty="0"/>
              <a:t> </a:t>
            </a:r>
            <a:r>
              <a:rPr lang="en-US" sz="900" dirty="0" err="1"/>
              <a:t>możliwe</a:t>
            </a:r>
            <a:r>
              <a:rPr lang="en-US" sz="900" dirty="0"/>
              <a:t> </a:t>
            </a:r>
            <a:r>
              <a:rPr lang="en-US" sz="900" dirty="0" err="1"/>
              <a:t>będzie</a:t>
            </a:r>
            <a:r>
              <a:rPr lang="en-US" sz="900" dirty="0"/>
              <a:t> </a:t>
            </a:r>
            <a:r>
              <a:rPr lang="en-US" sz="900" dirty="0" err="1"/>
              <a:t>uzyskanie</a:t>
            </a:r>
            <a:r>
              <a:rPr lang="en-US" sz="900" dirty="0"/>
              <a:t> </a:t>
            </a:r>
            <a:r>
              <a:rPr lang="en-US" sz="900" dirty="0" err="1"/>
              <a:t>szerszego</a:t>
            </a:r>
            <a:r>
              <a:rPr lang="en-US" sz="900" dirty="0"/>
              <a:t> </a:t>
            </a:r>
            <a:r>
              <a:rPr lang="en-US" sz="900" dirty="0" err="1"/>
              <a:t>spojrzenia</a:t>
            </a:r>
            <a:r>
              <a:rPr lang="en-US" sz="900" dirty="0"/>
              <a:t> </a:t>
            </a:r>
            <a:r>
              <a:rPr lang="en-US" sz="900" dirty="0" err="1"/>
              <a:t>na</a:t>
            </a:r>
            <a:r>
              <a:rPr lang="en-US" sz="900" dirty="0"/>
              <a:t> </a:t>
            </a:r>
            <a:r>
              <a:rPr lang="en-US" sz="900" dirty="0" err="1"/>
              <a:t>wyniki</a:t>
            </a:r>
            <a:r>
              <a:rPr lang="en-US" sz="900" dirty="0"/>
              <a:t>.</a:t>
            </a:r>
            <a:endParaRPr sz="900" dirty="0"/>
          </a:p>
          <a:p>
            <a:pPr marL="0" marR="0" lvl="0" indent="0" algn="l" rtl="0">
              <a:lnSpc>
                <a:spcPct val="100000"/>
              </a:lnSpc>
              <a:spcBef>
                <a:spcPts val="0"/>
              </a:spcBef>
              <a:spcAft>
                <a:spcPts val="0"/>
              </a:spcAft>
              <a:buClr>
                <a:schemeClr val="dk1"/>
              </a:buClr>
              <a:buSzPts val="1100"/>
              <a:buFont typeface="Arial"/>
              <a:buNone/>
            </a:pPr>
            <a:endParaRPr sz="900" dirty="0"/>
          </a:p>
          <a:p>
            <a:pPr marL="0" marR="0" lvl="0" indent="0" algn="l" rtl="0">
              <a:lnSpc>
                <a:spcPct val="100000"/>
              </a:lnSpc>
              <a:spcBef>
                <a:spcPts val="0"/>
              </a:spcBef>
              <a:spcAft>
                <a:spcPts val="0"/>
              </a:spcAft>
              <a:buClr>
                <a:schemeClr val="dk1"/>
              </a:buClr>
              <a:buSzPts val="1100"/>
              <a:buFont typeface="Arial"/>
              <a:buNone/>
            </a:pPr>
            <a:r>
              <a:rPr lang="en-US" sz="900" dirty="0"/>
              <a:t>Pod </a:t>
            </a:r>
            <a:r>
              <a:rPr lang="en-US" sz="900" dirty="0" err="1"/>
              <a:t>tym</a:t>
            </a:r>
            <a:r>
              <a:rPr lang="en-US" sz="900" dirty="0"/>
              <a:t> </a:t>
            </a:r>
            <a:r>
              <a:rPr lang="en-US" sz="900" dirty="0" err="1"/>
              <a:t>linkiem</a:t>
            </a:r>
            <a:r>
              <a:rPr lang="en-US" sz="900" dirty="0"/>
              <a:t> </a:t>
            </a:r>
            <a:r>
              <a:rPr lang="en-US" sz="900" dirty="0" err="1"/>
              <a:t>można</a:t>
            </a:r>
            <a:r>
              <a:rPr lang="en-US" sz="900" dirty="0"/>
              <a:t> </a:t>
            </a:r>
            <a:r>
              <a:rPr lang="en-US" sz="900" dirty="0" err="1"/>
              <a:t>uzyskać</a:t>
            </a:r>
            <a:r>
              <a:rPr lang="en-US" sz="900" dirty="0"/>
              <a:t> </a:t>
            </a:r>
            <a:r>
              <a:rPr lang="en-US" sz="900" dirty="0" err="1"/>
              <a:t>dokumentację</a:t>
            </a:r>
            <a:r>
              <a:rPr lang="en-US" sz="900" dirty="0"/>
              <a:t> </a:t>
            </a:r>
            <a:r>
              <a:rPr lang="en-US" sz="900" dirty="0" err="1"/>
              <a:t>dotyczącą</a:t>
            </a:r>
            <a:r>
              <a:rPr lang="en-US" sz="900" dirty="0"/>
              <a:t> </a:t>
            </a:r>
            <a:r>
              <a:rPr lang="en-US" sz="900" dirty="0" err="1"/>
              <a:t>funkcjonowania</a:t>
            </a:r>
            <a:r>
              <a:rPr lang="en-US" sz="900" dirty="0"/>
              <a:t> </a:t>
            </a:r>
            <a:r>
              <a:rPr lang="en-US" sz="900" dirty="0" err="1"/>
              <a:t>narzędzia</a:t>
            </a:r>
            <a:r>
              <a:rPr lang="en-US" sz="900" dirty="0"/>
              <a:t> </a:t>
            </a:r>
            <a:r>
              <a:rPr lang="en-US" sz="900" dirty="0" err="1"/>
              <a:t>zaproponowanego</a:t>
            </a:r>
            <a:r>
              <a:rPr lang="en-US" sz="900" dirty="0"/>
              <a:t> w </a:t>
            </a:r>
            <a:r>
              <a:rPr lang="en-US" sz="900" dirty="0" err="1"/>
              <a:t>ramach</a:t>
            </a:r>
            <a:r>
              <a:rPr lang="en-US" sz="900" dirty="0"/>
              <a:t> </a:t>
            </a:r>
            <a:r>
              <a:rPr lang="en-US" sz="900" dirty="0" err="1"/>
              <a:t>działania</a:t>
            </a:r>
            <a:r>
              <a:rPr lang="en-US" sz="900" dirty="0"/>
              <a:t>: https://</a:t>
            </a:r>
            <a:r>
              <a:rPr lang="en-US" sz="900" dirty="0" smtClean="0"/>
              <a:t>developers.google.com/speed/docs/insights/v5/about</a:t>
            </a:r>
            <a:r>
              <a:rPr lang="pl-PL" sz="900" dirty="0" smtClean="0"/>
              <a:t> </a:t>
            </a:r>
            <a:endParaRPr sz="900" dirty="0"/>
          </a:p>
          <a:p>
            <a:pPr marL="0" lvl="0" indent="0" algn="l" rtl="0">
              <a:lnSpc>
                <a:spcPct val="100000"/>
              </a:lnSpc>
              <a:spcBef>
                <a:spcPts val="0"/>
              </a:spcBef>
              <a:spcAft>
                <a:spcPts val="0"/>
              </a:spcAft>
              <a:buClr>
                <a:schemeClr val="dk1"/>
              </a:buClr>
              <a:buSzPts val="1100"/>
              <a:buFont typeface="Arial"/>
              <a:buNone/>
            </a:pPr>
            <a:endParaRPr dirty="0"/>
          </a:p>
        </p:txBody>
      </p:sp>
    </p:spTree>
    <p:extLst>
      <p:ext uri="{BB962C8B-B14F-4D97-AF65-F5344CB8AC3E}">
        <p14:creationId xmlns:p14="http://schemas.microsoft.com/office/powerpoint/2010/main" val="23244724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2" name="Google Shape;282;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40870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8" name="Google Shape;288;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a:t>Firma </a:t>
            </a:r>
            <a:r>
              <a:rPr lang="en-US" sz="900" dirty="0" err="1"/>
              <a:t>musi</a:t>
            </a:r>
            <a:r>
              <a:rPr lang="en-US" sz="900" dirty="0"/>
              <a:t> </a:t>
            </a:r>
            <a:r>
              <a:rPr lang="en-US" sz="900" dirty="0" err="1"/>
              <a:t>monitorować</a:t>
            </a:r>
            <a:r>
              <a:rPr lang="en-US" sz="900" dirty="0"/>
              <a:t> </a:t>
            </a:r>
            <a:r>
              <a:rPr lang="en-US" sz="900" dirty="0" err="1"/>
              <a:t>siły</a:t>
            </a:r>
            <a:r>
              <a:rPr lang="en-US" sz="900" dirty="0"/>
              <a:t> </a:t>
            </a:r>
            <a:r>
              <a:rPr lang="en-US" sz="900" dirty="0" err="1"/>
              <a:t>działające</a:t>
            </a:r>
            <a:r>
              <a:rPr lang="en-US" sz="900" dirty="0"/>
              <a:t> w </a:t>
            </a:r>
            <a:r>
              <a:rPr lang="en-US" sz="900" dirty="0" err="1"/>
              <a:t>społeczeństwie</a:t>
            </a:r>
            <a:r>
              <a:rPr lang="en-US" sz="900" dirty="0"/>
              <a:t>, w </a:t>
            </a:r>
            <a:r>
              <a:rPr lang="en-US" sz="900" dirty="0" err="1"/>
              <a:t>którym</a:t>
            </a:r>
            <a:r>
              <a:rPr lang="en-US" sz="900" dirty="0"/>
              <a:t> </a:t>
            </a:r>
            <a:r>
              <a:rPr lang="en-US" sz="900" dirty="0" err="1"/>
              <a:t>działa</a:t>
            </a:r>
            <a:r>
              <a:rPr lang="en-US" sz="900" dirty="0"/>
              <a:t>. </a:t>
            </a:r>
            <a:r>
              <a:rPr lang="en-US" sz="900" dirty="0" err="1"/>
              <a:t>Istnieją</a:t>
            </a:r>
            <a:r>
              <a:rPr lang="en-US" sz="900" dirty="0"/>
              <a:t> </a:t>
            </a:r>
            <a:r>
              <a:rPr lang="en-US" sz="900" dirty="0" err="1"/>
              <a:t>specyficzne</a:t>
            </a:r>
            <a:r>
              <a:rPr lang="en-US" sz="900" dirty="0"/>
              <a:t> </a:t>
            </a:r>
            <a:r>
              <a:rPr lang="en-US" sz="900" dirty="0" err="1"/>
              <a:t>siły</a:t>
            </a:r>
            <a:r>
              <a:rPr lang="en-US" sz="900" dirty="0"/>
              <a:t> </a:t>
            </a:r>
            <a:r>
              <a:rPr lang="en-US" sz="900" dirty="0" err="1"/>
              <a:t>związane</a:t>
            </a:r>
            <a:r>
              <a:rPr lang="en-US" sz="900" dirty="0"/>
              <a:t> z </a:t>
            </a:r>
            <a:r>
              <a:rPr lang="en-US" sz="900" dirty="0" err="1"/>
              <a:t>sektorem</a:t>
            </a:r>
            <a:r>
              <a:rPr lang="en-US" sz="900" dirty="0"/>
              <a:t> </a:t>
            </a:r>
            <a:r>
              <a:rPr lang="en-US" sz="900" dirty="0" err="1"/>
              <a:t>działalności</a:t>
            </a:r>
            <a:r>
              <a:rPr lang="en-US" sz="900" dirty="0"/>
              <a:t>, w </a:t>
            </a:r>
            <a:r>
              <a:rPr lang="en-US" sz="900" dirty="0" err="1"/>
              <a:t>którym</a:t>
            </a:r>
            <a:r>
              <a:rPr lang="en-US" sz="900" dirty="0"/>
              <a:t> </a:t>
            </a:r>
            <a:r>
              <a:rPr lang="en-US" sz="900" dirty="0" err="1"/>
              <a:t>działa</a:t>
            </a:r>
            <a:r>
              <a:rPr lang="en-US" sz="900" dirty="0"/>
              <a:t> firma (</a:t>
            </a:r>
            <a:r>
              <a:rPr lang="en-US" sz="900" dirty="0" err="1"/>
              <a:t>tzw</a:t>
            </a:r>
            <a:r>
              <a:rPr lang="en-US" sz="900" dirty="0"/>
              <a:t>. </a:t>
            </a:r>
            <a:r>
              <a:rPr lang="en-US" sz="900" dirty="0" err="1"/>
              <a:t>otoczenie</a:t>
            </a:r>
            <a:r>
              <a:rPr lang="en-US" sz="900" dirty="0"/>
              <a:t> </a:t>
            </a:r>
            <a:r>
              <a:rPr lang="en-US" sz="900" dirty="0" err="1"/>
              <a:t>transakcyjne</a:t>
            </a:r>
            <a:r>
              <a:rPr lang="en-US" sz="900" dirty="0"/>
              <a:t> </a:t>
            </a:r>
            <a:r>
              <a:rPr lang="en-US" sz="900" dirty="0" err="1"/>
              <a:t>lub</a:t>
            </a:r>
            <a:r>
              <a:rPr lang="en-US" sz="900" dirty="0"/>
              <a:t> </a:t>
            </a:r>
            <a:r>
              <a:rPr lang="en-US" sz="900" dirty="0" err="1"/>
              <a:t>zwane</a:t>
            </a:r>
            <a:r>
              <a:rPr lang="en-US" sz="900" dirty="0"/>
              <a:t> </a:t>
            </a:r>
            <a:r>
              <a:rPr lang="en-US" sz="900" dirty="0" err="1"/>
              <a:t>także</a:t>
            </a:r>
            <a:r>
              <a:rPr lang="en-US" sz="900" dirty="0"/>
              <a:t> </a:t>
            </a:r>
            <a:r>
              <a:rPr lang="en-US" sz="900" dirty="0" err="1"/>
              <a:t>mikrootoczeniem</a:t>
            </a:r>
            <a:r>
              <a:rPr lang="en-US" sz="900" dirty="0"/>
              <a:t>) </a:t>
            </a:r>
            <a:r>
              <a:rPr lang="en-US" sz="900" dirty="0" err="1"/>
              <a:t>oraz</a:t>
            </a:r>
            <a:r>
              <a:rPr lang="en-US" sz="900" dirty="0"/>
              <a:t> </a:t>
            </a:r>
            <a:r>
              <a:rPr lang="en-US" sz="900" dirty="0" err="1"/>
              <a:t>inne</a:t>
            </a:r>
            <a:r>
              <a:rPr lang="en-US" sz="900" dirty="0"/>
              <a:t>, </a:t>
            </a:r>
            <a:r>
              <a:rPr lang="en-US" sz="900" dirty="0" err="1"/>
              <a:t>bardziej</a:t>
            </a:r>
            <a:r>
              <a:rPr lang="en-US" sz="900" dirty="0"/>
              <a:t> </a:t>
            </a:r>
            <a:r>
              <a:rPr lang="en-US" sz="900" dirty="0" err="1"/>
              <a:t>ogólne</a:t>
            </a:r>
            <a:r>
              <a:rPr lang="en-US" sz="900" dirty="0"/>
              <a:t> </a:t>
            </a:r>
            <a:r>
              <a:rPr lang="en-US" sz="900" dirty="0" err="1"/>
              <a:t>siły</a:t>
            </a:r>
            <a:r>
              <a:rPr lang="en-US" sz="900" dirty="0"/>
              <a:t>, </a:t>
            </a:r>
            <a:r>
              <a:rPr lang="en-US" sz="900" dirty="0" err="1"/>
              <a:t>które</a:t>
            </a:r>
            <a:r>
              <a:rPr lang="en-US" sz="900" dirty="0"/>
              <a:t> </a:t>
            </a:r>
            <a:r>
              <a:rPr lang="en-US" sz="900" dirty="0" err="1"/>
              <a:t>działają</a:t>
            </a:r>
            <a:r>
              <a:rPr lang="en-US" sz="900" dirty="0"/>
              <a:t> </a:t>
            </a:r>
            <a:r>
              <a:rPr lang="en-US" sz="900" dirty="0" err="1"/>
              <a:t>na</a:t>
            </a:r>
            <a:r>
              <a:rPr lang="en-US" sz="900" dirty="0"/>
              <a:t> </a:t>
            </a:r>
            <a:r>
              <a:rPr lang="en-US" sz="900" dirty="0" err="1"/>
              <a:t>otoczenie</a:t>
            </a:r>
            <a:r>
              <a:rPr lang="en-US" sz="900" dirty="0"/>
              <a:t> </a:t>
            </a:r>
            <a:r>
              <a:rPr lang="en-US" sz="900" dirty="0" err="1"/>
              <a:t>transakcyjne</a:t>
            </a:r>
            <a:r>
              <a:rPr lang="en-US" sz="900" dirty="0"/>
              <a:t>, a </a:t>
            </a:r>
            <a:r>
              <a:rPr lang="en-US" sz="900" dirty="0" err="1"/>
              <a:t>także</a:t>
            </a:r>
            <a:r>
              <a:rPr lang="en-US" sz="900" dirty="0"/>
              <a:t> </a:t>
            </a:r>
            <a:r>
              <a:rPr lang="en-US" sz="900" dirty="0" err="1"/>
              <a:t>bezpośrednio</a:t>
            </a:r>
            <a:r>
              <a:rPr lang="en-US" sz="900" dirty="0"/>
              <a:t> </a:t>
            </a:r>
            <a:r>
              <a:rPr lang="en-US" sz="900" dirty="0" err="1"/>
              <a:t>na</a:t>
            </a:r>
            <a:r>
              <a:rPr lang="en-US" sz="900" dirty="0"/>
              <a:t> </a:t>
            </a:r>
            <a:r>
              <a:rPr lang="en-US" sz="900" dirty="0" err="1"/>
              <a:t>firmę</a:t>
            </a:r>
            <a:r>
              <a:rPr lang="en-US" sz="900" dirty="0"/>
              <a:t>. W </a:t>
            </a:r>
            <a:r>
              <a:rPr lang="en-US" sz="900" dirty="0" err="1"/>
              <a:t>związku</a:t>
            </a:r>
            <a:r>
              <a:rPr lang="en-US" sz="900" dirty="0"/>
              <a:t> z </a:t>
            </a:r>
            <a:r>
              <a:rPr lang="en-US" sz="900" dirty="0" err="1"/>
              <a:t>tym</a:t>
            </a:r>
            <a:r>
              <a:rPr lang="en-US" sz="900" dirty="0"/>
              <a:t> firma </a:t>
            </a:r>
            <a:r>
              <a:rPr lang="en-US" sz="900" dirty="0" err="1"/>
              <a:t>powinna</a:t>
            </a:r>
            <a:r>
              <a:rPr lang="en-US" sz="900" dirty="0"/>
              <a:t> </a:t>
            </a:r>
            <a:r>
              <a:rPr lang="en-US" sz="900" dirty="0" err="1"/>
              <a:t>starać</a:t>
            </a:r>
            <a:r>
              <a:rPr lang="en-US" sz="900" dirty="0"/>
              <a:t> </a:t>
            </a:r>
            <a:r>
              <a:rPr lang="en-US" sz="900" dirty="0" err="1"/>
              <a:t>się</a:t>
            </a:r>
            <a:r>
              <a:rPr lang="en-US" sz="900" dirty="0"/>
              <a:t> </a:t>
            </a:r>
            <a:r>
              <a:rPr lang="en-US" sz="900" dirty="0" err="1"/>
              <a:t>analizować</a:t>
            </a:r>
            <a:r>
              <a:rPr lang="en-US" sz="900" dirty="0"/>
              <a:t> </a:t>
            </a:r>
            <a:r>
              <a:rPr lang="en-US" sz="900" dirty="0" err="1"/>
              <a:t>tak</a:t>
            </a:r>
            <a:r>
              <a:rPr lang="en-US" sz="900" dirty="0"/>
              <a:t> </a:t>
            </a:r>
            <a:r>
              <a:rPr lang="en-US" sz="900" dirty="0" err="1"/>
              <a:t>zwane</a:t>
            </a:r>
            <a:r>
              <a:rPr lang="en-US" sz="900" dirty="0"/>
              <a:t> </a:t>
            </a:r>
            <a:r>
              <a:rPr lang="en-US" sz="900" dirty="0" err="1"/>
              <a:t>otoczenie</a:t>
            </a:r>
            <a:r>
              <a:rPr lang="en-US" sz="900" dirty="0"/>
              <a:t> </a:t>
            </a:r>
            <a:r>
              <a:rPr lang="en-US" sz="900" dirty="0" err="1"/>
              <a:t>kontekstowe</a:t>
            </a:r>
            <a:r>
              <a:rPr lang="en-US" sz="900" dirty="0"/>
              <a:t> </a:t>
            </a:r>
            <a:r>
              <a:rPr lang="en-US" sz="900" dirty="0" err="1"/>
              <a:t>lub</a:t>
            </a:r>
            <a:r>
              <a:rPr lang="en-US" sz="900" dirty="0"/>
              <a:t> </a:t>
            </a:r>
            <a:r>
              <a:rPr lang="en-US" sz="900" dirty="0" err="1"/>
              <a:t>makrootoczenie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Analiza</a:t>
            </a:r>
            <a:r>
              <a:rPr lang="en-US" sz="900" dirty="0"/>
              <a:t> ta </a:t>
            </a:r>
            <a:r>
              <a:rPr lang="en-US" sz="900" dirty="0" err="1"/>
              <a:t>pozwoli</a:t>
            </a:r>
            <a:r>
              <a:rPr lang="en-US" sz="900" dirty="0"/>
              <a:t> </a:t>
            </a:r>
            <a:r>
              <a:rPr lang="en-US" sz="900" dirty="0" err="1"/>
              <a:t>firmie</a:t>
            </a:r>
            <a:r>
              <a:rPr lang="en-US" sz="900" dirty="0"/>
              <a:t> </a:t>
            </a:r>
            <a:r>
              <a:rPr lang="en-US" sz="900" dirty="0" err="1"/>
              <a:t>przewidzieć</a:t>
            </a:r>
            <a:r>
              <a:rPr lang="en-US" sz="900" dirty="0"/>
              <a:t> </a:t>
            </a:r>
            <a:r>
              <a:rPr lang="en-US" sz="900" dirty="0" err="1"/>
              <a:t>możliwe</a:t>
            </a:r>
            <a:r>
              <a:rPr lang="en-US" sz="900" dirty="0"/>
              <a:t> </a:t>
            </a:r>
            <a:r>
              <a:rPr lang="en-US" sz="900" dirty="0" err="1"/>
              <a:t>działania</a:t>
            </a:r>
            <a:r>
              <a:rPr lang="en-US" sz="900" dirty="0"/>
              <a:t>, </a:t>
            </a:r>
            <a:r>
              <a:rPr lang="en-US" sz="900" dirty="0" err="1"/>
              <a:t>które</a:t>
            </a:r>
            <a:r>
              <a:rPr lang="en-US" sz="900" dirty="0"/>
              <a:t> </a:t>
            </a:r>
            <a:r>
              <a:rPr lang="en-US" sz="900" dirty="0" err="1"/>
              <a:t>zmniejszą</a:t>
            </a:r>
            <a:r>
              <a:rPr lang="en-US" sz="900" dirty="0"/>
              <a:t> </a:t>
            </a:r>
            <a:r>
              <a:rPr lang="en-US" sz="900" dirty="0" err="1"/>
              <a:t>ryzyko</a:t>
            </a:r>
            <a:r>
              <a:rPr lang="en-US" sz="900" dirty="0"/>
              <a:t> </a:t>
            </a:r>
            <a:r>
              <a:rPr lang="en-US" sz="900" dirty="0" err="1"/>
              <a:t>lub</a:t>
            </a:r>
            <a:r>
              <a:rPr lang="en-US" sz="900" dirty="0"/>
              <a:t> </a:t>
            </a:r>
            <a:r>
              <a:rPr lang="en-US" sz="900" dirty="0" err="1"/>
              <a:t>zwiększą</a:t>
            </a:r>
            <a:r>
              <a:rPr lang="en-US" sz="900" dirty="0"/>
              <a:t> </a:t>
            </a:r>
            <a:r>
              <a:rPr lang="en-US" sz="900" dirty="0" err="1"/>
              <a:t>szanse</a:t>
            </a:r>
            <a:r>
              <a:rPr lang="en-US" sz="900" dirty="0"/>
              <a:t> </a:t>
            </a:r>
            <a:r>
              <a:rPr lang="en-US" sz="900" dirty="0" err="1"/>
              <a:t>na</a:t>
            </a:r>
            <a:r>
              <a:rPr lang="en-US" sz="900" dirty="0"/>
              <a:t> </a:t>
            </a:r>
            <a:r>
              <a:rPr lang="en-US" sz="900" dirty="0" err="1"/>
              <a:t>sukces</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W </a:t>
            </a:r>
            <a:r>
              <a:rPr lang="en-US" sz="900" dirty="0" err="1"/>
              <a:t>związku</a:t>
            </a:r>
            <a:r>
              <a:rPr lang="en-US" sz="900" dirty="0"/>
              <a:t> z </a:t>
            </a:r>
            <a:r>
              <a:rPr lang="en-US" sz="900" dirty="0" err="1"/>
              <a:t>tym</a:t>
            </a:r>
            <a:r>
              <a:rPr lang="en-US" sz="900" dirty="0"/>
              <a:t> </a:t>
            </a:r>
            <a:r>
              <a:rPr lang="en-US" sz="900" dirty="0" err="1"/>
              <a:t>organizacja</a:t>
            </a:r>
            <a:r>
              <a:rPr lang="en-US" sz="900" dirty="0"/>
              <a:t> </a:t>
            </a:r>
            <a:r>
              <a:rPr lang="en-US" sz="900" dirty="0" err="1"/>
              <a:t>powinna</a:t>
            </a:r>
            <a:r>
              <a:rPr lang="en-US" sz="900" dirty="0"/>
              <a:t> </a:t>
            </a:r>
            <a:r>
              <a:rPr lang="en-US" sz="900" dirty="0" err="1"/>
              <a:t>starać</a:t>
            </a:r>
            <a:r>
              <a:rPr lang="en-US" sz="900" dirty="0"/>
              <a:t> </a:t>
            </a:r>
            <a:r>
              <a:rPr lang="en-US" sz="900" dirty="0" err="1"/>
              <a:t>się</a:t>
            </a:r>
            <a:r>
              <a:rPr lang="en-US" sz="900" dirty="0"/>
              <a:t> </a:t>
            </a:r>
            <a:r>
              <a:rPr lang="en-US" sz="900" dirty="0" err="1"/>
              <a:t>zweryfikować</a:t>
            </a:r>
            <a:r>
              <a:rPr lang="en-US" sz="900" dirty="0"/>
              <a:t>, w </a:t>
            </a:r>
            <a:r>
              <a:rPr lang="en-US" sz="900" dirty="0" err="1"/>
              <a:t>jaki</a:t>
            </a:r>
            <a:r>
              <a:rPr lang="en-US" sz="900" dirty="0"/>
              <a:t> </a:t>
            </a:r>
            <a:r>
              <a:rPr lang="en-US" sz="900" dirty="0" err="1"/>
              <a:t>sposób</a:t>
            </a:r>
            <a:r>
              <a:rPr lang="en-US" sz="900" dirty="0"/>
              <a:t> </a:t>
            </a:r>
            <a:r>
              <a:rPr lang="en-US" sz="900" dirty="0" err="1"/>
              <a:t>przejawiają</a:t>
            </a:r>
            <a:r>
              <a:rPr lang="en-US" sz="900" dirty="0"/>
              <a:t> </a:t>
            </a:r>
            <a:r>
              <a:rPr lang="en-US" sz="900" dirty="0" err="1"/>
              <a:t>się</a:t>
            </a:r>
            <a:r>
              <a:rPr lang="en-US" sz="900" dirty="0"/>
              <a:t> </a:t>
            </a:r>
            <a:r>
              <a:rPr lang="en-US" sz="900" dirty="0" err="1"/>
              <a:t>te</a:t>
            </a:r>
            <a:r>
              <a:rPr lang="en-US" sz="900" dirty="0"/>
              <a:t> </a:t>
            </a:r>
            <a:r>
              <a:rPr lang="en-US" sz="900" dirty="0" err="1"/>
              <a:t>siły</a:t>
            </a:r>
            <a:r>
              <a:rPr lang="en-US" sz="900" dirty="0"/>
              <a:t> </a:t>
            </a:r>
            <a:r>
              <a:rPr lang="en-US" sz="900" dirty="0" err="1"/>
              <a:t>zewnętrzne</a:t>
            </a:r>
            <a:r>
              <a:rPr lang="en-US" sz="900" dirty="0"/>
              <a:t>, </a:t>
            </a:r>
            <a:r>
              <a:rPr lang="en-US" sz="900" dirty="0" err="1"/>
              <a:t>jak</a:t>
            </a:r>
            <a:r>
              <a:rPr lang="en-US" sz="900" dirty="0"/>
              <a:t> </a:t>
            </a:r>
            <a:r>
              <a:rPr lang="en-US" sz="900" dirty="0" err="1"/>
              <a:t>mają</a:t>
            </a:r>
            <a:r>
              <a:rPr lang="en-US" sz="900" dirty="0"/>
              <a:t> </a:t>
            </a:r>
            <a:r>
              <a:rPr lang="en-US" sz="900" dirty="0" err="1"/>
              <a:t>tendencję</a:t>
            </a:r>
            <a:r>
              <a:rPr lang="en-US" sz="900" dirty="0"/>
              <a:t> do </a:t>
            </a:r>
            <a:r>
              <a:rPr lang="en-US" sz="900" dirty="0" err="1"/>
              <a:t>ewolucji</a:t>
            </a:r>
            <a:r>
              <a:rPr lang="en-US" sz="900" dirty="0"/>
              <a:t> </a:t>
            </a:r>
            <a:r>
              <a:rPr lang="en-US" sz="900" dirty="0" err="1"/>
              <a:t>i</a:t>
            </a:r>
            <a:r>
              <a:rPr lang="en-US" sz="900" dirty="0"/>
              <a:t> </a:t>
            </a:r>
            <a:r>
              <a:rPr lang="en-US" sz="900" dirty="0" err="1"/>
              <a:t>jak</a:t>
            </a:r>
            <a:r>
              <a:rPr lang="en-US" sz="900" dirty="0"/>
              <a:t> ta </a:t>
            </a:r>
            <a:r>
              <a:rPr lang="en-US" sz="900" dirty="0" err="1"/>
              <a:t>ewolucja</a:t>
            </a:r>
            <a:r>
              <a:rPr lang="en-US" sz="900" dirty="0"/>
              <a:t> </a:t>
            </a:r>
            <a:r>
              <a:rPr lang="en-US" sz="900" dirty="0" err="1"/>
              <a:t>wpływa</a:t>
            </a:r>
            <a:r>
              <a:rPr lang="en-US" sz="900" dirty="0"/>
              <a:t> </a:t>
            </a:r>
            <a:r>
              <a:rPr lang="en-US" sz="900" dirty="0" err="1"/>
              <a:t>na</a:t>
            </a:r>
            <a:r>
              <a:rPr lang="en-US" sz="900" dirty="0"/>
              <a:t> </a:t>
            </a:r>
            <a:r>
              <a:rPr lang="en-US" sz="900" dirty="0" err="1"/>
              <a:t>firmę</a:t>
            </a:r>
            <a:r>
              <a:rPr lang="en-US" sz="900" dirty="0"/>
              <a:t> z </a:t>
            </a:r>
            <a:r>
              <a:rPr lang="en-US" sz="900" dirty="0" err="1"/>
              <a:t>punktu</a:t>
            </a:r>
            <a:r>
              <a:rPr lang="en-US" sz="900" dirty="0"/>
              <a:t> </a:t>
            </a:r>
            <a:r>
              <a:rPr lang="en-US" sz="900" dirty="0" err="1"/>
              <a:t>widzenia</a:t>
            </a:r>
            <a:r>
              <a:rPr lang="en-US" sz="900" dirty="0"/>
              <a:t> </a:t>
            </a:r>
            <a:r>
              <a:rPr lang="en-US" sz="900" dirty="0" err="1"/>
              <a:t>tworzenia</a:t>
            </a:r>
            <a:r>
              <a:rPr lang="en-US" sz="900" dirty="0"/>
              <a:t> </a:t>
            </a:r>
            <a:r>
              <a:rPr lang="en-US" sz="900" dirty="0" err="1"/>
              <a:t>szans</a:t>
            </a:r>
            <a:r>
              <a:rPr lang="en-US" sz="900" dirty="0"/>
              <a:t> </a:t>
            </a:r>
            <a:r>
              <a:rPr lang="en-US" sz="900" dirty="0" err="1"/>
              <a:t>lub</a:t>
            </a:r>
            <a:r>
              <a:rPr lang="en-US" sz="900" dirty="0"/>
              <a:t> </a:t>
            </a:r>
            <a:r>
              <a:rPr lang="en-US" sz="900" dirty="0" err="1"/>
              <a:t>zagrożeń</a:t>
            </a:r>
            <a:r>
              <a:rPr lang="en-US" sz="900" dirty="0"/>
              <a:t> </a:t>
            </a:r>
            <a:r>
              <a:rPr lang="en-US" sz="900" dirty="0" err="1"/>
              <a:t>dla</a:t>
            </a:r>
            <a:r>
              <a:rPr lang="en-US" sz="900" dirty="0"/>
              <a:t> </a:t>
            </a:r>
            <a:r>
              <a:rPr lang="en-US" sz="900" dirty="0" err="1"/>
              <a:t>wyników</a:t>
            </a:r>
            <a:r>
              <a:rPr lang="en-US" sz="900" dirty="0"/>
              <a:t> </a:t>
            </a:r>
            <a:r>
              <a:rPr lang="en-US" sz="900" dirty="0" err="1"/>
              <a:t>firmy</a:t>
            </a:r>
            <a:r>
              <a:rPr lang="en-US" sz="900" dirty="0"/>
              <a:t> w </a:t>
            </a:r>
            <a:r>
              <a:rPr lang="en-US" sz="900" dirty="0" err="1"/>
              <a:t>komponencie</a:t>
            </a:r>
            <a:r>
              <a:rPr lang="en-US" sz="900" dirty="0"/>
              <a:t> </a:t>
            </a:r>
            <a:r>
              <a:rPr lang="en-US" sz="900" dirty="0" err="1"/>
              <a:t>cyfrowym</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W </a:t>
            </a:r>
            <a:r>
              <a:rPr lang="en-US" sz="900" dirty="0" err="1"/>
              <a:t>związku</a:t>
            </a:r>
            <a:r>
              <a:rPr lang="en-US" sz="900" dirty="0"/>
              <a:t> z </a:t>
            </a:r>
            <a:r>
              <a:rPr lang="en-US" sz="900" dirty="0" err="1"/>
              <a:t>tym</a:t>
            </a:r>
            <a:r>
              <a:rPr lang="en-US" sz="900" dirty="0"/>
              <a:t> </a:t>
            </a:r>
            <a:r>
              <a:rPr lang="en-US" sz="900" dirty="0" err="1"/>
              <a:t>sugeruje</a:t>
            </a:r>
            <a:r>
              <a:rPr lang="en-US" sz="900" dirty="0"/>
              <a:t> </a:t>
            </a:r>
            <a:r>
              <a:rPr lang="en-US" sz="900" dirty="0" err="1"/>
              <a:t>się</a:t>
            </a:r>
            <a:r>
              <a:rPr lang="en-US" sz="900" dirty="0"/>
              <a:t> </a:t>
            </a:r>
            <a:r>
              <a:rPr lang="en-US" sz="900" dirty="0" err="1"/>
              <a:t>przeanalizowanie</a:t>
            </a:r>
            <a:r>
              <a:rPr lang="en-US" sz="900" dirty="0"/>
              <a:t> </a:t>
            </a:r>
            <a:r>
              <a:rPr lang="en-US" sz="900" dirty="0" err="1"/>
              <a:t>następujących</a:t>
            </a:r>
            <a:r>
              <a:rPr lang="en-US" sz="900" dirty="0"/>
              <a:t> </a:t>
            </a:r>
            <a:r>
              <a:rPr lang="en-US" sz="900" dirty="0" err="1"/>
              <a:t>sił</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Czynniki</a:t>
            </a:r>
            <a:r>
              <a:rPr lang="en-US" sz="900" dirty="0"/>
              <a:t> </a:t>
            </a:r>
            <a:r>
              <a:rPr lang="en-US" sz="900" dirty="0" err="1"/>
              <a:t>polityczne</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Czynniki</a:t>
            </a:r>
            <a:r>
              <a:rPr lang="en-US" sz="900" dirty="0"/>
              <a:t> </a:t>
            </a:r>
            <a:r>
              <a:rPr lang="en-US" sz="900" dirty="0" err="1"/>
              <a:t>ekonomiczne</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Czynniki</a:t>
            </a:r>
            <a:r>
              <a:rPr lang="en-US" sz="900" dirty="0"/>
              <a:t> </a:t>
            </a:r>
            <a:r>
              <a:rPr lang="en-US" sz="900" dirty="0" err="1"/>
              <a:t>społeczne</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Czynniki</a:t>
            </a:r>
            <a:r>
              <a:rPr lang="en-US" sz="900" dirty="0"/>
              <a:t> </a:t>
            </a:r>
            <a:r>
              <a:rPr lang="en-US" sz="900" dirty="0" err="1"/>
              <a:t>technologiczne</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Czynniki</a:t>
            </a:r>
            <a:r>
              <a:rPr lang="en-US" sz="900" dirty="0"/>
              <a:t> </a:t>
            </a:r>
            <a:r>
              <a:rPr lang="en-US" sz="900" dirty="0" err="1"/>
              <a:t>środowiskowe</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Czynniki</a:t>
            </a:r>
            <a:r>
              <a:rPr lang="en-US" sz="900" dirty="0"/>
              <a:t> </a:t>
            </a:r>
            <a:r>
              <a:rPr lang="en-US" sz="900" dirty="0" err="1"/>
              <a:t>prawne</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Analiza</a:t>
            </a:r>
            <a:r>
              <a:rPr lang="en-US" sz="900" dirty="0"/>
              <a:t> ta </a:t>
            </a:r>
            <a:r>
              <a:rPr lang="en-US" sz="900" dirty="0" err="1"/>
              <a:t>nazywana</a:t>
            </a:r>
            <a:r>
              <a:rPr lang="en-US" sz="900" dirty="0"/>
              <a:t> jest </a:t>
            </a:r>
            <a:r>
              <a:rPr lang="en-US" sz="900" dirty="0" err="1"/>
              <a:t>analizą</a:t>
            </a:r>
            <a:r>
              <a:rPr lang="en-US" sz="900" dirty="0"/>
              <a:t> PESTAL.</a:t>
            </a:r>
            <a:endParaRPr sz="900" dirty="0"/>
          </a:p>
        </p:txBody>
      </p:sp>
    </p:spTree>
    <p:extLst>
      <p:ext uri="{BB962C8B-B14F-4D97-AF65-F5344CB8AC3E}">
        <p14:creationId xmlns:p14="http://schemas.microsoft.com/office/powerpoint/2010/main" val="2208408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5" name="Google Shape;295;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Konkurencja</a:t>
            </a:r>
            <a:r>
              <a:rPr lang="en-US" sz="900" dirty="0"/>
              <a:t> </a:t>
            </a:r>
            <a:r>
              <a:rPr lang="en-US" sz="900" dirty="0" err="1"/>
              <a:t>warunkuje</a:t>
            </a:r>
            <a:r>
              <a:rPr lang="en-US" sz="900" dirty="0"/>
              <a:t> </a:t>
            </a:r>
            <a:r>
              <a:rPr lang="en-US" sz="900" dirty="0" err="1"/>
              <a:t>działalność</a:t>
            </a:r>
            <a:r>
              <a:rPr lang="en-US" sz="900" dirty="0"/>
              <a:t> </a:t>
            </a:r>
            <a:r>
              <a:rPr lang="en-US" sz="900" dirty="0" err="1"/>
              <a:t>firmy</a:t>
            </a:r>
            <a:r>
              <a:rPr lang="en-US" sz="900" dirty="0"/>
              <a:t>. </a:t>
            </a:r>
            <a:r>
              <a:rPr lang="en-US" sz="900" dirty="0" err="1"/>
              <a:t>Nic</a:t>
            </a:r>
            <a:r>
              <a:rPr lang="en-US" sz="900" dirty="0"/>
              <a:t> </a:t>
            </a:r>
            <a:r>
              <a:rPr lang="en-US" sz="900" dirty="0" err="1"/>
              <a:t>dziwnego</a:t>
            </a:r>
            <a:r>
              <a:rPr lang="en-US" sz="900" dirty="0"/>
              <a:t>, </a:t>
            </a:r>
            <a:r>
              <a:rPr lang="en-US" sz="900" dirty="0" err="1"/>
              <a:t>że</a:t>
            </a:r>
            <a:r>
              <a:rPr lang="en-US" sz="900" dirty="0"/>
              <a:t> </a:t>
            </a:r>
            <a:r>
              <a:rPr lang="en-US" sz="900" dirty="0" err="1"/>
              <a:t>nie</a:t>
            </a:r>
            <a:r>
              <a:rPr lang="en-US" sz="900" dirty="0"/>
              <a:t> jest </a:t>
            </a:r>
            <a:r>
              <a:rPr lang="en-US" sz="900" dirty="0" err="1"/>
              <a:t>możliwe</a:t>
            </a:r>
            <a:r>
              <a:rPr lang="en-US" sz="900" dirty="0"/>
              <a:t> </a:t>
            </a:r>
            <a:r>
              <a:rPr lang="en-US" sz="900" dirty="0" err="1"/>
              <a:t>monitorowanie</a:t>
            </a:r>
            <a:r>
              <a:rPr lang="en-US" sz="900" dirty="0"/>
              <a:t> </a:t>
            </a:r>
            <a:r>
              <a:rPr lang="en-US" sz="900" dirty="0" err="1"/>
              <a:t>wszystkich</a:t>
            </a:r>
            <a:r>
              <a:rPr lang="en-US" sz="900" dirty="0"/>
              <a:t> </a:t>
            </a:r>
            <a:r>
              <a:rPr lang="en-US" sz="900" dirty="0" err="1"/>
              <a:t>konkurentów</a:t>
            </a:r>
            <a:r>
              <a:rPr lang="en-US" sz="900" dirty="0"/>
              <a:t> </a:t>
            </a:r>
            <a:r>
              <a:rPr lang="en-US" sz="900" dirty="0" err="1"/>
              <a:t>i</a:t>
            </a:r>
            <a:r>
              <a:rPr lang="en-US" sz="900" dirty="0"/>
              <a:t> </a:t>
            </a:r>
            <a:r>
              <a:rPr lang="en-US" sz="900" dirty="0" err="1"/>
              <a:t>dlatego</a:t>
            </a:r>
            <a:r>
              <a:rPr lang="en-US" sz="900" dirty="0"/>
              <a:t> </a:t>
            </a:r>
            <a:r>
              <a:rPr lang="en-US" sz="900" dirty="0" err="1"/>
              <a:t>konieczne</a:t>
            </a:r>
            <a:r>
              <a:rPr lang="en-US" sz="900" dirty="0"/>
              <a:t> jest </a:t>
            </a:r>
            <a:r>
              <a:rPr lang="en-US" sz="900" dirty="0" err="1"/>
              <a:t>określenie</a:t>
            </a:r>
            <a:r>
              <a:rPr lang="en-US" sz="900" dirty="0"/>
              <a:t>, </a:t>
            </a:r>
            <a:r>
              <a:rPr lang="en-US" sz="900" dirty="0" err="1"/>
              <a:t>którzy</a:t>
            </a:r>
            <a:r>
              <a:rPr lang="en-US" sz="900" dirty="0"/>
              <a:t> </a:t>
            </a:r>
            <a:r>
              <a:rPr lang="en-US" sz="900" dirty="0" err="1"/>
              <a:t>są</a:t>
            </a:r>
            <a:r>
              <a:rPr lang="en-US" sz="900" dirty="0"/>
              <a:t> </a:t>
            </a:r>
            <a:r>
              <a:rPr lang="en-US" sz="900" dirty="0" err="1"/>
              <a:t>głównymi</a:t>
            </a:r>
            <a:r>
              <a:rPr lang="en-US" sz="900" dirty="0"/>
              <a:t> </a:t>
            </a:r>
            <a:r>
              <a:rPr lang="en-US" sz="900" dirty="0" err="1"/>
              <a:t>konkurentami</a:t>
            </a:r>
            <a:r>
              <a:rPr lang="en-US" sz="900" dirty="0"/>
              <a:t>, </a:t>
            </a:r>
            <a:r>
              <a:rPr lang="en-US" sz="900" dirty="0" err="1"/>
              <a:t>na</a:t>
            </a:r>
            <a:r>
              <a:rPr lang="en-US" sz="900" dirty="0"/>
              <a:t> </a:t>
            </a:r>
            <a:r>
              <a:rPr lang="en-US" sz="900" dirty="0" err="1"/>
              <a:t>przykład</a:t>
            </a:r>
            <a:r>
              <a:rPr lang="en-US" sz="900" dirty="0"/>
              <a:t> </a:t>
            </a:r>
            <a:r>
              <a:rPr lang="en-US" sz="900" dirty="0" err="1"/>
              <a:t>przy</a:t>
            </a:r>
            <a:r>
              <a:rPr lang="en-US" sz="900" dirty="0"/>
              <a:t> </a:t>
            </a:r>
            <a:r>
              <a:rPr lang="en-US" sz="900" dirty="0" err="1"/>
              <a:t>użyciu</a:t>
            </a:r>
            <a:r>
              <a:rPr lang="en-US" sz="900" dirty="0"/>
              <a:t> </a:t>
            </a:r>
            <a:r>
              <a:rPr lang="en-US" sz="900" dirty="0" err="1"/>
              <a:t>kryteriów</a:t>
            </a:r>
            <a:r>
              <a:rPr lang="en-US" sz="900" dirty="0"/>
              <a:t> </a:t>
            </a:r>
            <a:r>
              <a:rPr lang="en-US" sz="900" dirty="0" err="1"/>
              <a:t>geograficznych</a:t>
            </a:r>
            <a:r>
              <a:rPr lang="en-US" sz="900" dirty="0"/>
              <a:t> </a:t>
            </a:r>
            <a:r>
              <a:rPr lang="en-US" sz="900" dirty="0" err="1"/>
              <a:t>lub</a:t>
            </a:r>
            <a:r>
              <a:rPr lang="en-US" sz="900" dirty="0"/>
              <a:t> </a:t>
            </a:r>
            <a:r>
              <a:rPr lang="en-US" sz="900" dirty="0" err="1"/>
              <a:t>podobnych</a:t>
            </a:r>
            <a:r>
              <a:rPr lang="en-US" sz="900" dirty="0"/>
              <a:t> </a:t>
            </a:r>
            <a:r>
              <a:rPr lang="en-US" sz="900" dirty="0" err="1"/>
              <a:t>strategii</a:t>
            </a:r>
            <a:r>
              <a:rPr lang="en-US" sz="900" dirty="0"/>
              <a:t> </a:t>
            </a:r>
            <a:r>
              <a:rPr lang="en-US" sz="900" dirty="0" err="1"/>
              <a:t>lub</a:t>
            </a:r>
            <a:r>
              <a:rPr lang="en-US" sz="900" dirty="0"/>
              <a:t> </a:t>
            </a:r>
            <a:r>
              <a:rPr lang="en-US" sz="900" dirty="0" err="1"/>
              <a:t>wybierając</a:t>
            </a:r>
            <a:r>
              <a:rPr lang="en-US" sz="900" dirty="0"/>
              <a:t> </a:t>
            </a:r>
            <a:r>
              <a:rPr lang="en-US" sz="900" dirty="0" err="1"/>
              <a:t>konkurentów</a:t>
            </a:r>
            <a:r>
              <a:rPr lang="en-US" sz="900" dirty="0"/>
              <a:t>, </a:t>
            </a:r>
            <a:r>
              <a:rPr lang="en-US" sz="900" dirty="0" err="1"/>
              <a:t>którzy</a:t>
            </a:r>
            <a:r>
              <a:rPr lang="en-US" sz="900" dirty="0"/>
              <a:t> </a:t>
            </a:r>
            <a:r>
              <a:rPr lang="en-US" sz="900" dirty="0" err="1"/>
              <a:t>sprzedają</a:t>
            </a:r>
            <a:r>
              <a:rPr lang="en-US" sz="900" dirty="0"/>
              <a:t> </a:t>
            </a:r>
            <a:r>
              <a:rPr lang="en-US" sz="900" dirty="0" err="1"/>
              <a:t>więcej</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Analiza</a:t>
            </a:r>
            <a:r>
              <a:rPr lang="en-US" sz="900" dirty="0"/>
              <a:t> </a:t>
            </a:r>
            <a:r>
              <a:rPr lang="en-US" sz="900" dirty="0" err="1"/>
              <a:t>konkurencji</a:t>
            </a:r>
            <a:r>
              <a:rPr lang="en-US" sz="900" dirty="0"/>
              <a:t> z </a:t>
            </a:r>
            <a:r>
              <a:rPr lang="en-US" sz="900" dirty="0" err="1"/>
              <a:t>perspektywy</a:t>
            </a:r>
            <a:r>
              <a:rPr lang="en-US" sz="900" dirty="0"/>
              <a:t> </a:t>
            </a:r>
            <a:r>
              <a:rPr lang="en-US" sz="900" dirty="0" err="1"/>
              <a:t>cyfrowej</a:t>
            </a:r>
            <a:r>
              <a:rPr lang="en-US" sz="900" dirty="0"/>
              <a:t> </a:t>
            </a:r>
            <a:r>
              <a:rPr lang="en-US" sz="900" dirty="0" err="1"/>
              <a:t>powinna</a:t>
            </a:r>
            <a:r>
              <a:rPr lang="en-US" sz="900" dirty="0"/>
              <a:t> </a:t>
            </a:r>
            <a:r>
              <a:rPr lang="en-US" sz="900" dirty="0" err="1"/>
              <a:t>być</a:t>
            </a:r>
            <a:r>
              <a:rPr lang="en-US" sz="900" dirty="0"/>
              <a:t> </a:t>
            </a:r>
            <a:r>
              <a:rPr lang="en-US" sz="900" dirty="0" err="1"/>
              <a:t>tak</a:t>
            </a:r>
            <a:r>
              <a:rPr lang="en-US" sz="900" dirty="0"/>
              <a:t> </a:t>
            </a:r>
            <a:r>
              <a:rPr lang="en-US" sz="900" dirty="0" err="1"/>
              <a:t>wyczerpująca</a:t>
            </a:r>
            <a:r>
              <a:rPr lang="en-US" sz="900" dirty="0"/>
              <a:t>, </a:t>
            </a:r>
            <a:r>
              <a:rPr lang="en-US" sz="900" dirty="0" err="1"/>
              <a:t>jak</a:t>
            </a:r>
            <a:r>
              <a:rPr lang="en-US" sz="900" dirty="0"/>
              <a:t> to </a:t>
            </a:r>
            <a:r>
              <a:rPr lang="en-US" sz="900" dirty="0" err="1"/>
              <a:t>tylko</a:t>
            </a:r>
            <a:r>
              <a:rPr lang="en-US" sz="900" dirty="0"/>
              <a:t> </a:t>
            </a:r>
            <a:r>
              <a:rPr lang="en-US" sz="900" dirty="0" err="1"/>
              <a:t>możliwe</a:t>
            </a:r>
            <a:r>
              <a:rPr lang="en-US" sz="900" dirty="0"/>
              <a:t>, </a:t>
            </a:r>
            <a:r>
              <a:rPr lang="en-US" sz="900" dirty="0" err="1"/>
              <a:t>próbując</a:t>
            </a:r>
            <a:r>
              <a:rPr lang="en-US" sz="900" dirty="0"/>
              <a:t> </a:t>
            </a:r>
            <a:r>
              <a:rPr lang="en-US" sz="900" dirty="0" err="1"/>
              <a:t>zrozumieć</a:t>
            </a:r>
            <a:r>
              <a:rPr lang="en-US" sz="900" dirty="0"/>
              <a:t>, </a:t>
            </a:r>
            <a:r>
              <a:rPr lang="en-US" sz="900" dirty="0" err="1"/>
              <a:t>jakie</a:t>
            </a:r>
            <a:r>
              <a:rPr lang="en-US" sz="900" dirty="0"/>
              <a:t> </a:t>
            </a:r>
            <a:r>
              <a:rPr lang="en-US" sz="900" dirty="0" err="1"/>
              <a:t>cele</a:t>
            </a:r>
            <a:r>
              <a:rPr lang="en-US" sz="900" dirty="0"/>
              <a:t> </a:t>
            </a:r>
            <a:r>
              <a:rPr lang="en-US" sz="900" dirty="0" err="1"/>
              <a:t>starają</a:t>
            </a:r>
            <a:r>
              <a:rPr lang="en-US" sz="900" dirty="0"/>
              <a:t> </a:t>
            </a:r>
            <a:r>
              <a:rPr lang="en-US" sz="900" dirty="0" err="1"/>
              <a:t>się</a:t>
            </a:r>
            <a:r>
              <a:rPr lang="en-US" sz="900" dirty="0"/>
              <a:t> </a:t>
            </a:r>
            <a:r>
              <a:rPr lang="en-US" sz="900" dirty="0" err="1"/>
              <a:t>osiągnąć</a:t>
            </a:r>
            <a:r>
              <a:rPr lang="en-US" sz="900" dirty="0"/>
              <a:t> </a:t>
            </a:r>
            <a:r>
              <a:rPr lang="en-US" sz="900" dirty="0" err="1"/>
              <a:t>za</a:t>
            </a:r>
            <a:r>
              <a:rPr lang="en-US" sz="900" dirty="0"/>
              <a:t> </a:t>
            </a:r>
            <a:r>
              <a:rPr lang="en-US" sz="900" dirty="0" err="1"/>
              <a:t>pomocą</a:t>
            </a:r>
            <a:r>
              <a:rPr lang="en-US" sz="900" dirty="0"/>
              <a:t> </a:t>
            </a:r>
            <a:r>
              <a:rPr lang="en-US" sz="900" dirty="0" err="1"/>
              <a:t>kanałów</a:t>
            </a:r>
            <a:r>
              <a:rPr lang="en-US" sz="900" dirty="0"/>
              <a:t> </a:t>
            </a:r>
            <a:r>
              <a:rPr lang="en-US" sz="900" dirty="0" err="1"/>
              <a:t>cyfrowych</a:t>
            </a:r>
            <a:r>
              <a:rPr lang="en-US" sz="900" dirty="0"/>
              <a:t>, </a:t>
            </a:r>
            <a:r>
              <a:rPr lang="en-US" sz="900" dirty="0" err="1"/>
              <a:t>analizując</a:t>
            </a:r>
            <a:r>
              <a:rPr lang="en-US" sz="900" dirty="0"/>
              <a:t> </a:t>
            </a:r>
            <a:r>
              <a:rPr lang="en-US" sz="900" dirty="0" err="1"/>
              <a:t>wskaźniki</a:t>
            </a:r>
            <a:r>
              <a:rPr lang="en-US" sz="900" dirty="0"/>
              <a:t> </a:t>
            </a:r>
            <a:r>
              <a:rPr lang="en-US" sz="900" dirty="0" err="1"/>
              <a:t>związane</a:t>
            </a:r>
            <a:r>
              <a:rPr lang="en-US" sz="900" dirty="0"/>
              <a:t> </a:t>
            </a:r>
            <a:r>
              <a:rPr lang="en-US" sz="900" dirty="0" err="1"/>
              <a:t>ze</a:t>
            </a:r>
            <a:r>
              <a:rPr lang="en-US" sz="900" dirty="0"/>
              <a:t> </a:t>
            </a:r>
            <a:r>
              <a:rPr lang="en-US" sz="900" dirty="0" err="1"/>
              <a:t>stroną</a:t>
            </a:r>
            <a:r>
              <a:rPr lang="en-US" sz="900" dirty="0"/>
              <a:t> </a:t>
            </a:r>
            <a:r>
              <a:rPr lang="en-US" sz="900" dirty="0" err="1"/>
              <a:t>internetową</a:t>
            </a:r>
            <a:r>
              <a:rPr lang="en-US" sz="900" dirty="0"/>
              <a:t>, </a:t>
            </a:r>
            <a:r>
              <a:rPr lang="en-US" sz="900" dirty="0" err="1"/>
              <a:t>sieciami</a:t>
            </a:r>
            <a:r>
              <a:rPr lang="en-US" sz="900" dirty="0"/>
              <a:t> </a:t>
            </a:r>
            <a:r>
              <a:rPr lang="en-US" sz="900" dirty="0" err="1"/>
              <a:t>społecznościowymi</a:t>
            </a:r>
            <a:r>
              <a:rPr lang="en-US" sz="900" dirty="0"/>
              <a:t> </a:t>
            </a:r>
            <a:r>
              <a:rPr lang="en-US" sz="900" dirty="0" err="1"/>
              <a:t>itp</a:t>
            </a:r>
            <a:r>
              <a:rPr lang="en-US" sz="900" dirty="0"/>
              <a:t>. </a:t>
            </a:r>
            <a:r>
              <a:rPr lang="en-US" sz="900" dirty="0" err="1"/>
              <a:t>Ważna</a:t>
            </a:r>
            <a:r>
              <a:rPr lang="en-US" sz="900" dirty="0"/>
              <a:t> jest </a:t>
            </a:r>
            <a:r>
              <a:rPr lang="en-US" sz="900" dirty="0" err="1"/>
              <a:t>również</a:t>
            </a:r>
            <a:r>
              <a:rPr lang="en-US" sz="900" dirty="0"/>
              <a:t> </a:t>
            </a:r>
            <a:r>
              <a:rPr lang="en-US" sz="900" dirty="0" err="1"/>
              <a:t>analiza</a:t>
            </a:r>
            <a:r>
              <a:rPr lang="en-US" sz="900" dirty="0"/>
              <a:t> </a:t>
            </a:r>
            <a:r>
              <a:rPr lang="en-US" sz="900" dirty="0" err="1"/>
              <a:t>jakościowa</a:t>
            </a:r>
            <a:r>
              <a:rPr lang="en-US" sz="900" dirty="0"/>
              <a:t>. Na </a:t>
            </a:r>
            <a:r>
              <a:rPr lang="en-US" sz="900" dirty="0" err="1"/>
              <a:t>przykład</a:t>
            </a:r>
            <a:r>
              <a:rPr lang="en-US" sz="900" dirty="0"/>
              <a:t> </a:t>
            </a:r>
            <a:r>
              <a:rPr lang="en-US" sz="900" dirty="0" err="1"/>
              <a:t>na</a:t>
            </a:r>
            <a:r>
              <a:rPr lang="en-US" sz="900" dirty="0"/>
              <a:t> </a:t>
            </a:r>
            <a:r>
              <a:rPr lang="en-US" sz="900" dirty="0" err="1"/>
              <a:t>stronie</a:t>
            </a:r>
            <a:r>
              <a:rPr lang="en-US" sz="900" dirty="0"/>
              <a:t> </a:t>
            </a:r>
            <a:r>
              <a:rPr lang="en-US" sz="900" dirty="0" err="1"/>
              <a:t>internetowej</a:t>
            </a:r>
            <a:r>
              <a:rPr lang="en-US" sz="900" dirty="0"/>
              <a:t> </a:t>
            </a:r>
            <a:r>
              <a:rPr lang="en-US" sz="900" dirty="0" err="1"/>
              <a:t>należy</a:t>
            </a:r>
            <a:r>
              <a:rPr lang="en-US" sz="900" dirty="0"/>
              <a:t> </a:t>
            </a:r>
            <a:r>
              <a:rPr lang="en-US" sz="900" dirty="0" err="1"/>
              <a:t>ocenić</a:t>
            </a:r>
            <a:r>
              <a:rPr lang="en-US" sz="900" dirty="0"/>
              <a:t> </a:t>
            </a:r>
            <a:r>
              <a:rPr lang="en-US" sz="900" dirty="0" err="1"/>
              <a:t>rolę</a:t>
            </a:r>
            <a:r>
              <a:rPr lang="en-US" sz="900" dirty="0"/>
              <a:t>, </a:t>
            </a:r>
            <a:r>
              <a:rPr lang="en-US" sz="900" dirty="0" err="1"/>
              <a:t>jaką</a:t>
            </a:r>
            <a:r>
              <a:rPr lang="en-US" sz="900" dirty="0"/>
              <a:t> </a:t>
            </a:r>
            <a:r>
              <a:rPr lang="en-US" sz="900" dirty="0" err="1"/>
              <a:t>odgrywa</a:t>
            </a:r>
            <a:r>
              <a:rPr lang="en-US" sz="900" dirty="0"/>
              <a:t>, </a:t>
            </a:r>
            <a:r>
              <a:rPr lang="en-US" sz="900" dirty="0" err="1"/>
              <a:t>strukturę</a:t>
            </a:r>
            <a:r>
              <a:rPr lang="en-US" sz="900" dirty="0"/>
              <a:t> </a:t>
            </a:r>
            <a:r>
              <a:rPr lang="en-US" sz="900" dirty="0" err="1"/>
              <a:t>strony</a:t>
            </a:r>
            <a:r>
              <a:rPr lang="en-US" sz="900" dirty="0"/>
              <a:t>, </a:t>
            </a:r>
            <a:r>
              <a:rPr lang="en-US" sz="900" dirty="0" err="1"/>
              <a:t>zastosowaną</a:t>
            </a:r>
            <a:r>
              <a:rPr lang="en-US" sz="900" dirty="0"/>
              <a:t> </a:t>
            </a:r>
            <a:r>
              <a:rPr lang="en-US" sz="900" dirty="0" err="1"/>
              <a:t>technologię</a:t>
            </a:r>
            <a:r>
              <a:rPr lang="en-US" sz="900" dirty="0"/>
              <a:t>. W </a:t>
            </a:r>
            <a:r>
              <a:rPr lang="en-US" sz="900" dirty="0" err="1"/>
              <a:t>sieciach</a:t>
            </a:r>
            <a:r>
              <a:rPr lang="en-US" sz="900" dirty="0"/>
              <a:t> </a:t>
            </a:r>
            <a:r>
              <a:rPr lang="en-US" sz="900" dirty="0" err="1"/>
              <a:t>społecznościowych</a:t>
            </a:r>
            <a:r>
              <a:rPr lang="en-US" sz="900" dirty="0"/>
              <a:t> </a:t>
            </a:r>
            <a:r>
              <a:rPr lang="en-US" sz="900" dirty="0" err="1"/>
              <a:t>można</a:t>
            </a:r>
            <a:r>
              <a:rPr lang="en-US" sz="900" dirty="0"/>
              <a:t> </a:t>
            </a:r>
            <a:r>
              <a:rPr lang="en-US" sz="900" dirty="0" err="1"/>
              <a:t>przeanalizować</a:t>
            </a:r>
            <a:r>
              <a:rPr lang="en-US" sz="900" dirty="0"/>
              <a:t> </a:t>
            </a:r>
            <a:r>
              <a:rPr lang="en-US" sz="900" dirty="0" err="1"/>
              <a:t>jakość</a:t>
            </a:r>
            <a:r>
              <a:rPr lang="en-US" sz="900" dirty="0"/>
              <a:t> </a:t>
            </a:r>
            <a:r>
              <a:rPr lang="en-US" sz="900" dirty="0" err="1"/>
              <a:t>zdjęć</a:t>
            </a:r>
            <a:r>
              <a:rPr lang="en-US" sz="900" dirty="0"/>
              <a:t>, </a:t>
            </a:r>
            <a:r>
              <a:rPr lang="en-US" sz="900" dirty="0" err="1"/>
              <a:t>jakość</a:t>
            </a:r>
            <a:r>
              <a:rPr lang="en-US" sz="900" dirty="0"/>
              <a:t> </a:t>
            </a:r>
            <a:r>
              <a:rPr lang="en-US" sz="900" dirty="0" err="1"/>
              <a:t>filmów</a:t>
            </a:r>
            <a:r>
              <a:rPr lang="en-US" sz="900" dirty="0"/>
              <a:t>, </a:t>
            </a:r>
            <a:r>
              <a:rPr lang="en-US" sz="900" dirty="0" err="1"/>
              <a:t>zastosowany</a:t>
            </a:r>
            <a:r>
              <a:rPr lang="en-US" sz="900" dirty="0"/>
              <a:t> storytelling, </a:t>
            </a:r>
            <a:r>
              <a:rPr lang="en-US" sz="900" dirty="0" err="1"/>
              <a:t>różnorodność</a:t>
            </a:r>
            <a:r>
              <a:rPr lang="en-US" sz="900" dirty="0"/>
              <a:t> </a:t>
            </a:r>
            <a:r>
              <a:rPr lang="en-US" sz="900" dirty="0" err="1"/>
              <a:t>publikacji</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Należy</a:t>
            </a:r>
            <a:r>
              <a:rPr lang="en-US" sz="900" dirty="0"/>
              <a:t> </a:t>
            </a:r>
            <a:r>
              <a:rPr lang="en-US" sz="900" dirty="0" err="1"/>
              <a:t>również</a:t>
            </a:r>
            <a:r>
              <a:rPr lang="en-US" sz="900" dirty="0"/>
              <a:t> </a:t>
            </a:r>
            <a:r>
              <a:rPr lang="en-US" sz="900" dirty="0" err="1"/>
              <a:t>sprawdzić</a:t>
            </a:r>
            <a:r>
              <a:rPr lang="en-US" sz="900" dirty="0"/>
              <a:t> </a:t>
            </a:r>
            <a:r>
              <a:rPr lang="en-US" sz="900" dirty="0" err="1"/>
              <a:t>sposób</a:t>
            </a:r>
            <a:r>
              <a:rPr lang="en-US" sz="900" dirty="0"/>
              <a:t>, w </a:t>
            </a:r>
            <a:r>
              <a:rPr lang="en-US" sz="900" dirty="0" err="1"/>
              <a:t>jaki</a:t>
            </a:r>
            <a:r>
              <a:rPr lang="en-US" sz="900" dirty="0"/>
              <a:t> </a:t>
            </a:r>
            <a:r>
              <a:rPr lang="en-US" sz="900" dirty="0" err="1"/>
              <a:t>konkurencja</a:t>
            </a:r>
            <a:r>
              <a:rPr lang="en-US" sz="900" dirty="0"/>
              <a:t> </a:t>
            </a:r>
            <a:r>
              <a:rPr lang="en-US" sz="900" dirty="0" err="1"/>
              <a:t>integruje</a:t>
            </a:r>
            <a:r>
              <a:rPr lang="en-US" sz="900" dirty="0"/>
              <a:t> </a:t>
            </a:r>
            <a:r>
              <a:rPr lang="en-US" sz="900" dirty="0" err="1"/>
              <a:t>swoją</a:t>
            </a:r>
            <a:r>
              <a:rPr lang="en-US" sz="900" dirty="0"/>
              <a:t> </a:t>
            </a:r>
            <a:r>
              <a:rPr lang="en-US" sz="900" dirty="0" err="1"/>
              <a:t>obecność</a:t>
            </a:r>
            <a:r>
              <a:rPr lang="en-US" sz="900" dirty="0"/>
              <a:t> online z </a:t>
            </a:r>
            <a:r>
              <a:rPr lang="en-US" sz="900" dirty="0" err="1"/>
              <a:t>działaniami</a:t>
            </a:r>
            <a:r>
              <a:rPr lang="en-US" sz="900" dirty="0"/>
              <a:t> offline, we </a:t>
            </a:r>
            <a:r>
              <a:rPr lang="en-US" sz="900" dirty="0" err="1"/>
              <a:t>wszystkich</a:t>
            </a:r>
            <a:r>
              <a:rPr lang="en-US" sz="900" dirty="0"/>
              <a:t> </a:t>
            </a:r>
            <a:r>
              <a:rPr lang="en-US" sz="900" dirty="0" err="1"/>
              <a:t>możliwych</a:t>
            </a:r>
            <a:r>
              <a:rPr lang="en-US" sz="900" dirty="0"/>
              <a:t> </a:t>
            </a:r>
            <a:r>
              <a:rPr lang="en-US" sz="900" dirty="0" err="1"/>
              <a:t>aspektach</a:t>
            </a:r>
            <a:r>
              <a:rPr lang="en-US" sz="900" dirty="0"/>
              <a:t>, ale </a:t>
            </a:r>
            <a:r>
              <a:rPr lang="en-US" sz="900" dirty="0" err="1"/>
              <a:t>ze</a:t>
            </a:r>
            <a:r>
              <a:rPr lang="en-US" sz="900" dirty="0"/>
              <a:t> </a:t>
            </a:r>
            <a:r>
              <a:rPr lang="en-US" sz="900" dirty="0" err="1"/>
              <a:t>szczególnym</a:t>
            </a:r>
            <a:r>
              <a:rPr lang="en-US" sz="900" dirty="0"/>
              <a:t> </a:t>
            </a:r>
            <a:r>
              <a:rPr lang="en-US" sz="900" dirty="0" err="1"/>
              <a:t>naciskiem</a:t>
            </a:r>
            <a:r>
              <a:rPr lang="en-US" sz="900" dirty="0"/>
              <a:t> </a:t>
            </a:r>
            <a:r>
              <a:rPr lang="en-US" sz="900" dirty="0" err="1"/>
              <a:t>na</a:t>
            </a:r>
            <a:r>
              <a:rPr lang="en-US" sz="900" dirty="0"/>
              <a:t> </a:t>
            </a:r>
            <a:r>
              <a:rPr lang="en-US" sz="900" dirty="0" err="1"/>
              <a:t>opracowany</a:t>
            </a:r>
            <a:r>
              <a:rPr lang="en-US" sz="900" dirty="0"/>
              <a:t> mix </a:t>
            </a:r>
            <a:r>
              <a:rPr lang="en-US" sz="900" dirty="0" err="1"/>
              <a:t>marketingowy</a:t>
            </a:r>
            <a:r>
              <a:rPr lang="en-US" sz="900" dirty="0"/>
              <a:t>. Na </a:t>
            </a:r>
            <a:r>
              <a:rPr lang="en-US" sz="900" dirty="0" err="1"/>
              <a:t>przykład</a:t>
            </a:r>
            <a:r>
              <a:rPr lang="en-US" sz="900" dirty="0"/>
              <a:t>, </a:t>
            </a:r>
            <a:r>
              <a:rPr lang="en-US" sz="900" dirty="0" err="1"/>
              <a:t>czy</a:t>
            </a:r>
            <a:r>
              <a:rPr lang="en-US" sz="900" dirty="0"/>
              <a:t> </a:t>
            </a:r>
            <a:r>
              <a:rPr lang="en-US" sz="900" dirty="0" err="1"/>
              <a:t>produkty</a:t>
            </a:r>
            <a:r>
              <a:rPr lang="en-US" sz="900" dirty="0"/>
              <a:t>, </a:t>
            </a:r>
            <a:r>
              <a:rPr lang="en-US" sz="900" dirty="0" err="1"/>
              <a:t>marki</a:t>
            </a:r>
            <a:r>
              <a:rPr lang="en-US" sz="900" dirty="0"/>
              <a:t>, </a:t>
            </a:r>
            <a:r>
              <a:rPr lang="en-US" sz="900" dirty="0" err="1"/>
              <a:t>które</a:t>
            </a:r>
            <a:r>
              <a:rPr lang="en-US" sz="900" dirty="0"/>
              <a:t> </a:t>
            </a:r>
            <a:r>
              <a:rPr lang="en-US" sz="900" dirty="0" err="1"/>
              <a:t>są</a:t>
            </a:r>
            <a:r>
              <a:rPr lang="en-US" sz="900" dirty="0"/>
              <a:t> </a:t>
            </a:r>
            <a:r>
              <a:rPr lang="en-US" sz="900" dirty="0" err="1"/>
              <a:t>sprzedawane</a:t>
            </a:r>
            <a:r>
              <a:rPr lang="en-US" sz="900" dirty="0"/>
              <a:t> online, </a:t>
            </a:r>
            <a:r>
              <a:rPr lang="en-US" sz="900" dirty="0" err="1"/>
              <a:t>są</a:t>
            </a:r>
            <a:r>
              <a:rPr lang="en-US" sz="900" dirty="0"/>
              <a:t> </a:t>
            </a:r>
            <a:r>
              <a:rPr lang="en-US" sz="900" dirty="0" err="1"/>
              <a:t>również</a:t>
            </a:r>
            <a:r>
              <a:rPr lang="en-US" sz="900" dirty="0"/>
              <a:t> </a:t>
            </a:r>
            <a:r>
              <a:rPr lang="en-US" sz="900" dirty="0" err="1"/>
              <a:t>sprzedawane</a:t>
            </a:r>
            <a:r>
              <a:rPr lang="en-US" sz="900" dirty="0"/>
              <a:t> offline? </a:t>
            </a:r>
            <a:r>
              <a:rPr lang="en-US" sz="900" dirty="0" err="1"/>
              <a:t>Czy</a:t>
            </a:r>
            <a:r>
              <a:rPr lang="en-US" sz="900" dirty="0"/>
              <a:t> </a:t>
            </a:r>
            <a:r>
              <a:rPr lang="en-US" sz="900" dirty="0" err="1"/>
              <a:t>cena</a:t>
            </a:r>
            <a:r>
              <a:rPr lang="en-US" sz="900" dirty="0"/>
              <a:t> </a:t>
            </a:r>
            <a:r>
              <a:rPr lang="en-US" sz="900" dirty="0" err="1"/>
              <a:t>pobierana</a:t>
            </a:r>
            <a:r>
              <a:rPr lang="en-US" sz="900" dirty="0"/>
              <a:t> online </a:t>
            </a:r>
            <a:r>
              <a:rPr lang="en-US" sz="900" dirty="0" err="1"/>
              <a:t>i</a:t>
            </a:r>
            <a:r>
              <a:rPr lang="en-US" sz="900" dirty="0"/>
              <a:t> offline jest taka </a:t>
            </a:r>
            <a:r>
              <a:rPr lang="en-US" sz="900" dirty="0" err="1"/>
              <a:t>sama</a:t>
            </a:r>
            <a:r>
              <a:rPr lang="en-US" sz="900" dirty="0"/>
              <a:t>? </a:t>
            </a:r>
            <a:r>
              <a:rPr lang="en-US" sz="900" dirty="0" err="1"/>
              <a:t>Czy</a:t>
            </a:r>
            <a:r>
              <a:rPr lang="en-US" sz="900" dirty="0"/>
              <a:t> </a:t>
            </a:r>
            <a:r>
              <a:rPr lang="en-US" sz="900" dirty="0" err="1"/>
              <a:t>istnieją</a:t>
            </a:r>
            <a:r>
              <a:rPr lang="en-US" sz="900" dirty="0"/>
              <a:t> </a:t>
            </a:r>
            <a:r>
              <a:rPr lang="en-US" sz="900" dirty="0" err="1"/>
              <a:t>specjalne</a:t>
            </a:r>
            <a:r>
              <a:rPr lang="en-US" sz="900" dirty="0"/>
              <a:t> </a:t>
            </a:r>
            <a:r>
              <a:rPr lang="en-US" sz="900" dirty="0" err="1"/>
              <a:t>promocje</a:t>
            </a:r>
            <a:r>
              <a:rPr lang="en-US" sz="900" dirty="0"/>
              <a:t> </a:t>
            </a:r>
            <a:r>
              <a:rPr lang="en-US" sz="900" dirty="0" err="1"/>
              <a:t>sprzedaży</a:t>
            </a:r>
            <a:r>
              <a:rPr lang="en-US" sz="900" dirty="0"/>
              <a:t> w </a:t>
            </a:r>
            <a:r>
              <a:rPr lang="en-US" sz="900" dirty="0" err="1"/>
              <a:t>Internecie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Przegląd</a:t>
            </a:r>
            <a:r>
              <a:rPr lang="en-US" sz="900" dirty="0"/>
              <a:t> </a:t>
            </a:r>
            <a:r>
              <a:rPr lang="en-US" sz="900" dirty="0" err="1"/>
              <a:t>mocnych</a:t>
            </a:r>
            <a:r>
              <a:rPr lang="en-US" sz="900" dirty="0"/>
              <a:t> </a:t>
            </a:r>
            <a:r>
              <a:rPr lang="en-US" sz="900" dirty="0" err="1"/>
              <a:t>i</a:t>
            </a:r>
            <a:r>
              <a:rPr lang="en-US" sz="900" dirty="0"/>
              <a:t> </a:t>
            </a:r>
            <a:r>
              <a:rPr lang="en-US" sz="900" dirty="0" err="1"/>
              <a:t>słabych</a:t>
            </a:r>
            <a:r>
              <a:rPr lang="en-US" sz="900" dirty="0"/>
              <a:t> </a:t>
            </a:r>
            <a:r>
              <a:rPr lang="en-US" sz="900" dirty="0" err="1"/>
              <a:t>stron</a:t>
            </a:r>
            <a:r>
              <a:rPr lang="en-US" sz="900" dirty="0"/>
              <a:t> </a:t>
            </a:r>
            <a:r>
              <a:rPr lang="en-US" sz="900" dirty="0" err="1"/>
              <a:t>konkurencji</a:t>
            </a:r>
            <a:r>
              <a:rPr lang="en-US" sz="900" dirty="0"/>
              <a:t> da </a:t>
            </a:r>
            <a:r>
              <a:rPr lang="en-US" sz="900" dirty="0" err="1"/>
              <a:t>pewne</a:t>
            </a:r>
            <a:r>
              <a:rPr lang="en-US" sz="900" dirty="0"/>
              <a:t> </a:t>
            </a:r>
            <a:r>
              <a:rPr lang="en-US" sz="900" dirty="0" err="1"/>
              <a:t>wskazówki</a:t>
            </a:r>
            <a:r>
              <a:rPr lang="en-US" sz="900" dirty="0"/>
              <a:t> </a:t>
            </a:r>
            <a:r>
              <a:rPr lang="en-US" sz="900" dirty="0" err="1"/>
              <a:t>dotyczące</a:t>
            </a:r>
            <a:r>
              <a:rPr lang="en-US" sz="900" dirty="0"/>
              <a:t> </a:t>
            </a:r>
            <a:r>
              <a:rPr lang="en-US" sz="900" dirty="0" err="1"/>
              <a:t>możliwych</a:t>
            </a:r>
            <a:r>
              <a:rPr lang="en-US" sz="900" dirty="0"/>
              <a:t> </a:t>
            </a:r>
            <a:r>
              <a:rPr lang="en-US" sz="900" dirty="0" err="1"/>
              <a:t>działań</a:t>
            </a:r>
            <a:r>
              <a:rPr lang="en-US" sz="900" dirty="0"/>
              <a:t> </a:t>
            </a:r>
            <a:r>
              <a:rPr lang="en-US" sz="900" dirty="0" err="1"/>
              <a:t>firmy</a:t>
            </a:r>
            <a:r>
              <a:rPr lang="en-US" sz="900" dirty="0"/>
              <a:t>.</a:t>
            </a:r>
            <a:endParaRPr sz="900" dirty="0"/>
          </a:p>
        </p:txBody>
      </p:sp>
    </p:spTree>
    <p:extLst>
      <p:ext uri="{BB962C8B-B14F-4D97-AF65-F5344CB8AC3E}">
        <p14:creationId xmlns:p14="http://schemas.microsoft.com/office/powerpoint/2010/main" val="35379333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200e5ce3493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2" name="Google Shape;302;g200e5ce3493_0_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Cel</a:t>
            </a:r>
            <a:r>
              <a:rPr lang="en-US" sz="900" dirty="0"/>
              <a:t> </a:t>
            </a:r>
            <a:r>
              <a:rPr lang="en-US" sz="900" dirty="0" err="1"/>
              <a:t>tego</a:t>
            </a:r>
            <a:r>
              <a:rPr lang="en-US" sz="900" dirty="0"/>
              <a:t> </a:t>
            </a:r>
            <a:r>
              <a:rPr lang="pl-PL" sz="900" dirty="0" smtClean="0"/>
              <a:t>zadania</a:t>
            </a:r>
            <a:r>
              <a:rPr lang="en-US" sz="900" dirty="0" smtClean="0"/>
              <a:t>: </a:t>
            </a:r>
            <a:r>
              <a:rPr lang="en-US" sz="900" dirty="0" err="1"/>
              <a:t>wykorzystanie</a:t>
            </a:r>
            <a:r>
              <a:rPr lang="en-US" sz="900" dirty="0"/>
              <a:t> </a:t>
            </a:r>
            <a:r>
              <a:rPr lang="en-US" sz="900" dirty="0" err="1"/>
              <a:t>narzędzia</a:t>
            </a:r>
            <a:r>
              <a:rPr lang="en-US" sz="900" dirty="0"/>
              <a:t> do </a:t>
            </a:r>
            <a:r>
              <a:rPr lang="en-US" sz="900" dirty="0" err="1"/>
              <a:t>oceny</a:t>
            </a:r>
            <a:r>
              <a:rPr lang="en-US" sz="900" dirty="0"/>
              <a:t> </a:t>
            </a:r>
            <a:r>
              <a:rPr lang="en-US" sz="900" dirty="0" err="1"/>
              <a:t>wydajności</a:t>
            </a:r>
            <a:r>
              <a:rPr lang="en-US" sz="900" dirty="0"/>
              <a:t> </a:t>
            </a:r>
            <a:r>
              <a:rPr lang="en-US" sz="900" dirty="0" err="1"/>
              <a:t>marek</a:t>
            </a:r>
            <a:r>
              <a:rPr lang="en-US" sz="900" dirty="0"/>
              <a:t> w </a:t>
            </a:r>
            <a:r>
              <a:rPr lang="en-US" sz="900" dirty="0" err="1"/>
              <a:t>sieciach</a:t>
            </a:r>
            <a:r>
              <a:rPr lang="en-US" sz="900" dirty="0"/>
              <a:t> </a:t>
            </a:r>
            <a:r>
              <a:rPr lang="en-US" sz="900" dirty="0" err="1"/>
              <a:t>społecznościowych</a:t>
            </a:r>
            <a:r>
              <a:rPr lang="en-US" sz="900" dirty="0"/>
              <a:t> Instagram, Facebook, </a:t>
            </a:r>
            <a:r>
              <a:rPr lang="en-US" sz="900" dirty="0" err="1"/>
              <a:t>TikTok</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Profesor</a:t>
            </a:r>
            <a:r>
              <a:rPr lang="en-US" sz="900" dirty="0"/>
              <a:t> </a:t>
            </a:r>
            <a:r>
              <a:rPr lang="en-US" sz="900" dirty="0" err="1"/>
              <a:t>może</a:t>
            </a:r>
            <a:r>
              <a:rPr lang="en-US" sz="900" dirty="0"/>
              <a:t> </a:t>
            </a:r>
            <a:r>
              <a:rPr lang="en-US" sz="900" dirty="0" err="1"/>
              <a:t>zasugerować</a:t>
            </a:r>
            <a:r>
              <a:rPr lang="en-US" sz="900" dirty="0"/>
              <a:t> </a:t>
            </a:r>
            <a:r>
              <a:rPr lang="en-US" sz="900" dirty="0" err="1"/>
              <a:t>studentowi</a:t>
            </a:r>
            <a:r>
              <a:rPr lang="en-US" sz="900" dirty="0"/>
              <a:t> </a:t>
            </a:r>
            <a:r>
              <a:rPr lang="en-US" sz="900" dirty="0" err="1"/>
              <a:t>następujący</a:t>
            </a:r>
            <a:r>
              <a:rPr lang="en-US" sz="900" dirty="0"/>
              <a:t> link do </a:t>
            </a:r>
            <a:r>
              <a:rPr lang="en-US" sz="900" dirty="0" err="1"/>
              <a:t>obejrzenia</a:t>
            </a:r>
            <a:r>
              <a:rPr lang="en-US" sz="900" dirty="0"/>
              <a:t> </a:t>
            </a:r>
            <a:r>
              <a:rPr lang="en-US" sz="900" dirty="0" err="1"/>
              <a:t>zestawu</a:t>
            </a:r>
            <a:r>
              <a:rPr lang="en-US" sz="900" dirty="0"/>
              <a:t> </a:t>
            </a:r>
            <a:r>
              <a:rPr lang="en-US" sz="900" dirty="0" err="1"/>
              <a:t>filmów</a:t>
            </a:r>
            <a:r>
              <a:rPr lang="en-US" sz="900" dirty="0"/>
              <a:t> </a:t>
            </a:r>
            <a:r>
              <a:rPr lang="en-US" sz="900" dirty="0" err="1"/>
              <a:t>na</a:t>
            </a:r>
            <a:r>
              <a:rPr lang="en-US" sz="900" dirty="0"/>
              <a:t> </a:t>
            </a:r>
            <a:r>
              <a:rPr lang="en-US" sz="900" dirty="0" err="1"/>
              <a:t>temat</a:t>
            </a:r>
            <a:r>
              <a:rPr lang="en-US" sz="900" dirty="0"/>
              <a:t> </a:t>
            </a:r>
            <a:r>
              <a:rPr lang="en-US" sz="900" dirty="0" err="1"/>
              <a:t>korzystania</a:t>
            </a:r>
            <a:r>
              <a:rPr lang="en-US" sz="900" dirty="0"/>
              <a:t> z </a:t>
            </a:r>
            <a:r>
              <a:rPr lang="en-US" sz="900" dirty="0" err="1"/>
              <a:t>narzędzia</a:t>
            </a:r>
            <a:r>
              <a:rPr lang="en-US" sz="900" dirty="0"/>
              <a:t> </a:t>
            </a:r>
            <a:r>
              <a:rPr lang="en-US" sz="900" dirty="0" err="1"/>
              <a:t>RivalIQ</a:t>
            </a:r>
            <a:r>
              <a:rPr lang="en-US" sz="900" dirty="0"/>
              <a:t>: </a:t>
            </a:r>
            <a:r>
              <a:rPr lang="en-US" sz="900" u="sng" dirty="0">
                <a:solidFill>
                  <a:schemeClr val="hlink"/>
                </a:solidFill>
                <a:hlinkClick r:id="rId3"/>
              </a:rPr>
              <a:t>https://www.rivaliq.com/social-media-competitive-audit-course/</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Część</a:t>
            </a:r>
            <a:r>
              <a:rPr lang="en-US" sz="900" dirty="0">
                <a:solidFill>
                  <a:schemeClr val="dk1"/>
                </a:solidFill>
              </a:rPr>
              <a:t> </a:t>
            </a:r>
            <a:r>
              <a:rPr lang="en-US" sz="900" dirty="0" err="1">
                <a:solidFill>
                  <a:schemeClr val="dk1"/>
                </a:solidFill>
              </a:rPr>
              <a:t>tego</a:t>
            </a:r>
            <a:r>
              <a:rPr lang="en-US" sz="900" dirty="0">
                <a:solidFill>
                  <a:schemeClr val="dk1"/>
                </a:solidFill>
              </a:rPr>
              <a:t> </a:t>
            </a:r>
            <a:r>
              <a:rPr lang="en-US" sz="900" dirty="0" err="1">
                <a:solidFill>
                  <a:schemeClr val="dk1"/>
                </a:solidFill>
              </a:rPr>
              <a:t>zadania</a:t>
            </a:r>
            <a:r>
              <a:rPr lang="en-US" sz="900" dirty="0">
                <a:solidFill>
                  <a:schemeClr val="dk1"/>
                </a:solidFill>
              </a:rPr>
              <a:t> </a:t>
            </a:r>
            <a:r>
              <a:rPr lang="en-US" sz="900" dirty="0" err="1">
                <a:solidFill>
                  <a:schemeClr val="dk1"/>
                </a:solidFill>
              </a:rPr>
              <a:t>można</a:t>
            </a:r>
            <a:r>
              <a:rPr lang="en-US" sz="900" dirty="0">
                <a:solidFill>
                  <a:schemeClr val="dk1"/>
                </a:solidFill>
              </a:rPr>
              <a:t> </a:t>
            </a:r>
            <a:r>
              <a:rPr lang="en-US" sz="900" dirty="0" err="1">
                <a:solidFill>
                  <a:schemeClr val="dk1"/>
                </a:solidFill>
              </a:rPr>
              <a:t>wykonać</a:t>
            </a:r>
            <a:r>
              <a:rPr lang="en-US" sz="900" dirty="0">
                <a:solidFill>
                  <a:schemeClr val="dk1"/>
                </a:solidFill>
              </a:rPr>
              <a:t> </a:t>
            </a:r>
            <a:r>
              <a:rPr lang="en-US" sz="900" dirty="0" err="1">
                <a:solidFill>
                  <a:schemeClr val="dk1"/>
                </a:solidFill>
              </a:rPr>
              <a:t>podczas</a:t>
            </a:r>
            <a:r>
              <a:rPr lang="en-US" sz="900" dirty="0">
                <a:solidFill>
                  <a:schemeClr val="dk1"/>
                </a:solidFill>
              </a:rPr>
              <a:t> </a:t>
            </a:r>
            <a:r>
              <a:rPr lang="en-US" sz="900" dirty="0" err="1">
                <a:solidFill>
                  <a:schemeClr val="dk1"/>
                </a:solidFill>
              </a:rPr>
              <a:t>zajęć</a:t>
            </a:r>
            <a:r>
              <a:rPr lang="en-US" sz="900" dirty="0">
                <a:solidFill>
                  <a:schemeClr val="dk1"/>
                </a:solidFill>
              </a:rPr>
              <a:t>, a </a:t>
            </a:r>
            <a:r>
              <a:rPr lang="en-US" sz="900" dirty="0" err="1">
                <a:solidFill>
                  <a:schemeClr val="dk1"/>
                </a:solidFill>
              </a:rPr>
              <a:t>część</a:t>
            </a:r>
            <a:r>
              <a:rPr lang="en-US" sz="900" dirty="0">
                <a:solidFill>
                  <a:schemeClr val="dk1"/>
                </a:solidFill>
              </a:rPr>
              <a:t> </a:t>
            </a:r>
            <a:r>
              <a:rPr lang="en-US" sz="900" dirty="0" err="1">
                <a:solidFill>
                  <a:schemeClr val="dk1"/>
                </a:solidFill>
              </a:rPr>
              <a:t>poza</a:t>
            </a:r>
            <a:r>
              <a:rPr lang="en-US" sz="900" dirty="0">
                <a:solidFill>
                  <a:schemeClr val="dk1"/>
                </a:solidFill>
              </a:rPr>
              <a:t> </a:t>
            </a:r>
            <a:r>
              <a:rPr lang="en-US" sz="900" dirty="0" err="1">
                <a:solidFill>
                  <a:schemeClr val="dk1"/>
                </a:solidFill>
              </a:rPr>
              <a:t>nimi</a:t>
            </a:r>
            <a:r>
              <a:rPr lang="en-US" sz="900" dirty="0">
                <a:solidFill>
                  <a:schemeClr val="dk1"/>
                </a:solidFill>
              </a:rPr>
              <a:t>.</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Zaleca</a:t>
            </a:r>
            <a:r>
              <a:rPr lang="en-US" sz="900" dirty="0">
                <a:solidFill>
                  <a:schemeClr val="dk1"/>
                </a:solidFill>
              </a:rPr>
              <a:t> </a:t>
            </a:r>
            <a:r>
              <a:rPr lang="en-US" sz="900" dirty="0" err="1">
                <a:solidFill>
                  <a:schemeClr val="dk1"/>
                </a:solidFill>
              </a:rPr>
              <a:t>się</a:t>
            </a:r>
            <a:r>
              <a:rPr lang="en-US" sz="900" dirty="0">
                <a:solidFill>
                  <a:schemeClr val="dk1"/>
                </a:solidFill>
              </a:rPr>
              <a:t>, aby </a:t>
            </a:r>
            <a:r>
              <a:rPr lang="en-US" sz="900" dirty="0" err="1">
                <a:solidFill>
                  <a:schemeClr val="dk1"/>
                </a:solidFill>
              </a:rPr>
              <a:t>oglądanie</a:t>
            </a:r>
            <a:r>
              <a:rPr lang="en-US" sz="900" dirty="0">
                <a:solidFill>
                  <a:schemeClr val="dk1"/>
                </a:solidFill>
              </a:rPr>
              <a:t> </a:t>
            </a:r>
            <a:r>
              <a:rPr lang="en-US" sz="900" dirty="0" err="1">
                <a:solidFill>
                  <a:schemeClr val="dk1"/>
                </a:solidFill>
              </a:rPr>
              <a:t>filmów</a:t>
            </a:r>
            <a:r>
              <a:rPr lang="en-US" sz="900" dirty="0">
                <a:solidFill>
                  <a:schemeClr val="dk1"/>
                </a:solidFill>
              </a:rPr>
              <a:t> o </a:t>
            </a:r>
            <a:r>
              <a:rPr lang="en-US" sz="900" dirty="0" err="1">
                <a:solidFill>
                  <a:schemeClr val="dk1"/>
                </a:solidFill>
              </a:rPr>
              <a:t>narzędziu</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analiza</a:t>
            </a:r>
            <a:r>
              <a:rPr lang="en-US" sz="900" dirty="0">
                <a:solidFill>
                  <a:schemeClr val="dk1"/>
                </a:solidFill>
              </a:rPr>
              <a:t> </a:t>
            </a:r>
            <a:r>
              <a:rPr lang="en-US" sz="900" dirty="0" err="1">
                <a:solidFill>
                  <a:schemeClr val="dk1"/>
                </a:solidFill>
              </a:rPr>
              <a:t>ocen</a:t>
            </a:r>
            <a:r>
              <a:rPr lang="en-US" sz="900" dirty="0">
                <a:solidFill>
                  <a:schemeClr val="dk1"/>
                </a:solidFill>
              </a:rPr>
              <a:t> </a:t>
            </a:r>
            <a:r>
              <a:rPr lang="en-US" sz="900" dirty="0" err="1">
                <a:solidFill>
                  <a:schemeClr val="dk1"/>
                </a:solidFill>
              </a:rPr>
              <a:t>odbywały</a:t>
            </a:r>
            <a:r>
              <a:rPr lang="en-US" sz="900" dirty="0">
                <a:solidFill>
                  <a:schemeClr val="dk1"/>
                </a:solidFill>
              </a:rPr>
              <a:t> </a:t>
            </a:r>
            <a:r>
              <a:rPr lang="en-US" sz="900" dirty="0" err="1">
                <a:solidFill>
                  <a:schemeClr val="dk1"/>
                </a:solidFill>
              </a:rPr>
              <a:t>się</a:t>
            </a:r>
            <a:r>
              <a:rPr lang="en-US" sz="900" dirty="0">
                <a:solidFill>
                  <a:schemeClr val="dk1"/>
                </a:solidFill>
              </a:rPr>
              <a:t> </a:t>
            </a:r>
            <a:r>
              <a:rPr lang="en-US" sz="900" dirty="0" err="1">
                <a:solidFill>
                  <a:schemeClr val="dk1"/>
                </a:solidFill>
              </a:rPr>
              <a:t>poza</a:t>
            </a:r>
            <a:r>
              <a:rPr lang="en-US" sz="900" dirty="0">
                <a:solidFill>
                  <a:schemeClr val="dk1"/>
                </a:solidFill>
              </a:rPr>
              <a:t> </a:t>
            </a:r>
            <a:r>
              <a:rPr lang="en-US" sz="900" dirty="0" err="1">
                <a:solidFill>
                  <a:schemeClr val="dk1"/>
                </a:solidFill>
              </a:rPr>
              <a:t>zajęciami</a:t>
            </a:r>
            <a:r>
              <a:rPr lang="en-US" sz="900" dirty="0">
                <a:solidFill>
                  <a:schemeClr val="dk1"/>
                </a:solidFill>
              </a:rPr>
              <a:t>. </a:t>
            </a:r>
            <a:r>
              <a:rPr lang="en-US" sz="900" dirty="0" err="1">
                <a:solidFill>
                  <a:schemeClr val="dk1"/>
                </a:solidFill>
              </a:rPr>
              <a:t>Następnie</a:t>
            </a:r>
            <a:r>
              <a:rPr lang="en-US" sz="900" dirty="0">
                <a:solidFill>
                  <a:schemeClr val="dk1"/>
                </a:solidFill>
              </a:rPr>
              <a:t> w </a:t>
            </a:r>
            <a:r>
              <a:rPr lang="en-US" sz="900" dirty="0" err="1">
                <a:solidFill>
                  <a:schemeClr val="dk1"/>
                </a:solidFill>
              </a:rPr>
              <a:t>klasie</a:t>
            </a:r>
            <a:r>
              <a:rPr lang="en-US" sz="900" dirty="0">
                <a:solidFill>
                  <a:schemeClr val="dk1"/>
                </a:solidFill>
              </a:rPr>
              <a:t> </a:t>
            </a:r>
            <a:r>
              <a:rPr lang="en-US" sz="900" dirty="0" err="1">
                <a:solidFill>
                  <a:schemeClr val="dk1"/>
                </a:solidFill>
              </a:rPr>
              <a:t>można</a:t>
            </a:r>
            <a:r>
              <a:rPr lang="en-US" sz="900" dirty="0">
                <a:solidFill>
                  <a:schemeClr val="dk1"/>
                </a:solidFill>
              </a:rPr>
              <a:t> </a:t>
            </a:r>
            <a:r>
              <a:rPr lang="en-US" sz="900" dirty="0" err="1">
                <a:solidFill>
                  <a:schemeClr val="dk1"/>
                </a:solidFill>
              </a:rPr>
              <a:t>przeprowadzić</a:t>
            </a:r>
            <a:r>
              <a:rPr lang="en-US" sz="900" dirty="0">
                <a:solidFill>
                  <a:schemeClr val="dk1"/>
                </a:solidFill>
              </a:rPr>
              <a:t> </a:t>
            </a:r>
            <a:r>
              <a:rPr lang="en-US" sz="900" dirty="0" err="1">
                <a:solidFill>
                  <a:schemeClr val="dk1"/>
                </a:solidFill>
              </a:rPr>
              <a:t>dyskusję</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temat</a:t>
            </a:r>
            <a:r>
              <a:rPr lang="en-US" sz="900" dirty="0">
                <a:solidFill>
                  <a:schemeClr val="dk1"/>
                </a:solidFill>
              </a:rPr>
              <a:t> </a:t>
            </a:r>
            <a:r>
              <a:rPr lang="en-US" sz="900" dirty="0" err="1">
                <a:solidFill>
                  <a:schemeClr val="dk1"/>
                </a:solidFill>
              </a:rPr>
              <a:t>uzyskanych</a:t>
            </a:r>
            <a:r>
              <a:rPr lang="en-US" sz="900" dirty="0">
                <a:solidFill>
                  <a:schemeClr val="dk1"/>
                </a:solidFill>
              </a:rPr>
              <a:t> </a:t>
            </a:r>
            <a:r>
              <a:rPr lang="en-US" sz="900" dirty="0" err="1">
                <a:solidFill>
                  <a:schemeClr val="dk1"/>
                </a:solidFill>
              </a:rPr>
              <a:t>wyników</a:t>
            </a:r>
            <a:r>
              <a:rPr lang="en-US" sz="900" dirty="0">
                <a:solidFill>
                  <a:schemeClr val="dk1"/>
                </a:solidFill>
              </a:rPr>
              <a:t>.</a:t>
            </a:r>
            <a:endParaRPr sz="900" dirty="0">
              <a:solidFill>
                <a:schemeClr val="dk1"/>
              </a:solidFill>
            </a:endParaRPr>
          </a:p>
        </p:txBody>
      </p:sp>
    </p:spTree>
    <p:extLst>
      <p:ext uri="{BB962C8B-B14F-4D97-AF65-F5344CB8AC3E}">
        <p14:creationId xmlns:p14="http://schemas.microsoft.com/office/powerpoint/2010/main" val="7954694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1" name="Google Shape;311;p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Aby móc wchodzić w interakcje z klientami za pośrednictwem kanałów cyfrowych i maksymalizować tę interakcję, trzeba wiedzieć, kim są klienci. Istnieją firmy, w których firma nie wie, kim są jej klienci, nie zna ich i dlatego musi stworzyć mechanizmy, aby ich poznać, na przykład kartę lojalnościową. Obecność marki/firmy w digitalu sprzyja wiedzy, a konkretnie na poziomie lojalnościowym, które kanały są wykorzystywane do interakcji z firmą. Aby dokonać zakupu w Internecie, klient (zazwyczaj) musi się zidentyfikować, a to już sprzyja wiedzy o tym, kim jest klient.</a:t>
            </a:r>
            <a:endParaRPr sz="900"/>
          </a:p>
          <a:p>
            <a:pPr marL="0" lvl="0" indent="0" algn="l" rtl="0">
              <a:lnSpc>
                <a:spcPct val="100000"/>
              </a:lnSpc>
              <a:spcBef>
                <a:spcPts val="0"/>
              </a:spcBef>
              <a:spcAft>
                <a:spcPts val="0"/>
              </a:spcAft>
              <a:buClr>
                <a:schemeClr val="dk1"/>
              </a:buClr>
              <a:buSzPts val="1100"/>
              <a:buFont typeface="Arial"/>
              <a:buNone/>
            </a:pPr>
            <a:r>
              <a:rPr lang="en-US" sz="900"/>
              <a:t>Lojalność jest ważna, zwłaszcza jeśli firma chce utrzymać długotrwałą relację z klientem. Konieczne jest zastanowienie się, jak zwiększyć tę lojalność, jak sprawić, by klient emocjonalnie związał się z marką, ponieważ to połączenie zwykle przyczynia się do zwiększenia lojalności.</a:t>
            </a:r>
            <a:endParaRPr sz="900"/>
          </a:p>
          <a:p>
            <a:pPr marL="0" lvl="0" indent="0" algn="l" rtl="0">
              <a:lnSpc>
                <a:spcPct val="100000"/>
              </a:lnSpc>
              <a:spcBef>
                <a:spcPts val="0"/>
              </a:spcBef>
              <a:spcAft>
                <a:spcPts val="0"/>
              </a:spcAft>
              <a:buClr>
                <a:schemeClr val="dk1"/>
              </a:buClr>
              <a:buSzPts val="1100"/>
              <a:buFont typeface="Arial"/>
              <a:buNone/>
            </a:pPr>
            <a:r>
              <a:rPr lang="en-US" sz="900"/>
              <a:t>Analiza portfolio klientów: możemy przeprowadzić tę analizę z różnych perspektyw: zdolności ekonomicznej, skłonności do zakupów online, skłonności do innowacji, skłonności do ryzyka, metody płatności, sezonowości zakupów itp.</a:t>
            </a:r>
            <a:endParaRPr sz="900"/>
          </a:p>
          <a:p>
            <a:pPr marL="0" lvl="0" indent="0" algn="l" rtl="0">
              <a:lnSpc>
                <a:spcPct val="100000"/>
              </a:lnSpc>
              <a:spcBef>
                <a:spcPts val="0"/>
              </a:spcBef>
              <a:spcAft>
                <a:spcPts val="0"/>
              </a:spcAft>
              <a:buClr>
                <a:schemeClr val="dk1"/>
              </a:buClr>
              <a:buSzPts val="1100"/>
              <a:buFont typeface="Arial"/>
              <a:buNone/>
            </a:pPr>
            <a:r>
              <a:rPr lang="en-US" sz="900"/>
              <a:t>Klasyfikacja klientów: nie wszyscy klienci mają taką samą wartość dla firmy. Można klasyfikować klientów, na przykład stosując Customer Lifetime Value (CLV). Innymi słowy, należy rozważyć, ile klient jest wart w trakcie całej relacji, którą szacujemy, że będzie istnieć.</a:t>
            </a:r>
            <a:endParaRPr sz="900"/>
          </a:p>
          <a:p>
            <a:pPr marL="0" lvl="0" indent="0" algn="l" rtl="0">
              <a:lnSpc>
                <a:spcPct val="100000"/>
              </a:lnSpc>
              <a:spcBef>
                <a:spcPts val="0"/>
              </a:spcBef>
              <a:spcAft>
                <a:spcPts val="0"/>
              </a:spcAft>
              <a:buClr>
                <a:schemeClr val="dk1"/>
              </a:buClr>
              <a:buSzPts val="1100"/>
              <a:buFont typeface="Arial"/>
              <a:buNone/>
            </a:pPr>
            <a:r>
              <a:rPr lang="en-US" sz="900"/>
              <a:t>Ankiety satysfakcji: łatwo jest przeprowadzać ankiety satysfakcji za pomocą narzędzi cyfrowych, a także bardziej kuszące dla klienta jest odpowiadanie na szybkie ankiety na telefonie komórkowym lub innym urządzeniu.</a:t>
            </a:r>
            <a:endParaRPr sz="900"/>
          </a:p>
        </p:txBody>
      </p:sp>
    </p:spTree>
    <p:extLst>
      <p:ext uri="{BB962C8B-B14F-4D97-AF65-F5344CB8AC3E}">
        <p14:creationId xmlns:p14="http://schemas.microsoft.com/office/powerpoint/2010/main" val="17428724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9" name="Google Shape;319;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Analiza</a:t>
            </a:r>
            <a:r>
              <a:rPr lang="en-US" sz="900" dirty="0"/>
              <a:t> </a:t>
            </a:r>
            <a:r>
              <a:rPr lang="en-US" sz="900" dirty="0" err="1"/>
              <a:t>obecności</a:t>
            </a:r>
            <a:r>
              <a:rPr lang="en-US" sz="900" dirty="0"/>
              <a:t> </a:t>
            </a:r>
            <a:r>
              <a:rPr lang="en-US" sz="900" dirty="0" err="1"/>
              <a:t>marki</a:t>
            </a:r>
            <a:r>
              <a:rPr lang="en-US" sz="900" dirty="0"/>
              <a:t> w </a:t>
            </a:r>
            <a:r>
              <a:rPr lang="en-US" sz="900" dirty="0" err="1"/>
              <a:t>digitalu</a:t>
            </a:r>
            <a:r>
              <a:rPr lang="en-US" sz="900" dirty="0"/>
              <a:t> </a:t>
            </a:r>
            <a:r>
              <a:rPr lang="en-US" sz="900" dirty="0" err="1"/>
              <a:t>powinna</a:t>
            </a:r>
            <a:r>
              <a:rPr lang="en-US" sz="900" dirty="0"/>
              <a:t> </a:t>
            </a:r>
            <a:r>
              <a:rPr lang="en-US" sz="900" dirty="0" err="1"/>
              <a:t>obejmować</a:t>
            </a:r>
            <a:r>
              <a:rPr lang="en-US" sz="900" dirty="0"/>
              <a:t> </a:t>
            </a:r>
            <a:r>
              <a:rPr lang="en-US" sz="900" dirty="0" err="1"/>
              <a:t>także</a:t>
            </a:r>
            <a:r>
              <a:rPr lang="en-US" sz="900" dirty="0"/>
              <a:t> </a:t>
            </a:r>
            <a:r>
              <a:rPr lang="en-US" sz="900" dirty="0" err="1"/>
              <a:t>inne</a:t>
            </a:r>
            <a:r>
              <a:rPr lang="en-US" sz="900" dirty="0"/>
              <a:t> </a:t>
            </a:r>
            <a:r>
              <a:rPr lang="en-US" sz="900" dirty="0" err="1"/>
              <a:t>podmioty</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Influencerzy</a:t>
            </a:r>
            <a:r>
              <a:rPr lang="en-US" sz="900" dirty="0"/>
              <a:t>: z </a:t>
            </a:r>
            <a:r>
              <a:rPr lang="en-US" sz="900" dirty="0" err="1"/>
              <a:t>jakich</a:t>
            </a:r>
            <a:r>
              <a:rPr lang="en-US" sz="900" dirty="0"/>
              <a:t> </a:t>
            </a:r>
            <a:r>
              <a:rPr lang="en-US" sz="900" dirty="0" err="1"/>
              <a:t>kanałów</a:t>
            </a:r>
            <a:r>
              <a:rPr lang="en-US" sz="900" dirty="0"/>
              <a:t> </a:t>
            </a:r>
            <a:r>
              <a:rPr lang="en-US" sz="900" dirty="0" err="1"/>
              <a:t>korzystają</a:t>
            </a:r>
            <a:r>
              <a:rPr lang="en-US" sz="900" dirty="0"/>
              <a:t>, co </a:t>
            </a:r>
            <a:r>
              <a:rPr lang="en-US" sz="900" dirty="0" err="1"/>
              <a:t>mówią</a:t>
            </a:r>
            <a:r>
              <a:rPr lang="en-US" sz="900" dirty="0"/>
              <a:t> o </a:t>
            </a:r>
            <a:r>
              <a:rPr lang="en-US" sz="900" dirty="0" err="1"/>
              <a:t>naszej</a:t>
            </a:r>
            <a:r>
              <a:rPr lang="en-US" sz="900" dirty="0"/>
              <a:t> </a:t>
            </a:r>
            <a:r>
              <a:rPr lang="en-US" sz="900" dirty="0" err="1"/>
              <a:t>marce</a:t>
            </a:r>
            <a:r>
              <a:rPr lang="en-US" sz="900" dirty="0"/>
              <a:t>, </a:t>
            </a:r>
            <a:r>
              <a:rPr lang="en-US" sz="900" dirty="0" err="1"/>
              <a:t>jak</a:t>
            </a:r>
            <a:r>
              <a:rPr lang="en-US" sz="900" dirty="0"/>
              <a:t> </a:t>
            </a:r>
            <a:r>
              <a:rPr lang="en-US" sz="900" dirty="0" err="1"/>
              <a:t>często</a:t>
            </a:r>
            <a:r>
              <a:rPr lang="en-US" sz="900" dirty="0"/>
              <a:t>, </a:t>
            </a:r>
            <a:r>
              <a:rPr lang="en-US" sz="900" dirty="0" err="1"/>
              <a:t>jaka</a:t>
            </a:r>
            <a:r>
              <a:rPr lang="en-US" sz="900" dirty="0"/>
              <a:t> jest </a:t>
            </a:r>
            <a:r>
              <a:rPr lang="en-US" sz="900" dirty="0" err="1"/>
              <a:t>ich</a:t>
            </a:r>
            <a:r>
              <a:rPr lang="en-US" sz="900" dirty="0"/>
              <a:t> </a:t>
            </a:r>
            <a:r>
              <a:rPr lang="en-US" sz="900" dirty="0" err="1"/>
              <a:t>relacja</a:t>
            </a:r>
            <a:r>
              <a:rPr lang="en-US" sz="900" dirty="0"/>
              <a:t> z </a:t>
            </a:r>
            <a:r>
              <a:rPr lang="en-US" sz="900" dirty="0" err="1"/>
              <a:t>marką</a:t>
            </a:r>
            <a:r>
              <a:rPr lang="en-US" sz="900" dirty="0"/>
              <a:t> (</a:t>
            </a:r>
            <a:r>
              <a:rPr lang="en-US" sz="900" dirty="0" err="1"/>
              <a:t>formalna</a:t>
            </a:r>
            <a:r>
              <a:rPr lang="en-US" sz="900" dirty="0"/>
              <a:t> z </a:t>
            </a:r>
            <a:r>
              <a:rPr lang="en-US" sz="900" dirty="0" err="1"/>
              <a:t>umową</a:t>
            </a:r>
            <a:r>
              <a:rPr lang="en-US" sz="900" dirty="0"/>
              <a:t>, </a:t>
            </a:r>
            <a:r>
              <a:rPr lang="en-US" sz="900" dirty="0" err="1"/>
              <a:t>nieformalna</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Blogi</a:t>
            </a:r>
            <a:r>
              <a:rPr lang="en-US" sz="900" b="1" dirty="0"/>
              <a:t> </a:t>
            </a:r>
            <a:r>
              <a:rPr lang="en-US" sz="900" b="1" dirty="0" err="1"/>
              <a:t>osób</a:t>
            </a:r>
            <a:r>
              <a:rPr lang="en-US" sz="900" b="1" dirty="0"/>
              <a:t> </a:t>
            </a:r>
            <a:r>
              <a:rPr lang="en-US" sz="900" b="1" dirty="0" err="1"/>
              <a:t>trzecich</a:t>
            </a:r>
            <a:r>
              <a:rPr lang="en-US" sz="900" dirty="0"/>
              <a:t>: </a:t>
            </a:r>
            <a:r>
              <a:rPr lang="en-US" sz="900" dirty="0" err="1"/>
              <a:t>czy</a:t>
            </a:r>
            <a:r>
              <a:rPr lang="en-US" sz="900" dirty="0"/>
              <a:t> </a:t>
            </a:r>
            <a:r>
              <a:rPr lang="en-US" sz="900" dirty="0" err="1"/>
              <a:t>istnieją</a:t>
            </a:r>
            <a:r>
              <a:rPr lang="en-US" sz="900" dirty="0"/>
              <a:t> </a:t>
            </a:r>
            <a:r>
              <a:rPr lang="en-US" sz="900" dirty="0" err="1"/>
              <a:t>blogi</a:t>
            </a:r>
            <a:r>
              <a:rPr lang="en-US" sz="900" dirty="0"/>
              <a:t> </a:t>
            </a:r>
            <a:r>
              <a:rPr lang="en-US" sz="900" dirty="0" err="1"/>
              <a:t>innych</a:t>
            </a:r>
            <a:r>
              <a:rPr lang="en-US" sz="900" dirty="0"/>
              <a:t> </a:t>
            </a:r>
            <a:r>
              <a:rPr lang="en-US" sz="900" dirty="0" err="1"/>
              <a:t>marek</a:t>
            </a:r>
            <a:r>
              <a:rPr lang="en-US" sz="900" dirty="0"/>
              <a:t>, </a:t>
            </a:r>
            <a:r>
              <a:rPr lang="en-US" sz="900" dirty="0" err="1"/>
              <a:t>które</a:t>
            </a:r>
            <a:r>
              <a:rPr lang="en-US" sz="900" dirty="0"/>
              <a:t> </a:t>
            </a:r>
            <a:r>
              <a:rPr lang="en-US" sz="900" dirty="0" err="1"/>
              <a:t>wspominają</a:t>
            </a:r>
            <a:r>
              <a:rPr lang="en-US" sz="900" dirty="0"/>
              <a:t> o </a:t>
            </a:r>
            <a:r>
              <a:rPr lang="en-US" sz="900" dirty="0" err="1"/>
              <a:t>naszej</a:t>
            </a:r>
            <a:r>
              <a:rPr lang="en-US" sz="900" dirty="0"/>
              <a:t> </a:t>
            </a:r>
            <a:r>
              <a:rPr lang="en-US" sz="900" dirty="0" err="1"/>
              <a:t>marce</a:t>
            </a:r>
            <a:r>
              <a:rPr lang="en-US" sz="900" dirty="0"/>
              <a:t>, </a:t>
            </a:r>
            <a:r>
              <a:rPr lang="en-US" sz="900" dirty="0" err="1"/>
              <a:t>ewentualnie</a:t>
            </a:r>
            <a:r>
              <a:rPr lang="en-US" sz="900" dirty="0"/>
              <a:t> o </a:t>
            </a:r>
            <a:r>
              <a:rPr lang="en-US" sz="900" dirty="0" err="1"/>
              <a:t>markach</a:t>
            </a:r>
            <a:r>
              <a:rPr lang="en-US" sz="900" dirty="0"/>
              <a:t> </a:t>
            </a:r>
            <a:r>
              <a:rPr lang="en-US" sz="900" dirty="0" err="1"/>
              <a:t>partnerskich</a:t>
            </a:r>
            <a:r>
              <a:rPr lang="en-US" sz="900" dirty="0"/>
              <a:t> z </a:t>
            </a:r>
            <a:r>
              <a:rPr lang="en-US" sz="900" dirty="0" err="1"/>
              <a:t>innych</a:t>
            </a:r>
            <a:r>
              <a:rPr lang="en-US" sz="900" dirty="0"/>
              <a:t> </a:t>
            </a:r>
            <a:r>
              <a:rPr lang="en-US" sz="900" dirty="0" err="1"/>
              <a:t>obszarów</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b="1" dirty="0"/>
              <a:t>Marketing </a:t>
            </a:r>
            <a:r>
              <a:rPr lang="en-US" sz="900" b="1" dirty="0" err="1"/>
              <a:t>afiliacyjny</a:t>
            </a:r>
            <a:r>
              <a:rPr lang="en-US" sz="900" dirty="0"/>
              <a:t>: </a:t>
            </a:r>
            <a:r>
              <a:rPr lang="en-US" sz="900" dirty="0" err="1"/>
              <a:t>czy</a:t>
            </a:r>
            <a:r>
              <a:rPr lang="en-US" sz="900" dirty="0"/>
              <a:t> </a:t>
            </a:r>
            <a:r>
              <a:rPr lang="en-US" sz="900" dirty="0" err="1"/>
              <a:t>nasza</a:t>
            </a:r>
            <a:r>
              <a:rPr lang="en-US" sz="900" dirty="0"/>
              <a:t> </a:t>
            </a:r>
            <a:r>
              <a:rPr lang="en-US" sz="900" dirty="0" err="1"/>
              <a:t>marka</a:t>
            </a:r>
            <a:r>
              <a:rPr lang="en-US" sz="900" dirty="0"/>
              <a:t> z </a:t>
            </a:r>
            <a:r>
              <a:rPr lang="en-US" sz="900" dirty="0" err="1"/>
              <a:t>niego</a:t>
            </a:r>
            <a:r>
              <a:rPr lang="en-US" sz="900" dirty="0"/>
              <a:t> </a:t>
            </a:r>
            <a:r>
              <a:rPr lang="en-US" sz="900" dirty="0" err="1"/>
              <a:t>korzysta</a:t>
            </a:r>
            <a:r>
              <a:rPr lang="en-US" sz="900" dirty="0"/>
              <a:t>? Z </a:t>
            </a:r>
            <a:r>
              <a:rPr lang="en-US" sz="900" dirty="0" err="1"/>
              <a:t>jakich</a:t>
            </a:r>
            <a:r>
              <a:rPr lang="en-US" sz="900" dirty="0"/>
              <a:t> </a:t>
            </a:r>
            <a:r>
              <a:rPr lang="en-US" sz="900" dirty="0" err="1"/>
              <a:t>obszarów</a:t>
            </a:r>
            <a:r>
              <a:rPr lang="en-US" sz="900" dirty="0"/>
              <a:t> </a:t>
            </a:r>
            <a:r>
              <a:rPr lang="en-US" sz="900" dirty="0" err="1"/>
              <a:t>biznesowych</a:t>
            </a:r>
            <a:r>
              <a:rPr lang="en-US" sz="900" dirty="0"/>
              <a:t> </a:t>
            </a:r>
            <a:r>
              <a:rPr lang="en-US" sz="900" dirty="0" err="1"/>
              <a:t>pochodzą</a:t>
            </a:r>
            <a:r>
              <a:rPr lang="en-US" sz="900" dirty="0"/>
              <a:t> </a:t>
            </a:r>
            <a:r>
              <a:rPr lang="en-US" sz="900" dirty="0" err="1"/>
              <a:t>partnerzy</a:t>
            </a:r>
            <a:r>
              <a:rPr lang="en-US" sz="900" dirty="0"/>
              <a:t>? </a:t>
            </a:r>
            <a:r>
              <a:rPr lang="en-US" sz="900" dirty="0" err="1"/>
              <a:t>Jakie</a:t>
            </a:r>
            <a:r>
              <a:rPr lang="en-US" sz="900" dirty="0"/>
              <a:t> </a:t>
            </a:r>
            <a:r>
              <a:rPr lang="en-US" sz="900" dirty="0" err="1"/>
              <a:t>wyniki</a:t>
            </a:r>
            <a:r>
              <a:rPr lang="en-US" sz="900" dirty="0"/>
              <a:t> </a:t>
            </a:r>
            <a:r>
              <a:rPr lang="en-US" sz="900" dirty="0" err="1"/>
              <a:t>są</a:t>
            </a:r>
            <a:r>
              <a:rPr lang="en-US" sz="900" dirty="0"/>
              <a:t> </a:t>
            </a:r>
            <a:r>
              <a:rPr lang="en-US" sz="900" dirty="0" err="1"/>
              <a:t>osiągane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Porównywarki</a:t>
            </a:r>
            <a:r>
              <a:rPr lang="en-US" sz="900" dirty="0"/>
              <a:t>: </a:t>
            </a:r>
            <a:r>
              <a:rPr lang="en-US" sz="900" dirty="0" err="1"/>
              <a:t>są</a:t>
            </a:r>
            <a:r>
              <a:rPr lang="en-US" sz="900" dirty="0"/>
              <a:t> to </a:t>
            </a:r>
            <a:r>
              <a:rPr lang="en-US" sz="900" dirty="0" err="1"/>
              <a:t>zazwyczaj</a:t>
            </a:r>
            <a:r>
              <a:rPr lang="en-US" sz="900" dirty="0"/>
              <a:t> </a:t>
            </a:r>
            <a:r>
              <a:rPr lang="en-US" sz="900" dirty="0" err="1"/>
              <a:t>strony</a:t>
            </a:r>
            <a:r>
              <a:rPr lang="en-US" sz="900" dirty="0"/>
              <a:t> </a:t>
            </a:r>
            <a:r>
              <a:rPr lang="en-US" sz="900" dirty="0" err="1"/>
              <a:t>zajmujące</a:t>
            </a:r>
            <a:r>
              <a:rPr lang="en-US" sz="900" dirty="0"/>
              <a:t> </a:t>
            </a:r>
            <a:r>
              <a:rPr lang="en-US" sz="900" dirty="0" err="1"/>
              <a:t>się</a:t>
            </a:r>
            <a:r>
              <a:rPr lang="en-US" sz="900" dirty="0"/>
              <a:t> </a:t>
            </a:r>
            <a:r>
              <a:rPr lang="en-US" sz="900" dirty="0" err="1"/>
              <a:t>porównywaniem</a:t>
            </a:r>
            <a:r>
              <a:rPr lang="en-US" sz="900" dirty="0"/>
              <a:t> cen. </a:t>
            </a:r>
            <a:r>
              <a:rPr lang="en-US" sz="900" dirty="0" err="1"/>
              <a:t>Czy</a:t>
            </a:r>
            <a:r>
              <a:rPr lang="en-US" sz="900" dirty="0"/>
              <a:t> </a:t>
            </a:r>
            <a:r>
              <a:rPr lang="en-US" sz="900" dirty="0" err="1"/>
              <a:t>pojawiają</a:t>
            </a:r>
            <a:r>
              <a:rPr lang="en-US" sz="900" dirty="0"/>
              <a:t> </a:t>
            </a:r>
            <a:r>
              <a:rPr lang="en-US" sz="900" dirty="0" err="1"/>
              <a:t>się</a:t>
            </a:r>
            <a:r>
              <a:rPr lang="en-US" sz="900" dirty="0"/>
              <a:t> tam </a:t>
            </a:r>
            <a:r>
              <a:rPr lang="en-US" sz="900" dirty="0" err="1"/>
              <a:t>nasze</a:t>
            </a:r>
            <a:r>
              <a:rPr lang="en-US" sz="900" dirty="0"/>
              <a:t> </a:t>
            </a:r>
            <a:r>
              <a:rPr lang="en-US" sz="900" dirty="0" err="1"/>
              <a:t>produkty</a:t>
            </a:r>
            <a:r>
              <a:rPr lang="en-US" sz="900" dirty="0"/>
              <a:t>? </a:t>
            </a:r>
            <a:r>
              <a:rPr lang="en-US" sz="900" dirty="0" err="1"/>
              <a:t>Jak</a:t>
            </a:r>
            <a:r>
              <a:rPr lang="en-US" sz="900" dirty="0"/>
              <a:t> </a:t>
            </a:r>
            <a:r>
              <a:rPr lang="en-US" sz="900" dirty="0" err="1"/>
              <a:t>możemy</a:t>
            </a:r>
            <a:r>
              <a:rPr lang="en-US" sz="900" dirty="0"/>
              <a:t> </a:t>
            </a:r>
            <a:r>
              <a:rPr lang="en-US" sz="900" dirty="0" err="1"/>
              <a:t>na</a:t>
            </a:r>
            <a:r>
              <a:rPr lang="en-US" sz="900" dirty="0"/>
              <a:t> to </a:t>
            </a:r>
            <a:r>
              <a:rPr lang="en-US" sz="900" dirty="0" err="1"/>
              <a:t>wpłynąć</a:t>
            </a:r>
            <a:r>
              <a:rPr lang="en-US" sz="900" dirty="0"/>
              <a:t>? </a:t>
            </a:r>
            <a:r>
              <a:rPr lang="en-US" sz="900" dirty="0" err="1"/>
              <a:t>Przykład</a:t>
            </a:r>
            <a:r>
              <a:rPr lang="en-US" sz="900" dirty="0"/>
              <a:t>: http://www.pricegrabber.com/</a:t>
            </a: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Strony</a:t>
            </a:r>
            <a:r>
              <a:rPr lang="en-US" sz="900" b="1" dirty="0"/>
              <a:t> z </a:t>
            </a:r>
            <a:r>
              <a:rPr lang="en-US" sz="900" b="1" dirty="0" err="1"/>
              <a:t>recenzjami</a:t>
            </a:r>
            <a:r>
              <a:rPr lang="en-US" sz="900" dirty="0"/>
              <a:t>: </a:t>
            </a:r>
            <a:r>
              <a:rPr lang="en-US" sz="900" dirty="0" err="1"/>
              <a:t>czy</a:t>
            </a:r>
            <a:r>
              <a:rPr lang="en-US" sz="900" dirty="0"/>
              <a:t> </a:t>
            </a:r>
            <a:r>
              <a:rPr lang="en-US" sz="900" dirty="0" err="1"/>
              <a:t>nasze</a:t>
            </a:r>
            <a:r>
              <a:rPr lang="en-US" sz="900" dirty="0"/>
              <a:t> </a:t>
            </a:r>
            <a:r>
              <a:rPr lang="en-US" sz="900" dirty="0" err="1"/>
              <a:t>produkty</a:t>
            </a:r>
            <a:r>
              <a:rPr lang="en-US" sz="900" dirty="0"/>
              <a:t> </a:t>
            </a:r>
            <a:r>
              <a:rPr lang="en-US" sz="900" dirty="0" err="1"/>
              <a:t>są</a:t>
            </a:r>
            <a:r>
              <a:rPr lang="en-US" sz="900" dirty="0"/>
              <a:t> </a:t>
            </a:r>
            <a:r>
              <a:rPr lang="en-US" sz="900" dirty="0" err="1"/>
              <a:t>widoczne</a:t>
            </a:r>
            <a:r>
              <a:rPr lang="en-US" sz="900" dirty="0"/>
              <a:t>? </a:t>
            </a:r>
            <a:r>
              <a:rPr lang="en-US" sz="900" dirty="0" err="1"/>
              <a:t>Czy</a:t>
            </a:r>
            <a:r>
              <a:rPr lang="en-US" sz="900" dirty="0"/>
              <a:t> </a:t>
            </a:r>
            <a:r>
              <a:rPr lang="en-US" sz="900" dirty="0" err="1"/>
              <a:t>parametry</a:t>
            </a:r>
            <a:r>
              <a:rPr lang="en-US" sz="900" dirty="0"/>
              <a:t> </a:t>
            </a:r>
            <a:r>
              <a:rPr lang="en-US" sz="900" dirty="0" err="1"/>
              <a:t>techniczne</a:t>
            </a:r>
            <a:r>
              <a:rPr lang="en-US" sz="900" dirty="0"/>
              <a:t> </a:t>
            </a:r>
            <a:r>
              <a:rPr lang="en-US" sz="900" dirty="0" err="1"/>
              <a:t>naszych</a:t>
            </a:r>
            <a:r>
              <a:rPr lang="en-US" sz="900" dirty="0"/>
              <a:t> </a:t>
            </a:r>
            <a:r>
              <a:rPr lang="en-US" sz="900" dirty="0" err="1"/>
              <a:t>produktów</a:t>
            </a:r>
            <a:r>
              <a:rPr lang="en-US" sz="900" dirty="0"/>
              <a:t> </a:t>
            </a:r>
            <a:r>
              <a:rPr lang="en-US" sz="900" dirty="0" err="1"/>
              <a:t>są</a:t>
            </a:r>
            <a:r>
              <a:rPr lang="en-US" sz="900" dirty="0"/>
              <a:t> </a:t>
            </a:r>
            <a:r>
              <a:rPr lang="en-US" sz="900" dirty="0" err="1"/>
              <a:t>prawidłowe</a:t>
            </a:r>
            <a:r>
              <a:rPr lang="en-US" sz="900" dirty="0"/>
              <a:t>? </a:t>
            </a:r>
            <a:r>
              <a:rPr lang="en-US" sz="900" dirty="0" err="1"/>
              <a:t>Jaką</a:t>
            </a:r>
            <a:r>
              <a:rPr lang="en-US" sz="900" dirty="0"/>
              <a:t> </a:t>
            </a:r>
            <a:r>
              <a:rPr lang="en-US" sz="900" dirty="0" err="1"/>
              <a:t>pozycję</a:t>
            </a:r>
            <a:r>
              <a:rPr lang="en-US" sz="900" dirty="0"/>
              <a:t> </a:t>
            </a:r>
            <a:r>
              <a:rPr lang="en-US" sz="900" dirty="0" err="1"/>
              <a:t>mają</a:t>
            </a:r>
            <a:r>
              <a:rPr lang="en-US" sz="900" dirty="0"/>
              <a:t> </a:t>
            </a:r>
            <a:r>
              <a:rPr lang="en-US" sz="900" dirty="0" err="1"/>
              <a:t>nasze</a:t>
            </a:r>
            <a:r>
              <a:rPr lang="en-US" sz="900" dirty="0"/>
              <a:t> </a:t>
            </a:r>
            <a:r>
              <a:rPr lang="en-US" sz="900" dirty="0" err="1"/>
              <a:t>produkty</a:t>
            </a:r>
            <a:r>
              <a:rPr lang="en-US" sz="900" dirty="0"/>
              <a:t> w </a:t>
            </a:r>
            <a:r>
              <a:rPr lang="en-US" sz="900" dirty="0" err="1"/>
              <a:t>porównaniu</a:t>
            </a:r>
            <a:r>
              <a:rPr lang="en-US" sz="900" dirty="0"/>
              <a:t> z </a:t>
            </a:r>
            <a:r>
              <a:rPr lang="en-US" sz="900" dirty="0" err="1"/>
              <a:t>produktami</a:t>
            </a:r>
            <a:r>
              <a:rPr lang="en-US" sz="900" dirty="0"/>
              <a:t> </a:t>
            </a:r>
            <a:r>
              <a:rPr lang="en-US" sz="900" dirty="0" err="1"/>
              <a:t>konkurencji</a:t>
            </a:r>
            <a:r>
              <a:rPr lang="en-US" sz="900" dirty="0"/>
              <a:t>? </a:t>
            </a:r>
            <a:r>
              <a:rPr lang="en-US" sz="900" dirty="0" err="1"/>
              <a:t>Przykład</a:t>
            </a:r>
            <a:r>
              <a:rPr lang="en-US" sz="900" dirty="0"/>
              <a:t>: https://www.capterra.com/</a:t>
            </a:r>
            <a:endParaRPr sz="900" dirty="0"/>
          </a:p>
        </p:txBody>
      </p:sp>
    </p:spTree>
    <p:extLst>
      <p:ext uri="{BB962C8B-B14F-4D97-AF65-F5344CB8AC3E}">
        <p14:creationId xmlns:p14="http://schemas.microsoft.com/office/powerpoint/2010/main" val="36779609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7" name="Google Shape;327;p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Marketing cyfrowy przybliża firmę do klienta. Firma może wykorzystać tę okazję, aby dowiedzieć się więcej o zachowaniu klientów, opracować kwestionariusze i rozpowszechniać je za pośrednictwem różnych kanałów (strona internetowa, blog, sieci społecznościowe, e-mailing, reklamy,...).</a:t>
            </a:r>
            <a:endParaRPr sz="900"/>
          </a:p>
          <a:p>
            <a:pPr marL="0" lvl="0" indent="0" algn="l" rtl="0">
              <a:lnSpc>
                <a:spcPct val="100000"/>
              </a:lnSpc>
              <a:spcBef>
                <a:spcPts val="0"/>
              </a:spcBef>
              <a:spcAft>
                <a:spcPts val="0"/>
              </a:spcAft>
              <a:buClr>
                <a:schemeClr val="dk1"/>
              </a:buClr>
              <a:buSzPts val="1100"/>
              <a:buFont typeface="Arial"/>
              <a:buNone/>
            </a:pPr>
            <a:r>
              <a:rPr lang="en-US" sz="900"/>
              <a:t>Również zaangażowanie konsumenta w decyzje marketingowe staje się łatwiejsze dzięki technologii cyfrowej. Przykład: utwórz post z 2 pakietami i pozwól klientowi zdecydować, który pakiet powinien zostać wyprodukowany.</a:t>
            </a:r>
            <a:endParaRPr sz="900"/>
          </a:p>
          <a:p>
            <a:pPr marL="0" lvl="0" indent="0" algn="l" rtl="0">
              <a:lnSpc>
                <a:spcPct val="100000"/>
              </a:lnSpc>
              <a:spcBef>
                <a:spcPts val="0"/>
              </a:spcBef>
              <a:spcAft>
                <a:spcPts val="0"/>
              </a:spcAft>
              <a:buClr>
                <a:schemeClr val="dk1"/>
              </a:buClr>
              <a:buSzPts val="1100"/>
              <a:buFont typeface="Arial"/>
              <a:buNone/>
            </a:pPr>
            <a:r>
              <a:rPr lang="en-US" sz="900"/>
              <a:t>Dlatego ważne jest, aby przeanalizować, w jaki sposób firma wykorzystuje potencjał cyfrowy, aby dowiedzieć się więcej o rynku i kliencie lub potencjalnym kliencie.</a:t>
            </a:r>
            <a:endParaRPr sz="900"/>
          </a:p>
        </p:txBody>
      </p:sp>
    </p:spTree>
    <p:extLst>
      <p:ext uri="{BB962C8B-B14F-4D97-AF65-F5344CB8AC3E}">
        <p14:creationId xmlns:p14="http://schemas.microsoft.com/office/powerpoint/2010/main" val="32009488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5" name="Google Shape;335;p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439294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227a0c8e78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0" name="Google Shape;340;g227a0c8e78b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Na tym slajdzie możemy zobaczyć, co jest przedstawiane jako cele i co firmy starają się osiągnąć. Możemy jednak kwestionować, czy są one rzeczywiście celami, czy spełniają cechy, które powinny mieć cele (ta kwestia zostanie omówiona na slajdach 27 i 28).</a:t>
            </a:r>
            <a:endParaRPr/>
          </a:p>
          <a:p>
            <a:pPr marL="0" lvl="0" indent="0" algn="l" rtl="0">
              <a:lnSpc>
                <a:spcPct val="100000"/>
              </a:lnSpc>
              <a:spcBef>
                <a:spcPts val="0"/>
              </a:spcBef>
              <a:spcAft>
                <a:spcPts val="0"/>
              </a:spcAft>
              <a:buSzPts val="1100"/>
              <a:buNone/>
            </a:pPr>
            <a:r>
              <a:rPr lang="en-US"/>
              <a:t>Niezależnie od poprawnego użycia słowa cel, widzimy, że istnieją różnice w obawach firm w latach 2020-2021.</a:t>
            </a:r>
            <a:endParaRPr/>
          </a:p>
        </p:txBody>
      </p:sp>
    </p:spTree>
    <p:extLst>
      <p:ext uri="{BB962C8B-B14F-4D97-AF65-F5344CB8AC3E}">
        <p14:creationId xmlns:p14="http://schemas.microsoft.com/office/powerpoint/2010/main" val="41582404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227a0c8e78b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6" name="Google Shape;346;g227a0c8e78b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a:t>Na tym slajdzie widzimy, że niektóre obawy/priorytety firm różnią się pod względem ważności w porównaniu z poprzednim slajdem.</a:t>
            </a:r>
            <a:endParaRPr/>
          </a:p>
          <a:p>
            <a:pPr marL="0" lvl="0" indent="0" algn="l" rtl="0">
              <a:lnSpc>
                <a:spcPct val="100000"/>
              </a:lnSpc>
              <a:spcBef>
                <a:spcPts val="0"/>
              </a:spcBef>
              <a:spcAft>
                <a:spcPts val="0"/>
              </a:spcAft>
              <a:buSzPts val="1100"/>
              <a:buNone/>
            </a:pPr>
            <a:r>
              <a:rPr lang="en-US"/>
              <a:t>Możliwe jest jednak znalezienie wspólnych obaw/priorytetów, takich jak pozyskiwanie nowych klientów.</a:t>
            </a:r>
            <a:endParaRPr/>
          </a:p>
          <a:p>
            <a:pPr marL="0" lvl="0" indent="0" algn="l" rtl="0">
              <a:lnSpc>
                <a:spcPct val="100000"/>
              </a:lnSpc>
              <a:spcBef>
                <a:spcPts val="0"/>
              </a:spcBef>
              <a:spcAft>
                <a:spcPts val="0"/>
              </a:spcAft>
              <a:buSzPts val="1100"/>
              <a:buNone/>
            </a:pPr>
            <a:r>
              <a:rPr lang="en-US"/>
              <a:t>Nie jest zaskakujące, że istnieją różne wyniki w podobnych badaniach, ponieważ analizowane elementy nie zawsze są takie same, czas badania może się różnić, a częstość występowania może być również inna, na przykład sektor działalności może się różnić.</a:t>
            </a:r>
            <a:endParaRPr/>
          </a:p>
          <a:p>
            <a:pPr marL="0" lvl="0" indent="0" algn="l" rtl="0">
              <a:lnSpc>
                <a:spcPct val="100000"/>
              </a:lnSpc>
              <a:spcBef>
                <a:spcPts val="0"/>
              </a:spcBef>
              <a:spcAft>
                <a:spcPts val="0"/>
              </a:spcAft>
              <a:buClr>
                <a:schemeClr val="dk1"/>
              </a:buClr>
              <a:buSzPts val="1100"/>
              <a:buFont typeface="Arial"/>
              <a:buNone/>
            </a:pPr>
            <a:r>
              <a:rPr lang="en-US"/>
              <a:t>Są to jednak zawsze wskaźniki, które należy uważnie przeczytać i odpowiednio oprawić.</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360782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2" name="Google Shape;352;p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US" sz="900" dirty="0" err="1" smtClean="0">
                <a:solidFill>
                  <a:schemeClr val="dk1"/>
                </a:solidFill>
              </a:rPr>
              <a:t>Cele</a:t>
            </a:r>
            <a:r>
              <a:rPr lang="pl-PL" sz="900" dirty="0" smtClean="0">
                <a:solidFill>
                  <a:schemeClr val="dk1"/>
                </a:solidFill>
              </a:rPr>
              <a:t> (</a:t>
            </a:r>
            <a:r>
              <a:rPr lang="en-US" sz="900" dirty="0" smtClean="0">
                <a:solidFill>
                  <a:schemeClr val="dk1"/>
                </a:solidFill>
              </a:rPr>
              <a:t>Objectives</a:t>
            </a:r>
            <a:r>
              <a:rPr lang="pl-PL" sz="900" dirty="0" smtClean="0">
                <a:solidFill>
                  <a:schemeClr val="dk1"/>
                </a:solidFill>
              </a:rPr>
              <a:t>)</a:t>
            </a:r>
            <a:r>
              <a:rPr lang="en-US" sz="900" dirty="0" smtClean="0">
                <a:solidFill>
                  <a:schemeClr val="dk1"/>
                </a:solidFill>
              </a:rPr>
              <a:t> </a:t>
            </a:r>
            <a:r>
              <a:rPr lang="en-US" sz="900" dirty="0" err="1">
                <a:solidFill>
                  <a:schemeClr val="dk1"/>
                </a:solidFill>
              </a:rPr>
              <a:t>są</a:t>
            </a:r>
            <a:r>
              <a:rPr lang="en-US" sz="900" dirty="0">
                <a:solidFill>
                  <a:schemeClr val="dk1"/>
                </a:solidFill>
              </a:rPr>
              <a:t> </a:t>
            </a:r>
            <a:r>
              <a:rPr lang="en-US" sz="900" dirty="0" err="1">
                <a:solidFill>
                  <a:schemeClr val="dk1"/>
                </a:solidFill>
              </a:rPr>
              <a:t>odpowiedziami</a:t>
            </a:r>
            <a:r>
              <a:rPr lang="en-US" sz="900" dirty="0">
                <a:solidFill>
                  <a:schemeClr val="dk1"/>
                </a:solidFill>
              </a:rPr>
              <a:t> </a:t>
            </a:r>
            <a:r>
              <a:rPr lang="en-US" sz="900" dirty="0" err="1">
                <a:solidFill>
                  <a:schemeClr val="dk1"/>
                </a:solidFill>
              </a:rPr>
              <a:t>na</a:t>
            </a:r>
            <a:r>
              <a:rPr lang="en-US" sz="900" dirty="0">
                <a:solidFill>
                  <a:schemeClr val="dk1"/>
                </a:solidFill>
              </a:rPr>
              <a:t> </a:t>
            </a:r>
            <a:r>
              <a:rPr lang="pl-PL" sz="900" dirty="0" smtClean="0">
                <a:solidFill>
                  <a:schemeClr val="dk1"/>
                </a:solidFill>
              </a:rPr>
              <a:t>wyniki (</a:t>
            </a:r>
            <a:r>
              <a:rPr lang="en-US" sz="900" dirty="0" smtClean="0">
                <a:solidFill>
                  <a:schemeClr val="dk1"/>
                </a:solidFill>
              </a:rPr>
              <a:t>goals</a:t>
            </a:r>
            <a:r>
              <a:rPr lang="pl-PL" sz="900" dirty="0" smtClean="0">
                <a:solidFill>
                  <a:schemeClr val="dk1"/>
                </a:solidFill>
              </a:rPr>
              <a:t>)</a:t>
            </a:r>
            <a:r>
              <a:rPr lang="en-US" sz="900" dirty="0" smtClean="0">
                <a:solidFill>
                  <a:schemeClr val="dk1"/>
                </a:solidFill>
              </a:rPr>
              <a:t>, </a:t>
            </a:r>
            <a:r>
              <a:rPr lang="en-US" sz="900" dirty="0" err="1">
                <a:solidFill>
                  <a:schemeClr val="dk1"/>
                </a:solidFill>
              </a:rPr>
              <a:t>które</a:t>
            </a:r>
            <a:r>
              <a:rPr lang="en-US" sz="900" dirty="0">
                <a:solidFill>
                  <a:schemeClr val="dk1"/>
                </a:solidFill>
              </a:rPr>
              <a:t> </a:t>
            </a:r>
            <a:r>
              <a:rPr lang="en-US" sz="900" dirty="0" err="1">
                <a:solidFill>
                  <a:schemeClr val="dk1"/>
                </a:solidFill>
              </a:rPr>
              <a:t>mają</a:t>
            </a:r>
            <a:r>
              <a:rPr lang="en-US" sz="900" dirty="0">
                <a:solidFill>
                  <a:schemeClr val="dk1"/>
                </a:solidFill>
              </a:rPr>
              <a:t> </a:t>
            </a:r>
            <a:r>
              <a:rPr lang="en-US" sz="900" dirty="0" err="1">
                <a:solidFill>
                  <a:schemeClr val="dk1"/>
                </a:solidFill>
              </a:rPr>
              <a:t>zostać</a:t>
            </a:r>
            <a:r>
              <a:rPr lang="en-US" sz="900" dirty="0">
                <a:solidFill>
                  <a:schemeClr val="dk1"/>
                </a:solidFill>
              </a:rPr>
              <a:t> </a:t>
            </a:r>
            <a:r>
              <a:rPr lang="en-US" sz="900" dirty="0" err="1">
                <a:solidFill>
                  <a:schemeClr val="dk1"/>
                </a:solidFill>
              </a:rPr>
              <a:t>osiągnięte</a:t>
            </a:r>
            <a:r>
              <a:rPr lang="en-US" sz="900" dirty="0">
                <a:solidFill>
                  <a:schemeClr val="dk1"/>
                </a:solidFill>
              </a:rPr>
              <a:t>. </a:t>
            </a:r>
            <a:r>
              <a:rPr lang="pl-PL" sz="900" dirty="0" smtClean="0">
                <a:solidFill>
                  <a:schemeClr val="dk1"/>
                </a:solidFill>
              </a:rPr>
              <a:t>Wyniki </a:t>
            </a:r>
            <a:r>
              <a:rPr lang="en-US" sz="900" dirty="0" smtClean="0">
                <a:solidFill>
                  <a:schemeClr val="dk1"/>
                </a:solidFill>
              </a:rPr>
              <a:t>to </a:t>
            </a:r>
            <a:r>
              <a:rPr lang="en-US" sz="900" dirty="0" err="1">
                <a:solidFill>
                  <a:schemeClr val="dk1"/>
                </a:solidFill>
              </a:rPr>
              <a:t>ogólne</a:t>
            </a:r>
            <a:r>
              <a:rPr lang="en-US" sz="900" dirty="0">
                <a:solidFill>
                  <a:schemeClr val="dk1"/>
                </a:solidFill>
              </a:rPr>
              <a:t> </a:t>
            </a:r>
            <a:r>
              <a:rPr lang="en-US" sz="900" dirty="0" err="1">
                <a:solidFill>
                  <a:schemeClr val="dk1"/>
                </a:solidFill>
              </a:rPr>
              <a:t>zamiary</a:t>
            </a:r>
            <a:r>
              <a:rPr lang="en-US" sz="900" dirty="0">
                <a:solidFill>
                  <a:schemeClr val="dk1"/>
                </a:solidFill>
              </a:rPr>
              <a:t>. </a:t>
            </a:r>
            <a:r>
              <a:rPr lang="en-US" sz="900" dirty="0" err="1">
                <a:solidFill>
                  <a:schemeClr val="dk1"/>
                </a:solidFill>
              </a:rPr>
              <a:t>Cel</a:t>
            </a:r>
            <a:r>
              <a:rPr lang="en-US" sz="900" dirty="0">
                <a:solidFill>
                  <a:schemeClr val="dk1"/>
                </a:solidFill>
              </a:rPr>
              <a:t> </a:t>
            </a:r>
            <a:r>
              <a:rPr lang="en-US" sz="900" dirty="0" err="1">
                <a:solidFill>
                  <a:schemeClr val="dk1"/>
                </a:solidFill>
              </a:rPr>
              <a:t>może</a:t>
            </a:r>
            <a:r>
              <a:rPr lang="en-US" sz="900" dirty="0">
                <a:solidFill>
                  <a:schemeClr val="dk1"/>
                </a:solidFill>
              </a:rPr>
              <a:t> </a:t>
            </a:r>
            <a:r>
              <a:rPr lang="en-US" sz="900" dirty="0" err="1">
                <a:solidFill>
                  <a:schemeClr val="dk1"/>
                </a:solidFill>
              </a:rPr>
              <a:t>mieć</a:t>
            </a:r>
            <a:r>
              <a:rPr lang="en-US" sz="900" dirty="0">
                <a:solidFill>
                  <a:schemeClr val="dk1"/>
                </a:solidFill>
              </a:rPr>
              <a:t> </a:t>
            </a:r>
            <a:r>
              <a:rPr lang="en-US" sz="900" dirty="0" err="1">
                <a:solidFill>
                  <a:schemeClr val="dk1"/>
                </a:solidFill>
              </a:rPr>
              <a:t>więcej</a:t>
            </a:r>
            <a:r>
              <a:rPr lang="en-US" sz="900" dirty="0">
                <a:solidFill>
                  <a:schemeClr val="dk1"/>
                </a:solidFill>
              </a:rPr>
              <a:t> </a:t>
            </a:r>
            <a:r>
              <a:rPr lang="en-US" sz="900" dirty="0" err="1">
                <a:solidFill>
                  <a:schemeClr val="dk1"/>
                </a:solidFill>
              </a:rPr>
              <a:t>niż</a:t>
            </a:r>
            <a:r>
              <a:rPr lang="en-US" sz="900" dirty="0">
                <a:solidFill>
                  <a:schemeClr val="dk1"/>
                </a:solidFill>
              </a:rPr>
              <a:t> </a:t>
            </a:r>
            <a:r>
              <a:rPr lang="en-US" sz="900" dirty="0" err="1">
                <a:solidFill>
                  <a:schemeClr val="dk1"/>
                </a:solidFill>
              </a:rPr>
              <a:t>jeden</a:t>
            </a:r>
            <a:r>
              <a:rPr lang="en-US" sz="900" dirty="0">
                <a:solidFill>
                  <a:schemeClr val="dk1"/>
                </a:solidFill>
              </a:rPr>
              <a:t> </a:t>
            </a:r>
            <a:r>
              <a:rPr lang="en-US" sz="900" dirty="0" err="1">
                <a:solidFill>
                  <a:schemeClr val="dk1"/>
                </a:solidFill>
              </a:rPr>
              <a:t>cel</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Przykład</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Cel</a:t>
            </a:r>
            <a:r>
              <a:rPr lang="en-US" sz="900" dirty="0">
                <a:solidFill>
                  <a:schemeClr val="dk1"/>
                </a:solidFill>
              </a:rPr>
              <a:t>: </a:t>
            </a:r>
            <a:r>
              <a:rPr lang="en-US" sz="900" dirty="0" err="1">
                <a:solidFill>
                  <a:schemeClr val="dk1"/>
                </a:solidFill>
              </a:rPr>
              <a:t>Zwiększenie</a:t>
            </a:r>
            <a:r>
              <a:rPr lang="en-US" sz="900" dirty="0">
                <a:solidFill>
                  <a:schemeClr val="dk1"/>
                </a:solidFill>
              </a:rPr>
              <a:t> </a:t>
            </a:r>
            <a:r>
              <a:rPr lang="en-US" sz="900" dirty="0" err="1">
                <a:solidFill>
                  <a:schemeClr val="dk1"/>
                </a:solidFill>
              </a:rPr>
              <a:t>obecności</a:t>
            </a:r>
            <a:r>
              <a:rPr lang="en-US" sz="900" dirty="0">
                <a:solidFill>
                  <a:schemeClr val="dk1"/>
                </a:solidFill>
              </a:rPr>
              <a:t> </a:t>
            </a:r>
            <a:r>
              <a:rPr lang="en-US" sz="900" dirty="0" err="1">
                <a:solidFill>
                  <a:schemeClr val="dk1"/>
                </a:solidFill>
              </a:rPr>
              <a:t>handlowej</a:t>
            </a:r>
            <a:r>
              <a:rPr lang="en-US" sz="900" dirty="0">
                <a:solidFill>
                  <a:schemeClr val="dk1"/>
                </a:solidFill>
              </a:rPr>
              <a:t> </a:t>
            </a:r>
            <a:r>
              <a:rPr lang="en-US" sz="900" dirty="0" err="1">
                <a:solidFill>
                  <a:schemeClr val="dk1"/>
                </a:solidFill>
              </a:rPr>
              <a:t>firmy</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rynku</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Cele</a:t>
            </a:r>
            <a:r>
              <a:rPr lang="en-US" sz="900" dirty="0">
                <a:solidFill>
                  <a:schemeClr val="dk1"/>
                </a:solidFill>
              </a:rPr>
              <a:t>: </a:t>
            </a:r>
            <a:r>
              <a:rPr lang="en-US" sz="900" dirty="0" err="1">
                <a:solidFill>
                  <a:schemeClr val="dk1"/>
                </a:solidFill>
              </a:rPr>
              <a:t>Zwiększenie</a:t>
            </a:r>
            <a:r>
              <a:rPr lang="en-US" sz="900" dirty="0">
                <a:solidFill>
                  <a:schemeClr val="dk1"/>
                </a:solidFill>
              </a:rPr>
              <a:t> </a:t>
            </a:r>
            <a:r>
              <a:rPr lang="en-US" sz="900" dirty="0" err="1">
                <a:solidFill>
                  <a:schemeClr val="dk1"/>
                </a:solidFill>
              </a:rPr>
              <a:t>wolumenu</a:t>
            </a:r>
            <a:r>
              <a:rPr lang="en-US" sz="900" dirty="0">
                <a:solidFill>
                  <a:schemeClr val="dk1"/>
                </a:solidFill>
              </a:rPr>
              <a:t> </a:t>
            </a:r>
            <a:r>
              <a:rPr lang="en-US" sz="900" dirty="0" err="1">
                <a:solidFill>
                  <a:schemeClr val="dk1"/>
                </a:solidFill>
              </a:rPr>
              <a:t>sprzedaży</a:t>
            </a:r>
            <a:r>
              <a:rPr lang="en-US" sz="900" dirty="0">
                <a:solidFill>
                  <a:schemeClr val="dk1"/>
                </a:solidFill>
              </a:rPr>
              <a:t> o 10% w 2024 r.; </a:t>
            </a:r>
            <a:r>
              <a:rPr lang="en-US" sz="900" dirty="0" err="1">
                <a:solidFill>
                  <a:schemeClr val="dk1"/>
                </a:solidFill>
              </a:rPr>
              <a:t>Zwiększenie</a:t>
            </a:r>
            <a:r>
              <a:rPr lang="en-US" sz="900" dirty="0">
                <a:solidFill>
                  <a:schemeClr val="dk1"/>
                </a:solidFill>
              </a:rPr>
              <a:t> </a:t>
            </a:r>
            <a:r>
              <a:rPr lang="en-US" sz="900" dirty="0" err="1">
                <a:solidFill>
                  <a:schemeClr val="dk1"/>
                </a:solidFill>
              </a:rPr>
              <a:t>udziału</a:t>
            </a:r>
            <a:r>
              <a:rPr lang="en-US" sz="900" dirty="0">
                <a:solidFill>
                  <a:schemeClr val="dk1"/>
                </a:solidFill>
              </a:rPr>
              <a:t> w </a:t>
            </a:r>
            <a:r>
              <a:rPr lang="en-US" sz="900" dirty="0" err="1">
                <a:solidFill>
                  <a:schemeClr val="dk1"/>
                </a:solidFill>
              </a:rPr>
              <a:t>rynku</a:t>
            </a:r>
            <a:r>
              <a:rPr lang="en-US" sz="900" dirty="0">
                <a:solidFill>
                  <a:schemeClr val="dk1"/>
                </a:solidFill>
              </a:rPr>
              <a:t> </a:t>
            </a:r>
            <a:r>
              <a:rPr lang="en-US" sz="900" dirty="0" err="1">
                <a:solidFill>
                  <a:schemeClr val="dk1"/>
                </a:solidFill>
              </a:rPr>
              <a:t>asortymentu</a:t>
            </a:r>
            <a:r>
              <a:rPr lang="en-US" sz="900" dirty="0">
                <a:solidFill>
                  <a:schemeClr val="dk1"/>
                </a:solidFill>
              </a:rPr>
              <a:t> </a:t>
            </a:r>
            <a:r>
              <a:rPr lang="en-US" sz="900" dirty="0" err="1">
                <a:solidFill>
                  <a:schemeClr val="dk1"/>
                </a:solidFill>
              </a:rPr>
              <a:t>kosmetycznego</a:t>
            </a:r>
            <a:r>
              <a:rPr lang="en-US" sz="900" dirty="0">
                <a:solidFill>
                  <a:schemeClr val="dk1"/>
                </a:solidFill>
              </a:rPr>
              <a:t> o 3 </a:t>
            </a:r>
            <a:r>
              <a:rPr lang="en-US" sz="900" dirty="0" err="1">
                <a:solidFill>
                  <a:schemeClr val="dk1"/>
                </a:solidFill>
              </a:rPr>
              <a:t>punkty</a:t>
            </a:r>
            <a:r>
              <a:rPr lang="en-US" sz="900" dirty="0">
                <a:solidFill>
                  <a:schemeClr val="dk1"/>
                </a:solidFill>
              </a:rPr>
              <a:t> </a:t>
            </a:r>
            <a:r>
              <a:rPr lang="en-US" sz="900" dirty="0" err="1">
                <a:solidFill>
                  <a:schemeClr val="dk1"/>
                </a:solidFill>
              </a:rPr>
              <a:t>procentowe</a:t>
            </a:r>
            <a:r>
              <a:rPr lang="en-US" sz="900" dirty="0">
                <a:solidFill>
                  <a:schemeClr val="dk1"/>
                </a:solidFill>
              </a:rPr>
              <a:t> w 2024 r.; </a:t>
            </a:r>
            <a:r>
              <a:rPr lang="en-US" sz="900" dirty="0" err="1">
                <a:solidFill>
                  <a:schemeClr val="dk1"/>
                </a:solidFill>
              </a:rPr>
              <a:t>Osiągnięcie</a:t>
            </a:r>
            <a:r>
              <a:rPr lang="en-US" sz="900" dirty="0">
                <a:solidFill>
                  <a:schemeClr val="dk1"/>
                </a:solidFill>
              </a:rPr>
              <a:t> </a:t>
            </a:r>
            <a:r>
              <a:rPr lang="en-US" sz="900" dirty="0" err="1">
                <a:solidFill>
                  <a:schemeClr val="dk1"/>
                </a:solidFill>
              </a:rPr>
              <a:t>lojalności</a:t>
            </a:r>
            <a:r>
              <a:rPr lang="en-US" sz="900" dirty="0">
                <a:solidFill>
                  <a:schemeClr val="dk1"/>
                </a:solidFill>
              </a:rPr>
              <a:t> </a:t>
            </a:r>
            <a:r>
              <a:rPr lang="en-US" sz="900" dirty="0" err="1">
                <a:solidFill>
                  <a:schemeClr val="dk1"/>
                </a:solidFill>
              </a:rPr>
              <a:t>klientów</a:t>
            </a:r>
            <a:r>
              <a:rPr lang="en-US" sz="900" dirty="0">
                <a:solidFill>
                  <a:schemeClr val="dk1"/>
                </a:solidFill>
              </a:rPr>
              <a:t> o 10% do 2024 r. </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Cele</a:t>
            </a:r>
            <a:r>
              <a:rPr lang="en-US" sz="900" dirty="0">
                <a:solidFill>
                  <a:schemeClr val="dk1"/>
                </a:solidFill>
              </a:rPr>
              <a:t> </a:t>
            </a:r>
            <a:r>
              <a:rPr lang="en-US" sz="900" dirty="0" err="1">
                <a:solidFill>
                  <a:schemeClr val="dk1"/>
                </a:solidFill>
              </a:rPr>
              <a:t>mogą</a:t>
            </a:r>
            <a:r>
              <a:rPr lang="en-US" sz="900" dirty="0">
                <a:solidFill>
                  <a:schemeClr val="dk1"/>
                </a:solidFill>
              </a:rPr>
              <a:t> </a:t>
            </a:r>
            <a:r>
              <a:rPr lang="en-US" sz="900" dirty="0" err="1">
                <a:solidFill>
                  <a:schemeClr val="dk1"/>
                </a:solidFill>
              </a:rPr>
              <a:t>być</a:t>
            </a:r>
            <a:r>
              <a:rPr lang="en-US" sz="900" dirty="0">
                <a:solidFill>
                  <a:schemeClr val="dk1"/>
                </a:solidFill>
              </a:rPr>
              <a:t> </a:t>
            </a:r>
            <a:r>
              <a:rPr lang="en-US" sz="900" dirty="0" err="1">
                <a:solidFill>
                  <a:schemeClr val="dk1"/>
                </a:solidFill>
              </a:rPr>
              <a:t>strategiczne</a:t>
            </a:r>
            <a:r>
              <a:rPr lang="en-US" sz="900" dirty="0">
                <a:solidFill>
                  <a:schemeClr val="dk1"/>
                </a:solidFill>
              </a:rPr>
              <a:t>, </a:t>
            </a:r>
            <a:r>
              <a:rPr lang="en-US" sz="900" dirty="0" err="1">
                <a:solidFill>
                  <a:schemeClr val="dk1"/>
                </a:solidFill>
              </a:rPr>
              <a:t>taktyczne</a:t>
            </a:r>
            <a:r>
              <a:rPr lang="en-US" sz="900" dirty="0">
                <a:solidFill>
                  <a:schemeClr val="dk1"/>
                </a:solidFill>
              </a:rPr>
              <a:t> </a:t>
            </a:r>
            <a:r>
              <a:rPr lang="en-US" sz="900" dirty="0" err="1">
                <a:solidFill>
                  <a:schemeClr val="dk1"/>
                </a:solidFill>
              </a:rPr>
              <a:t>lub</a:t>
            </a:r>
            <a:r>
              <a:rPr lang="en-US" sz="900" dirty="0">
                <a:solidFill>
                  <a:schemeClr val="dk1"/>
                </a:solidFill>
              </a:rPr>
              <a:t> </a:t>
            </a:r>
            <a:r>
              <a:rPr lang="en-US" sz="900" dirty="0" err="1">
                <a:solidFill>
                  <a:schemeClr val="dk1"/>
                </a:solidFill>
              </a:rPr>
              <a:t>operacyjne</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Strategiczne</a:t>
            </a:r>
            <a:r>
              <a:rPr lang="en-US" sz="900" dirty="0">
                <a:solidFill>
                  <a:schemeClr val="dk1"/>
                </a:solidFill>
              </a:rPr>
              <a:t> </a:t>
            </a:r>
            <a:r>
              <a:rPr lang="en-US" sz="900" dirty="0" err="1">
                <a:solidFill>
                  <a:schemeClr val="dk1"/>
                </a:solidFill>
              </a:rPr>
              <a:t>cele</a:t>
            </a:r>
            <a:r>
              <a:rPr lang="en-US" sz="900" dirty="0">
                <a:solidFill>
                  <a:schemeClr val="dk1"/>
                </a:solidFill>
              </a:rPr>
              <a:t> </a:t>
            </a:r>
            <a:r>
              <a:rPr lang="en-US" sz="900" dirty="0" err="1">
                <a:solidFill>
                  <a:schemeClr val="dk1"/>
                </a:solidFill>
              </a:rPr>
              <a:t>marketingowe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Są</a:t>
            </a:r>
            <a:r>
              <a:rPr lang="en-US" sz="900" dirty="0">
                <a:solidFill>
                  <a:schemeClr val="dk1"/>
                </a:solidFill>
              </a:rPr>
              <a:t> to </a:t>
            </a:r>
            <a:r>
              <a:rPr lang="en-US" sz="900" dirty="0" err="1">
                <a:solidFill>
                  <a:schemeClr val="dk1"/>
                </a:solidFill>
              </a:rPr>
              <a:t>globalne</a:t>
            </a:r>
            <a:r>
              <a:rPr lang="en-US" sz="900" dirty="0">
                <a:solidFill>
                  <a:schemeClr val="dk1"/>
                </a:solidFill>
              </a:rPr>
              <a:t> </a:t>
            </a:r>
            <a:r>
              <a:rPr lang="en-US" sz="900" dirty="0" err="1">
                <a:solidFill>
                  <a:schemeClr val="dk1"/>
                </a:solidFill>
              </a:rPr>
              <a:t>cele</a:t>
            </a:r>
            <a:r>
              <a:rPr lang="en-US" sz="900" dirty="0">
                <a:solidFill>
                  <a:schemeClr val="dk1"/>
                </a:solidFill>
              </a:rPr>
              <a:t> </a:t>
            </a:r>
            <a:r>
              <a:rPr lang="en-US" sz="900" dirty="0" err="1">
                <a:solidFill>
                  <a:schemeClr val="dk1"/>
                </a:solidFill>
              </a:rPr>
              <a:t>wynikające</a:t>
            </a:r>
            <a:r>
              <a:rPr lang="en-US" sz="900" dirty="0">
                <a:solidFill>
                  <a:schemeClr val="dk1"/>
                </a:solidFill>
              </a:rPr>
              <a:t> </a:t>
            </a:r>
            <a:r>
              <a:rPr lang="en-US" sz="900" dirty="0" err="1">
                <a:solidFill>
                  <a:schemeClr val="dk1"/>
                </a:solidFill>
              </a:rPr>
              <a:t>ze</a:t>
            </a:r>
            <a:r>
              <a:rPr lang="en-US" sz="900" dirty="0">
                <a:solidFill>
                  <a:schemeClr val="dk1"/>
                </a:solidFill>
              </a:rPr>
              <a:t> </a:t>
            </a:r>
            <a:r>
              <a:rPr lang="en-US" sz="900" dirty="0" err="1">
                <a:solidFill>
                  <a:schemeClr val="dk1"/>
                </a:solidFill>
              </a:rPr>
              <a:t>strategicznych</a:t>
            </a:r>
            <a:r>
              <a:rPr lang="en-US" sz="900" dirty="0">
                <a:solidFill>
                  <a:schemeClr val="dk1"/>
                </a:solidFill>
              </a:rPr>
              <a:t> </a:t>
            </a:r>
            <a:r>
              <a:rPr lang="en-US" sz="900" dirty="0" err="1">
                <a:solidFill>
                  <a:schemeClr val="dk1"/>
                </a:solidFill>
              </a:rPr>
              <a:t>działań</a:t>
            </a:r>
            <a:r>
              <a:rPr lang="en-US" sz="900" dirty="0">
                <a:solidFill>
                  <a:schemeClr val="dk1"/>
                </a:solidFill>
              </a:rPr>
              <a:t> </a:t>
            </a:r>
            <a:r>
              <a:rPr lang="en-US" sz="900" dirty="0" err="1">
                <a:solidFill>
                  <a:schemeClr val="dk1"/>
                </a:solidFill>
              </a:rPr>
              <a:t>marketingowych</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są</a:t>
            </a:r>
            <a:r>
              <a:rPr lang="en-US" sz="900" dirty="0">
                <a:solidFill>
                  <a:schemeClr val="dk1"/>
                </a:solidFill>
              </a:rPr>
              <a:t> </a:t>
            </a:r>
            <a:r>
              <a:rPr lang="en-US" sz="900" dirty="0" err="1">
                <a:solidFill>
                  <a:schemeClr val="dk1"/>
                </a:solidFill>
              </a:rPr>
              <a:t>zdefiniowane</a:t>
            </a:r>
            <a:r>
              <a:rPr lang="en-US" sz="900" dirty="0">
                <a:solidFill>
                  <a:schemeClr val="dk1"/>
                </a:solidFill>
              </a:rPr>
              <a:t> w </a:t>
            </a:r>
            <a:r>
              <a:rPr lang="en-US" sz="900" dirty="0" err="1">
                <a:solidFill>
                  <a:schemeClr val="dk1"/>
                </a:solidFill>
              </a:rPr>
              <a:t>perspektywie</a:t>
            </a:r>
            <a:r>
              <a:rPr lang="en-US" sz="900" dirty="0">
                <a:solidFill>
                  <a:schemeClr val="dk1"/>
                </a:solidFill>
              </a:rPr>
              <a:t> </a:t>
            </a:r>
            <a:r>
              <a:rPr lang="en-US" sz="900" dirty="0" err="1">
                <a:solidFill>
                  <a:schemeClr val="dk1"/>
                </a:solidFill>
              </a:rPr>
              <a:t>długoterminowej</a:t>
            </a:r>
            <a:r>
              <a:rPr lang="en-US" sz="900" dirty="0">
                <a:solidFill>
                  <a:schemeClr val="dk1"/>
                </a:solidFill>
              </a:rPr>
              <a:t>, </a:t>
            </a:r>
            <a:r>
              <a:rPr lang="en-US" sz="900" dirty="0" err="1">
                <a:solidFill>
                  <a:schemeClr val="dk1"/>
                </a:solidFill>
              </a:rPr>
              <a:t>tj</a:t>
            </a:r>
            <a:r>
              <a:rPr lang="en-US" sz="900" dirty="0">
                <a:solidFill>
                  <a:schemeClr val="dk1"/>
                </a:solidFill>
              </a:rPr>
              <a:t>. od </a:t>
            </a:r>
            <a:r>
              <a:rPr lang="en-US" sz="900" dirty="0" err="1">
                <a:solidFill>
                  <a:schemeClr val="dk1"/>
                </a:solidFill>
              </a:rPr>
              <a:t>dwóch</a:t>
            </a:r>
            <a:r>
              <a:rPr lang="en-US" sz="900" dirty="0">
                <a:solidFill>
                  <a:schemeClr val="dk1"/>
                </a:solidFill>
              </a:rPr>
              <a:t> do </a:t>
            </a:r>
            <a:r>
              <a:rPr lang="en-US" sz="900" dirty="0" err="1">
                <a:solidFill>
                  <a:schemeClr val="dk1"/>
                </a:solidFill>
              </a:rPr>
              <a:t>pięciu</a:t>
            </a:r>
            <a:r>
              <a:rPr lang="en-US" sz="900" dirty="0">
                <a:solidFill>
                  <a:schemeClr val="dk1"/>
                </a:solidFill>
              </a:rPr>
              <a:t> </a:t>
            </a:r>
            <a:r>
              <a:rPr lang="en-US" sz="900" dirty="0" err="1">
                <a:solidFill>
                  <a:schemeClr val="dk1"/>
                </a:solidFill>
              </a:rPr>
              <a:t>lub</a:t>
            </a:r>
            <a:r>
              <a:rPr lang="en-US" sz="900" dirty="0">
                <a:solidFill>
                  <a:schemeClr val="dk1"/>
                </a:solidFill>
              </a:rPr>
              <a:t> </a:t>
            </a:r>
            <a:r>
              <a:rPr lang="en-US" sz="900" dirty="0" err="1">
                <a:solidFill>
                  <a:schemeClr val="dk1"/>
                </a:solidFill>
              </a:rPr>
              <a:t>więcej</a:t>
            </a:r>
            <a:r>
              <a:rPr lang="en-US" sz="900" dirty="0">
                <a:solidFill>
                  <a:schemeClr val="dk1"/>
                </a:solidFill>
              </a:rPr>
              <a:t> lat.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Przykład</a:t>
            </a:r>
            <a:r>
              <a:rPr lang="en-US" sz="900" dirty="0">
                <a:solidFill>
                  <a:schemeClr val="dk1"/>
                </a:solidFill>
              </a:rPr>
              <a:t>: </a:t>
            </a:r>
            <a:r>
              <a:rPr lang="en-US" sz="900" dirty="0" err="1">
                <a:solidFill>
                  <a:schemeClr val="dk1"/>
                </a:solidFill>
              </a:rPr>
              <a:t>zwiększenie</a:t>
            </a:r>
            <a:r>
              <a:rPr lang="en-US" sz="900" dirty="0">
                <a:solidFill>
                  <a:schemeClr val="dk1"/>
                </a:solidFill>
              </a:rPr>
              <a:t> o 5% </a:t>
            </a:r>
            <a:r>
              <a:rPr lang="en-US" sz="900" dirty="0" err="1">
                <a:solidFill>
                  <a:schemeClr val="dk1"/>
                </a:solidFill>
              </a:rPr>
              <a:t>udziału</a:t>
            </a:r>
            <a:r>
              <a:rPr lang="en-US" sz="900" dirty="0">
                <a:solidFill>
                  <a:schemeClr val="dk1"/>
                </a:solidFill>
              </a:rPr>
              <a:t> w </a:t>
            </a:r>
            <a:r>
              <a:rPr lang="en-US" sz="900" dirty="0" err="1">
                <a:solidFill>
                  <a:schemeClr val="dk1"/>
                </a:solidFill>
              </a:rPr>
              <a:t>rynku</a:t>
            </a:r>
            <a:r>
              <a:rPr lang="en-US" sz="900" dirty="0">
                <a:solidFill>
                  <a:schemeClr val="dk1"/>
                </a:solidFill>
              </a:rPr>
              <a:t> w </a:t>
            </a:r>
            <a:r>
              <a:rPr lang="en-US" sz="900" dirty="0" err="1">
                <a:solidFill>
                  <a:schemeClr val="dk1"/>
                </a:solidFill>
              </a:rPr>
              <a:t>segmencie</a:t>
            </a:r>
            <a:r>
              <a:rPr lang="en-US" sz="900" dirty="0">
                <a:solidFill>
                  <a:schemeClr val="dk1"/>
                </a:solidFill>
              </a:rPr>
              <a:t> </a:t>
            </a:r>
            <a:r>
              <a:rPr lang="en-US" sz="900" dirty="0" err="1">
                <a:solidFill>
                  <a:schemeClr val="dk1"/>
                </a:solidFill>
              </a:rPr>
              <a:t>samochodów</a:t>
            </a:r>
            <a:r>
              <a:rPr lang="en-US" sz="900" dirty="0">
                <a:solidFill>
                  <a:schemeClr val="dk1"/>
                </a:solidFill>
              </a:rPr>
              <a:t> </a:t>
            </a:r>
            <a:r>
              <a:rPr lang="en-US" sz="900" dirty="0" err="1">
                <a:solidFill>
                  <a:schemeClr val="dk1"/>
                </a:solidFill>
              </a:rPr>
              <a:t>elektrycznych</a:t>
            </a:r>
            <a:r>
              <a:rPr lang="en-US" sz="900" dirty="0">
                <a:solidFill>
                  <a:schemeClr val="dk1"/>
                </a:solidFill>
              </a:rPr>
              <a:t> w </a:t>
            </a:r>
            <a:r>
              <a:rPr lang="en-US" sz="900" dirty="0" err="1">
                <a:solidFill>
                  <a:schemeClr val="dk1"/>
                </a:solidFill>
              </a:rPr>
              <a:t>ciągu</a:t>
            </a:r>
            <a:r>
              <a:rPr lang="en-US" sz="900" dirty="0">
                <a:solidFill>
                  <a:schemeClr val="dk1"/>
                </a:solidFill>
              </a:rPr>
              <a:t> 3 lat.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Taktyczne</a:t>
            </a:r>
            <a:r>
              <a:rPr lang="en-US" sz="900" dirty="0">
                <a:solidFill>
                  <a:schemeClr val="dk1"/>
                </a:solidFill>
              </a:rPr>
              <a:t> </a:t>
            </a:r>
            <a:r>
              <a:rPr lang="en-US" sz="900" dirty="0" err="1">
                <a:solidFill>
                  <a:schemeClr val="dk1"/>
                </a:solidFill>
              </a:rPr>
              <a:t>cele</a:t>
            </a:r>
            <a:r>
              <a:rPr lang="en-US" sz="900" dirty="0">
                <a:solidFill>
                  <a:schemeClr val="dk1"/>
                </a:solidFill>
              </a:rPr>
              <a:t> </a:t>
            </a:r>
            <a:r>
              <a:rPr lang="en-US" sz="900" dirty="0" err="1">
                <a:solidFill>
                  <a:schemeClr val="dk1"/>
                </a:solidFill>
              </a:rPr>
              <a:t>marketingowe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Są</a:t>
            </a:r>
            <a:r>
              <a:rPr lang="en-US" sz="900" dirty="0">
                <a:solidFill>
                  <a:schemeClr val="dk1"/>
                </a:solidFill>
              </a:rPr>
              <a:t> to </a:t>
            </a:r>
            <a:r>
              <a:rPr lang="en-US" sz="900" dirty="0" err="1">
                <a:solidFill>
                  <a:schemeClr val="dk1"/>
                </a:solidFill>
              </a:rPr>
              <a:t>cele</a:t>
            </a:r>
            <a:r>
              <a:rPr lang="en-US" sz="900" dirty="0">
                <a:solidFill>
                  <a:schemeClr val="dk1"/>
                </a:solidFill>
              </a:rPr>
              <a:t> </a:t>
            </a:r>
            <a:r>
              <a:rPr lang="en-US" sz="900" dirty="0" err="1">
                <a:solidFill>
                  <a:schemeClr val="dk1"/>
                </a:solidFill>
              </a:rPr>
              <a:t>pośredniego</a:t>
            </a:r>
            <a:r>
              <a:rPr lang="en-US" sz="900" dirty="0">
                <a:solidFill>
                  <a:schemeClr val="dk1"/>
                </a:solidFill>
              </a:rPr>
              <a:t> </a:t>
            </a:r>
            <a:r>
              <a:rPr lang="en-US" sz="900" dirty="0" err="1">
                <a:solidFill>
                  <a:schemeClr val="dk1"/>
                </a:solidFill>
              </a:rPr>
              <a:t>poziomu</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przykład</a:t>
            </a:r>
            <a:r>
              <a:rPr lang="en-US" sz="900" dirty="0">
                <a:solidFill>
                  <a:schemeClr val="dk1"/>
                </a:solidFill>
              </a:rPr>
              <a:t> </a:t>
            </a:r>
            <a:r>
              <a:rPr lang="en-US" sz="900" dirty="0" err="1">
                <a:solidFill>
                  <a:schemeClr val="dk1"/>
                </a:solidFill>
              </a:rPr>
              <a:t>odpowiedzialność</a:t>
            </a:r>
            <a:r>
              <a:rPr lang="en-US" sz="900" dirty="0">
                <a:solidFill>
                  <a:schemeClr val="dk1"/>
                </a:solidFill>
              </a:rPr>
              <a:t> </a:t>
            </a:r>
            <a:r>
              <a:rPr lang="en-US" sz="900" dirty="0" err="1">
                <a:solidFill>
                  <a:schemeClr val="dk1"/>
                </a:solidFill>
              </a:rPr>
              <a:t>menedżera</a:t>
            </a:r>
            <a:r>
              <a:rPr lang="en-US" sz="900" dirty="0">
                <a:solidFill>
                  <a:schemeClr val="dk1"/>
                </a:solidFill>
              </a:rPr>
              <a:t> </a:t>
            </a:r>
            <a:r>
              <a:rPr lang="en-US" sz="900" dirty="0" err="1">
                <a:solidFill>
                  <a:schemeClr val="dk1"/>
                </a:solidFill>
              </a:rPr>
              <a:t>produktu</a:t>
            </a:r>
            <a:r>
              <a:rPr lang="en-US" sz="900" dirty="0">
                <a:solidFill>
                  <a:schemeClr val="dk1"/>
                </a:solidFill>
              </a:rPr>
              <a:t>, </a:t>
            </a:r>
            <a:r>
              <a:rPr lang="en-US" sz="900" dirty="0" err="1">
                <a:solidFill>
                  <a:schemeClr val="dk1"/>
                </a:solidFill>
              </a:rPr>
              <a:t>menedżera</a:t>
            </a:r>
            <a:r>
              <a:rPr lang="en-US" sz="900" dirty="0">
                <a:solidFill>
                  <a:schemeClr val="dk1"/>
                </a:solidFill>
              </a:rPr>
              <a:t> </a:t>
            </a:r>
            <a:r>
              <a:rPr lang="en-US" sz="900" dirty="0" err="1">
                <a:solidFill>
                  <a:schemeClr val="dk1"/>
                </a:solidFill>
              </a:rPr>
              <a:t>marki</a:t>
            </a:r>
            <a:r>
              <a:rPr lang="en-US" sz="900" dirty="0">
                <a:solidFill>
                  <a:schemeClr val="dk1"/>
                </a:solidFill>
              </a:rPr>
              <a:t>, </a:t>
            </a:r>
            <a:r>
              <a:rPr lang="en-US" sz="900" dirty="0" err="1">
                <a:solidFill>
                  <a:schemeClr val="dk1"/>
                </a:solidFill>
              </a:rPr>
              <a:t>które</a:t>
            </a:r>
            <a:r>
              <a:rPr lang="en-US" sz="900" dirty="0">
                <a:solidFill>
                  <a:schemeClr val="dk1"/>
                </a:solidFill>
              </a:rPr>
              <a:t> </a:t>
            </a:r>
            <a:r>
              <a:rPr lang="en-US" sz="900" dirty="0" err="1">
                <a:solidFill>
                  <a:schemeClr val="dk1"/>
                </a:solidFill>
              </a:rPr>
              <a:t>przyczyniają</a:t>
            </a:r>
            <a:r>
              <a:rPr lang="en-US" sz="900" dirty="0">
                <a:solidFill>
                  <a:schemeClr val="dk1"/>
                </a:solidFill>
              </a:rPr>
              <a:t> </a:t>
            </a:r>
            <a:r>
              <a:rPr lang="en-US" sz="900" dirty="0" err="1">
                <a:solidFill>
                  <a:schemeClr val="dk1"/>
                </a:solidFill>
              </a:rPr>
              <a:t>się</a:t>
            </a:r>
            <a:r>
              <a:rPr lang="en-US" sz="900" dirty="0">
                <a:solidFill>
                  <a:schemeClr val="dk1"/>
                </a:solidFill>
              </a:rPr>
              <a:t> do </a:t>
            </a:r>
            <a:r>
              <a:rPr lang="en-US" sz="900" dirty="0" err="1">
                <a:solidFill>
                  <a:schemeClr val="dk1"/>
                </a:solidFill>
              </a:rPr>
              <a:t>osiągnięcia</a:t>
            </a:r>
            <a:r>
              <a:rPr lang="en-US" sz="900" dirty="0">
                <a:solidFill>
                  <a:schemeClr val="dk1"/>
                </a:solidFill>
              </a:rPr>
              <a:t> </a:t>
            </a:r>
            <a:r>
              <a:rPr lang="en-US" sz="900" dirty="0" err="1">
                <a:solidFill>
                  <a:schemeClr val="dk1"/>
                </a:solidFill>
              </a:rPr>
              <a:t>celów</a:t>
            </a:r>
            <a:r>
              <a:rPr lang="en-US" sz="900" dirty="0">
                <a:solidFill>
                  <a:schemeClr val="dk1"/>
                </a:solidFill>
              </a:rPr>
              <a:t> </a:t>
            </a:r>
            <a:r>
              <a:rPr lang="en-US" sz="900" dirty="0" err="1">
                <a:solidFill>
                  <a:schemeClr val="dk1"/>
                </a:solidFill>
              </a:rPr>
              <a:t>strategicznych</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Przykład</a:t>
            </a:r>
            <a:r>
              <a:rPr lang="en-US" sz="900" dirty="0">
                <a:solidFill>
                  <a:schemeClr val="dk1"/>
                </a:solidFill>
              </a:rPr>
              <a:t>: </a:t>
            </a:r>
            <a:r>
              <a:rPr lang="en-US" sz="900" dirty="0" err="1">
                <a:solidFill>
                  <a:schemeClr val="dk1"/>
                </a:solidFill>
              </a:rPr>
              <a:t>wybór</a:t>
            </a:r>
            <a:r>
              <a:rPr lang="en-US" sz="900" dirty="0">
                <a:solidFill>
                  <a:schemeClr val="dk1"/>
                </a:solidFill>
              </a:rPr>
              <a:t> </a:t>
            </a:r>
            <a:r>
              <a:rPr lang="en-US" sz="900" dirty="0" err="1">
                <a:solidFill>
                  <a:schemeClr val="dk1"/>
                </a:solidFill>
              </a:rPr>
              <a:t>cyfrowego</a:t>
            </a:r>
            <a:r>
              <a:rPr lang="en-US" sz="900" dirty="0">
                <a:solidFill>
                  <a:schemeClr val="dk1"/>
                </a:solidFill>
              </a:rPr>
              <a:t> </a:t>
            </a:r>
            <a:r>
              <a:rPr lang="en-US" sz="900" dirty="0" err="1">
                <a:solidFill>
                  <a:schemeClr val="dk1"/>
                </a:solidFill>
              </a:rPr>
              <a:t>ambasadora</a:t>
            </a:r>
            <a:r>
              <a:rPr lang="en-US" sz="900" dirty="0">
                <a:solidFill>
                  <a:schemeClr val="dk1"/>
                </a:solidFill>
              </a:rPr>
              <a:t> </a:t>
            </a:r>
            <a:r>
              <a:rPr lang="en-US" sz="900" dirty="0" err="1">
                <a:solidFill>
                  <a:schemeClr val="dk1"/>
                </a:solidFill>
              </a:rPr>
              <a:t>marki</a:t>
            </a:r>
            <a:r>
              <a:rPr lang="en-US" sz="900" dirty="0">
                <a:solidFill>
                  <a:schemeClr val="dk1"/>
                </a:solidFill>
              </a:rPr>
              <a:t> w </a:t>
            </a:r>
            <a:r>
              <a:rPr lang="en-US" sz="900" dirty="0" err="1">
                <a:solidFill>
                  <a:schemeClr val="dk1"/>
                </a:solidFill>
              </a:rPr>
              <a:t>drugim</a:t>
            </a:r>
            <a:r>
              <a:rPr lang="en-US" sz="900" dirty="0">
                <a:solidFill>
                  <a:schemeClr val="dk1"/>
                </a:solidFill>
              </a:rPr>
              <a:t> </a:t>
            </a:r>
            <a:r>
              <a:rPr lang="en-US" sz="900" dirty="0" err="1">
                <a:solidFill>
                  <a:schemeClr val="dk1"/>
                </a:solidFill>
              </a:rPr>
              <a:t>kwartale</a:t>
            </a:r>
            <a:r>
              <a:rPr lang="en-US" sz="900" dirty="0">
                <a:solidFill>
                  <a:schemeClr val="dk1"/>
                </a:solidFill>
              </a:rPr>
              <a:t> 2020 r.</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Operacyjne</a:t>
            </a:r>
            <a:r>
              <a:rPr lang="en-US" sz="900" dirty="0">
                <a:solidFill>
                  <a:schemeClr val="dk1"/>
                </a:solidFill>
              </a:rPr>
              <a:t> </a:t>
            </a:r>
            <a:r>
              <a:rPr lang="en-US" sz="900" dirty="0" err="1">
                <a:solidFill>
                  <a:schemeClr val="dk1"/>
                </a:solidFill>
              </a:rPr>
              <a:t>cele</a:t>
            </a:r>
            <a:r>
              <a:rPr lang="en-US" sz="900" dirty="0">
                <a:solidFill>
                  <a:schemeClr val="dk1"/>
                </a:solidFill>
              </a:rPr>
              <a:t> </a:t>
            </a:r>
            <a:r>
              <a:rPr lang="en-US" sz="900" dirty="0" err="1">
                <a:solidFill>
                  <a:schemeClr val="dk1"/>
                </a:solidFill>
              </a:rPr>
              <a:t>marketingowe</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Są</a:t>
            </a:r>
            <a:r>
              <a:rPr lang="en-US" sz="900" dirty="0">
                <a:solidFill>
                  <a:schemeClr val="dk1"/>
                </a:solidFill>
              </a:rPr>
              <a:t> to </a:t>
            </a:r>
            <a:r>
              <a:rPr lang="en-US" sz="900" dirty="0" err="1">
                <a:solidFill>
                  <a:schemeClr val="dk1"/>
                </a:solidFill>
              </a:rPr>
              <a:t>konkretne</a:t>
            </a:r>
            <a:r>
              <a:rPr lang="en-US" sz="900" dirty="0">
                <a:solidFill>
                  <a:schemeClr val="dk1"/>
                </a:solidFill>
              </a:rPr>
              <a:t>, </a:t>
            </a:r>
            <a:r>
              <a:rPr lang="en-US" sz="900" dirty="0" err="1">
                <a:solidFill>
                  <a:schemeClr val="dk1"/>
                </a:solidFill>
              </a:rPr>
              <a:t>krótkoterminowe</a:t>
            </a:r>
            <a:r>
              <a:rPr lang="en-US" sz="900" dirty="0">
                <a:solidFill>
                  <a:schemeClr val="dk1"/>
                </a:solidFill>
              </a:rPr>
              <a:t> </a:t>
            </a:r>
            <a:r>
              <a:rPr lang="en-US" sz="900" dirty="0" err="1">
                <a:solidFill>
                  <a:schemeClr val="dk1"/>
                </a:solidFill>
              </a:rPr>
              <a:t>cele</a:t>
            </a:r>
            <a:r>
              <a:rPr lang="en-US" sz="900" dirty="0">
                <a:solidFill>
                  <a:schemeClr val="dk1"/>
                </a:solidFill>
              </a:rPr>
              <a:t> </a:t>
            </a:r>
            <a:r>
              <a:rPr lang="en-US" sz="900" dirty="0" err="1">
                <a:solidFill>
                  <a:schemeClr val="dk1"/>
                </a:solidFill>
              </a:rPr>
              <a:t>mające</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celu</a:t>
            </a:r>
            <a:r>
              <a:rPr lang="en-US" sz="900" dirty="0">
                <a:solidFill>
                  <a:schemeClr val="dk1"/>
                </a:solidFill>
              </a:rPr>
              <a:t> </a:t>
            </a:r>
            <a:r>
              <a:rPr lang="en-US" sz="900" dirty="0" err="1">
                <a:solidFill>
                  <a:schemeClr val="dk1"/>
                </a:solidFill>
              </a:rPr>
              <a:t>realizację</a:t>
            </a:r>
            <a:r>
              <a:rPr lang="en-US" sz="900" dirty="0">
                <a:solidFill>
                  <a:schemeClr val="dk1"/>
                </a:solidFill>
              </a:rPr>
              <a:t> </a:t>
            </a:r>
            <a:r>
              <a:rPr lang="en-US" sz="900" dirty="0" err="1">
                <a:solidFill>
                  <a:schemeClr val="dk1"/>
                </a:solidFill>
              </a:rPr>
              <a:t>codziennych</a:t>
            </a:r>
            <a:r>
              <a:rPr lang="en-US" sz="900" dirty="0">
                <a:solidFill>
                  <a:schemeClr val="dk1"/>
                </a:solidFill>
              </a:rPr>
              <a:t> </a:t>
            </a:r>
            <a:r>
              <a:rPr lang="en-US" sz="900" dirty="0" err="1">
                <a:solidFill>
                  <a:schemeClr val="dk1"/>
                </a:solidFill>
              </a:rPr>
              <a:t>działań</a:t>
            </a:r>
            <a:r>
              <a:rPr lang="en-US" sz="900" dirty="0">
                <a:solidFill>
                  <a:schemeClr val="dk1"/>
                </a:solidFill>
              </a:rPr>
              <a:t> </a:t>
            </a:r>
            <a:r>
              <a:rPr lang="en-US" sz="900" dirty="0" err="1">
                <a:solidFill>
                  <a:schemeClr val="dk1"/>
                </a:solidFill>
              </a:rPr>
              <a:t>marketingowych</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ogólnie</a:t>
            </a:r>
            <a:r>
              <a:rPr lang="en-US" sz="900" dirty="0">
                <a:solidFill>
                  <a:schemeClr val="dk1"/>
                </a:solidFill>
              </a:rPr>
              <a:t> </a:t>
            </a:r>
            <a:r>
              <a:rPr lang="en-US" sz="900" dirty="0" err="1">
                <a:solidFill>
                  <a:schemeClr val="dk1"/>
                </a:solidFill>
              </a:rPr>
              <a:t>odnoszą</a:t>
            </a:r>
            <a:r>
              <a:rPr lang="en-US" sz="900" dirty="0">
                <a:solidFill>
                  <a:schemeClr val="dk1"/>
                </a:solidFill>
              </a:rPr>
              <a:t> </a:t>
            </a:r>
            <a:r>
              <a:rPr lang="en-US" sz="900" dirty="0" err="1">
                <a:solidFill>
                  <a:schemeClr val="dk1"/>
                </a:solidFill>
              </a:rPr>
              <a:t>się</a:t>
            </a:r>
            <a:r>
              <a:rPr lang="en-US" sz="900" dirty="0">
                <a:solidFill>
                  <a:schemeClr val="dk1"/>
                </a:solidFill>
              </a:rPr>
              <a:t> do </a:t>
            </a:r>
            <a:r>
              <a:rPr lang="en-US" sz="900" dirty="0" err="1">
                <a:solidFill>
                  <a:schemeClr val="dk1"/>
                </a:solidFill>
              </a:rPr>
              <a:t>każdego</a:t>
            </a:r>
            <a:r>
              <a:rPr lang="en-US" sz="900" dirty="0">
                <a:solidFill>
                  <a:schemeClr val="dk1"/>
                </a:solidFill>
              </a:rPr>
              <a:t> </a:t>
            </a:r>
            <a:r>
              <a:rPr lang="en-US" sz="900" dirty="0" err="1">
                <a:solidFill>
                  <a:schemeClr val="dk1"/>
                </a:solidFill>
              </a:rPr>
              <a:t>zadania</a:t>
            </a:r>
            <a:r>
              <a:rPr lang="en-US" sz="900" dirty="0">
                <a:solidFill>
                  <a:schemeClr val="dk1"/>
                </a:solidFill>
              </a:rPr>
              <a:t> </a:t>
            </a:r>
            <a:r>
              <a:rPr lang="en-US" sz="900" dirty="0" err="1">
                <a:solidFill>
                  <a:schemeClr val="dk1"/>
                </a:solidFill>
              </a:rPr>
              <a:t>lub</a:t>
            </a:r>
            <a:r>
              <a:rPr lang="en-US" sz="900" dirty="0">
                <a:solidFill>
                  <a:schemeClr val="dk1"/>
                </a:solidFill>
              </a:rPr>
              <a:t> </a:t>
            </a:r>
            <a:r>
              <a:rPr lang="en-US" sz="900" dirty="0" err="1">
                <a:solidFill>
                  <a:schemeClr val="dk1"/>
                </a:solidFill>
              </a:rPr>
              <a:t>operacji</a:t>
            </a:r>
            <a:r>
              <a:rPr lang="en-US" sz="900" dirty="0">
                <a:solidFill>
                  <a:schemeClr val="dk1"/>
                </a:solidFill>
              </a:rPr>
              <a:t> w </a:t>
            </a:r>
            <a:r>
              <a:rPr lang="en-US" sz="900" dirty="0" err="1">
                <a:solidFill>
                  <a:schemeClr val="dk1"/>
                </a:solidFill>
              </a:rPr>
              <a:t>szczególności</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Przykład</a:t>
            </a:r>
            <a:r>
              <a:rPr lang="en-US" sz="900" dirty="0">
                <a:solidFill>
                  <a:schemeClr val="dk1"/>
                </a:solidFill>
              </a:rPr>
              <a:t>: </a:t>
            </a:r>
            <a:r>
              <a:rPr lang="en-US" sz="900" dirty="0" err="1">
                <a:solidFill>
                  <a:schemeClr val="dk1"/>
                </a:solidFill>
              </a:rPr>
              <a:t>publikowanie</a:t>
            </a:r>
            <a:r>
              <a:rPr lang="en-US" sz="900" dirty="0">
                <a:solidFill>
                  <a:schemeClr val="dk1"/>
                </a:solidFill>
              </a:rPr>
              <a:t> 5 </a:t>
            </a:r>
            <a:r>
              <a:rPr lang="en-US" sz="900" dirty="0" err="1">
                <a:solidFill>
                  <a:schemeClr val="dk1"/>
                </a:solidFill>
              </a:rPr>
              <a:t>postów</a:t>
            </a:r>
            <a:r>
              <a:rPr lang="en-US" sz="900" dirty="0">
                <a:solidFill>
                  <a:schemeClr val="dk1"/>
                </a:solidFill>
              </a:rPr>
              <a:t> </a:t>
            </a:r>
            <a:r>
              <a:rPr lang="en-US" sz="900" dirty="0" err="1">
                <a:solidFill>
                  <a:schemeClr val="dk1"/>
                </a:solidFill>
              </a:rPr>
              <a:t>dziennie</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Facebooku</a:t>
            </a:r>
            <a:endParaRPr sz="900" dirty="0">
              <a:solidFill>
                <a:schemeClr val="dk1"/>
              </a:solidFill>
            </a:endParaRPr>
          </a:p>
          <a:p>
            <a:pPr marL="0" marR="0" lvl="0" indent="0" algn="l" rtl="0">
              <a:lnSpc>
                <a:spcPct val="100000"/>
              </a:lnSpc>
              <a:spcBef>
                <a:spcPts val="0"/>
              </a:spcBef>
              <a:spcAft>
                <a:spcPts val="0"/>
              </a:spcAft>
              <a:buSzPts val="1100"/>
              <a:buNone/>
            </a:pPr>
            <a:endParaRPr sz="900" dirty="0">
              <a:solidFill>
                <a:schemeClr val="dk1"/>
              </a:solidFill>
            </a:endParaRPr>
          </a:p>
          <a:p>
            <a:pPr marL="0" lvl="0" indent="0" algn="l" rtl="0">
              <a:lnSpc>
                <a:spcPct val="100000"/>
              </a:lnSpc>
              <a:spcBef>
                <a:spcPts val="0"/>
              </a:spcBef>
              <a:spcAft>
                <a:spcPts val="0"/>
              </a:spcAft>
              <a:buSzPts val="1100"/>
              <a:buNone/>
            </a:pPr>
            <a:r>
              <a:rPr lang="en-US" sz="900" dirty="0">
                <a:solidFill>
                  <a:schemeClr val="dk1"/>
                </a:solidFill>
              </a:rPr>
              <a:t>W </a:t>
            </a:r>
            <a:r>
              <a:rPr lang="en-US" sz="900" dirty="0" err="1">
                <a:solidFill>
                  <a:schemeClr val="dk1"/>
                </a:solidFill>
              </a:rPr>
              <a:t>przypadku</a:t>
            </a:r>
            <a:r>
              <a:rPr lang="en-US" sz="900" dirty="0">
                <a:solidFill>
                  <a:schemeClr val="dk1"/>
                </a:solidFill>
              </a:rPr>
              <a:t> </a:t>
            </a:r>
            <a:r>
              <a:rPr lang="en-US" sz="900" dirty="0" err="1">
                <a:solidFill>
                  <a:schemeClr val="dk1"/>
                </a:solidFill>
              </a:rPr>
              <a:t>celów</a:t>
            </a:r>
            <a:r>
              <a:rPr lang="en-US" sz="900" dirty="0">
                <a:solidFill>
                  <a:schemeClr val="dk1"/>
                </a:solidFill>
              </a:rPr>
              <a:t> </a:t>
            </a:r>
            <a:r>
              <a:rPr lang="en-US" sz="900" dirty="0" err="1">
                <a:solidFill>
                  <a:schemeClr val="dk1"/>
                </a:solidFill>
              </a:rPr>
              <a:t>strategicznych</a:t>
            </a:r>
            <a:r>
              <a:rPr lang="en-US" sz="900" dirty="0">
                <a:solidFill>
                  <a:schemeClr val="dk1"/>
                </a:solidFill>
              </a:rPr>
              <a:t> </a:t>
            </a:r>
            <a:r>
              <a:rPr lang="en-US" sz="900" dirty="0" err="1">
                <a:solidFill>
                  <a:schemeClr val="dk1"/>
                </a:solidFill>
              </a:rPr>
              <a:t>konieczne</a:t>
            </a:r>
            <a:r>
              <a:rPr lang="en-US" sz="900" dirty="0">
                <a:solidFill>
                  <a:schemeClr val="dk1"/>
                </a:solidFill>
              </a:rPr>
              <a:t> jest </a:t>
            </a:r>
            <a:r>
              <a:rPr lang="en-US" sz="900" dirty="0" err="1">
                <a:solidFill>
                  <a:schemeClr val="dk1"/>
                </a:solidFill>
              </a:rPr>
              <a:t>zdefiniowanie</a:t>
            </a:r>
            <a:r>
              <a:rPr lang="en-US" sz="900" dirty="0">
                <a:solidFill>
                  <a:schemeClr val="dk1"/>
                </a:solidFill>
              </a:rPr>
              <a:t> </a:t>
            </a:r>
            <a:r>
              <a:rPr lang="en-US" sz="900" dirty="0" err="1">
                <a:solidFill>
                  <a:schemeClr val="dk1"/>
                </a:solidFill>
              </a:rPr>
              <a:t>najbardziej</a:t>
            </a:r>
            <a:r>
              <a:rPr lang="en-US" sz="900" dirty="0">
                <a:solidFill>
                  <a:schemeClr val="dk1"/>
                </a:solidFill>
              </a:rPr>
              <a:t> </a:t>
            </a:r>
            <a:r>
              <a:rPr lang="en-US" sz="900" dirty="0" err="1">
                <a:solidFill>
                  <a:schemeClr val="dk1"/>
                </a:solidFill>
              </a:rPr>
              <a:t>odpowiedniej</a:t>
            </a:r>
            <a:r>
              <a:rPr lang="en-US" sz="900" dirty="0">
                <a:solidFill>
                  <a:schemeClr val="dk1"/>
                </a:solidFill>
              </a:rPr>
              <a:t> </a:t>
            </a:r>
            <a:r>
              <a:rPr lang="en-US" sz="900" dirty="0" err="1">
                <a:solidFill>
                  <a:schemeClr val="dk1"/>
                </a:solidFill>
              </a:rPr>
              <a:t>strategii</a:t>
            </a:r>
            <a:r>
              <a:rPr lang="en-US" sz="900" dirty="0">
                <a:solidFill>
                  <a:schemeClr val="dk1"/>
                </a:solidFill>
              </a:rPr>
              <a:t>, a </a:t>
            </a:r>
            <a:r>
              <a:rPr lang="en-US" sz="900" dirty="0" err="1">
                <a:solidFill>
                  <a:schemeClr val="dk1"/>
                </a:solidFill>
              </a:rPr>
              <a:t>następnie</a:t>
            </a:r>
            <a:r>
              <a:rPr lang="en-US" sz="900" dirty="0">
                <a:solidFill>
                  <a:schemeClr val="dk1"/>
                </a:solidFill>
              </a:rPr>
              <a:t> </a:t>
            </a:r>
            <a:r>
              <a:rPr lang="en-US" sz="900" dirty="0" err="1">
                <a:solidFill>
                  <a:schemeClr val="dk1"/>
                </a:solidFill>
              </a:rPr>
              <a:t>określenie</a:t>
            </a:r>
            <a:r>
              <a:rPr lang="en-US" sz="900" dirty="0">
                <a:solidFill>
                  <a:schemeClr val="dk1"/>
                </a:solidFill>
              </a:rPr>
              <a:t>, w </a:t>
            </a:r>
            <a:r>
              <a:rPr lang="en-US" sz="900" dirty="0" err="1">
                <a:solidFill>
                  <a:schemeClr val="dk1"/>
                </a:solidFill>
              </a:rPr>
              <a:t>jaki</a:t>
            </a:r>
            <a:r>
              <a:rPr lang="en-US" sz="900" dirty="0">
                <a:solidFill>
                  <a:schemeClr val="dk1"/>
                </a:solidFill>
              </a:rPr>
              <a:t> </a:t>
            </a:r>
            <a:r>
              <a:rPr lang="en-US" sz="900" dirty="0" err="1">
                <a:solidFill>
                  <a:schemeClr val="dk1"/>
                </a:solidFill>
              </a:rPr>
              <a:t>sposób</a:t>
            </a:r>
            <a:r>
              <a:rPr lang="en-US" sz="900" dirty="0">
                <a:solidFill>
                  <a:schemeClr val="dk1"/>
                </a:solidFill>
              </a:rPr>
              <a:t> </a:t>
            </a:r>
            <a:r>
              <a:rPr lang="en-US" sz="900" dirty="0" err="1">
                <a:solidFill>
                  <a:schemeClr val="dk1"/>
                </a:solidFill>
              </a:rPr>
              <a:t>zostanie</a:t>
            </a:r>
            <a:r>
              <a:rPr lang="en-US" sz="900" dirty="0">
                <a:solidFill>
                  <a:schemeClr val="dk1"/>
                </a:solidFill>
              </a:rPr>
              <a:t> </a:t>
            </a:r>
            <a:r>
              <a:rPr lang="en-US" sz="900" dirty="0" err="1">
                <a:solidFill>
                  <a:schemeClr val="dk1"/>
                </a:solidFill>
              </a:rPr>
              <a:t>ona</a:t>
            </a:r>
            <a:r>
              <a:rPr lang="en-US" sz="900" dirty="0">
                <a:solidFill>
                  <a:schemeClr val="dk1"/>
                </a:solidFill>
              </a:rPr>
              <a:t> </a:t>
            </a:r>
            <a:r>
              <a:rPr lang="en-US" sz="900" dirty="0" err="1">
                <a:solidFill>
                  <a:schemeClr val="dk1"/>
                </a:solidFill>
              </a:rPr>
              <a:t>wdrożona</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Nieistnienie</a:t>
            </a:r>
            <a:r>
              <a:rPr lang="en-US" sz="900" dirty="0">
                <a:solidFill>
                  <a:schemeClr val="dk1"/>
                </a:solidFill>
              </a:rPr>
              <a:t> </a:t>
            </a:r>
            <a:r>
              <a:rPr lang="en-US" sz="900" dirty="0" err="1">
                <a:solidFill>
                  <a:schemeClr val="dk1"/>
                </a:solidFill>
              </a:rPr>
              <a:t>celów</a:t>
            </a:r>
            <a:r>
              <a:rPr lang="en-US" sz="900" dirty="0">
                <a:solidFill>
                  <a:schemeClr val="dk1"/>
                </a:solidFill>
              </a:rPr>
              <a:t> </a:t>
            </a:r>
            <a:r>
              <a:rPr lang="en-US" sz="900" dirty="0" err="1">
                <a:solidFill>
                  <a:schemeClr val="dk1"/>
                </a:solidFill>
              </a:rPr>
              <a:t>prowadzi</a:t>
            </a:r>
            <a:r>
              <a:rPr lang="en-US" sz="900" dirty="0">
                <a:solidFill>
                  <a:schemeClr val="dk1"/>
                </a:solidFill>
              </a:rPr>
              <a:t> do </a:t>
            </a:r>
            <a:r>
              <a:rPr lang="en-US" sz="900" dirty="0" err="1">
                <a:solidFill>
                  <a:schemeClr val="dk1"/>
                </a:solidFill>
              </a:rPr>
              <a:t>dezorganizacji</a:t>
            </a:r>
            <a:r>
              <a:rPr lang="en-US" sz="900" dirty="0">
                <a:solidFill>
                  <a:schemeClr val="dk1"/>
                </a:solidFill>
              </a:rPr>
              <a:t> </a:t>
            </a:r>
            <a:r>
              <a:rPr lang="en-US" sz="900" dirty="0" err="1">
                <a:solidFill>
                  <a:schemeClr val="dk1"/>
                </a:solidFill>
              </a:rPr>
              <a:t>firmy</a:t>
            </a:r>
            <a:r>
              <a:rPr lang="en-US" sz="900" dirty="0">
                <a:solidFill>
                  <a:schemeClr val="dk1"/>
                </a:solidFill>
              </a:rPr>
              <a:t>, </a:t>
            </a:r>
            <a:r>
              <a:rPr lang="en-US" sz="900" dirty="0" err="1">
                <a:solidFill>
                  <a:schemeClr val="dk1"/>
                </a:solidFill>
              </a:rPr>
              <a:t>panaceum</a:t>
            </a:r>
            <a:r>
              <a:rPr lang="en-US" sz="900" dirty="0">
                <a:solidFill>
                  <a:schemeClr val="dk1"/>
                </a:solidFill>
              </a:rPr>
              <a:t>. </a:t>
            </a:r>
            <a:r>
              <a:rPr lang="en-US" sz="900" dirty="0" err="1">
                <a:solidFill>
                  <a:schemeClr val="dk1"/>
                </a:solidFill>
              </a:rPr>
              <a:t>Przypomnijmy</a:t>
            </a:r>
            <a:r>
              <a:rPr lang="en-US" sz="900" dirty="0">
                <a:solidFill>
                  <a:schemeClr val="dk1"/>
                </a:solidFill>
              </a:rPr>
              <a:t> </a:t>
            </a:r>
            <a:r>
              <a:rPr lang="en-US" sz="900" dirty="0" err="1">
                <a:solidFill>
                  <a:schemeClr val="dk1"/>
                </a:solidFill>
              </a:rPr>
              <a:t>sobie</a:t>
            </a:r>
            <a:r>
              <a:rPr lang="en-US" sz="900" dirty="0">
                <a:solidFill>
                  <a:schemeClr val="dk1"/>
                </a:solidFill>
              </a:rPr>
              <a:t> </a:t>
            </a:r>
            <a:r>
              <a:rPr lang="en-US" sz="900" dirty="0" err="1">
                <a:solidFill>
                  <a:schemeClr val="dk1"/>
                </a:solidFill>
              </a:rPr>
              <a:t>następujący</a:t>
            </a:r>
            <a:r>
              <a:rPr lang="en-US" sz="900" dirty="0">
                <a:solidFill>
                  <a:schemeClr val="dk1"/>
                </a:solidFill>
              </a:rPr>
              <a:t> dialog </a:t>
            </a:r>
            <a:r>
              <a:rPr lang="en-US" sz="900" dirty="0" err="1">
                <a:solidFill>
                  <a:schemeClr val="dk1"/>
                </a:solidFill>
              </a:rPr>
              <a:t>między</a:t>
            </a:r>
            <a:r>
              <a:rPr lang="en-US" sz="900" dirty="0">
                <a:solidFill>
                  <a:schemeClr val="dk1"/>
                </a:solidFill>
              </a:rPr>
              <a:t> </a:t>
            </a:r>
            <a:r>
              <a:rPr lang="en-US" sz="900" dirty="0" err="1">
                <a:solidFill>
                  <a:schemeClr val="dk1"/>
                </a:solidFill>
              </a:rPr>
              <a:t>Alicją</a:t>
            </a:r>
            <a:r>
              <a:rPr lang="en-US" sz="900" dirty="0">
                <a:solidFill>
                  <a:schemeClr val="dk1"/>
                </a:solidFill>
              </a:rPr>
              <a:t> a </a:t>
            </a:r>
            <a:r>
              <a:rPr lang="en-US" sz="900" dirty="0" err="1">
                <a:solidFill>
                  <a:schemeClr val="dk1"/>
                </a:solidFill>
              </a:rPr>
              <a:t>Kotem</a:t>
            </a:r>
            <a:r>
              <a:rPr lang="en-US" sz="900" dirty="0">
                <a:solidFill>
                  <a:schemeClr val="dk1"/>
                </a:solidFill>
              </a:rPr>
              <a:t> z Cheshire (</a:t>
            </a:r>
            <a:r>
              <a:rPr lang="en-US" sz="900" dirty="0" err="1">
                <a:solidFill>
                  <a:schemeClr val="dk1"/>
                </a:solidFill>
              </a:rPr>
              <a:t>opowiadanie</a:t>
            </a:r>
            <a:r>
              <a:rPr lang="en-US" sz="900" dirty="0">
                <a:solidFill>
                  <a:schemeClr val="dk1"/>
                </a:solidFill>
              </a:rPr>
              <a:t> "</a:t>
            </a:r>
            <a:r>
              <a:rPr lang="en-US" sz="900" dirty="0" err="1">
                <a:solidFill>
                  <a:schemeClr val="dk1"/>
                </a:solidFill>
              </a:rPr>
              <a:t>Alicja</a:t>
            </a:r>
            <a:r>
              <a:rPr lang="en-US" sz="900" dirty="0">
                <a:solidFill>
                  <a:schemeClr val="dk1"/>
                </a:solidFill>
              </a:rPr>
              <a:t> w </a:t>
            </a:r>
            <a:r>
              <a:rPr lang="en-US" sz="900" dirty="0" err="1">
                <a:solidFill>
                  <a:schemeClr val="dk1"/>
                </a:solidFill>
              </a:rPr>
              <a:t>Krainie</a:t>
            </a:r>
            <a:r>
              <a:rPr lang="en-US" sz="900" dirty="0">
                <a:solidFill>
                  <a:schemeClr val="dk1"/>
                </a:solidFill>
              </a:rPr>
              <a:t> </a:t>
            </a:r>
            <a:r>
              <a:rPr lang="en-US" sz="900" dirty="0" err="1">
                <a:solidFill>
                  <a:schemeClr val="dk1"/>
                </a:solidFill>
              </a:rPr>
              <a:t>Czarów</a:t>
            </a:r>
            <a:r>
              <a:rPr lang="en-US" sz="900" dirty="0">
                <a:solidFill>
                  <a:schemeClr val="dk1"/>
                </a:solidFill>
              </a:rPr>
              <a:t>" </a:t>
            </a:r>
            <a:r>
              <a:rPr lang="en-US" sz="900" dirty="0" err="1">
                <a:solidFill>
                  <a:schemeClr val="dk1"/>
                </a:solidFill>
              </a:rPr>
              <a:t>Lewisa</a:t>
            </a:r>
            <a:r>
              <a:rPr lang="en-US" sz="900" dirty="0">
                <a:solidFill>
                  <a:schemeClr val="dk1"/>
                </a:solidFill>
              </a:rPr>
              <a:t> </a:t>
            </a:r>
            <a:r>
              <a:rPr lang="en-US" sz="900" dirty="0" err="1">
                <a:solidFill>
                  <a:schemeClr val="dk1"/>
                </a:solidFill>
              </a:rPr>
              <a:t>Carrolla</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mógłbyś</a:t>
            </a:r>
            <a:r>
              <a:rPr lang="en-US" sz="900" dirty="0">
                <a:solidFill>
                  <a:schemeClr val="dk1"/>
                </a:solidFill>
              </a:rPr>
              <a:t> mi </a:t>
            </a:r>
            <a:r>
              <a:rPr lang="en-US" sz="900" dirty="0" err="1">
                <a:solidFill>
                  <a:schemeClr val="dk1"/>
                </a:solidFill>
              </a:rPr>
              <a:t>powiedzieć</a:t>
            </a:r>
            <a:r>
              <a:rPr lang="en-US" sz="900" dirty="0">
                <a:solidFill>
                  <a:schemeClr val="dk1"/>
                </a:solidFill>
              </a:rPr>
              <a:t>, w </a:t>
            </a:r>
            <a:r>
              <a:rPr lang="en-US" sz="900" dirty="0" err="1">
                <a:solidFill>
                  <a:schemeClr val="dk1"/>
                </a:solidFill>
              </a:rPr>
              <a:t>którą</a:t>
            </a:r>
            <a:r>
              <a:rPr lang="en-US" sz="900" dirty="0">
                <a:solidFill>
                  <a:schemeClr val="dk1"/>
                </a:solidFill>
              </a:rPr>
              <a:t> </a:t>
            </a:r>
            <a:r>
              <a:rPr lang="en-US" sz="900" dirty="0" err="1">
                <a:solidFill>
                  <a:schemeClr val="dk1"/>
                </a:solidFill>
              </a:rPr>
              <a:t>stronę</a:t>
            </a:r>
            <a:r>
              <a:rPr lang="en-US" sz="900" dirty="0">
                <a:solidFill>
                  <a:schemeClr val="dk1"/>
                </a:solidFill>
              </a:rPr>
              <a:t> </a:t>
            </a:r>
            <a:r>
              <a:rPr lang="en-US" sz="900" dirty="0" err="1">
                <a:solidFill>
                  <a:schemeClr val="dk1"/>
                </a:solidFill>
              </a:rPr>
              <a:t>powinienem</a:t>
            </a:r>
            <a:r>
              <a:rPr lang="en-US" sz="900" dirty="0">
                <a:solidFill>
                  <a:schemeClr val="dk1"/>
                </a:solidFill>
              </a:rPr>
              <a:t> </a:t>
            </a:r>
            <a:r>
              <a:rPr lang="en-US" sz="900" dirty="0" err="1">
                <a:solidFill>
                  <a:schemeClr val="dk1"/>
                </a:solidFill>
              </a:rPr>
              <a:t>pójść</a:t>
            </a:r>
            <a:r>
              <a:rPr lang="en-US" sz="900" dirty="0">
                <a:solidFill>
                  <a:schemeClr val="dk1"/>
                </a:solidFill>
              </a:rPr>
              <a:t>, </a:t>
            </a:r>
            <a:r>
              <a:rPr lang="en-US" sz="900" dirty="0" err="1">
                <a:solidFill>
                  <a:schemeClr val="dk1"/>
                </a:solidFill>
              </a:rPr>
              <a:t>żeby</a:t>
            </a:r>
            <a:r>
              <a:rPr lang="en-US" sz="900" dirty="0">
                <a:solidFill>
                  <a:schemeClr val="dk1"/>
                </a:solidFill>
              </a:rPr>
              <a:t> </a:t>
            </a:r>
            <a:r>
              <a:rPr lang="en-US" sz="900" dirty="0" err="1">
                <a:solidFill>
                  <a:schemeClr val="dk1"/>
                </a:solidFill>
              </a:rPr>
              <a:t>się</a:t>
            </a:r>
            <a:r>
              <a:rPr lang="en-US" sz="900" dirty="0">
                <a:solidFill>
                  <a:schemeClr val="dk1"/>
                </a:solidFill>
              </a:rPr>
              <a:t> </a:t>
            </a:r>
            <a:r>
              <a:rPr lang="en-US" sz="900" dirty="0" err="1">
                <a:solidFill>
                  <a:schemeClr val="dk1"/>
                </a:solidFill>
              </a:rPr>
              <a:t>stąd</a:t>
            </a:r>
            <a:r>
              <a:rPr lang="en-US" sz="900" dirty="0">
                <a:solidFill>
                  <a:schemeClr val="dk1"/>
                </a:solidFill>
              </a:rPr>
              <a:t> </a:t>
            </a:r>
            <a:r>
              <a:rPr lang="en-US" sz="900" dirty="0" err="1">
                <a:solidFill>
                  <a:schemeClr val="dk1"/>
                </a:solidFill>
              </a:rPr>
              <a:t>wydostać</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To </a:t>
            </a:r>
            <a:r>
              <a:rPr lang="en-US" sz="900" dirty="0" err="1">
                <a:solidFill>
                  <a:schemeClr val="dk1"/>
                </a:solidFill>
              </a:rPr>
              <a:t>zależy</a:t>
            </a:r>
            <a:r>
              <a:rPr lang="en-US" sz="900" dirty="0">
                <a:solidFill>
                  <a:schemeClr val="dk1"/>
                </a:solidFill>
              </a:rPr>
              <a:t> w </a:t>
            </a:r>
            <a:r>
              <a:rPr lang="en-US" sz="900" dirty="0" err="1">
                <a:solidFill>
                  <a:schemeClr val="dk1"/>
                </a:solidFill>
              </a:rPr>
              <a:t>dużej</a:t>
            </a:r>
            <a:r>
              <a:rPr lang="en-US" sz="900" dirty="0">
                <a:solidFill>
                  <a:schemeClr val="dk1"/>
                </a:solidFill>
              </a:rPr>
              <a:t> </a:t>
            </a:r>
            <a:r>
              <a:rPr lang="en-US" sz="900" dirty="0" err="1">
                <a:solidFill>
                  <a:schemeClr val="dk1"/>
                </a:solidFill>
              </a:rPr>
              <a:t>mierze</a:t>
            </a:r>
            <a:r>
              <a:rPr lang="en-US" sz="900" dirty="0">
                <a:solidFill>
                  <a:schemeClr val="dk1"/>
                </a:solidFill>
              </a:rPr>
              <a:t> od </a:t>
            </a:r>
            <a:r>
              <a:rPr lang="en-US" sz="900" dirty="0" err="1">
                <a:solidFill>
                  <a:schemeClr val="dk1"/>
                </a:solidFill>
              </a:rPr>
              <a:t>tego</a:t>
            </a:r>
            <a:r>
              <a:rPr lang="en-US" sz="900" dirty="0">
                <a:solidFill>
                  <a:schemeClr val="dk1"/>
                </a:solidFill>
              </a:rPr>
              <a:t>, </a:t>
            </a:r>
            <a:r>
              <a:rPr lang="en-US" sz="900" dirty="0" err="1">
                <a:solidFill>
                  <a:schemeClr val="dk1"/>
                </a:solidFill>
              </a:rPr>
              <a:t>dokąd</a:t>
            </a:r>
            <a:r>
              <a:rPr lang="en-US" sz="900" dirty="0">
                <a:solidFill>
                  <a:schemeClr val="dk1"/>
                </a:solidFill>
              </a:rPr>
              <a:t> </a:t>
            </a:r>
            <a:r>
              <a:rPr lang="en-US" sz="900" dirty="0" err="1">
                <a:solidFill>
                  <a:schemeClr val="dk1"/>
                </a:solidFill>
              </a:rPr>
              <a:t>chcesz</a:t>
            </a:r>
            <a:r>
              <a:rPr lang="en-US" sz="900" dirty="0">
                <a:solidFill>
                  <a:schemeClr val="dk1"/>
                </a:solidFill>
              </a:rPr>
              <a:t> </a:t>
            </a:r>
            <a:r>
              <a:rPr lang="en-US" sz="900" dirty="0" err="1">
                <a:solidFill>
                  <a:schemeClr val="dk1"/>
                </a:solidFill>
              </a:rPr>
              <a:t>się</a:t>
            </a:r>
            <a:r>
              <a:rPr lang="en-US" sz="900" dirty="0">
                <a:solidFill>
                  <a:schemeClr val="dk1"/>
                </a:solidFill>
              </a:rPr>
              <a:t> </a:t>
            </a:r>
            <a:r>
              <a:rPr lang="en-US" sz="900" dirty="0" err="1">
                <a:solidFill>
                  <a:schemeClr val="dk1"/>
                </a:solidFill>
              </a:rPr>
              <a:t>udać</a:t>
            </a:r>
            <a:r>
              <a:rPr lang="en-US" sz="900" dirty="0">
                <a:solidFill>
                  <a:schemeClr val="dk1"/>
                </a:solidFill>
              </a:rPr>
              <a:t> - </a:t>
            </a:r>
            <a:r>
              <a:rPr lang="en-US" sz="900" dirty="0" err="1">
                <a:solidFill>
                  <a:schemeClr val="dk1"/>
                </a:solidFill>
              </a:rPr>
              <a:t>powiedział</a:t>
            </a:r>
            <a:r>
              <a:rPr lang="en-US" sz="900" dirty="0">
                <a:solidFill>
                  <a:schemeClr val="dk1"/>
                </a:solidFill>
              </a:rPr>
              <a:t> </a:t>
            </a:r>
            <a:r>
              <a:rPr lang="pl-PL" sz="900" dirty="0" smtClean="0">
                <a:solidFill>
                  <a:schemeClr val="dk1"/>
                </a:solidFill>
              </a:rPr>
              <a:t>Ko</a:t>
            </a:r>
            <a:r>
              <a:rPr lang="en-US" sz="900" dirty="0" smtClean="0">
                <a:solidFill>
                  <a:schemeClr val="dk1"/>
                </a:solidFill>
              </a:rPr>
              <a:t>t</a:t>
            </a:r>
            <a:r>
              <a:rPr lang="en-US" sz="900" dirty="0">
                <a:solidFill>
                  <a:schemeClr val="dk1"/>
                </a:solidFill>
              </a:rPr>
              <a:t>.</a:t>
            </a:r>
            <a:endParaRPr sz="900" dirty="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US" sz="900" dirty="0">
                <a:solidFill>
                  <a:schemeClr val="dk1"/>
                </a:solidFill>
              </a:rPr>
              <a:t>- </a:t>
            </a:r>
            <a:r>
              <a:rPr lang="en-US" sz="900" dirty="0" err="1">
                <a:solidFill>
                  <a:schemeClr val="dk1"/>
                </a:solidFill>
              </a:rPr>
              <a:t>Miejsce</a:t>
            </a:r>
            <a:r>
              <a:rPr lang="en-US" sz="900" dirty="0">
                <a:solidFill>
                  <a:schemeClr val="dk1"/>
                </a:solidFill>
              </a:rPr>
              <a:t> </a:t>
            </a:r>
            <a:r>
              <a:rPr lang="en-US" sz="900" dirty="0" err="1">
                <a:solidFill>
                  <a:schemeClr val="dk1"/>
                </a:solidFill>
              </a:rPr>
              <a:t>nie</a:t>
            </a:r>
            <a:r>
              <a:rPr lang="en-US" sz="900" dirty="0">
                <a:solidFill>
                  <a:schemeClr val="dk1"/>
                </a:solidFill>
              </a:rPr>
              <a:t> ma </a:t>
            </a:r>
            <a:r>
              <a:rPr lang="en-US" sz="900" dirty="0" err="1">
                <a:solidFill>
                  <a:schemeClr val="dk1"/>
                </a:solidFill>
              </a:rPr>
              <a:t>znaczenia</a:t>
            </a:r>
            <a:r>
              <a:rPr lang="en-US" sz="900" dirty="0">
                <a:solidFill>
                  <a:schemeClr val="dk1"/>
                </a:solidFill>
              </a:rPr>
              <a:t> - </a:t>
            </a:r>
            <a:r>
              <a:rPr lang="en-US" sz="900" dirty="0" err="1">
                <a:solidFill>
                  <a:schemeClr val="dk1"/>
                </a:solidFill>
              </a:rPr>
              <a:t>powiedziała</a:t>
            </a:r>
            <a:r>
              <a:rPr lang="en-US" sz="900" dirty="0">
                <a:solidFill>
                  <a:schemeClr val="dk1"/>
                </a:solidFill>
              </a:rPr>
              <a:t> Alice.</a:t>
            </a:r>
            <a:endParaRPr sz="900" dirty="0">
              <a:solidFill>
                <a:schemeClr val="dk1"/>
              </a:solidFill>
            </a:endParaRPr>
          </a:p>
          <a:p>
            <a:pPr marL="0" marR="0" lvl="0" indent="0" algn="l" rtl="0">
              <a:lnSpc>
                <a:spcPct val="100000"/>
              </a:lnSpc>
              <a:spcBef>
                <a:spcPts val="0"/>
              </a:spcBef>
              <a:spcAft>
                <a:spcPts val="0"/>
              </a:spcAft>
              <a:buSzPts val="1100"/>
              <a:buNone/>
            </a:pPr>
            <a:r>
              <a:rPr lang="en-US" sz="900" dirty="0">
                <a:solidFill>
                  <a:schemeClr val="dk1"/>
                </a:solidFill>
              </a:rPr>
              <a:t>- W </a:t>
            </a:r>
            <a:r>
              <a:rPr lang="en-US" sz="900" dirty="0" err="1">
                <a:solidFill>
                  <a:schemeClr val="dk1"/>
                </a:solidFill>
              </a:rPr>
              <a:t>takim</a:t>
            </a:r>
            <a:r>
              <a:rPr lang="en-US" sz="900" dirty="0">
                <a:solidFill>
                  <a:schemeClr val="dk1"/>
                </a:solidFill>
              </a:rPr>
              <a:t> </a:t>
            </a:r>
            <a:r>
              <a:rPr lang="en-US" sz="900" dirty="0" err="1">
                <a:solidFill>
                  <a:schemeClr val="dk1"/>
                </a:solidFill>
              </a:rPr>
              <a:t>razie</a:t>
            </a:r>
            <a:r>
              <a:rPr lang="en-US" sz="900" dirty="0">
                <a:solidFill>
                  <a:schemeClr val="dk1"/>
                </a:solidFill>
              </a:rPr>
              <a:t> </a:t>
            </a:r>
            <a:r>
              <a:rPr lang="en-US" sz="900" dirty="0" err="1">
                <a:solidFill>
                  <a:schemeClr val="dk1"/>
                </a:solidFill>
              </a:rPr>
              <a:t>nie</a:t>
            </a:r>
            <a:r>
              <a:rPr lang="en-US" sz="900" dirty="0">
                <a:solidFill>
                  <a:schemeClr val="dk1"/>
                </a:solidFill>
              </a:rPr>
              <a:t> ma </a:t>
            </a:r>
            <a:r>
              <a:rPr lang="en-US" sz="900" dirty="0" err="1">
                <a:solidFill>
                  <a:schemeClr val="dk1"/>
                </a:solidFill>
              </a:rPr>
              <a:t>znaczenia</a:t>
            </a:r>
            <a:r>
              <a:rPr lang="en-US" sz="900" dirty="0">
                <a:solidFill>
                  <a:schemeClr val="dk1"/>
                </a:solidFill>
              </a:rPr>
              <a:t>, w </a:t>
            </a:r>
            <a:r>
              <a:rPr lang="en-US" sz="900" dirty="0" err="1">
                <a:solidFill>
                  <a:schemeClr val="dk1"/>
                </a:solidFill>
              </a:rPr>
              <a:t>którą</a:t>
            </a:r>
            <a:r>
              <a:rPr lang="en-US" sz="900" dirty="0">
                <a:solidFill>
                  <a:schemeClr val="dk1"/>
                </a:solidFill>
              </a:rPr>
              <a:t> </a:t>
            </a:r>
            <a:r>
              <a:rPr lang="en-US" sz="900" dirty="0" err="1">
                <a:solidFill>
                  <a:schemeClr val="dk1"/>
                </a:solidFill>
              </a:rPr>
              <a:t>stronę</a:t>
            </a:r>
            <a:r>
              <a:rPr lang="en-US" sz="900" dirty="0">
                <a:solidFill>
                  <a:schemeClr val="dk1"/>
                </a:solidFill>
              </a:rPr>
              <a:t> </a:t>
            </a:r>
            <a:r>
              <a:rPr lang="en-US" sz="900" dirty="0" err="1">
                <a:solidFill>
                  <a:schemeClr val="dk1"/>
                </a:solidFill>
              </a:rPr>
              <a:t>pójdziesz</a:t>
            </a:r>
            <a:r>
              <a:rPr lang="en-US" sz="900" dirty="0">
                <a:solidFill>
                  <a:schemeClr val="dk1"/>
                </a:solidFill>
              </a:rPr>
              <a:t> - </a:t>
            </a:r>
            <a:r>
              <a:rPr lang="en-US" sz="900" dirty="0" err="1">
                <a:solidFill>
                  <a:schemeClr val="dk1"/>
                </a:solidFill>
              </a:rPr>
              <a:t>powiedział</a:t>
            </a:r>
            <a:r>
              <a:rPr lang="en-US" sz="900" dirty="0">
                <a:solidFill>
                  <a:schemeClr val="dk1"/>
                </a:solidFill>
              </a:rPr>
              <a:t> </a:t>
            </a:r>
            <a:r>
              <a:rPr lang="en-US" sz="900" dirty="0" err="1">
                <a:solidFill>
                  <a:schemeClr val="dk1"/>
                </a:solidFill>
              </a:rPr>
              <a:t>Kot</a:t>
            </a:r>
            <a:r>
              <a:rPr lang="en-US" sz="900" dirty="0">
                <a:solidFill>
                  <a:schemeClr val="dk1"/>
                </a:solidFill>
              </a:rPr>
              <a:t>.</a:t>
            </a:r>
            <a:endParaRPr sz="900" dirty="0">
              <a:solidFill>
                <a:schemeClr val="dk1"/>
              </a:solidFill>
            </a:endParaRPr>
          </a:p>
        </p:txBody>
      </p:sp>
    </p:spTree>
    <p:extLst>
      <p:ext uri="{BB962C8B-B14F-4D97-AF65-F5344CB8AC3E}">
        <p14:creationId xmlns:p14="http://schemas.microsoft.com/office/powerpoint/2010/main" val="18332306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9" name="Google Shape;359;p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US" sz="900" dirty="0" err="1"/>
              <a:t>Główną</a:t>
            </a:r>
            <a:r>
              <a:rPr lang="en-US" sz="900" dirty="0"/>
              <a:t> </a:t>
            </a:r>
            <a:r>
              <a:rPr lang="en-US" sz="900" dirty="0" err="1"/>
              <a:t>funkcją</a:t>
            </a:r>
            <a:r>
              <a:rPr lang="en-US" sz="900" dirty="0"/>
              <a:t> </a:t>
            </a:r>
            <a:r>
              <a:rPr lang="en-US" sz="900" dirty="0" err="1"/>
              <a:t>celów</a:t>
            </a:r>
            <a:r>
              <a:rPr lang="en-US" sz="900" dirty="0"/>
              <a:t> jest </a:t>
            </a:r>
            <a:r>
              <a:rPr lang="en-US" sz="900" dirty="0" err="1"/>
              <a:t>zapewnienie</a:t>
            </a:r>
            <a:r>
              <a:rPr lang="en-US" sz="900" dirty="0"/>
              <a:t>, </a:t>
            </a:r>
            <a:r>
              <a:rPr lang="en-US" sz="900" dirty="0" err="1"/>
              <a:t>że</a:t>
            </a:r>
            <a:r>
              <a:rPr lang="en-US" sz="900" dirty="0"/>
              <a:t> </a:t>
            </a:r>
            <a:r>
              <a:rPr lang="en-US" sz="900" dirty="0" err="1"/>
              <a:t>wszyscy</a:t>
            </a:r>
            <a:r>
              <a:rPr lang="en-US" sz="900" dirty="0"/>
              <a:t> </a:t>
            </a:r>
            <a:r>
              <a:rPr lang="en-US" sz="900" dirty="0" err="1"/>
              <a:t>wiosłują</a:t>
            </a:r>
            <a:r>
              <a:rPr lang="en-US" sz="900" dirty="0"/>
              <a:t> we </a:t>
            </a:r>
            <a:r>
              <a:rPr lang="en-US" sz="900" dirty="0" err="1"/>
              <a:t>właściwym</a:t>
            </a:r>
            <a:r>
              <a:rPr lang="en-US" sz="900" dirty="0"/>
              <a:t> </a:t>
            </a:r>
            <a:r>
              <a:rPr lang="en-US" sz="900" dirty="0" err="1"/>
              <a:t>kierunku</a:t>
            </a:r>
            <a:r>
              <a:rPr lang="en-US" sz="900" dirty="0"/>
              <a:t> </a:t>
            </a:r>
            <a:r>
              <a:rPr lang="en-US" sz="900" dirty="0" err="1"/>
              <a:t>i</a:t>
            </a:r>
            <a:r>
              <a:rPr lang="en-US" sz="900" dirty="0"/>
              <a:t> </a:t>
            </a:r>
            <a:r>
              <a:rPr lang="en-US" sz="900" dirty="0" err="1"/>
              <a:t>że</a:t>
            </a:r>
            <a:r>
              <a:rPr lang="en-US" sz="900" dirty="0"/>
              <a:t> </a:t>
            </a:r>
            <a:r>
              <a:rPr lang="en-US" sz="900" dirty="0" err="1"/>
              <a:t>nikt</a:t>
            </a:r>
            <a:r>
              <a:rPr lang="en-US" sz="900" dirty="0"/>
              <a:t> </a:t>
            </a:r>
            <a:r>
              <a:rPr lang="en-US" sz="900" dirty="0" err="1"/>
              <a:t>nie</a:t>
            </a:r>
            <a:r>
              <a:rPr lang="en-US" sz="900" dirty="0"/>
              <a:t> </a:t>
            </a:r>
            <a:r>
              <a:rPr lang="en-US" sz="900" dirty="0" err="1"/>
              <a:t>pracuje</a:t>
            </a:r>
            <a:r>
              <a:rPr lang="en-US" sz="900" dirty="0"/>
              <a:t> </a:t>
            </a:r>
            <a:r>
              <a:rPr lang="en-US" sz="900" dirty="0" err="1"/>
              <a:t>nad</a:t>
            </a:r>
            <a:r>
              <a:rPr lang="en-US" sz="900" dirty="0"/>
              <a:t> </a:t>
            </a:r>
            <a:r>
              <a:rPr lang="en-US" sz="900" dirty="0" err="1"/>
              <a:t>czymś</a:t>
            </a:r>
            <a:r>
              <a:rPr lang="en-US" sz="900" dirty="0"/>
              <a:t> </a:t>
            </a:r>
            <a:r>
              <a:rPr lang="en-US" sz="900" dirty="0" err="1"/>
              <a:t>niezwiązanym</a:t>
            </a:r>
            <a:r>
              <a:rPr lang="en-US" sz="900" dirty="0"/>
              <a:t> z </a:t>
            </a:r>
            <a:r>
              <a:rPr lang="en-US" sz="900" dirty="0" err="1"/>
              <a:t>celem</a:t>
            </a:r>
            <a:r>
              <a:rPr lang="en-US" sz="900" dirty="0"/>
              <a:t> </a:t>
            </a:r>
            <a:r>
              <a:rPr lang="en-US" sz="900" dirty="0" err="1"/>
              <a:t>firmy</a:t>
            </a:r>
            <a:r>
              <a:rPr lang="en-US" sz="900" dirty="0"/>
              <a:t>. Ale aby </a:t>
            </a:r>
            <a:r>
              <a:rPr lang="en-US" sz="900" dirty="0" err="1"/>
              <a:t>tak</a:t>
            </a:r>
            <a:r>
              <a:rPr lang="en-US" sz="900" dirty="0"/>
              <a:t> </a:t>
            </a:r>
            <a:r>
              <a:rPr lang="en-US" sz="900" dirty="0" err="1"/>
              <a:t>się</a:t>
            </a:r>
            <a:r>
              <a:rPr lang="en-US" sz="900" dirty="0"/>
              <a:t> </a:t>
            </a:r>
            <a:r>
              <a:rPr lang="en-US" sz="900" dirty="0" err="1"/>
              <a:t>stało</a:t>
            </a:r>
            <a:r>
              <a:rPr lang="en-US" sz="900" dirty="0"/>
              <a:t>, </a:t>
            </a:r>
            <a:r>
              <a:rPr lang="en-US" sz="900" dirty="0" err="1"/>
              <a:t>cele</a:t>
            </a:r>
            <a:r>
              <a:rPr lang="en-US" sz="900" dirty="0"/>
              <a:t> </a:t>
            </a:r>
            <a:r>
              <a:rPr lang="en-US" sz="900" dirty="0" err="1"/>
              <a:t>muszą</a:t>
            </a:r>
            <a:r>
              <a:rPr lang="en-US" sz="900" dirty="0"/>
              <a:t> </a:t>
            </a:r>
            <a:r>
              <a:rPr lang="en-US" sz="900" dirty="0" err="1"/>
              <a:t>mieć</a:t>
            </a:r>
            <a:r>
              <a:rPr lang="en-US" sz="900" dirty="0"/>
              <a:t> </a:t>
            </a:r>
            <a:r>
              <a:rPr lang="en-US" sz="900" dirty="0" err="1"/>
              <a:t>zestaw</a:t>
            </a:r>
            <a:r>
              <a:rPr lang="en-US" sz="900" dirty="0"/>
              <a:t> </a:t>
            </a:r>
            <a:r>
              <a:rPr lang="en-US" sz="900" dirty="0" err="1"/>
              <a:t>cech</a:t>
            </a:r>
            <a:r>
              <a:rPr lang="en-US" sz="900" dirty="0"/>
              <a:t>:</a:t>
            </a:r>
            <a:endParaRPr sz="900" dirty="0"/>
          </a:p>
          <a:p>
            <a:pPr marL="0" marR="0" lvl="0" indent="0" algn="l" rtl="0">
              <a:lnSpc>
                <a:spcPct val="100000"/>
              </a:lnSpc>
              <a:spcBef>
                <a:spcPts val="0"/>
              </a:spcBef>
              <a:spcAft>
                <a:spcPts val="0"/>
              </a:spcAft>
              <a:buClr>
                <a:schemeClr val="dk1"/>
              </a:buClr>
              <a:buSzPts val="1100"/>
              <a:buFont typeface="Arial"/>
              <a:buNone/>
            </a:pPr>
            <a:r>
              <a:rPr lang="en-US" sz="900" b="1" dirty="0" err="1"/>
              <a:t>Konkretny</a:t>
            </a:r>
            <a:r>
              <a:rPr lang="en-US" sz="900" dirty="0"/>
              <a:t>: </a:t>
            </a:r>
            <a:r>
              <a:rPr lang="en-US" sz="900" dirty="0" err="1"/>
              <a:t>musi</a:t>
            </a:r>
            <a:r>
              <a:rPr lang="en-US" sz="900" dirty="0"/>
              <a:t> </a:t>
            </a:r>
            <a:r>
              <a:rPr lang="en-US" sz="900" dirty="0" err="1"/>
              <a:t>być</a:t>
            </a:r>
            <a:r>
              <a:rPr lang="en-US" sz="900" dirty="0"/>
              <a:t> </a:t>
            </a:r>
            <a:r>
              <a:rPr lang="en-US" sz="900" dirty="0" err="1"/>
              <a:t>jasno</a:t>
            </a:r>
            <a:r>
              <a:rPr lang="en-US" sz="900" dirty="0"/>
              <a:t> </a:t>
            </a:r>
            <a:r>
              <a:rPr lang="en-US" sz="900" dirty="0" err="1"/>
              <a:t>określone</a:t>
            </a:r>
            <a:r>
              <a:rPr lang="en-US" sz="900" dirty="0"/>
              <a:t>, co </a:t>
            </a:r>
            <a:r>
              <a:rPr lang="en-US" sz="900" dirty="0" err="1"/>
              <a:t>należy</a:t>
            </a:r>
            <a:r>
              <a:rPr lang="en-US" sz="900" dirty="0"/>
              <a:t> </a:t>
            </a:r>
            <a:r>
              <a:rPr lang="en-US" sz="900" dirty="0" err="1"/>
              <a:t>osiągnąć</a:t>
            </a:r>
            <a:r>
              <a:rPr lang="en-US" sz="900" dirty="0"/>
              <a:t>, </a:t>
            </a:r>
            <a:r>
              <a:rPr lang="en-US" sz="900" dirty="0" err="1"/>
              <a:t>nie</a:t>
            </a:r>
            <a:r>
              <a:rPr lang="en-US" sz="900" dirty="0"/>
              <a:t> </a:t>
            </a:r>
            <a:r>
              <a:rPr lang="en-US" sz="900" dirty="0" err="1"/>
              <a:t>powinno</a:t>
            </a:r>
            <a:r>
              <a:rPr lang="en-US" sz="900" dirty="0"/>
              <a:t> </a:t>
            </a:r>
            <a:r>
              <a:rPr lang="en-US" sz="900" dirty="0" err="1"/>
              <a:t>być</a:t>
            </a:r>
            <a:r>
              <a:rPr lang="en-US" sz="900" dirty="0"/>
              <a:t> </a:t>
            </a:r>
            <a:r>
              <a:rPr lang="en-US" sz="900" dirty="0" err="1"/>
              <a:t>żadnych</a:t>
            </a:r>
            <a:r>
              <a:rPr lang="en-US" sz="900" dirty="0"/>
              <a:t> </a:t>
            </a:r>
            <a:r>
              <a:rPr lang="en-US" sz="900" dirty="0" err="1"/>
              <a:t>niejasności</a:t>
            </a:r>
            <a:r>
              <a:rPr lang="en-US" sz="900" dirty="0"/>
              <a:t> w </a:t>
            </a:r>
            <a:r>
              <a:rPr lang="en-US" sz="900" dirty="0" err="1"/>
              <a:t>jego</a:t>
            </a:r>
            <a:r>
              <a:rPr lang="en-US" sz="900" dirty="0"/>
              <a:t> </a:t>
            </a:r>
            <a:r>
              <a:rPr lang="en-US" sz="900" dirty="0" err="1"/>
              <a:t>interpretacji</a:t>
            </a:r>
            <a:r>
              <a:rPr lang="en-US" sz="900" dirty="0"/>
              <a:t>. </a:t>
            </a:r>
            <a:r>
              <a:rPr lang="en-US" sz="900" dirty="0" err="1"/>
              <a:t>Im</a:t>
            </a:r>
            <a:r>
              <a:rPr lang="en-US" sz="900" dirty="0"/>
              <a:t> </a:t>
            </a:r>
            <a:r>
              <a:rPr lang="en-US" sz="900" dirty="0" err="1"/>
              <a:t>bardziej</a:t>
            </a:r>
            <a:r>
              <a:rPr lang="en-US" sz="900" dirty="0"/>
              <a:t> </a:t>
            </a:r>
            <a:r>
              <a:rPr lang="en-US" sz="900" dirty="0" err="1"/>
              <a:t>szczegółowy</a:t>
            </a:r>
            <a:r>
              <a:rPr lang="en-US" sz="900" dirty="0"/>
              <a:t>, </a:t>
            </a:r>
            <a:r>
              <a:rPr lang="en-US" sz="900" dirty="0" err="1"/>
              <a:t>tym</a:t>
            </a:r>
            <a:r>
              <a:rPr lang="en-US" sz="900" dirty="0"/>
              <a:t> </a:t>
            </a:r>
            <a:r>
              <a:rPr lang="en-US" sz="900" dirty="0" err="1"/>
              <a:t>łatwiejszy</a:t>
            </a:r>
            <a:r>
              <a:rPr lang="en-US" sz="900" dirty="0"/>
              <a:t> do </a:t>
            </a:r>
            <a:r>
              <a:rPr lang="en-US" sz="900" dirty="0" err="1"/>
              <a:t>zrozumienia</a:t>
            </a:r>
            <a:r>
              <a:rPr lang="en-US" sz="900" dirty="0"/>
              <a:t>, co </a:t>
            </a:r>
            <a:r>
              <a:rPr lang="en-US" sz="900" dirty="0" err="1"/>
              <a:t>ułatwia</a:t>
            </a:r>
            <a:r>
              <a:rPr lang="en-US" sz="900" dirty="0"/>
              <a:t> </a:t>
            </a:r>
            <a:r>
              <a:rPr lang="en-US" sz="900" dirty="0" err="1"/>
              <a:t>wysiłek</a:t>
            </a:r>
            <a:r>
              <a:rPr lang="en-US" sz="900" dirty="0"/>
              <a:t> </a:t>
            </a:r>
            <a:r>
              <a:rPr lang="en-US" sz="900" dirty="0" err="1"/>
              <a:t>włożony</a:t>
            </a:r>
            <a:r>
              <a:rPr lang="en-US" sz="900" dirty="0"/>
              <a:t> w </a:t>
            </a:r>
            <a:r>
              <a:rPr lang="en-US" sz="900" dirty="0" err="1"/>
              <a:t>jego</a:t>
            </a:r>
            <a:r>
              <a:rPr lang="en-US" sz="900" dirty="0"/>
              <a:t> </a:t>
            </a:r>
            <a:r>
              <a:rPr lang="en-US" sz="900" dirty="0" err="1"/>
              <a:t>osiągnięcie</a:t>
            </a:r>
            <a:r>
              <a:rPr lang="en-US" sz="900" dirty="0"/>
              <a:t>.</a:t>
            </a:r>
            <a:endParaRPr sz="900" dirty="0"/>
          </a:p>
          <a:p>
            <a:pPr marL="0" marR="0" lvl="0" indent="0" algn="l" rtl="0">
              <a:lnSpc>
                <a:spcPct val="100000"/>
              </a:lnSpc>
              <a:spcBef>
                <a:spcPts val="0"/>
              </a:spcBef>
              <a:spcAft>
                <a:spcPts val="0"/>
              </a:spcAft>
              <a:buClr>
                <a:schemeClr val="dk1"/>
              </a:buClr>
              <a:buSzPts val="1100"/>
              <a:buFont typeface="Arial"/>
              <a:buNone/>
            </a:pPr>
            <a:r>
              <a:rPr lang="en-US" sz="900" b="1" dirty="0" err="1"/>
              <a:t>Mierzalny</a:t>
            </a:r>
            <a:r>
              <a:rPr lang="en-US" sz="900" dirty="0"/>
              <a:t>: </a:t>
            </a:r>
            <a:r>
              <a:rPr lang="en-US" sz="900" dirty="0" err="1"/>
              <a:t>musi</a:t>
            </a:r>
            <a:r>
              <a:rPr lang="en-US" sz="900" dirty="0"/>
              <a:t> </a:t>
            </a:r>
            <a:r>
              <a:rPr lang="en-US" sz="900" dirty="0" err="1"/>
              <a:t>istnieć</a:t>
            </a:r>
            <a:r>
              <a:rPr lang="en-US" sz="900" dirty="0"/>
              <a:t> </a:t>
            </a:r>
            <a:r>
              <a:rPr lang="en-US" sz="900" dirty="0" err="1"/>
              <a:t>sposób</a:t>
            </a:r>
            <a:r>
              <a:rPr lang="en-US" sz="900" dirty="0"/>
              <a:t> </a:t>
            </a:r>
            <a:r>
              <a:rPr lang="en-US" sz="900" dirty="0" err="1"/>
              <a:t>pomiaru</a:t>
            </a:r>
            <a:r>
              <a:rPr lang="en-US" sz="900" dirty="0"/>
              <a:t>, </a:t>
            </a:r>
            <a:r>
              <a:rPr lang="en-US" sz="900" dirty="0" err="1"/>
              <a:t>czy</a:t>
            </a:r>
            <a:r>
              <a:rPr lang="en-US" sz="900" dirty="0"/>
              <a:t> </a:t>
            </a:r>
            <a:r>
              <a:rPr lang="en-US" sz="900" dirty="0" err="1"/>
              <a:t>cel</a:t>
            </a:r>
            <a:r>
              <a:rPr lang="en-US" sz="900" dirty="0"/>
              <a:t> </a:t>
            </a:r>
            <a:r>
              <a:rPr lang="en-US" sz="900" dirty="0" err="1"/>
              <a:t>został</a:t>
            </a:r>
            <a:r>
              <a:rPr lang="en-US" sz="900" dirty="0"/>
              <a:t> </a:t>
            </a:r>
            <a:r>
              <a:rPr lang="en-US" sz="900" dirty="0" err="1"/>
              <a:t>osiągnięty</a:t>
            </a:r>
            <a:r>
              <a:rPr lang="en-US" sz="900" dirty="0"/>
              <a:t>.</a:t>
            </a:r>
            <a:endParaRPr sz="900" dirty="0"/>
          </a:p>
          <a:p>
            <a:pPr marL="0" marR="0" lvl="0" indent="0" algn="l" rtl="0">
              <a:lnSpc>
                <a:spcPct val="100000"/>
              </a:lnSpc>
              <a:spcBef>
                <a:spcPts val="0"/>
              </a:spcBef>
              <a:spcAft>
                <a:spcPts val="0"/>
              </a:spcAft>
              <a:buClr>
                <a:schemeClr val="dk1"/>
              </a:buClr>
              <a:buSzPts val="1100"/>
              <a:buFont typeface="Arial"/>
              <a:buNone/>
            </a:pPr>
            <a:r>
              <a:rPr lang="en-US" sz="900" b="1" dirty="0" err="1"/>
              <a:t>Osiągalny</a:t>
            </a:r>
            <a:r>
              <a:rPr lang="en-US" sz="900" dirty="0"/>
              <a:t>: </a:t>
            </a:r>
            <a:r>
              <a:rPr lang="en-US" sz="900" dirty="0" err="1"/>
              <a:t>cel</a:t>
            </a:r>
            <a:r>
              <a:rPr lang="en-US" sz="900" dirty="0"/>
              <a:t> </a:t>
            </a:r>
            <a:r>
              <a:rPr lang="en-US" sz="900" dirty="0" err="1"/>
              <a:t>musi</a:t>
            </a:r>
            <a:r>
              <a:rPr lang="en-US" sz="900" dirty="0"/>
              <a:t> </a:t>
            </a:r>
            <a:r>
              <a:rPr lang="en-US" sz="900" dirty="0" err="1"/>
              <a:t>być</a:t>
            </a:r>
            <a:r>
              <a:rPr lang="en-US" sz="900" dirty="0"/>
              <a:t> </a:t>
            </a:r>
            <a:r>
              <a:rPr lang="en-US" sz="900" dirty="0" err="1"/>
              <a:t>osiągalny</a:t>
            </a:r>
            <a:r>
              <a:rPr lang="en-US" sz="900" dirty="0"/>
              <a:t>. </a:t>
            </a:r>
            <a:r>
              <a:rPr lang="en-US" sz="900" dirty="0" err="1"/>
              <a:t>Ważne</a:t>
            </a:r>
            <a:r>
              <a:rPr lang="en-US" sz="900" dirty="0"/>
              <a:t> jest, aby </a:t>
            </a:r>
            <a:r>
              <a:rPr lang="en-US" sz="900" dirty="0" err="1"/>
              <a:t>był</a:t>
            </a:r>
            <a:r>
              <a:rPr lang="en-US" sz="900" dirty="0"/>
              <a:t> </a:t>
            </a:r>
            <a:r>
              <a:rPr lang="en-US" sz="900" dirty="0" err="1"/>
              <a:t>ambitny</a:t>
            </a:r>
            <a:r>
              <a:rPr lang="en-US" sz="900" dirty="0"/>
              <a:t>, ale </a:t>
            </a:r>
            <a:r>
              <a:rPr lang="en-US" sz="900" dirty="0" err="1"/>
              <a:t>nie</a:t>
            </a:r>
            <a:r>
              <a:rPr lang="en-US" sz="900" dirty="0"/>
              <a:t> </a:t>
            </a:r>
            <a:r>
              <a:rPr lang="en-US" sz="900" dirty="0" err="1"/>
              <a:t>niemożliwy</a:t>
            </a:r>
            <a:r>
              <a:rPr lang="en-US" sz="900" dirty="0"/>
              <a:t>. </a:t>
            </a:r>
            <a:r>
              <a:rPr lang="en-US" sz="900" dirty="0" err="1"/>
              <a:t>Należy</a:t>
            </a:r>
            <a:r>
              <a:rPr lang="en-US" sz="900" dirty="0"/>
              <a:t> </a:t>
            </a:r>
            <a:r>
              <a:rPr lang="en-US" sz="900" dirty="0" err="1"/>
              <a:t>zwrócić</a:t>
            </a:r>
            <a:r>
              <a:rPr lang="en-US" sz="900" dirty="0"/>
              <a:t> </a:t>
            </a:r>
            <a:r>
              <a:rPr lang="en-US" sz="900" dirty="0" err="1"/>
              <a:t>uwagę</a:t>
            </a:r>
            <a:r>
              <a:rPr lang="en-US" sz="900" dirty="0"/>
              <a:t> </a:t>
            </a:r>
            <a:r>
              <a:rPr lang="en-US" sz="900" dirty="0" err="1"/>
              <a:t>na</a:t>
            </a:r>
            <a:r>
              <a:rPr lang="en-US" sz="900" dirty="0"/>
              <a:t> </a:t>
            </a:r>
            <a:r>
              <a:rPr lang="en-US" sz="900" dirty="0" err="1"/>
              <a:t>motywacyjny</a:t>
            </a:r>
            <a:r>
              <a:rPr lang="en-US" sz="900" dirty="0"/>
              <a:t> </a:t>
            </a:r>
            <a:r>
              <a:rPr lang="en-US" sz="900" dirty="0" err="1"/>
              <a:t>aspekt</a:t>
            </a:r>
            <a:r>
              <a:rPr lang="en-US" sz="900" dirty="0"/>
              <a:t> </a:t>
            </a:r>
            <a:r>
              <a:rPr lang="en-US" sz="900" dirty="0" err="1"/>
              <a:t>tego</a:t>
            </a:r>
            <a:r>
              <a:rPr lang="en-US" sz="900" dirty="0"/>
              <a:t>, </a:t>
            </a:r>
            <a:r>
              <a:rPr lang="en-US" sz="900" dirty="0" err="1"/>
              <a:t>kto</a:t>
            </a:r>
            <a:r>
              <a:rPr lang="en-US" sz="900" dirty="0"/>
              <a:t> </a:t>
            </a:r>
            <a:r>
              <a:rPr lang="en-US" sz="900" dirty="0" err="1"/>
              <a:t>będzie</a:t>
            </a:r>
            <a:r>
              <a:rPr lang="en-US" sz="900" dirty="0"/>
              <a:t> </a:t>
            </a:r>
            <a:r>
              <a:rPr lang="en-US" sz="900" dirty="0" err="1"/>
              <a:t>pracował</a:t>
            </a:r>
            <a:r>
              <a:rPr lang="en-US" sz="900" dirty="0"/>
              <a:t> </a:t>
            </a:r>
            <a:r>
              <a:rPr lang="en-US" sz="900" dirty="0" err="1"/>
              <a:t>nad</a:t>
            </a:r>
            <a:r>
              <a:rPr lang="en-US" sz="900" dirty="0"/>
              <a:t> </a:t>
            </a:r>
            <a:r>
              <a:rPr lang="en-US" sz="900" dirty="0" err="1"/>
              <a:t>osiągnięciem</a:t>
            </a:r>
            <a:r>
              <a:rPr lang="en-US" sz="900" dirty="0"/>
              <a:t> </a:t>
            </a:r>
            <a:r>
              <a:rPr lang="en-US" sz="900" dirty="0" err="1"/>
              <a:t>celu</a:t>
            </a:r>
            <a:r>
              <a:rPr lang="en-US" sz="900" dirty="0"/>
              <a:t>.</a:t>
            </a:r>
            <a:endParaRPr sz="900" dirty="0"/>
          </a:p>
          <a:p>
            <a:pPr marL="0" marR="0" lvl="0" indent="0" algn="l" rtl="0">
              <a:lnSpc>
                <a:spcPct val="100000"/>
              </a:lnSpc>
              <a:spcBef>
                <a:spcPts val="0"/>
              </a:spcBef>
              <a:spcAft>
                <a:spcPts val="0"/>
              </a:spcAft>
              <a:buClr>
                <a:schemeClr val="dk1"/>
              </a:buClr>
              <a:buSzPts val="1100"/>
              <a:buFont typeface="Arial"/>
              <a:buNone/>
            </a:pPr>
            <a:r>
              <a:rPr lang="en-US" sz="900" b="1" dirty="0" err="1"/>
              <a:t>Istotny</a:t>
            </a:r>
            <a:r>
              <a:rPr lang="en-US" sz="900" dirty="0"/>
              <a:t>: </a:t>
            </a:r>
            <a:r>
              <a:rPr lang="en-US" sz="900" dirty="0" err="1"/>
              <a:t>cel</a:t>
            </a:r>
            <a:r>
              <a:rPr lang="en-US" sz="900" dirty="0"/>
              <a:t> </a:t>
            </a:r>
            <a:r>
              <a:rPr lang="en-US" sz="900" dirty="0" err="1"/>
              <a:t>musi</a:t>
            </a:r>
            <a:r>
              <a:rPr lang="en-US" sz="900" dirty="0"/>
              <a:t> </a:t>
            </a:r>
            <a:r>
              <a:rPr lang="en-US" sz="900" dirty="0" err="1"/>
              <a:t>być</a:t>
            </a:r>
            <a:r>
              <a:rPr lang="en-US" sz="900" dirty="0"/>
              <a:t> </a:t>
            </a:r>
            <a:r>
              <a:rPr lang="en-US" sz="900" dirty="0" err="1"/>
              <a:t>strategicznie</a:t>
            </a:r>
            <a:r>
              <a:rPr lang="en-US" sz="900" dirty="0"/>
              <a:t> </a:t>
            </a:r>
            <a:r>
              <a:rPr lang="en-US" sz="900" dirty="0" err="1"/>
              <a:t>ważny</a:t>
            </a:r>
            <a:r>
              <a:rPr lang="en-US" sz="900" dirty="0"/>
              <a:t> </a:t>
            </a:r>
            <a:r>
              <a:rPr lang="en-US" sz="900" dirty="0" err="1"/>
              <a:t>dla</a:t>
            </a:r>
            <a:r>
              <a:rPr lang="en-US" sz="900" dirty="0"/>
              <a:t> </a:t>
            </a:r>
            <a:r>
              <a:rPr lang="en-US" sz="900" dirty="0" err="1"/>
              <a:t>firmy</a:t>
            </a:r>
            <a:r>
              <a:rPr lang="en-US" sz="900" dirty="0"/>
              <a:t>, </a:t>
            </a:r>
            <a:r>
              <a:rPr lang="en-US" sz="900" dirty="0" err="1"/>
              <a:t>musi</a:t>
            </a:r>
            <a:r>
              <a:rPr lang="en-US" sz="900" dirty="0"/>
              <a:t> </a:t>
            </a:r>
            <a:r>
              <a:rPr lang="en-US" sz="900" dirty="0" err="1"/>
              <a:t>być</a:t>
            </a:r>
            <a:r>
              <a:rPr lang="en-US" sz="900" dirty="0"/>
              <a:t> </a:t>
            </a:r>
            <a:r>
              <a:rPr lang="en-US" sz="900" dirty="0" err="1"/>
              <a:t>decydujący</a:t>
            </a:r>
            <a:r>
              <a:rPr lang="en-US" sz="900" dirty="0"/>
              <a:t>. </a:t>
            </a:r>
            <a:r>
              <a:rPr lang="en-US" sz="900" dirty="0" err="1"/>
              <a:t>Nie</a:t>
            </a:r>
            <a:r>
              <a:rPr lang="en-US" sz="900" dirty="0"/>
              <a:t> ma </a:t>
            </a:r>
            <a:r>
              <a:rPr lang="en-US" sz="900" dirty="0" err="1"/>
              <a:t>sensu</a:t>
            </a:r>
            <a:r>
              <a:rPr lang="en-US" sz="900" dirty="0"/>
              <a:t> </a:t>
            </a:r>
            <a:r>
              <a:rPr lang="en-US" sz="900" dirty="0" err="1"/>
              <a:t>ustalać</a:t>
            </a:r>
            <a:r>
              <a:rPr lang="en-US" sz="900" dirty="0"/>
              <a:t> </a:t>
            </a:r>
            <a:r>
              <a:rPr lang="en-US" sz="900" dirty="0" err="1"/>
              <a:t>celów</a:t>
            </a:r>
            <a:r>
              <a:rPr lang="en-US" sz="900" dirty="0"/>
              <a:t>, </a:t>
            </a:r>
            <a:r>
              <a:rPr lang="en-US" sz="900" dirty="0" err="1"/>
              <a:t>które</a:t>
            </a:r>
            <a:r>
              <a:rPr lang="en-US" sz="900" dirty="0"/>
              <a:t> </a:t>
            </a:r>
            <a:r>
              <a:rPr lang="en-US" sz="900" dirty="0" err="1"/>
              <a:t>nie</a:t>
            </a:r>
            <a:r>
              <a:rPr lang="en-US" sz="900" dirty="0"/>
              <a:t> </a:t>
            </a:r>
            <a:r>
              <a:rPr lang="en-US" sz="900" dirty="0" err="1"/>
              <a:t>przyczyniają</a:t>
            </a:r>
            <a:r>
              <a:rPr lang="en-US" sz="900" dirty="0"/>
              <a:t> </a:t>
            </a:r>
            <a:r>
              <a:rPr lang="en-US" sz="900" dirty="0" err="1"/>
              <a:t>się</a:t>
            </a:r>
            <a:r>
              <a:rPr lang="en-US" sz="900" dirty="0"/>
              <a:t> do </a:t>
            </a:r>
            <a:r>
              <a:rPr lang="en-US" sz="900" dirty="0" err="1"/>
              <a:t>rozwoju</a:t>
            </a:r>
            <a:r>
              <a:rPr lang="en-US" sz="900" dirty="0"/>
              <a:t> </a:t>
            </a:r>
            <a:r>
              <a:rPr lang="en-US" sz="900" dirty="0" err="1"/>
              <a:t>firmy</a:t>
            </a:r>
            <a:endParaRPr sz="900" dirty="0"/>
          </a:p>
          <a:p>
            <a:pPr marL="0" marR="0" lvl="0" indent="0" algn="l" rtl="0">
              <a:lnSpc>
                <a:spcPct val="100000"/>
              </a:lnSpc>
              <a:spcBef>
                <a:spcPts val="0"/>
              </a:spcBef>
              <a:spcAft>
                <a:spcPts val="0"/>
              </a:spcAft>
              <a:buClr>
                <a:schemeClr val="dk1"/>
              </a:buClr>
              <a:buSzPts val="1100"/>
              <a:buFont typeface="Arial"/>
              <a:buNone/>
            </a:pPr>
            <a:r>
              <a:rPr lang="en-US" sz="900" b="1" dirty="0" err="1"/>
              <a:t>Ograniczenie</a:t>
            </a:r>
            <a:r>
              <a:rPr lang="en-US" sz="900" b="1" dirty="0"/>
              <a:t> </a:t>
            </a:r>
            <a:r>
              <a:rPr lang="en-US" sz="900" b="1" dirty="0" err="1"/>
              <a:t>czasowe</a:t>
            </a:r>
            <a:r>
              <a:rPr lang="en-US" sz="900" dirty="0"/>
              <a:t>: </a:t>
            </a:r>
            <a:r>
              <a:rPr lang="en-US" sz="900" dirty="0" err="1"/>
              <a:t>należy</a:t>
            </a:r>
            <a:r>
              <a:rPr lang="en-US" sz="900" dirty="0"/>
              <a:t> </a:t>
            </a:r>
            <a:r>
              <a:rPr lang="en-US" sz="900" dirty="0" err="1"/>
              <a:t>określić</a:t>
            </a:r>
            <a:r>
              <a:rPr lang="en-US" sz="900" dirty="0"/>
              <a:t> </a:t>
            </a:r>
            <a:r>
              <a:rPr lang="en-US" sz="900" dirty="0" err="1"/>
              <a:t>okres</a:t>
            </a:r>
            <a:r>
              <a:rPr lang="en-US" sz="900" dirty="0"/>
              <a:t> </a:t>
            </a:r>
            <a:r>
              <a:rPr lang="en-US" sz="900" dirty="0" err="1"/>
              <a:t>czasu</a:t>
            </a:r>
            <a:r>
              <a:rPr lang="en-US" sz="900" dirty="0"/>
              <a:t>, </a:t>
            </a:r>
            <a:r>
              <a:rPr lang="en-US" sz="900" dirty="0" err="1"/>
              <a:t>termin</a:t>
            </a:r>
            <a:r>
              <a:rPr lang="en-US" sz="900" dirty="0"/>
              <a:t> </a:t>
            </a:r>
            <a:r>
              <a:rPr lang="en-US" sz="900" dirty="0" err="1"/>
              <a:t>osiągnięcia</a:t>
            </a:r>
            <a:r>
              <a:rPr lang="en-US" sz="900" dirty="0"/>
              <a:t> </a:t>
            </a:r>
            <a:r>
              <a:rPr lang="en-US" sz="900" dirty="0" err="1"/>
              <a:t>celu</a:t>
            </a:r>
            <a:r>
              <a:rPr lang="en-US" sz="900" dirty="0"/>
              <a:t>. Ta </a:t>
            </a:r>
            <a:r>
              <a:rPr lang="en-US" sz="900" dirty="0" err="1"/>
              <a:t>cecha</a:t>
            </a:r>
            <a:r>
              <a:rPr lang="en-US" sz="900" dirty="0"/>
              <a:t> </a:t>
            </a:r>
            <a:r>
              <a:rPr lang="en-US" sz="900" dirty="0" err="1"/>
              <a:t>celu</a:t>
            </a:r>
            <a:r>
              <a:rPr lang="en-US" sz="900" dirty="0"/>
              <a:t> ma </a:t>
            </a:r>
            <a:r>
              <a:rPr lang="en-US" sz="900" dirty="0" err="1"/>
              <a:t>wpływ</a:t>
            </a:r>
            <a:r>
              <a:rPr lang="en-US" sz="900" dirty="0"/>
              <a:t> </a:t>
            </a:r>
            <a:r>
              <a:rPr lang="en-US" sz="900" dirty="0" err="1"/>
              <a:t>na</a:t>
            </a:r>
            <a:r>
              <a:rPr lang="en-US" sz="900" dirty="0"/>
              <a:t> </a:t>
            </a:r>
            <a:r>
              <a:rPr lang="en-US" sz="900" dirty="0" err="1"/>
              <a:t>możliwość</a:t>
            </a:r>
            <a:r>
              <a:rPr lang="en-US" sz="900" dirty="0"/>
              <a:t> </a:t>
            </a:r>
            <a:r>
              <a:rPr lang="en-US" sz="900" dirty="0" err="1"/>
              <a:t>jego</a:t>
            </a:r>
            <a:r>
              <a:rPr lang="en-US" sz="900" dirty="0"/>
              <a:t> </a:t>
            </a:r>
            <a:r>
              <a:rPr lang="en-US" sz="900" dirty="0" err="1"/>
              <a:t>osiągnięcia</a:t>
            </a:r>
            <a:r>
              <a:rPr lang="en-US" sz="900" dirty="0"/>
              <a:t>, a </a:t>
            </a:r>
            <a:r>
              <a:rPr lang="en-US" sz="900" dirty="0" err="1"/>
              <a:t>także</a:t>
            </a:r>
            <a:r>
              <a:rPr lang="en-US" sz="900" dirty="0"/>
              <a:t> </a:t>
            </a:r>
            <a:r>
              <a:rPr lang="en-US" sz="900" dirty="0" err="1"/>
              <a:t>na</a:t>
            </a:r>
            <a:r>
              <a:rPr lang="en-US" sz="900" dirty="0"/>
              <a:t> </a:t>
            </a:r>
            <a:r>
              <a:rPr lang="en-US" sz="900" dirty="0" err="1"/>
              <a:t>priorytetyzację</a:t>
            </a:r>
            <a:r>
              <a:rPr lang="en-US" sz="900" dirty="0"/>
              <a:t> </a:t>
            </a:r>
            <a:r>
              <a:rPr lang="en-US" sz="900" dirty="0" err="1"/>
              <a:t>celów</a:t>
            </a:r>
            <a:r>
              <a:rPr lang="en-US" sz="900" dirty="0"/>
              <a:t>.</a:t>
            </a:r>
            <a:endParaRPr sz="900" dirty="0"/>
          </a:p>
          <a:p>
            <a:pPr marL="0" marR="0" lvl="0" indent="0" algn="l" rtl="0">
              <a:lnSpc>
                <a:spcPct val="100000"/>
              </a:lnSpc>
              <a:spcBef>
                <a:spcPts val="0"/>
              </a:spcBef>
              <a:spcAft>
                <a:spcPts val="0"/>
              </a:spcAft>
              <a:buClr>
                <a:schemeClr val="dk1"/>
              </a:buClr>
              <a:buSzPts val="1100"/>
              <a:buFont typeface="Arial"/>
              <a:buNone/>
            </a:pPr>
            <a:r>
              <a:rPr lang="en-US" sz="900" dirty="0" err="1"/>
              <a:t>Przykład</a:t>
            </a:r>
            <a:r>
              <a:rPr lang="en-US" sz="900" dirty="0"/>
              <a:t> </a:t>
            </a:r>
            <a:r>
              <a:rPr lang="en-US" sz="900" dirty="0" err="1"/>
              <a:t>dobrze</a:t>
            </a:r>
            <a:r>
              <a:rPr lang="en-US" sz="900" dirty="0"/>
              <a:t> </a:t>
            </a:r>
            <a:r>
              <a:rPr lang="en-US" sz="900" dirty="0" err="1"/>
              <a:t>zdefiniowanego</a:t>
            </a:r>
            <a:r>
              <a:rPr lang="en-US" sz="900" dirty="0"/>
              <a:t> </a:t>
            </a:r>
            <a:r>
              <a:rPr lang="en-US" sz="900" dirty="0" err="1"/>
              <a:t>celu</a:t>
            </a:r>
            <a:r>
              <a:rPr lang="en-US" sz="900" dirty="0"/>
              <a:t> "</a:t>
            </a:r>
            <a:r>
              <a:rPr lang="en-US" sz="900" dirty="0" err="1"/>
              <a:t>Uzyskanie</a:t>
            </a:r>
            <a:r>
              <a:rPr lang="en-US" sz="900" dirty="0"/>
              <a:t> 10% </a:t>
            </a:r>
            <a:r>
              <a:rPr lang="en-US" sz="900" dirty="0" err="1"/>
              <a:t>wartości</a:t>
            </a:r>
            <a:r>
              <a:rPr lang="en-US" sz="900" dirty="0"/>
              <a:t> </a:t>
            </a:r>
            <a:r>
              <a:rPr lang="en-US" sz="900" dirty="0" err="1"/>
              <a:t>pieniężnej</a:t>
            </a:r>
            <a:r>
              <a:rPr lang="en-US" sz="900" dirty="0"/>
              <a:t> </a:t>
            </a:r>
            <a:r>
              <a:rPr lang="en-US" sz="900" dirty="0" err="1"/>
              <a:t>sprzedaży</a:t>
            </a:r>
            <a:r>
              <a:rPr lang="en-US" sz="900" dirty="0"/>
              <a:t> </a:t>
            </a:r>
            <a:r>
              <a:rPr lang="en-US" sz="900" dirty="0" err="1"/>
              <a:t>za</a:t>
            </a:r>
            <a:r>
              <a:rPr lang="en-US" sz="900" dirty="0"/>
              <a:t> </a:t>
            </a:r>
            <a:r>
              <a:rPr lang="en-US" sz="900" dirty="0" err="1"/>
              <a:t>pośrednictwem</a:t>
            </a:r>
            <a:r>
              <a:rPr lang="en-US" sz="900" dirty="0"/>
              <a:t> </a:t>
            </a:r>
            <a:r>
              <a:rPr lang="en-US" sz="900" dirty="0" err="1"/>
              <a:t>strony</a:t>
            </a:r>
            <a:r>
              <a:rPr lang="en-US" sz="900" dirty="0"/>
              <a:t> </a:t>
            </a:r>
            <a:r>
              <a:rPr lang="en-US" sz="900" dirty="0" err="1"/>
              <a:t>internetowej</a:t>
            </a:r>
            <a:r>
              <a:rPr lang="en-US" sz="900" dirty="0"/>
              <a:t> do </a:t>
            </a:r>
            <a:r>
              <a:rPr lang="en-US" sz="900" dirty="0" err="1"/>
              <a:t>końca</a:t>
            </a:r>
            <a:r>
              <a:rPr lang="en-US" sz="900" dirty="0"/>
              <a:t> </a:t>
            </a:r>
            <a:r>
              <a:rPr lang="en-US" sz="900" dirty="0" err="1"/>
              <a:t>pierwszego</a:t>
            </a:r>
            <a:r>
              <a:rPr lang="en-US" sz="900" dirty="0"/>
              <a:t> </a:t>
            </a:r>
            <a:r>
              <a:rPr lang="en-US" sz="900" dirty="0" err="1"/>
              <a:t>semestru</a:t>
            </a:r>
            <a:r>
              <a:rPr lang="en-US" sz="900" dirty="0"/>
              <a:t> (</a:t>
            </a:r>
            <a:r>
              <a:rPr lang="en-US" sz="900" dirty="0" err="1"/>
              <a:t>twierdzący</a:t>
            </a:r>
            <a:r>
              <a:rPr lang="en-US" sz="900" dirty="0"/>
              <a:t>, </a:t>
            </a:r>
            <a:r>
              <a:rPr lang="en-US" sz="900" dirty="0" err="1"/>
              <a:t>jasny</a:t>
            </a:r>
            <a:r>
              <a:rPr lang="en-US" sz="900" dirty="0"/>
              <a:t>, </a:t>
            </a:r>
            <a:r>
              <a:rPr lang="en-US" sz="900" dirty="0" err="1"/>
              <a:t>precyzyjny</a:t>
            </a:r>
            <a:r>
              <a:rPr lang="en-US" sz="900" dirty="0"/>
              <a:t>, </a:t>
            </a:r>
            <a:r>
              <a:rPr lang="en-US" sz="900" dirty="0" err="1"/>
              <a:t>istotny</a:t>
            </a:r>
            <a:r>
              <a:rPr lang="en-US" sz="900" dirty="0"/>
              <a:t>, </a:t>
            </a:r>
            <a:r>
              <a:rPr lang="en-US" sz="900" dirty="0" err="1"/>
              <a:t>osiągalny</a:t>
            </a:r>
            <a:r>
              <a:rPr lang="en-US" sz="900" dirty="0"/>
              <a:t>, </a:t>
            </a:r>
            <a:r>
              <a:rPr lang="en-US" sz="900" dirty="0" err="1"/>
              <a:t>realistyczny</a:t>
            </a:r>
            <a:r>
              <a:rPr lang="en-US" sz="900" dirty="0"/>
              <a:t> </a:t>
            </a:r>
            <a:r>
              <a:rPr lang="en-US" sz="900" dirty="0" err="1"/>
              <a:t>i</a:t>
            </a:r>
            <a:r>
              <a:rPr lang="en-US" sz="900" dirty="0"/>
              <a:t> </a:t>
            </a:r>
            <a:r>
              <a:rPr lang="en-US" sz="900" dirty="0" err="1"/>
              <a:t>określony</a:t>
            </a:r>
            <a:r>
              <a:rPr lang="en-US" sz="900" dirty="0"/>
              <a:t> w </a:t>
            </a:r>
            <a:r>
              <a:rPr lang="en-US" sz="900" dirty="0" err="1"/>
              <a:t>czasie</a:t>
            </a:r>
            <a:r>
              <a:rPr lang="en-US" sz="900" dirty="0"/>
              <a:t>)".</a:t>
            </a:r>
            <a:endParaRPr sz="900" dirty="0"/>
          </a:p>
          <a:p>
            <a:pPr marL="0" marR="0" lvl="0" indent="0" algn="l" rtl="0">
              <a:lnSpc>
                <a:spcPct val="100000"/>
              </a:lnSpc>
              <a:spcBef>
                <a:spcPts val="0"/>
              </a:spcBef>
              <a:spcAft>
                <a:spcPts val="0"/>
              </a:spcAft>
              <a:buClr>
                <a:schemeClr val="dk1"/>
              </a:buClr>
              <a:buSzPts val="1100"/>
              <a:buFont typeface="Arial"/>
              <a:buNone/>
            </a:pPr>
            <a:r>
              <a:rPr lang="en-US" sz="900" dirty="0" err="1"/>
              <a:t>Źle</a:t>
            </a:r>
            <a:r>
              <a:rPr lang="en-US" sz="900" dirty="0"/>
              <a:t> </a:t>
            </a:r>
            <a:r>
              <a:rPr lang="en-US" sz="900" dirty="0" err="1"/>
              <a:t>sformułowany</a:t>
            </a:r>
            <a:r>
              <a:rPr lang="en-US" sz="900" dirty="0"/>
              <a:t> </a:t>
            </a:r>
            <a:r>
              <a:rPr lang="en-US" sz="900" dirty="0" err="1"/>
              <a:t>cel</a:t>
            </a:r>
            <a:r>
              <a:rPr lang="en-US" sz="900" dirty="0"/>
              <a:t>. "</a:t>
            </a:r>
            <a:r>
              <a:rPr lang="en-US" sz="900" dirty="0" err="1"/>
              <a:t>Oczekiwać</a:t>
            </a:r>
            <a:r>
              <a:rPr lang="en-US" sz="900" dirty="0"/>
              <a:t> </a:t>
            </a:r>
            <a:r>
              <a:rPr lang="en-US" sz="900" dirty="0" err="1"/>
              <a:t>większej</a:t>
            </a:r>
            <a:r>
              <a:rPr lang="en-US" sz="900" dirty="0"/>
              <a:t> </a:t>
            </a:r>
            <a:r>
              <a:rPr lang="en-US" sz="900" dirty="0" err="1"/>
              <a:t>liczby</a:t>
            </a:r>
            <a:r>
              <a:rPr lang="en-US" sz="900" dirty="0"/>
              <a:t> </a:t>
            </a:r>
            <a:r>
              <a:rPr lang="en-US" sz="900" dirty="0" err="1"/>
              <a:t>klientów</a:t>
            </a:r>
            <a:r>
              <a:rPr lang="en-US" sz="900" dirty="0"/>
              <a:t> </a:t>
            </a:r>
            <a:r>
              <a:rPr lang="en-US" sz="900" dirty="0" err="1"/>
              <a:t>na</a:t>
            </a:r>
            <a:r>
              <a:rPr lang="en-US" sz="900" dirty="0"/>
              <a:t> </a:t>
            </a:r>
            <a:r>
              <a:rPr lang="en-US" sz="900" dirty="0" err="1"/>
              <a:t>stronie</a:t>
            </a:r>
            <a:r>
              <a:rPr lang="en-US" sz="900" dirty="0"/>
              <a:t> </a:t>
            </a:r>
            <a:r>
              <a:rPr lang="en-US" sz="900" dirty="0" err="1"/>
              <a:t>internetowej</a:t>
            </a:r>
            <a:r>
              <a:rPr lang="en-US" sz="900" dirty="0"/>
              <a:t>" (</a:t>
            </a:r>
            <a:r>
              <a:rPr lang="en-US" sz="900" dirty="0" err="1"/>
              <a:t>nie</a:t>
            </a:r>
            <a:r>
              <a:rPr lang="en-US" sz="900" dirty="0"/>
              <a:t> ma </a:t>
            </a:r>
            <a:r>
              <a:rPr lang="en-US" sz="900" dirty="0" err="1"/>
              <a:t>konkretnej</a:t>
            </a:r>
            <a:r>
              <a:rPr lang="en-US" sz="900" dirty="0"/>
              <a:t> </a:t>
            </a:r>
            <a:r>
              <a:rPr lang="en-US" sz="900" dirty="0" err="1"/>
              <a:t>sytuacji</a:t>
            </a:r>
            <a:r>
              <a:rPr lang="en-US" sz="900" dirty="0"/>
              <a:t>, </a:t>
            </a:r>
            <a:r>
              <a:rPr lang="en-US" sz="900" dirty="0" err="1"/>
              <a:t>nie</a:t>
            </a:r>
            <a:r>
              <a:rPr lang="en-US" sz="900" dirty="0"/>
              <a:t> ma </a:t>
            </a:r>
            <a:r>
              <a:rPr lang="en-US" sz="900" dirty="0" err="1"/>
              <a:t>określonego</a:t>
            </a:r>
            <a:r>
              <a:rPr lang="en-US" sz="900" dirty="0"/>
              <a:t> </a:t>
            </a:r>
            <a:r>
              <a:rPr lang="en-US" sz="900" dirty="0" err="1"/>
              <a:t>czasu</a:t>
            </a:r>
            <a:r>
              <a:rPr lang="en-US" sz="900" dirty="0"/>
              <a:t> </a:t>
            </a:r>
            <a:r>
              <a:rPr lang="en-US" sz="900" dirty="0" err="1"/>
              <a:t>na</a:t>
            </a:r>
            <a:r>
              <a:rPr lang="en-US" sz="900" dirty="0"/>
              <a:t> </a:t>
            </a:r>
            <a:r>
              <a:rPr lang="en-US" sz="900" dirty="0" err="1"/>
              <a:t>jego</a:t>
            </a:r>
            <a:r>
              <a:rPr lang="en-US" sz="900" dirty="0"/>
              <a:t> </a:t>
            </a:r>
            <a:r>
              <a:rPr lang="en-US" sz="900" dirty="0" err="1"/>
              <a:t>osiągnięcie</a:t>
            </a:r>
            <a:r>
              <a:rPr lang="en-US" sz="900" dirty="0"/>
              <a:t>, </a:t>
            </a:r>
            <a:r>
              <a:rPr lang="en-US" sz="900" dirty="0" err="1"/>
              <a:t>nie</a:t>
            </a:r>
            <a:r>
              <a:rPr lang="en-US" sz="900" dirty="0"/>
              <a:t> </a:t>
            </a:r>
            <a:r>
              <a:rPr lang="en-US" sz="900" dirty="0" err="1"/>
              <a:t>określa</a:t>
            </a:r>
            <a:r>
              <a:rPr lang="en-US" sz="900" dirty="0"/>
              <a:t> </a:t>
            </a:r>
            <a:r>
              <a:rPr lang="en-US" sz="900" dirty="0" err="1"/>
              <a:t>ilości</a:t>
            </a:r>
            <a:r>
              <a:rPr lang="en-US" sz="900" dirty="0"/>
              <a:t>, </a:t>
            </a:r>
            <a:r>
              <a:rPr lang="en-US" sz="900" dirty="0" err="1"/>
              <a:t>ani</a:t>
            </a:r>
            <a:r>
              <a:rPr lang="en-US" sz="900" dirty="0"/>
              <a:t> </a:t>
            </a:r>
            <a:r>
              <a:rPr lang="en-US" sz="900" dirty="0" err="1"/>
              <a:t>nie</a:t>
            </a:r>
            <a:r>
              <a:rPr lang="en-US" sz="900" dirty="0"/>
              <a:t> </a:t>
            </a:r>
            <a:r>
              <a:rPr lang="en-US" sz="900" dirty="0" err="1"/>
              <a:t>pozwala</a:t>
            </a:r>
            <a:r>
              <a:rPr lang="en-US" sz="900" dirty="0"/>
              <a:t> </a:t>
            </a:r>
            <a:r>
              <a:rPr lang="en-US" sz="900" dirty="0" err="1"/>
              <a:t>na</a:t>
            </a:r>
            <a:r>
              <a:rPr lang="en-US" sz="900" dirty="0"/>
              <a:t> </a:t>
            </a:r>
            <a:r>
              <a:rPr lang="en-US" sz="900" dirty="0" err="1"/>
              <a:t>jego</a:t>
            </a:r>
            <a:r>
              <a:rPr lang="en-US" sz="900" dirty="0"/>
              <a:t> </a:t>
            </a:r>
            <a:r>
              <a:rPr lang="en-US" sz="900" dirty="0" err="1"/>
              <a:t>formalną</a:t>
            </a:r>
            <a:r>
              <a:rPr lang="en-US" sz="900" dirty="0"/>
              <a:t> </a:t>
            </a:r>
            <a:r>
              <a:rPr lang="en-US" sz="900" dirty="0" err="1"/>
              <a:t>analizę</a:t>
            </a:r>
            <a:r>
              <a:rPr lang="en-US" sz="900" dirty="0"/>
              <a:t>).</a:t>
            </a:r>
            <a:endParaRPr sz="900" dirty="0"/>
          </a:p>
          <a:p>
            <a:pPr marL="457200" marR="0" lvl="0" indent="-228600" algn="l" rtl="0">
              <a:lnSpc>
                <a:spcPct val="100000"/>
              </a:lnSpc>
              <a:spcBef>
                <a:spcPts val="0"/>
              </a:spcBef>
              <a:spcAft>
                <a:spcPts val="0"/>
              </a:spcAft>
              <a:buClr>
                <a:srgbClr val="000000"/>
              </a:buClr>
              <a:buSzPts val="1100"/>
              <a:buFont typeface="Arial"/>
              <a:buNone/>
            </a:pPr>
            <a:endParaRPr dirty="0"/>
          </a:p>
        </p:txBody>
      </p:sp>
      <p:sp>
        <p:nvSpPr>
          <p:cNvPr id="360" name="Google Shape;360;p68: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en-US" sz="1400" b="0" i="0" u="none" strike="noStrike" cap="none">
                <a:solidFill>
                  <a:srgbClr val="000000"/>
                </a:solidFill>
                <a:latin typeface="Arial"/>
                <a:ea typeface="Arial"/>
                <a:cs typeface="Arial"/>
                <a:sym typeface="Arial"/>
              </a:rPr>
              <a:t>28</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10612887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7" name="Google Shape;367;p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1100"/>
              <a:buNone/>
            </a:pPr>
            <a:r>
              <a:rPr lang="en-US" sz="900" dirty="0">
                <a:solidFill>
                  <a:schemeClr val="dk1"/>
                </a:solidFill>
              </a:rPr>
              <a:t>Po </a:t>
            </a:r>
            <a:r>
              <a:rPr lang="en-US" sz="900" dirty="0" err="1">
                <a:solidFill>
                  <a:schemeClr val="dk1"/>
                </a:solidFill>
              </a:rPr>
              <a:t>zdefiniowaniu</a:t>
            </a:r>
            <a:r>
              <a:rPr lang="en-US" sz="900" dirty="0">
                <a:solidFill>
                  <a:schemeClr val="dk1"/>
                </a:solidFill>
              </a:rPr>
              <a:t> </a:t>
            </a:r>
            <a:r>
              <a:rPr lang="en-US" sz="900" dirty="0" err="1">
                <a:solidFill>
                  <a:schemeClr val="dk1"/>
                </a:solidFill>
              </a:rPr>
              <a:t>celów</a:t>
            </a:r>
            <a:r>
              <a:rPr lang="en-US" sz="900" dirty="0">
                <a:solidFill>
                  <a:schemeClr val="dk1"/>
                </a:solidFill>
              </a:rPr>
              <a:t>, </a:t>
            </a:r>
            <a:r>
              <a:rPr lang="en-US" sz="900" dirty="0" err="1">
                <a:solidFill>
                  <a:schemeClr val="dk1"/>
                </a:solidFill>
              </a:rPr>
              <a:t>zgodnie</a:t>
            </a:r>
            <a:r>
              <a:rPr lang="en-US" sz="900" dirty="0">
                <a:solidFill>
                  <a:schemeClr val="dk1"/>
                </a:solidFill>
              </a:rPr>
              <a:t> z </a:t>
            </a:r>
            <a:r>
              <a:rPr lang="en-US" sz="900" dirty="0" err="1">
                <a:solidFill>
                  <a:schemeClr val="dk1"/>
                </a:solidFill>
              </a:rPr>
              <a:t>celami</a:t>
            </a:r>
            <a:r>
              <a:rPr lang="en-US" sz="900" dirty="0">
                <a:solidFill>
                  <a:schemeClr val="dk1"/>
                </a:solidFill>
              </a:rPr>
              <a:t>, </a:t>
            </a:r>
            <a:r>
              <a:rPr lang="en-US" sz="900" dirty="0" err="1">
                <a:solidFill>
                  <a:schemeClr val="dk1"/>
                </a:solidFill>
              </a:rPr>
              <a:t>konieczne</a:t>
            </a:r>
            <a:r>
              <a:rPr lang="en-US" sz="900" dirty="0">
                <a:solidFill>
                  <a:schemeClr val="dk1"/>
                </a:solidFill>
              </a:rPr>
              <a:t> jest </a:t>
            </a:r>
            <a:r>
              <a:rPr lang="en-US" sz="900" dirty="0" err="1">
                <a:solidFill>
                  <a:schemeClr val="dk1"/>
                </a:solidFill>
              </a:rPr>
              <a:t>również</a:t>
            </a:r>
            <a:r>
              <a:rPr lang="en-US" sz="900" dirty="0">
                <a:solidFill>
                  <a:schemeClr val="dk1"/>
                </a:solidFill>
              </a:rPr>
              <a:t> </a:t>
            </a:r>
            <a:r>
              <a:rPr lang="en-US" sz="900" dirty="0" err="1">
                <a:solidFill>
                  <a:schemeClr val="dk1"/>
                </a:solidFill>
              </a:rPr>
              <a:t>ustalenie</a:t>
            </a:r>
            <a:r>
              <a:rPr lang="en-US" sz="900" dirty="0">
                <a:solidFill>
                  <a:schemeClr val="dk1"/>
                </a:solidFill>
              </a:rPr>
              <a:t> </a:t>
            </a:r>
            <a:r>
              <a:rPr lang="en-US" sz="900" dirty="0" err="1">
                <a:solidFill>
                  <a:schemeClr val="dk1"/>
                </a:solidFill>
              </a:rPr>
              <a:t>wskaźników</a:t>
            </a:r>
            <a:r>
              <a:rPr lang="en-US" sz="900" dirty="0">
                <a:solidFill>
                  <a:schemeClr val="dk1"/>
                </a:solidFill>
              </a:rPr>
              <a:t>, </a:t>
            </a:r>
            <a:r>
              <a:rPr lang="en-US" sz="900" dirty="0" err="1">
                <a:solidFill>
                  <a:schemeClr val="dk1"/>
                </a:solidFill>
              </a:rPr>
              <a:t>które</a:t>
            </a:r>
            <a:r>
              <a:rPr lang="en-US" sz="900" dirty="0">
                <a:solidFill>
                  <a:schemeClr val="dk1"/>
                </a:solidFill>
              </a:rPr>
              <a:t> </a:t>
            </a:r>
            <a:r>
              <a:rPr lang="en-US" sz="900" dirty="0" err="1">
                <a:solidFill>
                  <a:schemeClr val="dk1"/>
                </a:solidFill>
              </a:rPr>
              <a:t>pozwolą</a:t>
            </a:r>
            <a:r>
              <a:rPr lang="en-US" sz="900" dirty="0">
                <a:solidFill>
                  <a:schemeClr val="dk1"/>
                </a:solidFill>
              </a:rPr>
              <a:t> </a:t>
            </a:r>
            <a:r>
              <a:rPr lang="en-US" sz="900" dirty="0" err="1">
                <a:solidFill>
                  <a:schemeClr val="dk1"/>
                </a:solidFill>
              </a:rPr>
              <a:t>nam</a:t>
            </a:r>
            <a:r>
              <a:rPr lang="en-US" sz="900" dirty="0">
                <a:solidFill>
                  <a:schemeClr val="dk1"/>
                </a:solidFill>
              </a:rPr>
              <a:t> </a:t>
            </a:r>
            <a:r>
              <a:rPr lang="en-US" sz="900" dirty="0" err="1">
                <a:solidFill>
                  <a:schemeClr val="dk1"/>
                </a:solidFill>
              </a:rPr>
              <a:t>ocenić</a:t>
            </a:r>
            <a:r>
              <a:rPr lang="en-US" sz="900" dirty="0">
                <a:solidFill>
                  <a:schemeClr val="dk1"/>
                </a:solidFill>
              </a:rPr>
              <a:t>, </a:t>
            </a:r>
            <a:r>
              <a:rPr lang="en-US" sz="900" dirty="0" err="1">
                <a:solidFill>
                  <a:schemeClr val="dk1"/>
                </a:solidFill>
              </a:rPr>
              <a:t>czy</a:t>
            </a:r>
            <a:r>
              <a:rPr lang="en-US" sz="900" dirty="0">
                <a:solidFill>
                  <a:schemeClr val="dk1"/>
                </a:solidFill>
              </a:rPr>
              <a:t> </a:t>
            </a:r>
            <a:r>
              <a:rPr lang="en-US" sz="900" dirty="0" err="1">
                <a:solidFill>
                  <a:schemeClr val="dk1"/>
                </a:solidFill>
              </a:rPr>
              <a:t>cele</a:t>
            </a:r>
            <a:r>
              <a:rPr lang="en-US" sz="900" dirty="0">
                <a:solidFill>
                  <a:schemeClr val="dk1"/>
                </a:solidFill>
              </a:rPr>
              <a:t> </a:t>
            </a:r>
            <a:r>
              <a:rPr lang="en-US" sz="900" dirty="0" err="1">
                <a:solidFill>
                  <a:schemeClr val="dk1"/>
                </a:solidFill>
              </a:rPr>
              <a:t>zostały</a:t>
            </a:r>
            <a:r>
              <a:rPr lang="en-US" sz="900" dirty="0">
                <a:solidFill>
                  <a:schemeClr val="dk1"/>
                </a:solidFill>
              </a:rPr>
              <a:t> </a:t>
            </a:r>
            <a:r>
              <a:rPr lang="en-US" sz="900" dirty="0" err="1">
                <a:solidFill>
                  <a:schemeClr val="dk1"/>
                </a:solidFill>
              </a:rPr>
              <a:t>osiągnięte</a:t>
            </a:r>
            <a:r>
              <a:rPr lang="en-US" sz="900" dirty="0">
                <a:solidFill>
                  <a:schemeClr val="dk1"/>
                </a:solidFill>
              </a:rPr>
              <a:t>.</a:t>
            </a:r>
            <a:endParaRPr sz="900" i="0" u="none" strike="noStrike" cap="none" dirty="0">
              <a:solidFill>
                <a:schemeClr val="dk1"/>
              </a:solidFill>
            </a:endParaRPr>
          </a:p>
        </p:txBody>
      </p:sp>
    </p:spTree>
    <p:extLst>
      <p:ext uri="{BB962C8B-B14F-4D97-AF65-F5344CB8AC3E}">
        <p14:creationId xmlns:p14="http://schemas.microsoft.com/office/powerpoint/2010/main" val="39313228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7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en-US" sz="900" dirty="0" err="1"/>
              <a:t>Cele</a:t>
            </a:r>
            <a:r>
              <a:rPr lang="en-US" sz="900" dirty="0"/>
              <a:t> </a:t>
            </a:r>
            <a:r>
              <a:rPr lang="en-US" sz="900" dirty="0" err="1"/>
              <a:t>zdefiniowane</a:t>
            </a:r>
            <a:r>
              <a:rPr lang="en-US" sz="900" dirty="0"/>
              <a:t> </a:t>
            </a:r>
            <a:r>
              <a:rPr lang="en-US" sz="900" dirty="0" err="1"/>
              <a:t>dla</a:t>
            </a:r>
            <a:r>
              <a:rPr lang="en-US" sz="900" dirty="0"/>
              <a:t> </a:t>
            </a:r>
            <a:r>
              <a:rPr lang="en-US" sz="900" dirty="0" err="1"/>
              <a:t>marketingu</a:t>
            </a:r>
            <a:r>
              <a:rPr lang="en-US" sz="900" dirty="0"/>
              <a:t> </a:t>
            </a:r>
            <a:r>
              <a:rPr lang="en-US" sz="900" dirty="0" err="1" smtClean="0"/>
              <a:t>cyfrowego</a:t>
            </a:r>
            <a:r>
              <a:rPr lang="pl-PL" sz="900" dirty="0" smtClean="0"/>
              <a:t> (</a:t>
            </a:r>
            <a:r>
              <a:rPr lang="pl-PL" sz="900" b="1" dirty="0" err="1" smtClean="0"/>
              <a:t>digital</a:t>
            </a:r>
            <a:r>
              <a:rPr lang="pl-PL" sz="900" b="1" dirty="0" smtClean="0"/>
              <a:t> marketing </a:t>
            </a:r>
            <a:r>
              <a:rPr lang="pl-PL" sz="900" b="1" dirty="0" err="1" smtClean="0"/>
              <a:t>objctives</a:t>
            </a:r>
            <a:r>
              <a:rPr lang="pl-PL" sz="900" dirty="0" smtClean="0"/>
              <a:t>)</a:t>
            </a:r>
            <a:r>
              <a:rPr lang="en-US" sz="900" dirty="0" smtClean="0"/>
              <a:t> </a:t>
            </a:r>
            <a:r>
              <a:rPr lang="en-US" sz="900" dirty="0" err="1"/>
              <a:t>powinny</a:t>
            </a:r>
            <a:r>
              <a:rPr lang="en-US" sz="900" dirty="0"/>
              <a:t> </a:t>
            </a:r>
            <a:r>
              <a:rPr lang="en-US" sz="900" dirty="0" err="1"/>
              <a:t>być</a:t>
            </a:r>
            <a:r>
              <a:rPr lang="en-US" sz="900" dirty="0"/>
              <a:t> </a:t>
            </a:r>
            <a:r>
              <a:rPr lang="en-US" sz="900" dirty="0" err="1"/>
              <a:t>zgodne</a:t>
            </a:r>
            <a:r>
              <a:rPr lang="en-US" sz="900" dirty="0"/>
              <a:t> z </a:t>
            </a:r>
            <a:r>
              <a:rPr lang="en-US" sz="900" dirty="0" err="1"/>
              <a:t>celami</a:t>
            </a:r>
            <a:r>
              <a:rPr lang="en-US" sz="900" dirty="0"/>
              <a:t> </a:t>
            </a:r>
            <a:r>
              <a:rPr lang="en-US" sz="900" dirty="0" err="1"/>
              <a:t>strategicznymi</a:t>
            </a:r>
            <a:r>
              <a:rPr lang="en-US" sz="900" dirty="0"/>
              <a:t> </a:t>
            </a:r>
            <a:r>
              <a:rPr lang="en-US" sz="900" dirty="0" err="1" smtClean="0"/>
              <a:t>firmy</a:t>
            </a:r>
            <a:r>
              <a:rPr lang="pl-PL" sz="900" dirty="0" smtClean="0"/>
              <a:t> (</a:t>
            </a:r>
            <a:r>
              <a:rPr lang="pl-PL" sz="900" b="1" dirty="0" err="1" smtClean="0"/>
              <a:t>strategic</a:t>
            </a:r>
            <a:r>
              <a:rPr lang="pl-PL" sz="900" b="1" dirty="0" smtClean="0"/>
              <a:t> business </a:t>
            </a:r>
            <a:r>
              <a:rPr lang="pl-PL" sz="900" b="1" dirty="0" err="1" smtClean="0"/>
              <a:t>objectives</a:t>
            </a:r>
            <a:r>
              <a:rPr lang="pl-PL" sz="900" dirty="0" smtClean="0"/>
              <a:t>)</a:t>
            </a:r>
            <a:r>
              <a:rPr lang="en-US" sz="900" dirty="0" smtClean="0"/>
              <a:t>. </a:t>
            </a:r>
            <a:r>
              <a:rPr lang="en-US" sz="900" dirty="0"/>
              <a:t>Na </a:t>
            </a:r>
            <a:r>
              <a:rPr lang="en-US" sz="900" dirty="0" err="1"/>
              <a:t>podstawie</a:t>
            </a:r>
            <a:r>
              <a:rPr lang="en-US" sz="900" dirty="0"/>
              <a:t> </a:t>
            </a:r>
            <a:r>
              <a:rPr lang="en-US" sz="900" dirty="0" err="1"/>
              <a:t>celów</a:t>
            </a:r>
            <a:r>
              <a:rPr lang="en-US" sz="900" dirty="0"/>
              <a:t> </a:t>
            </a:r>
            <a:r>
              <a:rPr lang="en-US" sz="900" dirty="0" err="1"/>
              <a:t>zdefiniowanych</a:t>
            </a:r>
            <a:r>
              <a:rPr lang="en-US" sz="900" dirty="0"/>
              <a:t> </a:t>
            </a:r>
            <a:r>
              <a:rPr lang="en-US" sz="900" dirty="0" err="1"/>
              <a:t>dla</a:t>
            </a:r>
            <a:r>
              <a:rPr lang="en-US" sz="900" dirty="0"/>
              <a:t> </a:t>
            </a:r>
            <a:r>
              <a:rPr lang="en-US" sz="900" dirty="0" err="1"/>
              <a:t>marketingu</a:t>
            </a:r>
            <a:r>
              <a:rPr lang="en-US" sz="900" dirty="0"/>
              <a:t> </a:t>
            </a:r>
            <a:r>
              <a:rPr lang="en-US" sz="900" dirty="0" err="1"/>
              <a:t>cyfrowego</a:t>
            </a:r>
            <a:r>
              <a:rPr lang="en-US" sz="900" dirty="0"/>
              <a:t> </a:t>
            </a:r>
            <a:r>
              <a:rPr lang="en-US" sz="900" dirty="0" err="1"/>
              <a:t>definiowane</a:t>
            </a:r>
            <a:r>
              <a:rPr lang="en-US" sz="900" dirty="0"/>
              <a:t> </a:t>
            </a:r>
            <a:r>
              <a:rPr lang="en-US" sz="900" dirty="0" err="1"/>
              <a:t>są</a:t>
            </a:r>
            <a:r>
              <a:rPr lang="en-US" sz="900" dirty="0"/>
              <a:t> </a:t>
            </a:r>
            <a:r>
              <a:rPr lang="en-US" sz="900" dirty="0" err="1"/>
              <a:t>cele</a:t>
            </a:r>
            <a:r>
              <a:rPr lang="en-US" sz="900" dirty="0"/>
              <a:t> </a:t>
            </a:r>
            <a:r>
              <a:rPr lang="en-US" sz="900" dirty="0" err="1"/>
              <a:t>dla</a:t>
            </a:r>
            <a:r>
              <a:rPr lang="en-US" sz="900" dirty="0"/>
              <a:t> </a:t>
            </a:r>
            <a:r>
              <a:rPr lang="en-US" sz="900" dirty="0" err="1"/>
              <a:t>marketingu</a:t>
            </a:r>
            <a:r>
              <a:rPr lang="en-US" sz="900" dirty="0"/>
              <a:t> </a:t>
            </a:r>
            <a:r>
              <a:rPr lang="en-US" sz="900" dirty="0" err="1"/>
              <a:t>cyfrowego</a:t>
            </a:r>
            <a:r>
              <a:rPr lang="en-US" sz="900" dirty="0"/>
              <a:t>-mix </a:t>
            </a:r>
            <a:r>
              <a:rPr lang="pl-PL" sz="900" dirty="0" smtClean="0"/>
              <a:t>(</a:t>
            </a:r>
            <a:r>
              <a:rPr lang="pl-PL" sz="900" b="1" dirty="0" err="1" smtClean="0"/>
              <a:t>digital</a:t>
            </a:r>
            <a:r>
              <a:rPr lang="pl-PL" sz="900" b="1" dirty="0" smtClean="0"/>
              <a:t> marketing mix </a:t>
            </a:r>
            <a:r>
              <a:rPr lang="pl-PL" sz="900" b="1" dirty="0" err="1" smtClean="0"/>
              <a:t>objectives</a:t>
            </a:r>
            <a:r>
              <a:rPr lang="pl-PL" sz="900" b="1" dirty="0" smtClean="0"/>
              <a:t>).</a:t>
            </a:r>
            <a:r>
              <a:rPr lang="pl-PL" sz="900" b="1" baseline="0" dirty="0" smtClean="0"/>
              <a:t> </a:t>
            </a:r>
            <a:r>
              <a:rPr lang="pl-PL" sz="900" dirty="0" smtClean="0"/>
              <a:t>Są</a:t>
            </a:r>
            <a:r>
              <a:rPr lang="pl-PL" sz="900" baseline="0" dirty="0" smtClean="0"/>
              <a:t> to </a:t>
            </a:r>
            <a:r>
              <a:rPr lang="en-US" sz="900" dirty="0" err="1" smtClean="0"/>
              <a:t>cele</a:t>
            </a:r>
            <a:r>
              <a:rPr lang="en-US" sz="900" dirty="0" smtClean="0"/>
              <a:t> </a:t>
            </a:r>
            <a:r>
              <a:rPr lang="en-US" sz="900" dirty="0" err="1"/>
              <a:t>na</a:t>
            </a:r>
            <a:r>
              <a:rPr lang="en-US" sz="900" dirty="0"/>
              <a:t> </a:t>
            </a:r>
            <a:r>
              <a:rPr lang="en-US" sz="900" dirty="0" err="1"/>
              <a:t>poziomie</a:t>
            </a:r>
            <a:r>
              <a:rPr lang="en-US" sz="900" dirty="0"/>
              <a:t> </a:t>
            </a:r>
            <a:r>
              <a:rPr lang="en-US" sz="900" dirty="0" err="1" smtClean="0"/>
              <a:t>taktycznym</a:t>
            </a:r>
            <a:r>
              <a:rPr lang="en-US" sz="900" dirty="0" smtClean="0"/>
              <a:t>, </a:t>
            </a:r>
            <a:r>
              <a:rPr lang="en-US" sz="900" dirty="0" err="1"/>
              <a:t>tak</a:t>
            </a:r>
            <a:r>
              <a:rPr lang="en-US" sz="900" dirty="0"/>
              <a:t> aby </a:t>
            </a:r>
            <a:r>
              <a:rPr lang="en-US" sz="900" dirty="0" err="1"/>
              <a:t>po</a:t>
            </a:r>
            <a:r>
              <a:rPr lang="en-US" sz="900" dirty="0"/>
              <a:t> </a:t>
            </a:r>
            <a:r>
              <a:rPr lang="en-US" sz="900" dirty="0" err="1"/>
              <a:t>ich</a:t>
            </a:r>
            <a:r>
              <a:rPr lang="en-US" sz="900" dirty="0"/>
              <a:t> </a:t>
            </a:r>
            <a:r>
              <a:rPr lang="en-US" sz="900" dirty="0" err="1"/>
              <a:t>wdrożeniu</a:t>
            </a:r>
            <a:r>
              <a:rPr lang="en-US" sz="900" dirty="0"/>
              <a:t> </a:t>
            </a:r>
            <a:r>
              <a:rPr lang="en-US" sz="900" dirty="0" err="1"/>
              <a:t>cele</a:t>
            </a:r>
            <a:r>
              <a:rPr lang="en-US" sz="900" dirty="0"/>
              <a:t> </a:t>
            </a:r>
            <a:r>
              <a:rPr lang="en-US" sz="900" dirty="0" err="1"/>
              <a:t>strategiczne</a:t>
            </a:r>
            <a:r>
              <a:rPr lang="en-US" sz="900" dirty="0"/>
              <a:t> </a:t>
            </a:r>
            <a:r>
              <a:rPr lang="en-US" sz="900" dirty="0" err="1"/>
              <a:t>zostały</a:t>
            </a:r>
            <a:r>
              <a:rPr lang="en-US" sz="900" dirty="0"/>
              <a:t> </a:t>
            </a:r>
            <a:r>
              <a:rPr lang="en-US" sz="900" dirty="0" err="1"/>
              <a:t>osiągnięte</a:t>
            </a:r>
            <a:r>
              <a:rPr lang="en-US" sz="900" dirty="0"/>
              <a:t>.</a:t>
            </a:r>
            <a:endParaRPr sz="900" dirty="0"/>
          </a:p>
        </p:txBody>
      </p:sp>
      <p:sp>
        <p:nvSpPr>
          <p:cNvPr id="373" name="Google Shape;373;p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262024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2017bef0002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en-US" sz="1000"/>
              <a:t>Oprócz celów biznesowych, celów strategicznych, celów taktycznych (takich jak na przykład cele marketingowe w mediach społecznościowych), musimy starać się wykonywać codzienne czynności, które powinny być związane z celami operacyjnymi.</a:t>
            </a:r>
            <a:endParaRPr sz="1000"/>
          </a:p>
        </p:txBody>
      </p:sp>
      <p:sp>
        <p:nvSpPr>
          <p:cNvPr id="380" name="Google Shape;380;g2017bef0002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800011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p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3" name="Google Shape;393;p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730717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9" name="Google Shape;399;p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Proces</a:t>
            </a:r>
            <a:r>
              <a:rPr lang="en-US" sz="900" dirty="0"/>
              <a:t> </a:t>
            </a:r>
            <a:r>
              <a:rPr lang="en-US" sz="900" dirty="0" err="1"/>
              <a:t>segmentacji</a:t>
            </a:r>
            <a:r>
              <a:rPr lang="en-US" sz="900" dirty="0"/>
              <a:t> </a:t>
            </a:r>
            <a:r>
              <a:rPr lang="en-US" sz="900" dirty="0" err="1"/>
              <a:t>obejmuje</a:t>
            </a:r>
            <a:r>
              <a:rPr lang="en-US" sz="900" dirty="0"/>
              <a:t> </a:t>
            </a:r>
            <a:r>
              <a:rPr lang="en-US" sz="900" dirty="0" err="1"/>
              <a:t>wybór</a:t>
            </a:r>
            <a:r>
              <a:rPr lang="en-US" sz="900" dirty="0"/>
              <a:t> </a:t>
            </a:r>
            <a:r>
              <a:rPr lang="en-US" sz="900" dirty="0" err="1"/>
              <a:t>kryteriów</a:t>
            </a:r>
            <a:r>
              <a:rPr lang="en-US" sz="900" dirty="0"/>
              <a:t> </a:t>
            </a:r>
            <a:r>
              <a:rPr lang="en-US" sz="900" dirty="0" err="1"/>
              <a:t>segmentacji</a:t>
            </a:r>
            <a:r>
              <a:rPr lang="en-US" sz="900" dirty="0"/>
              <a:t>, </a:t>
            </a:r>
            <a:r>
              <a:rPr lang="en-US" sz="900" dirty="0" err="1"/>
              <a:t>które</a:t>
            </a:r>
            <a:r>
              <a:rPr lang="en-US" sz="900" dirty="0"/>
              <a:t> </a:t>
            </a:r>
            <a:r>
              <a:rPr lang="en-US" sz="900" dirty="0" err="1"/>
              <a:t>mają</a:t>
            </a:r>
            <a:r>
              <a:rPr lang="en-US" sz="900" dirty="0"/>
              <a:t> </a:t>
            </a:r>
            <a:r>
              <a:rPr lang="en-US" sz="900" dirty="0" err="1"/>
              <a:t>być</a:t>
            </a:r>
            <a:r>
              <a:rPr lang="en-US" sz="900" dirty="0"/>
              <a:t> </a:t>
            </a:r>
            <a:r>
              <a:rPr lang="en-US" sz="900" dirty="0" err="1"/>
              <a:t>stosowane</a:t>
            </a:r>
            <a:r>
              <a:rPr lang="en-US" sz="900" dirty="0"/>
              <a:t>. </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Najczęściej</a:t>
            </a:r>
            <a:r>
              <a:rPr lang="en-US" sz="900" dirty="0"/>
              <a:t> </a:t>
            </a:r>
            <a:r>
              <a:rPr lang="en-US" sz="900" dirty="0" err="1"/>
              <a:t>stosowane</a:t>
            </a:r>
            <a:r>
              <a:rPr lang="en-US" sz="900" dirty="0"/>
              <a:t> </a:t>
            </a:r>
            <a:r>
              <a:rPr lang="en-US" sz="900" dirty="0" err="1"/>
              <a:t>kryteria</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Demograficzne</a:t>
            </a:r>
            <a:r>
              <a:rPr lang="en-US" sz="900" dirty="0"/>
              <a:t>: </a:t>
            </a:r>
            <a:r>
              <a:rPr lang="en-US" sz="900" dirty="0" err="1"/>
              <a:t>wiek</a:t>
            </a:r>
            <a:r>
              <a:rPr lang="en-US" sz="900" dirty="0"/>
              <a:t>, </a:t>
            </a:r>
            <a:r>
              <a:rPr lang="en-US" sz="900" dirty="0" err="1"/>
              <a:t>płeć</a:t>
            </a:r>
            <a:r>
              <a:rPr lang="en-US" sz="900" dirty="0"/>
              <a:t>, rasa, </a:t>
            </a:r>
            <a:r>
              <a:rPr lang="en-US" sz="900" dirty="0" err="1"/>
              <a:t>pochodzenie</a:t>
            </a:r>
            <a:r>
              <a:rPr lang="en-US" sz="900" dirty="0"/>
              <a:t> </a:t>
            </a:r>
            <a:r>
              <a:rPr lang="en-US" sz="900" dirty="0" err="1"/>
              <a:t>etniczne</a:t>
            </a:r>
            <a:r>
              <a:rPr lang="en-US" sz="900" dirty="0"/>
              <a:t>, </a:t>
            </a:r>
            <a:r>
              <a:rPr lang="en-US" sz="900" dirty="0" err="1"/>
              <a:t>dochód</a:t>
            </a:r>
            <a:r>
              <a:rPr lang="en-US" sz="900" dirty="0"/>
              <a:t>, </a:t>
            </a:r>
            <a:r>
              <a:rPr lang="en-US" sz="900" dirty="0" err="1"/>
              <a:t>wykształcenie</a:t>
            </a:r>
            <a:r>
              <a:rPr lang="en-US" sz="900" dirty="0"/>
              <a:t>, </a:t>
            </a:r>
            <a:r>
              <a:rPr lang="en-US" sz="900" dirty="0" err="1"/>
              <a:t>zawód</a:t>
            </a:r>
            <a:r>
              <a:rPr lang="en-US" sz="900" dirty="0"/>
              <a:t>, </a:t>
            </a:r>
            <a:r>
              <a:rPr lang="en-US" sz="900" dirty="0" err="1"/>
              <a:t>wielkość</a:t>
            </a:r>
            <a:r>
              <a:rPr lang="en-US" sz="900" dirty="0"/>
              <a:t> </a:t>
            </a:r>
            <a:r>
              <a:rPr lang="en-US" sz="900" dirty="0" err="1"/>
              <a:t>rodziny</a:t>
            </a:r>
            <a:r>
              <a:rPr lang="en-US" sz="900" dirty="0"/>
              <a:t>, </a:t>
            </a:r>
            <a:r>
              <a:rPr lang="en-US" sz="900" dirty="0" err="1"/>
              <a:t>cykl</a:t>
            </a:r>
            <a:r>
              <a:rPr lang="en-US" sz="900" dirty="0"/>
              <a:t> </a:t>
            </a:r>
            <a:r>
              <a:rPr lang="en-US" sz="900" dirty="0" err="1"/>
              <a:t>życia</a:t>
            </a:r>
            <a:r>
              <a:rPr lang="en-US" sz="900" dirty="0"/>
              <a:t> </a:t>
            </a:r>
            <a:r>
              <a:rPr lang="en-US" sz="900" dirty="0" err="1"/>
              <a:t>rodziny</a:t>
            </a:r>
            <a:r>
              <a:rPr lang="en-US" sz="900" dirty="0"/>
              <a:t>, </a:t>
            </a:r>
            <a:r>
              <a:rPr lang="en-US" sz="900" dirty="0" err="1"/>
              <a:t>religia</a:t>
            </a:r>
            <a:r>
              <a:rPr lang="en-US" sz="900" dirty="0"/>
              <a:t>, </a:t>
            </a:r>
            <a:r>
              <a:rPr lang="en-US" sz="900" dirty="0" err="1"/>
              <a:t>klasa</a:t>
            </a:r>
            <a:r>
              <a:rPr lang="en-US" sz="900" dirty="0"/>
              <a:t> </a:t>
            </a:r>
            <a:r>
              <a:rPr lang="en-US" sz="900" dirty="0" err="1"/>
              <a:t>społeczna</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Geograficzne</a:t>
            </a:r>
            <a:r>
              <a:rPr lang="en-US" sz="900" dirty="0"/>
              <a:t>: </a:t>
            </a:r>
            <a:r>
              <a:rPr lang="en-US" sz="900" dirty="0" err="1"/>
              <a:t>populacja</a:t>
            </a:r>
            <a:r>
              <a:rPr lang="en-US" sz="900" dirty="0"/>
              <a:t>, region, </a:t>
            </a:r>
            <a:r>
              <a:rPr lang="en-US" sz="900" dirty="0" err="1"/>
              <a:t>środowisko</a:t>
            </a:r>
            <a:r>
              <a:rPr lang="en-US" sz="900" dirty="0"/>
              <a:t> (</a:t>
            </a:r>
            <a:r>
              <a:rPr lang="en-US" sz="900" dirty="0" err="1"/>
              <a:t>miejskie</a:t>
            </a:r>
            <a:r>
              <a:rPr lang="en-US" sz="900" dirty="0"/>
              <a:t>, </a:t>
            </a:r>
            <a:r>
              <a:rPr lang="en-US" sz="900" dirty="0" err="1"/>
              <a:t>podmiejskie</a:t>
            </a:r>
            <a:r>
              <a:rPr lang="en-US" sz="900" dirty="0"/>
              <a:t>, </a:t>
            </a:r>
            <a:r>
              <a:rPr lang="en-US" sz="900" dirty="0" err="1"/>
              <a:t>wiejskie</a:t>
            </a:r>
            <a:r>
              <a:rPr lang="en-US" sz="900" dirty="0"/>
              <a:t>), </a:t>
            </a:r>
            <a:r>
              <a:rPr lang="en-US" sz="900" dirty="0" err="1"/>
              <a:t>wielkość</a:t>
            </a:r>
            <a:r>
              <a:rPr lang="en-US" sz="900" dirty="0"/>
              <a:t> </a:t>
            </a:r>
            <a:r>
              <a:rPr lang="en-US" sz="900" dirty="0" err="1"/>
              <a:t>miasta</a:t>
            </a:r>
            <a:r>
              <a:rPr lang="en-US" sz="900" dirty="0"/>
              <a:t>, </a:t>
            </a:r>
            <a:r>
              <a:rPr lang="en-US" sz="900" dirty="0" err="1"/>
              <a:t>gęstość</a:t>
            </a:r>
            <a:r>
              <a:rPr lang="en-US" sz="900" dirty="0"/>
              <a:t> </a:t>
            </a:r>
            <a:r>
              <a:rPr lang="en-US" sz="900" dirty="0" err="1"/>
              <a:t>rynku</a:t>
            </a:r>
            <a:r>
              <a:rPr lang="en-US" sz="900" dirty="0"/>
              <a:t>, </a:t>
            </a:r>
            <a:r>
              <a:rPr lang="en-US" sz="900" dirty="0" err="1"/>
              <a:t>klimat</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Psychograficzne</a:t>
            </a:r>
            <a:r>
              <a:rPr lang="en-US" sz="900" dirty="0"/>
              <a:t>: </a:t>
            </a:r>
            <a:r>
              <a:rPr lang="en-US" sz="900" dirty="0" err="1"/>
              <a:t>cechy</a:t>
            </a:r>
            <a:r>
              <a:rPr lang="en-US" sz="900" dirty="0"/>
              <a:t> </a:t>
            </a:r>
            <a:r>
              <a:rPr lang="en-US" sz="900" dirty="0" err="1"/>
              <a:t>osobiste</a:t>
            </a:r>
            <a:r>
              <a:rPr lang="en-US" sz="900" dirty="0"/>
              <a:t>, </a:t>
            </a:r>
            <a:r>
              <a:rPr lang="en-US" sz="900" dirty="0" err="1"/>
              <a:t>motywacja</a:t>
            </a:r>
            <a:r>
              <a:rPr lang="en-US" sz="900" dirty="0"/>
              <a:t>, </a:t>
            </a:r>
            <a:r>
              <a:rPr lang="en-US" sz="900" dirty="0" err="1"/>
              <a:t>styl</a:t>
            </a:r>
            <a:r>
              <a:rPr lang="en-US" sz="900" dirty="0"/>
              <a:t> </a:t>
            </a:r>
            <a:r>
              <a:rPr lang="en-US" sz="900" dirty="0" err="1"/>
              <a:t>życia</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Behawioralne</a:t>
            </a:r>
            <a:r>
              <a:rPr lang="en-US" sz="900" dirty="0"/>
              <a:t>: </a:t>
            </a:r>
            <a:r>
              <a:rPr lang="en-US" sz="900" dirty="0" err="1"/>
              <a:t>okazje</a:t>
            </a:r>
            <a:r>
              <a:rPr lang="en-US" sz="900" dirty="0"/>
              <a:t> </a:t>
            </a:r>
            <a:r>
              <a:rPr lang="en-US" sz="900" dirty="0" err="1"/>
              <a:t>użytkowania</a:t>
            </a:r>
            <a:r>
              <a:rPr lang="en-US" sz="900" dirty="0"/>
              <a:t> (</a:t>
            </a:r>
            <a:r>
              <a:rPr lang="en-US" sz="900" dirty="0" err="1"/>
              <a:t>specjalne</a:t>
            </a:r>
            <a:r>
              <a:rPr lang="en-US" sz="900" dirty="0"/>
              <a:t> </a:t>
            </a:r>
            <a:r>
              <a:rPr lang="en-US" sz="900" dirty="0" err="1"/>
              <a:t>okazje</a:t>
            </a:r>
            <a:r>
              <a:rPr lang="en-US" sz="900" dirty="0"/>
              <a:t>, </a:t>
            </a:r>
            <a:r>
              <a:rPr lang="en-US" sz="900" dirty="0" err="1"/>
              <a:t>częste</a:t>
            </a:r>
            <a:r>
              <a:rPr lang="en-US" sz="900" dirty="0"/>
              <a:t> </a:t>
            </a:r>
            <a:r>
              <a:rPr lang="en-US" sz="900" dirty="0" err="1"/>
              <a:t>okazje</a:t>
            </a:r>
            <a:r>
              <a:rPr lang="en-US" sz="900" dirty="0"/>
              <a:t>,...), status (</a:t>
            </a:r>
            <a:r>
              <a:rPr lang="en-US" sz="900" dirty="0" err="1"/>
              <a:t>okazjonalni</a:t>
            </a:r>
            <a:r>
              <a:rPr lang="en-US" sz="900" dirty="0"/>
              <a:t> </a:t>
            </a:r>
            <a:r>
              <a:rPr lang="en-US" sz="900" dirty="0" err="1"/>
              <a:t>użytkownicy</a:t>
            </a:r>
            <a:r>
              <a:rPr lang="en-US" sz="900" dirty="0"/>
              <a:t>, </a:t>
            </a:r>
            <a:r>
              <a:rPr lang="en-US" sz="900" dirty="0" err="1"/>
              <a:t>regularni</a:t>
            </a:r>
            <a:r>
              <a:rPr lang="en-US" sz="900" dirty="0"/>
              <a:t> </a:t>
            </a:r>
            <a:r>
              <a:rPr lang="en-US" sz="900" dirty="0" err="1"/>
              <a:t>użytkownicy</a:t>
            </a:r>
            <a:r>
              <a:rPr lang="en-US" sz="900" dirty="0"/>
              <a:t>, </a:t>
            </a:r>
            <a:r>
              <a:rPr lang="en-US" sz="900" dirty="0" err="1"/>
              <a:t>byli</a:t>
            </a:r>
            <a:r>
              <a:rPr lang="en-US" sz="900" dirty="0"/>
              <a:t> </a:t>
            </a:r>
            <a:r>
              <a:rPr lang="en-US" sz="900" dirty="0" err="1"/>
              <a:t>użytkownicy</a:t>
            </a:r>
            <a:r>
              <a:rPr lang="en-US" sz="900" dirty="0"/>
              <a:t>, </a:t>
            </a:r>
            <a:r>
              <a:rPr lang="en-US" sz="900" dirty="0" err="1"/>
              <a:t>potencjalni</a:t>
            </a:r>
            <a:r>
              <a:rPr lang="en-US" sz="900" dirty="0"/>
              <a:t> </a:t>
            </a:r>
            <a:r>
              <a:rPr lang="en-US" sz="900" dirty="0" err="1"/>
              <a:t>użytkownicy</a:t>
            </a:r>
            <a:r>
              <a:rPr lang="en-US" sz="900" dirty="0"/>
              <a:t>,...), </a:t>
            </a:r>
            <a:r>
              <a:rPr lang="en-US" sz="900" dirty="0" err="1"/>
              <a:t>częstotliwość</a:t>
            </a:r>
            <a:r>
              <a:rPr lang="en-US" sz="900" dirty="0"/>
              <a:t> </a:t>
            </a:r>
            <a:r>
              <a:rPr lang="en-US" sz="900" dirty="0" err="1"/>
              <a:t>użytkowania</a:t>
            </a:r>
            <a:r>
              <a:rPr lang="en-US" sz="900" dirty="0"/>
              <a:t> (</a:t>
            </a:r>
            <a:r>
              <a:rPr lang="en-US" sz="900" dirty="0" err="1"/>
              <a:t>niska</a:t>
            </a:r>
            <a:r>
              <a:rPr lang="en-US" sz="900" dirty="0"/>
              <a:t>, </a:t>
            </a:r>
            <a:r>
              <a:rPr lang="en-US" sz="900" dirty="0" err="1"/>
              <a:t>średnia</a:t>
            </a:r>
            <a:r>
              <a:rPr lang="en-US" sz="900" dirty="0"/>
              <a:t>, </a:t>
            </a:r>
            <a:r>
              <a:rPr lang="en-US" sz="900" dirty="0" err="1"/>
              <a:t>silna</a:t>
            </a:r>
            <a:r>
              <a:rPr lang="en-US" sz="900" dirty="0"/>
              <a:t>,...), </a:t>
            </a:r>
            <a:r>
              <a:rPr lang="en-US" sz="900" dirty="0" err="1"/>
              <a:t>lojalność</a:t>
            </a:r>
            <a:r>
              <a:rPr lang="en-US" sz="900" dirty="0"/>
              <a:t> (</a:t>
            </a:r>
            <a:r>
              <a:rPr lang="en-US" sz="900" dirty="0" err="1"/>
              <a:t>brak</a:t>
            </a:r>
            <a:r>
              <a:rPr lang="en-US" sz="900" dirty="0"/>
              <a:t>, </a:t>
            </a:r>
            <a:r>
              <a:rPr lang="en-US" sz="900" dirty="0" err="1"/>
              <a:t>średnia</a:t>
            </a:r>
            <a:r>
              <a:rPr lang="en-US" sz="900" dirty="0"/>
              <a:t>, </a:t>
            </a:r>
            <a:r>
              <a:rPr lang="en-US" sz="900" dirty="0" err="1"/>
              <a:t>silna</a:t>
            </a:r>
            <a:r>
              <a:rPr lang="en-US" sz="900" dirty="0"/>
              <a:t>, </a:t>
            </a:r>
            <a:r>
              <a:rPr lang="en-US" sz="900" dirty="0" err="1"/>
              <a:t>całkowita</a:t>
            </a:r>
            <a:r>
              <a:rPr lang="en-US" sz="900" dirty="0"/>
              <a:t>,...), </a:t>
            </a:r>
            <a:r>
              <a:rPr lang="en-US" sz="900" dirty="0" err="1"/>
              <a:t>predyspozycje</a:t>
            </a:r>
            <a:r>
              <a:rPr lang="en-US" sz="900" dirty="0"/>
              <a:t> do </a:t>
            </a:r>
            <a:r>
              <a:rPr lang="en-US" sz="900" dirty="0" err="1"/>
              <a:t>zakupu</a:t>
            </a:r>
            <a:r>
              <a:rPr lang="en-US" sz="900" dirty="0"/>
              <a:t>, </a:t>
            </a:r>
            <a:r>
              <a:rPr lang="en-US" sz="900" dirty="0" err="1"/>
              <a:t>nastawienie</a:t>
            </a:r>
            <a:r>
              <a:rPr lang="en-US" sz="900" dirty="0"/>
              <a:t> do </a:t>
            </a:r>
            <a:r>
              <a:rPr lang="en-US" sz="900" dirty="0" err="1"/>
              <a:t>produktu</a:t>
            </a:r>
            <a:r>
              <a:rPr lang="en-US" sz="900" dirty="0"/>
              <a:t> (</a:t>
            </a:r>
            <a:r>
              <a:rPr lang="en-US" sz="900" dirty="0" err="1"/>
              <a:t>entuzjastyczne</a:t>
            </a:r>
            <a:r>
              <a:rPr lang="en-US" sz="900" dirty="0"/>
              <a:t>, </a:t>
            </a:r>
            <a:r>
              <a:rPr lang="en-US" sz="900" dirty="0" err="1"/>
              <a:t>pozytywne</a:t>
            </a:r>
            <a:r>
              <a:rPr lang="en-US" sz="900" dirty="0"/>
              <a:t>, </a:t>
            </a:r>
            <a:r>
              <a:rPr lang="en-US" sz="900" dirty="0" err="1"/>
              <a:t>obojętne</a:t>
            </a:r>
            <a:r>
              <a:rPr lang="en-US" sz="900" dirty="0"/>
              <a:t>, </a:t>
            </a:r>
            <a:r>
              <a:rPr lang="en-US" sz="900" dirty="0" err="1"/>
              <a:t>negatywne</a:t>
            </a:r>
            <a:r>
              <a:rPr lang="en-US" sz="900" dirty="0"/>
              <a:t>,...), </a:t>
            </a:r>
            <a:r>
              <a:rPr lang="en-US" sz="900" dirty="0" err="1"/>
              <a:t>nastawienie</a:t>
            </a:r>
            <a:r>
              <a:rPr lang="en-US" sz="900" dirty="0"/>
              <a:t> do </a:t>
            </a:r>
            <a:r>
              <a:rPr lang="en-US" sz="900" dirty="0" err="1"/>
              <a:t>nowych</a:t>
            </a:r>
            <a:r>
              <a:rPr lang="en-US" sz="900" dirty="0"/>
              <a:t> </a:t>
            </a:r>
            <a:r>
              <a:rPr lang="en-US" sz="900" dirty="0" err="1"/>
              <a:t>produktów</a:t>
            </a:r>
            <a:r>
              <a:rPr lang="en-US" sz="900" dirty="0"/>
              <a:t> (</a:t>
            </a:r>
            <a:r>
              <a:rPr lang="en-US" sz="900" dirty="0" err="1"/>
              <a:t>eksperymentator</a:t>
            </a:r>
            <a:r>
              <a:rPr lang="en-US" sz="900" dirty="0"/>
              <a:t>, </a:t>
            </a:r>
            <a:r>
              <a:rPr lang="en-US" sz="900" dirty="0" err="1"/>
              <a:t>konserwatysta</a:t>
            </a:r>
            <a:r>
              <a:rPr lang="en-US" sz="900" dirty="0"/>
              <a:t>,...), </a:t>
            </a:r>
            <a:r>
              <a:rPr lang="en-US" sz="900" dirty="0" err="1"/>
              <a:t>poszukiwane</a:t>
            </a:r>
            <a:r>
              <a:rPr lang="en-US" sz="900" dirty="0"/>
              <a:t> </a:t>
            </a:r>
            <a:r>
              <a:rPr lang="en-US" sz="900" dirty="0" err="1"/>
              <a:t>korzyści</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Po </a:t>
            </a:r>
            <a:r>
              <a:rPr lang="en-US" sz="900" dirty="0" err="1"/>
              <a:t>zastosowaniu</a:t>
            </a:r>
            <a:r>
              <a:rPr lang="en-US" sz="900" dirty="0"/>
              <a:t> </a:t>
            </a:r>
            <a:r>
              <a:rPr lang="en-US" sz="900" dirty="0" err="1"/>
              <a:t>kryteriów</a:t>
            </a:r>
            <a:r>
              <a:rPr lang="en-US" sz="900" dirty="0"/>
              <a:t> </a:t>
            </a:r>
            <a:r>
              <a:rPr lang="en-US" sz="900" dirty="0" err="1"/>
              <a:t>musimy</a:t>
            </a:r>
            <a:r>
              <a:rPr lang="en-US" sz="900" dirty="0"/>
              <a:t> </a:t>
            </a:r>
            <a:r>
              <a:rPr lang="en-US" sz="900" dirty="0" err="1"/>
              <a:t>zbadać</a:t>
            </a:r>
            <a:r>
              <a:rPr lang="en-US" sz="900" dirty="0"/>
              <a:t> </a:t>
            </a:r>
            <a:r>
              <a:rPr lang="en-US" sz="900" dirty="0" err="1"/>
              <a:t>znalezione</a:t>
            </a:r>
            <a:r>
              <a:rPr lang="en-US" sz="900" dirty="0"/>
              <a:t> </a:t>
            </a:r>
            <a:r>
              <a:rPr lang="en-US" sz="900" dirty="0" err="1"/>
              <a:t>segmenty</a:t>
            </a:r>
            <a:r>
              <a:rPr lang="en-US" sz="900" dirty="0"/>
              <a:t>, </a:t>
            </a:r>
            <a:r>
              <a:rPr lang="en-US" sz="900" dirty="0" err="1"/>
              <a:t>które</a:t>
            </a:r>
            <a:r>
              <a:rPr lang="en-US" sz="900" dirty="0"/>
              <a:t> </a:t>
            </a:r>
            <a:r>
              <a:rPr lang="en-US" sz="900" dirty="0" err="1"/>
              <a:t>mogą</a:t>
            </a:r>
            <a:r>
              <a:rPr lang="en-US" sz="900" dirty="0"/>
              <a:t> </a:t>
            </a:r>
            <a:r>
              <a:rPr lang="en-US" sz="900" dirty="0" err="1"/>
              <a:t>być</a:t>
            </a:r>
            <a:r>
              <a:rPr lang="en-US" sz="900" dirty="0"/>
              <a:t> </a:t>
            </a:r>
            <a:r>
              <a:rPr lang="en-US" sz="900" dirty="0" err="1"/>
              <a:t>obsługiwane</a:t>
            </a:r>
            <a:r>
              <a:rPr lang="en-US" sz="900" dirty="0"/>
              <a:t> </a:t>
            </a:r>
            <a:r>
              <a:rPr lang="en-US" sz="900" dirty="0" err="1"/>
              <a:t>przez</a:t>
            </a:r>
            <a:r>
              <a:rPr lang="en-US" sz="900" dirty="0"/>
              <a:t> </a:t>
            </a:r>
            <a:r>
              <a:rPr lang="en-US" sz="900" dirty="0" err="1"/>
              <a:t>technologię</a:t>
            </a:r>
            <a:r>
              <a:rPr lang="en-US" sz="900" dirty="0"/>
              <a:t> </a:t>
            </a:r>
            <a:r>
              <a:rPr lang="en-US" sz="900" dirty="0" err="1"/>
              <a:t>cyfrową</a:t>
            </a:r>
            <a:r>
              <a:rPr lang="en-US" sz="900" dirty="0"/>
              <a:t>, </a:t>
            </a:r>
            <a:r>
              <a:rPr lang="en-US" sz="900" dirty="0" err="1"/>
              <a:t>starając</a:t>
            </a:r>
            <a:r>
              <a:rPr lang="en-US" sz="900" dirty="0"/>
              <a:t> </a:t>
            </a:r>
            <a:r>
              <a:rPr lang="en-US" sz="900" dirty="0" err="1"/>
              <a:t>się</a:t>
            </a:r>
            <a:r>
              <a:rPr lang="en-US" sz="900" dirty="0"/>
              <a:t> je </a:t>
            </a:r>
            <a:r>
              <a:rPr lang="en-US" sz="900" dirty="0" err="1"/>
              <a:t>wyczerpująco</a:t>
            </a:r>
            <a:r>
              <a:rPr lang="en-US" sz="900" dirty="0"/>
              <a:t> </a:t>
            </a:r>
            <a:r>
              <a:rPr lang="en-US" sz="900" dirty="0" err="1"/>
              <a:t>scharakteryzować</a:t>
            </a:r>
            <a:r>
              <a:rPr lang="en-US" sz="900" dirty="0"/>
              <a:t> w </a:t>
            </a:r>
            <a:r>
              <a:rPr lang="en-US" sz="900" dirty="0" err="1"/>
              <a:t>odniesieniu</a:t>
            </a:r>
            <a:r>
              <a:rPr lang="en-US" sz="900" dirty="0"/>
              <a:t> do </a:t>
            </a:r>
            <a:r>
              <a:rPr lang="en-US" sz="900" dirty="0" err="1"/>
              <a:t>ich</a:t>
            </a:r>
            <a:r>
              <a:rPr lang="en-US" sz="900" dirty="0"/>
              <a:t> </a:t>
            </a:r>
            <a:r>
              <a:rPr lang="en-US" sz="900" dirty="0" err="1"/>
              <a:t>wielkości</a:t>
            </a:r>
            <a:r>
              <a:rPr lang="en-US" sz="900" dirty="0"/>
              <a:t>, </a:t>
            </a:r>
            <a:r>
              <a:rPr lang="en-US" sz="900" dirty="0" err="1"/>
              <a:t>kwantyfikacji</a:t>
            </a:r>
            <a:r>
              <a:rPr lang="en-US" sz="900" dirty="0"/>
              <a:t> </a:t>
            </a:r>
            <a:r>
              <a:rPr lang="en-US" sz="900" dirty="0" err="1"/>
              <a:t>potencjału</a:t>
            </a:r>
            <a:r>
              <a:rPr lang="en-US" sz="900" dirty="0"/>
              <a:t>; </a:t>
            </a:r>
            <a:r>
              <a:rPr lang="en-US" sz="900" dirty="0" err="1"/>
              <a:t>potrzeb</a:t>
            </a:r>
            <a:r>
              <a:rPr lang="en-US" sz="900" dirty="0"/>
              <a:t>; </a:t>
            </a:r>
            <a:r>
              <a:rPr lang="en-US" sz="900" dirty="0" err="1"/>
              <a:t>motywacji</a:t>
            </a:r>
            <a:r>
              <a:rPr lang="en-US" sz="900" dirty="0"/>
              <a:t>; </a:t>
            </a:r>
            <a:r>
              <a:rPr lang="en-US" sz="900" dirty="0" err="1"/>
              <a:t>zachowań</a:t>
            </a:r>
            <a:r>
              <a:rPr lang="en-US" sz="900" dirty="0"/>
              <a:t> </a:t>
            </a:r>
            <a:r>
              <a:rPr lang="en-US" sz="900" dirty="0" err="1"/>
              <a:t>konsumenckich</a:t>
            </a:r>
            <a:r>
              <a:rPr lang="en-US" sz="900" dirty="0"/>
              <a:t>, </a:t>
            </a:r>
            <a:r>
              <a:rPr lang="en-US" sz="900" dirty="0" err="1"/>
              <a:t>nawyków</a:t>
            </a:r>
            <a:r>
              <a:rPr lang="en-US" sz="900" dirty="0"/>
              <a:t> </a:t>
            </a:r>
            <a:r>
              <a:rPr lang="en-US" sz="900" dirty="0" err="1"/>
              <a:t>zakupowych</a:t>
            </a:r>
            <a:r>
              <a:rPr lang="en-US" sz="900" dirty="0"/>
              <a:t> </a:t>
            </a:r>
            <a:r>
              <a:rPr lang="en-US" sz="900" dirty="0" err="1"/>
              <a:t>szczególnie</a:t>
            </a:r>
            <a:r>
              <a:rPr lang="en-US" sz="900" dirty="0"/>
              <a:t> </a:t>
            </a:r>
            <a:r>
              <a:rPr lang="en-US" sz="900" dirty="0" err="1"/>
              <a:t>związanych</a:t>
            </a:r>
            <a:r>
              <a:rPr lang="en-US" sz="900" dirty="0"/>
              <a:t> z </a:t>
            </a:r>
            <a:r>
              <a:rPr lang="en-US" sz="900" dirty="0" err="1"/>
              <a:t>technologią</a:t>
            </a:r>
            <a:r>
              <a:rPr lang="en-US" sz="900" dirty="0"/>
              <a:t> </a:t>
            </a:r>
            <a:r>
              <a:rPr lang="en-US" sz="900" dirty="0" err="1"/>
              <a:t>cyfrową</a:t>
            </a:r>
            <a:r>
              <a:rPr lang="en-US" sz="900" dirty="0"/>
              <a:t>. </a:t>
            </a:r>
            <a:r>
              <a:rPr lang="en-US" sz="900" dirty="0" err="1"/>
              <a:t>Interesujące</a:t>
            </a:r>
            <a:r>
              <a:rPr lang="en-US" sz="900" dirty="0"/>
              <a:t> jest, aby </a:t>
            </a:r>
            <a:r>
              <a:rPr lang="en-US" sz="900" dirty="0" err="1"/>
              <a:t>każdy</a:t>
            </a:r>
            <a:r>
              <a:rPr lang="en-US" sz="900" dirty="0"/>
              <a:t> segment </a:t>
            </a:r>
            <a:r>
              <a:rPr lang="en-US" sz="900" dirty="0" err="1"/>
              <a:t>był</a:t>
            </a:r>
            <a:r>
              <a:rPr lang="en-US" sz="900" dirty="0"/>
              <a:t> </a:t>
            </a:r>
            <a:r>
              <a:rPr lang="en-US" sz="900" dirty="0" err="1"/>
              <a:t>jak</a:t>
            </a:r>
            <a:r>
              <a:rPr lang="en-US" sz="900" dirty="0"/>
              <a:t> </a:t>
            </a:r>
            <a:r>
              <a:rPr lang="en-US" sz="900" dirty="0" err="1"/>
              <a:t>najbardziej</a:t>
            </a:r>
            <a:r>
              <a:rPr lang="en-US" sz="900" dirty="0"/>
              <a:t> </a:t>
            </a:r>
            <a:r>
              <a:rPr lang="en-US" sz="900" dirty="0" err="1"/>
              <a:t>jednorodny</a:t>
            </a:r>
            <a:r>
              <a:rPr lang="en-US" sz="900" dirty="0"/>
              <a:t> w </a:t>
            </a:r>
            <a:r>
              <a:rPr lang="en-US" sz="900" dirty="0" err="1"/>
              <a:t>oparciu</a:t>
            </a:r>
            <a:r>
              <a:rPr lang="en-US" sz="900" dirty="0"/>
              <a:t> o </a:t>
            </a:r>
            <a:r>
              <a:rPr lang="en-US" sz="900" dirty="0" err="1"/>
              <a:t>wspomniane</a:t>
            </a:r>
            <a:r>
              <a:rPr lang="en-US" sz="900" dirty="0"/>
              <a:t> </a:t>
            </a:r>
            <a:r>
              <a:rPr lang="en-US" sz="900" dirty="0" err="1"/>
              <a:t>elementy</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Następnie</a:t>
            </a:r>
            <a:r>
              <a:rPr lang="en-US" sz="900" dirty="0"/>
              <a:t> </a:t>
            </a:r>
            <a:r>
              <a:rPr lang="en-US" sz="900" dirty="0" err="1"/>
              <a:t>wybieramy</a:t>
            </a:r>
            <a:r>
              <a:rPr lang="en-US" sz="900" dirty="0"/>
              <a:t> segment </a:t>
            </a:r>
            <a:r>
              <a:rPr lang="en-US" sz="900" dirty="0" err="1"/>
              <a:t>lub</a:t>
            </a:r>
            <a:r>
              <a:rPr lang="en-US" sz="900" dirty="0"/>
              <a:t> </a:t>
            </a:r>
            <a:r>
              <a:rPr lang="en-US" sz="900" dirty="0" err="1"/>
              <a:t>segmenty</a:t>
            </a:r>
            <a:r>
              <a:rPr lang="en-US" sz="900" dirty="0"/>
              <a:t>, </a:t>
            </a:r>
            <a:r>
              <a:rPr lang="en-US" sz="900" dirty="0" err="1"/>
              <a:t>które</a:t>
            </a:r>
            <a:r>
              <a:rPr lang="en-US" sz="900" dirty="0"/>
              <a:t> </a:t>
            </a:r>
            <a:r>
              <a:rPr lang="en-US" sz="900" dirty="0" err="1"/>
              <a:t>chcemy</a:t>
            </a:r>
            <a:r>
              <a:rPr lang="en-US" sz="900" dirty="0"/>
              <a:t> </a:t>
            </a:r>
            <a:r>
              <a:rPr lang="en-US" sz="900" dirty="0" err="1"/>
              <a:t>obsługiwać</a:t>
            </a:r>
            <a:r>
              <a:rPr lang="en-US" sz="900" dirty="0"/>
              <a:t> </a:t>
            </a:r>
            <a:r>
              <a:rPr lang="en-US" sz="900" dirty="0" err="1"/>
              <a:t>za</a:t>
            </a:r>
            <a:r>
              <a:rPr lang="en-US" sz="900" dirty="0"/>
              <a:t> </a:t>
            </a:r>
            <a:r>
              <a:rPr lang="en-US" sz="900" dirty="0" err="1"/>
              <a:t>pomocą</a:t>
            </a:r>
            <a:r>
              <a:rPr lang="en-US" sz="900" dirty="0"/>
              <a:t> </a:t>
            </a:r>
            <a:r>
              <a:rPr lang="en-US" sz="900" dirty="0" err="1"/>
              <a:t>marketingu</a:t>
            </a:r>
            <a:r>
              <a:rPr lang="en-US" sz="900" dirty="0"/>
              <a:t> </a:t>
            </a:r>
            <a:r>
              <a:rPr lang="en-US" sz="900" dirty="0" err="1"/>
              <a:t>cyfrowego</a:t>
            </a:r>
            <a:r>
              <a:rPr lang="en-US" sz="900" dirty="0"/>
              <a:t>. Ten segment </a:t>
            </a:r>
            <a:r>
              <a:rPr lang="en-US" sz="900" dirty="0" err="1"/>
              <a:t>lub</a:t>
            </a:r>
            <a:r>
              <a:rPr lang="en-US" sz="900" dirty="0"/>
              <a:t> </a:t>
            </a:r>
            <a:r>
              <a:rPr lang="en-US" sz="900" dirty="0" err="1"/>
              <a:t>segmenty</a:t>
            </a:r>
            <a:r>
              <a:rPr lang="en-US" sz="900" dirty="0"/>
              <a:t> </a:t>
            </a:r>
            <a:r>
              <a:rPr lang="en-US" sz="900" dirty="0" err="1"/>
              <a:t>mogą</a:t>
            </a:r>
            <a:r>
              <a:rPr lang="en-US" sz="900" dirty="0"/>
              <a:t> </a:t>
            </a:r>
            <a:r>
              <a:rPr lang="en-US" sz="900" dirty="0" err="1"/>
              <a:t>różnić</a:t>
            </a:r>
            <a:r>
              <a:rPr lang="en-US" sz="900" dirty="0"/>
              <a:t> </a:t>
            </a:r>
            <a:r>
              <a:rPr lang="en-US" sz="900" dirty="0" err="1"/>
              <a:t>się</a:t>
            </a:r>
            <a:r>
              <a:rPr lang="en-US" sz="900" dirty="0"/>
              <a:t> od </a:t>
            </a:r>
            <a:r>
              <a:rPr lang="en-US" sz="900" dirty="0" err="1"/>
              <a:t>tych</a:t>
            </a:r>
            <a:r>
              <a:rPr lang="en-US" sz="900" dirty="0"/>
              <a:t>, z </a:t>
            </a:r>
            <a:r>
              <a:rPr lang="en-US" sz="900" dirty="0" err="1"/>
              <a:t>którymi</a:t>
            </a:r>
            <a:r>
              <a:rPr lang="en-US" sz="900" dirty="0"/>
              <a:t> firma </a:t>
            </a:r>
            <a:r>
              <a:rPr lang="en-US" sz="900" dirty="0" err="1"/>
              <a:t>współpracuje</a:t>
            </a:r>
            <a:r>
              <a:rPr lang="en-US" sz="900" dirty="0"/>
              <a:t> w </a:t>
            </a:r>
            <a:r>
              <a:rPr lang="en-US" sz="900" dirty="0" err="1"/>
              <a:t>marketingu</a:t>
            </a:r>
            <a:r>
              <a:rPr lang="en-US" sz="900" dirty="0"/>
              <a:t> offline. </a:t>
            </a:r>
            <a:r>
              <a:rPr lang="en-US" sz="900" dirty="0" err="1"/>
              <a:t>Refleksja</a:t>
            </a:r>
            <a:r>
              <a:rPr lang="en-US" sz="900" dirty="0"/>
              <a:t> </a:t>
            </a:r>
            <a:r>
              <a:rPr lang="en-US" sz="900" dirty="0" err="1"/>
              <a:t>nad</a:t>
            </a:r>
            <a:r>
              <a:rPr lang="en-US" sz="900" dirty="0"/>
              <a:t> </a:t>
            </a:r>
            <a:r>
              <a:rPr lang="en-US" sz="900" dirty="0" err="1"/>
              <a:t>tym</a:t>
            </a:r>
            <a:r>
              <a:rPr lang="en-US" sz="900" dirty="0"/>
              <a:t>, </a:t>
            </a:r>
            <a:r>
              <a:rPr lang="en-US" sz="900" dirty="0" err="1"/>
              <a:t>dlaczego</a:t>
            </a:r>
            <a:r>
              <a:rPr lang="en-US" sz="900" dirty="0"/>
              <a:t> </a:t>
            </a:r>
            <a:r>
              <a:rPr lang="en-US" sz="900" dirty="0" err="1"/>
              <a:t>segmenty</a:t>
            </a:r>
            <a:r>
              <a:rPr lang="en-US" sz="900" dirty="0"/>
              <a:t> </a:t>
            </a:r>
            <a:r>
              <a:rPr lang="en-US" sz="900" dirty="0" err="1"/>
              <a:t>są</a:t>
            </a:r>
            <a:r>
              <a:rPr lang="en-US" sz="900" dirty="0"/>
              <a:t> </a:t>
            </a:r>
            <a:r>
              <a:rPr lang="en-US" sz="900" dirty="0" err="1"/>
              <a:t>różne</a:t>
            </a:r>
            <a:r>
              <a:rPr lang="en-US" sz="900" dirty="0"/>
              <a:t>, co </a:t>
            </a:r>
            <a:r>
              <a:rPr lang="en-US" sz="900" dirty="0" err="1"/>
              <a:t>uzasadnia</a:t>
            </a:r>
            <a:r>
              <a:rPr lang="en-US" sz="900" dirty="0"/>
              <a:t> </a:t>
            </a:r>
            <a:r>
              <a:rPr lang="en-US" sz="900" dirty="0" err="1"/>
              <a:t>tę</a:t>
            </a:r>
            <a:r>
              <a:rPr lang="en-US" sz="900" dirty="0"/>
              <a:t> </a:t>
            </a:r>
            <a:r>
              <a:rPr lang="en-US" sz="900" dirty="0" err="1"/>
              <a:t>różnicę</a:t>
            </a:r>
            <a:r>
              <a:rPr lang="en-US" sz="900" dirty="0"/>
              <a:t> </a:t>
            </a:r>
            <a:r>
              <a:rPr lang="en-US" sz="900" dirty="0" err="1"/>
              <a:t>i</a:t>
            </a:r>
            <a:r>
              <a:rPr lang="en-US" sz="900" dirty="0"/>
              <a:t> </a:t>
            </a:r>
            <a:r>
              <a:rPr lang="en-US" sz="900" dirty="0" err="1"/>
              <a:t>jak</a:t>
            </a:r>
            <a:r>
              <a:rPr lang="en-US" sz="900" dirty="0"/>
              <a:t> </a:t>
            </a:r>
            <a:r>
              <a:rPr lang="en-US" sz="900" dirty="0" err="1"/>
              <a:t>znajduje</a:t>
            </a:r>
            <a:r>
              <a:rPr lang="en-US" sz="900" dirty="0"/>
              <a:t> </a:t>
            </a:r>
            <a:r>
              <a:rPr lang="en-US" sz="900" dirty="0" err="1"/>
              <a:t>ona</a:t>
            </a:r>
            <a:r>
              <a:rPr lang="en-US" sz="900" dirty="0"/>
              <a:t> </a:t>
            </a:r>
            <a:r>
              <a:rPr lang="en-US" sz="900" dirty="0" err="1"/>
              <a:t>odzwierciedlenie</a:t>
            </a:r>
            <a:r>
              <a:rPr lang="en-US" sz="900" dirty="0"/>
              <a:t> w </a:t>
            </a:r>
            <a:r>
              <a:rPr lang="en-US" sz="900" dirty="0" err="1"/>
              <a:t>marketingu</a:t>
            </a:r>
            <a:r>
              <a:rPr lang="en-US" sz="900" dirty="0"/>
              <a:t> mix.</a:t>
            </a:r>
            <a:endParaRPr sz="900" dirty="0"/>
          </a:p>
        </p:txBody>
      </p:sp>
    </p:spTree>
    <p:extLst>
      <p:ext uri="{BB962C8B-B14F-4D97-AF65-F5344CB8AC3E}">
        <p14:creationId xmlns:p14="http://schemas.microsoft.com/office/powerpoint/2010/main" val="6060278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7" name="Google Shape;407;p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2956433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3" name="Google Shape;413;p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Firma musi zdefiniować propozycję wartości dla marki, dla produktu, która składa się z korzyści lub korzyści, które będzie w stanie zapewnić klientowi. Pomaga to odróżnić markę od konkurencji. Ta propozycja wartości będzie przekazywana przez komponent komunikacyjny marketingu. Powinna być bardzo dobrze skonstruowana, ponieważ jej zmiana nie jest dobrą praktyką, jest to decyzja strategiczna. Ostatecznie, w ostateczności, możemy ją zmienić, ale wszystkie prace komunikacyjne będą musiały zostać wznowione.</a:t>
            </a:r>
            <a:endParaRPr sz="900"/>
          </a:p>
        </p:txBody>
      </p:sp>
    </p:spTree>
    <p:extLst>
      <p:ext uri="{BB962C8B-B14F-4D97-AF65-F5344CB8AC3E}">
        <p14:creationId xmlns:p14="http://schemas.microsoft.com/office/powerpoint/2010/main" val="31456846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1" name="Google Shape;421;p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Propozycja wartości powinna zachęcać klienta do zakupu produktu/usługi, więc powinna być postrzegana przez klienta jako lepsza od propozycji wartości konkurencji. W praktyce to właśnie ona sprawia, że klient kupuje nasz produkt.</a:t>
            </a:r>
            <a:endParaRPr sz="900"/>
          </a:p>
          <a:p>
            <a:pPr marL="0" lvl="0" indent="0" algn="l" rtl="0">
              <a:lnSpc>
                <a:spcPct val="100000"/>
              </a:lnSpc>
              <a:spcBef>
                <a:spcPts val="0"/>
              </a:spcBef>
              <a:spcAft>
                <a:spcPts val="0"/>
              </a:spcAft>
              <a:buClr>
                <a:schemeClr val="dk1"/>
              </a:buClr>
              <a:buSzPts val="1100"/>
              <a:buFont typeface="Arial"/>
              <a:buNone/>
            </a:pPr>
            <a:r>
              <a:rPr lang="en-US" sz="900"/>
              <a:t>Aby ta propozycja mogła zaistnieć, marketing cyfrowy może odegrać szczególną rolę, działając jako dźwignia. Musimy więc ocenić, w jaki sposób marketing cyfrowy może podkreślić korzyści i/lub je wzmocnić, a nawet przyczynić się do stworzenia nowych korzyści.</a:t>
            </a:r>
            <a:endParaRPr sz="900"/>
          </a:p>
        </p:txBody>
      </p:sp>
    </p:spTree>
    <p:extLst>
      <p:ext uri="{BB962C8B-B14F-4D97-AF65-F5344CB8AC3E}">
        <p14:creationId xmlns:p14="http://schemas.microsoft.com/office/powerpoint/2010/main" val="34392759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9" name="Google Shape;429;p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092818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p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4" name="Google Shape;434;p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US" dirty="0"/>
              <a:t>W </a:t>
            </a:r>
            <a:r>
              <a:rPr lang="en-US" dirty="0" err="1"/>
              <a:t>tej</a:t>
            </a:r>
            <a:r>
              <a:rPr lang="en-US" dirty="0"/>
              <a:t> </a:t>
            </a:r>
            <a:r>
              <a:rPr lang="en-US" dirty="0" err="1"/>
              <a:t>tabeli</a:t>
            </a:r>
            <a:r>
              <a:rPr lang="en-US" dirty="0"/>
              <a:t>, </a:t>
            </a:r>
            <a:r>
              <a:rPr lang="en-US" dirty="0" err="1"/>
              <a:t>podzielonej</a:t>
            </a:r>
            <a:r>
              <a:rPr lang="en-US" dirty="0"/>
              <a:t> </a:t>
            </a:r>
            <a:r>
              <a:rPr lang="en-US" dirty="0" err="1"/>
              <a:t>na</a:t>
            </a:r>
            <a:r>
              <a:rPr lang="en-US" dirty="0"/>
              <a:t> 5 </a:t>
            </a:r>
            <a:r>
              <a:rPr lang="en-US" dirty="0" err="1"/>
              <a:t>slajdów</a:t>
            </a:r>
            <a:r>
              <a:rPr lang="en-US" dirty="0"/>
              <a:t>, </a:t>
            </a:r>
            <a:r>
              <a:rPr lang="en-US" dirty="0" err="1"/>
              <a:t>możemy</a:t>
            </a:r>
            <a:r>
              <a:rPr lang="en-US" dirty="0"/>
              <a:t> </a:t>
            </a:r>
            <a:r>
              <a:rPr lang="en-US" dirty="0" err="1"/>
              <a:t>sprawdzić</a:t>
            </a:r>
            <a:r>
              <a:rPr lang="en-US" dirty="0"/>
              <a:t> </a:t>
            </a:r>
            <a:r>
              <a:rPr lang="en-US" dirty="0" err="1"/>
              <a:t>niektóre</a:t>
            </a:r>
            <a:r>
              <a:rPr lang="en-US" dirty="0"/>
              <a:t> </a:t>
            </a:r>
            <a:r>
              <a:rPr lang="en-US" dirty="0" err="1"/>
              <a:t>pomysły</a:t>
            </a:r>
            <a:r>
              <a:rPr lang="en-US" dirty="0"/>
              <a:t> </a:t>
            </a:r>
            <a:r>
              <a:rPr lang="en-US" dirty="0" err="1"/>
              <a:t>inicjatyw</a:t>
            </a:r>
            <a:r>
              <a:rPr lang="en-US" dirty="0"/>
              <a:t>, </a:t>
            </a:r>
            <a:r>
              <a:rPr lang="en-US" dirty="0" err="1"/>
              <a:t>które</a:t>
            </a:r>
            <a:r>
              <a:rPr lang="en-US" dirty="0"/>
              <a:t> </a:t>
            </a:r>
            <a:r>
              <a:rPr lang="en-US" dirty="0" err="1"/>
              <a:t>wchodzą</a:t>
            </a:r>
            <a:r>
              <a:rPr lang="en-US" dirty="0"/>
              <a:t> w </a:t>
            </a:r>
            <a:r>
              <a:rPr lang="en-US" dirty="0" err="1"/>
              <a:t>zakres</a:t>
            </a:r>
            <a:r>
              <a:rPr lang="en-US" dirty="0"/>
              <a:t> </a:t>
            </a:r>
            <a:r>
              <a:rPr lang="en-US" dirty="0" err="1"/>
              <a:t>pozyskiwania</a:t>
            </a:r>
            <a:r>
              <a:rPr lang="en-US" dirty="0"/>
              <a:t> </a:t>
            </a:r>
            <a:r>
              <a:rPr lang="en-US" dirty="0" err="1"/>
              <a:t>klientów</a:t>
            </a:r>
            <a:r>
              <a:rPr lang="en-US" dirty="0"/>
              <a:t>, </a:t>
            </a:r>
            <a:r>
              <a:rPr lang="en-US" dirty="0" err="1"/>
              <a:t>ich</a:t>
            </a:r>
            <a:r>
              <a:rPr lang="en-US" dirty="0"/>
              <a:t> </a:t>
            </a:r>
            <a:r>
              <a:rPr lang="en-US" dirty="0" err="1"/>
              <a:t>konwersji</a:t>
            </a:r>
            <a:r>
              <a:rPr lang="en-US" dirty="0"/>
              <a:t> </a:t>
            </a:r>
            <a:r>
              <a:rPr lang="en-US" dirty="0" err="1"/>
              <a:t>oraz</a:t>
            </a:r>
            <a:r>
              <a:rPr lang="en-US" dirty="0"/>
              <a:t> </a:t>
            </a:r>
            <a:r>
              <a:rPr lang="en-US" dirty="0" err="1"/>
              <a:t>ich</a:t>
            </a:r>
            <a:r>
              <a:rPr lang="en-US" dirty="0"/>
              <a:t> </a:t>
            </a:r>
            <a:r>
              <a:rPr lang="en-US" dirty="0" err="1"/>
              <a:t>utrzymania</a:t>
            </a:r>
            <a:r>
              <a:rPr lang="en-US" dirty="0"/>
              <a:t> </a:t>
            </a:r>
            <a:r>
              <a:rPr lang="en-US" dirty="0" err="1"/>
              <a:t>i</a:t>
            </a:r>
            <a:r>
              <a:rPr lang="en-US" dirty="0"/>
              <a:t> </a:t>
            </a:r>
            <a:r>
              <a:rPr lang="en-US" dirty="0" err="1"/>
              <a:t>rozwoju</a:t>
            </a:r>
            <a:r>
              <a:rPr lang="en-US" dirty="0"/>
              <a:t>.</a:t>
            </a:r>
            <a:endParaRPr dirty="0"/>
          </a:p>
          <a:p>
            <a:pPr marL="0" lvl="0" indent="0" algn="l" rtl="0">
              <a:lnSpc>
                <a:spcPct val="100000"/>
              </a:lnSpc>
              <a:spcBef>
                <a:spcPts val="0"/>
              </a:spcBef>
              <a:spcAft>
                <a:spcPts val="0"/>
              </a:spcAft>
              <a:buSzPts val="1100"/>
              <a:buNone/>
            </a:pPr>
            <a:r>
              <a:rPr lang="en-US" dirty="0" err="1"/>
              <a:t>Dlatego</a:t>
            </a:r>
            <a:r>
              <a:rPr lang="en-US" dirty="0"/>
              <a:t> </a:t>
            </a:r>
            <a:r>
              <a:rPr lang="en-US" dirty="0" err="1"/>
              <a:t>też</a:t>
            </a:r>
            <a:r>
              <a:rPr lang="en-US" dirty="0"/>
              <a:t> w </a:t>
            </a:r>
            <a:r>
              <a:rPr lang="en-US" dirty="0" err="1"/>
              <a:t>tym</a:t>
            </a:r>
            <a:r>
              <a:rPr lang="en-US" dirty="0"/>
              <a:t> </a:t>
            </a:r>
            <a:r>
              <a:rPr lang="en-US" dirty="0" err="1"/>
              <a:t>slajdzie</a:t>
            </a:r>
            <a:r>
              <a:rPr lang="en-US" dirty="0"/>
              <a:t> firma </a:t>
            </a:r>
            <a:r>
              <a:rPr lang="en-US" dirty="0" err="1"/>
              <a:t>koncentruje</a:t>
            </a:r>
            <a:r>
              <a:rPr lang="en-US" dirty="0"/>
              <a:t> </a:t>
            </a:r>
            <a:r>
              <a:rPr lang="en-US" dirty="0" err="1"/>
              <a:t>się</a:t>
            </a:r>
            <a:r>
              <a:rPr lang="en-US" dirty="0"/>
              <a:t> </a:t>
            </a:r>
            <a:r>
              <a:rPr lang="en-US" dirty="0" err="1"/>
              <a:t>na</a:t>
            </a:r>
            <a:r>
              <a:rPr lang="en-US" dirty="0"/>
              <a:t> </a:t>
            </a:r>
            <a:r>
              <a:rPr lang="en-US" dirty="0" err="1"/>
              <a:t>opracowaniu</a:t>
            </a:r>
            <a:r>
              <a:rPr lang="en-US" dirty="0"/>
              <a:t> </a:t>
            </a:r>
            <a:r>
              <a:rPr lang="en-US" dirty="0" err="1"/>
              <a:t>nowej</a:t>
            </a:r>
            <a:r>
              <a:rPr lang="en-US" dirty="0"/>
              <a:t> </a:t>
            </a:r>
            <a:r>
              <a:rPr lang="en-US" dirty="0" err="1"/>
              <a:t>oferty</a:t>
            </a:r>
            <a:r>
              <a:rPr lang="en-US" dirty="0"/>
              <a:t> </a:t>
            </a:r>
            <a:r>
              <a:rPr lang="en-US" dirty="0" err="1"/>
              <a:t>opartej</a:t>
            </a:r>
            <a:r>
              <a:rPr lang="en-US" dirty="0"/>
              <a:t> </a:t>
            </a:r>
            <a:r>
              <a:rPr lang="en-US" dirty="0" err="1"/>
              <a:t>na</a:t>
            </a:r>
            <a:r>
              <a:rPr lang="en-US" dirty="0"/>
              <a:t> </a:t>
            </a:r>
            <a:r>
              <a:rPr lang="en-US" dirty="0" err="1"/>
              <a:t>produkcie</a:t>
            </a:r>
            <a:r>
              <a:rPr lang="en-US" dirty="0"/>
              <a:t> </a:t>
            </a:r>
            <a:r>
              <a:rPr lang="en-US" dirty="0" err="1"/>
              <a:t>i</a:t>
            </a:r>
            <a:r>
              <a:rPr lang="en-US" dirty="0"/>
              <a:t> </a:t>
            </a:r>
            <a:r>
              <a:rPr lang="en-US" dirty="0" err="1"/>
              <a:t>cenie</a:t>
            </a:r>
            <a:r>
              <a:rPr lang="en-US" dirty="0"/>
              <a:t>. </a:t>
            </a:r>
            <a:r>
              <a:rPr lang="en-US" dirty="0" err="1"/>
              <a:t>Kolejną</a:t>
            </a:r>
            <a:r>
              <a:rPr lang="en-US" dirty="0"/>
              <a:t> </a:t>
            </a:r>
            <a:r>
              <a:rPr lang="en-US" dirty="0" err="1"/>
              <a:t>inicjatywą</a:t>
            </a:r>
            <a:r>
              <a:rPr lang="en-US" dirty="0"/>
              <a:t> jest </a:t>
            </a:r>
            <a:r>
              <a:rPr lang="en-US" dirty="0" err="1"/>
              <a:t>przyciągnięcie</a:t>
            </a:r>
            <a:r>
              <a:rPr lang="en-US" dirty="0"/>
              <a:t> </a:t>
            </a:r>
            <a:r>
              <a:rPr lang="en-US" dirty="0" err="1"/>
              <a:t>klientów</a:t>
            </a:r>
            <a:r>
              <a:rPr lang="en-US" dirty="0"/>
              <a:t> </a:t>
            </a:r>
            <a:r>
              <a:rPr lang="en-US" dirty="0" err="1"/>
              <a:t>poprzez</a:t>
            </a:r>
            <a:r>
              <a:rPr lang="en-US" dirty="0"/>
              <a:t> marketing </a:t>
            </a:r>
            <a:r>
              <a:rPr lang="en-US" dirty="0" err="1"/>
              <a:t>przychodzący</a:t>
            </a:r>
            <a:r>
              <a:rPr lang="en-US" dirty="0"/>
              <a:t>.</a:t>
            </a:r>
            <a:endParaRPr dirty="0"/>
          </a:p>
        </p:txBody>
      </p:sp>
    </p:spTree>
    <p:extLst>
      <p:ext uri="{BB962C8B-B14F-4D97-AF65-F5344CB8AC3E}">
        <p14:creationId xmlns:p14="http://schemas.microsoft.com/office/powerpoint/2010/main" val="300446430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p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1" name="Google Shape;441;p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dirty="0" err="1"/>
              <a:t>Jedną</a:t>
            </a:r>
            <a:r>
              <a:rPr lang="en-US" dirty="0"/>
              <a:t> z </a:t>
            </a:r>
            <a:r>
              <a:rPr lang="en-US" dirty="0" err="1"/>
              <a:t>obaw</a:t>
            </a:r>
            <a:r>
              <a:rPr lang="en-US" dirty="0"/>
              <a:t> firm jest to, </a:t>
            </a:r>
            <a:r>
              <a:rPr lang="en-US" dirty="0" err="1"/>
              <a:t>że</a:t>
            </a:r>
            <a:r>
              <a:rPr lang="en-US" dirty="0"/>
              <a:t> </a:t>
            </a:r>
            <a:r>
              <a:rPr lang="en-US" dirty="0" err="1"/>
              <a:t>nieznani</a:t>
            </a:r>
            <a:r>
              <a:rPr lang="en-US" dirty="0"/>
              <a:t> </a:t>
            </a:r>
            <a:r>
              <a:rPr lang="en-US" dirty="0" err="1"/>
              <a:t>odwiedzający</a:t>
            </a:r>
            <a:r>
              <a:rPr lang="en-US" dirty="0"/>
              <a:t> </a:t>
            </a:r>
            <a:r>
              <a:rPr lang="en-US" dirty="0" err="1"/>
              <a:t>stają</a:t>
            </a:r>
            <a:r>
              <a:rPr lang="en-US" dirty="0"/>
              <a:t> </a:t>
            </a:r>
            <a:r>
              <a:rPr lang="en-US" dirty="0" err="1"/>
              <a:t>się</a:t>
            </a:r>
            <a:r>
              <a:rPr lang="en-US" dirty="0"/>
              <a:t> </a:t>
            </a:r>
            <a:r>
              <a:rPr lang="en-US" dirty="0" err="1"/>
              <a:t>znajomymi</a:t>
            </a:r>
            <a:r>
              <a:rPr lang="en-US" dirty="0"/>
              <a:t>, a </a:t>
            </a:r>
            <a:r>
              <a:rPr lang="en-US" dirty="0" err="1"/>
              <a:t>następnie</a:t>
            </a:r>
            <a:r>
              <a:rPr lang="en-US" dirty="0"/>
              <a:t> </a:t>
            </a:r>
            <a:r>
              <a:rPr lang="en-US" dirty="0" err="1"/>
              <a:t>klientami</a:t>
            </a:r>
            <a:r>
              <a:rPr lang="en-US" dirty="0"/>
              <a:t>. </a:t>
            </a:r>
            <a:r>
              <a:rPr lang="en-US" dirty="0" err="1"/>
              <a:t>Dlatego</a:t>
            </a:r>
            <a:r>
              <a:rPr lang="en-US" dirty="0"/>
              <a:t> </a:t>
            </a:r>
            <a:r>
              <a:rPr lang="en-US" dirty="0" err="1"/>
              <a:t>konieczne</a:t>
            </a:r>
            <a:r>
              <a:rPr lang="en-US" dirty="0"/>
              <a:t> jest </a:t>
            </a:r>
            <a:r>
              <a:rPr lang="en-US" dirty="0" err="1"/>
              <a:t>zdefiniowanie</a:t>
            </a:r>
            <a:r>
              <a:rPr lang="en-US" dirty="0"/>
              <a:t> </a:t>
            </a:r>
            <a:r>
              <a:rPr lang="en-US" dirty="0" err="1"/>
              <a:t>strategii</a:t>
            </a:r>
            <a:r>
              <a:rPr lang="en-US" dirty="0"/>
              <a:t>, aby </a:t>
            </a:r>
            <a:r>
              <a:rPr lang="en-US" dirty="0" err="1"/>
              <a:t>osiągnąć</a:t>
            </a:r>
            <a:r>
              <a:rPr lang="en-US" dirty="0"/>
              <a:t> ten </a:t>
            </a:r>
            <a:r>
              <a:rPr lang="en-US" dirty="0" err="1"/>
              <a:t>cel</a:t>
            </a:r>
            <a:r>
              <a:rPr lang="en-US" dirty="0"/>
              <a:t>.</a:t>
            </a:r>
            <a:endParaRPr dirty="0"/>
          </a:p>
          <a:p>
            <a:pPr marL="0" lvl="0" indent="0" algn="l" rtl="0">
              <a:lnSpc>
                <a:spcPct val="100000"/>
              </a:lnSpc>
              <a:spcBef>
                <a:spcPts val="0"/>
              </a:spcBef>
              <a:spcAft>
                <a:spcPts val="0"/>
              </a:spcAft>
              <a:buSzPts val="1100"/>
              <a:buNone/>
            </a:pPr>
            <a:r>
              <a:rPr lang="en-US" dirty="0" err="1"/>
              <a:t>Doświadczenie</a:t>
            </a:r>
            <a:r>
              <a:rPr lang="en-US" dirty="0"/>
              <a:t> </a:t>
            </a:r>
            <a:r>
              <a:rPr lang="en-US" dirty="0" err="1"/>
              <a:t>potencjalnego</a:t>
            </a:r>
            <a:r>
              <a:rPr lang="en-US" dirty="0"/>
              <a:t> </a:t>
            </a:r>
            <a:r>
              <a:rPr lang="en-US" dirty="0" err="1"/>
              <a:t>klienta</a:t>
            </a:r>
            <a:r>
              <a:rPr lang="en-US" dirty="0"/>
              <a:t> w </a:t>
            </a:r>
            <a:r>
              <a:rPr lang="en-US" dirty="0" err="1"/>
              <a:t>każdym</a:t>
            </a:r>
            <a:r>
              <a:rPr lang="en-US" dirty="0"/>
              <a:t> </a:t>
            </a:r>
            <a:r>
              <a:rPr lang="en-US" dirty="0" err="1"/>
              <a:t>momencie</a:t>
            </a:r>
            <a:r>
              <a:rPr lang="en-US" dirty="0"/>
              <a:t> </a:t>
            </a:r>
            <a:r>
              <a:rPr lang="en-US" dirty="0" err="1"/>
              <a:t>kontaktu</a:t>
            </a:r>
            <a:r>
              <a:rPr lang="en-US" dirty="0"/>
              <a:t> z </a:t>
            </a:r>
            <a:r>
              <a:rPr lang="en-US" dirty="0" err="1"/>
              <a:t>marką</a:t>
            </a:r>
            <a:r>
              <a:rPr lang="en-US" dirty="0"/>
              <a:t> jest </a:t>
            </a:r>
            <a:r>
              <a:rPr lang="en-US" dirty="0" err="1"/>
              <a:t>ważne</a:t>
            </a:r>
            <a:r>
              <a:rPr lang="en-US" dirty="0"/>
              <a:t> </a:t>
            </a:r>
            <a:r>
              <a:rPr lang="en-US" dirty="0" err="1"/>
              <a:t>dla</a:t>
            </a:r>
            <a:r>
              <a:rPr lang="en-US" dirty="0"/>
              <a:t> </a:t>
            </a:r>
            <a:r>
              <a:rPr lang="en-US" dirty="0" err="1"/>
              <a:t>sprzedaży</a:t>
            </a:r>
            <a:r>
              <a:rPr lang="en-US" dirty="0"/>
              <a:t>. </a:t>
            </a:r>
            <a:r>
              <a:rPr lang="en-US" dirty="0" err="1"/>
              <a:t>Dlatego</a:t>
            </a:r>
            <a:r>
              <a:rPr lang="en-US" dirty="0"/>
              <a:t> </a:t>
            </a:r>
            <a:r>
              <a:rPr lang="en-US" dirty="0" err="1"/>
              <a:t>należy</a:t>
            </a:r>
            <a:r>
              <a:rPr lang="en-US" dirty="0"/>
              <a:t> </a:t>
            </a:r>
            <a:r>
              <a:rPr lang="en-US" dirty="0" err="1"/>
              <a:t>zdefiniować</a:t>
            </a:r>
            <a:r>
              <a:rPr lang="en-US" dirty="0"/>
              <a:t> </a:t>
            </a:r>
            <a:r>
              <a:rPr lang="en-US" dirty="0" err="1"/>
              <a:t>strategie</a:t>
            </a:r>
            <a:r>
              <a:rPr lang="en-US" dirty="0"/>
              <a:t>, aby </a:t>
            </a:r>
            <a:r>
              <a:rPr lang="en-US" dirty="0" err="1"/>
              <a:t>osiągnąć</a:t>
            </a:r>
            <a:r>
              <a:rPr lang="en-US" dirty="0"/>
              <a:t> ten </a:t>
            </a:r>
            <a:r>
              <a:rPr lang="en-US" dirty="0" err="1"/>
              <a:t>cel</a:t>
            </a:r>
            <a:r>
              <a:rPr lang="en-US" dirty="0"/>
              <a:t>.</a:t>
            </a:r>
            <a:endParaRPr dirty="0"/>
          </a:p>
        </p:txBody>
      </p:sp>
    </p:spTree>
    <p:extLst>
      <p:ext uri="{BB962C8B-B14F-4D97-AF65-F5344CB8AC3E}">
        <p14:creationId xmlns:p14="http://schemas.microsoft.com/office/powerpoint/2010/main" val="34754734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8" name="Google Shape;448;p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Strategia może również obejmować rozwój istniejących klientów, dążenie do zwiększenia sprzedaży poprzez poprawę doświadczenia klienta z marką i/lub zwiększenie oferty produktów/usług dla klientów.</a:t>
            </a:r>
            <a:endParaRPr/>
          </a:p>
        </p:txBody>
      </p:sp>
    </p:spTree>
    <p:extLst>
      <p:ext uri="{BB962C8B-B14F-4D97-AF65-F5344CB8AC3E}">
        <p14:creationId xmlns:p14="http://schemas.microsoft.com/office/powerpoint/2010/main" val="33450501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5" name="Google Shape;455;p8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Inną strategiczną sugestią jest opracowanie szerszego zastosowania marketingu treści w mediach społecznościowych i innych kanałach w celu poprawy pozyskiwania, konwersji i zatrzymywania klientów.</a:t>
            </a:r>
            <a:endParaRPr/>
          </a:p>
        </p:txBody>
      </p:sp>
    </p:spTree>
    <p:extLst>
      <p:ext uri="{BB962C8B-B14F-4D97-AF65-F5344CB8AC3E}">
        <p14:creationId xmlns:p14="http://schemas.microsoft.com/office/powerpoint/2010/main" val="27273712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p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2" name="Google Shape;462;p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Witryna jako centrum strategii, stale inwestuje w ulepszanie swoich obiektów i infrastruktury, a mianowicie z innych platform, które są związane z witryną, takich jak system CRM.</a:t>
            </a:r>
            <a:endParaRPr/>
          </a:p>
        </p:txBody>
      </p:sp>
    </p:spTree>
    <p:extLst>
      <p:ext uri="{BB962C8B-B14F-4D97-AF65-F5344CB8AC3E}">
        <p14:creationId xmlns:p14="http://schemas.microsoft.com/office/powerpoint/2010/main" val="283622440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9" name="Google Shape;469;p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Wreszcie, ostatnia część tabeli podkreśla znaczenie określenia, w jaki sposób cyfrowy aspekt marketingu zostanie włączony do organizacji, a mianowicie w projektowaniu struktury organizacyjnej.</a:t>
            </a:r>
            <a:endParaRPr/>
          </a:p>
        </p:txBody>
      </p:sp>
    </p:spTree>
    <p:extLst>
      <p:ext uri="{BB962C8B-B14F-4D97-AF65-F5344CB8AC3E}">
        <p14:creationId xmlns:p14="http://schemas.microsoft.com/office/powerpoint/2010/main" val="170009113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6" name="Google Shape;476;p8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0978187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2" name="Google Shape;48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dirty="0"/>
              <a:t>Marketing </a:t>
            </a:r>
            <a:r>
              <a:rPr lang="en-US" sz="900" dirty="0" err="1"/>
              <a:t>relacji</a:t>
            </a:r>
            <a:r>
              <a:rPr lang="en-US" sz="900" dirty="0"/>
              <a:t> to </a:t>
            </a:r>
            <a:r>
              <a:rPr lang="en-US" sz="900" dirty="0" err="1"/>
              <a:t>nazwa</a:t>
            </a:r>
            <a:r>
              <a:rPr lang="en-US" sz="900" dirty="0"/>
              <a:t> </a:t>
            </a:r>
            <a:r>
              <a:rPr lang="en-US" sz="900" dirty="0" err="1"/>
              <a:t>strategii</a:t>
            </a:r>
            <a:r>
              <a:rPr lang="en-US" sz="900" dirty="0"/>
              <a:t>, </a:t>
            </a:r>
            <a:r>
              <a:rPr lang="en-US" sz="900" dirty="0" err="1"/>
              <a:t>która</a:t>
            </a:r>
            <a:r>
              <a:rPr lang="en-US" sz="900" dirty="0"/>
              <a:t> </a:t>
            </a:r>
            <a:r>
              <a:rPr lang="en-US" sz="900" dirty="0" err="1"/>
              <a:t>wymaga</a:t>
            </a:r>
            <a:r>
              <a:rPr lang="en-US" sz="900" dirty="0"/>
              <a:t> </a:t>
            </a:r>
            <a:r>
              <a:rPr lang="en-US" sz="900" dirty="0" err="1"/>
              <a:t>budowania</a:t>
            </a:r>
            <a:r>
              <a:rPr lang="en-US" sz="900" dirty="0"/>
              <a:t> </a:t>
            </a:r>
            <a:r>
              <a:rPr lang="en-US" sz="900" dirty="0" err="1"/>
              <a:t>długoterminowych</a:t>
            </a:r>
            <a:r>
              <a:rPr lang="en-US" sz="900" dirty="0"/>
              <a:t> </a:t>
            </a:r>
            <a:r>
              <a:rPr lang="en-US" sz="900" dirty="0" err="1"/>
              <a:t>relacji</a:t>
            </a:r>
            <a:r>
              <a:rPr lang="en-US" sz="900" dirty="0"/>
              <a:t> </a:t>
            </a:r>
            <a:r>
              <a:rPr lang="en-US" sz="900" dirty="0" err="1"/>
              <a:t>partnerskich</a:t>
            </a:r>
            <a:r>
              <a:rPr lang="en-US" sz="900" dirty="0"/>
              <a:t> z </a:t>
            </a:r>
            <a:r>
              <a:rPr lang="en-US" sz="900" dirty="0" err="1"/>
              <a:t>klientami</a:t>
            </a:r>
            <a:r>
              <a:rPr lang="en-US" sz="900" dirty="0"/>
              <a:t>.</a:t>
            </a:r>
            <a:endParaRPr sz="900" dirty="0"/>
          </a:p>
          <a:p>
            <a:pPr marL="0" lvl="0" indent="0" algn="l" rtl="0">
              <a:lnSpc>
                <a:spcPct val="100000"/>
              </a:lnSpc>
              <a:spcBef>
                <a:spcPts val="0"/>
              </a:spcBef>
              <a:spcAft>
                <a:spcPts val="0"/>
              </a:spcAft>
              <a:buSzPts val="1100"/>
              <a:buNone/>
            </a:pPr>
            <a:r>
              <a:rPr lang="en-US" sz="900" dirty="0" err="1"/>
              <a:t>Budowanie</a:t>
            </a:r>
            <a:r>
              <a:rPr lang="en-US" sz="900" dirty="0"/>
              <a:t> </a:t>
            </a:r>
            <a:r>
              <a:rPr lang="en-US" sz="900" dirty="0" err="1"/>
              <a:t>takich</a:t>
            </a:r>
            <a:r>
              <a:rPr lang="en-US" sz="900" dirty="0"/>
              <a:t> </a:t>
            </a:r>
            <a:r>
              <a:rPr lang="en-US" sz="900" dirty="0" err="1"/>
              <a:t>relacji</a:t>
            </a:r>
            <a:r>
              <a:rPr lang="en-US" sz="900" dirty="0"/>
              <a:t> z </a:t>
            </a:r>
            <a:r>
              <a:rPr lang="en-US" sz="900" dirty="0" err="1"/>
              <a:t>klientami</a:t>
            </a:r>
            <a:r>
              <a:rPr lang="en-US" sz="900" dirty="0"/>
              <a:t> </a:t>
            </a:r>
            <a:r>
              <a:rPr lang="en-US" sz="900" dirty="0" err="1"/>
              <a:t>wiąże</a:t>
            </a:r>
            <a:r>
              <a:rPr lang="en-US" sz="900" dirty="0"/>
              <a:t> </a:t>
            </a:r>
            <a:r>
              <a:rPr lang="en-US" sz="900" dirty="0" err="1"/>
              <a:t>się</a:t>
            </a:r>
            <a:r>
              <a:rPr lang="en-US" sz="900" dirty="0"/>
              <a:t> z </a:t>
            </a:r>
            <a:r>
              <a:rPr lang="en-US" sz="900" dirty="0" err="1"/>
              <a:t>oferowaniem</a:t>
            </a:r>
            <a:r>
              <a:rPr lang="en-US" sz="900" dirty="0"/>
              <a:t> </a:t>
            </a:r>
            <a:r>
              <a:rPr lang="en-US" sz="900" dirty="0" err="1"/>
              <a:t>wartości</a:t>
            </a:r>
            <a:r>
              <a:rPr lang="en-US" sz="900" dirty="0"/>
              <a:t> </a:t>
            </a:r>
            <a:r>
              <a:rPr lang="en-US" sz="900" dirty="0" err="1"/>
              <a:t>i</a:t>
            </a:r>
            <a:r>
              <a:rPr lang="en-US" sz="900" dirty="0"/>
              <a:t> </a:t>
            </a:r>
            <a:r>
              <a:rPr lang="en-US" sz="900" dirty="0" err="1"/>
              <a:t>satysfakcji</a:t>
            </a:r>
            <a:endParaRPr sz="900" dirty="0"/>
          </a:p>
          <a:p>
            <a:pPr marL="0" lvl="0" indent="0" algn="l" rtl="0">
              <a:lnSpc>
                <a:spcPct val="100000"/>
              </a:lnSpc>
              <a:spcBef>
                <a:spcPts val="0"/>
              </a:spcBef>
              <a:spcAft>
                <a:spcPts val="0"/>
              </a:spcAft>
              <a:buSzPts val="1100"/>
              <a:buNone/>
            </a:pPr>
            <a:r>
              <a:rPr lang="en-US" sz="900" dirty="0" err="1"/>
              <a:t>Firmy</a:t>
            </a:r>
            <a:r>
              <a:rPr lang="en-US" sz="900" dirty="0"/>
              <a:t> </a:t>
            </a:r>
            <a:r>
              <a:rPr lang="en-US" sz="900" dirty="0" err="1"/>
              <a:t>czerpią</a:t>
            </a:r>
            <a:r>
              <a:rPr lang="en-US" sz="900" dirty="0"/>
              <a:t> </a:t>
            </a:r>
            <a:r>
              <a:rPr lang="en-US" sz="900" dirty="0" err="1"/>
              <a:t>korzyści</a:t>
            </a:r>
            <a:r>
              <a:rPr lang="en-US" sz="900" dirty="0"/>
              <a:t> z </a:t>
            </a:r>
            <a:r>
              <a:rPr lang="en-US" sz="900" dirty="0" err="1"/>
              <a:t>powtórnych</a:t>
            </a:r>
            <a:r>
              <a:rPr lang="en-US" sz="900" dirty="0"/>
              <a:t> </a:t>
            </a:r>
            <a:r>
              <a:rPr lang="en-US" sz="900" dirty="0" err="1"/>
              <a:t>zakupów</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Koszty</a:t>
            </a:r>
            <a:r>
              <a:rPr lang="en-US" sz="900" dirty="0"/>
              <a:t> </a:t>
            </a:r>
            <a:r>
              <a:rPr lang="en-US" sz="900" dirty="0" err="1"/>
              <a:t>spadają</a:t>
            </a:r>
            <a:r>
              <a:rPr lang="en-US" sz="900" dirty="0"/>
              <a:t>, </a:t>
            </a:r>
            <a:r>
              <a:rPr lang="en-US" sz="900" dirty="0" err="1"/>
              <a:t>ponieważ</a:t>
            </a:r>
            <a:r>
              <a:rPr lang="en-US" sz="900" dirty="0"/>
              <a:t> </a:t>
            </a:r>
            <a:r>
              <a:rPr lang="en-US" sz="900" dirty="0" err="1"/>
              <a:t>obsługa</a:t>
            </a:r>
            <a:r>
              <a:rPr lang="en-US" sz="900" dirty="0"/>
              <a:t> </a:t>
            </a:r>
            <a:r>
              <a:rPr lang="en-US" sz="900" dirty="0" err="1"/>
              <a:t>istniejących</a:t>
            </a:r>
            <a:r>
              <a:rPr lang="en-US" sz="900" dirty="0"/>
              <a:t> </a:t>
            </a:r>
            <a:r>
              <a:rPr lang="en-US" sz="900" dirty="0" err="1"/>
              <a:t>klientów</a:t>
            </a:r>
            <a:r>
              <a:rPr lang="en-US" sz="900" dirty="0"/>
              <a:t> jest </a:t>
            </a:r>
            <a:r>
              <a:rPr lang="en-US" sz="900" dirty="0" err="1"/>
              <a:t>tańsza</a:t>
            </a:r>
            <a:r>
              <a:rPr lang="en-US" sz="900" dirty="0"/>
              <a:t> </a:t>
            </a:r>
            <a:r>
              <a:rPr lang="en-US" sz="900" dirty="0" err="1"/>
              <a:t>niż</a:t>
            </a:r>
            <a:r>
              <a:rPr lang="en-US" sz="900" dirty="0"/>
              <a:t> </a:t>
            </a:r>
            <a:r>
              <a:rPr lang="en-US" sz="900" dirty="0" err="1"/>
              <a:t>pozyskiwanie</a:t>
            </a:r>
            <a:r>
              <a:rPr lang="en-US" sz="900" dirty="0"/>
              <a:t> </a:t>
            </a:r>
            <a:r>
              <a:rPr lang="en-US" sz="900" dirty="0" err="1"/>
              <a:t>nowych</a:t>
            </a:r>
            <a:r>
              <a:rPr lang="en-US" sz="900" dirty="0"/>
              <a:t>. </a:t>
            </a:r>
            <a:r>
              <a:rPr lang="en-US" sz="900" dirty="0" err="1"/>
              <a:t>Utrzymanie</a:t>
            </a:r>
            <a:r>
              <a:rPr lang="en-US" sz="900" dirty="0"/>
              <a:t> </a:t>
            </a:r>
            <a:r>
              <a:rPr lang="en-US" sz="900" dirty="0" err="1"/>
              <a:t>klienta</a:t>
            </a:r>
            <a:r>
              <a:rPr lang="en-US" sz="900" dirty="0"/>
              <a:t> </a:t>
            </a:r>
            <a:r>
              <a:rPr lang="en-US" sz="900" dirty="0" err="1"/>
              <a:t>kosztuje</a:t>
            </a:r>
            <a:r>
              <a:rPr lang="en-US" sz="900" dirty="0"/>
              <a:t> </a:t>
            </a:r>
            <a:r>
              <a:rPr lang="en-US" sz="900" dirty="0" err="1"/>
              <a:t>około</a:t>
            </a:r>
            <a:r>
              <a:rPr lang="en-US" sz="900" dirty="0"/>
              <a:t> ¼ </a:t>
            </a:r>
            <a:r>
              <a:rPr lang="en-US" sz="900" dirty="0" err="1"/>
              <a:t>tego</a:t>
            </a:r>
            <a:r>
              <a:rPr lang="en-US" sz="900" dirty="0"/>
              <a:t>, co </a:t>
            </a:r>
            <a:r>
              <a:rPr lang="en-US" sz="900" dirty="0" err="1"/>
              <a:t>kosztowałoby</a:t>
            </a:r>
            <a:r>
              <a:rPr lang="en-US" sz="900" dirty="0"/>
              <a:t> </a:t>
            </a:r>
            <a:r>
              <a:rPr lang="en-US" sz="900" dirty="0" err="1"/>
              <a:t>przyciągnięcie</a:t>
            </a:r>
            <a:r>
              <a:rPr lang="en-US" sz="900" dirty="0"/>
              <a:t> </a:t>
            </a:r>
            <a:r>
              <a:rPr lang="en-US" sz="900" dirty="0" err="1"/>
              <a:t>nowego</a:t>
            </a:r>
            <a:r>
              <a:rPr lang="en-US" sz="900" dirty="0"/>
              <a:t>; a </a:t>
            </a:r>
            <a:r>
              <a:rPr lang="en-US" sz="900" dirty="0" err="1"/>
              <a:t>rentowność</a:t>
            </a:r>
            <a:r>
              <a:rPr lang="en-US" sz="900" dirty="0"/>
              <a:t> </a:t>
            </a:r>
            <a:r>
              <a:rPr lang="en-US" sz="900" dirty="0" err="1"/>
              <a:t>utrzymania</a:t>
            </a:r>
            <a:r>
              <a:rPr lang="en-US" sz="900" dirty="0"/>
              <a:t> </a:t>
            </a:r>
            <a:r>
              <a:rPr lang="en-US" sz="900" dirty="0" err="1"/>
              <a:t>klienta</a:t>
            </a:r>
            <a:r>
              <a:rPr lang="en-US" sz="900" dirty="0"/>
              <a:t> </a:t>
            </a:r>
            <a:r>
              <a:rPr lang="en-US" sz="900" dirty="0" err="1"/>
              <a:t>wynosi</a:t>
            </a:r>
            <a:r>
              <a:rPr lang="en-US" sz="900" dirty="0"/>
              <a:t> </a:t>
            </a:r>
            <a:r>
              <a:rPr lang="en-US" sz="900" dirty="0" err="1"/>
              <a:t>ponad</a:t>
            </a:r>
            <a:r>
              <a:rPr lang="en-US" sz="900" dirty="0"/>
              <a:t> 60%, </a:t>
            </a:r>
            <a:r>
              <a:rPr lang="en-US" sz="900" dirty="0" err="1"/>
              <a:t>podczas</a:t>
            </a:r>
            <a:r>
              <a:rPr lang="en-US" sz="900" dirty="0"/>
              <a:t> </a:t>
            </a:r>
            <a:r>
              <a:rPr lang="en-US" sz="900" dirty="0" err="1"/>
              <a:t>gdy</a:t>
            </a:r>
            <a:r>
              <a:rPr lang="en-US" sz="900" dirty="0"/>
              <a:t> </a:t>
            </a:r>
            <a:r>
              <a:rPr lang="en-US" sz="900" dirty="0" err="1"/>
              <a:t>rentowność</a:t>
            </a:r>
            <a:r>
              <a:rPr lang="en-US" sz="900" dirty="0"/>
              <a:t> z </a:t>
            </a:r>
            <a:r>
              <a:rPr lang="en-US" sz="900" dirty="0" err="1"/>
              <a:t>nowym</a:t>
            </a:r>
            <a:r>
              <a:rPr lang="en-US" sz="900" dirty="0"/>
              <a:t> </a:t>
            </a:r>
            <a:r>
              <a:rPr lang="en-US" sz="900" dirty="0" err="1"/>
              <a:t>klientem</a:t>
            </a:r>
            <a:r>
              <a:rPr lang="en-US" sz="900" dirty="0"/>
              <a:t> </a:t>
            </a:r>
            <a:r>
              <a:rPr lang="en-US" sz="900" dirty="0" err="1"/>
              <a:t>wynosi</a:t>
            </a:r>
            <a:r>
              <a:rPr lang="en-US" sz="900" dirty="0"/>
              <a:t> </a:t>
            </a:r>
            <a:r>
              <a:rPr lang="en-US" sz="900" dirty="0" err="1"/>
              <a:t>mniej</a:t>
            </a:r>
            <a:r>
              <a:rPr lang="en-US" sz="900" dirty="0"/>
              <a:t> </a:t>
            </a:r>
            <a:r>
              <a:rPr lang="en-US" sz="900" dirty="0" err="1"/>
              <a:t>niż</a:t>
            </a:r>
            <a:r>
              <a:rPr lang="en-US" sz="900" dirty="0"/>
              <a:t> 30%.</a:t>
            </a:r>
            <a:endParaRPr sz="900" dirty="0"/>
          </a:p>
          <a:p>
            <a:pPr marL="0" lvl="0" indent="0" algn="l" rtl="0">
              <a:lnSpc>
                <a:spcPct val="100000"/>
              </a:lnSpc>
              <a:spcBef>
                <a:spcPts val="0"/>
              </a:spcBef>
              <a:spcAft>
                <a:spcPts val="0"/>
              </a:spcAft>
              <a:buClr>
                <a:schemeClr val="dk1"/>
              </a:buClr>
              <a:buSzPts val="1100"/>
              <a:buFont typeface="Arial"/>
              <a:buNone/>
            </a:pPr>
            <a:r>
              <a:rPr lang="en-US" sz="900" dirty="0"/>
              <a:t>Internet jest </a:t>
            </a:r>
            <a:r>
              <a:rPr lang="en-US" sz="900" dirty="0" err="1"/>
              <a:t>bardzo</a:t>
            </a:r>
            <a:r>
              <a:rPr lang="en-US" sz="900" dirty="0"/>
              <a:t> </a:t>
            </a:r>
            <a:r>
              <a:rPr lang="en-US" sz="900" dirty="0" err="1"/>
              <a:t>przydatnym</a:t>
            </a:r>
            <a:r>
              <a:rPr lang="en-US" sz="900" dirty="0"/>
              <a:t> </a:t>
            </a:r>
            <a:r>
              <a:rPr lang="en-US" sz="900" dirty="0" err="1"/>
              <a:t>narzędziem</a:t>
            </a:r>
            <a:r>
              <a:rPr lang="en-US" sz="900" dirty="0"/>
              <a:t> w </a:t>
            </a:r>
            <a:r>
              <a:rPr lang="en-US" sz="900" dirty="0" err="1"/>
              <a:t>tworzeniu</a:t>
            </a:r>
            <a:r>
              <a:rPr lang="en-US" sz="900" dirty="0"/>
              <a:t> </a:t>
            </a:r>
            <a:r>
              <a:rPr lang="en-US" sz="900" dirty="0" err="1"/>
              <a:t>relacji</a:t>
            </a:r>
            <a:r>
              <a:rPr lang="en-US" sz="900" dirty="0"/>
              <a:t> z </a:t>
            </a:r>
            <a:r>
              <a:rPr lang="en-US" sz="900" dirty="0" err="1"/>
              <a:t>klientami</a:t>
            </a:r>
            <a:r>
              <a:rPr lang="en-US" sz="900" dirty="0"/>
              <a:t> </a:t>
            </a:r>
            <a:r>
              <a:rPr lang="en-US" sz="900" dirty="0" err="1"/>
              <a:t>ze</a:t>
            </a:r>
            <a:r>
              <a:rPr lang="en-US" sz="900" dirty="0"/>
              <a:t> </a:t>
            </a:r>
            <a:r>
              <a:rPr lang="en-US" sz="900" dirty="0" err="1"/>
              <a:t>względu</a:t>
            </a:r>
            <a:r>
              <a:rPr lang="en-US" sz="900" dirty="0"/>
              <a:t> </a:t>
            </a:r>
            <a:r>
              <a:rPr lang="en-US" sz="900" dirty="0" err="1"/>
              <a:t>na</a:t>
            </a:r>
            <a:r>
              <a:rPr lang="en-US" sz="900" dirty="0"/>
              <a:t> </a:t>
            </a:r>
            <a:r>
              <a:rPr lang="en-US" sz="900" dirty="0" err="1"/>
              <a:t>jego</a:t>
            </a:r>
            <a:r>
              <a:rPr lang="en-US" sz="900" dirty="0"/>
              <a:t> </a:t>
            </a:r>
            <a:r>
              <a:rPr lang="en-US" sz="900" dirty="0" err="1"/>
              <a:t>zdolność</a:t>
            </a:r>
            <a:r>
              <a:rPr lang="en-US" sz="900" dirty="0"/>
              <a:t> do </a:t>
            </a:r>
            <a:r>
              <a:rPr lang="en-US" sz="900" dirty="0" err="1"/>
              <a:t>interakcji</a:t>
            </a:r>
            <a:r>
              <a:rPr lang="en-US" sz="900" dirty="0"/>
              <a:t> z </a:t>
            </a:r>
            <a:r>
              <a:rPr lang="en-US" sz="900" dirty="0" err="1"/>
              <a:t>klientami</a:t>
            </a:r>
            <a:r>
              <a:rPr lang="en-US" sz="900" dirty="0"/>
              <a:t>. </a:t>
            </a:r>
            <a:r>
              <a:rPr lang="en-US" sz="900" dirty="0" err="1"/>
              <a:t>Dzięki</a:t>
            </a:r>
            <a:r>
              <a:rPr lang="en-US" sz="900" dirty="0"/>
              <a:t> </a:t>
            </a:r>
            <a:r>
              <a:rPr lang="en-US" sz="900" dirty="0" err="1"/>
              <a:t>Internetowi</a:t>
            </a:r>
            <a:r>
              <a:rPr lang="en-US" sz="900" dirty="0"/>
              <a:t> firma </a:t>
            </a:r>
            <a:r>
              <a:rPr lang="en-US" sz="900" dirty="0" err="1"/>
              <a:t>może</a:t>
            </a:r>
            <a:r>
              <a:rPr lang="en-US" sz="900" dirty="0"/>
              <a:t> </a:t>
            </a:r>
            <a:r>
              <a:rPr lang="en-US" sz="900" dirty="0" err="1"/>
              <a:t>oferować</a:t>
            </a:r>
            <a:r>
              <a:rPr lang="en-US" sz="900" dirty="0"/>
              <a:t> </a:t>
            </a:r>
            <a:r>
              <a:rPr lang="en-US" sz="900" dirty="0" err="1"/>
              <a:t>szybkie</a:t>
            </a:r>
            <a:r>
              <a:rPr lang="en-US" sz="900" dirty="0"/>
              <a:t> </a:t>
            </a:r>
            <a:r>
              <a:rPr lang="en-US" sz="900" dirty="0" err="1"/>
              <a:t>usługi</a:t>
            </a:r>
            <a:r>
              <a:rPr lang="en-US" sz="900" dirty="0"/>
              <a:t> </a:t>
            </a:r>
            <a:r>
              <a:rPr lang="en-US" sz="900" dirty="0" err="1"/>
              <a:t>swoim</a:t>
            </a:r>
            <a:r>
              <a:rPr lang="en-US" sz="900" dirty="0"/>
              <a:t> </a:t>
            </a:r>
            <a:r>
              <a:rPr lang="en-US" sz="900" dirty="0" err="1"/>
              <a:t>klientom</a:t>
            </a:r>
            <a:r>
              <a:rPr lang="en-US" sz="900" dirty="0"/>
              <a:t> </a:t>
            </a:r>
            <a:r>
              <a:rPr lang="en-US" sz="900" dirty="0" err="1"/>
              <a:t>i</a:t>
            </a:r>
            <a:r>
              <a:rPr lang="en-US" sz="900" dirty="0"/>
              <a:t> </a:t>
            </a:r>
            <a:r>
              <a:rPr lang="en-US" sz="900" dirty="0" err="1"/>
              <a:t>badać</a:t>
            </a:r>
            <a:r>
              <a:rPr lang="en-US" sz="900" dirty="0"/>
              <a:t> </a:t>
            </a:r>
            <a:r>
              <a:rPr lang="en-US" sz="900" dirty="0" err="1"/>
              <a:t>nawyki</a:t>
            </a:r>
            <a:r>
              <a:rPr lang="en-US" sz="900" dirty="0"/>
              <a:t> </a:t>
            </a:r>
            <a:r>
              <a:rPr lang="en-US" sz="900" dirty="0" err="1"/>
              <a:t>kupujących</a:t>
            </a:r>
            <a:r>
              <a:rPr lang="en-US" sz="900" dirty="0"/>
              <a:t>, aby </a:t>
            </a:r>
            <a:r>
              <a:rPr lang="en-US" sz="900" dirty="0" err="1"/>
              <a:t>dostosować</a:t>
            </a:r>
            <a:r>
              <a:rPr lang="en-US" sz="900" dirty="0"/>
              <a:t> </a:t>
            </a:r>
            <a:r>
              <a:rPr lang="en-US" sz="900" dirty="0" err="1"/>
              <a:t>produkty</a:t>
            </a:r>
            <a:r>
              <a:rPr lang="en-US" sz="900" dirty="0"/>
              <a:t>, a </a:t>
            </a:r>
            <a:r>
              <a:rPr lang="en-US" sz="900" dirty="0" err="1"/>
              <a:t>tym</a:t>
            </a:r>
            <a:r>
              <a:rPr lang="en-US" sz="900" dirty="0"/>
              <a:t> </a:t>
            </a:r>
            <a:r>
              <a:rPr lang="en-US" sz="900" dirty="0" err="1"/>
              <a:t>samym</a:t>
            </a:r>
            <a:r>
              <a:rPr lang="en-US" sz="900" dirty="0"/>
              <a:t> </a:t>
            </a:r>
            <a:r>
              <a:rPr lang="en-US" sz="900" dirty="0" err="1"/>
              <a:t>zwiększyć</a:t>
            </a:r>
            <a:r>
              <a:rPr lang="en-US" sz="900" dirty="0"/>
              <a:t> </a:t>
            </a:r>
            <a:r>
              <a:rPr lang="en-US" sz="900" dirty="0" err="1"/>
              <a:t>wartość</a:t>
            </a:r>
            <a:r>
              <a:rPr lang="en-US" sz="900" dirty="0"/>
              <a:t> </a:t>
            </a:r>
            <a:r>
              <a:rPr lang="en-US" sz="900" dirty="0" err="1"/>
              <a:t>oferty</a:t>
            </a:r>
            <a:r>
              <a:rPr lang="en-US" sz="900" dirty="0"/>
              <a:t> </a:t>
            </a:r>
            <a:r>
              <a:rPr lang="en-US" sz="900" dirty="0" err="1"/>
              <a:t>i</a:t>
            </a:r>
            <a:r>
              <a:rPr lang="en-US" sz="900" dirty="0"/>
              <a:t> </a:t>
            </a:r>
            <a:r>
              <a:rPr lang="en-US" sz="900" dirty="0" err="1"/>
              <a:t>poprawić</a:t>
            </a:r>
            <a:r>
              <a:rPr lang="en-US" sz="900" dirty="0"/>
              <a:t> </a:t>
            </a:r>
            <a:r>
              <a:rPr lang="en-US" sz="900" dirty="0" err="1"/>
              <a:t>relacje</a:t>
            </a:r>
            <a:r>
              <a:rPr lang="en-US" sz="900" dirty="0"/>
              <a:t> z </a:t>
            </a:r>
            <a:r>
              <a:rPr lang="en-US" sz="900" dirty="0" err="1"/>
              <a:t>klientem</a:t>
            </a:r>
            <a:r>
              <a:rPr lang="en-US" sz="900" dirty="0"/>
              <a:t>. </a:t>
            </a:r>
            <a:r>
              <a:rPr lang="en-US" sz="900" dirty="0" err="1"/>
              <a:t>Również</a:t>
            </a:r>
            <a:r>
              <a:rPr lang="en-US" sz="900" dirty="0"/>
              <a:t> </a:t>
            </a:r>
            <a:r>
              <a:rPr lang="en-US" sz="900" dirty="0" err="1"/>
              <a:t>tworzenie</a:t>
            </a:r>
            <a:r>
              <a:rPr lang="en-US" sz="900" dirty="0"/>
              <a:t> </a:t>
            </a:r>
            <a:r>
              <a:rPr lang="en-US" sz="900" dirty="0" err="1"/>
              <a:t>programów</a:t>
            </a:r>
            <a:r>
              <a:rPr lang="en-US" sz="900" dirty="0"/>
              <a:t> </a:t>
            </a:r>
            <a:r>
              <a:rPr lang="en-US" sz="900" dirty="0" err="1"/>
              <a:t>lojalnościowych</a:t>
            </a:r>
            <a:r>
              <a:rPr lang="en-US" sz="900" dirty="0"/>
              <a:t> </a:t>
            </a:r>
            <a:r>
              <a:rPr lang="en-US" sz="900" dirty="0" err="1"/>
              <a:t>może</a:t>
            </a:r>
            <a:r>
              <a:rPr lang="en-US" sz="900" dirty="0"/>
              <a:t> </a:t>
            </a:r>
            <a:r>
              <a:rPr lang="en-US" sz="900" dirty="0" err="1"/>
              <a:t>wykorzystywać</a:t>
            </a:r>
            <a:r>
              <a:rPr lang="en-US" sz="900" dirty="0"/>
              <a:t> </a:t>
            </a:r>
            <a:r>
              <a:rPr lang="en-US" sz="900" dirty="0" err="1"/>
              <a:t>cechy</a:t>
            </a:r>
            <a:r>
              <a:rPr lang="en-US" sz="900" dirty="0"/>
              <a:t> </a:t>
            </a:r>
            <a:r>
              <a:rPr lang="en-US" sz="900" dirty="0" err="1"/>
              <a:t>Internetu</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Media </a:t>
            </a:r>
            <a:r>
              <a:rPr lang="en-US" sz="900" dirty="0" err="1"/>
              <a:t>cyfrowe</a:t>
            </a:r>
            <a:r>
              <a:rPr lang="en-US" sz="900" dirty="0"/>
              <a:t> </a:t>
            </a:r>
            <a:r>
              <a:rPr lang="en-US" sz="900" dirty="0" err="1"/>
              <a:t>umożliwiają</a:t>
            </a:r>
            <a:r>
              <a:rPr lang="en-US" sz="900" dirty="0"/>
              <a:t> </a:t>
            </a:r>
            <a:r>
              <a:rPr lang="en-US" sz="900" dirty="0" err="1"/>
              <a:t>wysoką</a:t>
            </a:r>
            <a:r>
              <a:rPr lang="en-US" sz="900" dirty="0"/>
              <a:t> </a:t>
            </a:r>
            <a:r>
              <a:rPr lang="en-US" sz="900" dirty="0" err="1"/>
              <a:t>interaktywność</a:t>
            </a:r>
            <a:r>
              <a:rPr lang="en-US" sz="900" dirty="0"/>
              <a:t> </a:t>
            </a:r>
            <a:r>
              <a:rPr lang="en-US" sz="900" dirty="0" err="1"/>
              <a:t>i</a:t>
            </a:r>
            <a:r>
              <a:rPr lang="en-US" sz="900" dirty="0"/>
              <a:t> </a:t>
            </a:r>
            <a:r>
              <a:rPr lang="en-US" sz="900" dirty="0" err="1"/>
              <a:t>personalizację</a:t>
            </a:r>
            <a:r>
              <a:rPr lang="en-US" sz="900" dirty="0"/>
              <a:t> (</a:t>
            </a:r>
            <a:r>
              <a:rPr lang="en-US" sz="900" dirty="0" err="1"/>
              <a:t>strona</a:t>
            </a:r>
            <a:r>
              <a:rPr lang="en-US" sz="900" dirty="0"/>
              <a:t> </a:t>
            </a:r>
            <a:r>
              <a:rPr lang="en-US" sz="900" dirty="0" err="1"/>
              <a:t>internetowa</a:t>
            </a:r>
            <a:r>
              <a:rPr lang="en-US" sz="900" dirty="0"/>
              <a:t>, landing page, e-mail, </a:t>
            </a:r>
            <a:r>
              <a:rPr lang="en-US" sz="900" dirty="0" err="1"/>
              <a:t>banery</a:t>
            </a:r>
            <a:r>
              <a:rPr lang="en-US" sz="900" dirty="0"/>
              <a:t>, marketing </a:t>
            </a:r>
            <a:r>
              <a:rPr lang="en-US" sz="900" dirty="0" err="1"/>
              <a:t>mobilny</a:t>
            </a:r>
            <a:r>
              <a:rPr lang="en-US" sz="900" dirty="0"/>
              <a:t> - </a:t>
            </a:r>
            <a:r>
              <a:rPr lang="en-US" sz="900" dirty="0" err="1"/>
              <a:t>sms</a:t>
            </a:r>
            <a:r>
              <a:rPr lang="en-US" sz="900" dirty="0"/>
              <a:t>, mms -, </a:t>
            </a:r>
            <a:r>
              <a:rPr lang="en-US" sz="900" dirty="0" err="1"/>
              <a:t>faks</a:t>
            </a:r>
            <a:r>
              <a:rPr lang="en-US" sz="900" dirty="0"/>
              <a:t>, </a:t>
            </a:r>
            <a:r>
              <a:rPr lang="en-US" sz="900" dirty="0" err="1"/>
              <a:t>automatyczne</a:t>
            </a:r>
            <a:r>
              <a:rPr lang="en-US" sz="900" dirty="0"/>
              <a:t> </a:t>
            </a:r>
            <a:r>
              <a:rPr lang="en-US" sz="900" dirty="0" err="1"/>
              <a:t>połączenia</a:t>
            </a:r>
            <a:r>
              <a:rPr lang="en-US" sz="900" dirty="0"/>
              <a:t> </a:t>
            </a:r>
            <a:r>
              <a:rPr lang="en-US" sz="900" dirty="0" err="1"/>
              <a:t>głosowe</a:t>
            </a:r>
            <a:r>
              <a:rPr lang="en-US" sz="900" dirty="0"/>
              <a:t>,...), co </a:t>
            </a:r>
            <a:r>
              <a:rPr lang="en-US" sz="900" dirty="0" err="1"/>
              <a:t>pomaga</a:t>
            </a:r>
            <a:r>
              <a:rPr lang="en-US" sz="900" dirty="0"/>
              <a:t> </a:t>
            </a:r>
            <a:r>
              <a:rPr lang="en-US" sz="900" dirty="0" err="1"/>
              <a:t>poprawić</a:t>
            </a:r>
            <a:r>
              <a:rPr lang="en-US" sz="900" dirty="0"/>
              <a:t> </a:t>
            </a:r>
            <a:r>
              <a:rPr lang="en-US" sz="900" dirty="0" err="1"/>
              <a:t>relacje</a:t>
            </a:r>
            <a:r>
              <a:rPr lang="en-US" sz="900" dirty="0"/>
              <a:t> z </a:t>
            </a:r>
            <a:r>
              <a:rPr lang="en-US" sz="900" dirty="0" err="1"/>
              <a:t>klientem</a:t>
            </a:r>
            <a:r>
              <a:rPr lang="en-US" sz="900" dirty="0"/>
              <a:t>.</a:t>
            </a:r>
            <a:endParaRPr sz="900" dirty="0"/>
          </a:p>
          <a:p>
            <a:pPr marL="0" lvl="0" indent="0" algn="l" rtl="0">
              <a:lnSpc>
                <a:spcPct val="100000"/>
              </a:lnSpc>
              <a:spcBef>
                <a:spcPts val="0"/>
              </a:spcBef>
              <a:spcAft>
                <a:spcPts val="0"/>
              </a:spcAft>
              <a:buSzPts val="1100"/>
              <a:buNone/>
            </a:pPr>
            <a:r>
              <a:rPr lang="en-US" sz="900" dirty="0" err="1"/>
              <a:t>Konieczne</a:t>
            </a:r>
            <a:r>
              <a:rPr lang="en-US" sz="900" dirty="0"/>
              <a:t> jest </a:t>
            </a:r>
            <a:r>
              <a:rPr lang="en-US" sz="900" dirty="0" err="1"/>
              <a:t>więc</a:t>
            </a:r>
            <a:r>
              <a:rPr lang="en-US" sz="900" dirty="0"/>
              <a:t> </a:t>
            </a:r>
            <a:r>
              <a:rPr lang="en-US" sz="900" dirty="0" err="1"/>
              <a:t>podjęcie</a:t>
            </a:r>
            <a:r>
              <a:rPr lang="en-US" sz="900" dirty="0"/>
              <a:t> </a:t>
            </a:r>
            <a:r>
              <a:rPr lang="en-US" sz="900" dirty="0" err="1"/>
              <a:t>decyzji</a:t>
            </a:r>
            <a:r>
              <a:rPr lang="en-US" sz="900" dirty="0"/>
              <a:t>, w </a:t>
            </a:r>
            <a:r>
              <a:rPr lang="en-US" sz="900" dirty="0" err="1"/>
              <a:t>jaki</a:t>
            </a:r>
            <a:r>
              <a:rPr lang="en-US" sz="900" dirty="0"/>
              <a:t> </a:t>
            </a:r>
            <a:r>
              <a:rPr lang="en-US" sz="900" dirty="0" err="1"/>
              <a:t>sposób</a:t>
            </a:r>
            <a:r>
              <a:rPr lang="en-US" sz="900" dirty="0"/>
              <a:t> </a:t>
            </a:r>
            <a:r>
              <a:rPr lang="en-US" sz="900" dirty="0" err="1"/>
              <a:t>wykorzystać</a:t>
            </a:r>
            <a:r>
              <a:rPr lang="en-US" sz="900" dirty="0"/>
              <a:t> </a:t>
            </a:r>
            <a:r>
              <a:rPr lang="en-US" sz="900" dirty="0" err="1"/>
              <a:t>technologię</a:t>
            </a:r>
            <a:r>
              <a:rPr lang="en-US" sz="900" dirty="0"/>
              <a:t> </a:t>
            </a:r>
            <a:r>
              <a:rPr lang="en-US" sz="900" dirty="0" err="1"/>
              <a:t>cyfrową</a:t>
            </a:r>
            <a:r>
              <a:rPr lang="en-US" sz="900" dirty="0"/>
              <a:t> do </a:t>
            </a:r>
            <a:r>
              <a:rPr lang="en-US" sz="900" dirty="0" err="1"/>
              <a:t>zintensyfikowania</a:t>
            </a:r>
            <a:r>
              <a:rPr lang="en-US" sz="900" dirty="0"/>
              <a:t> </a:t>
            </a:r>
            <a:r>
              <a:rPr lang="en-US" sz="900" dirty="0" err="1"/>
              <a:t>działań</a:t>
            </a:r>
            <a:r>
              <a:rPr lang="en-US" sz="900" dirty="0"/>
              <a:t> </a:t>
            </a:r>
            <a:r>
              <a:rPr lang="en-US" sz="900" dirty="0" err="1"/>
              <a:t>wzmacniających</a:t>
            </a:r>
            <a:r>
              <a:rPr lang="en-US" sz="900" dirty="0"/>
              <a:t> </a:t>
            </a:r>
            <a:r>
              <a:rPr lang="en-US" sz="900" dirty="0" err="1"/>
              <a:t>relacje</a:t>
            </a:r>
            <a:r>
              <a:rPr lang="en-US" sz="900" dirty="0"/>
              <a:t> </a:t>
            </a:r>
            <a:r>
              <a:rPr lang="en-US" sz="900" dirty="0" err="1"/>
              <a:t>firmy</a:t>
            </a:r>
            <a:r>
              <a:rPr lang="en-US" sz="900" dirty="0"/>
              <a:t> z </a:t>
            </a:r>
            <a:r>
              <a:rPr lang="en-US" sz="900" dirty="0" err="1"/>
              <a:t>klientem</a:t>
            </a:r>
            <a:r>
              <a:rPr lang="en-US" sz="900" dirty="0"/>
              <a:t>.</a:t>
            </a:r>
            <a:endParaRPr sz="900" dirty="0"/>
          </a:p>
        </p:txBody>
      </p:sp>
    </p:spTree>
    <p:extLst>
      <p:ext uri="{BB962C8B-B14F-4D97-AF65-F5344CB8AC3E}">
        <p14:creationId xmlns:p14="http://schemas.microsoft.com/office/powerpoint/2010/main" val="68338706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6"/>
        <p:cNvGrpSpPr/>
        <p:nvPr/>
      </p:nvGrpSpPr>
      <p:grpSpPr>
        <a:xfrm>
          <a:off x="0" y="0"/>
          <a:ext cx="0" cy="0"/>
          <a:chOff x="0" y="0"/>
          <a:chExt cx="0" cy="0"/>
        </a:xfrm>
      </p:grpSpPr>
      <p:sp>
        <p:nvSpPr>
          <p:cNvPr id="487" name="Google Shape;487;p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8" name="Google Shape;488;p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8762433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3" name="Google Shape;493;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Marketing-mix przekłada się na zdolność firmy do definiowania taktyk, które spełniają określoną strategię. W związku z tym, w odniesieniu do polityki produktowej udostępnianej za pośrednictwem Internetu, należy podjąć pewne decyzje:</a:t>
            </a:r>
            <a:endParaRPr sz="900"/>
          </a:p>
          <a:p>
            <a:pPr marL="0" lvl="0" indent="0" algn="l" rtl="0">
              <a:lnSpc>
                <a:spcPct val="100000"/>
              </a:lnSpc>
              <a:spcBef>
                <a:spcPts val="0"/>
              </a:spcBef>
              <a:spcAft>
                <a:spcPts val="0"/>
              </a:spcAft>
              <a:buClr>
                <a:schemeClr val="dk1"/>
              </a:buClr>
              <a:buSzPts val="1100"/>
              <a:buFont typeface="Arial"/>
              <a:buNone/>
            </a:pPr>
            <a:r>
              <a:rPr lang="en-US" sz="900"/>
              <a:t>Czy wszystkie produkty sprzedawane offline będą sprzedawane przez Internet? Czy będą określone produkty dostępne tylko przez Internet? Czy marki będą takie same? Czy też będą istniały określone marki, które będą sprzedawane wyłącznie przez Internet?</a:t>
            </a:r>
            <a:endParaRPr sz="900"/>
          </a:p>
          <a:p>
            <a:pPr marL="0" lvl="0" indent="0" algn="l" rtl="0">
              <a:lnSpc>
                <a:spcPct val="100000"/>
              </a:lnSpc>
              <a:spcBef>
                <a:spcPts val="0"/>
              </a:spcBef>
              <a:spcAft>
                <a:spcPts val="0"/>
              </a:spcAft>
              <a:buSzPts val="1100"/>
              <a:buNone/>
            </a:pPr>
            <a:r>
              <a:rPr lang="en-US" sz="900"/>
              <a:t>Również w odniesieniu do polityki produktowej należy wziąć pod uwagę inne aspekty, takie jak: opakowanie, gwarancje, pomoc produktowa, usługi związane z produktem,...</a:t>
            </a:r>
            <a:endParaRPr sz="900"/>
          </a:p>
        </p:txBody>
      </p:sp>
    </p:spTree>
    <p:extLst>
      <p:ext uri="{BB962C8B-B14F-4D97-AF65-F5344CB8AC3E}">
        <p14:creationId xmlns:p14="http://schemas.microsoft.com/office/powerpoint/2010/main" val="373471296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p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1" name="Google Shape;501;p8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a:solidFill>
                  <a:schemeClr val="dk1"/>
                </a:solidFill>
              </a:rPr>
              <a:t>Polityka cenowa również wymaga podjęcia kilku decyzji:</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Czy ceny będą takie same (offline i online)? I czy w trybie online (strona internetowa kontra aplikacja mobilna)?</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Czy ceny będą stałe przez wszystkie dni tygodnia?</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Czy stosowane będą określone techniki marketingu cyfrowego, takie jak zakupy grupowe lub aukcje odwrotne?</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Czy w Internecie będą obowiązywały inne rabaty niż w punktach sprzedaży?</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Jakie środki płatności będą dostępne?</a:t>
            </a:r>
            <a:endParaRPr sz="900">
              <a:solidFill>
                <a:schemeClr val="dk1"/>
              </a:solidFill>
            </a:endParaRPr>
          </a:p>
        </p:txBody>
      </p:sp>
    </p:spTree>
    <p:extLst>
      <p:ext uri="{BB962C8B-B14F-4D97-AF65-F5344CB8AC3E}">
        <p14:creationId xmlns:p14="http://schemas.microsoft.com/office/powerpoint/2010/main" val="345860432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9" name="Google Shape;509;p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a:t>Internet zapewnia kanał marketingu produktów/usług. Ale nawet w Internecie marketing ten może przybierać różne modele: za pośrednictwem strony internetowej, handlu społecznościowego lub zakupów społecznościowych.</a:t>
            </a:r>
            <a:endParaRPr sz="900"/>
          </a:p>
          <a:p>
            <a:pPr marL="0" lvl="0" indent="0" algn="l" rtl="0">
              <a:lnSpc>
                <a:spcPct val="100000"/>
              </a:lnSpc>
              <a:spcBef>
                <a:spcPts val="0"/>
              </a:spcBef>
              <a:spcAft>
                <a:spcPts val="0"/>
              </a:spcAft>
              <a:buClr>
                <a:schemeClr val="dk1"/>
              </a:buClr>
              <a:buSzPts val="1100"/>
              <a:buFont typeface="Arial"/>
              <a:buNone/>
            </a:pPr>
            <a:r>
              <a:rPr lang="en-US" sz="900">
                <a:solidFill>
                  <a:schemeClr val="dk1"/>
                </a:solidFill>
              </a:rPr>
              <a:t>Handel społecznościowy różni się od handlu elektronicznego, który odbywa się w sklepie cyfrowym firmy, markowej aplikacji lub na rynku. Jest to handel elektroniczny wspierany przez marketing w mediach społecznościowych i można go podzielić na oceny i recenzje, rekomendacje i referencje, blogi, sieci społecznościowe, społeczności, fora, agregatory treści, porównywarki cen, handel partycypacyjny, cashback społecznościowy i zakupy społecznościowe.</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Zakupy społecznościowe umożliwiają użytkownikom bezpośredni zakup produktów z platform społecznościowych, takich jak Instagram i Facebook. Odbywa się to za pośrednictwem specjalistycznych postów z linkami do stron produktów. Niektóre platformy umożliwiają tworzenie stron sklepów, które dają dostęp do wszystkich narzędzi e-commerce potrzebnych do sprzedaży na platformie, w tym płatności.</a:t>
            </a:r>
            <a:endParaRPr sz="900">
              <a:solidFill>
                <a:schemeClr val="dk1"/>
              </a:solidFill>
            </a:endParaRPr>
          </a:p>
          <a:p>
            <a:pPr marL="0" lvl="0" indent="0" algn="l" rtl="0">
              <a:lnSpc>
                <a:spcPct val="100000"/>
              </a:lnSpc>
              <a:spcBef>
                <a:spcPts val="0"/>
              </a:spcBef>
              <a:spcAft>
                <a:spcPts val="0"/>
              </a:spcAft>
              <a:buSzPts val="1100"/>
              <a:buNone/>
            </a:pPr>
            <a:r>
              <a:rPr lang="en-US" sz="900">
                <a:solidFill>
                  <a:schemeClr val="dk1"/>
                </a:solidFill>
              </a:rPr>
              <a:t>Decyzje te mogą być uwarunkowane rynkiem, na którym działa firma i rolą, jaką chce odgrywać na tym rynku (na przykład lider, naśladowca lidera, imitator lidera, innowator,...).</a:t>
            </a:r>
            <a:endParaRPr sz="900">
              <a:solidFill>
                <a:schemeClr val="dk1"/>
              </a:solidFill>
            </a:endParaRPr>
          </a:p>
        </p:txBody>
      </p:sp>
    </p:spTree>
    <p:extLst>
      <p:ext uri="{BB962C8B-B14F-4D97-AF65-F5344CB8AC3E}">
        <p14:creationId xmlns:p14="http://schemas.microsoft.com/office/powerpoint/2010/main" val="201106207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p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7" name="Google Shape;517;p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Komunikacja</a:t>
            </a:r>
            <a:r>
              <a:rPr lang="en-US" sz="900" dirty="0"/>
              <a:t> </a:t>
            </a:r>
            <a:r>
              <a:rPr lang="en-US" sz="900" dirty="0" err="1"/>
              <a:t>marketingu</a:t>
            </a:r>
            <a:r>
              <a:rPr lang="en-US" sz="900" dirty="0"/>
              <a:t> </a:t>
            </a:r>
            <a:r>
              <a:rPr lang="en-US" sz="900" dirty="0" err="1"/>
              <a:t>cyfrowego</a:t>
            </a:r>
            <a:r>
              <a:rPr lang="en-US" sz="900" dirty="0"/>
              <a:t> ma </a:t>
            </a:r>
            <a:r>
              <a:rPr lang="en-US" sz="900" dirty="0" err="1"/>
              <a:t>kilka</a:t>
            </a:r>
            <a:r>
              <a:rPr lang="en-US" sz="900" dirty="0"/>
              <a:t> </a:t>
            </a:r>
            <a:r>
              <a:rPr lang="en-US" sz="900" dirty="0" err="1"/>
              <a:t>aspektów</a:t>
            </a:r>
            <a:r>
              <a:rPr lang="en-US" sz="900" dirty="0"/>
              <a:t> </a:t>
            </a:r>
            <a:r>
              <a:rPr lang="en-US" sz="900" dirty="0" err="1"/>
              <a:t>podobnych</a:t>
            </a:r>
            <a:r>
              <a:rPr lang="en-US" sz="900" dirty="0"/>
              <a:t> do </a:t>
            </a:r>
            <a:r>
              <a:rPr lang="en-US" sz="900" dirty="0" err="1"/>
              <a:t>marketingu</a:t>
            </a:r>
            <a:r>
              <a:rPr lang="en-US" sz="900" dirty="0"/>
              <a:t> offline, </a:t>
            </a:r>
            <a:r>
              <a:rPr lang="en-US" sz="900" dirty="0" err="1"/>
              <a:t>różniących</a:t>
            </a:r>
            <a:r>
              <a:rPr lang="en-US" sz="900" dirty="0"/>
              <a:t> </a:t>
            </a:r>
            <a:r>
              <a:rPr lang="en-US" sz="900" dirty="0" err="1"/>
              <a:t>się</a:t>
            </a:r>
            <a:r>
              <a:rPr lang="en-US" sz="900" dirty="0"/>
              <a:t> </a:t>
            </a:r>
            <a:r>
              <a:rPr lang="en-US" sz="900" dirty="0" err="1"/>
              <a:t>głównie</a:t>
            </a:r>
            <a:r>
              <a:rPr lang="en-US" sz="900" dirty="0"/>
              <a:t> </a:t>
            </a:r>
            <a:r>
              <a:rPr lang="en-US" sz="900" dirty="0" err="1"/>
              <a:t>określonymi</a:t>
            </a:r>
            <a:r>
              <a:rPr lang="en-US" sz="900" dirty="0"/>
              <a:t> </a:t>
            </a:r>
            <a:r>
              <a:rPr lang="en-US" sz="900" dirty="0" err="1"/>
              <a:t>kanałami</a:t>
            </a:r>
            <a:r>
              <a:rPr lang="en-US" sz="900" dirty="0"/>
              <a:t>. </a:t>
            </a:r>
            <a:r>
              <a:rPr lang="en-US" sz="900" dirty="0" err="1"/>
              <a:t>Tak</a:t>
            </a:r>
            <a:r>
              <a:rPr lang="en-US" sz="900" dirty="0"/>
              <a:t> </a:t>
            </a:r>
            <a:r>
              <a:rPr lang="en-US" sz="900" dirty="0" err="1"/>
              <a:t>więc</a:t>
            </a:r>
            <a:r>
              <a:rPr lang="en-US" sz="900" dirty="0"/>
              <a:t> firma ma do </a:t>
            </a:r>
            <a:r>
              <a:rPr lang="en-US" sz="900" dirty="0" err="1"/>
              <a:t>dyspozycji</a:t>
            </a:r>
            <a:r>
              <a:rPr lang="en-US" sz="900" dirty="0"/>
              <a:t> </a:t>
            </a:r>
            <a:r>
              <a:rPr lang="en-US" sz="900" dirty="0" err="1"/>
              <a:t>takie</a:t>
            </a:r>
            <a:r>
              <a:rPr lang="en-US" sz="900" dirty="0"/>
              <a:t> </a:t>
            </a:r>
            <a:r>
              <a:rPr lang="en-US" sz="900" dirty="0" err="1"/>
              <a:t>środki</a:t>
            </a:r>
            <a:r>
              <a:rPr lang="en-US" sz="900" dirty="0"/>
              <a:t> </a:t>
            </a:r>
            <a:r>
              <a:rPr lang="en-US" sz="900" dirty="0" err="1"/>
              <a:t>jak</a:t>
            </a:r>
            <a:r>
              <a:rPr lang="en-US" sz="900" dirty="0"/>
              <a:t> </a:t>
            </a:r>
            <a:r>
              <a:rPr lang="en-US" sz="900" dirty="0" err="1"/>
              <a:t>strona</a:t>
            </a:r>
            <a:r>
              <a:rPr lang="en-US" sz="900" dirty="0"/>
              <a:t> </a:t>
            </a:r>
            <a:r>
              <a:rPr lang="en-US" sz="900" dirty="0" err="1"/>
              <a:t>internetowa</a:t>
            </a:r>
            <a:r>
              <a:rPr lang="en-US" sz="900" dirty="0"/>
              <a:t>, blog, </a:t>
            </a:r>
            <a:r>
              <a:rPr lang="en-US" sz="900" dirty="0" err="1"/>
              <a:t>poczta</a:t>
            </a:r>
            <a:r>
              <a:rPr lang="en-US" sz="900" dirty="0"/>
              <a:t> </a:t>
            </a:r>
            <a:r>
              <a:rPr lang="en-US" sz="900" dirty="0" err="1"/>
              <a:t>elektroniczna</a:t>
            </a:r>
            <a:r>
              <a:rPr lang="en-US" sz="900" dirty="0"/>
              <a:t>, </a:t>
            </a:r>
            <a:r>
              <a:rPr lang="en-US" sz="900" dirty="0" err="1"/>
              <a:t>sieci</a:t>
            </a:r>
            <a:r>
              <a:rPr lang="en-US" sz="900" dirty="0"/>
              <a:t> </a:t>
            </a:r>
            <a:r>
              <a:rPr lang="en-US" sz="900" dirty="0" err="1"/>
              <a:t>społecznościowe</a:t>
            </a:r>
            <a:r>
              <a:rPr lang="en-US" sz="900" dirty="0"/>
              <a:t>, </a:t>
            </a:r>
            <a:r>
              <a:rPr lang="en-US" sz="900" dirty="0" err="1"/>
              <a:t>witryny</a:t>
            </a:r>
            <a:r>
              <a:rPr lang="en-US" sz="900" dirty="0"/>
              <a:t> </a:t>
            </a:r>
            <a:r>
              <a:rPr lang="en-US" sz="900" dirty="0" err="1"/>
              <a:t>stron</a:t>
            </a:r>
            <a:r>
              <a:rPr lang="en-US" sz="900" dirty="0"/>
              <a:t> </a:t>
            </a:r>
            <a:r>
              <a:rPr lang="en-US" sz="900" dirty="0" err="1"/>
              <a:t>trzecich</a:t>
            </a:r>
            <a:r>
              <a:rPr lang="en-US" sz="900" dirty="0"/>
              <a:t>, </a:t>
            </a:r>
            <a:r>
              <a:rPr lang="en-US" sz="900" dirty="0" err="1"/>
              <a:t>platformy</a:t>
            </a:r>
            <a:r>
              <a:rPr lang="en-US" sz="900" dirty="0"/>
              <a:t> </a:t>
            </a:r>
            <a:r>
              <a:rPr lang="en-US" sz="900" dirty="0" err="1"/>
              <a:t>takie</a:t>
            </a:r>
            <a:r>
              <a:rPr lang="en-US" sz="900" dirty="0"/>
              <a:t> </a:t>
            </a:r>
            <a:r>
              <a:rPr lang="en-US" sz="900" dirty="0" err="1"/>
              <a:t>jak</a:t>
            </a:r>
            <a:r>
              <a:rPr lang="en-US" sz="900" dirty="0"/>
              <a:t> Google.</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Za</a:t>
            </a:r>
            <a:r>
              <a:rPr lang="en-US" sz="900" dirty="0"/>
              <a:t> </a:t>
            </a:r>
            <a:r>
              <a:rPr lang="en-US" sz="900" dirty="0" err="1"/>
              <a:t>pośrednictwem</a:t>
            </a:r>
            <a:r>
              <a:rPr lang="en-US" sz="900" dirty="0"/>
              <a:t> </a:t>
            </a:r>
            <a:r>
              <a:rPr lang="en-US" sz="900" dirty="0" err="1"/>
              <a:t>tych</a:t>
            </a:r>
            <a:r>
              <a:rPr lang="en-US" sz="900" dirty="0"/>
              <a:t> </a:t>
            </a:r>
            <a:r>
              <a:rPr lang="en-US" sz="900" dirty="0" err="1"/>
              <a:t>kanałów</a:t>
            </a:r>
            <a:r>
              <a:rPr lang="en-US" sz="900" dirty="0"/>
              <a:t> firma </a:t>
            </a:r>
            <a:r>
              <a:rPr lang="en-US" sz="900" dirty="0" err="1"/>
              <a:t>może</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reklamy</a:t>
            </a:r>
            <a:r>
              <a:rPr lang="en-US" sz="900" dirty="0"/>
              <a:t> (</a:t>
            </a:r>
            <a:r>
              <a:rPr lang="en-US" sz="900" dirty="0" err="1"/>
              <a:t>na</a:t>
            </a:r>
            <a:r>
              <a:rPr lang="en-US" sz="900" dirty="0"/>
              <a:t> </a:t>
            </a:r>
            <a:r>
              <a:rPr lang="en-US" sz="900" dirty="0" err="1"/>
              <a:t>przykład</a:t>
            </a:r>
            <a:r>
              <a:rPr lang="en-US" sz="900" dirty="0"/>
              <a:t> w </a:t>
            </a:r>
            <a:r>
              <a:rPr lang="en-US" sz="900" dirty="0" err="1"/>
              <a:t>sieciach</a:t>
            </a:r>
            <a:r>
              <a:rPr lang="en-US" sz="900" dirty="0"/>
              <a:t> </a:t>
            </a:r>
            <a:r>
              <a:rPr lang="en-US" sz="900" dirty="0" err="1"/>
              <a:t>społecznościowych</a:t>
            </a:r>
            <a:r>
              <a:rPr lang="en-US" sz="900" dirty="0"/>
              <a:t> w </a:t>
            </a:r>
            <a:r>
              <a:rPr lang="en-US" sz="900" dirty="0" err="1"/>
              <a:t>celu</a:t>
            </a:r>
            <a:r>
              <a:rPr lang="en-US" sz="900" dirty="0"/>
              <a:t> </a:t>
            </a:r>
            <a:r>
              <a:rPr lang="en-US" sz="900" dirty="0" err="1"/>
              <a:t>reklamowania</a:t>
            </a:r>
            <a:r>
              <a:rPr lang="en-US" sz="900" dirty="0"/>
              <a:t> </a:t>
            </a:r>
            <a:r>
              <a:rPr lang="en-US" sz="900" dirty="0" err="1"/>
              <a:t>nowego</a:t>
            </a:r>
            <a:r>
              <a:rPr lang="en-US" sz="900" dirty="0"/>
              <a:t> </a:t>
            </a:r>
            <a:r>
              <a:rPr lang="en-US" sz="900" dirty="0" err="1"/>
              <a:t>produktu</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promocje</a:t>
            </a:r>
            <a:r>
              <a:rPr lang="en-US" sz="900" dirty="0"/>
              <a:t> </a:t>
            </a:r>
            <a:r>
              <a:rPr lang="en-US" sz="900" dirty="0" err="1"/>
              <a:t>sprzedaży</a:t>
            </a:r>
            <a:r>
              <a:rPr lang="en-US" sz="900" dirty="0"/>
              <a:t> (</a:t>
            </a:r>
            <a:r>
              <a:rPr lang="en-US" sz="900" dirty="0" err="1"/>
              <a:t>na</a:t>
            </a:r>
            <a:r>
              <a:rPr lang="en-US" sz="900" dirty="0"/>
              <a:t> </a:t>
            </a:r>
            <a:r>
              <a:rPr lang="en-US" sz="900" dirty="0" err="1"/>
              <a:t>przykład</a:t>
            </a:r>
            <a:r>
              <a:rPr lang="en-US" sz="900" dirty="0"/>
              <a:t> </a:t>
            </a:r>
            <a:r>
              <a:rPr lang="en-US" sz="900" dirty="0" err="1"/>
              <a:t>wysyłanie</a:t>
            </a:r>
            <a:r>
              <a:rPr lang="en-US" sz="900" dirty="0"/>
              <a:t> </a:t>
            </a:r>
            <a:r>
              <a:rPr lang="en-US" sz="900" dirty="0" err="1"/>
              <a:t>kuponów</a:t>
            </a:r>
            <a:r>
              <a:rPr lang="en-US" sz="900" dirty="0"/>
              <a:t> </a:t>
            </a:r>
            <a:r>
              <a:rPr lang="en-US" sz="900" dirty="0" err="1"/>
              <a:t>rabatowych</a:t>
            </a:r>
            <a:r>
              <a:rPr lang="en-US" sz="900" dirty="0"/>
              <a:t> </a:t>
            </a:r>
            <a:r>
              <a:rPr lang="en-US" sz="900" dirty="0" err="1"/>
              <a:t>pocztą</a:t>
            </a:r>
            <a:r>
              <a:rPr lang="en-US" sz="900" dirty="0"/>
              <a:t> </a:t>
            </a:r>
            <a:r>
              <a:rPr lang="en-US" sz="900" dirty="0" err="1"/>
              <a:t>elektroniczną</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działania</a:t>
            </a:r>
            <a:r>
              <a:rPr lang="en-US" sz="900" dirty="0"/>
              <a:t> public relations (</a:t>
            </a:r>
            <a:r>
              <a:rPr lang="en-US" sz="900" dirty="0" err="1"/>
              <a:t>na</a:t>
            </a:r>
            <a:r>
              <a:rPr lang="en-US" sz="900" dirty="0"/>
              <a:t> </a:t>
            </a:r>
            <a:r>
              <a:rPr lang="en-US" sz="900" dirty="0" err="1"/>
              <a:t>przykład</a:t>
            </a:r>
            <a:r>
              <a:rPr lang="en-US" sz="900" dirty="0"/>
              <a:t> </a:t>
            </a:r>
            <a:r>
              <a:rPr lang="en-US" sz="900" dirty="0" err="1"/>
              <a:t>webinarium</a:t>
            </a:r>
            <a:r>
              <a:rPr lang="en-US" sz="900" dirty="0"/>
              <a:t>, w </a:t>
            </a:r>
            <a:r>
              <a:rPr lang="en-US" sz="900" dirty="0" err="1"/>
              <a:t>którym</a:t>
            </a:r>
            <a:r>
              <a:rPr lang="en-US" sz="900" dirty="0"/>
              <a:t> firma </a:t>
            </a:r>
            <a:r>
              <a:rPr lang="en-US" sz="900" dirty="0" err="1"/>
              <a:t>prezentuje</a:t>
            </a:r>
            <a:r>
              <a:rPr lang="en-US" sz="900" dirty="0"/>
              <a:t> sponsoring </a:t>
            </a:r>
            <a:r>
              <a:rPr lang="en-US" sz="900" dirty="0" err="1"/>
              <a:t>zwierzęcia</a:t>
            </a:r>
            <a:r>
              <a:rPr lang="en-US" sz="900" dirty="0"/>
              <a:t> z zoo);</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działania</a:t>
            </a:r>
            <a:r>
              <a:rPr lang="en-US" sz="900" dirty="0"/>
              <a:t> </a:t>
            </a:r>
            <a:r>
              <a:rPr lang="en-US" sz="900" dirty="0" err="1"/>
              <a:t>związane</a:t>
            </a:r>
            <a:r>
              <a:rPr lang="en-US" sz="900" dirty="0"/>
              <a:t> </a:t>
            </a:r>
            <a:r>
              <a:rPr lang="en-US" sz="900" dirty="0" err="1"/>
              <a:t>ze</a:t>
            </a:r>
            <a:r>
              <a:rPr lang="en-US" sz="900" dirty="0"/>
              <a:t> </a:t>
            </a:r>
            <a:r>
              <a:rPr lang="en-US" sz="900" dirty="0" err="1"/>
              <a:t>sprzedażą</a:t>
            </a:r>
            <a:r>
              <a:rPr lang="en-US" sz="900" dirty="0"/>
              <a:t> </a:t>
            </a:r>
            <a:r>
              <a:rPr lang="en-US" sz="900" dirty="0" err="1"/>
              <a:t>społecznościową</a:t>
            </a:r>
            <a:r>
              <a:rPr lang="en-US" sz="900" dirty="0"/>
              <a:t> (np. </a:t>
            </a:r>
            <a:r>
              <a:rPr lang="en-US" sz="900" dirty="0" err="1"/>
              <a:t>próba</a:t>
            </a:r>
            <a:r>
              <a:rPr lang="en-US" sz="900" dirty="0"/>
              <a:t> </a:t>
            </a:r>
            <a:r>
              <a:rPr lang="en-US" sz="900" dirty="0" err="1"/>
              <a:t>pozyskania</a:t>
            </a:r>
            <a:r>
              <a:rPr lang="en-US" sz="900" dirty="0"/>
              <a:t> </a:t>
            </a:r>
            <a:r>
              <a:rPr lang="en-US" sz="900" dirty="0" err="1"/>
              <a:t>potencjalnych</a:t>
            </a:r>
            <a:r>
              <a:rPr lang="en-US" sz="900" dirty="0"/>
              <a:t> </a:t>
            </a:r>
            <a:r>
              <a:rPr lang="en-US" sz="900" dirty="0" err="1"/>
              <a:t>klientów</a:t>
            </a:r>
            <a:r>
              <a:rPr lang="en-US" sz="900" dirty="0"/>
              <a:t> </a:t>
            </a:r>
            <a:r>
              <a:rPr lang="en-US" sz="900" dirty="0" err="1"/>
              <a:t>za</a:t>
            </a:r>
            <a:r>
              <a:rPr lang="en-US" sz="900" dirty="0"/>
              <a:t> </a:t>
            </a:r>
            <a:r>
              <a:rPr lang="en-US" sz="900" dirty="0" err="1"/>
              <a:t>pośrednictwem</a:t>
            </a:r>
            <a:r>
              <a:rPr lang="en-US" sz="900" dirty="0"/>
              <a:t> </a:t>
            </a:r>
            <a:r>
              <a:rPr lang="en-US" sz="900" dirty="0" err="1"/>
              <a:t>sieci</a:t>
            </a:r>
            <a:r>
              <a:rPr lang="en-US" sz="900" dirty="0"/>
              <a:t> </a:t>
            </a:r>
            <a:r>
              <a:rPr lang="en-US" sz="900" dirty="0" err="1"/>
              <a:t>społecznościowej</a:t>
            </a:r>
            <a:r>
              <a:rPr lang="en-US" sz="900" dirty="0"/>
              <a:t> LinkedIn);</a:t>
            </a:r>
            <a:endParaRPr sz="900" dirty="0"/>
          </a:p>
          <a:p>
            <a:pPr marL="0" lvl="0" indent="0" algn="l" rtl="0">
              <a:lnSpc>
                <a:spcPct val="100000"/>
              </a:lnSpc>
              <a:spcBef>
                <a:spcPts val="0"/>
              </a:spcBef>
              <a:spcAft>
                <a:spcPts val="0"/>
              </a:spcAft>
              <a:buClr>
                <a:schemeClr val="dk1"/>
              </a:buClr>
              <a:buSzPts val="1100"/>
              <a:buFont typeface="Arial"/>
              <a:buNone/>
            </a:pPr>
            <a:r>
              <a:rPr lang="en-US" sz="900" dirty="0"/>
              <a:t>- marketing </a:t>
            </a:r>
            <a:r>
              <a:rPr lang="en-US" sz="900" dirty="0" err="1"/>
              <a:t>bezpośredni</a:t>
            </a:r>
            <a:r>
              <a:rPr lang="en-US" sz="900" dirty="0"/>
              <a:t> (np. </a:t>
            </a:r>
            <a:r>
              <a:rPr lang="en-US" sz="900" dirty="0" err="1"/>
              <a:t>wysyłanie</a:t>
            </a:r>
            <a:r>
              <a:rPr lang="en-US" sz="900" dirty="0"/>
              <a:t> </a:t>
            </a:r>
            <a:r>
              <a:rPr lang="en-US" sz="900" dirty="0" err="1"/>
              <a:t>katalogu</a:t>
            </a:r>
            <a:r>
              <a:rPr lang="en-US" sz="900" dirty="0"/>
              <a:t> </a:t>
            </a:r>
            <a:r>
              <a:rPr lang="en-US" sz="900" dirty="0" err="1"/>
              <a:t>pocztą</a:t>
            </a:r>
            <a:r>
              <a:rPr lang="en-US" sz="900" dirty="0"/>
              <a:t> </a:t>
            </a:r>
            <a:r>
              <a:rPr lang="en-US" sz="900" dirty="0" err="1"/>
              <a:t>elektroniczną</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marketing </a:t>
            </a:r>
            <a:r>
              <a:rPr lang="en-US" sz="900" dirty="0" err="1"/>
              <a:t>afiliacyjny</a:t>
            </a:r>
            <a:r>
              <a:rPr lang="en-US" sz="900" dirty="0"/>
              <a:t> (</a:t>
            </a:r>
            <a:r>
              <a:rPr lang="en-US" sz="900" dirty="0" err="1"/>
              <a:t>na</a:t>
            </a:r>
            <a:r>
              <a:rPr lang="en-US" sz="900" dirty="0"/>
              <a:t> </a:t>
            </a:r>
            <a:r>
              <a:rPr lang="en-US" sz="900" dirty="0" err="1"/>
              <a:t>przykład</a:t>
            </a:r>
            <a:r>
              <a:rPr lang="en-US" sz="900" dirty="0"/>
              <a:t> </a:t>
            </a:r>
            <a:r>
              <a:rPr lang="en-US" sz="900" dirty="0" err="1"/>
              <a:t>wykorzystanie</a:t>
            </a:r>
            <a:r>
              <a:rPr lang="en-US" sz="900" dirty="0"/>
              <a:t> </a:t>
            </a:r>
            <a:r>
              <a:rPr lang="en-US" sz="900" dirty="0" err="1"/>
              <a:t>strony</a:t>
            </a:r>
            <a:r>
              <a:rPr lang="en-US" sz="900" dirty="0"/>
              <a:t> </a:t>
            </a:r>
            <a:r>
              <a:rPr lang="en-US" sz="900" dirty="0" err="1"/>
              <a:t>internetowej</a:t>
            </a:r>
            <a:r>
              <a:rPr lang="en-US" sz="900" dirty="0"/>
              <a:t> </a:t>
            </a:r>
            <a:r>
              <a:rPr lang="en-US" sz="900" dirty="0" err="1"/>
              <a:t>znanego</a:t>
            </a:r>
            <a:r>
              <a:rPr lang="en-US" sz="900" dirty="0"/>
              <a:t> </a:t>
            </a:r>
            <a:r>
              <a:rPr lang="en-US" sz="900" dirty="0" err="1"/>
              <a:t>komentatora</a:t>
            </a:r>
            <a:r>
              <a:rPr lang="en-US" sz="900" dirty="0"/>
              <a:t> </a:t>
            </a:r>
            <a:r>
              <a:rPr lang="en-US" sz="900" dirty="0" err="1"/>
              <a:t>sportowego</a:t>
            </a:r>
            <a:r>
              <a:rPr lang="en-US" sz="900" dirty="0"/>
              <a:t> do </a:t>
            </a:r>
            <a:r>
              <a:rPr lang="en-US" sz="900" dirty="0" err="1"/>
              <a:t>promowania</a:t>
            </a:r>
            <a:r>
              <a:rPr lang="en-US" sz="900" dirty="0"/>
              <a:t> </a:t>
            </a:r>
            <a:r>
              <a:rPr lang="en-US" sz="900" dirty="0" err="1"/>
              <a:t>produktów</a:t>
            </a:r>
            <a:r>
              <a:rPr lang="en-US" sz="900" dirty="0"/>
              <a:t> </a:t>
            </a:r>
            <a:r>
              <a:rPr lang="en-US" sz="900" dirty="0" err="1"/>
              <a:t>sportowych</a:t>
            </a:r>
            <a:r>
              <a:rPr lang="en-US" sz="900" dirty="0"/>
              <a:t> </a:t>
            </a:r>
            <a:r>
              <a:rPr lang="en-US" sz="900" dirty="0" err="1"/>
              <a:t>firmy</a:t>
            </a:r>
            <a:r>
              <a:rPr lang="en-US" sz="900" dirty="0"/>
              <a:t>).</a:t>
            </a:r>
            <a:endParaRPr sz="900" dirty="0"/>
          </a:p>
          <a:p>
            <a:pPr marL="0" lvl="0" indent="0" algn="l" rtl="0">
              <a:lnSpc>
                <a:spcPct val="100000"/>
              </a:lnSpc>
              <a:spcBef>
                <a:spcPts val="0"/>
              </a:spcBef>
              <a:spcAft>
                <a:spcPts val="0"/>
              </a:spcAft>
              <a:buSzPts val="1100"/>
              <a:buNone/>
            </a:pPr>
            <a:r>
              <a:rPr lang="en-US" sz="900" dirty="0" err="1"/>
              <a:t>Mając</a:t>
            </a:r>
            <a:r>
              <a:rPr lang="en-US" sz="900" dirty="0"/>
              <a:t> to </a:t>
            </a:r>
            <a:r>
              <a:rPr lang="en-US" sz="900" dirty="0" err="1"/>
              <a:t>na</a:t>
            </a:r>
            <a:r>
              <a:rPr lang="en-US" sz="900" dirty="0"/>
              <a:t> </a:t>
            </a:r>
            <a:r>
              <a:rPr lang="en-US" sz="900" dirty="0" err="1"/>
              <a:t>uwadze</a:t>
            </a:r>
            <a:r>
              <a:rPr lang="en-US" sz="900" dirty="0"/>
              <a:t>, </a:t>
            </a:r>
            <a:r>
              <a:rPr lang="en-US" sz="900" dirty="0" err="1"/>
              <a:t>konieczne</a:t>
            </a:r>
            <a:r>
              <a:rPr lang="en-US" sz="900" dirty="0"/>
              <a:t> jest </a:t>
            </a:r>
            <a:r>
              <a:rPr lang="en-US" sz="900" dirty="0" err="1"/>
              <a:t>zdefiniowanie</a:t>
            </a:r>
            <a:r>
              <a:rPr lang="en-US" sz="900" dirty="0"/>
              <a:t>, w </a:t>
            </a:r>
            <a:r>
              <a:rPr lang="en-US" sz="900" dirty="0" err="1"/>
              <a:t>jaki</a:t>
            </a:r>
            <a:r>
              <a:rPr lang="en-US" sz="900" dirty="0"/>
              <a:t> </a:t>
            </a:r>
            <a:r>
              <a:rPr lang="en-US" sz="900" dirty="0" err="1"/>
              <a:t>sposób</a:t>
            </a:r>
            <a:r>
              <a:rPr lang="en-US" sz="900" dirty="0"/>
              <a:t> firma </a:t>
            </a:r>
            <a:r>
              <a:rPr lang="en-US" sz="900" dirty="0" err="1"/>
              <a:t>zwiększy</a:t>
            </a:r>
            <a:r>
              <a:rPr lang="en-US" sz="900" dirty="0"/>
              <a:t> </a:t>
            </a:r>
            <a:r>
              <a:rPr lang="en-US" sz="900" dirty="0" err="1"/>
              <a:t>mieszankę</a:t>
            </a:r>
            <a:r>
              <a:rPr lang="en-US" sz="900" dirty="0"/>
              <a:t> </a:t>
            </a:r>
            <a:r>
              <a:rPr lang="en-US" sz="900" dirty="0" err="1"/>
              <a:t>komunikacyjną</a:t>
            </a:r>
            <a:r>
              <a:rPr lang="en-US" sz="900" dirty="0"/>
              <a:t> </a:t>
            </a:r>
            <a:r>
              <a:rPr lang="en-US" sz="900" dirty="0" err="1"/>
              <a:t>i</a:t>
            </a:r>
            <a:r>
              <a:rPr lang="en-US" sz="900" dirty="0"/>
              <a:t> </a:t>
            </a:r>
            <a:r>
              <a:rPr lang="en-US" sz="900" dirty="0" err="1"/>
              <a:t>jak</a:t>
            </a:r>
            <a:r>
              <a:rPr lang="en-US" sz="900" dirty="0"/>
              <a:t> </a:t>
            </a:r>
            <a:r>
              <a:rPr lang="en-US" sz="900" dirty="0" err="1"/>
              <a:t>zintegruje</a:t>
            </a:r>
            <a:r>
              <a:rPr lang="en-US" sz="900" dirty="0"/>
              <a:t> </a:t>
            </a:r>
            <a:r>
              <a:rPr lang="en-US" sz="900" dirty="0" err="1"/>
              <a:t>ją</a:t>
            </a:r>
            <a:r>
              <a:rPr lang="en-US" sz="900" dirty="0"/>
              <a:t> z </a:t>
            </a:r>
            <a:r>
              <a:rPr lang="en-US" sz="900" dirty="0" err="1"/>
              <a:t>różnymi</a:t>
            </a:r>
            <a:r>
              <a:rPr lang="en-US" sz="900" dirty="0"/>
              <a:t> </a:t>
            </a:r>
            <a:r>
              <a:rPr lang="en-US" sz="900" dirty="0" err="1"/>
              <a:t>kanałami</a:t>
            </a:r>
            <a:r>
              <a:rPr lang="en-US" sz="900" dirty="0"/>
              <a:t> </a:t>
            </a:r>
            <a:r>
              <a:rPr lang="en-US" sz="900" dirty="0" err="1"/>
              <a:t>cyfrowymi</a:t>
            </a:r>
            <a:r>
              <a:rPr lang="en-US" sz="900" dirty="0"/>
              <a:t>).</a:t>
            </a:r>
            <a:endParaRPr sz="900" dirty="0"/>
          </a:p>
        </p:txBody>
      </p:sp>
    </p:spTree>
    <p:extLst>
      <p:ext uri="{BB962C8B-B14F-4D97-AF65-F5344CB8AC3E}">
        <p14:creationId xmlns:p14="http://schemas.microsoft.com/office/powerpoint/2010/main" val="179861131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5" name="Google Shape;52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Celem</a:t>
            </a:r>
            <a:r>
              <a:rPr lang="en-US" sz="900" dirty="0"/>
              <a:t> jest </a:t>
            </a:r>
            <a:r>
              <a:rPr lang="en-US" sz="900" dirty="0" err="1"/>
              <a:t>podejmowanie</a:t>
            </a:r>
            <a:r>
              <a:rPr lang="en-US" sz="900" dirty="0"/>
              <a:t> </a:t>
            </a:r>
            <a:r>
              <a:rPr lang="en-US" sz="900" dirty="0" err="1"/>
              <a:t>decyzji</a:t>
            </a:r>
            <a:r>
              <a:rPr lang="en-US" sz="900" dirty="0"/>
              <a:t> </a:t>
            </a:r>
            <a:r>
              <a:rPr lang="en-US" sz="900" dirty="0" err="1"/>
              <a:t>dotyczących</a:t>
            </a:r>
            <a:r>
              <a:rPr lang="en-US" sz="900" dirty="0"/>
              <a:t> </a:t>
            </a:r>
            <a:r>
              <a:rPr lang="en-US" sz="900" dirty="0" err="1"/>
              <a:t>interwencji</a:t>
            </a:r>
            <a:r>
              <a:rPr lang="en-US" sz="900" dirty="0"/>
              <a:t> </a:t>
            </a:r>
            <a:r>
              <a:rPr lang="en-US" sz="900" dirty="0" err="1"/>
              <a:t>ludzi</a:t>
            </a:r>
            <a:r>
              <a:rPr lang="en-US" sz="900" dirty="0"/>
              <a:t> w marketing </a:t>
            </a:r>
            <a:r>
              <a:rPr lang="en-US" sz="900" dirty="0" err="1"/>
              <a:t>cyfrowy</a:t>
            </a:r>
            <a:r>
              <a:rPr lang="en-US" sz="900" dirty="0"/>
              <a:t>, a </a:t>
            </a:r>
            <a:r>
              <a:rPr lang="en-US" sz="900" dirty="0" err="1"/>
              <a:t>mianowicie</a:t>
            </a:r>
            <a:r>
              <a:rPr lang="en-US" sz="900" dirty="0"/>
              <a:t> </a:t>
            </a:r>
            <a:r>
              <a:rPr lang="en-US" sz="900" dirty="0" err="1"/>
              <a:t>określenie</a:t>
            </a:r>
            <a:r>
              <a:rPr lang="en-US" sz="900" dirty="0"/>
              <a:t>, </a:t>
            </a:r>
            <a:r>
              <a:rPr lang="en-US" sz="900" dirty="0" err="1"/>
              <a:t>jakie</a:t>
            </a:r>
            <a:r>
              <a:rPr lang="en-US" sz="900" dirty="0"/>
              <a:t> </a:t>
            </a:r>
            <a:r>
              <a:rPr lang="en-US" sz="900" dirty="0" err="1"/>
              <a:t>kompetencje</a:t>
            </a:r>
            <a:r>
              <a:rPr lang="en-US" sz="900" dirty="0"/>
              <a:t> </a:t>
            </a:r>
            <a:r>
              <a:rPr lang="en-US" sz="900" dirty="0" err="1"/>
              <a:t>i</a:t>
            </a:r>
            <a:r>
              <a:rPr lang="en-US" sz="900" dirty="0"/>
              <a:t> </a:t>
            </a:r>
            <a:r>
              <a:rPr lang="en-US" sz="900" dirty="0" err="1"/>
              <a:t>umiejętności</a:t>
            </a:r>
            <a:r>
              <a:rPr lang="en-US" sz="900" dirty="0"/>
              <a:t> </a:t>
            </a:r>
            <a:r>
              <a:rPr lang="en-US" sz="900" dirty="0" err="1"/>
              <a:t>powinni</a:t>
            </a:r>
            <a:r>
              <a:rPr lang="en-US" sz="900" dirty="0"/>
              <a:t> </a:t>
            </a:r>
            <a:r>
              <a:rPr lang="en-US" sz="900" dirty="0" err="1"/>
              <a:t>posiadać</a:t>
            </a:r>
            <a:r>
              <a:rPr lang="en-US" sz="900" dirty="0"/>
              <a:t>, w </a:t>
            </a:r>
            <a:r>
              <a:rPr lang="en-US" sz="900" dirty="0" err="1"/>
              <a:t>jaki</a:t>
            </a:r>
            <a:r>
              <a:rPr lang="en-US" sz="900" dirty="0"/>
              <a:t> </a:t>
            </a:r>
            <a:r>
              <a:rPr lang="en-US" sz="900" dirty="0" err="1"/>
              <a:t>sposób</a:t>
            </a:r>
            <a:r>
              <a:rPr lang="en-US" sz="900" dirty="0"/>
              <a:t> </a:t>
            </a:r>
            <a:r>
              <a:rPr lang="en-US" sz="900" dirty="0" err="1"/>
              <a:t>będą</a:t>
            </a:r>
            <a:r>
              <a:rPr lang="en-US" sz="900" dirty="0"/>
              <a:t> </a:t>
            </a:r>
            <a:r>
              <a:rPr lang="en-US" sz="900" dirty="0" err="1"/>
              <a:t>interweniować</a:t>
            </a:r>
            <a:r>
              <a:rPr lang="en-US" sz="900" dirty="0"/>
              <a:t> w </a:t>
            </a:r>
            <a:r>
              <a:rPr lang="en-US" sz="900" dirty="0" err="1"/>
              <a:t>różnych</a:t>
            </a:r>
            <a:r>
              <a:rPr lang="en-US" sz="900" dirty="0"/>
              <a:t> </a:t>
            </a:r>
            <a:r>
              <a:rPr lang="en-US" sz="900" dirty="0" err="1"/>
              <a:t>kanałach</a:t>
            </a:r>
            <a:r>
              <a:rPr lang="en-US" sz="900" dirty="0"/>
              <a:t> </a:t>
            </a:r>
            <a:r>
              <a:rPr lang="en-US" sz="900" dirty="0" err="1"/>
              <a:t>cyfrowych</a:t>
            </a:r>
            <a:r>
              <a:rPr lang="en-US" sz="900" dirty="0"/>
              <a:t>, </a:t>
            </a:r>
            <a:r>
              <a:rPr lang="en-US" sz="900" dirty="0" err="1"/>
              <a:t>jaki</a:t>
            </a:r>
            <a:r>
              <a:rPr lang="en-US" sz="900" dirty="0"/>
              <a:t> </a:t>
            </a:r>
            <a:r>
              <a:rPr lang="en-US" sz="900" dirty="0" err="1"/>
              <a:t>wkład</a:t>
            </a:r>
            <a:r>
              <a:rPr lang="en-US" sz="900" dirty="0"/>
              <a:t> </a:t>
            </a:r>
            <a:r>
              <a:rPr lang="en-US" sz="900" dirty="0" err="1"/>
              <a:t>wniosą</a:t>
            </a:r>
            <a:r>
              <a:rPr lang="en-US" sz="900" dirty="0"/>
              <a:t> w </a:t>
            </a:r>
            <a:r>
              <a:rPr lang="en-US" sz="900" dirty="0" err="1"/>
              <a:t>pozytywną</a:t>
            </a:r>
            <a:r>
              <a:rPr lang="en-US" sz="900" dirty="0"/>
              <a:t> </a:t>
            </a:r>
            <a:r>
              <a:rPr lang="en-US" sz="900" dirty="0" err="1"/>
              <a:t>ewolucję</a:t>
            </a:r>
            <a:r>
              <a:rPr lang="en-US" sz="900" dirty="0"/>
              <a:t> </a:t>
            </a:r>
            <a:r>
              <a:rPr lang="en-US" sz="900" dirty="0" err="1"/>
              <a:t>klienta</a:t>
            </a:r>
            <a:r>
              <a:rPr lang="en-US" sz="900" dirty="0"/>
              <a:t> </a:t>
            </a:r>
            <a:r>
              <a:rPr lang="en-US" sz="900" dirty="0" err="1"/>
              <a:t>wzdłuż</a:t>
            </a:r>
            <a:r>
              <a:rPr lang="en-US" sz="900" dirty="0"/>
              <a:t> </a:t>
            </a:r>
            <a:r>
              <a:rPr lang="en-US" sz="900" dirty="0" err="1"/>
              <a:t>lejka</a:t>
            </a:r>
            <a:r>
              <a:rPr lang="en-US" sz="900" dirty="0"/>
              <a:t> </a:t>
            </a:r>
            <a:r>
              <a:rPr lang="en-US" sz="900" dirty="0" err="1"/>
              <a:t>sprzedaży</a:t>
            </a:r>
            <a:r>
              <a:rPr lang="en-US" sz="900" dirty="0"/>
              <a:t> </a:t>
            </a:r>
            <a:r>
              <a:rPr lang="en-US" sz="900" dirty="0" err="1"/>
              <a:t>i</a:t>
            </a:r>
            <a:r>
              <a:rPr lang="en-US" sz="900" dirty="0"/>
              <a:t> w </a:t>
            </a:r>
            <a:r>
              <a:rPr lang="en-US" sz="900" dirty="0" err="1"/>
              <a:t>jaki</a:t>
            </a:r>
            <a:r>
              <a:rPr lang="en-US" sz="900" dirty="0"/>
              <a:t> </a:t>
            </a:r>
            <a:r>
              <a:rPr lang="en-US" sz="900" dirty="0" err="1"/>
              <a:t>sposób</a:t>
            </a:r>
            <a:r>
              <a:rPr lang="en-US" sz="900" dirty="0"/>
              <a:t> </a:t>
            </a:r>
            <a:r>
              <a:rPr lang="en-US" sz="900" dirty="0" err="1"/>
              <a:t>przyczynią</a:t>
            </a:r>
            <a:r>
              <a:rPr lang="en-US" sz="900" dirty="0"/>
              <a:t> </a:t>
            </a:r>
            <a:r>
              <a:rPr lang="en-US" sz="900" dirty="0" err="1"/>
              <a:t>się</a:t>
            </a:r>
            <a:r>
              <a:rPr lang="en-US" sz="900" dirty="0"/>
              <a:t> do </a:t>
            </a:r>
            <a:r>
              <a:rPr lang="en-US" sz="900" dirty="0" err="1"/>
              <a:t>humanizacji</a:t>
            </a:r>
            <a:r>
              <a:rPr lang="en-US" sz="900" dirty="0"/>
              <a:t> </a:t>
            </a:r>
            <a:r>
              <a:rPr lang="en-US" sz="900" dirty="0" err="1"/>
              <a:t>marki</a:t>
            </a:r>
            <a:r>
              <a:rPr lang="en-US" sz="900" dirty="0"/>
              <a:t>, </a:t>
            </a:r>
            <a:r>
              <a:rPr lang="en-US" sz="900" dirty="0" err="1"/>
              <a:t>zbliżając</a:t>
            </a:r>
            <a:r>
              <a:rPr lang="en-US" sz="900" dirty="0"/>
              <a:t> </a:t>
            </a:r>
            <a:r>
              <a:rPr lang="en-US" sz="900" dirty="0" err="1"/>
              <a:t>ich</a:t>
            </a:r>
            <a:r>
              <a:rPr lang="en-US" sz="900" dirty="0"/>
              <a:t> do </a:t>
            </a:r>
            <a:r>
              <a:rPr lang="en-US" sz="900" dirty="0" err="1"/>
              <a:t>klientów</a:t>
            </a:r>
            <a:r>
              <a:rPr lang="en-US" sz="900" dirty="0"/>
              <a:t>, </a:t>
            </a:r>
            <a:r>
              <a:rPr lang="en-US" sz="900" dirty="0" err="1"/>
              <a:t>przyczyniając</a:t>
            </a:r>
            <a:r>
              <a:rPr lang="en-US" sz="900" dirty="0"/>
              <a:t> </a:t>
            </a:r>
            <a:r>
              <a:rPr lang="en-US" sz="900" dirty="0" err="1"/>
              <a:t>się</a:t>
            </a:r>
            <a:r>
              <a:rPr lang="en-US" sz="900" dirty="0"/>
              <a:t> do </a:t>
            </a:r>
            <a:r>
              <a:rPr lang="en-US" sz="900" dirty="0" err="1"/>
              <a:t>połączenia</a:t>
            </a:r>
            <a:r>
              <a:rPr lang="en-US" sz="900" dirty="0"/>
              <a:t> H2H </a:t>
            </a:r>
            <a:r>
              <a:rPr lang="pl-PL" sz="900" dirty="0" smtClean="0"/>
              <a:t>-</a:t>
            </a:r>
            <a:r>
              <a:rPr lang="pl-PL" sz="1100" b="0" i="0" u="none" strike="noStrike" cap="none" dirty="0" smtClean="0">
                <a:solidFill>
                  <a:srgbClr val="000000"/>
                </a:solidFill>
                <a:effectLst/>
                <a:latin typeface="Arial"/>
                <a:ea typeface="Arial"/>
                <a:cs typeface="Arial"/>
                <a:sym typeface="Arial"/>
              </a:rPr>
              <a:t>Human to Human- </a:t>
            </a:r>
            <a:r>
              <a:rPr lang="en-US" sz="900" dirty="0" smtClean="0"/>
              <a:t>bez </a:t>
            </a:r>
            <a:r>
              <a:rPr lang="en-US" sz="900" dirty="0" err="1"/>
              <a:t>narażania</a:t>
            </a:r>
            <a:r>
              <a:rPr lang="en-US" sz="900" dirty="0"/>
              <a:t> </a:t>
            </a:r>
            <a:r>
              <a:rPr lang="en-US" sz="900" dirty="0" err="1"/>
              <a:t>automatyzacji</a:t>
            </a:r>
            <a:r>
              <a:rPr lang="en-US" sz="900" dirty="0"/>
              <a:t> </a:t>
            </a:r>
            <a:r>
              <a:rPr lang="en-US" sz="900" dirty="0" err="1"/>
              <a:t>procesów</a:t>
            </a:r>
            <a:r>
              <a:rPr lang="en-US" sz="900" dirty="0"/>
              <a:t>, </a:t>
            </a:r>
            <a:r>
              <a:rPr lang="en-US" sz="900" dirty="0" err="1"/>
              <a:t>które</a:t>
            </a:r>
            <a:r>
              <a:rPr lang="en-US" sz="900" dirty="0"/>
              <a:t> </a:t>
            </a:r>
            <a:r>
              <a:rPr lang="en-US" sz="900" dirty="0" err="1"/>
              <a:t>optymalizują</a:t>
            </a:r>
            <a:r>
              <a:rPr lang="en-US" sz="900" dirty="0"/>
              <a:t> </a:t>
            </a:r>
            <a:r>
              <a:rPr lang="en-US" sz="900" dirty="0" err="1"/>
              <a:t>czas</a:t>
            </a:r>
            <a:r>
              <a:rPr lang="en-US" sz="900" dirty="0"/>
              <a:t> </a:t>
            </a:r>
            <a:r>
              <a:rPr lang="en-US" sz="900" dirty="0" err="1"/>
              <a:t>i</a:t>
            </a:r>
            <a:r>
              <a:rPr lang="en-US" sz="900" dirty="0"/>
              <a:t> </a:t>
            </a:r>
            <a:r>
              <a:rPr lang="en-US" sz="900" dirty="0" err="1"/>
              <a:t>przyczyniają</a:t>
            </a:r>
            <a:r>
              <a:rPr lang="en-US" sz="900" dirty="0"/>
              <a:t> </a:t>
            </a:r>
            <a:r>
              <a:rPr lang="en-US" sz="900" dirty="0" err="1"/>
              <a:t>się</a:t>
            </a:r>
            <a:r>
              <a:rPr lang="en-US" sz="900" dirty="0"/>
              <a:t> do </a:t>
            </a:r>
            <a:r>
              <a:rPr lang="en-US" sz="900" dirty="0" err="1"/>
              <a:t>poprawy</a:t>
            </a:r>
            <a:r>
              <a:rPr lang="en-US" sz="900" dirty="0"/>
              <a:t> </a:t>
            </a:r>
            <a:r>
              <a:rPr lang="en-US" sz="900" dirty="0" err="1"/>
              <a:t>doświadczeń</a:t>
            </a:r>
            <a:r>
              <a:rPr lang="en-US" sz="900" dirty="0"/>
              <a:t> </a:t>
            </a:r>
            <a:r>
              <a:rPr lang="en-US" sz="900" dirty="0" err="1"/>
              <a:t>konsumenckich</a:t>
            </a:r>
            <a:r>
              <a:rPr lang="en-US" sz="900" dirty="0"/>
              <a:t>.</a:t>
            </a:r>
            <a:endParaRPr sz="900" dirty="0"/>
          </a:p>
        </p:txBody>
      </p:sp>
    </p:spTree>
    <p:extLst>
      <p:ext uri="{BB962C8B-B14F-4D97-AF65-F5344CB8AC3E}">
        <p14:creationId xmlns:p14="http://schemas.microsoft.com/office/powerpoint/2010/main" val="13156185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1"/>
        <p:cNvGrpSpPr/>
        <p:nvPr/>
      </p:nvGrpSpPr>
      <p:grpSpPr>
        <a:xfrm>
          <a:off x="0" y="0"/>
          <a:ext cx="0" cy="0"/>
          <a:chOff x="0" y="0"/>
          <a:chExt cx="0" cy="0"/>
        </a:xfrm>
      </p:grpSpPr>
      <p:sp>
        <p:nvSpPr>
          <p:cNvPr id="532" name="Google Shape;53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3" name="Google Shape;533;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sz="900"/>
          </a:p>
        </p:txBody>
      </p:sp>
    </p:spTree>
    <p:extLst>
      <p:ext uri="{BB962C8B-B14F-4D97-AF65-F5344CB8AC3E}">
        <p14:creationId xmlns:p14="http://schemas.microsoft.com/office/powerpoint/2010/main" val="259417360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9"/>
        <p:cNvGrpSpPr/>
        <p:nvPr/>
      </p:nvGrpSpPr>
      <p:grpSpPr>
        <a:xfrm>
          <a:off x="0" y="0"/>
          <a:ext cx="0" cy="0"/>
          <a:chOff x="0" y="0"/>
          <a:chExt cx="0" cy="0"/>
        </a:xfrm>
      </p:grpSpPr>
      <p:sp>
        <p:nvSpPr>
          <p:cNvPr id="540" name="Google Shape;54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1" name="Google Shape;54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Główną rolą dowodów fizycznych jest przekazanie zaufania klientowi. W tym celu musimy wykorzystać technologię cyfrową, aby wprowadzić lub wzmocnić inne fizyczne dowody już wykorzystywane w marketingu offline. </a:t>
            </a:r>
            <a:endParaRPr/>
          </a:p>
          <a:p>
            <a:pPr marL="0" lvl="0" indent="0" algn="l" rtl="0">
              <a:lnSpc>
                <a:spcPct val="100000"/>
              </a:lnSpc>
              <a:spcBef>
                <a:spcPts val="0"/>
              </a:spcBef>
              <a:spcAft>
                <a:spcPts val="0"/>
              </a:spcAft>
              <a:buClr>
                <a:schemeClr val="dk1"/>
              </a:buClr>
              <a:buSzPts val="1100"/>
              <a:buFont typeface="Arial"/>
              <a:buNone/>
            </a:pPr>
            <a:r>
              <a:rPr lang="en-US" sz="900"/>
              <a:t>W związku z tym oczekuje się, że pojawi się troska o stworzenie projektu zastosowanego do marki, który będzie przekrojowy dla wszystkich kanałów cyfrowych i niecyfrowych.</a:t>
            </a:r>
            <a:endParaRPr/>
          </a:p>
          <a:p>
            <a:pPr marL="0" lvl="0" indent="0" algn="l" rtl="0">
              <a:lnSpc>
                <a:spcPct val="100000"/>
              </a:lnSpc>
              <a:spcBef>
                <a:spcPts val="0"/>
              </a:spcBef>
              <a:spcAft>
                <a:spcPts val="0"/>
              </a:spcAft>
              <a:buClr>
                <a:schemeClr val="dk1"/>
              </a:buClr>
              <a:buSzPts val="1100"/>
              <a:buFont typeface="Arial"/>
              <a:buNone/>
            </a:pPr>
            <a:r>
              <a:rPr lang="en-US" sz="900"/>
              <a:t>Konieczne jest strategiczne określenie, w jaki sposób różne źródła referencji (klienci, współpracownicy, dostawcy?) w różnych mediach cyfrowych zostaną wzmocnione. </a:t>
            </a:r>
            <a:endParaRPr/>
          </a:p>
          <a:p>
            <a:pPr marL="0" lvl="0" indent="0" algn="l" rtl="0">
              <a:lnSpc>
                <a:spcPct val="100000"/>
              </a:lnSpc>
              <a:spcBef>
                <a:spcPts val="0"/>
              </a:spcBef>
              <a:spcAft>
                <a:spcPts val="0"/>
              </a:spcAft>
              <a:buClr>
                <a:schemeClr val="dk1"/>
              </a:buClr>
              <a:buSzPts val="1100"/>
              <a:buFont typeface="Arial"/>
              <a:buNone/>
            </a:pPr>
            <a:r>
              <a:rPr lang="en-US" sz="900"/>
              <a:t>W jaki sposób wideo i obraz będą wykorzystywane do wzmocnienia zaufania i roli odgrywanej w marketingu treści?</a:t>
            </a:r>
            <a:endParaRPr/>
          </a:p>
          <a:p>
            <a:pPr marL="0" lvl="0" indent="0" algn="l" rtl="0">
              <a:lnSpc>
                <a:spcPct val="100000"/>
              </a:lnSpc>
              <a:spcBef>
                <a:spcPts val="0"/>
              </a:spcBef>
              <a:spcAft>
                <a:spcPts val="0"/>
              </a:spcAft>
              <a:buClr>
                <a:schemeClr val="dk1"/>
              </a:buClr>
              <a:buSzPts val="1100"/>
              <a:buFont typeface="Arial"/>
              <a:buNone/>
            </a:pPr>
            <a:r>
              <a:rPr lang="en-US" sz="900"/>
              <a:t>Określenie strategicznych wytycznych w celu zapewnienia jednolitego doświadczenia omnichannel.</a:t>
            </a:r>
            <a:endParaRPr sz="900"/>
          </a:p>
        </p:txBody>
      </p:sp>
    </p:spTree>
    <p:extLst>
      <p:ext uri="{BB962C8B-B14F-4D97-AF65-F5344CB8AC3E}">
        <p14:creationId xmlns:p14="http://schemas.microsoft.com/office/powerpoint/2010/main" val="333443359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p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9" name="Google Shape;549;p9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8613875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5" name="Google Shape;555;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dirty="0" err="1"/>
              <a:t>Klient</a:t>
            </a:r>
            <a:r>
              <a:rPr lang="en-US" sz="900" dirty="0"/>
              <a:t> </a:t>
            </a:r>
            <a:r>
              <a:rPr lang="en-US" sz="900" dirty="0" err="1"/>
              <a:t>postrzega</a:t>
            </a:r>
            <a:r>
              <a:rPr lang="en-US" sz="900" dirty="0"/>
              <a:t> </a:t>
            </a:r>
            <a:r>
              <a:rPr lang="en-US" sz="900" dirty="0" err="1"/>
              <a:t>firmę</a:t>
            </a:r>
            <a:r>
              <a:rPr lang="en-US" sz="900" dirty="0"/>
              <a:t> </a:t>
            </a:r>
            <a:r>
              <a:rPr lang="en-US" sz="900" dirty="0" err="1"/>
              <a:t>jako</a:t>
            </a:r>
            <a:r>
              <a:rPr lang="en-US" sz="900" dirty="0"/>
              <a:t> </a:t>
            </a:r>
            <a:r>
              <a:rPr lang="en-US" sz="900" dirty="0" err="1"/>
              <a:t>wyjątkową</a:t>
            </a:r>
            <a:r>
              <a:rPr lang="en-US" sz="900" dirty="0"/>
              <a:t> </a:t>
            </a:r>
            <a:r>
              <a:rPr lang="en-US" sz="900" dirty="0" err="1"/>
              <a:t>niezależnie</a:t>
            </a:r>
            <a:r>
              <a:rPr lang="en-US" sz="900" dirty="0"/>
              <a:t> od </a:t>
            </a:r>
            <a:r>
              <a:rPr lang="en-US" sz="900" dirty="0" err="1"/>
              <a:t>tego</a:t>
            </a:r>
            <a:r>
              <a:rPr lang="en-US" sz="900" dirty="0"/>
              <a:t>, w </a:t>
            </a:r>
            <a:r>
              <a:rPr lang="en-US" sz="900" dirty="0" err="1"/>
              <a:t>jaki</a:t>
            </a:r>
            <a:r>
              <a:rPr lang="en-US" sz="900" dirty="0"/>
              <a:t> </a:t>
            </a:r>
            <a:r>
              <a:rPr lang="en-US" sz="900" dirty="0" err="1"/>
              <a:t>sposób</a:t>
            </a:r>
            <a:r>
              <a:rPr lang="en-US" sz="900" dirty="0"/>
              <a:t> </a:t>
            </a:r>
            <a:r>
              <a:rPr lang="en-US" sz="900" dirty="0" err="1"/>
              <a:t>wchodzi</a:t>
            </a:r>
            <a:r>
              <a:rPr lang="en-US" sz="900" dirty="0"/>
              <a:t> z </a:t>
            </a:r>
            <a:r>
              <a:rPr lang="en-US" sz="900" dirty="0" err="1"/>
              <a:t>nią</a:t>
            </a:r>
            <a:r>
              <a:rPr lang="en-US" sz="900" dirty="0"/>
              <a:t> w </a:t>
            </a:r>
            <a:r>
              <a:rPr lang="en-US" sz="900" dirty="0" err="1"/>
              <a:t>interakcję</a:t>
            </a:r>
            <a:r>
              <a:rPr lang="en-US" sz="900" dirty="0"/>
              <a:t>. </a:t>
            </a:r>
            <a:r>
              <a:rPr lang="en-US" sz="900" dirty="0" err="1"/>
              <a:t>Dlatego</a:t>
            </a:r>
            <a:r>
              <a:rPr lang="en-US" sz="900" dirty="0"/>
              <a:t> </a:t>
            </a:r>
            <a:r>
              <a:rPr lang="en-US" sz="900" dirty="0" err="1"/>
              <a:t>konieczne</a:t>
            </a:r>
            <a:r>
              <a:rPr lang="en-US" sz="900" dirty="0"/>
              <a:t> jest </a:t>
            </a:r>
            <a:r>
              <a:rPr lang="en-US" sz="900" dirty="0" err="1"/>
              <a:t>zintegrowanie</a:t>
            </a:r>
            <a:r>
              <a:rPr lang="en-US" sz="900" dirty="0"/>
              <a:t> </a:t>
            </a:r>
            <a:r>
              <a:rPr lang="en-US" sz="900" dirty="0" err="1"/>
              <a:t>całego</a:t>
            </a:r>
            <a:r>
              <a:rPr lang="en-US" sz="900" dirty="0"/>
              <a:t> </a:t>
            </a:r>
            <a:r>
              <a:rPr lang="en-US" sz="900" dirty="0" err="1"/>
              <a:t>doświadczenia</a:t>
            </a:r>
            <a:r>
              <a:rPr lang="en-US" sz="900" dirty="0"/>
              <a:t>, </a:t>
            </a:r>
            <a:r>
              <a:rPr lang="en-US" sz="900" dirty="0" err="1"/>
              <a:t>zwracając</a:t>
            </a:r>
            <a:r>
              <a:rPr lang="en-US" sz="900" dirty="0"/>
              <a:t> </a:t>
            </a:r>
            <a:r>
              <a:rPr lang="en-US" sz="900" dirty="0" err="1"/>
              <a:t>szczególną</a:t>
            </a:r>
            <a:r>
              <a:rPr lang="en-US" sz="900" dirty="0"/>
              <a:t> </a:t>
            </a:r>
            <a:r>
              <a:rPr lang="en-US" sz="900" dirty="0" err="1"/>
              <a:t>uwagę</a:t>
            </a:r>
            <a:r>
              <a:rPr lang="en-US" sz="900" dirty="0"/>
              <a:t> </a:t>
            </a:r>
            <a:r>
              <a:rPr lang="en-US" sz="900" dirty="0" err="1"/>
              <a:t>na</a:t>
            </a:r>
            <a:r>
              <a:rPr lang="en-US" sz="900" dirty="0"/>
              <a:t> to, w </a:t>
            </a:r>
            <a:r>
              <a:rPr lang="en-US" sz="900" dirty="0" err="1"/>
              <a:t>jaki</a:t>
            </a:r>
            <a:r>
              <a:rPr lang="en-US" sz="900" dirty="0"/>
              <a:t> </a:t>
            </a:r>
            <a:r>
              <a:rPr lang="en-US" sz="900" dirty="0" err="1"/>
              <a:t>sposób</a:t>
            </a:r>
            <a:r>
              <a:rPr lang="en-US" sz="900" dirty="0"/>
              <a:t> marketing </a:t>
            </a:r>
            <a:r>
              <a:rPr lang="en-US" sz="900" dirty="0" err="1"/>
              <a:t>cyfrowy</a:t>
            </a:r>
            <a:r>
              <a:rPr lang="en-US" sz="900" dirty="0"/>
              <a:t> </a:t>
            </a:r>
            <a:r>
              <a:rPr lang="en-US" sz="900" dirty="0" err="1"/>
              <a:t>może</a:t>
            </a:r>
            <a:r>
              <a:rPr lang="en-US" sz="900" dirty="0"/>
              <a:t> </a:t>
            </a:r>
            <a:r>
              <a:rPr lang="en-US" sz="900" dirty="0" err="1"/>
              <a:t>przyczynić</a:t>
            </a:r>
            <a:r>
              <a:rPr lang="en-US" sz="900" dirty="0"/>
              <a:t> </a:t>
            </a:r>
            <a:r>
              <a:rPr lang="en-US" sz="900" dirty="0" err="1"/>
              <a:t>się</a:t>
            </a:r>
            <a:r>
              <a:rPr lang="en-US" sz="900" dirty="0"/>
              <a:t> do </a:t>
            </a:r>
            <a:r>
              <a:rPr lang="en-US" sz="900" dirty="0" err="1"/>
              <a:t>poprawy</a:t>
            </a:r>
            <a:r>
              <a:rPr lang="en-US" sz="900" dirty="0"/>
              <a:t> </a:t>
            </a:r>
            <a:r>
              <a:rPr lang="en-US" sz="900" dirty="0" err="1"/>
              <a:t>doświadczenia</a:t>
            </a:r>
            <a:r>
              <a:rPr lang="en-US" sz="900" dirty="0"/>
              <a:t>, </a:t>
            </a:r>
            <a:r>
              <a:rPr lang="en-US" sz="900" dirty="0" err="1"/>
              <a:t>jakie</a:t>
            </a:r>
            <a:r>
              <a:rPr lang="en-US" sz="900" dirty="0"/>
              <a:t> </a:t>
            </a:r>
            <a:r>
              <a:rPr lang="en-US" sz="900" dirty="0" err="1"/>
              <a:t>klient</a:t>
            </a:r>
            <a:r>
              <a:rPr lang="en-US" sz="900" dirty="0"/>
              <a:t> ma w </a:t>
            </a:r>
            <a:r>
              <a:rPr lang="en-US" sz="900" dirty="0" err="1"/>
              <a:t>każdym</a:t>
            </a:r>
            <a:r>
              <a:rPr lang="en-US" sz="900" dirty="0"/>
              <a:t> </a:t>
            </a:r>
            <a:r>
              <a:rPr lang="en-US" sz="900" dirty="0" err="1"/>
              <a:t>momencie</a:t>
            </a:r>
            <a:r>
              <a:rPr lang="en-US" sz="900" dirty="0"/>
              <a:t> </a:t>
            </a:r>
            <a:r>
              <a:rPr lang="en-US" sz="900" dirty="0" err="1"/>
              <a:t>interakcji</a:t>
            </a:r>
            <a:r>
              <a:rPr lang="en-US" sz="900" dirty="0"/>
              <a:t> z </a:t>
            </a:r>
            <a:r>
              <a:rPr lang="en-US" sz="900" dirty="0" err="1"/>
              <a:t>marką</a:t>
            </a:r>
            <a:r>
              <a:rPr lang="en-US" sz="900" dirty="0"/>
              <a:t>, </a:t>
            </a:r>
            <a:r>
              <a:rPr lang="en-US" sz="900" dirty="0" err="1"/>
              <a:t>niezależnie</a:t>
            </a:r>
            <a:r>
              <a:rPr lang="en-US" sz="900" dirty="0"/>
              <a:t> od </a:t>
            </a:r>
            <a:r>
              <a:rPr lang="en-US" sz="900" dirty="0" err="1"/>
              <a:t>formy</a:t>
            </a:r>
            <a:r>
              <a:rPr lang="en-US" sz="900" dirty="0"/>
              <a:t> </a:t>
            </a:r>
            <a:r>
              <a:rPr lang="en-US" sz="900" dirty="0" err="1"/>
              <a:t>kontaktu</a:t>
            </a:r>
            <a:r>
              <a:rPr lang="en-US" sz="900" dirty="0"/>
              <a:t>. </a:t>
            </a:r>
            <a:r>
              <a:rPr lang="en-US" sz="900" dirty="0" err="1"/>
              <a:t>Graficzna</a:t>
            </a:r>
            <a:r>
              <a:rPr lang="en-US" sz="900" dirty="0"/>
              <a:t> </a:t>
            </a:r>
            <a:r>
              <a:rPr lang="en-US" sz="900" dirty="0" err="1"/>
              <a:t>reprezentacja</a:t>
            </a:r>
            <a:r>
              <a:rPr lang="en-US" sz="900" dirty="0"/>
              <a:t> </a:t>
            </a:r>
            <a:r>
              <a:rPr lang="en-US" sz="900" dirty="0" err="1"/>
              <a:t>podróży</a:t>
            </a:r>
            <a:r>
              <a:rPr lang="en-US" sz="900" dirty="0"/>
              <a:t> </a:t>
            </a:r>
            <a:r>
              <a:rPr lang="en-US" sz="900" dirty="0" err="1"/>
              <a:t>klienta</a:t>
            </a:r>
            <a:r>
              <a:rPr lang="en-US" sz="900" dirty="0"/>
              <a:t> </a:t>
            </a:r>
            <a:r>
              <a:rPr lang="en-US" sz="900" dirty="0" err="1"/>
              <a:t>może</a:t>
            </a:r>
            <a:r>
              <a:rPr lang="en-US" sz="900" dirty="0"/>
              <a:t> </a:t>
            </a:r>
            <a:r>
              <a:rPr lang="en-US" sz="900" dirty="0" err="1"/>
              <a:t>pomóc</a:t>
            </a:r>
            <a:r>
              <a:rPr lang="en-US" sz="900" dirty="0"/>
              <a:t> w </a:t>
            </a:r>
            <a:r>
              <a:rPr lang="en-US" sz="900" dirty="0" err="1"/>
              <a:t>podejmowaniu</a:t>
            </a:r>
            <a:r>
              <a:rPr lang="en-US" sz="900" dirty="0"/>
              <a:t> </a:t>
            </a:r>
            <a:r>
              <a:rPr lang="en-US" sz="900" dirty="0" err="1"/>
              <a:t>decyzji</a:t>
            </a:r>
            <a:r>
              <a:rPr lang="en-US" sz="900" dirty="0"/>
              <a:t> o </a:t>
            </a:r>
            <a:r>
              <a:rPr lang="en-US" sz="900" dirty="0" err="1"/>
              <a:t>tym</a:t>
            </a:r>
            <a:r>
              <a:rPr lang="en-US" sz="900" dirty="0"/>
              <a:t>, co </a:t>
            </a:r>
            <a:r>
              <a:rPr lang="en-US" sz="900" dirty="0" err="1"/>
              <a:t>komunikować</a:t>
            </a:r>
            <a:r>
              <a:rPr lang="en-US" sz="900" dirty="0"/>
              <a:t>, co </a:t>
            </a:r>
            <a:r>
              <a:rPr lang="en-US" sz="900" dirty="0" err="1"/>
              <a:t>wzmocnić</a:t>
            </a:r>
            <a:r>
              <a:rPr lang="en-US" sz="900" dirty="0"/>
              <a:t>, </a:t>
            </a:r>
            <a:r>
              <a:rPr lang="en-US" sz="900" dirty="0" err="1"/>
              <a:t>jakie</a:t>
            </a:r>
            <a:r>
              <a:rPr lang="en-US" sz="900" dirty="0"/>
              <a:t> </a:t>
            </a:r>
            <a:r>
              <a:rPr lang="en-US" sz="900" dirty="0" err="1"/>
              <a:t>działania</a:t>
            </a:r>
            <a:r>
              <a:rPr lang="en-US" sz="900" dirty="0"/>
              <a:t> </a:t>
            </a:r>
            <a:r>
              <a:rPr lang="en-US" sz="900" dirty="0" err="1"/>
              <a:t>podjąć</a:t>
            </a:r>
            <a:r>
              <a:rPr lang="en-US" sz="900" dirty="0"/>
              <a:t>, aby </a:t>
            </a:r>
            <a:r>
              <a:rPr lang="en-US" sz="900" dirty="0" err="1"/>
              <a:t>poprawić</a:t>
            </a:r>
            <a:r>
              <a:rPr lang="en-US" sz="900" dirty="0"/>
              <a:t> </a:t>
            </a:r>
            <a:r>
              <a:rPr lang="en-US" sz="900" dirty="0" err="1"/>
              <a:t>doświadczenie</a:t>
            </a:r>
            <a:r>
              <a:rPr lang="en-US" sz="900" dirty="0"/>
              <a:t> </a:t>
            </a:r>
            <a:r>
              <a:rPr lang="en-US" sz="900" dirty="0" err="1"/>
              <a:t>klienta</a:t>
            </a:r>
            <a:r>
              <a:rPr lang="en-US" sz="900" dirty="0"/>
              <a:t> w </a:t>
            </a:r>
            <a:r>
              <a:rPr lang="en-US" sz="900" dirty="0" err="1"/>
              <a:t>całym</a:t>
            </a:r>
            <a:r>
              <a:rPr lang="en-US" sz="900" dirty="0"/>
              <a:t> </a:t>
            </a:r>
            <a:r>
              <a:rPr lang="en-US" sz="900" dirty="0" err="1"/>
              <a:t>procesie</a:t>
            </a:r>
            <a:r>
              <a:rPr lang="en-US" sz="900" dirty="0"/>
              <a:t>.</a:t>
            </a:r>
            <a:endParaRPr sz="900" dirty="0"/>
          </a:p>
        </p:txBody>
      </p:sp>
    </p:spTree>
    <p:extLst>
      <p:ext uri="{BB962C8B-B14F-4D97-AF65-F5344CB8AC3E}">
        <p14:creationId xmlns:p14="http://schemas.microsoft.com/office/powerpoint/2010/main" val="174655980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1"/>
        <p:cNvGrpSpPr/>
        <p:nvPr/>
      </p:nvGrpSpPr>
      <p:grpSpPr>
        <a:xfrm>
          <a:off x="0" y="0"/>
          <a:ext cx="0" cy="0"/>
          <a:chOff x="0" y="0"/>
          <a:chExt cx="0" cy="0"/>
        </a:xfrm>
      </p:grpSpPr>
      <p:sp>
        <p:nvSpPr>
          <p:cNvPr id="562" name="Google Shape;562;p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3" name="Google Shape;563;p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495009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p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9" name="Google Shape;569;p9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Strategiczne planowanie marketingowe zakłada zewnętrzną i wewnętrzną analizę z perspektywy marketingowej, definicję strategii marketingowej i jej wdrożenie.</a:t>
            </a:r>
            <a:endParaRPr sz="900"/>
          </a:p>
          <a:p>
            <a:pPr marL="0" lvl="0" indent="0" algn="l" rtl="0">
              <a:lnSpc>
                <a:spcPct val="100000"/>
              </a:lnSpc>
              <a:spcBef>
                <a:spcPts val="0"/>
              </a:spcBef>
              <a:spcAft>
                <a:spcPts val="0"/>
              </a:spcAft>
              <a:buSzPts val="1100"/>
              <a:buNone/>
            </a:pPr>
            <a:r>
              <a:rPr lang="en-US" sz="900"/>
              <a:t>Proces ten jest jednak dynamiczny i należy sprawdzać, czy zachodzą zmiany w okolicznościach definiowania strategii, czy wdrażanie przebiega zgodnie z planem i czy cele są osiągane. Firma powinna oceniać aspekty, które uważa za istotne w oparciu o zdefiniowane wskaźniki. Aby proces ten był możliwy, konieczne jest również określenie w planie strategicznym marketingu cyfrowego, kto jest odpowiedzialny za cały proces oceny.</a:t>
            </a:r>
            <a:endParaRPr/>
          </a:p>
          <a:p>
            <a:pPr marL="0" lvl="0" indent="0" algn="l" rtl="0">
              <a:lnSpc>
                <a:spcPct val="100000"/>
              </a:lnSpc>
              <a:spcBef>
                <a:spcPts val="0"/>
              </a:spcBef>
              <a:spcAft>
                <a:spcPts val="0"/>
              </a:spcAft>
              <a:buSzPts val="1100"/>
              <a:buNone/>
            </a:pPr>
            <a:r>
              <a:rPr lang="en-US" sz="900"/>
              <a:t>Podróż klienta może być dobrym punktem wyjścia do określenia, które momenty należy kontrolować i co należy kontrolować. Więcej informacji na temat podróży klienta znajduje się w poniższym podmodule (Cyfrowa taktyka i działanie).</a:t>
            </a:r>
            <a:endParaRPr/>
          </a:p>
        </p:txBody>
      </p:sp>
    </p:spTree>
    <p:extLst>
      <p:ext uri="{BB962C8B-B14F-4D97-AF65-F5344CB8AC3E}">
        <p14:creationId xmlns:p14="http://schemas.microsoft.com/office/powerpoint/2010/main" val="17905167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p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7" name="Google Shape;577;p9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Ćwiczenie</a:t>
            </a:r>
            <a:r>
              <a:rPr lang="en-US" sz="900" dirty="0">
                <a:solidFill>
                  <a:schemeClr val="dk1"/>
                </a:solidFill>
              </a:rPr>
              <a:t> to </a:t>
            </a:r>
            <a:r>
              <a:rPr lang="en-US" sz="900" dirty="0" err="1">
                <a:solidFill>
                  <a:schemeClr val="dk1"/>
                </a:solidFill>
              </a:rPr>
              <a:t>należy</a:t>
            </a:r>
            <a:r>
              <a:rPr lang="en-US" sz="900" dirty="0">
                <a:solidFill>
                  <a:schemeClr val="dk1"/>
                </a:solidFill>
              </a:rPr>
              <a:t> </a:t>
            </a:r>
            <a:r>
              <a:rPr lang="en-US" sz="900" dirty="0" err="1">
                <a:solidFill>
                  <a:schemeClr val="dk1"/>
                </a:solidFill>
              </a:rPr>
              <a:t>wykonać</a:t>
            </a:r>
            <a:r>
              <a:rPr lang="en-US" sz="900" dirty="0">
                <a:solidFill>
                  <a:schemeClr val="dk1"/>
                </a:solidFill>
              </a:rPr>
              <a:t> w </a:t>
            </a:r>
            <a:r>
              <a:rPr lang="en-US" sz="900" dirty="0" err="1">
                <a:solidFill>
                  <a:schemeClr val="dk1"/>
                </a:solidFill>
              </a:rPr>
              <a:t>grupach</a:t>
            </a:r>
            <a:r>
              <a:rPr lang="en-US" sz="900" dirty="0">
                <a:solidFill>
                  <a:schemeClr val="dk1"/>
                </a:solidFill>
              </a:rPr>
              <a:t>, </a:t>
            </a:r>
            <a:r>
              <a:rPr lang="en-US" sz="900" dirty="0" err="1">
                <a:solidFill>
                  <a:schemeClr val="dk1"/>
                </a:solidFill>
              </a:rPr>
              <a:t>częściowo</a:t>
            </a:r>
            <a:r>
              <a:rPr lang="en-US" sz="900" dirty="0">
                <a:solidFill>
                  <a:schemeClr val="dk1"/>
                </a:solidFill>
              </a:rPr>
              <a:t> w </a:t>
            </a:r>
            <a:r>
              <a:rPr lang="en-US" sz="900" dirty="0" err="1">
                <a:solidFill>
                  <a:schemeClr val="dk1"/>
                </a:solidFill>
              </a:rPr>
              <a:t>klasie</a:t>
            </a:r>
            <a:r>
              <a:rPr lang="en-US" sz="900" dirty="0">
                <a:solidFill>
                  <a:schemeClr val="dk1"/>
                </a:solidFill>
              </a:rPr>
              <a:t>, a </a:t>
            </a:r>
            <a:r>
              <a:rPr lang="en-US" sz="900" dirty="0" err="1">
                <a:solidFill>
                  <a:schemeClr val="dk1"/>
                </a:solidFill>
              </a:rPr>
              <a:t>częściowo</a:t>
            </a:r>
            <a:r>
              <a:rPr lang="en-US" sz="900" dirty="0">
                <a:solidFill>
                  <a:schemeClr val="dk1"/>
                </a:solidFill>
              </a:rPr>
              <a:t> </a:t>
            </a:r>
            <a:r>
              <a:rPr lang="en-US" sz="900" dirty="0" err="1">
                <a:solidFill>
                  <a:schemeClr val="dk1"/>
                </a:solidFill>
              </a:rPr>
              <a:t>poza</a:t>
            </a:r>
            <a:r>
              <a:rPr lang="en-US" sz="900" dirty="0">
                <a:solidFill>
                  <a:schemeClr val="dk1"/>
                </a:solidFill>
              </a:rPr>
              <a:t> </a:t>
            </a:r>
            <a:r>
              <a:rPr lang="en-US" sz="900" dirty="0" err="1">
                <a:solidFill>
                  <a:schemeClr val="dk1"/>
                </a:solidFill>
              </a:rPr>
              <a:t>klasą</a:t>
            </a:r>
            <a:r>
              <a:rPr lang="en-US" sz="900" dirty="0">
                <a:solidFill>
                  <a:schemeClr val="dk1"/>
                </a:solidFill>
              </a:rPr>
              <a:t>. </a:t>
            </a:r>
            <a:r>
              <a:rPr lang="en-US" sz="900" dirty="0" err="1">
                <a:solidFill>
                  <a:schemeClr val="dk1"/>
                </a:solidFill>
              </a:rPr>
              <a:t>Szacowany</a:t>
            </a:r>
            <a:r>
              <a:rPr lang="en-US" sz="900" dirty="0">
                <a:solidFill>
                  <a:schemeClr val="dk1"/>
                </a:solidFill>
              </a:rPr>
              <a:t> </a:t>
            </a:r>
            <a:r>
              <a:rPr lang="en-US" sz="900" dirty="0" err="1">
                <a:solidFill>
                  <a:schemeClr val="dk1"/>
                </a:solidFill>
              </a:rPr>
              <a:t>czas</a:t>
            </a:r>
            <a:r>
              <a:rPr lang="en-US" sz="900" dirty="0">
                <a:solidFill>
                  <a:schemeClr val="dk1"/>
                </a:solidFill>
              </a:rPr>
              <a:t>: 3 </a:t>
            </a:r>
            <a:r>
              <a:rPr lang="en-US" sz="900" dirty="0" err="1">
                <a:solidFill>
                  <a:schemeClr val="dk1"/>
                </a:solidFill>
              </a:rPr>
              <a:t>godziny</a:t>
            </a:r>
            <a:r>
              <a:rPr lang="en-US" sz="900" dirty="0">
                <a:solidFill>
                  <a:schemeClr val="dk1"/>
                </a:solidFill>
              </a:rPr>
              <a:t> w </a:t>
            </a:r>
            <a:r>
              <a:rPr lang="en-US" sz="900" dirty="0" err="1">
                <a:solidFill>
                  <a:schemeClr val="dk1"/>
                </a:solidFill>
              </a:rPr>
              <a:t>klasie</a:t>
            </a:r>
            <a:r>
              <a:rPr lang="en-US" sz="900" dirty="0">
                <a:solidFill>
                  <a:schemeClr val="dk1"/>
                </a:solidFill>
              </a:rPr>
              <a:t> </a:t>
            </a:r>
            <a:r>
              <a:rPr lang="en-US" sz="900" dirty="0" err="1">
                <a:solidFill>
                  <a:schemeClr val="dk1"/>
                </a:solidFill>
              </a:rPr>
              <a:t>i</a:t>
            </a:r>
            <a:r>
              <a:rPr lang="en-US" sz="900" dirty="0">
                <a:solidFill>
                  <a:schemeClr val="dk1"/>
                </a:solidFill>
              </a:rPr>
              <a:t> 9 </a:t>
            </a:r>
            <a:r>
              <a:rPr lang="en-US" sz="900" dirty="0" err="1">
                <a:solidFill>
                  <a:schemeClr val="dk1"/>
                </a:solidFill>
              </a:rPr>
              <a:t>godzin</a:t>
            </a:r>
            <a:r>
              <a:rPr lang="en-US" sz="900" dirty="0">
                <a:solidFill>
                  <a:schemeClr val="dk1"/>
                </a:solidFill>
              </a:rPr>
              <a:t> </a:t>
            </a:r>
            <a:r>
              <a:rPr lang="en-US" sz="900" dirty="0" err="1">
                <a:solidFill>
                  <a:schemeClr val="dk1"/>
                </a:solidFill>
              </a:rPr>
              <a:t>poza</a:t>
            </a:r>
            <a:r>
              <a:rPr lang="en-US" sz="900" dirty="0">
                <a:solidFill>
                  <a:schemeClr val="dk1"/>
                </a:solidFill>
              </a:rPr>
              <a:t> </a:t>
            </a:r>
            <a:r>
              <a:rPr lang="en-US" sz="900" dirty="0" err="1">
                <a:solidFill>
                  <a:schemeClr val="dk1"/>
                </a:solidFill>
              </a:rPr>
              <a:t>klasą</a:t>
            </a:r>
            <a:r>
              <a:rPr lang="en-US" sz="900" dirty="0">
                <a:solidFill>
                  <a:schemeClr val="dk1"/>
                </a:solidFill>
              </a:rPr>
              <a:t>.</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Oczekuje</a:t>
            </a:r>
            <a:r>
              <a:rPr lang="en-US" sz="900" dirty="0">
                <a:solidFill>
                  <a:schemeClr val="dk1"/>
                </a:solidFill>
              </a:rPr>
              <a:t> </a:t>
            </a:r>
            <a:r>
              <a:rPr lang="en-US" sz="900" dirty="0" err="1">
                <a:solidFill>
                  <a:schemeClr val="dk1"/>
                </a:solidFill>
              </a:rPr>
              <a:t>się</a:t>
            </a:r>
            <a:r>
              <a:rPr lang="en-US" sz="900" dirty="0">
                <a:solidFill>
                  <a:schemeClr val="dk1"/>
                </a:solidFill>
              </a:rPr>
              <a:t>, </a:t>
            </a:r>
            <a:r>
              <a:rPr lang="en-US" sz="900" dirty="0" err="1">
                <a:solidFill>
                  <a:schemeClr val="dk1"/>
                </a:solidFill>
              </a:rPr>
              <a:t>że</a:t>
            </a:r>
            <a:r>
              <a:rPr lang="en-US" sz="900" dirty="0">
                <a:solidFill>
                  <a:schemeClr val="dk1"/>
                </a:solidFill>
              </a:rPr>
              <a:t> </a:t>
            </a:r>
            <a:r>
              <a:rPr lang="en-US" sz="900" dirty="0" err="1">
                <a:solidFill>
                  <a:schemeClr val="dk1"/>
                </a:solidFill>
              </a:rPr>
              <a:t>studenci</a:t>
            </a:r>
            <a:r>
              <a:rPr lang="en-US" sz="900" dirty="0">
                <a:solidFill>
                  <a:schemeClr val="dk1"/>
                </a:solidFill>
              </a:rPr>
              <a:t> </a:t>
            </a:r>
            <a:r>
              <a:rPr lang="en-US" sz="900" dirty="0" err="1">
                <a:solidFill>
                  <a:schemeClr val="dk1"/>
                </a:solidFill>
              </a:rPr>
              <a:t>wykorzystają</a:t>
            </a:r>
            <a:r>
              <a:rPr lang="en-US" sz="900" dirty="0">
                <a:solidFill>
                  <a:schemeClr val="dk1"/>
                </a:solidFill>
              </a:rPr>
              <a:t> model </a:t>
            </a:r>
            <a:r>
              <a:rPr lang="en-US" sz="900" dirty="0" err="1">
                <a:solidFill>
                  <a:schemeClr val="dk1"/>
                </a:solidFill>
              </a:rPr>
              <a:t>cyfrowego</a:t>
            </a:r>
            <a:r>
              <a:rPr lang="en-US" sz="900" dirty="0">
                <a:solidFill>
                  <a:schemeClr val="dk1"/>
                </a:solidFill>
              </a:rPr>
              <a:t> </a:t>
            </a:r>
            <a:r>
              <a:rPr lang="en-US" sz="900" dirty="0" err="1">
                <a:solidFill>
                  <a:schemeClr val="dk1"/>
                </a:solidFill>
              </a:rPr>
              <a:t>planowania</a:t>
            </a:r>
            <a:r>
              <a:rPr lang="en-US" sz="900" dirty="0">
                <a:solidFill>
                  <a:schemeClr val="dk1"/>
                </a:solidFill>
              </a:rPr>
              <a:t> </a:t>
            </a:r>
            <a:r>
              <a:rPr lang="en-US" sz="900" dirty="0" err="1">
                <a:solidFill>
                  <a:schemeClr val="dk1"/>
                </a:solidFill>
              </a:rPr>
              <a:t>marketingu</a:t>
            </a:r>
            <a:r>
              <a:rPr lang="en-US" sz="900" dirty="0">
                <a:solidFill>
                  <a:schemeClr val="dk1"/>
                </a:solidFill>
              </a:rPr>
              <a:t> </a:t>
            </a:r>
            <a:r>
              <a:rPr lang="en-US" sz="900" dirty="0" err="1">
                <a:solidFill>
                  <a:schemeClr val="dk1"/>
                </a:solidFill>
              </a:rPr>
              <a:t>strategicznego</a:t>
            </a:r>
            <a:r>
              <a:rPr lang="en-US" sz="900" dirty="0">
                <a:solidFill>
                  <a:schemeClr val="dk1"/>
                </a:solidFill>
              </a:rPr>
              <a:t> </a:t>
            </a:r>
            <a:r>
              <a:rPr lang="en-US" sz="900" dirty="0" err="1">
                <a:solidFill>
                  <a:schemeClr val="dk1"/>
                </a:solidFill>
              </a:rPr>
              <a:t>pokazany</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b="1" dirty="0" err="1">
                <a:solidFill>
                  <a:schemeClr val="dk1"/>
                </a:solidFill>
              </a:rPr>
              <a:t>slajdzie</a:t>
            </a:r>
            <a:r>
              <a:rPr lang="en-US" sz="900" b="1" dirty="0">
                <a:solidFill>
                  <a:schemeClr val="dk1"/>
                </a:solidFill>
              </a:rPr>
              <a:t> 12 </a:t>
            </a:r>
            <a:r>
              <a:rPr lang="en-US" sz="900" dirty="0" err="1">
                <a:solidFill>
                  <a:schemeClr val="dk1"/>
                </a:solidFill>
              </a:rPr>
              <a:t>dla</a:t>
            </a:r>
            <a:r>
              <a:rPr lang="en-US" sz="900" dirty="0">
                <a:solidFill>
                  <a:schemeClr val="dk1"/>
                </a:solidFill>
              </a:rPr>
              <a:t> </a:t>
            </a:r>
            <a:r>
              <a:rPr lang="en-US" sz="900" dirty="0" err="1">
                <a:solidFill>
                  <a:schemeClr val="dk1"/>
                </a:solidFill>
              </a:rPr>
              <a:t>wybranej</a:t>
            </a:r>
            <a:r>
              <a:rPr lang="en-US" sz="900" dirty="0">
                <a:solidFill>
                  <a:schemeClr val="dk1"/>
                </a:solidFill>
              </a:rPr>
              <a:t> </a:t>
            </a:r>
            <a:r>
              <a:rPr lang="en-US" sz="900" dirty="0" err="1">
                <a:solidFill>
                  <a:schemeClr val="dk1"/>
                </a:solidFill>
              </a:rPr>
              <a:t>przez</a:t>
            </a:r>
            <a:r>
              <a:rPr lang="en-US" sz="900" dirty="0">
                <a:solidFill>
                  <a:schemeClr val="dk1"/>
                </a:solidFill>
              </a:rPr>
              <a:t> </a:t>
            </a:r>
            <a:r>
              <a:rPr lang="en-US" sz="900" dirty="0" err="1">
                <a:solidFill>
                  <a:schemeClr val="dk1"/>
                </a:solidFill>
              </a:rPr>
              <a:t>siebie</a:t>
            </a:r>
            <a:r>
              <a:rPr lang="en-US" sz="900" dirty="0">
                <a:solidFill>
                  <a:schemeClr val="dk1"/>
                </a:solidFill>
              </a:rPr>
              <a:t> </a:t>
            </a:r>
            <a:r>
              <a:rPr lang="en-US" sz="900" dirty="0" err="1">
                <a:solidFill>
                  <a:schemeClr val="dk1"/>
                </a:solidFill>
              </a:rPr>
              <a:t>marki</a:t>
            </a:r>
            <a:r>
              <a:rPr lang="en-US" sz="900" dirty="0">
                <a:solidFill>
                  <a:schemeClr val="dk1"/>
                </a:solidFill>
              </a:rPr>
              <a:t>.</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b="1" dirty="0" err="1">
                <a:solidFill>
                  <a:schemeClr val="dk1"/>
                </a:solidFill>
              </a:rPr>
              <a:t>Sugeruje</a:t>
            </a:r>
            <a:r>
              <a:rPr lang="en-US" sz="900" b="1" dirty="0">
                <a:solidFill>
                  <a:schemeClr val="dk1"/>
                </a:solidFill>
              </a:rPr>
              <a:t> </a:t>
            </a:r>
            <a:r>
              <a:rPr lang="en-US" sz="900" b="1" dirty="0" err="1">
                <a:solidFill>
                  <a:schemeClr val="dk1"/>
                </a:solidFill>
              </a:rPr>
              <a:t>się</a:t>
            </a:r>
            <a:r>
              <a:rPr lang="en-US" sz="900" dirty="0">
                <a:solidFill>
                  <a:schemeClr val="dk1"/>
                </a:solidFill>
              </a:rPr>
              <a:t>, aby </a:t>
            </a:r>
            <a:r>
              <a:rPr lang="en-US" sz="900" dirty="0" err="1">
                <a:solidFill>
                  <a:schemeClr val="dk1"/>
                </a:solidFill>
              </a:rPr>
              <a:t>uczeń</a:t>
            </a:r>
            <a:r>
              <a:rPr lang="en-US" sz="900" dirty="0">
                <a:solidFill>
                  <a:schemeClr val="dk1"/>
                </a:solidFill>
              </a:rPr>
              <a:t> </a:t>
            </a:r>
            <a:r>
              <a:rPr lang="en-US" sz="900" dirty="0" err="1">
                <a:solidFill>
                  <a:schemeClr val="dk1"/>
                </a:solidFill>
              </a:rPr>
              <a:t>rozpoczął</a:t>
            </a:r>
            <a:r>
              <a:rPr lang="en-US" sz="900" dirty="0">
                <a:solidFill>
                  <a:schemeClr val="dk1"/>
                </a:solidFill>
              </a:rPr>
              <a:t> od </a:t>
            </a:r>
            <a:r>
              <a:rPr lang="en-US" sz="900" dirty="0" err="1">
                <a:solidFill>
                  <a:schemeClr val="dk1"/>
                </a:solidFill>
              </a:rPr>
              <a:t>przeanalizowania</a:t>
            </a:r>
            <a:r>
              <a:rPr lang="en-US" sz="900" dirty="0">
                <a:solidFill>
                  <a:schemeClr val="dk1"/>
                </a:solidFill>
              </a:rPr>
              <a:t> </a:t>
            </a:r>
            <a:r>
              <a:rPr lang="en-US" sz="900" dirty="0" err="1">
                <a:solidFill>
                  <a:schemeClr val="dk1"/>
                </a:solidFill>
              </a:rPr>
              <a:t>cyfrowej</a:t>
            </a:r>
            <a:r>
              <a:rPr lang="en-US" sz="900" dirty="0">
                <a:solidFill>
                  <a:schemeClr val="dk1"/>
                </a:solidFill>
              </a:rPr>
              <a:t> </a:t>
            </a:r>
            <a:r>
              <a:rPr lang="en-US" sz="900" dirty="0" err="1">
                <a:solidFill>
                  <a:schemeClr val="dk1"/>
                </a:solidFill>
              </a:rPr>
              <a:t>obecności</a:t>
            </a:r>
            <a:r>
              <a:rPr lang="en-US" sz="900" dirty="0">
                <a:solidFill>
                  <a:schemeClr val="dk1"/>
                </a:solidFill>
              </a:rPr>
              <a:t> </a:t>
            </a:r>
            <a:r>
              <a:rPr lang="en-US" sz="900" dirty="0" err="1">
                <a:solidFill>
                  <a:schemeClr val="dk1"/>
                </a:solidFill>
              </a:rPr>
              <a:t>marki</a:t>
            </a:r>
            <a:r>
              <a:rPr lang="en-US" sz="900" dirty="0">
                <a:solidFill>
                  <a:schemeClr val="dk1"/>
                </a:solidFill>
              </a:rPr>
              <a:t>, </a:t>
            </a:r>
            <a:r>
              <a:rPr lang="en-US" sz="900" dirty="0" err="1">
                <a:solidFill>
                  <a:schemeClr val="dk1"/>
                </a:solidFill>
              </a:rPr>
              <a:t>próbując</a:t>
            </a:r>
            <a:r>
              <a:rPr lang="en-US" sz="900" dirty="0">
                <a:solidFill>
                  <a:schemeClr val="dk1"/>
                </a:solidFill>
              </a:rPr>
              <a:t> </a:t>
            </a:r>
            <a:r>
              <a:rPr lang="en-US" sz="900" dirty="0" err="1">
                <a:solidFill>
                  <a:schemeClr val="dk1"/>
                </a:solidFill>
              </a:rPr>
              <a:t>przeanalizować</a:t>
            </a:r>
            <a:r>
              <a:rPr lang="en-US" sz="900" dirty="0">
                <a:solidFill>
                  <a:schemeClr val="dk1"/>
                </a:solidFill>
              </a:rPr>
              <a:t> </a:t>
            </a:r>
            <a:r>
              <a:rPr lang="en-US" sz="900" dirty="0" err="1">
                <a:solidFill>
                  <a:schemeClr val="dk1"/>
                </a:solidFill>
              </a:rPr>
              <a:t>stronę</a:t>
            </a:r>
            <a:r>
              <a:rPr lang="en-US" sz="900" dirty="0">
                <a:solidFill>
                  <a:schemeClr val="dk1"/>
                </a:solidFill>
              </a:rPr>
              <a:t> </a:t>
            </a:r>
            <a:r>
              <a:rPr lang="en-US" sz="900" dirty="0" err="1">
                <a:solidFill>
                  <a:schemeClr val="dk1"/>
                </a:solidFill>
              </a:rPr>
              <a:t>internetową</a:t>
            </a:r>
            <a:r>
              <a:rPr lang="en-US" sz="900" dirty="0">
                <a:solidFill>
                  <a:schemeClr val="dk1"/>
                </a:solidFill>
              </a:rPr>
              <a:t>, e-mailing (</a:t>
            </a:r>
            <a:r>
              <a:rPr lang="en-US" sz="900" dirty="0" err="1">
                <a:solidFill>
                  <a:schemeClr val="dk1"/>
                </a:solidFill>
              </a:rPr>
              <a:t>sugeruje</a:t>
            </a:r>
            <a:r>
              <a:rPr lang="en-US" sz="900" dirty="0">
                <a:solidFill>
                  <a:schemeClr val="dk1"/>
                </a:solidFill>
              </a:rPr>
              <a:t> </a:t>
            </a:r>
            <a:r>
              <a:rPr lang="en-US" sz="900" dirty="0" err="1">
                <a:solidFill>
                  <a:schemeClr val="dk1"/>
                </a:solidFill>
              </a:rPr>
              <a:t>się</a:t>
            </a:r>
            <a:r>
              <a:rPr lang="en-US" sz="900" dirty="0">
                <a:solidFill>
                  <a:schemeClr val="dk1"/>
                </a:solidFill>
              </a:rPr>
              <a:t>, aby </a:t>
            </a:r>
            <a:r>
              <a:rPr lang="en-US" sz="900" dirty="0" err="1">
                <a:solidFill>
                  <a:schemeClr val="dk1"/>
                </a:solidFill>
              </a:rPr>
              <a:t>uczeń</a:t>
            </a:r>
            <a:r>
              <a:rPr lang="en-US" sz="900" dirty="0">
                <a:solidFill>
                  <a:schemeClr val="dk1"/>
                </a:solidFill>
              </a:rPr>
              <a:t> </a:t>
            </a:r>
            <a:r>
              <a:rPr lang="en-US" sz="900" dirty="0" err="1">
                <a:solidFill>
                  <a:schemeClr val="dk1"/>
                </a:solidFill>
              </a:rPr>
              <a:t>zapisał</a:t>
            </a:r>
            <a:r>
              <a:rPr lang="en-US" sz="900" dirty="0">
                <a:solidFill>
                  <a:schemeClr val="dk1"/>
                </a:solidFill>
              </a:rPr>
              <a:t> </a:t>
            </a:r>
            <a:r>
              <a:rPr lang="en-US" sz="900" dirty="0" err="1">
                <a:solidFill>
                  <a:schemeClr val="dk1"/>
                </a:solidFill>
              </a:rPr>
              <a:t>się</a:t>
            </a:r>
            <a:r>
              <a:rPr lang="en-US" sz="900" dirty="0">
                <a:solidFill>
                  <a:schemeClr val="dk1"/>
                </a:solidFill>
              </a:rPr>
              <a:t> do </a:t>
            </a:r>
            <a:r>
              <a:rPr lang="en-US" sz="900" dirty="0" err="1">
                <a:solidFill>
                  <a:schemeClr val="dk1"/>
                </a:solidFill>
              </a:rPr>
              <a:t>newslettera</a:t>
            </a:r>
            <a:r>
              <a:rPr lang="en-US" sz="900" dirty="0">
                <a:solidFill>
                  <a:schemeClr val="dk1"/>
                </a:solidFill>
              </a:rPr>
              <a:t>, aby </a:t>
            </a:r>
            <a:r>
              <a:rPr lang="en-US" sz="900" dirty="0" err="1">
                <a:solidFill>
                  <a:schemeClr val="dk1"/>
                </a:solidFill>
              </a:rPr>
              <a:t>zobaczyć</a:t>
            </a:r>
            <a:r>
              <a:rPr lang="en-US" sz="900" dirty="0">
                <a:solidFill>
                  <a:schemeClr val="dk1"/>
                </a:solidFill>
              </a:rPr>
              <a:t> </a:t>
            </a:r>
            <a:r>
              <a:rPr lang="en-US" sz="900" dirty="0" err="1">
                <a:solidFill>
                  <a:schemeClr val="dk1"/>
                </a:solidFill>
              </a:rPr>
              <a:t>częstotliwość</a:t>
            </a:r>
            <a:r>
              <a:rPr lang="en-US" sz="900" dirty="0">
                <a:solidFill>
                  <a:schemeClr val="dk1"/>
                </a:solidFill>
              </a:rPr>
              <a:t>, </a:t>
            </a:r>
            <a:r>
              <a:rPr lang="en-US" sz="900" dirty="0" err="1">
                <a:solidFill>
                  <a:schemeClr val="dk1"/>
                </a:solidFill>
              </a:rPr>
              <a:t>treść</a:t>
            </a:r>
            <a:r>
              <a:rPr lang="en-US" sz="900" dirty="0">
                <a:solidFill>
                  <a:schemeClr val="dk1"/>
                </a:solidFill>
              </a:rPr>
              <a:t>,...), </a:t>
            </a:r>
            <a:r>
              <a:rPr lang="en-US" sz="900" dirty="0" err="1">
                <a:solidFill>
                  <a:schemeClr val="dk1"/>
                </a:solidFill>
              </a:rPr>
              <a:t>obecność</a:t>
            </a:r>
            <a:r>
              <a:rPr lang="en-US" sz="900" dirty="0">
                <a:solidFill>
                  <a:schemeClr val="dk1"/>
                </a:solidFill>
              </a:rPr>
              <a:t> w </a:t>
            </a:r>
            <a:r>
              <a:rPr lang="en-US" sz="900" dirty="0" err="1">
                <a:solidFill>
                  <a:schemeClr val="dk1"/>
                </a:solidFill>
              </a:rPr>
              <a:t>sieciach</a:t>
            </a:r>
            <a:r>
              <a:rPr lang="en-US" sz="900" dirty="0">
                <a:solidFill>
                  <a:schemeClr val="dk1"/>
                </a:solidFill>
              </a:rPr>
              <a:t> </a:t>
            </a:r>
            <a:r>
              <a:rPr lang="en-US" sz="900" dirty="0" err="1">
                <a:solidFill>
                  <a:schemeClr val="dk1"/>
                </a:solidFill>
              </a:rPr>
              <a:t>społecznościowych</a:t>
            </a:r>
            <a:r>
              <a:rPr lang="en-US" sz="900" dirty="0">
                <a:solidFill>
                  <a:schemeClr val="dk1"/>
                </a:solidFill>
              </a:rPr>
              <a:t> (</a:t>
            </a:r>
            <a:r>
              <a:rPr lang="en-US" sz="900" dirty="0" err="1">
                <a:solidFill>
                  <a:schemeClr val="dk1"/>
                </a:solidFill>
              </a:rPr>
              <a:t>sprawdzenie</a:t>
            </a:r>
            <a:r>
              <a:rPr lang="en-US" sz="900" dirty="0">
                <a:solidFill>
                  <a:schemeClr val="dk1"/>
                </a:solidFill>
              </a:rPr>
              <a:t>, </a:t>
            </a:r>
            <a:r>
              <a:rPr lang="en-US" sz="900" dirty="0" err="1">
                <a:solidFill>
                  <a:schemeClr val="dk1"/>
                </a:solidFill>
              </a:rPr>
              <a:t>które</a:t>
            </a:r>
            <a:r>
              <a:rPr lang="en-US" sz="900" dirty="0">
                <a:solidFill>
                  <a:schemeClr val="dk1"/>
                </a:solidFill>
              </a:rPr>
              <a:t> </a:t>
            </a:r>
            <a:r>
              <a:rPr lang="en-US" sz="900" dirty="0" err="1">
                <a:solidFill>
                  <a:schemeClr val="dk1"/>
                </a:solidFill>
              </a:rPr>
              <a:t>sieci</a:t>
            </a:r>
            <a:r>
              <a:rPr lang="en-US" sz="900" dirty="0">
                <a:solidFill>
                  <a:schemeClr val="dk1"/>
                </a:solidFill>
              </a:rPr>
              <a:t> </a:t>
            </a:r>
            <a:r>
              <a:rPr lang="en-US" sz="900" dirty="0" err="1">
                <a:solidFill>
                  <a:schemeClr val="dk1"/>
                </a:solidFill>
              </a:rPr>
              <a:t>są</a:t>
            </a:r>
            <a:r>
              <a:rPr lang="en-US" sz="900" dirty="0">
                <a:solidFill>
                  <a:schemeClr val="dk1"/>
                </a:solidFill>
              </a:rPr>
              <a:t> </a:t>
            </a:r>
            <a:r>
              <a:rPr lang="en-US" sz="900" dirty="0" err="1">
                <a:solidFill>
                  <a:schemeClr val="dk1"/>
                </a:solidFill>
              </a:rPr>
              <a:t>używane</a:t>
            </a:r>
            <a:r>
              <a:rPr lang="en-US" sz="900" dirty="0">
                <a:solidFill>
                  <a:schemeClr val="dk1"/>
                </a:solidFill>
              </a:rPr>
              <a:t>, </a:t>
            </a:r>
            <a:r>
              <a:rPr lang="en-US" sz="900" dirty="0" err="1">
                <a:solidFill>
                  <a:schemeClr val="dk1"/>
                </a:solidFill>
              </a:rPr>
              <a:t>częstotliwość</a:t>
            </a:r>
            <a:r>
              <a:rPr lang="en-US" sz="900" dirty="0">
                <a:solidFill>
                  <a:schemeClr val="dk1"/>
                </a:solidFill>
              </a:rPr>
              <a:t>, </a:t>
            </a:r>
            <a:r>
              <a:rPr lang="en-US" sz="900" dirty="0" err="1">
                <a:solidFill>
                  <a:schemeClr val="dk1"/>
                </a:solidFill>
              </a:rPr>
              <a:t>wiadomość</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reklamy</a:t>
            </a:r>
            <a:r>
              <a:rPr lang="en-US" sz="900" dirty="0">
                <a:solidFill>
                  <a:schemeClr val="dk1"/>
                </a:solidFill>
              </a:rPr>
              <a:t> </a:t>
            </a:r>
            <a:r>
              <a:rPr lang="en-US" sz="900" dirty="0" err="1">
                <a:solidFill>
                  <a:schemeClr val="dk1"/>
                </a:solidFill>
              </a:rPr>
              <a:t>tworzone</a:t>
            </a:r>
            <a:r>
              <a:rPr lang="en-US" sz="900" dirty="0">
                <a:solidFill>
                  <a:schemeClr val="dk1"/>
                </a:solidFill>
              </a:rPr>
              <a:t> </a:t>
            </a:r>
            <a:r>
              <a:rPr lang="en-US" sz="900" dirty="0" err="1">
                <a:solidFill>
                  <a:schemeClr val="dk1"/>
                </a:solidFill>
              </a:rPr>
              <a:t>przez</a:t>
            </a:r>
            <a:r>
              <a:rPr lang="en-US" sz="900" dirty="0">
                <a:solidFill>
                  <a:schemeClr val="dk1"/>
                </a:solidFill>
              </a:rPr>
              <a:t> </a:t>
            </a:r>
            <a:r>
              <a:rPr lang="en-US" sz="900" dirty="0" err="1">
                <a:solidFill>
                  <a:schemeClr val="dk1"/>
                </a:solidFill>
              </a:rPr>
              <a:t>markę</a:t>
            </a:r>
            <a:r>
              <a:rPr lang="en-US" sz="900" dirty="0">
                <a:solidFill>
                  <a:schemeClr val="dk1"/>
                </a:solidFill>
              </a:rPr>
              <a:t>. </a:t>
            </a:r>
            <a:r>
              <a:rPr lang="en-US" sz="900" dirty="0" err="1">
                <a:solidFill>
                  <a:schemeClr val="dk1"/>
                </a:solidFill>
              </a:rPr>
              <a:t>Tak</a:t>
            </a:r>
            <a:r>
              <a:rPr lang="en-US" sz="900" dirty="0">
                <a:solidFill>
                  <a:schemeClr val="dk1"/>
                </a:solidFill>
              </a:rPr>
              <a:t> </a:t>
            </a:r>
            <a:r>
              <a:rPr lang="en-US" sz="900" dirty="0" err="1">
                <a:solidFill>
                  <a:schemeClr val="dk1"/>
                </a:solidFill>
              </a:rPr>
              <a:t>więc</a:t>
            </a:r>
            <a:r>
              <a:rPr lang="en-US" sz="900" dirty="0">
                <a:solidFill>
                  <a:schemeClr val="dk1"/>
                </a:solidFill>
              </a:rPr>
              <a:t> </a:t>
            </a:r>
            <a:r>
              <a:rPr lang="en-US" sz="900" dirty="0" err="1">
                <a:solidFill>
                  <a:schemeClr val="dk1"/>
                </a:solidFill>
              </a:rPr>
              <a:t>idealnym</a:t>
            </a:r>
            <a:r>
              <a:rPr lang="en-US" sz="900" dirty="0">
                <a:solidFill>
                  <a:schemeClr val="dk1"/>
                </a:solidFill>
              </a:rPr>
              <a:t> </a:t>
            </a:r>
            <a:r>
              <a:rPr lang="en-US" sz="900" dirty="0" err="1">
                <a:solidFill>
                  <a:schemeClr val="dk1"/>
                </a:solidFill>
              </a:rPr>
              <a:t>rozwiązaniem</a:t>
            </a:r>
            <a:r>
              <a:rPr lang="en-US" sz="900" dirty="0">
                <a:solidFill>
                  <a:schemeClr val="dk1"/>
                </a:solidFill>
              </a:rPr>
              <a:t> jest </a:t>
            </a:r>
            <a:r>
              <a:rPr lang="en-US" sz="900" dirty="0" err="1">
                <a:solidFill>
                  <a:schemeClr val="dk1"/>
                </a:solidFill>
              </a:rPr>
              <a:t>próba</a:t>
            </a:r>
            <a:r>
              <a:rPr lang="en-US" sz="900" dirty="0">
                <a:solidFill>
                  <a:schemeClr val="dk1"/>
                </a:solidFill>
              </a:rPr>
              <a:t> </a:t>
            </a:r>
            <a:r>
              <a:rPr lang="en-US" sz="900" dirty="0" err="1">
                <a:solidFill>
                  <a:schemeClr val="dk1"/>
                </a:solidFill>
              </a:rPr>
              <a:t>odpowiedzi</a:t>
            </a:r>
            <a:r>
              <a:rPr lang="en-US" sz="900" dirty="0">
                <a:solidFill>
                  <a:schemeClr val="dk1"/>
                </a:solidFill>
              </a:rPr>
              <a:t> </a:t>
            </a:r>
            <a:r>
              <a:rPr lang="en-US" sz="900" dirty="0" err="1">
                <a:solidFill>
                  <a:schemeClr val="dk1"/>
                </a:solidFill>
              </a:rPr>
              <a:t>na</a:t>
            </a:r>
            <a:r>
              <a:rPr lang="en-US" sz="900" dirty="0">
                <a:solidFill>
                  <a:schemeClr val="dk1"/>
                </a:solidFill>
              </a:rPr>
              <a:t> to, co </a:t>
            </a:r>
            <a:r>
              <a:rPr lang="en-US" sz="900" dirty="0" err="1">
                <a:solidFill>
                  <a:schemeClr val="dk1"/>
                </a:solidFill>
              </a:rPr>
              <a:t>zostało</a:t>
            </a:r>
            <a:r>
              <a:rPr lang="en-US" sz="900" dirty="0">
                <a:solidFill>
                  <a:schemeClr val="dk1"/>
                </a:solidFill>
              </a:rPr>
              <a:t> </a:t>
            </a:r>
            <a:r>
              <a:rPr lang="en-US" sz="900" dirty="0" err="1">
                <a:solidFill>
                  <a:schemeClr val="dk1"/>
                </a:solidFill>
              </a:rPr>
              <a:t>wspomniane</a:t>
            </a:r>
            <a:r>
              <a:rPr lang="en-US" sz="900" dirty="0">
                <a:solidFill>
                  <a:schemeClr val="dk1"/>
                </a:solidFill>
              </a:rPr>
              <a:t> w </a:t>
            </a:r>
            <a:r>
              <a:rPr lang="en-US" sz="900" dirty="0" err="1">
                <a:solidFill>
                  <a:schemeClr val="dk1"/>
                </a:solidFill>
              </a:rPr>
              <a:t>notatkach</a:t>
            </a:r>
            <a:r>
              <a:rPr lang="en-US" sz="900" dirty="0">
                <a:solidFill>
                  <a:schemeClr val="dk1"/>
                </a:solidFill>
              </a:rPr>
              <a:t> </a:t>
            </a:r>
            <a:r>
              <a:rPr lang="en-US" sz="900" b="1" dirty="0" err="1">
                <a:solidFill>
                  <a:schemeClr val="dk1"/>
                </a:solidFill>
              </a:rPr>
              <a:t>na</a:t>
            </a:r>
            <a:r>
              <a:rPr lang="en-US" sz="900" b="1" dirty="0">
                <a:solidFill>
                  <a:schemeClr val="dk1"/>
                </a:solidFill>
              </a:rPr>
              <a:t> </a:t>
            </a:r>
            <a:r>
              <a:rPr lang="en-US" sz="900" b="1" dirty="0" err="1">
                <a:solidFill>
                  <a:schemeClr val="dk1"/>
                </a:solidFill>
              </a:rPr>
              <a:t>slajdzie</a:t>
            </a:r>
            <a:r>
              <a:rPr lang="en-US" sz="900" b="1" dirty="0">
                <a:solidFill>
                  <a:schemeClr val="dk1"/>
                </a:solidFill>
              </a:rPr>
              <a:t> 15 </a:t>
            </a:r>
            <a:r>
              <a:rPr lang="en-US" sz="900" b="1" dirty="0" err="1">
                <a:solidFill>
                  <a:schemeClr val="dk1"/>
                </a:solidFill>
              </a:rPr>
              <a:t>i</a:t>
            </a:r>
            <a:r>
              <a:rPr lang="en-US" sz="900" b="1" dirty="0">
                <a:solidFill>
                  <a:schemeClr val="dk1"/>
                </a:solidFill>
              </a:rPr>
              <a:t> </a:t>
            </a:r>
            <a:r>
              <a:rPr lang="en-US" sz="900" b="1" dirty="0" err="1">
                <a:solidFill>
                  <a:schemeClr val="dk1"/>
                </a:solidFill>
              </a:rPr>
              <a:t>kolejnych</a:t>
            </a:r>
            <a:r>
              <a:rPr lang="en-US" sz="900" dirty="0">
                <a:solidFill>
                  <a:schemeClr val="dk1"/>
                </a:solidFill>
              </a:rPr>
              <a:t>.</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b="1" dirty="0" err="1">
                <a:solidFill>
                  <a:schemeClr val="dk1"/>
                </a:solidFill>
              </a:rPr>
              <a:t>Klasyfikacja</a:t>
            </a:r>
            <a:r>
              <a:rPr lang="en-US" sz="900" b="1" dirty="0">
                <a:solidFill>
                  <a:schemeClr val="dk1"/>
                </a:solidFill>
              </a:rPr>
              <a:t> </a:t>
            </a:r>
            <a:r>
              <a:rPr lang="en-US" sz="900" b="1" dirty="0" err="1">
                <a:solidFill>
                  <a:schemeClr val="dk1"/>
                </a:solidFill>
              </a:rPr>
              <a:t>wyników</a:t>
            </a:r>
            <a:r>
              <a:rPr lang="en-US" sz="900" b="1" dirty="0">
                <a:solidFill>
                  <a:schemeClr val="dk1"/>
                </a:solidFill>
              </a:rPr>
              <a:t>:</a:t>
            </a:r>
            <a:endParaRPr sz="900" b="1"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dirty="0" err="1" smtClean="0">
                <a:solidFill>
                  <a:schemeClr val="dk1"/>
                </a:solidFill>
              </a:rPr>
              <a:t>Niepowodzenie</a:t>
            </a:r>
            <a:r>
              <a:rPr lang="pl-PL" sz="900" dirty="0" smtClean="0">
                <a:solidFill>
                  <a:schemeClr val="dk1"/>
                </a:solidFill>
              </a:rPr>
              <a:t>, brak zaliczenia</a:t>
            </a:r>
            <a:r>
              <a:rPr lang="en-US" sz="900" dirty="0" smtClean="0">
                <a:solidFill>
                  <a:schemeClr val="dk1"/>
                </a:solidFill>
              </a:rPr>
              <a:t>: </a:t>
            </a:r>
            <a:r>
              <a:rPr lang="en-US" sz="900" dirty="0" err="1">
                <a:solidFill>
                  <a:schemeClr val="dk1"/>
                </a:solidFill>
              </a:rPr>
              <a:t>brak</a:t>
            </a:r>
            <a:r>
              <a:rPr lang="en-US" sz="900" dirty="0">
                <a:solidFill>
                  <a:schemeClr val="dk1"/>
                </a:solidFill>
              </a:rPr>
              <a:t> </a:t>
            </a:r>
            <a:r>
              <a:rPr lang="en-US" sz="900" dirty="0" err="1">
                <a:solidFill>
                  <a:schemeClr val="dk1"/>
                </a:solidFill>
              </a:rPr>
              <a:t>opisu</a:t>
            </a:r>
            <a:r>
              <a:rPr lang="en-US" sz="900" dirty="0">
                <a:solidFill>
                  <a:schemeClr val="dk1"/>
                </a:solidFill>
              </a:rPr>
              <a:t> we </a:t>
            </a:r>
            <a:r>
              <a:rPr lang="en-US" sz="900" dirty="0" err="1">
                <a:solidFill>
                  <a:schemeClr val="dk1"/>
                </a:solidFill>
              </a:rPr>
              <a:t>wszystkich</a:t>
            </a:r>
            <a:r>
              <a:rPr lang="en-US" sz="900" dirty="0">
                <a:solidFill>
                  <a:schemeClr val="dk1"/>
                </a:solidFill>
              </a:rPr>
              <a:t> </a:t>
            </a:r>
            <a:r>
              <a:rPr lang="en-US" sz="900" dirty="0" err="1">
                <a:solidFill>
                  <a:schemeClr val="dk1"/>
                </a:solidFill>
              </a:rPr>
              <a:t>elementach</a:t>
            </a:r>
            <a:r>
              <a:rPr lang="en-US" sz="900" dirty="0">
                <a:solidFill>
                  <a:schemeClr val="dk1"/>
                </a:solidFill>
              </a:rPr>
              <a:t> </a:t>
            </a:r>
            <a:r>
              <a:rPr lang="en-US" sz="900" dirty="0" err="1">
                <a:solidFill>
                  <a:schemeClr val="dk1"/>
                </a:solidFill>
              </a:rPr>
              <a:t>modelu</a:t>
            </a:r>
            <a:r>
              <a:rPr lang="en-US" sz="900" dirty="0">
                <a:solidFill>
                  <a:schemeClr val="dk1"/>
                </a:solidFill>
              </a:rPr>
              <a:t> </a:t>
            </a:r>
            <a:r>
              <a:rPr lang="en-US" sz="900" dirty="0" err="1">
                <a:solidFill>
                  <a:schemeClr val="dk1"/>
                </a:solidFill>
              </a:rPr>
              <a:t>lub</a:t>
            </a:r>
            <a:r>
              <a:rPr lang="en-US" sz="900" dirty="0">
                <a:solidFill>
                  <a:schemeClr val="dk1"/>
                </a:solidFill>
              </a:rPr>
              <a:t> </a:t>
            </a:r>
            <a:r>
              <a:rPr lang="en-US" sz="900" dirty="0" err="1">
                <a:solidFill>
                  <a:schemeClr val="dk1"/>
                </a:solidFill>
              </a:rPr>
              <a:t>opis</a:t>
            </a:r>
            <a:r>
              <a:rPr lang="en-US" sz="900" dirty="0">
                <a:solidFill>
                  <a:schemeClr val="dk1"/>
                </a:solidFill>
              </a:rPr>
              <a:t> jest </a:t>
            </a:r>
            <a:r>
              <a:rPr lang="en-US" sz="900" dirty="0" err="1">
                <a:solidFill>
                  <a:schemeClr val="dk1"/>
                </a:solidFill>
              </a:rPr>
              <a:t>bardzo</a:t>
            </a:r>
            <a:r>
              <a:rPr lang="en-US" sz="900" dirty="0">
                <a:solidFill>
                  <a:schemeClr val="dk1"/>
                </a:solidFill>
              </a:rPr>
              <a:t> </a:t>
            </a:r>
            <a:r>
              <a:rPr lang="pl-PL" sz="900" dirty="0" smtClean="0">
                <a:solidFill>
                  <a:schemeClr val="dk1"/>
                </a:solidFill>
              </a:rPr>
              <a:t>ubogi </a:t>
            </a:r>
            <a:r>
              <a:rPr lang="en-US" sz="900" dirty="0" smtClean="0">
                <a:solidFill>
                  <a:schemeClr val="dk1"/>
                </a:solidFill>
              </a:rPr>
              <a:t>w </a:t>
            </a:r>
            <a:r>
              <a:rPr lang="en-US" sz="900" dirty="0" err="1">
                <a:solidFill>
                  <a:schemeClr val="dk1"/>
                </a:solidFill>
              </a:rPr>
              <a:t>większości</a:t>
            </a:r>
            <a:r>
              <a:rPr lang="en-US" sz="900" dirty="0">
                <a:solidFill>
                  <a:schemeClr val="dk1"/>
                </a:solidFill>
              </a:rPr>
              <a:t> </a:t>
            </a:r>
            <a:r>
              <a:rPr lang="en-US" sz="900" dirty="0" err="1">
                <a:solidFill>
                  <a:schemeClr val="dk1"/>
                </a:solidFill>
              </a:rPr>
              <a:t>elementów</a:t>
            </a:r>
            <a:r>
              <a:rPr lang="en-US" sz="900" dirty="0">
                <a:solidFill>
                  <a:schemeClr val="dk1"/>
                </a:solidFill>
              </a:rPr>
              <a:t>.</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pl-PL" sz="900" dirty="0" smtClean="0">
                <a:solidFill>
                  <a:schemeClr val="dk1"/>
                </a:solidFill>
              </a:rPr>
              <a:t>Przeciętnie</a:t>
            </a:r>
            <a:r>
              <a:rPr lang="en-US" sz="900" dirty="0" smtClean="0">
                <a:solidFill>
                  <a:schemeClr val="dk1"/>
                </a:solidFill>
              </a:rPr>
              <a:t>: </a:t>
            </a:r>
            <a:r>
              <a:rPr lang="en-US" sz="900" dirty="0" err="1">
                <a:solidFill>
                  <a:schemeClr val="dk1"/>
                </a:solidFill>
              </a:rPr>
              <a:t>opis</a:t>
            </a:r>
            <a:r>
              <a:rPr lang="en-US" sz="900" dirty="0">
                <a:solidFill>
                  <a:schemeClr val="dk1"/>
                </a:solidFill>
              </a:rPr>
              <a:t> </a:t>
            </a:r>
            <a:r>
              <a:rPr lang="en-US" sz="900" dirty="0" err="1">
                <a:solidFill>
                  <a:schemeClr val="dk1"/>
                </a:solidFill>
              </a:rPr>
              <a:t>nie</a:t>
            </a:r>
            <a:r>
              <a:rPr lang="en-US" sz="900" dirty="0">
                <a:solidFill>
                  <a:schemeClr val="dk1"/>
                </a:solidFill>
              </a:rPr>
              <a:t> jest </a:t>
            </a:r>
            <a:r>
              <a:rPr lang="en-US" sz="900" dirty="0" err="1">
                <a:solidFill>
                  <a:schemeClr val="dk1"/>
                </a:solidFill>
              </a:rPr>
              <a:t>wystarczająco</a:t>
            </a:r>
            <a:r>
              <a:rPr lang="en-US" sz="900" dirty="0">
                <a:solidFill>
                  <a:schemeClr val="dk1"/>
                </a:solidFill>
              </a:rPr>
              <a:t> </a:t>
            </a:r>
            <a:r>
              <a:rPr lang="en-US" sz="900" dirty="0" err="1">
                <a:solidFill>
                  <a:schemeClr val="dk1"/>
                </a:solidFill>
              </a:rPr>
              <a:t>jasny</a:t>
            </a:r>
            <a:r>
              <a:rPr lang="en-US" sz="900" dirty="0">
                <a:solidFill>
                  <a:schemeClr val="dk1"/>
                </a:solidFill>
              </a:rPr>
              <a:t> we </a:t>
            </a:r>
            <a:r>
              <a:rPr lang="en-US" sz="900" dirty="0" err="1">
                <a:solidFill>
                  <a:schemeClr val="dk1"/>
                </a:solidFill>
              </a:rPr>
              <a:t>wszystkich</a:t>
            </a:r>
            <a:r>
              <a:rPr lang="en-US" sz="900" dirty="0">
                <a:solidFill>
                  <a:schemeClr val="dk1"/>
                </a:solidFill>
              </a:rPr>
              <a:t> </a:t>
            </a:r>
            <a:r>
              <a:rPr lang="en-US" sz="900" dirty="0" err="1">
                <a:solidFill>
                  <a:schemeClr val="dk1"/>
                </a:solidFill>
              </a:rPr>
              <a:t>elementach</a:t>
            </a:r>
            <a:r>
              <a:rPr lang="en-US" sz="900" dirty="0">
                <a:solidFill>
                  <a:schemeClr val="dk1"/>
                </a:solidFill>
              </a:rPr>
              <a:t> </a:t>
            </a:r>
            <a:r>
              <a:rPr lang="en-US" sz="900" dirty="0" err="1">
                <a:solidFill>
                  <a:schemeClr val="dk1"/>
                </a:solidFill>
              </a:rPr>
              <a:t>modelu</a:t>
            </a:r>
            <a:r>
              <a:rPr lang="en-US" sz="900" dirty="0">
                <a:solidFill>
                  <a:schemeClr val="dk1"/>
                </a:solidFill>
              </a:rPr>
              <a:t>.</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pl-PL" sz="900" dirty="0" smtClean="0">
                <a:solidFill>
                  <a:schemeClr val="dk1"/>
                </a:solidFill>
              </a:rPr>
              <a:t>Sukces</a:t>
            </a:r>
            <a:r>
              <a:rPr lang="en-US" sz="900" dirty="0" smtClean="0">
                <a:solidFill>
                  <a:schemeClr val="dk1"/>
                </a:solidFill>
              </a:rPr>
              <a:t>: </a:t>
            </a:r>
            <a:r>
              <a:rPr lang="en-US" sz="900" dirty="0" err="1">
                <a:solidFill>
                  <a:schemeClr val="dk1"/>
                </a:solidFill>
              </a:rPr>
              <a:t>wszystkie</a:t>
            </a:r>
            <a:r>
              <a:rPr lang="en-US" sz="900" dirty="0">
                <a:solidFill>
                  <a:schemeClr val="dk1"/>
                </a:solidFill>
              </a:rPr>
              <a:t> </a:t>
            </a:r>
            <a:r>
              <a:rPr lang="en-US" sz="900" dirty="0" err="1">
                <a:solidFill>
                  <a:schemeClr val="dk1"/>
                </a:solidFill>
              </a:rPr>
              <a:t>elementy</a:t>
            </a:r>
            <a:r>
              <a:rPr lang="en-US" sz="900" dirty="0">
                <a:solidFill>
                  <a:schemeClr val="dk1"/>
                </a:solidFill>
              </a:rPr>
              <a:t> </a:t>
            </a:r>
            <a:r>
              <a:rPr lang="en-US" sz="900" dirty="0" err="1">
                <a:solidFill>
                  <a:schemeClr val="dk1"/>
                </a:solidFill>
              </a:rPr>
              <a:t>modelu</a:t>
            </a:r>
            <a:r>
              <a:rPr lang="en-US" sz="900" dirty="0">
                <a:solidFill>
                  <a:schemeClr val="dk1"/>
                </a:solidFill>
              </a:rPr>
              <a:t> </a:t>
            </a:r>
            <a:r>
              <a:rPr lang="en-US" sz="900" dirty="0" err="1">
                <a:solidFill>
                  <a:schemeClr val="dk1"/>
                </a:solidFill>
              </a:rPr>
              <a:t>są</a:t>
            </a:r>
            <a:r>
              <a:rPr lang="en-US" sz="900" dirty="0">
                <a:solidFill>
                  <a:schemeClr val="dk1"/>
                </a:solidFill>
              </a:rPr>
              <a:t> </a:t>
            </a:r>
            <a:r>
              <a:rPr lang="en-US" sz="900" dirty="0" err="1">
                <a:solidFill>
                  <a:schemeClr val="dk1"/>
                </a:solidFill>
              </a:rPr>
              <a:t>dobrze</a:t>
            </a:r>
            <a:r>
              <a:rPr lang="en-US" sz="900" dirty="0">
                <a:solidFill>
                  <a:schemeClr val="dk1"/>
                </a:solidFill>
              </a:rPr>
              <a:t> </a:t>
            </a:r>
            <a:r>
              <a:rPr lang="en-US" sz="900" dirty="0" err="1">
                <a:solidFill>
                  <a:schemeClr val="dk1"/>
                </a:solidFill>
              </a:rPr>
              <a:t>opisane</a:t>
            </a:r>
            <a:r>
              <a:rPr lang="en-US" sz="900" dirty="0">
                <a:solidFill>
                  <a:schemeClr val="dk1"/>
                </a:solidFill>
              </a:rPr>
              <a:t>.</a:t>
            </a:r>
            <a:endParaRPr dirty="0"/>
          </a:p>
        </p:txBody>
      </p:sp>
    </p:spTree>
    <p:extLst>
      <p:ext uri="{BB962C8B-B14F-4D97-AF65-F5344CB8AC3E}">
        <p14:creationId xmlns:p14="http://schemas.microsoft.com/office/powerpoint/2010/main" val="107796802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p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5" name="Google Shape;585;p9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a:t>Czy wszystkie produkty sprzedawane offline będą sprzedawane przez Internet? Czy będą określone produkty dostępne tylko przez Internet? Czy marki będą takie same? Czy też będą istniały określone marki opracowane w celu komercjalizacji wyłącznie za pośrednictwem Internetu?</a:t>
            </a:r>
            <a:endParaRPr sz="900"/>
          </a:p>
          <a:p>
            <a:pPr marL="0" lvl="0" indent="0" algn="l" rtl="0">
              <a:lnSpc>
                <a:spcPct val="100000"/>
              </a:lnSpc>
              <a:spcBef>
                <a:spcPts val="0"/>
              </a:spcBef>
              <a:spcAft>
                <a:spcPts val="0"/>
              </a:spcAft>
              <a:buSzPts val="1100"/>
              <a:buNone/>
            </a:pPr>
            <a:r>
              <a:rPr lang="en-US" sz="900"/>
              <a:t>W odniesieniu do polityki produktowej należy również wziąć pod uwagę inne aspekty, takie jak: opakowanie, gwarancje, pomoc dotycząca produktu, usługi związane z produktem,...</a:t>
            </a:r>
            <a:endParaRPr sz="900"/>
          </a:p>
        </p:txBody>
      </p:sp>
    </p:spTree>
    <p:extLst>
      <p:ext uri="{BB962C8B-B14F-4D97-AF65-F5344CB8AC3E}">
        <p14:creationId xmlns:p14="http://schemas.microsoft.com/office/powerpoint/2010/main" val="54672764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8"/>
        <p:cNvGrpSpPr/>
        <p:nvPr/>
      </p:nvGrpSpPr>
      <p:grpSpPr>
        <a:xfrm>
          <a:off x="0" y="0"/>
          <a:ext cx="0" cy="0"/>
          <a:chOff x="0" y="0"/>
          <a:chExt cx="0" cy="0"/>
        </a:xfrm>
      </p:grpSpPr>
      <p:sp>
        <p:nvSpPr>
          <p:cNvPr id="589" name="Google Shape;589;p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0" name="Google Shape;590;p9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a:solidFill>
                  <a:schemeClr val="dk1"/>
                </a:solidFill>
              </a:rPr>
              <a:t>Model Canvas </a:t>
            </a:r>
            <a:r>
              <a:rPr lang="en-US" sz="900" dirty="0" err="1">
                <a:solidFill>
                  <a:schemeClr val="dk1"/>
                </a:solidFill>
              </a:rPr>
              <a:t>został</a:t>
            </a:r>
            <a:r>
              <a:rPr lang="en-US" sz="900" dirty="0">
                <a:solidFill>
                  <a:schemeClr val="dk1"/>
                </a:solidFill>
              </a:rPr>
              <a:t> </a:t>
            </a:r>
            <a:r>
              <a:rPr lang="en-US" sz="900" dirty="0" err="1">
                <a:solidFill>
                  <a:schemeClr val="dk1"/>
                </a:solidFill>
              </a:rPr>
              <a:t>stworzony</a:t>
            </a:r>
            <a:r>
              <a:rPr lang="en-US" sz="900" dirty="0">
                <a:solidFill>
                  <a:schemeClr val="dk1"/>
                </a:solidFill>
              </a:rPr>
              <a:t> </a:t>
            </a:r>
            <a:r>
              <a:rPr lang="en-US" sz="900" dirty="0" err="1">
                <a:solidFill>
                  <a:schemeClr val="dk1"/>
                </a:solidFill>
              </a:rPr>
              <a:t>przez</a:t>
            </a:r>
            <a:r>
              <a:rPr lang="en-US" sz="900" dirty="0">
                <a:solidFill>
                  <a:schemeClr val="dk1"/>
                </a:solidFill>
              </a:rPr>
              <a:t> </a:t>
            </a:r>
            <a:r>
              <a:rPr lang="en-US" sz="900" dirty="0" err="1">
                <a:solidFill>
                  <a:schemeClr val="dk1"/>
                </a:solidFill>
              </a:rPr>
              <a:t>Osterwaldera</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Pigneura</a:t>
            </a:r>
            <a:r>
              <a:rPr lang="en-US" sz="900" dirty="0">
                <a:solidFill>
                  <a:schemeClr val="dk1"/>
                </a:solidFill>
              </a:rPr>
              <a:t> </a:t>
            </a:r>
            <a:r>
              <a:rPr lang="en-US" sz="900" dirty="0" err="1">
                <a:solidFill>
                  <a:schemeClr val="dk1"/>
                </a:solidFill>
              </a:rPr>
              <a:t>i</a:t>
            </a:r>
            <a:r>
              <a:rPr lang="en-US" sz="900" dirty="0">
                <a:solidFill>
                  <a:schemeClr val="dk1"/>
                </a:solidFill>
              </a:rPr>
              <a:t> jest </a:t>
            </a:r>
            <a:r>
              <a:rPr lang="en-US" sz="900" dirty="0" err="1">
                <a:solidFill>
                  <a:schemeClr val="dk1"/>
                </a:solidFill>
              </a:rPr>
              <a:t>wykorzystywany</a:t>
            </a:r>
            <a:r>
              <a:rPr lang="en-US" sz="900" dirty="0">
                <a:solidFill>
                  <a:schemeClr val="dk1"/>
                </a:solidFill>
              </a:rPr>
              <a:t> do </a:t>
            </a:r>
            <a:r>
              <a:rPr lang="en-US" sz="900" dirty="0" err="1">
                <a:solidFill>
                  <a:schemeClr val="dk1"/>
                </a:solidFill>
              </a:rPr>
              <a:t>planowania</a:t>
            </a:r>
            <a:r>
              <a:rPr lang="en-US" sz="900" dirty="0">
                <a:solidFill>
                  <a:schemeClr val="dk1"/>
                </a:solidFill>
              </a:rPr>
              <a:t> </a:t>
            </a:r>
            <a:r>
              <a:rPr lang="en-US" sz="900" dirty="0" err="1">
                <a:solidFill>
                  <a:schemeClr val="dk1"/>
                </a:solidFill>
              </a:rPr>
              <a:t>strategicznego</a:t>
            </a:r>
            <a:r>
              <a:rPr lang="en-US" sz="900" dirty="0">
                <a:solidFill>
                  <a:schemeClr val="dk1"/>
                </a:solidFill>
              </a:rPr>
              <a:t> </a:t>
            </a:r>
            <a:r>
              <a:rPr lang="en-US" sz="900" dirty="0" err="1">
                <a:solidFill>
                  <a:schemeClr val="dk1"/>
                </a:solidFill>
              </a:rPr>
              <a:t>opartego</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zasadach</a:t>
            </a:r>
            <a:r>
              <a:rPr lang="en-US" sz="900" dirty="0">
                <a:solidFill>
                  <a:schemeClr val="dk1"/>
                </a:solidFill>
              </a:rPr>
              <a:t> </a:t>
            </a:r>
            <a:r>
              <a:rPr lang="en-US" sz="900" dirty="0" err="1">
                <a:solidFill>
                  <a:schemeClr val="dk1"/>
                </a:solidFill>
              </a:rPr>
              <a:t>marketingowych</a:t>
            </a:r>
            <a:r>
              <a:rPr lang="en-US" sz="900" dirty="0">
                <a:solidFill>
                  <a:schemeClr val="dk1"/>
                </a:solidFill>
              </a:rPr>
              <a:t>.</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Jedną</a:t>
            </a:r>
            <a:r>
              <a:rPr lang="en-US" sz="900" dirty="0">
                <a:solidFill>
                  <a:schemeClr val="dk1"/>
                </a:solidFill>
              </a:rPr>
              <a:t> z </a:t>
            </a:r>
            <a:r>
              <a:rPr lang="en-US" sz="900" dirty="0" err="1">
                <a:solidFill>
                  <a:schemeClr val="dk1"/>
                </a:solidFill>
              </a:rPr>
              <a:t>jej</a:t>
            </a:r>
            <a:r>
              <a:rPr lang="en-US" sz="900" dirty="0">
                <a:solidFill>
                  <a:schemeClr val="dk1"/>
                </a:solidFill>
              </a:rPr>
              <a:t> </a:t>
            </a:r>
            <a:r>
              <a:rPr lang="en-US" sz="900" dirty="0" err="1">
                <a:solidFill>
                  <a:schemeClr val="dk1"/>
                </a:solidFill>
              </a:rPr>
              <a:t>cech</a:t>
            </a:r>
            <a:r>
              <a:rPr lang="en-US" sz="900" dirty="0">
                <a:solidFill>
                  <a:schemeClr val="dk1"/>
                </a:solidFill>
              </a:rPr>
              <a:t> </a:t>
            </a:r>
            <a:r>
              <a:rPr lang="en-US" sz="900" dirty="0" err="1">
                <a:solidFill>
                  <a:schemeClr val="dk1"/>
                </a:solidFill>
              </a:rPr>
              <a:t>charakterystycznych</a:t>
            </a:r>
            <a:r>
              <a:rPr lang="en-US" sz="900" dirty="0">
                <a:solidFill>
                  <a:schemeClr val="dk1"/>
                </a:solidFill>
              </a:rPr>
              <a:t>, </a:t>
            </a:r>
            <a:r>
              <a:rPr lang="en-US" sz="900" dirty="0" err="1">
                <a:solidFill>
                  <a:schemeClr val="dk1"/>
                </a:solidFill>
              </a:rPr>
              <a:t>która</a:t>
            </a:r>
            <a:r>
              <a:rPr lang="en-US" sz="900" dirty="0">
                <a:solidFill>
                  <a:schemeClr val="dk1"/>
                </a:solidFill>
              </a:rPr>
              <a:t> </a:t>
            </a:r>
            <a:r>
              <a:rPr lang="en-US" sz="900" dirty="0" err="1">
                <a:solidFill>
                  <a:schemeClr val="dk1"/>
                </a:solidFill>
              </a:rPr>
              <a:t>przyczyniła</a:t>
            </a:r>
            <a:r>
              <a:rPr lang="en-US" sz="900" dirty="0">
                <a:solidFill>
                  <a:schemeClr val="dk1"/>
                </a:solidFill>
              </a:rPr>
              <a:t> </a:t>
            </a:r>
            <a:r>
              <a:rPr lang="en-US" sz="900" dirty="0" err="1">
                <a:solidFill>
                  <a:schemeClr val="dk1"/>
                </a:solidFill>
              </a:rPr>
              <a:t>się</a:t>
            </a:r>
            <a:r>
              <a:rPr lang="en-US" sz="900" dirty="0">
                <a:solidFill>
                  <a:schemeClr val="dk1"/>
                </a:solidFill>
              </a:rPr>
              <a:t> do </a:t>
            </a:r>
            <a:r>
              <a:rPr lang="en-US" sz="900" dirty="0" err="1">
                <a:solidFill>
                  <a:schemeClr val="dk1"/>
                </a:solidFill>
              </a:rPr>
              <a:t>jej</a:t>
            </a:r>
            <a:r>
              <a:rPr lang="en-US" sz="900" dirty="0">
                <a:solidFill>
                  <a:schemeClr val="dk1"/>
                </a:solidFill>
              </a:rPr>
              <a:t> </a:t>
            </a:r>
            <a:r>
              <a:rPr lang="en-US" sz="900" dirty="0" err="1">
                <a:solidFill>
                  <a:schemeClr val="dk1"/>
                </a:solidFill>
              </a:rPr>
              <a:t>przyjęcia</a:t>
            </a:r>
            <a:r>
              <a:rPr lang="en-US" sz="900" dirty="0">
                <a:solidFill>
                  <a:schemeClr val="dk1"/>
                </a:solidFill>
              </a:rPr>
              <a:t> </a:t>
            </a:r>
            <a:r>
              <a:rPr lang="en-US" sz="900" dirty="0" err="1">
                <a:solidFill>
                  <a:schemeClr val="dk1"/>
                </a:solidFill>
              </a:rPr>
              <a:t>i</a:t>
            </a:r>
            <a:r>
              <a:rPr lang="en-US" sz="900" dirty="0">
                <a:solidFill>
                  <a:schemeClr val="dk1"/>
                </a:solidFill>
              </a:rPr>
              <a:t> </a:t>
            </a:r>
            <a:r>
              <a:rPr lang="en-US" sz="900" dirty="0" err="1">
                <a:solidFill>
                  <a:schemeClr val="dk1"/>
                </a:solidFill>
              </a:rPr>
              <a:t>sukcesu</a:t>
            </a:r>
            <a:r>
              <a:rPr lang="en-US" sz="900" dirty="0">
                <a:solidFill>
                  <a:schemeClr val="dk1"/>
                </a:solidFill>
              </a:rPr>
              <a:t>, jest to, </a:t>
            </a:r>
            <a:r>
              <a:rPr lang="en-US" sz="900" dirty="0" err="1">
                <a:solidFill>
                  <a:schemeClr val="dk1"/>
                </a:solidFill>
              </a:rPr>
              <a:t>że</a:t>
            </a:r>
            <a:r>
              <a:rPr lang="en-US" sz="900" dirty="0">
                <a:solidFill>
                  <a:schemeClr val="dk1"/>
                </a:solidFill>
              </a:rPr>
              <a:t> </a:t>
            </a:r>
            <a:r>
              <a:rPr lang="en-US" sz="900" dirty="0" err="1">
                <a:solidFill>
                  <a:schemeClr val="dk1"/>
                </a:solidFill>
              </a:rPr>
              <a:t>powinna</a:t>
            </a:r>
            <a:r>
              <a:rPr lang="en-US" sz="900" dirty="0">
                <a:solidFill>
                  <a:schemeClr val="dk1"/>
                </a:solidFill>
              </a:rPr>
              <a:t> </a:t>
            </a:r>
            <a:r>
              <a:rPr lang="en-US" sz="900" dirty="0" err="1">
                <a:solidFill>
                  <a:schemeClr val="dk1"/>
                </a:solidFill>
              </a:rPr>
              <a:t>być</a:t>
            </a:r>
            <a:r>
              <a:rPr lang="en-US" sz="900" dirty="0">
                <a:solidFill>
                  <a:schemeClr val="dk1"/>
                </a:solidFill>
              </a:rPr>
              <a:t> </a:t>
            </a:r>
            <a:r>
              <a:rPr lang="en-US" sz="900" dirty="0" err="1">
                <a:solidFill>
                  <a:schemeClr val="dk1"/>
                </a:solidFill>
              </a:rPr>
              <a:t>wypełniona</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jednej</a:t>
            </a:r>
            <a:r>
              <a:rPr lang="en-US" sz="900" dirty="0">
                <a:solidFill>
                  <a:schemeClr val="dk1"/>
                </a:solidFill>
              </a:rPr>
              <a:t> </a:t>
            </a:r>
            <a:r>
              <a:rPr lang="en-US" sz="900" dirty="0" err="1">
                <a:solidFill>
                  <a:schemeClr val="dk1"/>
                </a:solidFill>
              </a:rPr>
              <a:t>kartce</a:t>
            </a:r>
            <a:r>
              <a:rPr lang="en-US" sz="900" dirty="0">
                <a:solidFill>
                  <a:schemeClr val="dk1"/>
                </a:solidFill>
              </a:rPr>
              <a:t> </a:t>
            </a:r>
            <a:r>
              <a:rPr lang="en-US" sz="900" dirty="0" err="1">
                <a:solidFill>
                  <a:schemeClr val="dk1"/>
                </a:solidFill>
              </a:rPr>
              <a:t>papieru</a:t>
            </a:r>
            <a:r>
              <a:rPr lang="en-US" sz="900" dirty="0">
                <a:solidFill>
                  <a:schemeClr val="dk1"/>
                </a:solidFill>
              </a:rPr>
              <a:t>, co </a:t>
            </a:r>
            <a:r>
              <a:rPr lang="en-US" sz="900" dirty="0" err="1">
                <a:solidFill>
                  <a:schemeClr val="dk1"/>
                </a:solidFill>
              </a:rPr>
              <a:t>pozwala</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skoncentrowane</a:t>
            </a:r>
            <a:r>
              <a:rPr lang="en-US" sz="900" dirty="0">
                <a:solidFill>
                  <a:schemeClr val="dk1"/>
                </a:solidFill>
              </a:rPr>
              <a:t> </a:t>
            </a:r>
            <a:r>
              <a:rPr lang="en-US" sz="900" dirty="0" err="1">
                <a:solidFill>
                  <a:schemeClr val="dk1"/>
                </a:solidFill>
              </a:rPr>
              <a:t>spojrzenie</a:t>
            </a:r>
            <a:r>
              <a:rPr lang="en-US" sz="900" dirty="0">
                <a:solidFill>
                  <a:schemeClr val="dk1"/>
                </a:solidFill>
              </a:rPr>
              <a:t> </a:t>
            </a:r>
            <a:r>
              <a:rPr lang="en-US" sz="900" dirty="0" err="1">
                <a:solidFill>
                  <a:schemeClr val="dk1"/>
                </a:solidFill>
              </a:rPr>
              <a:t>na</a:t>
            </a:r>
            <a:r>
              <a:rPr lang="en-US" sz="900" dirty="0">
                <a:solidFill>
                  <a:schemeClr val="dk1"/>
                </a:solidFill>
              </a:rPr>
              <a:t> </a:t>
            </a:r>
            <a:r>
              <a:rPr lang="en-US" sz="900" dirty="0" err="1">
                <a:solidFill>
                  <a:schemeClr val="dk1"/>
                </a:solidFill>
              </a:rPr>
              <a:t>biznes</a:t>
            </a:r>
            <a:r>
              <a:rPr lang="en-US" sz="900" dirty="0">
                <a:solidFill>
                  <a:schemeClr val="dk1"/>
                </a:solidFill>
              </a:rPr>
              <a:t> z </a:t>
            </a:r>
            <a:r>
              <a:rPr lang="en-US" sz="900" dirty="0" err="1">
                <a:solidFill>
                  <a:schemeClr val="dk1"/>
                </a:solidFill>
              </a:rPr>
              <a:t>perspektywy</a:t>
            </a:r>
            <a:r>
              <a:rPr lang="en-US" sz="900" dirty="0">
                <a:solidFill>
                  <a:schemeClr val="dk1"/>
                </a:solidFill>
              </a:rPr>
              <a:t> </a:t>
            </a:r>
            <a:r>
              <a:rPr lang="en-US" sz="900" dirty="0" err="1">
                <a:solidFill>
                  <a:schemeClr val="dk1"/>
                </a:solidFill>
              </a:rPr>
              <a:t>marketingowej</a:t>
            </a:r>
            <a:r>
              <a:rPr lang="en-US" sz="900" dirty="0">
                <a:solidFill>
                  <a:schemeClr val="dk1"/>
                </a:solidFill>
              </a:rPr>
              <a:t>. W </a:t>
            </a:r>
            <a:r>
              <a:rPr lang="en-US" sz="900" dirty="0" err="1">
                <a:solidFill>
                  <a:schemeClr val="dk1"/>
                </a:solidFill>
              </a:rPr>
              <a:t>praktyce</a:t>
            </a:r>
            <a:r>
              <a:rPr lang="en-US" sz="900" dirty="0">
                <a:solidFill>
                  <a:schemeClr val="dk1"/>
                </a:solidFill>
              </a:rPr>
              <a:t> jest to </a:t>
            </a:r>
            <a:r>
              <a:rPr lang="en-US" sz="900" dirty="0" err="1">
                <a:solidFill>
                  <a:schemeClr val="dk1"/>
                </a:solidFill>
              </a:rPr>
              <a:t>mapa</a:t>
            </a:r>
            <a:r>
              <a:rPr lang="en-US" sz="900" dirty="0">
                <a:solidFill>
                  <a:schemeClr val="dk1"/>
                </a:solidFill>
              </a:rPr>
              <a:t> </a:t>
            </a:r>
            <a:r>
              <a:rPr lang="en-US" sz="900" dirty="0" err="1">
                <a:solidFill>
                  <a:schemeClr val="dk1"/>
                </a:solidFill>
              </a:rPr>
              <a:t>wizualna</a:t>
            </a:r>
            <a:r>
              <a:rPr lang="en-US" sz="900" dirty="0">
                <a:solidFill>
                  <a:schemeClr val="dk1"/>
                </a:solidFill>
              </a:rPr>
              <a:t>, </a:t>
            </a:r>
            <a:r>
              <a:rPr lang="en-US" sz="900" dirty="0" err="1">
                <a:solidFill>
                  <a:schemeClr val="dk1"/>
                </a:solidFill>
              </a:rPr>
              <a:t>która</a:t>
            </a:r>
            <a:r>
              <a:rPr lang="en-US" sz="900" dirty="0">
                <a:solidFill>
                  <a:schemeClr val="dk1"/>
                </a:solidFill>
              </a:rPr>
              <a:t> </a:t>
            </a:r>
            <a:r>
              <a:rPr lang="en-US" sz="900" dirty="0" err="1">
                <a:solidFill>
                  <a:schemeClr val="dk1"/>
                </a:solidFill>
              </a:rPr>
              <a:t>zawiera</a:t>
            </a:r>
            <a:r>
              <a:rPr lang="en-US" sz="900" dirty="0">
                <a:solidFill>
                  <a:schemeClr val="dk1"/>
                </a:solidFill>
              </a:rPr>
              <a:t> </a:t>
            </a:r>
            <a:r>
              <a:rPr lang="en-US" sz="900" dirty="0" err="1">
                <a:solidFill>
                  <a:schemeClr val="dk1"/>
                </a:solidFill>
              </a:rPr>
              <a:t>dziewięć</a:t>
            </a:r>
            <a:r>
              <a:rPr lang="en-US" sz="900" dirty="0">
                <a:solidFill>
                  <a:schemeClr val="dk1"/>
                </a:solidFill>
              </a:rPr>
              <a:t> </a:t>
            </a:r>
            <a:r>
              <a:rPr lang="en-US" sz="900" dirty="0" err="1">
                <a:solidFill>
                  <a:schemeClr val="dk1"/>
                </a:solidFill>
              </a:rPr>
              <a:t>bloków</a:t>
            </a:r>
            <a:r>
              <a:rPr lang="en-US" sz="900" dirty="0">
                <a:solidFill>
                  <a:schemeClr val="dk1"/>
                </a:solidFill>
              </a:rPr>
              <a:t> do </a:t>
            </a:r>
            <a:r>
              <a:rPr lang="en-US" sz="900" dirty="0" err="1">
                <a:solidFill>
                  <a:schemeClr val="dk1"/>
                </a:solidFill>
              </a:rPr>
              <a:t>wypełnienia</a:t>
            </a:r>
            <a:r>
              <a:rPr lang="en-US" sz="900" dirty="0">
                <a:solidFill>
                  <a:schemeClr val="dk1"/>
                </a:solidFill>
              </a:rPr>
              <a:t>.</a:t>
            </a:r>
            <a:endParaRPr sz="900" dirty="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US" sz="900" dirty="0" err="1">
                <a:solidFill>
                  <a:schemeClr val="dk1"/>
                </a:solidFill>
              </a:rPr>
              <a:t>Umożliwia</a:t>
            </a:r>
            <a:r>
              <a:rPr lang="en-US" sz="900" dirty="0">
                <a:solidFill>
                  <a:schemeClr val="dk1"/>
                </a:solidFill>
              </a:rPr>
              <a:t> </a:t>
            </a:r>
            <a:r>
              <a:rPr lang="en-US" sz="900" dirty="0" err="1">
                <a:solidFill>
                  <a:schemeClr val="dk1"/>
                </a:solidFill>
              </a:rPr>
              <a:t>szkicowanie</a:t>
            </a:r>
            <a:r>
              <a:rPr lang="en-US" sz="900" dirty="0">
                <a:solidFill>
                  <a:schemeClr val="dk1"/>
                </a:solidFill>
              </a:rPr>
              <a:t> </a:t>
            </a:r>
            <a:r>
              <a:rPr lang="en-US" sz="900" dirty="0" err="1">
                <a:solidFill>
                  <a:schemeClr val="dk1"/>
                </a:solidFill>
              </a:rPr>
              <a:t>lub</a:t>
            </a:r>
            <a:r>
              <a:rPr lang="en-US" sz="900" dirty="0">
                <a:solidFill>
                  <a:schemeClr val="dk1"/>
                </a:solidFill>
              </a:rPr>
              <a:t> </a:t>
            </a:r>
            <a:r>
              <a:rPr lang="en-US" sz="900" dirty="0" err="1">
                <a:solidFill>
                  <a:schemeClr val="dk1"/>
                </a:solidFill>
              </a:rPr>
              <a:t>rozwijanie</a:t>
            </a:r>
            <a:r>
              <a:rPr lang="en-US" sz="900" dirty="0">
                <a:solidFill>
                  <a:schemeClr val="dk1"/>
                </a:solidFill>
              </a:rPr>
              <a:t> </a:t>
            </a:r>
            <a:r>
              <a:rPr lang="en-US" sz="900" dirty="0" err="1">
                <a:solidFill>
                  <a:schemeClr val="dk1"/>
                </a:solidFill>
              </a:rPr>
              <a:t>modeli</a:t>
            </a:r>
            <a:r>
              <a:rPr lang="en-US" sz="900" dirty="0">
                <a:solidFill>
                  <a:schemeClr val="dk1"/>
                </a:solidFill>
              </a:rPr>
              <a:t> </a:t>
            </a:r>
            <a:r>
              <a:rPr lang="en-US" sz="900" dirty="0" err="1">
                <a:solidFill>
                  <a:schemeClr val="dk1"/>
                </a:solidFill>
              </a:rPr>
              <a:t>biznesowych</a:t>
            </a:r>
            <a:r>
              <a:rPr lang="en-US" sz="900" dirty="0">
                <a:solidFill>
                  <a:schemeClr val="dk1"/>
                </a:solidFill>
              </a:rPr>
              <a:t> (</a:t>
            </a:r>
            <a:r>
              <a:rPr lang="en-US" sz="900" dirty="0" err="1">
                <a:solidFill>
                  <a:schemeClr val="dk1"/>
                </a:solidFill>
              </a:rPr>
              <a:t>nowych</a:t>
            </a:r>
            <a:r>
              <a:rPr lang="en-US" sz="900" dirty="0">
                <a:solidFill>
                  <a:schemeClr val="dk1"/>
                </a:solidFill>
              </a:rPr>
              <a:t> </a:t>
            </a:r>
            <a:r>
              <a:rPr lang="en-US" sz="900" dirty="0" err="1">
                <a:solidFill>
                  <a:schemeClr val="dk1"/>
                </a:solidFill>
              </a:rPr>
              <a:t>lub</a:t>
            </a:r>
            <a:r>
              <a:rPr lang="en-US" sz="900" dirty="0">
                <a:solidFill>
                  <a:schemeClr val="dk1"/>
                </a:solidFill>
              </a:rPr>
              <a:t> </a:t>
            </a:r>
            <a:r>
              <a:rPr lang="en-US" sz="900" dirty="0" err="1">
                <a:solidFill>
                  <a:schemeClr val="dk1"/>
                </a:solidFill>
              </a:rPr>
              <a:t>wcześniej</a:t>
            </a:r>
            <a:r>
              <a:rPr lang="en-US" sz="900" dirty="0">
                <a:solidFill>
                  <a:schemeClr val="dk1"/>
                </a:solidFill>
              </a:rPr>
              <a:t> </a:t>
            </a:r>
            <a:r>
              <a:rPr lang="en-US" sz="900" dirty="0" err="1">
                <a:solidFill>
                  <a:schemeClr val="dk1"/>
                </a:solidFill>
              </a:rPr>
              <a:t>istniejących</a:t>
            </a:r>
            <a:r>
              <a:rPr lang="en-US" sz="900" dirty="0">
                <a:solidFill>
                  <a:schemeClr val="dk1"/>
                </a:solidFill>
              </a:rPr>
              <a:t>), a z </a:t>
            </a:r>
            <a:r>
              <a:rPr lang="en-US" sz="900" dirty="0" err="1">
                <a:solidFill>
                  <a:schemeClr val="dk1"/>
                </a:solidFill>
              </a:rPr>
              <a:t>perspektywy</a:t>
            </a:r>
            <a:r>
              <a:rPr lang="en-US" sz="900" dirty="0">
                <a:solidFill>
                  <a:schemeClr val="dk1"/>
                </a:solidFill>
              </a:rPr>
              <a:t>, </a:t>
            </a:r>
            <a:r>
              <a:rPr lang="en-US" sz="900" dirty="0" err="1">
                <a:solidFill>
                  <a:schemeClr val="dk1"/>
                </a:solidFill>
              </a:rPr>
              <a:t>którą</a:t>
            </a:r>
            <a:r>
              <a:rPr lang="en-US" sz="900" dirty="0">
                <a:solidFill>
                  <a:schemeClr val="dk1"/>
                </a:solidFill>
              </a:rPr>
              <a:t> </a:t>
            </a:r>
            <a:r>
              <a:rPr lang="en-US" sz="900" dirty="0" err="1">
                <a:solidFill>
                  <a:schemeClr val="dk1"/>
                </a:solidFill>
              </a:rPr>
              <a:t>zajmujemy</a:t>
            </a:r>
            <a:r>
              <a:rPr lang="en-US" sz="900" dirty="0">
                <a:solidFill>
                  <a:schemeClr val="dk1"/>
                </a:solidFill>
              </a:rPr>
              <a:t> </a:t>
            </a:r>
            <a:r>
              <a:rPr lang="en-US" sz="900" dirty="0" err="1">
                <a:solidFill>
                  <a:schemeClr val="dk1"/>
                </a:solidFill>
              </a:rPr>
              <a:t>się</a:t>
            </a:r>
            <a:r>
              <a:rPr lang="en-US" sz="900" dirty="0">
                <a:solidFill>
                  <a:schemeClr val="dk1"/>
                </a:solidFill>
              </a:rPr>
              <a:t> w </a:t>
            </a:r>
            <a:r>
              <a:rPr lang="en-US" sz="900" dirty="0" err="1">
                <a:solidFill>
                  <a:schemeClr val="dk1"/>
                </a:solidFill>
              </a:rPr>
              <a:t>tym</a:t>
            </a:r>
            <a:r>
              <a:rPr lang="en-US" sz="900" dirty="0">
                <a:solidFill>
                  <a:schemeClr val="dk1"/>
                </a:solidFill>
              </a:rPr>
              <a:t> module, </a:t>
            </a:r>
            <a:r>
              <a:rPr lang="en-US" sz="900" dirty="0" err="1">
                <a:solidFill>
                  <a:schemeClr val="dk1"/>
                </a:solidFill>
              </a:rPr>
              <a:t>może</a:t>
            </a:r>
            <a:r>
              <a:rPr lang="en-US" sz="900" dirty="0">
                <a:solidFill>
                  <a:schemeClr val="dk1"/>
                </a:solidFill>
              </a:rPr>
              <a:t> </a:t>
            </a:r>
            <a:r>
              <a:rPr lang="en-US" sz="900" dirty="0" err="1">
                <a:solidFill>
                  <a:schemeClr val="dk1"/>
                </a:solidFill>
              </a:rPr>
              <a:t>być</a:t>
            </a:r>
            <a:r>
              <a:rPr lang="en-US" sz="900" dirty="0">
                <a:solidFill>
                  <a:schemeClr val="dk1"/>
                </a:solidFill>
              </a:rPr>
              <a:t> </a:t>
            </a:r>
            <a:r>
              <a:rPr lang="en-US" sz="900" dirty="0" err="1">
                <a:solidFill>
                  <a:schemeClr val="dk1"/>
                </a:solidFill>
              </a:rPr>
              <a:t>wykorzystany</a:t>
            </a:r>
            <a:r>
              <a:rPr lang="en-US" sz="900" dirty="0">
                <a:solidFill>
                  <a:schemeClr val="dk1"/>
                </a:solidFill>
              </a:rPr>
              <a:t> do </a:t>
            </a:r>
            <a:r>
              <a:rPr lang="en-US" sz="900" dirty="0" err="1">
                <a:solidFill>
                  <a:schemeClr val="dk1"/>
                </a:solidFill>
              </a:rPr>
              <a:t>syntetycznego</a:t>
            </a:r>
            <a:r>
              <a:rPr lang="en-US" sz="900" dirty="0">
                <a:solidFill>
                  <a:schemeClr val="dk1"/>
                </a:solidFill>
              </a:rPr>
              <a:t> </a:t>
            </a:r>
            <a:r>
              <a:rPr lang="en-US" sz="900" dirty="0" err="1">
                <a:solidFill>
                  <a:schemeClr val="dk1"/>
                </a:solidFill>
              </a:rPr>
              <a:t>przedstawienia</a:t>
            </a:r>
            <a:r>
              <a:rPr lang="en-US" sz="900" dirty="0">
                <a:solidFill>
                  <a:schemeClr val="dk1"/>
                </a:solidFill>
              </a:rPr>
              <a:t> </a:t>
            </a:r>
            <a:r>
              <a:rPr lang="en-US" sz="900" dirty="0" err="1">
                <a:solidFill>
                  <a:schemeClr val="dk1"/>
                </a:solidFill>
              </a:rPr>
              <a:t>strategii</a:t>
            </a:r>
            <a:r>
              <a:rPr lang="en-US" sz="900" dirty="0">
                <a:solidFill>
                  <a:schemeClr val="dk1"/>
                </a:solidFill>
              </a:rPr>
              <a:t> </a:t>
            </a:r>
            <a:r>
              <a:rPr lang="en-US" sz="900" dirty="0" err="1">
                <a:solidFill>
                  <a:schemeClr val="dk1"/>
                </a:solidFill>
              </a:rPr>
              <a:t>marketingu</a:t>
            </a:r>
            <a:r>
              <a:rPr lang="en-US" sz="900" dirty="0">
                <a:solidFill>
                  <a:schemeClr val="dk1"/>
                </a:solidFill>
              </a:rPr>
              <a:t> </a:t>
            </a:r>
            <a:r>
              <a:rPr lang="en-US" sz="900" dirty="0" err="1">
                <a:solidFill>
                  <a:schemeClr val="dk1"/>
                </a:solidFill>
              </a:rPr>
              <a:t>cyfrowego</a:t>
            </a:r>
            <a:r>
              <a:rPr lang="en-US" sz="900" dirty="0">
                <a:solidFill>
                  <a:schemeClr val="dk1"/>
                </a:solidFill>
              </a:rPr>
              <a:t> w </a:t>
            </a:r>
            <a:r>
              <a:rPr lang="en-US" sz="900" dirty="0" err="1">
                <a:solidFill>
                  <a:schemeClr val="dk1"/>
                </a:solidFill>
              </a:rPr>
              <a:t>oparciu</a:t>
            </a:r>
            <a:r>
              <a:rPr lang="en-US" sz="900" dirty="0">
                <a:solidFill>
                  <a:schemeClr val="dk1"/>
                </a:solidFill>
              </a:rPr>
              <a:t> o </a:t>
            </a:r>
            <a:r>
              <a:rPr lang="en-US" sz="900" dirty="0" err="1">
                <a:solidFill>
                  <a:schemeClr val="dk1"/>
                </a:solidFill>
              </a:rPr>
              <a:t>dziewięć</a:t>
            </a:r>
            <a:r>
              <a:rPr lang="en-US" sz="900" dirty="0">
                <a:solidFill>
                  <a:schemeClr val="dk1"/>
                </a:solidFill>
              </a:rPr>
              <a:t> </a:t>
            </a:r>
            <a:r>
              <a:rPr lang="en-US" sz="900" dirty="0" err="1">
                <a:solidFill>
                  <a:schemeClr val="dk1"/>
                </a:solidFill>
              </a:rPr>
              <a:t>bloków</a:t>
            </a:r>
            <a:r>
              <a:rPr lang="en-US" sz="900" dirty="0">
                <a:solidFill>
                  <a:schemeClr val="dk1"/>
                </a:solidFill>
              </a:rPr>
              <a:t> </a:t>
            </a:r>
            <a:r>
              <a:rPr lang="en-US" sz="900" dirty="0" err="1">
                <a:solidFill>
                  <a:schemeClr val="dk1"/>
                </a:solidFill>
              </a:rPr>
              <a:t>zdefiniowanych</a:t>
            </a:r>
            <a:r>
              <a:rPr lang="en-US" sz="900" dirty="0">
                <a:solidFill>
                  <a:schemeClr val="dk1"/>
                </a:solidFill>
              </a:rPr>
              <a:t> </a:t>
            </a:r>
            <a:r>
              <a:rPr lang="en-US" sz="900" dirty="0" err="1">
                <a:solidFill>
                  <a:schemeClr val="dk1"/>
                </a:solidFill>
              </a:rPr>
              <a:t>przez</a:t>
            </a:r>
            <a:r>
              <a:rPr lang="en-US" sz="900" dirty="0">
                <a:solidFill>
                  <a:schemeClr val="dk1"/>
                </a:solidFill>
              </a:rPr>
              <a:t> </a:t>
            </a:r>
            <a:r>
              <a:rPr lang="en-US" sz="900" dirty="0" err="1">
                <a:solidFill>
                  <a:schemeClr val="dk1"/>
                </a:solidFill>
              </a:rPr>
              <a:t>autorów</a:t>
            </a:r>
            <a:r>
              <a:rPr lang="en-US" sz="900" dirty="0">
                <a:solidFill>
                  <a:schemeClr val="dk1"/>
                </a:solidFill>
              </a:rPr>
              <a:t> </a:t>
            </a:r>
            <a:r>
              <a:rPr lang="en-US" sz="900" dirty="0" err="1">
                <a:solidFill>
                  <a:schemeClr val="dk1"/>
                </a:solidFill>
              </a:rPr>
              <a:t>modelu</a:t>
            </a:r>
            <a:r>
              <a:rPr lang="en-US" sz="900" dirty="0">
                <a:solidFill>
                  <a:schemeClr val="dk1"/>
                </a:solidFill>
              </a:rPr>
              <a:t>.</a:t>
            </a:r>
            <a:endParaRPr dirty="0"/>
          </a:p>
        </p:txBody>
      </p:sp>
    </p:spTree>
    <p:extLst>
      <p:ext uri="{BB962C8B-B14F-4D97-AF65-F5344CB8AC3E}">
        <p14:creationId xmlns:p14="http://schemas.microsoft.com/office/powerpoint/2010/main" val="211556937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p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8" name="Google Shape;598;p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US" sz="900" dirty="0" err="1"/>
              <a:t>Przed</a:t>
            </a:r>
            <a:r>
              <a:rPr lang="en-US" sz="900" dirty="0"/>
              <a:t> </a:t>
            </a:r>
            <a:r>
              <a:rPr lang="en-US" sz="900" dirty="0" err="1"/>
              <a:t>scharakteryzowaniem</a:t>
            </a:r>
            <a:r>
              <a:rPr lang="en-US" sz="900" dirty="0"/>
              <a:t> </a:t>
            </a:r>
            <a:r>
              <a:rPr lang="en-US" sz="900" dirty="0" err="1"/>
              <a:t>modelu</a:t>
            </a:r>
            <a:r>
              <a:rPr lang="en-US" sz="900" dirty="0"/>
              <a:t> Canvas, </a:t>
            </a:r>
            <a:r>
              <a:rPr lang="en-US" sz="900" dirty="0" err="1"/>
              <a:t>krótkie</a:t>
            </a:r>
            <a:r>
              <a:rPr lang="en-US" sz="900" dirty="0"/>
              <a:t> </a:t>
            </a:r>
            <a:r>
              <a:rPr lang="en-US" sz="900" dirty="0" err="1"/>
              <a:t>podejście</a:t>
            </a:r>
            <a:r>
              <a:rPr lang="en-US" sz="900" dirty="0"/>
              <a:t> do </a:t>
            </a:r>
            <a:r>
              <a:rPr lang="en-US" sz="900" dirty="0" err="1"/>
              <a:t>koncepcji</a:t>
            </a:r>
            <a:r>
              <a:rPr lang="en-US" sz="900" dirty="0"/>
              <a:t> </a:t>
            </a:r>
            <a:r>
              <a:rPr lang="en-US" sz="900" dirty="0" err="1"/>
              <a:t>modelu</a:t>
            </a:r>
            <a:r>
              <a:rPr lang="en-US" sz="900" dirty="0"/>
              <a:t> </a:t>
            </a:r>
            <a:r>
              <a:rPr lang="en-US" sz="900" dirty="0" err="1"/>
              <a:t>biznesowego</a:t>
            </a:r>
            <a:r>
              <a:rPr lang="en-US" sz="900" dirty="0"/>
              <a:t>. </a:t>
            </a:r>
            <a:r>
              <a:rPr lang="en-US" sz="900" dirty="0" err="1"/>
              <a:t>Korzystając</a:t>
            </a:r>
            <a:r>
              <a:rPr lang="en-US" sz="900" dirty="0"/>
              <a:t> z </a:t>
            </a:r>
            <a:r>
              <a:rPr lang="en-US" sz="900" dirty="0" err="1"/>
              <a:t>definicji</a:t>
            </a:r>
            <a:r>
              <a:rPr lang="en-US" sz="900" dirty="0"/>
              <a:t> </a:t>
            </a:r>
            <a:r>
              <a:rPr lang="en-US" sz="900" dirty="0" err="1"/>
              <a:t>autorów</a:t>
            </a:r>
            <a:r>
              <a:rPr lang="en-US" sz="900" dirty="0"/>
              <a:t> </a:t>
            </a:r>
            <a:r>
              <a:rPr lang="en-US" sz="900" dirty="0" err="1"/>
              <a:t>Osterwalder</a:t>
            </a:r>
            <a:r>
              <a:rPr lang="en-US" sz="900" dirty="0"/>
              <a:t> </a:t>
            </a:r>
            <a:r>
              <a:rPr lang="en-US" sz="900" dirty="0" err="1"/>
              <a:t>i</a:t>
            </a:r>
            <a:r>
              <a:rPr lang="en-US" sz="900" dirty="0"/>
              <a:t> </a:t>
            </a:r>
            <a:r>
              <a:rPr lang="en-US" sz="900" dirty="0" err="1"/>
              <a:t>Pigneur</a:t>
            </a:r>
            <a:r>
              <a:rPr lang="en-US" sz="900" dirty="0"/>
              <a:t>, </a:t>
            </a:r>
            <a:r>
              <a:rPr lang="en-US" sz="900" dirty="0" err="1"/>
              <a:t>można</a:t>
            </a:r>
            <a:r>
              <a:rPr lang="en-US" sz="900" dirty="0"/>
              <a:t> </a:t>
            </a:r>
            <a:r>
              <a:rPr lang="en-US" sz="900" dirty="0" err="1"/>
              <a:t>powiedzieć</a:t>
            </a:r>
            <a:r>
              <a:rPr lang="en-US" sz="900" dirty="0"/>
              <a:t>, </a:t>
            </a:r>
            <a:r>
              <a:rPr lang="en-US" sz="900" dirty="0" err="1"/>
              <a:t>że</a:t>
            </a:r>
            <a:r>
              <a:rPr lang="en-US" sz="900" dirty="0"/>
              <a:t> "model </a:t>
            </a:r>
            <a:r>
              <a:rPr lang="en-US" sz="900" dirty="0" err="1"/>
              <a:t>biznesowy</a:t>
            </a:r>
            <a:r>
              <a:rPr lang="en-US" sz="900" dirty="0"/>
              <a:t> </a:t>
            </a:r>
            <a:r>
              <a:rPr lang="en-US" sz="900" dirty="0" err="1"/>
              <a:t>opisuje</a:t>
            </a:r>
            <a:r>
              <a:rPr lang="en-US" sz="900" dirty="0"/>
              <a:t> </a:t>
            </a:r>
            <a:r>
              <a:rPr lang="en-US" sz="900" dirty="0" err="1"/>
              <a:t>uzasadnienie</a:t>
            </a:r>
            <a:r>
              <a:rPr lang="en-US" sz="900" dirty="0"/>
              <a:t> </a:t>
            </a:r>
            <a:r>
              <a:rPr lang="en-US" sz="900" dirty="0" err="1"/>
              <a:t>tego</a:t>
            </a:r>
            <a:r>
              <a:rPr lang="en-US" sz="900" dirty="0"/>
              <a:t>, w </a:t>
            </a:r>
            <a:r>
              <a:rPr lang="en-US" sz="900" dirty="0" err="1"/>
              <a:t>jaki</a:t>
            </a:r>
            <a:r>
              <a:rPr lang="en-US" sz="900" dirty="0"/>
              <a:t> </a:t>
            </a:r>
            <a:r>
              <a:rPr lang="en-US" sz="900" dirty="0" err="1"/>
              <a:t>sposób</a:t>
            </a:r>
            <a:r>
              <a:rPr lang="en-US" sz="900" dirty="0"/>
              <a:t> </a:t>
            </a:r>
            <a:r>
              <a:rPr lang="en-US" sz="900" dirty="0" err="1"/>
              <a:t>organizacja</a:t>
            </a:r>
            <a:r>
              <a:rPr lang="en-US" sz="900" dirty="0"/>
              <a:t> </a:t>
            </a:r>
            <a:r>
              <a:rPr lang="en-US" sz="900" dirty="0" err="1"/>
              <a:t>tworzy</a:t>
            </a:r>
            <a:r>
              <a:rPr lang="en-US" sz="900" dirty="0"/>
              <a:t>, </a:t>
            </a:r>
            <a:r>
              <a:rPr lang="en-US" sz="900" dirty="0" err="1"/>
              <a:t>dostarcza</a:t>
            </a:r>
            <a:r>
              <a:rPr lang="en-US" sz="900" dirty="0"/>
              <a:t> </a:t>
            </a:r>
            <a:r>
              <a:rPr lang="en-US" sz="900" dirty="0" err="1"/>
              <a:t>i</a:t>
            </a:r>
            <a:r>
              <a:rPr lang="en-US" sz="900" dirty="0"/>
              <a:t> </a:t>
            </a:r>
            <a:r>
              <a:rPr lang="en-US" sz="900" dirty="0" err="1"/>
              <a:t>przechwytuje</a:t>
            </a:r>
            <a:r>
              <a:rPr lang="en-US" sz="900" dirty="0"/>
              <a:t> </a:t>
            </a:r>
            <a:r>
              <a:rPr lang="en-US" sz="900" dirty="0" err="1"/>
              <a:t>wartość</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Aby </a:t>
            </a:r>
            <a:r>
              <a:rPr lang="en-US" sz="900" dirty="0" err="1"/>
              <a:t>pomóc</a:t>
            </a:r>
            <a:r>
              <a:rPr lang="en-US" sz="900" dirty="0"/>
              <a:t> w </a:t>
            </a:r>
            <a:r>
              <a:rPr lang="en-US" sz="900" dirty="0" err="1"/>
              <a:t>wypełnieniu</a:t>
            </a:r>
            <a:r>
              <a:rPr lang="en-US" sz="900" dirty="0"/>
              <a:t> </a:t>
            </a:r>
            <a:r>
              <a:rPr lang="en-US" sz="900" dirty="0" err="1"/>
              <a:t>dziewięciu</a:t>
            </a:r>
            <a:r>
              <a:rPr lang="en-US" sz="900" dirty="0"/>
              <a:t> </a:t>
            </a:r>
            <a:r>
              <a:rPr lang="en-US" sz="900" dirty="0" err="1"/>
              <a:t>bloków</a:t>
            </a:r>
            <a:r>
              <a:rPr lang="en-US" sz="900" dirty="0"/>
              <a:t>, </a:t>
            </a:r>
            <a:r>
              <a:rPr lang="en-US" sz="900" dirty="0" err="1"/>
              <a:t>można</a:t>
            </a:r>
            <a:r>
              <a:rPr lang="en-US" sz="900" dirty="0"/>
              <a:t> </a:t>
            </a:r>
            <a:r>
              <a:rPr lang="en-US" sz="900" dirty="0" err="1"/>
              <a:t>użyć</a:t>
            </a:r>
            <a:r>
              <a:rPr lang="en-US" sz="900" dirty="0"/>
              <a:t> </a:t>
            </a:r>
            <a:r>
              <a:rPr lang="en-US" sz="900" dirty="0" err="1"/>
              <a:t>zestawu</a:t>
            </a:r>
            <a:r>
              <a:rPr lang="en-US" sz="900" dirty="0"/>
              <a:t> </a:t>
            </a:r>
            <a:r>
              <a:rPr lang="en-US" sz="900" dirty="0" err="1"/>
              <a:t>pytań</a:t>
            </a:r>
            <a:r>
              <a:rPr lang="en-US" sz="900" dirty="0"/>
              <a:t>, </a:t>
            </a:r>
            <a:r>
              <a:rPr lang="en-US" sz="900" dirty="0" err="1"/>
              <a:t>na</a:t>
            </a:r>
            <a:r>
              <a:rPr lang="en-US" sz="900" dirty="0"/>
              <a:t> </a:t>
            </a:r>
            <a:r>
              <a:rPr lang="en-US" sz="900" dirty="0" err="1"/>
              <a:t>które</a:t>
            </a:r>
            <a:r>
              <a:rPr lang="en-US" sz="900" dirty="0"/>
              <a:t> </a:t>
            </a:r>
            <a:r>
              <a:rPr lang="en-US" sz="900" dirty="0" err="1"/>
              <a:t>odpowiedzi</a:t>
            </a:r>
            <a:r>
              <a:rPr lang="en-US" sz="900" dirty="0"/>
              <a:t> </a:t>
            </a:r>
            <a:r>
              <a:rPr lang="en-US" sz="900" dirty="0" err="1"/>
              <a:t>ułatwiają</a:t>
            </a:r>
            <a:r>
              <a:rPr lang="en-US" sz="900" dirty="0"/>
              <a:t> </a:t>
            </a:r>
            <a:r>
              <a:rPr lang="en-US" sz="900" dirty="0" err="1"/>
              <a:t>zdefiniowanie</a:t>
            </a:r>
            <a:r>
              <a:rPr lang="en-US" sz="900" dirty="0"/>
              <a:t> </a:t>
            </a:r>
            <a:r>
              <a:rPr lang="en-US" sz="900" dirty="0" err="1"/>
              <a:t>firmy</a:t>
            </a:r>
            <a:r>
              <a:rPr lang="en-US" sz="900" dirty="0"/>
              <a:t>, a </a:t>
            </a:r>
            <a:r>
              <a:rPr lang="en-US" sz="900" dirty="0" err="1"/>
              <a:t>gdy</a:t>
            </a:r>
            <a:r>
              <a:rPr lang="en-US" sz="900" dirty="0"/>
              <a:t> </a:t>
            </a:r>
            <a:r>
              <a:rPr lang="en-US" sz="900" dirty="0" err="1"/>
              <a:t>odpowiedzi</a:t>
            </a:r>
            <a:r>
              <a:rPr lang="en-US" sz="900" dirty="0"/>
              <a:t> </a:t>
            </a:r>
            <a:r>
              <a:rPr lang="en-US" sz="900" dirty="0" err="1"/>
              <a:t>udzielane</a:t>
            </a:r>
            <a:r>
              <a:rPr lang="en-US" sz="900" dirty="0"/>
              <a:t> </a:t>
            </a:r>
            <a:r>
              <a:rPr lang="en-US" sz="900" dirty="0" err="1"/>
              <a:t>są</a:t>
            </a:r>
            <a:r>
              <a:rPr lang="en-US" sz="900" dirty="0"/>
              <a:t> z </a:t>
            </a:r>
            <a:r>
              <a:rPr lang="en-US" sz="900" dirty="0" err="1"/>
              <a:t>perspektywy</a:t>
            </a:r>
            <a:r>
              <a:rPr lang="en-US" sz="900" dirty="0"/>
              <a:t> </a:t>
            </a:r>
            <a:r>
              <a:rPr lang="en-US" sz="900" dirty="0" err="1"/>
              <a:t>obecności</a:t>
            </a:r>
            <a:r>
              <a:rPr lang="en-US" sz="900" dirty="0"/>
              <a:t> </a:t>
            </a:r>
            <a:r>
              <a:rPr lang="en-US" sz="900" dirty="0" err="1"/>
              <a:t>cyfrowej</a:t>
            </a:r>
            <a:r>
              <a:rPr lang="en-US" sz="900" dirty="0"/>
              <a:t>, </a:t>
            </a:r>
            <a:r>
              <a:rPr lang="en-US" sz="900" dirty="0" err="1"/>
              <a:t>przyczyniają</a:t>
            </a:r>
            <a:r>
              <a:rPr lang="en-US" sz="900" dirty="0"/>
              <a:t> </a:t>
            </a:r>
            <a:r>
              <a:rPr lang="en-US" sz="900" dirty="0" err="1"/>
              <a:t>się</a:t>
            </a:r>
            <a:r>
              <a:rPr lang="en-US" sz="900" dirty="0"/>
              <a:t> do </a:t>
            </a:r>
            <a:r>
              <a:rPr lang="en-US" sz="900" dirty="0" err="1"/>
              <a:t>zrozumienia</a:t>
            </a:r>
            <a:r>
              <a:rPr lang="en-US" sz="900" dirty="0"/>
              <a:t> </a:t>
            </a:r>
            <a:r>
              <a:rPr lang="en-US" sz="900" dirty="0" err="1"/>
              <a:t>roli</a:t>
            </a:r>
            <a:r>
              <a:rPr lang="en-US" sz="900" dirty="0"/>
              <a:t> </a:t>
            </a:r>
            <a:r>
              <a:rPr lang="en-US" sz="900" dirty="0" err="1"/>
              <a:t>marketingu</a:t>
            </a:r>
            <a:r>
              <a:rPr lang="en-US" sz="900" dirty="0"/>
              <a:t> </a:t>
            </a:r>
            <a:r>
              <a:rPr lang="en-US" sz="900" dirty="0" err="1"/>
              <a:t>cyfrowego</a:t>
            </a:r>
            <a:r>
              <a:rPr lang="en-US" sz="900" dirty="0"/>
              <a:t> w </a:t>
            </a:r>
            <a:r>
              <a:rPr lang="en-US" sz="900" dirty="0" err="1"/>
              <a:t>strategicznej</a:t>
            </a:r>
            <a:r>
              <a:rPr lang="en-US" sz="900" dirty="0"/>
              <a:t> </a:t>
            </a:r>
            <a:r>
              <a:rPr lang="en-US" sz="900" dirty="0" err="1"/>
              <a:t>konceptualizacji</a:t>
            </a:r>
            <a:r>
              <a:rPr lang="en-US" sz="900" dirty="0"/>
              <a:t> </a:t>
            </a:r>
            <a:r>
              <a:rPr lang="en-US" sz="900" dirty="0" err="1"/>
              <a:t>firmy</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Aby </a:t>
            </a:r>
            <a:r>
              <a:rPr lang="en-US" sz="900" dirty="0" err="1"/>
              <a:t>rozpocząć</a:t>
            </a:r>
            <a:r>
              <a:rPr lang="en-US" sz="900" dirty="0"/>
              <a:t> </a:t>
            </a:r>
            <a:r>
              <a:rPr lang="en-US" sz="900" dirty="0" err="1"/>
              <a:t>wypełnianie</a:t>
            </a:r>
            <a:r>
              <a:rPr lang="en-US" sz="900" dirty="0"/>
              <a:t> </a:t>
            </a:r>
            <a:r>
              <a:rPr lang="en-US" sz="900" dirty="0" err="1"/>
              <a:t>modelu</a:t>
            </a:r>
            <a:r>
              <a:rPr lang="en-US" sz="900" dirty="0"/>
              <a:t> Canvas, </a:t>
            </a:r>
            <a:r>
              <a:rPr lang="en-US" sz="900" dirty="0" err="1"/>
              <a:t>dobrą</a:t>
            </a:r>
            <a:r>
              <a:rPr lang="en-US" sz="900" dirty="0"/>
              <a:t> </a:t>
            </a:r>
            <a:r>
              <a:rPr lang="en-US" sz="900" dirty="0" err="1"/>
              <a:t>praktyką</a:t>
            </a:r>
            <a:r>
              <a:rPr lang="en-US" sz="900" dirty="0"/>
              <a:t> jest </a:t>
            </a:r>
            <a:r>
              <a:rPr lang="en-US" sz="900" dirty="0" err="1"/>
              <a:t>rozpoczęcie</a:t>
            </a:r>
            <a:r>
              <a:rPr lang="en-US" sz="900" dirty="0"/>
              <a:t> od </a:t>
            </a:r>
            <a:r>
              <a:rPr lang="en-US" sz="900" dirty="0" err="1"/>
              <a:t>zdefiniowania</a:t>
            </a:r>
            <a:r>
              <a:rPr lang="en-US" sz="900" dirty="0"/>
              <a:t> </a:t>
            </a:r>
            <a:r>
              <a:rPr lang="en-US" sz="900" dirty="0" err="1"/>
              <a:t>segmentu</a:t>
            </a:r>
            <a:r>
              <a:rPr lang="en-US" sz="900" dirty="0"/>
              <a:t> </a:t>
            </a:r>
            <a:r>
              <a:rPr lang="en-US" sz="900" dirty="0" err="1"/>
              <a:t>lub</a:t>
            </a:r>
            <a:r>
              <a:rPr lang="en-US" sz="900" dirty="0"/>
              <a:t> </a:t>
            </a:r>
            <a:r>
              <a:rPr lang="en-US" sz="900" dirty="0" err="1"/>
              <a:t>segmentów</a:t>
            </a:r>
            <a:r>
              <a:rPr lang="en-US" sz="900" dirty="0"/>
              <a:t>, </a:t>
            </a:r>
            <a:r>
              <a:rPr lang="en-US" sz="900" dirty="0" err="1"/>
              <a:t>które</a:t>
            </a:r>
            <a:r>
              <a:rPr lang="en-US" sz="900" dirty="0"/>
              <a:t> </a:t>
            </a:r>
            <a:r>
              <a:rPr lang="en-US" sz="900" dirty="0" err="1"/>
              <a:t>chcesz</a:t>
            </a:r>
            <a:r>
              <a:rPr lang="en-US" sz="900" dirty="0"/>
              <a:t> </a:t>
            </a:r>
            <a:r>
              <a:rPr lang="en-US" sz="900" dirty="0" err="1"/>
              <a:t>obsługiwać</a:t>
            </a:r>
            <a:r>
              <a:rPr lang="en-US" sz="900" dirty="0"/>
              <a:t>, a </a:t>
            </a:r>
            <a:r>
              <a:rPr lang="en-US" sz="900" dirty="0" err="1"/>
              <a:t>następnie</a:t>
            </a:r>
            <a:r>
              <a:rPr lang="en-US" sz="900" dirty="0"/>
              <a:t> </a:t>
            </a:r>
            <a:r>
              <a:rPr lang="en-US" sz="900" dirty="0" err="1"/>
              <a:t>bloku</a:t>
            </a:r>
            <a:r>
              <a:rPr lang="en-US" sz="900" dirty="0"/>
              <a:t> </a:t>
            </a:r>
            <a:r>
              <a:rPr lang="en-US" sz="900" dirty="0" err="1"/>
              <a:t>propozycji</a:t>
            </a:r>
            <a:r>
              <a:rPr lang="en-US" sz="900" dirty="0"/>
              <a:t> </a:t>
            </a:r>
            <a:r>
              <a:rPr lang="en-US" sz="900" dirty="0" err="1"/>
              <a:t>wartości</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Aspekty</a:t>
            </a:r>
            <a:r>
              <a:rPr lang="en-US" sz="900" dirty="0"/>
              <a:t> do </a:t>
            </a:r>
            <a:r>
              <a:rPr lang="en-US" sz="900" dirty="0" err="1"/>
              <a:t>rozważenia</a:t>
            </a:r>
            <a:r>
              <a:rPr lang="en-US" sz="900" dirty="0"/>
              <a:t> w </a:t>
            </a:r>
            <a:r>
              <a:rPr lang="en-US" sz="900" dirty="0" err="1"/>
              <a:t>różnych</a:t>
            </a:r>
            <a:r>
              <a:rPr lang="en-US" sz="900" dirty="0"/>
              <a:t> </a:t>
            </a:r>
            <a:r>
              <a:rPr lang="en-US" sz="900" dirty="0" err="1"/>
              <a:t>blokach</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Segmenty</a:t>
            </a:r>
            <a:r>
              <a:rPr lang="en-US" sz="900" b="1" dirty="0"/>
              <a:t> </a:t>
            </a:r>
            <a:endParaRPr sz="900" b="1" dirty="0"/>
          </a:p>
          <a:p>
            <a:pPr marL="0" lvl="0" indent="0" algn="l" rtl="0">
              <a:lnSpc>
                <a:spcPct val="100000"/>
              </a:lnSpc>
              <a:spcBef>
                <a:spcPts val="0"/>
              </a:spcBef>
              <a:spcAft>
                <a:spcPts val="0"/>
              </a:spcAft>
              <a:buClr>
                <a:schemeClr val="dk1"/>
              </a:buClr>
              <a:buSzPts val="1100"/>
              <a:buFont typeface="Arial"/>
              <a:buNone/>
            </a:pPr>
            <a:r>
              <a:rPr lang="en-US" sz="900" dirty="0" err="1"/>
              <a:t>Dla</a:t>
            </a:r>
            <a:r>
              <a:rPr lang="en-US" sz="900" dirty="0"/>
              <a:t> </a:t>
            </a:r>
            <a:r>
              <a:rPr lang="en-US" sz="900" dirty="0" err="1"/>
              <a:t>kogo</a:t>
            </a:r>
            <a:r>
              <a:rPr lang="en-US" sz="900" dirty="0"/>
              <a:t> </a:t>
            </a:r>
            <a:r>
              <a:rPr lang="en-US" sz="900" dirty="0" err="1"/>
              <a:t>będziemy</a:t>
            </a:r>
            <a:r>
              <a:rPr lang="en-US" sz="900" dirty="0"/>
              <a:t> </a:t>
            </a:r>
            <a:r>
              <a:rPr lang="en-US" sz="900" dirty="0" err="1"/>
              <a:t>tworzyć</a:t>
            </a:r>
            <a:r>
              <a:rPr lang="en-US" sz="900" dirty="0"/>
              <a:t> </a:t>
            </a:r>
            <a:r>
              <a:rPr lang="en-US" sz="900" dirty="0" err="1"/>
              <a:t>wartość</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Kim </a:t>
            </a:r>
            <a:r>
              <a:rPr lang="en-US" sz="900" dirty="0" err="1"/>
              <a:t>są</a:t>
            </a:r>
            <a:r>
              <a:rPr lang="en-US" sz="900" dirty="0"/>
              <a:t> </a:t>
            </a:r>
            <a:r>
              <a:rPr lang="en-US" sz="900" dirty="0" err="1"/>
              <a:t>nasi</a:t>
            </a:r>
            <a:r>
              <a:rPr lang="en-US" sz="900" dirty="0"/>
              <a:t> </a:t>
            </a:r>
            <a:r>
              <a:rPr lang="en-US" sz="900" dirty="0" err="1"/>
              <a:t>najważniejsi</a:t>
            </a:r>
            <a:r>
              <a:rPr lang="en-US" sz="900" dirty="0"/>
              <a:t> </a:t>
            </a:r>
            <a:r>
              <a:rPr lang="en-US" sz="900" dirty="0" err="1"/>
              <a:t>klienci</a:t>
            </a:r>
            <a:r>
              <a:rPr lang="en-US" sz="900" dirty="0"/>
              <a:t>? </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Czy</a:t>
            </a:r>
            <a:r>
              <a:rPr lang="en-US" sz="900" dirty="0"/>
              <a:t> ci </a:t>
            </a:r>
            <a:r>
              <a:rPr lang="en-US" sz="900" dirty="0" err="1"/>
              <a:t>klienci</a:t>
            </a:r>
            <a:r>
              <a:rPr lang="en-US" sz="900" dirty="0"/>
              <a:t> </a:t>
            </a:r>
            <a:r>
              <a:rPr lang="en-US" sz="900" dirty="0" err="1"/>
              <a:t>mają</a:t>
            </a:r>
            <a:r>
              <a:rPr lang="en-US" sz="900" dirty="0"/>
              <a:t> </a:t>
            </a:r>
            <a:r>
              <a:rPr lang="en-US" sz="900" dirty="0" err="1"/>
              <a:t>wspólne</a:t>
            </a:r>
            <a:r>
              <a:rPr lang="en-US" sz="900" dirty="0"/>
              <a:t> </a:t>
            </a:r>
            <a:r>
              <a:rPr lang="en-US" sz="900" dirty="0" err="1"/>
              <a:t>potrzeby</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Czy</a:t>
            </a:r>
            <a:r>
              <a:rPr lang="en-US" sz="900" dirty="0"/>
              <a:t> do </a:t>
            </a:r>
            <a:r>
              <a:rPr lang="en-US" sz="900" dirty="0" err="1"/>
              <a:t>tych</a:t>
            </a:r>
            <a:r>
              <a:rPr lang="en-US" sz="900" dirty="0"/>
              <a:t> </a:t>
            </a:r>
            <a:r>
              <a:rPr lang="en-US" sz="900" dirty="0" err="1"/>
              <a:t>klientów</a:t>
            </a:r>
            <a:r>
              <a:rPr lang="en-US" sz="900" dirty="0"/>
              <a:t> </a:t>
            </a:r>
            <a:r>
              <a:rPr lang="en-US" sz="900" dirty="0" err="1"/>
              <a:t>dociera</a:t>
            </a:r>
            <a:r>
              <a:rPr lang="en-US" sz="900" dirty="0"/>
              <a:t> </a:t>
            </a:r>
            <a:r>
              <a:rPr lang="en-US" sz="900" dirty="0" err="1"/>
              <a:t>się</a:t>
            </a:r>
            <a:r>
              <a:rPr lang="en-US" sz="900" dirty="0"/>
              <a:t> w ten </a:t>
            </a:r>
            <a:r>
              <a:rPr lang="en-US" sz="900" dirty="0" err="1"/>
              <a:t>sam</a:t>
            </a:r>
            <a:r>
              <a:rPr lang="en-US" sz="900" dirty="0"/>
              <a:t> </a:t>
            </a:r>
            <a:r>
              <a:rPr lang="en-US" sz="900" dirty="0" err="1"/>
              <a:t>sposób</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Grupy</a:t>
            </a:r>
            <a:r>
              <a:rPr lang="en-US" sz="900" dirty="0"/>
              <a:t> </a:t>
            </a:r>
            <a:r>
              <a:rPr lang="en-US" sz="900" dirty="0" err="1"/>
              <a:t>klientów</a:t>
            </a:r>
            <a:r>
              <a:rPr lang="en-US" sz="900" dirty="0"/>
              <a:t> </a:t>
            </a:r>
            <a:r>
              <a:rPr lang="en-US" sz="900" dirty="0" err="1"/>
              <a:t>są</a:t>
            </a:r>
            <a:r>
              <a:rPr lang="en-US" sz="900" dirty="0"/>
              <a:t> </a:t>
            </a:r>
            <a:r>
              <a:rPr lang="en-US" sz="900" dirty="0" err="1"/>
              <a:t>różne</a:t>
            </a:r>
            <a:r>
              <a:rPr lang="en-US" sz="900" dirty="0"/>
              <a:t>, </a:t>
            </a:r>
            <a:r>
              <a:rPr lang="en-US" sz="900" dirty="0" err="1"/>
              <a:t>gdy</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Potrzeby</a:t>
            </a:r>
            <a:r>
              <a:rPr lang="en-US" sz="900" dirty="0"/>
              <a:t> </a:t>
            </a:r>
            <a:r>
              <a:rPr lang="en-US" sz="900" dirty="0" err="1"/>
              <a:t>wymagają</a:t>
            </a:r>
            <a:r>
              <a:rPr lang="en-US" sz="900" dirty="0"/>
              <a:t> </a:t>
            </a:r>
            <a:r>
              <a:rPr lang="en-US" sz="900" dirty="0" err="1"/>
              <a:t>i</a:t>
            </a:r>
            <a:r>
              <a:rPr lang="en-US" sz="900" dirty="0"/>
              <a:t> </a:t>
            </a:r>
            <a:r>
              <a:rPr lang="en-US" sz="900" dirty="0" err="1"/>
              <a:t>uzasadniają</a:t>
            </a:r>
            <a:r>
              <a:rPr lang="en-US" sz="900" dirty="0"/>
              <a:t> </a:t>
            </a:r>
            <a:r>
              <a:rPr lang="en-US" sz="900" dirty="0" err="1"/>
              <a:t>różne</a:t>
            </a:r>
            <a:r>
              <a:rPr lang="en-US" sz="900" dirty="0"/>
              <a:t> </a:t>
            </a:r>
            <a:r>
              <a:rPr lang="en-US" sz="900" dirty="0" err="1"/>
              <a:t>oferty</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Kanały</a:t>
            </a:r>
            <a:r>
              <a:rPr lang="en-US" sz="900" dirty="0"/>
              <a:t> </a:t>
            </a:r>
            <a:r>
              <a:rPr lang="en-US" sz="900" dirty="0" err="1"/>
              <a:t>dystrybucji</a:t>
            </a:r>
            <a:r>
              <a:rPr lang="en-US" sz="900" dirty="0"/>
              <a:t> </a:t>
            </a:r>
            <a:r>
              <a:rPr lang="en-US" sz="900" dirty="0" err="1"/>
              <a:t>są</a:t>
            </a:r>
            <a:r>
              <a:rPr lang="en-US" sz="900" dirty="0"/>
              <a:t> </a:t>
            </a:r>
            <a:r>
              <a:rPr lang="en-US" sz="900" dirty="0" err="1"/>
              <a:t>różne</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Wymagają</a:t>
            </a:r>
            <a:r>
              <a:rPr lang="en-US" sz="900" dirty="0"/>
              <a:t> one </a:t>
            </a:r>
            <a:r>
              <a:rPr lang="en-US" sz="900" dirty="0" err="1"/>
              <a:t>różnych</a:t>
            </a:r>
            <a:r>
              <a:rPr lang="en-US" sz="900" dirty="0"/>
              <a:t> </a:t>
            </a:r>
            <a:r>
              <a:rPr lang="en-US" sz="900" dirty="0" err="1"/>
              <a:t>relacji</a:t>
            </a:r>
            <a:r>
              <a:rPr lang="en-US" sz="900" dirty="0"/>
              <a:t> z </a:t>
            </a:r>
            <a:r>
              <a:rPr lang="en-US" sz="900" dirty="0" err="1"/>
              <a:t>klientami</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Generowanie</a:t>
            </a:r>
            <a:r>
              <a:rPr lang="en-US" sz="900" dirty="0"/>
              <a:t> </a:t>
            </a:r>
            <a:r>
              <a:rPr lang="en-US" sz="900" dirty="0" err="1"/>
              <a:t>różnej</a:t>
            </a:r>
            <a:r>
              <a:rPr lang="en-US" sz="900" dirty="0"/>
              <a:t> </a:t>
            </a:r>
            <a:r>
              <a:rPr lang="en-US" sz="900" dirty="0" err="1"/>
              <a:t>rentowności</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Klienci</a:t>
            </a:r>
            <a:r>
              <a:rPr lang="en-US" sz="900" dirty="0"/>
              <a:t> </a:t>
            </a:r>
            <a:r>
              <a:rPr lang="en-US" sz="900" dirty="0" err="1"/>
              <a:t>zgadzają</a:t>
            </a:r>
            <a:r>
              <a:rPr lang="en-US" sz="900" dirty="0"/>
              <a:t> </a:t>
            </a:r>
            <a:r>
              <a:rPr lang="en-US" sz="900" dirty="0" err="1"/>
              <a:t>się</a:t>
            </a:r>
            <a:r>
              <a:rPr lang="en-US" sz="900" dirty="0"/>
              <a:t> </a:t>
            </a:r>
            <a:r>
              <a:rPr lang="en-US" sz="900" dirty="0" err="1"/>
              <a:t>płacić</a:t>
            </a:r>
            <a:r>
              <a:rPr lang="en-US" sz="900" dirty="0"/>
              <a:t> </a:t>
            </a:r>
            <a:r>
              <a:rPr lang="en-US" sz="900" dirty="0" err="1"/>
              <a:t>za</a:t>
            </a:r>
            <a:r>
              <a:rPr lang="en-US" sz="900" dirty="0"/>
              <a:t> </a:t>
            </a:r>
            <a:r>
              <a:rPr lang="en-US" sz="900" dirty="0" err="1"/>
              <a:t>różne</a:t>
            </a:r>
            <a:r>
              <a:rPr lang="en-US" sz="900" dirty="0"/>
              <a:t> </a:t>
            </a:r>
            <a:r>
              <a:rPr lang="en-US" sz="900" dirty="0" err="1"/>
              <a:t>oferty</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Ograniczeniem</a:t>
            </a:r>
            <a:r>
              <a:rPr lang="en-US" sz="900" dirty="0"/>
              <a:t> </a:t>
            </a:r>
            <a:r>
              <a:rPr lang="en-US" sz="900" dirty="0" err="1"/>
              <a:t>segmentacji</a:t>
            </a:r>
            <a:r>
              <a:rPr lang="en-US" sz="900" dirty="0"/>
              <a:t> jest </a:t>
            </a:r>
            <a:r>
              <a:rPr lang="en-US" sz="900" dirty="0" err="1"/>
              <a:t>wielkość</a:t>
            </a:r>
            <a:r>
              <a:rPr lang="en-US" sz="900" dirty="0"/>
              <a:t> </a:t>
            </a:r>
            <a:r>
              <a:rPr lang="en-US" sz="900" dirty="0" err="1"/>
              <a:t>rynku</a:t>
            </a:r>
            <a:r>
              <a:rPr lang="en-US" sz="900" dirty="0"/>
              <a:t>, </a:t>
            </a:r>
            <a:r>
              <a:rPr lang="en-US" sz="900" dirty="0" err="1"/>
              <a:t>która</a:t>
            </a:r>
            <a:r>
              <a:rPr lang="en-US" sz="900" dirty="0"/>
              <a:t> </a:t>
            </a:r>
            <a:r>
              <a:rPr lang="en-US" sz="900" dirty="0" err="1"/>
              <a:t>może</a:t>
            </a:r>
            <a:r>
              <a:rPr lang="en-US" sz="900" dirty="0"/>
              <a:t> </a:t>
            </a:r>
            <a:r>
              <a:rPr lang="en-US" sz="900" dirty="0" err="1"/>
              <a:t>nie</a:t>
            </a:r>
            <a:r>
              <a:rPr lang="en-US" sz="900" dirty="0"/>
              <a:t> </a:t>
            </a:r>
            <a:r>
              <a:rPr lang="en-US" sz="900" dirty="0" err="1"/>
              <a:t>być</a:t>
            </a:r>
            <a:r>
              <a:rPr lang="en-US" sz="900" dirty="0"/>
              <a:t> </a:t>
            </a:r>
            <a:r>
              <a:rPr lang="en-US" sz="900" dirty="0" err="1"/>
              <a:t>wystarczająca</a:t>
            </a:r>
            <a:r>
              <a:rPr lang="en-US" sz="900" dirty="0"/>
              <a:t>, aby firma </a:t>
            </a:r>
            <a:r>
              <a:rPr lang="en-US" sz="900" dirty="0" err="1"/>
              <a:t>była</a:t>
            </a:r>
            <a:r>
              <a:rPr lang="en-US" sz="900" dirty="0"/>
              <a:t> </a:t>
            </a:r>
            <a:r>
              <a:rPr lang="en-US" sz="900" dirty="0" err="1"/>
              <a:t>rentowna</a:t>
            </a:r>
            <a:r>
              <a:rPr lang="en-US" sz="900" dirty="0"/>
              <a:t>, </a:t>
            </a:r>
            <a:r>
              <a:rPr lang="en-US" sz="900" dirty="0" err="1"/>
              <a:t>nawet</a:t>
            </a:r>
            <a:r>
              <a:rPr lang="en-US" sz="900" dirty="0"/>
              <a:t> </a:t>
            </a:r>
            <a:r>
              <a:rPr lang="en-US" sz="900" dirty="0" err="1"/>
              <a:t>tymczasowo</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Propozycja</a:t>
            </a:r>
            <a:r>
              <a:rPr lang="en-US" sz="900" b="1" dirty="0"/>
              <a:t> </a:t>
            </a:r>
            <a:r>
              <a:rPr lang="en-US" sz="900" b="1" dirty="0" err="1"/>
              <a:t>wartości</a:t>
            </a:r>
            <a:r>
              <a:rPr lang="en-US" sz="900" b="1" dirty="0"/>
              <a:t> </a:t>
            </a:r>
            <a:endParaRPr sz="900" b="1" dirty="0"/>
          </a:p>
          <a:p>
            <a:pPr marL="0" lvl="0" indent="0" algn="l" rtl="0">
              <a:lnSpc>
                <a:spcPct val="100000"/>
              </a:lnSpc>
              <a:spcBef>
                <a:spcPts val="0"/>
              </a:spcBef>
              <a:spcAft>
                <a:spcPts val="0"/>
              </a:spcAft>
              <a:buClr>
                <a:schemeClr val="dk1"/>
              </a:buClr>
              <a:buSzPts val="1100"/>
              <a:buFont typeface="Arial"/>
              <a:buNone/>
            </a:pPr>
            <a:r>
              <a:rPr lang="en-US" sz="900" dirty="0" err="1"/>
              <a:t>Jaką</a:t>
            </a:r>
            <a:r>
              <a:rPr lang="en-US" sz="900" dirty="0"/>
              <a:t> </a:t>
            </a:r>
            <a:r>
              <a:rPr lang="en-US" sz="900" dirty="0" err="1"/>
              <a:t>propozycję</a:t>
            </a:r>
            <a:r>
              <a:rPr lang="en-US" sz="900" dirty="0"/>
              <a:t> </a:t>
            </a:r>
            <a:r>
              <a:rPr lang="en-US" sz="900" dirty="0" err="1"/>
              <a:t>wartości</a:t>
            </a:r>
            <a:r>
              <a:rPr lang="en-US" sz="900" dirty="0"/>
              <a:t> </a:t>
            </a:r>
            <a:r>
              <a:rPr lang="en-US" sz="900" dirty="0" err="1"/>
              <a:t>dostarczymy</a:t>
            </a:r>
            <a:r>
              <a:rPr lang="en-US" sz="900" dirty="0"/>
              <a:t> </a:t>
            </a:r>
            <a:r>
              <a:rPr lang="en-US" sz="900" dirty="0" err="1"/>
              <a:t>każdemu</a:t>
            </a:r>
            <a:r>
              <a:rPr lang="en-US" sz="900" dirty="0"/>
              <a:t> </a:t>
            </a:r>
            <a:r>
              <a:rPr lang="en-US" sz="900" dirty="0" err="1"/>
              <a:t>segmentowi</a:t>
            </a:r>
            <a:r>
              <a:rPr lang="en-US" sz="900" dirty="0"/>
              <a:t> </a:t>
            </a:r>
            <a:r>
              <a:rPr lang="en-US" sz="900" dirty="0" err="1"/>
              <a:t>klientów</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Jakie</a:t>
            </a:r>
            <a:r>
              <a:rPr lang="en-US" sz="900" dirty="0"/>
              <a:t> </a:t>
            </a:r>
            <a:r>
              <a:rPr lang="en-US" sz="900" dirty="0" err="1"/>
              <a:t>problemy</a:t>
            </a:r>
            <a:r>
              <a:rPr lang="en-US" sz="900" dirty="0"/>
              <a:t> </a:t>
            </a:r>
            <a:r>
              <a:rPr lang="en-US" sz="900" dirty="0" err="1"/>
              <a:t>klientów</a:t>
            </a:r>
            <a:r>
              <a:rPr lang="en-US" sz="900" dirty="0"/>
              <a:t> firma </a:t>
            </a:r>
            <a:r>
              <a:rPr lang="en-US" sz="900" dirty="0" err="1"/>
              <a:t>pomaga</a:t>
            </a:r>
            <a:r>
              <a:rPr lang="en-US" sz="900" dirty="0"/>
              <a:t> </a:t>
            </a:r>
            <a:r>
              <a:rPr lang="en-US" sz="900" dirty="0" err="1"/>
              <a:t>rozwiązywać</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Jakie</a:t>
            </a:r>
            <a:r>
              <a:rPr lang="en-US" sz="900" dirty="0"/>
              <a:t> </a:t>
            </a:r>
            <a:r>
              <a:rPr lang="en-US" sz="900" dirty="0" err="1"/>
              <a:t>produkty</a:t>
            </a:r>
            <a:r>
              <a:rPr lang="en-US" sz="900" dirty="0"/>
              <a:t> </a:t>
            </a:r>
            <a:r>
              <a:rPr lang="en-US" sz="900" dirty="0" err="1"/>
              <a:t>i</a:t>
            </a:r>
            <a:r>
              <a:rPr lang="en-US" sz="900" dirty="0"/>
              <a:t> </a:t>
            </a:r>
            <a:r>
              <a:rPr lang="en-US" sz="900" dirty="0" err="1"/>
              <a:t>usługi</a:t>
            </a:r>
            <a:r>
              <a:rPr lang="en-US" sz="900" dirty="0"/>
              <a:t> </a:t>
            </a:r>
            <a:r>
              <a:rPr lang="en-US" sz="900" dirty="0" err="1"/>
              <a:t>będziemy</a:t>
            </a:r>
            <a:r>
              <a:rPr lang="en-US" sz="900" dirty="0"/>
              <a:t> </a:t>
            </a:r>
            <a:r>
              <a:rPr lang="en-US" sz="900" dirty="0" err="1"/>
              <a:t>oferować</a:t>
            </a:r>
            <a:r>
              <a:rPr lang="en-US" sz="900" dirty="0"/>
              <a:t> </a:t>
            </a:r>
            <a:r>
              <a:rPr lang="en-US" sz="900" dirty="0" err="1"/>
              <a:t>poszczególnym</a:t>
            </a:r>
            <a:r>
              <a:rPr lang="en-US" sz="900" dirty="0"/>
              <a:t> </a:t>
            </a:r>
            <a:r>
              <a:rPr lang="en-US" sz="900" dirty="0" err="1"/>
              <a:t>segmentom</a:t>
            </a:r>
            <a:r>
              <a:rPr lang="en-US" sz="900" dirty="0"/>
              <a:t> </a:t>
            </a:r>
            <a:r>
              <a:rPr lang="en-US" sz="900" dirty="0" err="1"/>
              <a:t>klientów</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Jakie</a:t>
            </a:r>
            <a:r>
              <a:rPr lang="en-US" sz="900" dirty="0"/>
              <a:t> </a:t>
            </a:r>
            <a:r>
              <a:rPr lang="en-US" sz="900" dirty="0" err="1"/>
              <a:t>potrzeby</a:t>
            </a:r>
            <a:r>
              <a:rPr lang="en-US" sz="900" dirty="0"/>
              <a:t> </a:t>
            </a:r>
            <a:r>
              <a:rPr lang="en-US" sz="900" dirty="0" err="1"/>
              <a:t>klientów</a:t>
            </a:r>
            <a:r>
              <a:rPr lang="en-US" sz="900" dirty="0"/>
              <a:t> </a:t>
            </a:r>
            <a:r>
              <a:rPr lang="en-US" sz="900" dirty="0" err="1"/>
              <a:t>będziemy</a:t>
            </a:r>
            <a:r>
              <a:rPr lang="en-US" sz="900" dirty="0"/>
              <a:t> </a:t>
            </a:r>
            <a:r>
              <a:rPr lang="en-US" sz="900" dirty="0" err="1"/>
              <a:t>zaspokajać</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Źródła</a:t>
            </a:r>
            <a:r>
              <a:rPr lang="en-US" sz="900" dirty="0"/>
              <a:t> </a:t>
            </a:r>
            <a:r>
              <a:rPr lang="en-US" sz="900" dirty="0" err="1"/>
              <a:t>tworzenia</a:t>
            </a:r>
            <a:r>
              <a:rPr lang="en-US" sz="900" dirty="0"/>
              <a:t> </a:t>
            </a:r>
            <a:r>
              <a:rPr lang="en-US" sz="900" dirty="0" err="1"/>
              <a:t>wartości</a:t>
            </a:r>
            <a:r>
              <a:rPr lang="en-US" sz="900" dirty="0"/>
              <a:t> </a:t>
            </a:r>
            <a:r>
              <a:rPr lang="en-US" sz="900" dirty="0" err="1"/>
              <a:t>dla</a:t>
            </a:r>
            <a:r>
              <a:rPr lang="en-US" sz="900" dirty="0"/>
              <a:t> </a:t>
            </a:r>
            <a:r>
              <a:rPr lang="en-US" sz="900" dirty="0" err="1"/>
              <a:t>klienta</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Nowość</a:t>
            </a:r>
            <a:r>
              <a:rPr lang="en-US" sz="900" dirty="0"/>
              <a:t> (</a:t>
            </a:r>
            <a:r>
              <a:rPr lang="en-US" sz="900" dirty="0" err="1"/>
              <a:t>zaspokajanie</a:t>
            </a:r>
            <a:r>
              <a:rPr lang="en-US" sz="900" dirty="0"/>
              <a:t> </a:t>
            </a:r>
            <a:r>
              <a:rPr lang="en-US" sz="900" dirty="0" err="1"/>
              <a:t>nowych</a:t>
            </a:r>
            <a:r>
              <a:rPr lang="en-US" sz="900" dirty="0"/>
              <a:t> </a:t>
            </a:r>
            <a:r>
              <a:rPr lang="en-US" sz="900" dirty="0" err="1"/>
              <a:t>potrzeb</a:t>
            </a:r>
            <a:r>
              <a:rPr lang="en-US" sz="900" dirty="0"/>
              <a:t> </a:t>
            </a:r>
            <a:r>
              <a:rPr lang="en-US" sz="900" dirty="0" err="1"/>
              <a:t>często</a:t>
            </a:r>
            <a:r>
              <a:rPr lang="en-US" sz="900" dirty="0"/>
              <a:t> bez </a:t>
            </a:r>
            <a:r>
              <a:rPr lang="en-US" sz="900" dirty="0" err="1"/>
              <a:t>użycia</a:t>
            </a:r>
            <a:r>
              <a:rPr lang="en-US" sz="900" dirty="0"/>
              <a:t> </a:t>
            </a:r>
            <a:r>
              <a:rPr lang="en-US" sz="900" dirty="0" err="1"/>
              <a:t>technologii</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Wydajność</a:t>
            </a:r>
            <a:r>
              <a:rPr lang="en-US" sz="900" dirty="0"/>
              <a:t> (</a:t>
            </a:r>
            <a:r>
              <a:rPr lang="en-US" sz="900" dirty="0" err="1"/>
              <a:t>produkty</a:t>
            </a:r>
            <a:r>
              <a:rPr lang="en-US" sz="900" dirty="0"/>
              <a:t>/</a:t>
            </a:r>
            <a:r>
              <a:rPr lang="en-US" sz="900" dirty="0" err="1"/>
              <a:t>usługi</a:t>
            </a:r>
            <a:r>
              <a:rPr lang="en-US" sz="900" dirty="0"/>
              <a:t> o </a:t>
            </a:r>
            <a:r>
              <a:rPr lang="en-US" sz="900" dirty="0" err="1"/>
              <a:t>lepszej</a:t>
            </a:r>
            <a:r>
              <a:rPr lang="en-US" sz="900" dirty="0"/>
              <a:t> </a:t>
            </a:r>
            <a:r>
              <a:rPr lang="en-US" sz="900" dirty="0" err="1"/>
              <a:t>wydajności</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Personalizacja</a:t>
            </a:r>
            <a:r>
              <a:rPr lang="en-US" sz="900" dirty="0"/>
              <a:t> (</a:t>
            </a:r>
            <a:r>
              <a:rPr lang="en-US" sz="900" dirty="0" err="1"/>
              <a:t>dostosowanie</a:t>
            </a:r>
            <a:r>
              <a:rPr lang="en-US" sz="900" dirty="0"/>
              <a:t> do </a:t>
            </a:r>
            <a:r>
              <a:rPr lang="en-US" sz="900" dirty="0" err="1"/>
              <a:t>konkretnych</a:t>
            </a:r>
            <a:r>
              <a:rPr lang="en-US" sz="900" dirty="0"/>
              <a:t> </a:t>
            </a:r>
            <a:r>
              <a:rPr lang="en-US" sz="900" dirty="0" err="1"/>
              <a:t>potrzeb</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Projektowanie</a:t>
            </a:r>
            <a:r>
              <a:rPr lang="en-US" sz="900" dirty="0"/>
              <a:t> (</a:t>
            </a:r>
            <a:r>
              <a:rPr lang="en-US" sz="900" dirty="0" err="1"/>
              <a:t>branża</a:t>
            </a:r>
            <a:r>
              <a:rPr lang="en-US" sz="900" dirty="0"/>
              <a:t> </a:t>
            </a:r>
            <a:r>
              <a:rPr lang="en-US" sz="900" dirty="0" err="1"/>
              <a:t>modowa</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Marka</a:t>
            </a:r>
            <a:r>
              <a:rPr lang="en-US" sz="900" dirty="0"/>
              <a:t> (</a:t>
            </a:r>
            <a:r>
              <a:rPr lang="en-US" sz="900" dirty="0" err="1"/>
              <a:t>reputacja</a:t>
            </a:r>
            <a:r>
              <a:rPr lang="en-US" sz="900" dirty="0"/>
              <a:t> </a:t>
            </a:r>
            <a:r>
              <a:rPr lang="en-US" sz="900" dirty="0" err="1"/>
              <a:t>i</a:t>
            </a:r>
            <a:r>
              <a:rPr lang="en-US" sz="900" dirty="0"/>
              <a:t> </a:t>
            </a:r>
            <a:r>
              <a:rPr lang="en-US" sz="900" dirty="0" err="1"/>
              <a:t>rozgłos</a:t>
            </a:r>
            <a:r>
              <a:rPr lang="en-US" sz="900" dirty="0"/>
              <a:t> </a:t>
            </a:r>
            <a:r>
              <a:rPr lang="en-US" sz="900" dirty="0" err="1"/>
              <a:t>nadaje</a:t>
            </a:r>
            <a:r>
              <a:rPr lang="en-US" sz="900" dirty="0"/>
              <a:t> status </a:t>
            </a:r>
            <a:r>
              <a:rPr lang="en-US" sz="900" dirty="0" err="1"/>
              <a:t>społeczny</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Cena</a:t>
            </a:r>
            <a:r>
              <a:rPr lang="en-US" sz="900" dirty="0"/>
              <a:t> (</a:t>
            </a:r>
            <a:r>
              <a:rPr lang="en-US" sz="900" dirty="0" err="1"/>
              <a:t>bezpłatna</a:t>
            </a:r>
            <a:r>
              <a:rPr lang="en-US" sz="900" dirty="0"/>
              <a:t> </a:t>
            </a:r>
            <a:r>
              <a:rPr lang="en-US" sz="900" dirty="0" err="1"/>
              <a:t>lub</a:t>
            </a:r>
            <a:r>
              <a:rPr lang="en-US" sz="900" dirty="0"/>
              <a:t> </a:t>
            </a:r>
            <a:r>
              <a:rPr lang="en-US" sz="900" dirty="0" err="1"/>
              <a:t>niska</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Redukcja</a:t>
            </a:r>
            <a:r>
              <a:rPr lang="en-US" sz="900" dirty="0"/>
              <a:t> </a:t>
            </a:r>
            <a:r>
              <a:rPr lang="en-US" sz="900" dirty="0" err="1"/>
              <a:t>kosztów</a:t>
            </a:r>
            <a:r>
              <a:rPr lang="en-US" sz="900" dirty="0"/>
              <a:t> </a:t>
            </a:r>
            <a:r>
              <a:rPr lang="en-US" sz="900" dirty="0" err="1"/>
              <a:t>dla</a:t>
            </a:r>
            <a:r>
              <a:rPr lang="en-US" sz="900" dirty="0"/>
              <a:t> </a:t>
            </a:r>
            <a:r>
              <a:rPr lang="en-US" sz="900" dirty="0" err="1"/>
              <a:t>firmy</a:t>
            </a:r>
            <a:r>
              <a:rPr lang="en-US" sz="900" dirty="0"/>
              <a:t> (</a:t>
            </a:r>
            <a:r>
              <a:rPr lang="en-US" sz="900" dirty="0" err="1"/>
              <a:t>przetwarzanie</a:t>
            </a:r>
            <a:r>
              <a:rPr lang="en-US" sz="900" dirty="0"/>
              <a:t> w </a:t>
            </a:r>
            <a:r>
              <a:rPr lang="en-US" sz="900" dirty="0" err="1"/>
              <a:t>chmurze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Dostępność</a:t>
            </a:r>
            <a:r>
              <a:rPr lang="en-US" sz="900" dirty="0"/>
              <a:t> (</a:t>
            </a:r>
            <a:r>
              <a:rPr lang="en-US" sz="900" dirty="0" err="1"/>
              <a:t>udostępnianie</a:t>
            </a:r>
            <a:r>
              <a:rPr lang="en-US" sz="900" dirty="0"/>
              <a:t> </a:t>
            </a:r>
            <a:r>
              <a:rPr lang="en-US" sz="900" dirty="0" err="1"/>
              <a:t>wielu</a:t>
            </a:r>
            <a:r>
              <a:rPr lang="en-US" sz="900" dirty="0"/>
              <a:t> </a:t>
            </a:r>
            <a:r>
              <a:rPr lang="en-US" sz="900" dirty="0" err="1"/>
              <a:t>produktów</a:t>
            </a:r>
            <a:r>
              <a:rPr lang="en-US" sz="900" dirty="0"/>
              <a:t>, do </a:t>
            </a:r>
            <a:r>
              <a:rPr lang="en-US" sz="900" dirty="0" err="1"/>
              <a:t>których</a:t>
            </a:r>
            <a:r>
              <a:rPr lang="en-US" sz="900" dirty="0"/>
              <a:t> </a:t>
            </a:r>
            <a:r>
              <a:rPr lang="en-US" sz="900" dirty="0" err="1"/>
              <a:t>tylko</a:t>
            </a:r>
            <a:r>
              <a:rPr lang="en-US" sz="900" dirty="0"/>
              <a:t> </a:t>
            </a:r>
            <a:r>
              <a:rPr lang="en-US" sz="900" dirty="0" err="1"/>
              <a:t>nieliczni</a:t>
            </a:r>
            <a:r>
              <a:rPr lang="en-US" sz="900" dirty="0"/>
              <a:t> </a:t>
            </a:r>
            <a:r>
              <a:rPr lang="en-US" sz="900" dirty="0" err="1"/>
              <a:t>mogliby</a:t>
            </a:r>
            <a:r>
              <a:rPr lang="en-US" sz="900" dirty="0"/>
              <a:t> </a:t>
            </a:r>
            <a:r>
              <a:rPr lang="en-US" sz="900" dirty="0" err="1"/>
              <a:t>aspirować</a:t>
            </a:r>
            <a:r>
              <a:rPr lang="en-US" sz="900" dirty="0"/>
              <a:t>. Np. </a:t>
            </a:r>
            <a:r>
              <a:rPr lang="en-US" sz="900" dirty="0" err="1"/>
              <a:t>tanie</a:t>
            </a:r>
            <a:r>
              <a:rPr lang="en-US" sz="900" dirty="0"/>
              <a:t> </a:t>
            </a:r>
            <a:r>
              <a:rPr lang="en-US" sz="900" dirty="0" err="1"/>
              <a:t>podróże</a:t>
            </a:r>
            <a:r>
              <a:rPr lang="en-US" sz="900" dirty="0"/>
              <a:t> </a:t>
            </a:r>
            <a:r>
              <a:rPr lang="en-US" sz="900" dirty="0" err="1"/>
              <a:t>lotnicze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Wygoda</a:t>
            </a:r>
            <a:r>
              <a:rPr lang="en-US" sz="900" dirty="0"/>
              <a:t>/</a:t>
            </a:r>
            <a:r>
              <a:rPr lang="en-US" sz="900" dirty="0" err="1"/>
              <a:t>łatwość</a:t>
            </a:r>
            <a:r>
              <a:rPr lang="en-US" sz="900" dirty="0"/>
              <a:t> </a:t>
            </a:r>
            <a:r>
              <a:rPr lang="en-US" sz="900" dirty="0" err="1"/>
              <a:t>użytkowania</a:t>
            </a:r>
            <a:r>
              <a:rPr lang="en-US" sz="900" dirty="0"/>
              <a:t> (Nespresso)</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Kanały</a:t>
            </a:r>
            <a:r>
              <a:rPr lang="en-US" sz="900" b="1" dirty="0"/>
              <a:t> </a:t>
            </a:r>
            <a:r>
              <a:rPr lang="en-US" sz="900" dirty="0" err="1"/>
              <a:t>komunikacji</a:t>
            </a:r>
            <a:endParaRPr sz="900" b="1" dirty="0"/>
          </a:p>
          <a:p>
            <a:pPr marL="0" lvl="0" indent="0" algn="l" rtl="0">
              <a:lnSpc>
                <a:spcPct val="100000"/>
              </a:lnSpc>
              <a:spcBef>
                <a:spcPts val="0"/>
              </a:spcBef>
              <a:spcAft>
                <a:spcPts val="0"/>
              </a:spcAft>
              <a:buClr>
                <a:schemeClr val="dk1"/>
              </a:buClr>
              <a:buSzPts val="1100"/>
              <a:buFont typeface="Arial"/>
              <a:buNone/>
            </a:pPr>
            <a:r>
              <a:rPr lang="en-US" sz="900" dirty="0"/>
              <a:t>Jaki jest </a:t>
            </a:r>
            <a:r>
              <a:rPr lang="en-US" sz="900" dirty="0" err="1"/>
              <a:t>najlepszy</a:t>
            </a:r>
            <a:r>
              <a:rPr lang="en-US" sz="900" dirty="0"/>
              <a:t> </a:t>
            </a:r>
            <a:r>
              <a:rPr lang="en-US" sz="900" dirty="0" err="1"/>
              <a:t>sposób</a:t>
            </a:r>
            <a:r>
              <a:rPr lang="en-US" sz="900" dirty="0"/>
              <a:t> </a:t>
            </a:r>
            <a:r>
              <a:rPr lang="en-US" sz="900" dirty="0" err="1"/>
              <a:t>komunikacji</a:t>
            </a:r>
            <a:r>
              <a:rPr lang="en-US" sz="900" dirty="0"/>
              <a:t> z </a:t>
            </a:r>
            <a:r>
              <a:rPr lang="en-US" sz="900" dirty="0" err="1"/>
              <a:t>klientami</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Jaki jest </a:t>
            </a:r>
            <a:r>
              <a:rPr lang="en-US" sz="900" dirty="0" err="1"/>
              <a:t>najlepszy</a:t>
            </a:r>
            <a:r>
              <a:rPr lang="en-US" sz="900" dirty="0"/>
              <a:t> </a:t>
            </a:r>
            <a:r>
              <a:rPr lang="en-US" sz="900" dirty="0" err="1"/>
              <a:t>kanał</a:t>
            </a:r>
            <a:r>
              <a:rPr lang="en-US" sz="900" dirty="0"/>
              <a:t>, </a:t>
            </a:r>
            <a:r>
              <a:rPr lang="en-US" sz="900" dirty="0" err="1"/>
              <a:t>który</a:t>
            </a:r>
            <a:r>
              <a:rPr lang="en-US" sz="900" dirty="0"/>
              <a:t> </a:t>
            </a:r>
            <a:r>
              <a:rPr lang="en-US" sz="900" dirty="0" err="1"/>
              <a:t>pomoże</a:t>
            </a:r>
            <a:r>
              <a:rPr lang="en-US" sz="900" dirty="0"/>
              <a:t> </a:t>
            </a:r>
            <a:r>
              <a:rPr lang="en-US" sz="900" dirty="0" err="1"/>
              <a:t>przekazać</a:t>
            </a:r>
            <a:r>
              <a:rPr lang="en-US" sz="900" dirty="0"/>
              <a:t> </a:t>
            </a:r>
            <a:r>
              <a:rPr lang="en-US" sz="900" dirty="0" err="1"/>
              <a:t>pożądaną</a:t>
            </a:r>
            <a:r>
              <a:rPr lang="en-US" sz="900" dirty="0"/>
              <a:t> </a:t>
            </a:r>
            <a:r>
              <a:rPr lang="en-US" sz="900" dirty="0" err="1"/>
              <a:t>wiadomość</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Jak</a:t>
            </a:r>
            <a:r>
              <a:rPr lang="en-US" sz="900" dirty="0"/>
              <a:t> </a:t>
            </a:r>
            <a:r>
              <a:rPr lang="en-US" sz="900" dirty="0" err="1"/>
              <a:t>zintegrować</a:t>
            </a:r>
            <a:r>
              <a:rPr lang="en-US" sz="900" dirty="0"/>
              <a:t> </a:t>
            </a:r>
            <a:r>
              <a:rPr lang="en-US" sz="900" dirty="0" err="1"/>
              <a:t>komunikację</a:t>
            </a:r>
            <a:r>
              <a:rPr lang="en-US" sz="900" dirty="0"/>
              <a:t> online </a:t>
            </a:r>
            <a:r>
              <a:rPr lang="en-US" sz="900" dirty="0" err="1"/>
              <a:t>i</a:t>
            </a:r>
            <a:r>
              <a:rPr lang="en-US" sz="900" dirty="0"/>
              <a:t> offline?</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Kanały</a:t>
            </a:r>
            <a:r>
              <a:rPr lang="en-US" sz="900" b="1" dirty="0"/>
              <a:t> </a:t>
            </a:r>
            <a:r>
              <a:rPr lang="en-US" sz="900" b="1" dirty="0" err="1"/>
              <a:t>dystrybucji</a:t>
            </a:r>
            <a:r>
              <a:rPr lang="en-US" sz="900" dirty="0"/>
              <a:t>/</a:t>
            </a:r>
            <a:r>
              <a:rPr lang="en-US" sz="900" dirty="0" err="1"/>
              <a:t>sprzedaży</a:t>
            </a:r>
            <a:r>
              <a:rPr lang="en-US" sz="900" dirty="0"/>
              <a:t> </a:t>
            </a:r>
            <a:r>
              <a:rPr lang="en-US" sz="900" dirty="0" err="1"/>
              <a:t>są</a:t>
            </a:r>
            <a:r>
              <a:rPr lang="en-US" sz="900" dirty="0"/>
              <a:t> </a:t>
            </a:r>
            <a:r>
              <a:rPr lang="en-US" sz="900" dirty="0" err="1"/>
              <a:t>wykorzystywane</a:t>
            </a:r>
            <a:r>
              <a:rPr lang="en-US" sz="900" dirty="0"/>
              <a:t> do</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Klienci</a:t>
            </a:r>
            <a:r>
              <a:rPr lang="en-US" sz="900" dirty="0"/>
              <a:t> </a:t>
            </a:r>
            <a:r>
              <a:rPr lang="en-US" sz="900" dirty="0" err="1"/>
              <a:t>dowiadują</a:t>
            </a:r>
            <a:r>
              <a:rPr lang="en-US" sz="900" dirty="0"/>
              <a:t> </a:t>
            </a:r>
            <a:r>
              <a:rPr lang="en-US" sz="900" dirty="0" err="1"/>
              <a:t>się</a:t>
            </a:r>
            <a:r>
              <a:rPr lang="en-US" sz="900" dirty="0"/>
              <a:t> o </a:t>
            </a:r>
            <a:r>
              <a:rPr lang="en-US" sz="900" dirty="0" err="1"/>
              <a:t>istnieniu</a:t>
            </a:r>
            <a:r>
              <a:rPr lang="en-US" sz="900" dirty="0"/>
              <a:t> </a:t>
            </a:r>
            <a:r>
              <a:rPr lang="en-US" sz="900" dirty="0" err="1"/>
              <a:t>produktów</a:t>
            </a:r>
            <a:r>
              <a:rPr lang="en-US" sz="900" dirty="0"/>
              <a:t>/</a:t>
            </a:r>
            <a:r>
              <a:rPr lang="en-US" sz="900" dirty="0" err="1"/>
              <a:t>usług</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Zapewnienie</a:t>
            </a:r>
            <a:r>
              <a:rPr lang="en-US" sz="900" dirty="0"/>
              <a:t> </a:t>
            </a:r>
            <a:r>
              <a:rPr lang="en-US" sz="900" dirty="0" err="1"/>
              <a:t>wsparcia</a:t>
            </a:r>
            <a:r>
              <a:rPr lang="en-US" sz="900" dirty="0"/>
              <a:t> </a:t>
            </a:r>
            <a:r>
              <a:rPr lang="en-US" sz="900" dirty="0" err="1"/>
              <a:t>posprzedażowego</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Pomoc</a:t>
            </a:r>
            <a:r>
              <a:rPr lang="en-US" sz="900" dirty="0"/>
              <a:t> w </a:t>
            </a:r>
            <a:r>
              <a:rPr lang="en-US" sz="900" dirty="0" err="1"/>
              <a:t>ocenie</a:t>
            </a:r>
            <a:r>
              <a:rPr lang="en-US" sz="900" dirty="0"/>
              <a:t> </a:t>
            </a:r>
            <a:r>
              <a:rPr lang="en-US" sz="900" dirty="0" err="1"/>
              <a:t>propozycji</a:t>
            </a:r>
            <a:r>
              <a:rPr lang="en-US" sz="900" dirty="0"/>
              <a:t> </a:t>
            </a:r>
            <a:r>
              <a:rPr lang="en-US" sz="900" dirty="0" err="1"/>
              <a:t>wartości</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Dostarczanie</a:t>
            </a:r>
            <a:r>
              <a:rPr lang="en-US" sz="900" dirty="0"/>
              <a:t> </a:t>
            </a:r>
            <a:r>
              <a:rPr lang="en-US" sz="900" dirty="0" err="1"/>
              <a:t>propozycji</a:t>
            </a:r>
            <a:r>
              <a:rPr lang="en-US" sz="900" dirty="0"/>
              <a:t> </a:t>
            </a:r>
            <a:r>
              <a:rPr lang="en-US" sz="900" dirty="0" err="1"/>
              <a:t>wartości</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Oferowanie</a:t>
            </a:r>
            <a:r>
              <a:rPr lang="en-US" sz="900" dirty="0"/>
              <a:t> </a:t>
            </a:r>
            <a:r>
              <a:rPr lang="en-US" sz="900" dirty="0" err="1"/>
              <a:t>określonych</a:t>
            </a:r>
            <a:r>
              <a:rPr lang="en-US" sz="900" dirty="0"/>
              <a:t> </a:t>
            </a:r>
            <a:r>
              <a:rPr lang="en-US" sz="900" dirty="0" err="1"/>
              <a:t>produktów</a:t>
            </a:r>
            <a:r>
              <a:rPr lang="en-US" sz="900" dirty="0"/>
              <a:t> </a:t>
            </a:r>
            <a:r>
              <a:rPr lang="en-US" sz="900" dirty="0" err="1"/>
              <a:t>i</a:t>
            </a:r>
            <a:r>
              <a:rPr lang="en-US" sz="900" dirty="0"/>
              <a:t> </a:t>
            </a:r>
            <a:r>
              <a:rPr lang="en-US" sz="900" dirty="0" err="1"/>
              <a:t>usług</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Pytania</a:t>
            </a:r>
            <a:r>
              <a:rPr lang="en-US" sz="900" dirty="0"/>
              <a:t> do </a:t>
            </a:r>
            <a:r>
              <a:rPr lang="en-US" sz="900" dirty="0" err="1"/>
              <a:t>rozważenia</a:t>
            </a:r>
            <a:r>
              <a:rPr lang="en-US" sz="900" dirty="0"/>
              <a:t> </a:t>
            </a:r>
            <a:r>
              <a:rPr lang="en-US" sz="900" dirty="0" err="1"/>
              <a:t>przy</a:t>
            </a:r>
            <a:r>
              <a:rPr lang="en-US" sz="900" dirty="0"/>
              <a:t> </a:t>
            </a:r>
            <a:r>
              <a:rPr lang="en-US" sz="900" dirty="0" err="1"/>
              <a:t>projektowaniu</a:t>
            </a:r>
            <a:r>
              <a:rPr lang="en-US" sz="900" dirty="0"/>
              <a:t> </a:t>
            </a:r>
            <a:r>
              <a:rPr lang="en-US" sz="900" dirty="0" err="1"/>
              <a:t>kanału</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Jakimi</a:t>
            </a:r>
            <a:r>
              <a:rPr lang="en-US" sz="900" dirty="0"/>
              <a:t> </a:t>
            </a:r>
            <a:r>
              <a:rPr lang="en-US" sz="900" dirty="0" err="1"/>
              <a:t>kanałami</a:t>
            </a:r>
            <a:r>
              <a:rPr lang="en-US" sz="900" dirty="0"/>
              <a:t> </a:t>
            </a:r>
            <a:r>
              <a:rPr lang="en-US" sz="900" dirty="0" err="1"/>
              <a:t>dotrzemy</a:t>
            </a:r>
            <a:r>
              <a:rPr lang="en-US" sz="900" dirty="0"/>
              <a:t> do </a:t>
            </a:r>
            <a:r>
              <a:rPr lang="en-US" sz="900" dirty="0" err="1"/>
              <a:t>segmentu</a:t>
            </a:r>
            <a:r>
              <a:rPr lang="en-US" sz="900" dirty="0"/>
              <a:t> </a:t>
            </a:r>
            <a:r>
              <a:rPr lang="en-US" sz="900" dirty="0" err="1"/>
              <a:t>klientów</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W </a:t>
            </a:r>
            <a:r>
              <a:rPr lang="en-US" sz="900" dirty="0" err="1"/>
              <a:t>jaki</a:t>
            </a:r>
            <a:r>
              <a:rPr lang="en-US" sz="900" dirty="0"/>
              <a:t> </a:t>
            </a:r>
            <a:r>
              <a:rPr lang="en-US" sz="900" dirty="0" err="1"/>
              <a:t>sposób</a:t>
            </a:r>
            <a:r>
              <a:rPr lang="en-US" sz="900" dirty="0"/>
              <a:t> </a:t>
            </a:r>
            <a:r>
              <a:rPr lang="en-US" sz="900" dirty="0" err="1"/>
              <a:t>dociera</a:t>
            </a:r>
            <a:r>
              <a:rPr lang="en-US" sz="900" dirty="0"/>
              <a:t> </a:t>
            </a:r>
            <a:r>
              <a:rPr lang="en-US" sz="900" dirty="0" err="1"/>
              <a:t>się</a:t>
            </a:r>
            <a:r>
              <a:rPr lang="en-US" sz="900" dirty="0"/>
              <a:t> do </a:t>
            </a:r>
            <a:r>
              <a:rPr lang="en-US" sz="900" dirty="0" err="1"/>
              <a:t>nich</a:t>
            </a:r>
            <a:r>
              <a:rPr lang="en-US" sz="900" dirty="0"/>
              <a:t> </a:t>
            </a:r>
            <a:r>
              <a:rPr lang="en-US" sz="900" dirty="0" err="1"/>
              <a:t>dzisiaj</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W </a:t>
            </a:r>
            <a:r>
              <a:rPr lang="en-US" sz="900" dirty="0" err="1"/>
              <a:t>jaki</a:t>
            </a:r>
            <a:r>
              <a:rPr lang="en-US" sz="900" dirty="0"/>
              <a:t> </a:t>
            </a:r>
            <a:r>
              <a:rPr lang="en-US" sz="900" dirty="0" err="1"/>
              <a:t>sposób</a:t>
            </a:r>
            <a:r>
              <a:rPr lang="en-US" sz="900" dirty="0"/>
              <a:t> </a:t>
            </a:r>
            <a:r>
              <a:rPr lang="en-US" sz="900" dirty="0" err="1"/>
              <a:t>kanały</a:t>
            </a:r>
            <a:r>
              <a:rPr lang="en-US" sz="900" dirty="0"/>
              <a:t> </a:t>
            </a:r>
            <a:r>
              <a:rPr lang="en-US" sz="900" dirty="0" err="1"/>
              <a:t>są</a:t>
            </a:r>
            <a:r>
              <a:rPr lang="en-US" sz="900" dirty="0"/>
              <a:t> </a:t>
            </a:r>
            <a:r>
              <a:rPr lang="en-US" sz="900" dirty="0" err="1"/>
              <a:t>ze</a:t>
            </a:r>
            <a:r>
              <a:rPr lang="en-US" sz="900" dirty="0"/>
              <a:t> </a:t>
            </a:r>
            <a:r>
              <a:rPr lang="en-US" sz="900" dirty="0" err="1"/>
              <a:t>sobą</a:t>
            </a:r>
            <a:r>
              <a:rPr lang="en-US" sz="900" dirty="0"/>
              <a:t> </a:t>
            </a:r>
            <a:r>
              <a:rPr lang="en-US" sz="900" dirty="0" err="1"/>
              <a:t>połączone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Który</a:t>
            </a:r>
            <a:r>
              <a:rPr lang="en-US" sz="900" dirty="0"/>
              <a:t> </a:t>
            </a:r>
            <a:r>
              <a:rPr lang="en-US" sz="900" dirty="0" err="1"/>
              <a:t>kanał</a:t>
            </a:r>
            <a:r>
              <a:rPr lang="en-US" sz="900" dirty="0"/>
              <a:t> </a:t>
            </a:r>
            <a:r>
              <a:rPr lang="en-US" sz="900" dirty="0" err="1"/>
              <a:t>działa</a:t>
            </a:r>
            <a:r>
              <a:rPr lang="en-US" sz="900" dirty="0"/>
              <a:t> </a:t>
            </a:r>
            <a:r>
              <a:rPr lang="en-US" sz="900" dirty="0" err="1"/>
              <a:t>najlepiej</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Który</a:t>
            </a:r>
            <a:r>
              <a:rPr lang="en-US" sz="900" dirty="0"/>
              <a:t> </a:t>
            </a:r>
            <a:r>
              <a:rPr lang="en-US" sz="900" dirty="0" err="1"/>
              <a:t>kanał</a:t>
            </a:r>
            <a:r>
              <a:rPr lang="en-US" sz="900" dirty="0"/>
              <a:t> ma </a:t>
            </a:r>
            <a:r>
              <a:rPr lang="en-US" sz="900" dirty="0" err="1"/>
              <a:t>najlepszy</a:t>
            </a:r>
            <a:r>
              <a:rPr lang="en-US" sz="900" dirty="0"/>
              <a:t> </a:t>
            </a:r>
            <a:r>
              <a:rPr lang="en-US" sz="900" dirty="0" err="1"/>
              <a:t>stosunek</a:t>
            </a:r>
            <a:r>
              <a:rPr lang="en-US" sz="900" dirty="0"/>
              <a:t> </a:t>
            </a:r>
            <a:r>
              <a:rPr lang="en-US" sz="900" dirty="0" err="1"/>
              <a:t>jakości</a:t>
            </a:r>
            <a:r>
              <a:rPr lang="en-US" sz="900" dirty="0"/>
              <a:t> do </a:t>
            </a:r>
            <a:r>
              <a:rPr lang="en-US" sz="900" dirty="0" err="1"/>
              <a:t>ceny</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W </a:t>
            </a:r>
            <a:r>
              <a:rPr lang="en-US" sz="900" dirty="0" err="1"/>
              <a:t>jaki</a:t>
            </a:r>
            <a:r>
              <a:rPr lang="en-US" sz="900" dirty="0"/>
              <a:t> </a:t>
            </a:r>
            <a:r>
              <a:rPr lang="en-US" sz="900" dirty="0" err="1"/>
              <a:t>sposób</a:t>
            </a:r>
            <a:r>
              <a:rPr lang="en-US" sz="900" dirty="0"/>
              <a:t> </a:t>
            </a:r>
            <a:r>
              <a:rPr lang="en-US" sz="900" dirty="0" err="1"/>
              <a:t>kanały</a:t>
            </a:r>
            <a:r>
              <a:rPr lang="en-US" sz="900" dirty="0"/>
              <a:t> </a:t>
            </a:r>
            <a:r>
              <a:rPr lang="en-US" sz="900" dirty="0" err="1"/>
              <a:t>będą</a:t>
            </a:r>
            <a:r>
              <a:rPr lang="en-US" sz="900" dirty="0"/>
              <a:t> </a:t>
            </a:r>
            <a:r>
              <a:rPr lang="en-US" sz="900" dirty="0" err="1"/>
              <a:t>pasować</a:t>
            </a:r>
            <a:r>
              <a:rPr lang="en-US" sz="900" dirty="0"/>
              <a:t> do </a:t>
            </a:r>
            <a:r>
              <a:rPr lang="en-US" sz="900" dirty="0" err="1"/>
              <a:t>rutynowych</a:t>
            </a:r>
            <a:r>
              <a:rPr lang="en-US" sz="900" dirty="0"/>
              <a:t> </a:t>
            </a:r>
            <a:r>
              <a:rPr lang="en-US" sz="900" dirty="0" err="1"/>
              <a:t>działań</a:t>
            </a:r>
            <a:r>
              <a:rPr lang="en-US" sz="900" dirty="0"/>
              <a:t> </a:t>
            </a:r>
            <a:r>
              <a:rPr lang="en-US" sz="900" dirty="0" err="1"/>
              <a:t>klientów</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Rodzaje</a:t>
            </a:r>
            <a:r>
              <a:rPr lang="en-US" sz="900" dirty="0"/>
              <a:t> </a:t>
            </a:r>
            <a:r>
              <a:rPr lang="en-US" sz="900" dirty="0" err="1"/>
              <a:t>kanałów</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Kanały</a:t>
            </a:r>
            <a:r>
              <a:rPr lang="en-US" sz="900" dirty="0"/>
              <a:t> </a:t>
            </a:r>
            <a:r>
              <a:rPr lang="en-US" sz="900" dirty="0" err="1"/>
              <a:t>własne</a:t>
            </a:r>
            <a:r>
              <a:rPr lang="en-US" sz="900" dirty="0"/>
              <a:t> (</a:t>
            </a:r>
            <a:r>
              <a:rPr lang="en-US" sz="900" dirty="0" err="1"/>
              <a:t>siła</a:t>
            </a:r>
            <a:r>
              <a:rPr lang="en-US" sz="900" dirty="0"/>
              <a:t> </a:t>
            </a:r>
            <a:r>
              <a:rPr lang="en-US" sz="900" dirty="0" err="1"/>
              <a:t>sprzedaży</a:t>
            </a:r>
            <a:r>
              <a:rPr lang="en-US" sz="900" dirty="0"/>
              <a:t>; online; </a:t>
            </a:r>
            <a:r>
              <a:rPr lang="en-US" sz="900" dirty="0" err="1"/>
              <a:t>sklepy</a:t>
            </a:r>
            <a:r>
              <a:rPr lang="en-US" sz="900" dirty="0"/>
              <a:t> </a:t>
            </a:r>
            <a:r>
              <a:rPr lang="en-US" sz="900" dirty="0" err="1"/>
              <a:t>własne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Kanały</a:t>
            </a:r>
            <a:r>
              <a:rPr lang="en-US" sz="900" dirty="0"/>
              <a:t> </a:t>
            </a:r>
            <a:r>
              <a:rPr lang="en-US" sz="900" dirty="0" err="1"/>
              <a:t>pośrednie</a:t>
            </a:r>
            <a:r>
              <a:rPr lang="en-US" sz="900" dirty="0"/>
              <a:t> (</a:t>
            </a:r>
            <a:r>
              <a:rPr lang="en-US" sz="900" dirty="0" err="1"/>
              <a:t>sklepy</a:t>
            </a:r>
            <a:r>
              <a:rPr lang="en-US" sz="900" dirty="0"/>
              <a:t> </a:t>
            </a:r>
            <a:r>
              <a:rPr lang="en-US" sz="900" dirty="0" err="1"/>
              <a:t>partnerskie</a:t>
            </a:r>
            <a:r>
              <a:rPr lang="en-US" sz="900" dirty="0"/>
              <a:t> (</a:t>
            </a:r>
            <a:r>
              <a:rPr lang="en-US" sz="900" dirty="0" err="1"/>
              <a:t>franczyza</a:t>
            </a:r>
            <a:r>
              <a:rPr lang="en-US" sz="900" dirty="0"/>
              <a:t>); </a:t>
            </a:r>
            <a:r>
              <a:rPr lang="en-US" sz="900" dirty="0" err="1"/>
              <a:t>hurtownicy</a:t>
            </a:r>
            <a:r>
              <a:rPr lang="en-US" sz="900" dirty="0"/>
              <a:t>; </a:t>
            </a:r>
            <a:r>
              <a:rPr lang="en-US" sz="900" dirty="0" err="1"/>
              <a:t>detaliści</a:t>
            </a:r>
            <a:r>
              <a:rPr lang="en-US" sz="900" dirty="0"/>
              <a:t>; ....)</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Relacje</a:t>
            </a:r>
            <a:r>
              <a:rPr lang="en-US" sz="900" b="1" dirty="0"/>
              <a:t> z </a:t>
            </a:r>
            <a:r>
              <a:rPr lang="en-US" sz="900" b="1" dirty="0" err="1"/>
              <a:t>klientami</a:t>
            </a:r>
            <a:endParaRPr sz="900" b="1" dirty="0"/>
          </a:p>
          <a:p>
            <a:pPr marL="0" lvl="0" indent="0" algn="l" rtl="0">
              <a:lnSpc>
                <a:spcPct val="100000"/>
              </a:lnSpc>
              <a:spcBef>
                <a:spcPts val="0"/>
              </a:spcBef>
              <a:spcAft>
                <a:spcPts val="0"/>
              </a:spcAft>
              <a:buClr>
                <a:schemeClr val="dk1"/>
              </a:buClr>
              <a:buSzPts val="1100"/>
              <a:buFont typeface="Arial"/>
              <a:buNone/>
            </a:pPr>
            <a:r>
              <a:rPr lang="en-US" sz="900" dirty="0" err="1"/>
              <a:t>Jakiego</a:t>
            </a:r>
            <a:r>
              <a:rPr lang="en-US" sz="900" dirty="0"/>
              <a:t> </a:t>
            </a:r>
            <a:r>
              <a:rPr lang="en-US" sz="900" dirty="0" err="1"/>
              <a:t>rodzaju</a:t>
            </a:r>
            <a:r>
              <a:rPr lang="en-US" sz="900" dirty="0"/>
              <a:t> </a:t>
            </a:r>
            <a:r>
              <a:rPr lang="en-US" sz="900" dirty="0" err="1"/>
              <a:t>relacji</a:t>
            </a:r>
            <a:r>
              <a:rPr lang="en-US" sz="900" dirty="0"/>
              <a:t> </a:t>
            </a:r>
            <a:r>
              <a:rPr lang="en-US" sz="900" dirty="0" err="1"/>
              <a:t>oczekuje</a:t>
            </a:r>
            <a:r>
              <a:rPr lang="en-US" sz="900" dirty="0"/>
              <a:t> segment </a:t>
            </a:r>
            <a:r>
              <a:rPr lang="en-US" sz="900" dirty="0" err="1"/>
              <a:t>klientów</a:t>
            </a:r>
            <a:r>
              <a:rPr lang="en-US" sz="900" dirty="0"/>
              <a:t> od </a:t>
            </a:r>
            <a:r>
              <a:rPr lang="en-US" sz="900" dirty="0" err="1"/>
              <a:t>firmy</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Jakie</a:t>
            </a:r>
            <a:r>
              <a:rPr lang="en-US" sz="900" dirty="0"/>
              <a:t> </a:t>
            </a:r>
            <a:r>
              <a:rPr lang="en-US" sz="900" dirty="0" err="1"/>
              <a:t>relacje</a:t>
            </a:r>
            <a:r>
              <a:rPr lang="en-US" sz="900" dirty="0"/>
              <a:t> </a:t>
            </a:r>
            <a:r>
              <a:rPr lang="en-US" sz="900" dirty="0" err="1"/>
              <a:t>zostały</a:t>
            </a:r>
            <a:r>
              <a:rPr lang="en-US" sz="900" dirty="0"/>
              <a:t> </a:t>
            </a:r>
            <a:r>
              <a:rPr lang="en-US" sz="900" dirty="0" err="1"/>
              <a:t>już</a:t>
            </a:r>
            <a:r>
              <a:rPr lang="en-US" sz="900" dirty="0"/>
              <a:t> </a:t>
            </a:r>
            <a:r>
              <a:rPr lang="en-US" sz="900" dirty="0" err="1"/>
              <a:t>nawiązane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Jak</a:t>
            </a:r>
            <a:r>
              <a:rPr lang="en-US" sz="900" dirty="0"/>
              <a:t> </a:t>
            </a:r>
            <a:r>
              <a:rPr lang="en-US" sz="900" dirty="0" err="1"/>
              <a:t>te</a:t>
            </a:r>
            <a:r>
              <a:rPr lang="en-US" sz="900" dirty="0"/>
              <a:t> </a:t>
            </a:r>
            <a:r>
              <a:rPr lang="en-US" sz="900" dirty="0" err="1"/>
              <a:t>relacje</a:t>
            </a:r>
            <a:r>
              <a:rPr lang="en-US" sz="900" dirty="0"/>
              <a:t> </a:t>
            </a:r>
            <a:r>
              <a:rPr lang="en-US" sz="900" dirty="0" err="1"/>
              <a:t>odnoszą</a:t>
            </a:r>
            <a:r>
              <a:rPr lang="en-US" sz="900" dirty="0"/>
              <a:t> </a:t>
            </a:r>
            <a:r>
              <a:rPr lang="en-US" sz="900" dirty="0" err="1"/>
              <a:t>się</a:t>
            </a:r>
            <a:r>
              <a:rPr lang="en-US" sz="900" dirty="0"/>
              <a:t> do </a:t>
            </a:r>
            <a:r>
              <a:rPr lang="en-US" sz="900" dirty="0" err="1"/>
              <a:t>innych</a:t>
            </a:r>
            <a:r>
              <a:rPr lang="en-US" sz="900" dirty="0"/>
              <a:t> </a:t>
            </a:r>
            <a:r>
              <a:rPr lang="en-US" sz="900" dirty="0" err="1"/>
              <a:t>aspektów</a:t>
            </a:r>
            <a:r>
              <a:rPr lang="en-US" sz="900" dirty="0"/>
              <a:t> </a:t>
            </a:r>
            <a:r>
              <a:rPr lang="en-US" sz="900" dirty="0" err="1"/>
              <a:t>działalności</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Ile </a:t>
            </a:r>
            <a:r>
              <a:rPr lang="en-US" sz="900" dirty="0" err="1"/>
              <a:t>kosztują</a:t>
            </a:r>
            <a:r>
              <a:rPr lang="en-US" sz="900" dirty="0"/>
              <a:t> </a:t>
            </a:r>
            <a:r>
              <a:rPr lang="en-US" sz="900" dirty="0" err="1"/>
              <a:t>istniejące</a:t>
            </a:r>
            <a:r>
              <a:rPr lang="en-US" sz="900" dirty="0"/>
              <a:t> </a:t>
            </a:r>
            <a:r>
              <a:rPr lang="en-US" sz="900" dirty="0" err="1"/>
              <a:t>relacje</a:t>
            </a:r>
            <a:r>
              <a:rPr lang="en-US" sz="900" dirty="0"/>
              <a:t>? (np. </a:t>
            </a:r>
            <a:r>
              <a:rPr lang="en-US" sz="900" dirty="0" err="1"/>
              <a:t>spersonalizowana</a:t>
            </a:r>
            <a:r>
              <a:rPr lang="en-US" sz="900" dirty="0"/>
              <a:t> </a:t>
            </a:r>
            <a:r>
              <a:rPr lang="en-US" sz="900" dirty="0" err="1"/>
              <a:t>pomoc</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endParaRPr sz="900" dirty="0"/>
          </a:p>
          <a:p>
            <a:pPr marL="0" lvl="0" indent="0" algn="l" rtl="0">
              <a:lnSpc>
                <a:spcPct val="100000"/>
              </a:lnSpc>
              <a:spcBef>
                <a:spcPts val="0"/>
              </a:spcBef>
              <a:spcAft>
                <a:spcPts val="0"/>
              </a:spcAft>
              <a:buClr>
                <a:schemeClr val="dk1"/>
              </a:buClr>
              <a:buSzPts val="1100"/>
              <a:buFont typeface="Arial"/>
              <a:buNone/>
            </a:pPr>
            <a:r>
              <a:rPr lang="en-US" sz="900" b="1" dirty="0" err="1"/>
              <a:t>Strumień</a:t>
            </a:r>
            <a:r>
              <a:rPr lang="en-US" sz="900" b="1" dirty="0"/>
              <a:t> </a:t>
            </a:r>
            <a:r>
              <a:rPr lang="en-US" sz="900" b="1" dirty="0" err="1"/>
              <a:t>przychodów</a:t>
            </a:r>
            <a:r>
              <a:rPr lang="en-US" sz="900" b="1" dirty="0"/>
              <a:t> </a:t>
            </a:r>
            <a:endParaRPr sz="900" b="1" dirty="0"/>
          </a:p>
          <a:p>
            <a:pPr marL="0" lvl="0" indent="0" algn="l" rtl="0">
              <a:lnSpc>
                <a:spcPct val="100000"/>
              </a:lnSpc>
              <a:spcBef>
                <a:spcPts val="0"/>
              </a:spcBef>
              <a:spcAft>
                <a:spcPts val="0"/>
              </a:spcAft>
              <a:buClr>
                <a:schemeClr val="dk1"/>
              </a:buClr>
              <a:buSzPts val="1100"/>
              <a:buFont typeface="Arial"/>
              <a:buNone/>
            </a:pPr>
            <a:r>
              <a:rPr lang="en-US" sz="900" dirty="0" err="1"/>
              <a:t>Za</a:t>
            </a:r>
            <a:r>
              <a:rPr lang="en-US" sz="900" dirty="0"/>
              <a:t> </a:t>
            </a:r>
            <a:r>
              <a:rPr lang="en-US" sz="900" dirty="0" err="1"/>
              <a:t>jaką</a:t>
            </a:r>
            <a:r>
              <a:rPr lang="en-US" sz="900" dirty="0"/>
              <a:t> </a:t>
            </a:r>
            <a:r>
              <a:rPr lang="en-US" sz="900" dirty="0" err="1"/>
              <a:t>wartość</a:t>
            </a:r>
            <a:r>
              <a:rPr lang="en-US" sz="900" dirty="0"/>
              <a:t> segment </a:t>
            </a:r>
            <a:r>
              <a:rPr lang="en-US" sz="900" dirty="0" err="1"/>
              <a:t>klientów</a:t>
            </a:r>
            <a:r>
              <a:rPr lang="en-US" sz="900" dirty="0"/>
              <a:t> jest </a:t>
            </a:r>
            <a:r>
              <a:rPr lang="en-US" sz="900" dirty="0" err="1"/>
              <a:t>skłonny</a:t>
            </a:r>
            <a:r>
              <a:rPr lang="en-US" sz="900" dirty="0"/>
              <a:t> </a:t>
            </a:r>
            <a:r>
              <a:rPr lang="en-US" sz="900" dirty="0" err="1"/>
              <a:t>zapłacić</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Za</a:t>
            </a:r>
            <a:r>
              <a:rPr lang="en-US" sz="900" dirty="0"/>
              <a:t> co </a:t>
            </a:r>
            <a:r>
              <a:rPr lang="en-US" sz="900" dirty="0" err="1"/>
              <a:t>obecnie</a:t>
            </a:r>
            <a:r>
              <a:rPr lang="en-US" sz="900" dirty="0"/>
              <a:t> </a:t>
            </a:r>
            <a:r>
              <a:rPr lang="en-US" sz="900" dirty="0" err="1"/>
              <a:t>płacą</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W </a:t>
            </a:r>
            <a:r>
              <a:rPr lang="en-US" sz="900" dirty="0" err="1"/>
              <a:t>jaki</a:t>
            </a:r>
            <a:r>
              <a:rPr lang="en-US" sz="900" dirty="0"/>
              <a:t> </a:t>
            </a:r>
            <a:r>
              <a:rPr lang="en-US" sz="900" dirty="0" err="1"/>
              <a:t>sposób</a:t>
            </a:r>
            <a:r>
              <a:rPr lang="en-US" sz="900" dirty="0"/>
              <a:t> segment </a:t>
            </a:r>
            <a:r>
              <a:rPr lang="en-US" sz="900" dirty="0" err="1"/>
              <a:t>klientów</a:t>
            </a:r>
            <a:r>
              <a:rPr lang="en-US" sz="900" dirty="0"/>
              <a:t> </a:t>
            </a:r>
            <a:r>
              <a:rPr lang="en-US" sz="900" dirty="0" err="1"/>
              <a:t>płaci</a:t>
            </a:r>
            <a:r>
              <a:rPr lang="en-US" sz="900" dirty="0"/>
              <a:t> </a:t>
            </a:r>
            <a:r>
              <a:rPr lang="en-US" sz="900" dirty="0" err="1"/>
              <a:t>obecnie</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Jak</a:t>
            </a:r>
            <a:r>
              <a:rPr lang="en-US" sz="900" dirty="0"/>
              <a:t> </a:t>
            </a:r>
            <a:r>
              <a:rPr lang="en-US" sz="900" dirty="0" err="1"/>
              <a:t>woleliby</a:t>
            </a:r>
            <a:r>
              <a:rPr lang="en-US" sz="900" dirty="0"/>
              <a:t> </a:t>
            </a:r>
            <a:r>
              <a:rPr lang="en-US" sz="900" dirty="0" err="1"/>
              <a:t>płacić</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Jaki jest </a:t>
            </a:r>
            <a:r>
              <a:rPr lang="en-US" sz="900" dirty="0" err="1"/>
              <a:t>udział</a:t>
            </a:r>
            <a:r>
              <a:rPr lang="en-US" sz="900" dirty="0"/>
              <a:t> </a:t>
            </a:r>
            <a:r>
              <a:rPr lang="en-US" sz="900" dirty="0" err="1"/>
              <a:t>każdego</a:t>
            </a:r>
            <a:r>
              <a:rPr lang="en-US" sz="900" dirty="0"/>
              <a:t> </a:t>
            </a:r>
            <a:r>
              <a:rPr lang="en-US" sz="900" dirty="0" err="1"/>
              <a:t>strumienia</a:t>
            </a:r>
            <a:r>
              <a:rPr lang="en-US" sz="900" dirty="0"/>
              <a:t> </a:t>
            </a:r>
            <a:r>
              <a:rPr lang="en-US" sz="900" dirty="0" err="1"/>
              <a:t>przychodów</a:t>
            </a:r>
            <a:r>
              <a:rPr lang="en-US" sz="900" dirty="0"/>
              <a:t> w </a:t>
            </a:r>
            <a:r>
              <a:rPr lang="en-US" sz="900" dirty="0" err="1"/>
              <a:t>przychodach</a:t>
            </a:r>
            <a:r>
              <a:rPr lang="en-US" sz="900" dirty="0"/>
              <a:t> </a:t>
            </a:r>
            <a:r>
              <a:rPr lang="en-US" sz="900" dirty="0" err="1"/>
              <a:t>ogółem</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Rodzaje</a:t>
            </a:r>
            <a:r>
              <a:rPr lang="en-US" sz="900" dirty="0"/>
              <a:t> </a:t>
            </a:r>
            <a:r>
              <a:rPr lang="en-US" sz="900" dirty="0" err="1"/>
              <a:t>przychodów</a:t>
            </a:r>
            <a:r>
              <a:rPr lang="en-US" sz="900" dirty="0"/>
              <a:t>: </a:t>
            </a:r>
            <a:r>
              <a:rPr lang="en-US" sz="900" dirty="0" err="1"/>
              <a:t>sprzedaż</a:t>
            </a:r>
            <a:r>
              <a:rPr lang="en-US" sz="900" dirty="0"/>
              <a:t> </a:t>
            </a:r>
            <a:r>
              <a:rPr lang="en-US" sz="900" dirty="0" err="1"/>
              <a:t>aktywów</a:t>
            </a:r>
            <a:r>
              <a:rPr lang="en-US" sz="900" dirty="0"/>
              <a:t>; </a:t>
            </a:r>
            <a:r>
              <a:rPr lang="en-US" sz="900" dirty="0" err="1"/>
              <a:t>opłata</a:t>
            </a:r>
            <a:r>
              <a:rPr lang="en-US" sz="900" dirty="0"/>
              <a:t> </a:t>
            </a:r>
            <a:r>
              <a:rPr lang="en-US" sz="900" dirty="0" err="1"/>
              <a:t>za</a:t>
            </a:r>
            <a:r>
              <a:rPr lang="en-US" sz="900" dirty="0"/>
              <a:t> </a:t>
            </a:r>
            <a:r>
              <a:rPr lang="en-US" sz="900" dirty="0" err="1"/>
              <a:t>użytkowanie</a:t>
            </a:r>
            <a:r>
              <a:rPr lang="en-US" sz="900" dirty="0"/>
              <a:t>; </a:t>
            </a:r>
            <a:r>
              <a:rPr lang="en-US" sz="900" dirty="0" err="1"/>
              <a:t>opłata</a:t>
            </a:r>
            <a:r>
              <a:rPr lang="en-US" sz="900" dirty="0"/>
              <a:t> </a:t>
            </a:r>
            <a:r>
              <a:rPr lang="en-US" sz="900" dirty="0" err="1"/>
              <a:t>abonamentowa</a:t>
            </a:r>
            <a:r>
              <a:rPr lang="en-US" sz="900" dirty="0"/>
              <a:t>; </a:t>
            </a:r>
            <a:r>
              <a:rPr lang="en-US" sz="900" dirty="0" err="1"/>
              <a:t>wynajem</a:t>
            </a:r>
            <a:r>
              <a:rPr lang="en-US" sz="900" dirty="0"/>
              <a:t>/leasing; </a:t>
            </a:r>
            <a:r>
              <a:rPr lang="en-US" sz="900" dirty="0" err="1"/>
              <a:t>licencjonowanie</a:t>
            </a:r>
            <a:endParaRPr sz="900" dirty="0"/>
          </a:p>
          <a:p>
            <a:pPr marL="0" lvl="0" indent="0" algn="l" rtl="0">
              <a:lnSpc>
                <a:spcPct val="100000"/>
              </a:lnSpc>
              <a:spcBef>
                <a:spcPts val="0"/>
              </a:spcBef>
              <a:spcAft>
                <a:spcPts val="0"/>
              </a:spcAft>
              <a:buClr>
                <a:schemeClr val="dk1"/>
              </a:buClr>
              <a:buSzPts val="1100"/>
              <a:buFont typeface="Arial"/>
              <a:buNone/>
            </a:pPr>
            <a:r>
              <a:rPr lang="en-US" sz="900" dirty="0" err="1"/>
              <a:t>Mechanizmy</a:t>
            </a:r>
            <a:r>
              <a:rPr lang="en-US" sz="900" dirty="0"/>
              <a:t> </a:t>
            </a:r>
            <a:r>
              <a:rPr lang="en-US" sz="900" dirty="0" err="1"/>
              <a:t>ustalania</a:t>
            </a:r>
            <a:r>
              <a:rPr lang="en-US" sz="900" dirty="0"/>
              <a:t> </a:t>
            </a:r>
            <a:r>
              <a:rPr lang="en-US" sz="900" dirty="0" err="1"/>
              <a:t>cen</a:t>
            </a:r>
            <a:r>
              <a:rPr lang="en-US" sz="900" dirty="0"/>
              <a:t>:</a:t>
            </a:r>
            <a:endParaRPr sz="900" dirty="0"/>
          </a:p>
          <a:p>
            <a:pPr marL="0" lvl="0" indent="0" algn="l" rtl="0">
              <a:lnSpc>
                <a:spcPct val="100000"/>
              </a:lnSpc>
              <a:spcBef>
                <a:spcPts val="0"/>
              </a:spcBef>
              <a:spcAft>
                <a:spcPts val="0"/>
              </a:spcAft>
              <a:buClr>
                <a:schemeClr val="dk1"/>
              </a:buClr>
              <a:buSzPts val="1100"/>
              <a:buFont typeface="Arial"/>
              <a:buNone/>
            </a:pPr>
            <a:r>
              <a:rPr lang="en-US" sz="900" dirty="0"/>
              <a:t>- </a:t>
            </a:r>
            <a:r>
              <a:rPr lang="en-US" sz="900" dirty="0" err="1"/>
              <a:t>Ceny</a:t>
            </a:r>
            <a:r>
              <a:rPr lang="en-US" sz="900" dirty="0"/>
              <a:t> </a:t>
            </a:r>
            <a:r>
              <a:rPr lang="en-US" sz="900" dirty="0" err="1"/>
              <a:t>stałe</a:t>
            </a:r>
            <a:r>
              <a:rPr lang="en-US" sz="900" dirty="0"/>
              <a:t> (</a:t>
            </a:r>
            <a:r>
              <a:rPr lang="en-US" sz="900" dirty="0" err="1"/>
              <a:t>cennik</a:t>
            </a:r>
            <a:r>
              <a:rPr lang="en-US" sz="900" dirty="0"/>
              <a:t>; </a:t>
            </a:r>
            <a:r>
              <a:rPr lang="en-US" sz="900" dirty="0" err="1"/>
              <a:t>funkcja</a:t>
            </a:r>
            <a:r>
              <a:rPr lang="en-US" sz="900" dirty="0"/>
              <a:t> </a:t>
            </a:r>
            <a:r>
              <a:rPr lang="en-US" sz="900" dirty="0" err="1"/>
              <a:t>cech</a:t>
            </a:r>
            <a:r>
              <a:rPr lang="en-US" sz="900" dirty="0"/>
              <a:t> </a:t>
            </a:r>
            <a:r>
              <a:rPr lang="en-US" sz="900" dirty="0" err="1"/>
              <a:t>i</a:t>
            </a:r>
            <a:r>
              <a:rPr lang="en-US" sz="900" dirty="0"/>
              <a:t> </a:t>
            </a:r>
            <a:r>
              <a:rPr lang="en-US" sz="900" dirty="0" err="1"/>
              <a:t>atrybutów</a:t>
            </a:r>
            <a:r>
              <a:rPr lang="en-US" sz="900" dirty="0"/>
              <a:t> </a:t>
            </a:r>
            <a:r>
              <a:rPr lang="en-US" sz="900" dirty="0" err="1"/>
              <a:t>produktu</a:t>
            </a:r>
            <a:r>
              <a:rPr lang="en-US" sz="900" dirty="0"/>
              <a:t>; </a:t>
            </a:r>
            <a:r>
              <a:rPr lang="en-US" sz="900" dirty="0" err="1"/>
              <a:t>funkcja</a:t>
            </a:r>
            <a:r>
              <a:rPr lang="en-US" sz="900" dirty="0"/>
              <a:t> </a:t>
            </a:r>
            <a:r>
              <a:rPr lang="en-US" sz="900" dirty="0" err="1"/>
              <a:t>segmentu</a:t>
            </a:r>
            <a:r>
              <a:rPr lang="en-US" sz="900" dirty="0"/>
              <a:t> </a:t>
            </a:r>
            <a:r>
              <a:rPr lang="en-US" sz="900" dirty="0" err="1"/>
              <a:t>rynku</a:t>
            </a:r>
            <a:r>
              <a:rPr lang="en-US" sz="900" dirty="0"/>
              <a:t> (</a:t>
            </a:r>
            <a:r>
              <a:rPr lang="en-US" sz="900" dirty="0" err="1"/>
              <a:t>typ</a:t>
            </a:r>
            <a:r>
              <a:rPr lang="en-US" sz="900" dirty="0"/>
              <a:t> </a:t>
            </a:r>
            <a:r>
              <a:rPr lang="en-US" sz="900" dirty="0" err="1"/>
              <a:t>i</a:t>
            </a:r>
            <a:r>
              <a:rPr lang="en-US" sz="900" dirty="0"/>
              <a:t> </a:t>
            </a:r>
            <a:r>
              <a:rPr lang="en-US" sz="900" dirty="0" err="1"/>
              <a:t>cechy</a:t>
            </a:r>
            <a:r>
              <a:rPr lang="en-US" sz="900" dirty="0"/>
              <a:t>); </a:t>
            </a:r>
            <a:r>
              <a:rPr lang="en-US" sz="900" dirty="0" err="1"/>
              <a:t>funkcja</a:t>
            </a:r>
            <a:r>
              <a:rPr lang="en-US" sz="900" dirty="0"/>
              <a:t> </a:t>
            </a:r>
            <a:r>
              <a:rPr lang="en-US" sz="900" dirty="0" err="1"/>
              <a:t>wolumenu</a:t>
            </a:r>
            <a:r>
              <a:rPr lang="en-US" sz="900" dirty="0"/>
              <a:t> (</a:t>
            </a:r>
            <a:r>
              <a:rPr lang="en-US" sz="900" dirty="0" err="1"/>
              <a:t>ilość</a:t>
            </a:r>
            <a:r>
              <a:rPr lang="en-US" sz="900" dirty="0"/>
              <a:t> </a:t>
            </a:r>
            <a:r>
              <a:rPr lang="en-US" sz="900" dirty="0" err="1"/>
              <a:t>zakupiona</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Zmienne</a:t>
            </a:r>
            <a:r>
              <a:rPr lang="en-US" sz="900" dirty="0"/>
              <a:t> </a:t>
            </a:r>
            <a:r>
              <a:rPr lang="en-US" sz="900" dirty="0" err="1"/>
              <a:t>ceny</a:t>
            </a:r>
            <a:r>
              <a:rPr lang="en-US" sz="900" dirty="0"/>
              <a:t> w </a:t>
            </a:r>
            <a:r>
              <a:rPr lang="en-US" sz="900" dirty="0" err="1"/>
              <a:t>zależności</a:t>
            </a:r>
            <a:r>
              <a:rPr lang="en-US" sz="900" dirty="0"/>
              <a:t> od </a:t>
            </a:r>
            <a:r>
              <a:rPr lang="en-US" sz="900" dirty="0" err="1"/>
              <a:t>rynku</a:t>
            </a:r>
            <a:r>
              <a:rPr lang="en-US" sz="900" dirty="0"/>
              <a:t> (</a:t>
            </a:r>
            <a:r>
              <a:rPr lang="en-US" sz="900" dirty="0" err="1"/>
              <a:t>negocjacje</a:t>
            </a:r>
            <a:r>
              <a:rPr lang="en-US" sz="900" dirty="0"/>
              <a:t>; </a:t>
            </a:r>
            <a:r>
              <a:rPr lang="en-US" sz="900" dirty="0" err="1"/>
              <a:t>zarządzanie</a:t>
            </a:r>
            <a:r>
              <a:rPr lang="en-US" sz="900" dirty="0"/>
              <a:t> </a:t>
            </a:r>
            <a:r>
              <a:rPr lang="en-US" sz="900" dirty="0" err="1"/>
              <a:t>przychodami</a:t>
            </a:r>
            <a:r>
              <a:rPr lang="en-US" sz="900" dirty="0"/>
              <a:t> (</a:t>
            </a:r>
            <a:r>
              <a:rPr lang="en-US" sz="900" dirty="0" err="1"/>
              <a:t>wskaźniki</a:t>
            </a:r>
            <a:r>
              <a:rPr lang="en-US" sz="900" dirty="0"/>
              <a:t> </a:t>
            </a:r>
            <a:r>
              <a:rPr lang="en-US" sz="900" dirty="0" err="1"/>
              <a:t>obłożenia</a:t>
            </a:r>
            <a:r>
              <a:rPr lang="en-US" sz="900" dirty="0"/>
              <a:t> </a:t>
            </a:r>
            <a:r>
              <a:rPr lang="en-US" sz="900" dirty="0" err="1"/>
              <a:t>hoteli</a:t>
            </a:r>
            <a:r>
              <a:rPr lang="en-US" sz="900" dirty="0"/>
              <a:t>, </a:t>
            </a:r>
            <a:r>
              <a:rPr lang="en-US" sz="900" dirty="0" err="1"/>
              <a:t>miejsca</a:t>
            </a:r>
            <a:r>
              <a:rPr lang="en-US" sz="900" dirty="0"/>
              <a:t> w </a:t>
            </a:r>
            <a:r>
              <a:rPr lang="en-US" sz="900" dirty="0" err="1"/>
              <a:t>liniach</a:t>
            </a:r>
            <a:r>
              <a:rPr lang="en-US" sz="900" dirty="0"/>
              <a:t> </a:t>
            </a:r>
            <a:r>
              <a:rPr lang="en-US" sz="900" dirty="0" err="1"/>
              <a:t>lotniczych</a:t>
            </a:r>
            <a:r>
              <a:rPr lang="en-US" sz="900" dirty="0"/>
              <a:t> </a:t>
            </a:r>
            <a:r>
              <a:rPr lang="en-US" sz="900" dirty="0" err="1"/>
              <a:t>itp</a:t>
            </a:r>
            <a:r>
              <a:rPr lang="en-US" sz="900" dirty="0"/>
              <a:t>.); </a:t>
            </a:r>
            <a:r>
              <a:rPr lang="en-US" sz="900" dirty="0" err="1"/>
              <a:t>rynek</a:t>
            </a:r>
            <a:r>
              <a:rPr lang="en-US" sz="900" dirty="0"/>
              <a:t> w </a:t>
            </a:r>
            <a:r>
              <a:rPr lang="en-US" sz="900" dirty="0" err="1"/>
              <a:t>czasie</a:t>
            </a:r>
            <a:r>
              <a:rPr lang="en-US" sz="900" dirty="0"/>
              <a:t> </a:t>
            </a:r>
            <a:r>
              <a:rPr lang="en-US" sz="900" dirty="0" err="1"/>
              <a:t>rzeczywistym</a:t>
            </a:r>
            <a:r>
              <a:rPr lang="en-US" sz="900" dirty="0"/>
              <a:t> (</a:t>
            </a:r>
            <a:r>
              <a:rPr lang="en-US" sz="900" dirty="0" err="1"/>
              <a:t>podaż</a:t>
            </a:r>
            <a:r>
              <a:rPr lang="en-US" sz="900" dirty="0"/>
              <a:t> </a:t>
            </a:r>
            <a:r>
              <a:rPr lang="en-US" sz="900" dirty="0" err="1"/>
              <a:t>i</a:t>
            </a:r>
            <a:r>
              <a:rPr lang="en-US" sz="900" dirty="0"/>
              <a:t> </a:t>
            </a:r>
            <a:r>
              <a:rPr lang="en-US" sz="900" dirty="0" err="1"/>
              <a:t>popyt</a:t>
            </a:r>
            <a:r>
              <a:rPr lang="en-US" sz="900" dirty="0"/>
              <a:t> - </a:t>
            </a:r>
            <a:r>
              <a:rPr lang="en-US" sz="900" dirty="0" err="1"/>
              <a:t>giełda</a:t>
            </a:r>
            <a:r>
              <a:rPr lang="en-US" sz="900" dirty="0"/>
              <a:t>); </a:t>
            </a:r>
            <a:r>
              <a:rPr lang="en-US" sz="900" dirty="0" err="1"/>
              <a:t>aukcja</a:t>
            </a:r>
            <a:r>
              <a:rPr lang="en-US" sz="900" dirty="0"/>
              <a:t> (</a:t>
            </a:r>
            <a:r>
              <a:rPr lang="en-US" sz="900" dirty="0" err="1"/>
              <a:t>cena</a:t>
            </a:r>
            <a:r>
              <a:rPr lang="en-US" sz="900" dirty="0"/>
              <a:t> </a:t>
            </a:r>
            <a:r>
              <a:rPr lang="en-US" sz="900" dirty="0" err="1"/>
              <a:t>wynika</a:t>
            </a:r>
            <a:r>
              <a:rPr lang="en-US" sz="900" dirty="0"/>
              <a:t> z </a:t>
            </a:r>
            <a:r>
              <a:rPr lang="en-US" sz="900" dirty="0" err="1"/>
              <a:t>konkurencyjnej</a:t>
            </a:r>
            <a:r>
              <a:rPr lang="en-US" sz="900" dirty="0"/>
              <a:t> </a:t>
            </a:r>
            <a:r>
              <a:rPr lang="en-US" sz="900" dirty="0" err="1"/>
              <a:t>licytacji</a:t>
            </a:r>
            <a:r>
              <a:rPr lang="en-US" sz="900" dirty="0"/>
              <a:t>)).</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b="1" dirty="0" err="1"/>
              <a:t>Kluczowe</a:t>
            </a:r>
            <a:r>
              <a:rPr lang="en-US" sz="900" b="1" dirty="0"/>
              <a:t> </a:t>
            </a:r>
            <a:r>
              <a:rPr lang="en-US" sz="900" b="1" dirty="0" err="1"/>
              <a:t>zasoby</a:t>
            </a:r>
            <a:r>
              <a:rPr lang="en-US" sz="900" dirty="0"/>
              <a:t>: </a:t>
            </a:r>
            <a:r>
              <a:rPr lang="en-US" sz="900" dirty="0" err="1"/>
              <a:t>najważniejsze</a:t>
            </a:r>
            <a:r>
              <a:rPr lang="en-US" sz="900" dirty="0"/>
              <a:t> </a:t>
            </a:r>
            <a:r>
              <a:rPr lang="en-US" sz="900" dirty="0" err="1"/>
              <a:t>aktywa</a:t>
            </a:r>
            <a:r>
              <a:rPr lang="en-US" sz="900" dirty="0"/>
              <a:t> </a:t>
            </a:r>
            <a:r>
              <a:rPr lang="en-US" sz="900" dirty="0" err="1"/>
              <a:t>umożliwiające</a:t>
            </a:r>
            <a:r>
              <a:rPr lang="en-US" sz="900" dirty="0"/>
              <a:t> </a:t>
            </a:r>
            <a:r>
              <a:rPr lang="en-US" sz="900" dirty="0" err="1"/>
              <a:t>funkcjonowanie</a:t>
            </a:r>
            <a:r>
              <a:rPr lang="en-US" sz="900" dirty="0"/>
              <a:t> </a:t>
            </a:r>
            <a:r>
              <a:rPr lang="en-US" sz="900" dirty="0" err="1"/>
              <a:t>modelu</a:t>
            </a:r>
            <a:r>
              <a:rPr lang="en-US" sz="900" dirty="0"/>
              <a:t> </a:t>
            </a:r>
            <a:r>
              <a:rPr lang="en-US" sz="900" dirty="0" err="1"/>
              <a:t>biznesowego</a:t>
            </a:r>
            <a:endParaRPr sz="900" dirty="0"/>
          </a:p>
          <a:p>
            <a:pPr marL="0" lvl="0" indent="0" algn="l" rtl="0">
              <a:lnSpc>
                <a:spcPct val="100000"/>
              </a:lnSpc>
              <a:spcBef>
                <a:spcPts val="0"/>
              </a:spcBef>
              <a:spcAft>
                <a:spcPts val="0"/>
              </a:spcAft>
              <a:buSzPts val="1100"/>
              <a:buNone/>
            </a:pPr>
            <a:r>
              <a:rPr lang="en-US" sz="900" dirty="0" err="1"/>
              <a:t>Kategorie</a:t>
            </a:r>
            <a:r>
              <a:rPr lang="en-US" sz="900" dirty="0"/>
              <a:t> </a:t>
            </a:r>
            <a:r>
              <a:rPr lang="en-US" sz="900" dirty="0" err="1"/>
              <a:t>zasobów</a:t>
            </a:r>
            <a:r>
              <a:rPr lang="en-US" sz="900" dirty="0"/>
              <a:t>: </a:t>
            </a:r>
            <a:r>
              <a:rPr lang="en-US" sz="900" dirty="0" err="1"/>
              <a:t>fizyczne</a:t>
            </a:r>
            <a:r>
              <a:rPr lang="en-US" sz="900" dirty="0"/>
              <a:t>, </a:t>
            </a:r>
            <a:r>
              <a:rPr lang="en-US" sz="900" dirty="0" err="1"/>
              <a:t>intelektualne</a:t>
            </a:r>
            <a:r>
              <a:rPr lang="en-US" sz="900" dirty="0"/>
              <a:t> (</a:t>
            </a:r>
            <a:r>
              <a:rPr lang="en-US" sz="900" dirty="0" err="1"/>
              <a:t>patenty</a:t>
            </a:r>
            <a:r>
              <a:rPr lang="en-US" sz="900" dirty="0"/>
              <a:t>, </a:t>
            </a:r>
            <a:r>
              <a:rPr lang="en-US" sz="900" dirty="0" err="1"/>
              <a:t>marki</a:t>
            </a:r>
            <a:r>
              <a:rPr lang="en-US" sz="900" dirty="0"/>
              <a:t>, </a:t>
            </a:r>
            <a:r>
              <a:rPr lang="en-US" sz="900" dirty="0" err="1"/>
              <a:t>prawa</a:t>
            </a:r>
            <a:r>
              <a:rPr lang="en-US" sz="900" dirty="0"/>
              <a:t>...), </a:t>
            </a:r>
            <a:r>
              <a:rPr lang="en-US" sz="900" dirty="0" err="1"/>
              <a:t>ludzkie</a:t>
            </a:r>
            <a:r>
              <a:rPr lang="en-US" sz="900" dirty="0"/>
              <a:t>, </a:t>
            </a:r>
            <a:r>
              <a:rPr lang="en-US" sz="900" dirty="0" err="1"/>
              <a:t>finansowe</a:t>
            </a:r>
            <a:endParaRPr sz="900" dirty="0"/>
          </a:p>
          <a:p>
            <a:pPr marL="0" lvl="0" indent="0" algn="l" rtl="0">
              <a:lnSpc>
                <a:spcPct val="100000"/>
              </a:lnSpc>
              <a:spcBef>
                <a:spcPts val="0"/>
              </a:spcBef>
              <a:spcAft>
                <a:spcPts val="0"/>
              </a:spcAft>
              <a:buSzPts val="1100"/>
              <a:buNone/>
            </a:pPr>
            <a:r>
              <a:rPr lang="en-US" sz="900" dirty="0" err="1"/>
              <a:t>Jakich</a:t>
            </a:r>
            <a:r>
              <a:rPr lang="en-US" sz="900" dirty="0"/>
              <a:t> </a:t>
            </a:r>
            <a:r>
              <a:rPr lang="en-US" sz="900" dirty="0" err="1"/>
              <a:t>kluczowych</a:t>
            </a:r>
            <a:r>
              <a:rPr lang="en-US" sz="900" dirty="0"/>
              <a:t> </a:t>
            </a:r>
            <a:r>
              <a:rPr lang="en-US" sz="900" dirty="0" err="1"/>
              <a:t>zasobów</a:t>
            </a:r>
            <a:r>
              <a:rPr lang="en-US" sz="900" dirty="0"/>
              <a:t> </a:t>
            </a:r>
            <a:r>
              <a:rPr lang="en-US" sz="900" dirty="0" err="1"/>
              <a:t>wymaga</a:t>
            </a:r>
            <a:r>
              <a:rPr lang="en-US" sz="900" dirty="0"/>
              <a:t> </a:t>
            </a:r>
            <a:r>
              <a:rPr lang="en-US" sz="900" dirty="0" err="1"/>
              <a:t>propozycja</a:t>
            </a:r>
            <a:r>
              <a:rPr lang="en-US" sz="900" dirty="0"/>
              <a:t> </a:t>
            </a:r>
            <a:r>
              <a:rPr lang="en-US" sz="900" dirty="0" err="1"/>
              <a:t>wartości</a:t>
            </a:r>
            <a:r>
              <a:rPr lang="en-US" sz="900" dirty="0"/>
              <a:t>?</a:t>
            </a:r>
            <a:endParaRPr sz="900" dirty="0"/>
          </a:p>
          <a:p>
            <a:pPr marL="0" lvl="0" indent="0" algn="l" rtl="0">
              <a:lnSpc>
                <a:spcPct val="100000"/>
              </a:lnSpc>
              <a:spcBef>
                <a:spcPts val="0"/>
              </a:spcBef>
              <a:spcAft>
                <a:spcPts val="0"/>
              </a:spcAft>
              <a:buSzPts val="1100"/>
              <a:buNone/>
            </a:pPr>
            <a:r>
              <a:rPr lang="en-US" sz="900" dirty="0"/>
              <a:t>A co z </a:t>
            </a:r>
            <a:r>
              <a:rPr lang="en-US" sz="900" dirty="0" err="1"/>
              <a:t>kanałami</a:t>
            </a:r>
            <a:r>
              <a:rPr lang="en-US" sz="900" dirty="0"/>
              <a:t> </a:t>
            </a:r>
            <a:r>
              <a:rPr lang="en-US" sz="900" dirty="0" err="1"/>
              <a:t>dostawy</a:t>
            </a:r>
            <a:r>
              <a:rPr lang="en-US" sz="900" dirty="0"/>
              <a:t>?</a:t>
            </a:r>
            <a:endParaRPr sz="900" dirty="0"/>
          </a:p>
          <a:p>
            <a:pPr marL="0" lvl="0" indent="0" algn="l" rtl="0">
              <a:lnSpc>
                <a:spcPct val="100000"/>
              </a:lnSpc>
              <a:spcBef>
                <a:spcPts val="0"/>
              </a:spcBef>
              <a:spcAft>
                <a:spcPts val="0"/>
              </a:spcAft>
              <a:buSzPts val="1100"/>
              <a:buNone/>
            </a:pPr>
            <a:r>
              <a:rPr lang="en-US" sz="900" dirty="0"/>
              <a:t>A co </a:t>
            </a:r>
            <a:r>
              <a:rPr lang="en-US" sz="900" dirty="0" err="1"/>
              <a:t>ze</a:t>
            </a:r>
            <a:r>
              <a:rPr lang="en-US" sz="900" dirty="0"/>
              <a:t> </a:t>
            </a:r>
            <a:r>
              <a:rPr lang="en-US" sz="900" dirty="0" err="1"/>
              <a:t>związkami</a:t>
            </a:r>
            <a:r>
              <a:rPr lang="en-US" sz="900" dirty="0"/>
              <a:t>?</a:t>
            </a:r>
            <a:endParaRPr sz="900" dirty="0"/>
          </a:p>
          <a:p>
            <a:pPr marL="0" lvl="0" indent="0" algn="l" rtl="0">
              <a:lnSpc>
                <a:spcPct val="100000"/>
              </a:lnSpc>
              <a:spcBef>
                <a:spcPts val="0"/>
              </a:spcBef>
              <a:spcAft>
                <a:spcPts val="0"/>
              </a:spcAft>
              <a:buSzPts val="1100"/>
              <a:buNone/>
            </a:pPr>
            <a:r>
              <a:rPr lang="en-US" sz="900" dirty="0"/>
              <a:t>A co </a:t>
            </a:r>
            <a:r>
              <a:rPr lang="en-US" sz="900" dirty="0" err="1"/>
              <a:t>ze</a:t>
            </a:r>
            <a:r>
              <a:rPr lang="en-US" sz="900" dirty="0"/>
              <a:t> </a:t>
            </a:r>
            <a:r>
              <a:rPr lang="en-US" sz="900" dirty="0" err="1"/>
              <a:t>źródłami</a:t>
            </a:r>
            <a:r>
              <a:rPr lang="en-US" sz="900" dirty="0"/>
              <a:t> </a:t>
            </a:r>
            <a:r>
              <a:rPr lang="en-US" sz="900" dirty="0" err="1"/>
              <a:t>przychodów</a:t>
            </a:r>
            <a:r>
              <a:rPr lang="en-US" sz="900" dirty="0"/>
              <a:t>?</a:t>
            </a:r>
            <a:endParaRPr sz="900" dirty="0"/>
          </a:p>
          <a:p>
            <a:pPr marL="0" lvl="0" indent="0" algn="l" rtl="0">
              <a:lnSpc>
                <a:spcPct val="100000"/>
              </a:lnSpc>
              <a:spcBef>
                <a:spcPts val="0"/>
              </a:spcBef>
              <a:spcAft>
                <a:spcPts val="0"/>
              </a:spcAft>
              <a:buSzPts val="1100"/>
              <a:buNone/>
            </a:pPr>
            <a:r>
              <a:rPr lang="en-US" sz="900" dirty="0" err="1"/>
              <a:t>Rodzaje</a:t>
            </a:r>
            <a:r>
              <a:rPr lang="en-US" sz="900" dirty="0"/>
              <a:t> </a:t>
            </a:r>
            <a:r>
              <a:rPr lang="en-US" sz="900" dirty="0" err="1"/>
              <a:t>kluczowych</a:t>
            </a:r>
            <a:r>
              <a:rPr lang="en-US" sz="900" dirty="0"/>
              <a:t> </a:t>
            </a:r>
            <a:r>
              <a:rPr lang="en-US" sz="900" dirty="0" err="1"/>
              <a:t>zasobów</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Fizyczne</a:t>
            </a:r>
            <a:r>
              <a:rPr lang="en-US" sz="900" dirty="0"/>
              <a:t> (</a:t>
            </a:r>
            <a:r>
              <a:rPr lang="en-US" sz="900" dirty="0" err="1"/>
              <a:t>zakłady</a:t>
            </a:r>
            <a:r>
              <a:rPr lang="en-US" sz="900" dirty="0"/>
              <a:t> </a:t>
            </a:r>
            <a:r>
              <a:rPr lang="en-US" sz="900" dirty="0" err="1"/>
              <a:t>produkcyjne</a:t>
            </a:r>
            <a:r>
              <a:rPr lang="en-US" sz="900" dirty="0"/>
              <a:t>, </a:t>
            </a:r>
            <a:r>
              <a:rPr lang="en-US" sz="900" dirty="0" err="1"/>
              <a:t>budynki</a:t>
            </a:r>
            <a:r>
              <a:rPr lang="en-US" sz="900" dirty="0"/>
              <a:t>, </a:t>
            </a:r>
            <a:r>
              <a:rPr lang="en-US" sz="900" dirty="0" err="1"/>
              <a:t>pojazdy</a:t>
            </a:r>
            <a:r>
              <a:rPr lang="en-US" sz="900" dirty="0"/>
              <a:t>, </a:t>
            </a:r>
            <a:r>
              <a:rPr lang="en-US" sz="900" dirty="0" err="1"/>
              <a:t>maszyny</a:t>
            </a:r>
            <a:r>
              <a:rPr lang="en-US" sz="900" dirty="0"/>
              <a:t>, </a:t>
            </a:r>
            <a:r>
              <a:rPr lang="en-US" sz="900" dirty="0" err="1"/>
              <a:t>systemy</a:t>
            </a:r>
            <a:r>
              <a:rPr lang="en-US" sz="900" dirty="0"/>
              <a:t> </a:t>
            </a:r>
            <a:r>
              <a:rPr lang="en-US" sz="900" dirty="0" err="1"/>
              <a:t>punktów</a:t>
            </a:r>
            <a:r>
              <a:rPr lang="en-US" sz="900" dirty="0"/>
              <a:t> </a:t>
            </a:r>
            <a:r>
              <a:rPr lang="en-US" sz="900" dirty="0" err="1"/>
              <a:t>sprzedaży</a:t>
            </a:r>
            <a:r>
              <a:rPr lang="en-US" sz="900" dirty="0"/>
              <a:t> </a:t>
            </a:r>
            <a:r>
              <a:rPr lang="en-US" sz="900" dirty="0" err="1"/>
              <a:t>i</a:t>
            </a:r>
            <a:r>
              <a:rPr lang="en-US" sz="900" dirty="0"/>
              <a:t> </a:t>
            </a:r>
            <a:r>
              <a:rPr lang="en-US" sz="900" dirty="0" err="1"/>
              <a:t>sieci</a:t>
            </a:r>
            <a:r>
              <a:rPr lang="en-US" sz="900" dirty="0"/>
              <a:t> </a:t>
            </a:r>
            <a:r>
              <a:rPr lang="en-US" sz="900" dirty="0" err="1"/>
              <a:t>dystrybucji</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Intelektualne</a:t>
            </a:r>
            <a:r>
              <a:rPr lang="en-US" sz="900" dirty="0"/>
              <a:t> (</a:t>
            </a:r>
            <a:r>
              <a:rPr lang="en-US" sz="900" dirty="0" err="1"/>
              <a:t>marki</a:t>
            </a:r>
            <a:r>
              <a:rPr lang="en-US" sz="900" dirty="0"/>
              <a:t>, </a:t>
            </a:r>
            <a:r>
              <a:rPr lang="en-US" sz="900" dirty="0" err="1"/>
              <a:t>patenty</a:t>
            </a:r>
            <a:r>
              <a:rPr lang="en-US" sz="900" dirty="0"/>
              <a:t>, </a:t>
            </a:r>
            <a:r>
              <a:rPr lang="en-US" sz="900" dirty="0" err="1"/>
              <a:t>prawa</a:t>
            </a:r>
            <a:r>
              <a:rPr lang="en-US" sz="900" dirty="0"/>
              <a:t> </a:t>
            </a:r>
            <a:r>
              <a:rPr lang="en-US" sz="900" dirty="0" err="1"/>
              <a:t>autorskie</a:t>
            </a:r>
            <a:r>
              <a:rPr lang="en-US" sz="900" dirty="0"/>
              <a:t>, </a:t>
            </a:r>
            <a:r>
              <a:rPr lang="en-US" sz="900" dirty="0" err="1"/>
              <a:t>bazy</a:t>
            </a:r>
            <a:r>
              <a:rPr lang="en-US" sz="900" dirty="0"/>
              <a:t> </a:t>
            </a:r>
            <a:r>
              <a:rPr lang="en-US" sz="900" dirty="0" err="1"/>
              <a:t>danych</a:t>
            </a:r>
            <a:r>
              <a:rPr lang="en-US" sz="900" dirty="0"/>
              <a:t> </a:t>
            </a:r>
            <a:r>
              <a:rPr lang="en-US" sz="900" dirty="0" err="1"/>
              <a:t>klientów</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Ludzie</a:t>
            </a:r>
            <a:r>
              <a:rPr lang="en-US" sz="900" dirty="0"/>
              <a:t> (</a:t>
            </a:r>
            <a:r>
              <a:rPr lang="en-US" sz="900" dirty="0" err="1"/>
              <a:t>osoby</a:t>
            </a:r>
            <a:r>
              <a:rPr lang="en-US" sz="900" dirty="0"/>
              <a:t> </a:t>
            </a:r>
            <a:r>
              <a:rPr lang="en-US" sz="900" dirty="0" err="1"/>
              <a:t>pracujące</a:t>
            </a:r>
            <a:r>
              <a:rPr lang="en-US" sz="900" dirty="0"/>
              <a:t> w </a:t>
            </a:r>
            <a:r>
              <a:rPr lang="en-US" sz="900" dirty="0" err="1"/>
              <a:t>firmie</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Finansowe</a:t>
            </a:r>
            <a:r>
              <a:rPr lang="en-US" sz="900" dirty="0"/>
              <a:t> (</a:t>
            </a:r>
            <a:r>
              <a:rPr lang="en-US" sz="900" dirty="0" err="1"/>
              <a:t>zasoby</a:t>
            </a:r>
            <a:r>
              <a:rPr lang="en-US" sz="900" dirty="0"/>
              <a:t> </a:t>
            </a:r>
            <a:r>
              <a:rPr lang="en-US" sz="900" dirty="0" err="1"/>
              <a:t>finansowe</a:t>
            </a:r>
            <a:r>
              <a:rPr lang="en-US" sz="900" dirty="0"/>
              <a:t>, </a:t>
            </a:r>
            <a:r>
              <a:rPr lang="en-US" sz="900" dirty="0" err="1"/>
              <a:t>gwarancje</a:t>
            </a:r>
            <a:r>
              <a:rPr lang="en-US" sz="900" dirty="0"/>
              <a:t> </a:t>
            </a:r>
            <a:r>
              <a:rPr lang="en-US" sz="900" dirty="0" err="1"/>
              <a:t>bankowe</a:t>
            </a:r>
            <a:r>
              <a:rPr lang="en-US" sz="900" dirty="0"/>
              <a:t> </a:t>
            </a:r>
            <a:r>
              <a:rPr lang="en-US" sz="900" dirty="0" err="1"/>
              <a:t>itp</a:t>
            </a:r>
            <a:r>
              <a:rPr lang="en-US" sz="900" dirty="0"/>
              <a:t>.)</a:t>
            </a:r>
            <a:endParaRPr sz="900" dirty="0"/>
          </a:p>
          <a:p>
            <a:pPr marL="0" lvl="0" indent="0" algn="l" rtl="0">
              <a:lnSpc>
                <a:spcPct val="100000"/>
              </a:lnSpc>
              <a:spcBef>
                <a:spcPts val="0"/>
              </a:spcBef>
              <a:spcAft>
                <a:spcPts val="0"/>
              </a:spcAft>
              <a:buSzPts val="1100"/>
              <a:buNone/>
            </a:pPr>
            <a:r>
              <a:rPr lang="en-US" sz="900" dirty="0" err="1"/>
              <a:t>Wiele</a:t>
            </a:r>
            <a:r>
              <a:rPr lang="en-US" sz="900" dirty="0"/>
              <a:t> </a:t>
            </a:r>
            <a:r>
              <a:rPr lang="en-US" sz="900" dirty="0" err="1"/>
              <a:t>zasobów</a:t>
            </a:r>
            <a:r>
              <a:rPr lang="en-US" sz="900" dirty="0"/>
              <a:t> </a:t>
            </a:r>
            <a:r>
              <a:rPr lang="en-US" sz="900" dirty="0" err="1"/>
              <a:t>może</a:t>
            </a:r>
            <a:r>
              <a:rPr lang="en-US" sz="900" dirty="0"/>
              <a:t> </a:t>
            </a:r>
            <a:r>
              <a:rPr lang="en-US" sz="900" dirty="0" err="1"/>
              <a:t>należeć</a:t>
            </a:r>
            <a:r>
              <a:rPr lang="en-US" sz="900" dirty="0"/>
              <a:t> do </a:t>
            </a:r>
            <a:r>
              <a:rPr lang="en-US" sz="900" dirty="0" err="1"/>
              <a:t>samej</a:t>
            </a:r>
            <a:r>
              <a:rPr lang="en-US" sz="900" dirty="0"/>
              <a:t> </a:t>
            </a:r>
            <a:r>
              <a:rPr lang="en-US" sz="900" dirty="0" err="1"/>
              <a:t>firmy</a:t>
            </a:r>
            <a:r>
              <a:rPr lang="en-US" sz="900" dirty="0"/>
              <a:t>, </a:t>
            </a:r>
            <a:r>
              <a:rPr lang="en-US" sz="900" dirty="0" err="1"/>
              <a:t>być</a:t>
            </a:r>
            <a:r>
              <a:rPr lang="en-US" sz="900" dirty="0"/>
              <a:t> </a:t>
            </a:r>
            <a:r>
              <a:rPr lang="en-US" sz="900" dirty="0" err="1"/>
              <a:t>wynajmowanych</a:t>
            </a:r>
            <a:r>
              <a:rPr lang="en-US" sz="900" dirty="0"/>
              <a:t> </a:t>
            </a:r>
            <a:r>
              <a:rPr lang="en-US" sz="900" dirty="0" err="1"/>
              <a:t>lub</a:t>
            </a:r>
            <a:r>
              <a:rPr lang="en-US" sz="900" dirty="0"/>
              <a:t> </a:t>
            </a:r>
            <a:r>
              <a:rPr lang="en-US" sz="900" dirty="0" err="1"/>
              <a:t>pochodzić</a:t>
            </a:r>
            <a:r>
              <a:rPr lang="en-US" sz="900" dirty="0"/>
              <a:t> od </a:t>
            </a:r>
            <a:r>
              <a:rPr lang="en-US" sz="900" dirty="0" err="1"/>
              <a:t>kluczowych</a:t>
            </a:r>
            <a:r>
              <a:rPr lang="en-US" sz="900" dirty="0"/>
              <a:t> </a:t>
            </a:r>
            <a:r>
              <a:rPr lang="en-US" sz="900" dirty="0" err="1"/>
              <a:t>partnerów</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b="1" dirty="0" err="1"/>
              <a:t>Kluczowe</a:t>
            </a:r>
            <a:r>
              <a:rPr lang="en-US" sz="900" b="1" dirty="0"/>
              <a:t> </a:t>
            </a:r>
            <a:r>
              <a:rPr lang="en-US" sz="900" dirty="0" err="1"/>
              <a:t>działania</a:t>
            </a:r>
            <a:r>
              <a:rPr lang="en-US" sz="900" dirty="0"/>
              <a:t>: </a:t>
            </a:r>
            <a:r>
              <a:rPr lang="en-US" sz="900" dirty="0" err="1"/>
              <a:t>działania</a:t>
            </a:r>
            <a:r>
              <a:rPr lang="en-US" sz="900" dirty="0"/>
              <a:t> </a:t>
            </a:r>
            <a:r>
              <a:rPr lang="en-US" sz="900" dirty="0" err="1"/>
              <a:t>niezbędne</a:t>
            </a:r>
            <a:r>
              <a:rPr lang="en-US" sz="900" dirty="0"/>
              <a:t> do </a:t>
            </a:r>
            <a:r>
              <a:rPr lang="en-US" sz="900" dirty="0" err="1"/>
              <a:t>prawidłowego</a:t>
            </a:r>
            <a:r>
              <a:rPr lang="en-US" sz="900" dirty="0"/>
              <a:t> </a:t>
            </a:r>
            <a:r>
              <a:rPr lang="en-US" sz="900" dirty="0" err="1"/>
              <a:t>funkcjonowania</a:t>
            </a:r>
            <a:r>
              <a:rPr lang="en-US" sz="900" dirty="0"/>
              <a:t> </a:t>
            </a:r>
            <a:r>
              <a:rPr lang="en-US" sz="900" dirty="0" err="1"/>
              <a:t>modelu</a:t>
            </a:r>
            <a:r>
              <a:rPr lang="en-US" sz="900" dirty="0"/>
              <a:t> </a:t>
            </a:r>
            <a:r>
              <a:rPr lang="en-US" sz="900" dirty="0" err="1"/>
              <a:t>biznesowego</a:t>
            </a:r>
            <a:r>
              <a:rPr lang="en-US" sz="900" dirty="0"/>
              <a:t> </a:t>
            </a:r>
            <a:r>
              <a:rPr lang="en-US" sz="900" dirty="0" err="1"/>
              <a:t>firmy</a:t>
            </a:r>
            <a:r>
              <a:rPr lang="en-US" sz="900" dirty="0"/>
              <a:t>.</a:t>
            </a:r>
            <a:endParaRPr sz="900" dirty="0"/>
          </a:p>
          <a:p>
            <a:pPr marL="0" lvl="0" indent="0" algn="l" rtl="0">
              <a:lnSpc>
                <a:spcPct val="100000"/>
              </a:lnSpc>
              <a:spcBef>
                <a:spcPts val="0"/>
              </a:spcBef>
              <a:spcAft>
                <a:spcPts val="0"/>
              </a:spcAft>
              <a:buSzPts val="1100"/>
              <a:buNone/>
            </a:pPr>
            <a:r>
              <a:rPr lang="en-US" sz="900" dirty="0" err="1"/>
              <a:t>Jakich</a:t>
            </a:r>
            <a:r>
              <a:rPr lang="en-US" sz="900" dirty="0"/>
              <a:t> </a:t>
            </a:r>
            <a:r>
              <a:rPr lang="en-US" sz="900" dirty="0" err="1"/>
              <a:t>kluczowych</a:t>
            </a:r>
            <a:r>
              <a:rPr lang="en-US" sz="900" dirty="0"/>
              <a:t> </a:t>
            </a:r>
            <a:r>
              <a:rPr lang="en-US" sz="900" dirty="0" err="1"/>
              <a:t>działań</a:t>
            </a:r>
            <a:r>
              <a:rPr lang="en-US" sz="900" dirty="0"/>
              <a:t> </a:t>
            </a:r>
            <a:r>
              <a:rPr lang="en-US" sz="900" dirty="0" err="1"/>
              <a:t>wymaga</a:t>
            </a:r>
            <a:r>
              <a:rPr lang="en-US" sz="900" dirty="0"/>
              <a:t> </a:t>
            </a:r>
            <a:r>
              <a:rPr lang="en-US" sz="900" dirty="0" err="1"/>
              <a:t>propozycja</a:t>
            </a:r>
            <a:r>
              <a:rPr lang="en-US" sz="900" dirty="0"/>
              <a:t> </a:t>
            </a:r>
            <a:r>
              <a:rPr lang="en-US" sz="900" dirty="0" err="1"/>
              <a:t>wartości</a:t>
            </a:r>
            <a:r>
              <a:rPr lang="en-US" sz="900" dirty="0"/>
              <a:t>?</a:t>
            </a:r>
            <a:endParaRPr sz="900" dirty="0"/>
          </a:p>
          <a:p>
            <a:pPr marL="0" lvl="0" indent="0" algn="l" rtl="0">
              <a:lnSpc>
                <a:spcPct val="100000"/>
              </a:lnSpc>
              <a:spcBef>
                <a:spcPts val="0"/>
              </a:spcBef>
              <a:spcAft>
                <a:spcPts val="0"/>
              </a:spcAft>
              <a:buSzPts val="1100"/>
              <a:buNone/>
            </a:pPr>
            <a:r>
              <a:rPr lang="en-US" sz="900" dirty="0" err="1"/>
              <a:t>Jakie</a:t>
            </a:r>
            <a:r>
              <a:rPr lang="en-US" sz="900" dirty="0"/>
              <a:t> </a:t>
            </a:r>
            <a:r>
              <a:rPr lang="en-US" sz="900" dirty="0" err="1"/>
              <a:t>są</a:t>
            </a:r>
            <a:r>
              <a:rPr lang="en-US" sz="900" dirty="0"/>
              <a:t> </a:t>
            </a:r>
            <a:r>
              <a:rPr lang="en-US" sz="900" dirty="0" err="1"/>
              <a:t>kluczowe</a:t>
            </a:r>
            <a:r>
              <a:rPr lang="en-US" sz="900" dirty="0"/>
              <a:t> </a:t>
            </a:r>
            <a:r>
              <a:rPr lang="en-US" sz="900" dirty="0" err="1"/>
              <a:t>działania</a:t>
            </a:r>
            <a:r>
              <a:rPr lang="en-US" sz="900" dirty="0"/>
              <a:t> </a:t>
            </a:r>
            <a:r>
              <a:rPr lang="en-US" sz="900" dirty="0" err="1"/>
              <a:t>dla</a:t>
            </a:r>
            <a:r>
              <a:rPr lang="en-US" sz="900" dirty="0"/>
              <a:t> </a:t>
            </a:r>
            <a:r>
              <a:rPr lang="en-US" sz="900" dirty="0" err="1"/>
              <a:t>kanałów</a:t>
            </a:r>
            <a:r>
              <a:rPr lang="en-US" sz="900" dirty="0"/>
              <a:t> </a:t>
            </a:r>
            <a:r>
              <a:rPr lang="en-US" sz="900" dirty="0" err="1"/>
              <a:t>dystrybucji</a:t>
            </a:r>
            <a:r>
              <a:rPr lang="en-US" sz="900" dirty="0"/>
              <a:t>?</a:t>
            </a:r>
            <a:endParaRPr sz="900" dirty="0"/>
          </a:p>
          <a:p>
            <a:pPr marL="0" lvl="0" indent="0" algn="l" rtl="0">
              <a:lnSpc>
                <a:spcPct val="100000"/>
              </a:lnSpc>
              <a:spcBef>
                <a:spcPts val="0"/>
              </a:spcBef>
              <a:spcAft>
                <a:spcPts val="0"/>
              </a:spcAft>
              <a:buSzPts val="1100"/>
              <a:buNone/>
            </a:pPr>
            <a:r>
              <a:rPr lang="en-US" sz="900" dirty="0" err="1"/>
              <a:t>Jakie</a:t>
            </a:r>
            <a:r>
              <a:rPr lang="en-US" sz="900" dirty="0"/>
              <a:t> </a:t>
            </a:r>
            <a:r>
              <a:rPr lang="en-US" sz="900" dirty="0" err="1"/>
              <a:t>kluczowe</a:t>
            </a:r>
            <a:r>
              <a:rPr lang="en-US" sz="900" dirty="0"/>
              <a:t> </a:t>
            </a:r>
            <a:r>
              <a:rPr lang="en-US" sz="900" dirty="0" err="1"/>
              <a:t>działania</a:t>
            </a:r>
            <a:r>
              <a:rPr lang="en-US" sz="900" dirty="0"/>
              <a:t> </a:t>
            </a:r>
            <a:r>
              <a:rPr lang="en-US" sz="900" dirty="0" err="1"/>
              <a:t>są</a:t>
            </a:r>
            <a:r>
              <a:rPr lang="en-US" sz="900" dirty="0"/>
              <a:t> </a:t>
            </a:r>
            <a:r>
              <a:rPr lang="en-US" sz="900" dirty="0" err="1"/>
              <a:t>wymagane</a:t>
            </a:r>
            <a:r>
              <a:rPr lang="en-US" sz="900" dirty="0"/>
              <a:t> w </a:t>
            </a:r>
            <a:r>
              <a:rPr lang="en-US" sz="900" dirty="0" err="1"/>
              <a:t>relacjach</a:t>
            </a:r>
            <a:r>
              <a:rPr lang="en-US" sz="900" dirty="0"/>
              <a:t> z </a:t>
            </a:r>
            <a:r>
              <a:rPr lang="en-US" sz="900" dirty="0" err="1"/>
              <a:t>klientami</a:t>
            </a:r>
            <a:r>
              <a:rPr lang="en-US" sz="900" dirty="0"/>
              <a:t>?</a:t>
            </a:r>
            <a:endParaRPr sz="900" dirty="0"/>
          </a:p>
          <a:p>
            <a:pPr marL="0" lvl="0" indent="0" algn="l" rtl="0">
              <a:lnSpc>
                <a:spcPct val="100000"/>
              </a:lnSpc>
              <a:spcBef>
                <a:spcPts val="0"/>
              </a:spcBef>
              <a:spcAft>
                <a:spcPts val="0"/>
              </a:spcAft>
              <a:buSzPts val="1100"/>
              <a:buNone/>
            </a:pPr>
            <a:r>
              <a:rPr lang="en-US" sz="900" dirty="0" err="1"/>
              <a:t>Jakie</a:t>
            </a:r>
            <a:r>
              <a:rPr lang="en-US" sz="900" dirty="0"/>
              <a:t> </a:t>
            </a:r>
            <a:r>
              <a:rPr lang="en-US" sz="900" dirty="0" err="1"/>
              <a:t>kluczowe</a:t>
            </a:r>
            <a:r>
              <a:rPr lang="en-US" sz="900" dirty="0"/>
              <a:t> </a:t>
            </a:r>
            <a:r>
              <a:rPr lang="en-US" sz="900" dirty="0" err="1"/>
              <a:t>działania</a:t>
            </a:r>
            <a:r>
              <a:rPr lang="en-US" sz="900" dirty="0"/>
              <a:t> </a:t>
            </a:r>
            <a:r>
              <a:rPr lang="en-US" sz="900" dirty="0" err="1"/>
              <a:t>są</a:t>
            </a:r>
            <a:r>
              <a:rPr lang="en-US" sz="900" dirty="0"/>
              <a:t> </a:t>
            </a:r>
            <a:r>
              <a:rPr lang="en-US" sz="900" dirty="0" err="1"/>
              <a:t>wymagane</a:t>
            </a:r>
            <a:r>
              <a:rPr lang="en-US" sz="900" dirty="0"/>
              <a:t> </a:t>
            </a:r>
            <a:r>
              <a:rPr lang="en-US" sz="900" dirty="0" err="1"/>
              <a:t>dla</a:t>
            </a:r>
            <a:r>
              <a:rPr lang="en-US" sz="900" dirty="0"/>
              <a:t> </a:t>
            </a:r>
            <a:r>
              <a:rPr lang="en-US" sz="900" dirty="0" err="1"/>
              <a:t>źródeł</a:t>
            </a:r>
            <a:r>
              <a:rPr lang="en-US" sz="900" dirty="0"/>
              <a:t> </a:t>
            </a:r>
            <a:r>
              <a:rPr lang="en-US" sz="900" dirty="0" err="1"/>
              <a:t>przychodów</a:t>
            </a:r>
            <a:r>
              <a:rPr lang="en-US" sz="900" dirty="0"/>
              <a:t>?</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b="1" dirty="0" err="1"/>
              <a:t>Kluczowi</a:t>
            </a:r>
            <a:r>
              <a:rPr lang="en-US" sz="900" b="1" dirty="0"/>
              <a:t> </a:t>
            </a:r>
            <a:r>
              <a:rPr lang="en-US" sz="900" b="1" dirty="0" err="1"/>
              <a:t>partnerzy</a:t>
            </a:r>
            <a:r>
              <a:rPr lang="en-US" sz="900" b="1" dirty="0"/>
              <a:t>: </a:t>
            </a:r>
            <a:r>
              <a:rPr lang="en-US" sz="900" dirty="0" err="1"/>
              <a:t>sieć</a:t>
            </a:r>
            <a:r>
              <a:rPr lang="en-US" sz="900" dirty="0"/>
              <a:t> </a:t>
            </a:r>
            <a:r>
              <a:rPr lang="en-US" sz="900" dirty="0" err="1"/>
              <a:t>dostawców</a:t>
            </a:r>
            <a:r>
              <a:rPr lang="en-US" sz="900" dirty="0"/>
              <a:t> </a:t>
            </a:r>
            <a:r>
              <a:rPr lang="en-US" sz="900" dirty="0" err="1"/>
              <a:t>i</a:t>
            </a:r>
            <a:r>
              <a:rPr lang="en-US" sz="900" dirty="0"/>
              <a:t> </a:t>
            </a:r>
            <a:r>
              <a:rPr lang="en-US" sz="900" dirty="0" err="1"/>
              <a:t>partnerów</a:t>
            </a:r>
            <a:r>
              <a:rPr lang="en-US" sz="900" dirty="0"/>
              <a:t>, </a:t>
            </a:r>
            <a:r>
              <a:rPr lang="en-US" sz="900" dirty="0" err="1"/>
              <a:t>którzy</a:t>
            </a:r>
            <a:r>
              <a:rPr lang="en-US" sz="900" dirty="0"/>
              <a:t> </a:t>
            </a:r>
            <a:r>
              <a:rPr lang="en-US" sz="900" dirty="0" err="1"/>
              <a:t>sprawiają</a:t>
            </a:r>
            <a:r>
              <a:rPr lang="en-US" sz="900" dirty="0"/>
              <a:t>, </a:t>
            </a:r>
            <a:r>
              <a:rPr lang="en-US" sz="900" dirty="0" err="1"/>
              <a:t>że</a:t>
            </a:r>
            <a:r>
              <a:rPr lang="en-US" sz="900" dirty="0"/>
              <a:t> model </a:t>
            </a:r>
            <a:r>
              <a:rPr lang="en-US" sz="900" dirty="0" err="1"/>
              <a:t>biznesowy</a:t>
            </a:r>
            <a:r>
              <a:rPr lang="en-US" sz="900" dirty="0"/>
              <a:t> </a:t>
            </a:r>
            <a:r>
              <a:rPr lang="en-US" sz="900" dirty="0" err="1"/>
              <a:t>działa</a:t>
            </a:r>
            <a:r>
              <a:rPr lang="en-US" sz="900" dirty="0"/>
              <a:t> (</a:t>
            </a:r>
            <a:r>
              <a:rPr lang="en-US" sz="900" dirty="0" err="1"/>
              <a:t>uzupełnienie</a:t>
            </a:r>
            <a:r>
              <a:rPr lang="en-US" sz="900" dirty="0"/>
              <a:t> </a:t>
            </a:r>
            <a:r>
              <a:rPr lang="en-US" sz="900" dirty="0" err="1"/>
              <a:t>lub</a:t>
            </a:r>
            <a:r>
              <a:rPr lang="en-US" sz="900" dirty="0"/>
              <a:t> </a:t>
            </a:r>
            <a:r>
              <a:rPr lang="en-US" sz="900" dirty="0" err="1"/>
              <a:t>alternatywa</a:t>
            </a:r>
            <a:r>
              <a:rPr lang="en-US" sz="900" dirty="0"/>
              <a:t> </a:t>
            </a:r>
            <a:r>
              <a:rPr lang="en-US" sz="900" dirty="0" err="1"/>
              <a:t>dla</a:t>
            </a:r>
            <a:r>
              <a:rPr lang="en-US" sz="900" dirty="0"/>
              <a:t> </a:t>
            </a:r>
            <a:r>
              <a:rPr lang="en-US" sz="900" dirty="0" err="1"/>
              <a:t>kluczowych</a:t>
            </a:r>
            <a:r>
              <a:rPr lang="en-US" sz="900" dirty="0"/>
              <a:t> </a:t>
            </a:r>
            <a:r>
              <a:rPr lang="en-US" sz="900" dirty="0" err="1"/>
              <a:t>działań</a:t>
            </a:r>
            <a:r>
              <a:rPr lang="en-US" sz="900" dirty="0"/>
              <a:t>).</a:t>
            </a:r>
            <a:endParaRPr sz="900" dirty="0"/>
          </a:p>
          <a:p>
            <a:pPr marL="0" lvl="0" indent="0" algn="l" rtl="0">
              <a:lnSpc>
                <a:spcPct val="100000"/>
              </a:lnSpc>
              <a:spcBef>
                <a:spcPts val="0"/>
              </a:spcBef>
              <a:spcAft>
                <a:spcPts val="0"/>
              </a:spcAft>
              <a:buSzPts val="1100"/>
              <a:buNone/>
            </a:pPr>
            <a:r>
              <a:rPr lang="en-US" sz="900" dirty="0"/>
              <a:t>Kim </a:t>
            </a:r>
            <a:r>
              <a:rPr lang="en-US" sz="900" dirty="0" err="1"/>
              <a:t>są</a:t>
            </a:r>
            <a:r>
              <a:rPr lang="en-US" sz="900" dirty="0"/>
              <a:t> </a:t>
            </a:r>
            <a:r>
              <a:rPr lang="en-US" sz="900" dirty="0" err="1"/>
              <a:t>nasi</a:t>
            </a:r>
            <a:r>
              <a:rPr lang="en-US" sz="900" dirty="0"/>
              <a:t> </a:t>
            </a:r>
            <a:r>
              <a:rPr lang="en-US" sz="900" dirty="0" err="1"/>
              <a:t>kluczowi</a:t>
            </a:r>
            <a:r>
              <a:rPr lang="en-US" sz="900" dirty="0"/>
              <a:t> </a:t>
            </a:r>
            <a:r>
              <a:rPr lang="en-US" sz="900" dirty="0" err="1"/>
              <a:t>partnerzy</a:t>
            </a:r>
            <a:r>
              <a:rPr lang="en-US" sz="900" dirty="0"/>
              <a:t>?</a:t>
            </a:r>
            <a:endParaRPr sz="900" dirty="0"/>
          </a:p>
          <a:p>
            <a:pPr marL="0" lvl="0" indent="0" algn="l" rtl="0">
              <a:lnSpc>
                <a:spcPct val="100000"/>
              </a:lnSpc>
              <a:spcBef>
                <a:spcPts val="0"/>
              </a:spcBef>
              <a:spcAft>
                <a:spcPts val="0"/>
              </a:spcAft>
              <a:buSzPts val="1100"/>
              <a:buNone/>
            </a:pPr>
            <a:r>
              <a:rPr lang="en-US" sz="900" dirty="0"/>
              <a:t>Kim </a:t>
            </a:r>
            <a:r>
              <a:rPr lang="en-US" sz="900" dirty="0" err="1"/>
              <a:t>są</a:t>
            </a:r>
            <a:r>
              <a:rPr lang="en-US" sz="900" dirty="0"/>
              <a:t> </a:t>
            </a:r>
            <a:r>
              <a:rPr lang="en-US" sz="900" dirty="0" err="1"/>
              <a:t>nasi</a:t>
            </a:r>
            <a:r>
              <a:rPr lang="en-US" sz="900" dirty="0"/>
              <a:t> </a:t>
            </a:r>
            <a:r>
              <a:rPr lang="en-US" sz="900" dirty="0" err="1"/>
              <a:t>kluczowi</a:t>
            </a:r>
            <a:r>
              <a:rPr lang="en-US" sz="900" dirty="0"/>
              <a:t> </a:t>
            </a:r>
            <a:r>
              <a:rPr lang="en-US" sz="900" dirty="0" err="1"/>
              <a:t>dostawcy</a:t>
            </a:r>
            <a:r>
              <a:rPr lang="en-US" sz="900" dirty="0"/>
              <a:t>?</a:t>
            </a:r>
            <a:endParaRPr sz="900" dirty="0"/>
          </a:p>
          <a:p>
            <a:pPr marL="0" lvl="0" indent="0" algn="l" rtl="0">
              <a:lnSpc>
                <a:spcPct val="100000"/>
              </a:lnSpc>
              <a:spcBef>
                <a:spcPts val="0"/>
              </a:spcBef>
              <a:spcAft>
                <a:spcPts val="0"/>
              </a:spcAft>
              <a:buSzPts val="1100"/>
              <a:buNone/>
            </a:pPr>
            <a:r>
              <a:rPr lang="en-US" sz="900" dirty="0" err="1"/>
              <a:t>Jakie</a:t>
            </a:r>
            <a:r>
              <a:rPr lang="en-US" sz="900" dirty="0"/>
              <a:t> </a:t>
            </a:r>
            <a:r>
              <a:rPr lang="en-US" sz="900" dirty="0" err="1"/>
              <a:t>kluczowe</a:t>
            </a:r>
            <a:r>
              <a:rPr lang="en-US" sz="900" dirty="0"/>
              <a:t> </a:t>
            </a:r>
            <a:r>
              <a:rPr lang="en-US" sz="900" dirty="0" err="1"/>
              <a:t>zasoby</a:t>
            </a:r>
            <a:r>
              <a:rPr lang="en-US" sz="900" dirty="0"/>
              <a:t> firma </a:t>
            </a:r>
            <a:r>
              <a:rPr lang="en-US" sz="900" dirty="0" err="1"/>
              <a:t>może</a:t>
            </a:r>
            <a:r>
              <a:rPr lang="en-US" sz="900" dirty="0"/>
              <a:t> </a:t>
            </a:r>
            <a:r>
              <a:rPr lang="en-US" sz="900" dirty="0" err="1"/>
              <a:t>pozyskać</a:t>
            </a:r>
            <a:r>
              <a:rPr lang="en-US" sz="900" dirty="0"/>
              <a:t> </a:t>
            </a:r>
            <a:r>
              <a:rPr lang="en-US" sz="900" dirty="0" err="1"/>
              <a:t>za</a:t>
            </a:r>
            <a:r>
              <a:rPr lang="en-US" sz="900" dirty="0"/>
              <a:t> </a:t>
            </a:r>
            <a:r>
              <a:rPr lang="en-US" sz="900" dirty="0" err="1"/>
              <a:t>pośrednictwem</a:t>
            </a:r>
            <a:r>
              <a:rPr lang="en-US" sz="900" dirty="0"/>
              <a:t> </a:t>
            </a:r>
            <a:r>
              <a:rPr lang="en-US" sz="900" dirty="0" err="1"/>
              <a:t>kluczowych</a:t>
            </a:r>
            <a:r>
              <a:rPr lang="en-US" sz="900" dirty="0"/>
              <a:t> </a:t>
            </a:r>
            <a:r>
              <a:rPr lang="en-US" sz="900" dirty="0" err="1"/>
              <a:t>partnerów</a:t>
            </a:r>
            <a:r>
              <a:rPr lang="en-US" sz="900" dirty="0"/>
              <a:t>?</a:t>
            </a:r>
            <a:endParaRPr sz="900" dirty="0"/>
          </a:p>
          <a:p>
            <a:pPr marL="0" lvl="0" indent="0" algn="l" rtl="0">
              <a:lnSpc>
                <a:spcPct val="100000"/>
              </a:lnSpc>
              <a:spcBef>
                <a:spcPts val="0"/>
              </a:spcBef>
              <a:spcAft>
                <a:spcPts val="0"/>
              </a:spcAft>
              <a:buSzPts val="1100"/>
              <a:buNone/>
            </a:pPr>
            <a:r>
              <a:rPr lang="en-US" sz="900" dirty="0" err="1"/>
              <a:t>Jakie</a:t>
            </a:r>
            <a:r>
              <a:rPr lang="en-US" sz="900" dirty="0"/>
              <a:t> </a:t>
            </a:r>
            <a:r>
              <a:rPr lang="en-US" sz="900" dirty="0" err="1"/>
              <a:t>kluczowe</a:t>
            </a:r>
            <a:r>
              <a:rPr lang="en-US" sz="900" dirty="0"/>
              <a:t> </a:t>
            </a:r>
            <a:r>
              <a:rPr lang="en-US" sz="900" dirty="0" err="1"/>
              <a:t>działania</a:t>
            </a:r>
            <a:r>
              <a:rPr lang="en-US" sz="900" dirty="0"/>
              <a:t> </a:t>
            </a:r>
            <a:r>
              <a:rPr lang="en-US" sz="900" dirty="0" err="1"/>
              <a:t>wykonują</a:t>
            </a:r>
            <a:r>
              <a:rPr lang="en-US" sz="900" dirty="0"/>
              <a:t> </a:t>
            </a:r>
            <a:r>
              <a:rPr lang="en-US" sz="900" dirty="0" err="1"/>
              <a:t>kluczowi</a:t>
            </a:r>
            <a:r>
              <a:rPr lang="en-US" sz="900" dirty="0"/>
              <a:t> </a:t>
            </a:r>
            <a:r>
              <a:rPr lang="en-US" sz="900" dirty="0" err="1"/>
              <a:t>partnerzy</a:t>
            </a:r>
            <a:r>
              <a:rPr lang="en-US" sz="900" dirty="0"/>
              <a:t>?</a:t>
            </a:r>
            <a:endParaRPr sz="900" dirty="0"/>
          </a:p>
          <a:p>
            <a:pPr marL="0" lvl="0" indent="0" algn="l" rtl="0">
              <a:lnSpc>
                <a:spcPct val="100000"/>
              </a:lnSpc>
              <a:spcBef>
                <a:spcPts val="0"/>
              </a:spcBef>
              <a:spcAft>
                <a:spcPts val="0"/>
              </a:spcAft>
              <a:buSzPts val="1100"/>
              <a:buNone/>
            </a:pPr>
            <a:r>
              <a:rPr lang="en-US" sz="900" dirty="0" err="1"/>
              <a:t>Partnerstwa</a:t>
            </a:r>
            <a:r>
              <a:rPr lang="en-US" sz="900" dirty="0"/>
              <a:t> </a:t>
            </a:r>
            <a:r>
              <a:rPr lang="en-US" sz="900" dirty="0" err="1"/>
              <a:t>są</a:t>
            </a:r>
            <a:r>
              <a:rPr lang="en-US" sz="900" dirty="0"/>
              <a:t> </a:t>
            </a:r>
            <a:r>
              <a:rPr lang="en-US" sz="900" dirty="0" err="1"/>
              <a:t>ważne</a:t>
            </a:r>
            <a:r>
              <a:rPr lang="en-US" sz="900" dirty="0"/>
              <a:t> </a:t>
            </a:r>
            <a:r>
              <a:rPr lang="en-US" sz="900" dirty="0" err="1"/>
              <a:t>dla</a:t>
            </a:r>
            <a:r>
              <a:rPr lang="en-US" sz="900" dirty="0"/>
              <a:t> </a:t>
            </a:r>
            <a:r>
              <a:rPr lang="en-US" sz="900" dirty="0" err="1"/>
              <a:t>optymalizacji</a:t>
            </a:r>
            <a:r>
              <a:rPr lang="en-US" sz="900" dirty="0"/>
              <a:t> </a:t>
            </a:r>
            <a:r>
              <a:rPr lang="en-US" sz="900" dirty="0" err="1"/>
              <a:t>działalności</a:t>
            </a:r>
            <a:r>
              <a:rPr lang="en-US" sz="900" dirty="0"/>
              <a:t> </a:t>
            </a:r>
            <a:r>
              <a:rPr lang="en-US" sz="900" dirty="0" err="1"/>
              <a:t>i</a:t>
            </a:r>
            <a:r>
              <a:rPr lang="en-US" sz="900" dirty="0"/>
              <a:t> </a:t>
            </a:r>
            <a:r>
              <a:rPr lang="en-US" sz="900" dirty="0" err="1"/>
              <a:t>uzyskania</a:t>
            </a:r>
            <a:r>
              <a:rPr lang="en-US" sz="900" dirty="0"/>
              <a:t> </a:t>
            </a:r>
            <a:r>
              <a:rPr lang="en-US" sz="900" dirty="0" err="1"/>
              <a:t>korzyści</a:t>
            </a:r>
            <a:r>
              <a:rPr lang="en-US" sz="900" dirty="0"/>
              <a:t> </a:t>
            </a:r>
            <a:r>
              <a:rPr lang="en-US" sz="900" dirty="0" err="1"/>
              <a:t>skali</a:t>
            </a:r>
            <a:r>
              <a:rPr lang="en-US" sz="900" dirty="0"/>
              <a:t>, </a:t>
            </a:r>
            <a:r>
              <a:rPr lang="en-US" sz="900" dirty="0" err="1"/>
              <a:t>zmniejszenia</a:t>
            </a:r>
            <a:r>
              <a:rPr lang="en-US" sz="900" dirty="0"/>
              <a:t> </a:t>
            </a:r>
            <a:r>
              <a:rPr lang="en-US" sz="900" dirty="0" err="1"/>
              <a:t>ryzyka</a:t>
            </a:r>
            <a:r>
              <a:rPr lang="en-US" sz="900" dirty="0"/>
              <a:t> </a:t>
            </a:r>
            <a:r>
              <a:rPr lang="en-US" sz="900" dirty="0" err="1"/>
              <a:t>i</a:t>
            </a:r>
            <a:r>
              <a:rPr lang="en-US" sz="900" dirty="0"/>
              <a:t> </a:t>
            </a:r>
            <a:r>
              <a:rPr lang="en-US" sz="900" dirty="0" err="1"/>
              <a:t>niepewności</a:t>
            </a:r>
            <a:r>
              <a:rPr lang="en-US" sz="900" dirty="0"/>
              <a:t>, </a:t>
            </a:r>
            <a:r>
              <a:rPr lang="en-US" sz="900" dirty="0" err="1"/>
              <a:t>pozyskiwania</a:t>
            </a:r>
            <a:r>
              <a:rPr lang="en-US" sz="900" dirty="0"/>
              <a:t> </a:t>
            </a:r>
            <a:r>
              <a:rPr lang="en-US" sz="900" dirty="0" err="1"/>
              <a:t>zasobów</a:t>
            </a:r>
            <a:r>
              <a:rPr lang="en-US" sz="900" dirty="0"/>
              <a:t> </a:t>
            </a:r>
            <a:r>
              <a:rPr lang="en-US" sz="900" dirty="0" err="1"/>
              <a:t>i</a:t>
            </a:r>
            <a:r>
              <a:rPr lang="en-US" sz="900" dirty="0"/>
              <a:t> </a:t>
            </a:r>
            <a:r>
              <a:rPr lang="en-US" sz="900" dirty="0" err="1"/>
              <a:t>działań</a:t>
            </a:r>
            <a:r>
              <a:rPr lang="en-US" sz="900" dirty="0"/>
              <a:t>.</a:t>
            </a:r>
            <a:endParaRPr sz="900" dirty="0"/>
          </a:p>
          <a:p>
            <a:pPr marL="0" lvl="0" indent="0" algn="l" rtl="0">
              <a:lnSpc>
                <a:spcPct val="100000"/>
              </a:lnSpc>
              <a:spcBef>
                <a:spcPts val="0"/>
              </a:spcBef>
              <a:spcAft>
                <a:spcPts val="0"/>
              </a:spcAft>
              <a:buSzPts val="1100"/>
              <a:buNone/>
            </a:pPr>
            <a:r>
              <a:rPr lang="en-US" sz="900" dirty="0" err="1"/>
              <a:t>Partnerstwa</a:t>
            </a:r>
            <a:r>
              <a:rPr lang="en-US" sz="900" dirty="0"/>
              <a:t> </a:t>
            </a:r>
            <a:r>
              <a:rPr lang="en-US" sz="900" dirty="0" err="1"/>
              <a:t>mogą</a:t>
            </a:r>
            <a:r>
              <a:rPr lang="en-US" sz="900" dirty="0"/>
              <a:t> </a:t>
            </a:r>
            <a:r>
              <a:rPr lang="en-US" sz="900" dirty="0" err="1"/>
              <a:t>być</a:t>
            </a:r>
            <a:r>
              <a:rPr lang="en-US" sz="900" dirty="0"/>
              <a:t>:</a:t>
            </a:r>
            <a:endParaRPr sz="900" dirty="0"/>
          </a:p>
          <a:p>
            <a:pPr marL="0" lvl="0" indent="0" algn="l" rtl="0">
              <a:lnSpc>
                <a:spcPct val="100000"/>
              </a:lnSpc>
              <a:spcBef>
                <a:spcPts val="0"/>
              </a:spcBef>
              <a:spcAft>
                <a:spcPts val="0"/>
              </a:spcAft>
              <a:buSzPts val="1100"/>
              <a:buNone/>
            </a:pPr>
            <a:r>
              <a:rPr lang="en-US" sz="900" dirty="0"/>
              <a:t>- </a:t>
            </a:r>
            <a:r>
              <a:rPr lang="en-US" sz="900" dirty="0" err="1"/>
              <a:t>Strategiczne</a:t>
            </a:r>
            <a:r>
              <a:rPr lang="en-US" sz="900" dirty="0"/>
              <a:t> </a:t>
            </a:r>
            <a:r>
              <a:rPr lang="en-US" sz="900" dirty="0" err="1"/>
              <a:t>sojusze</a:t>
            </a:r>
            <a:r>
              <a:rPr lang="en-US" sz="900" dirty="0"/>
              <a:t> </a:t>
            </a:r>
            <a:r>
              <a:rPr lang="en-US" sz="900" dirty="0" err="1"/>
              <a:t>między</a:t>
            </a:r>
            <a:r>
              <a:rPr lang="en-US" sz="900" dirty="0"/>
              <a:t> </a:t>
            </a:r>
            <a:r>
              <a:rPr lang="en-US" sz="900" dirty="0" err="1"/>
              <a:t>podmiotami</a:t>
            </a:r>
            <a:r>
              <a:rPr lang="en-US" sz="900" dirty="0"/>
              <a:t> </a:t>
            </a:r>
            <a:r>
              <a:rPr lang="en-US" sz="900" dirty="0" err="1"/>
              <a:t>niebędącymi</a:t>
            </a:r>
            <a:r>
              <a:rPr lang="en-US" sz="900" dirty="0"/>
              <a:t> </a:t>
            </a:r>
            <a:r>
              <a:rPr lang="en-US" sz="900" dirty="0" err="1"/>
              <a:t>konkurentami</a:t>
            </a:r>
            <a:endParaRPr sz="900" dirty="0"/>
          </a:p>
          <a:p>
            <a:pPr marL="0" lvl="0" indent="0" algn="l" rtl="0">
              <a:lnSpc>
                <a:spcPct val="100000"/>
              </a:lnSpc>
              <a:spcBef>
                <a:spcPts val="0"/>
              </a:spcBef>
              <a:spcAft>
                <a:spcPts val="0"/>
              </a:spcAft>
              <a:buSzPts val="1100"/>
              <a:buNone/>
            </a:pPr>
            <a:r>
              <a:rPr lang="en-US" sz="900" dirty="0"/>
              <a:t>- </a:t>
            </a:r>
            <a:r>
              <a:rPr lang="en-US" sz="900" dirty="0" err="1"/>
              <a:t>Współpraca</a:t>
            </a:r>
            <a:r>
              <a:rPr lang="en-US" sz="900" dirty="0"/>
              <a:t>/</a:t>
            </a:r>
            <a:r>
              <a:rPr lang="en-US" sz="900" dirty="0" err="1"/>
              <a:t>partnerstwo</a:t>
            </a:r>
            <a:r>
              <a:rPr lang="en-US" sz="900" dirty="0"/>
              <a:t> </a:t>
            </a:r>
            <a:r>
              <a:rPr lang="en-US" sz="900" dirty="0" err="1"/>
              <a:t>między</a:t>
            </a:r>
            <a:r>
              <a:rPr lang="en-US" sz="900" dirty="0"/>
              <a:t> </a:t>
            </a:r>
            <a:r>
              <a:rPr lang="en-US" sz="900" dirty="0" err="1"/>
              <a:t>konkurentami</a:t>
            </a:r>
            <a:endParaRPr sz="900" dirty="0"/>
          </a:p>
          <a:p>
            <a:pPr marL="0" lvl="0" indent="0" algn="l" rtl="0">
              <a:lnSpc>
                <a:spcPct val="100000"/>
              </a:lnSpc>
              <a:spcBef>
                <a:spcPts val="0"/>
              </a:spcBef>
              <a:spcAft>
                <a:spcPts val="0"/>
              </a:spcAft>
              <a:buSzPts val="1100"/>
              <a:buNone/>
            </a:pPr>
            <a:r>
              <a:rPr lang="en-US" sz="900" dirty="0"/>
              <a:t>- </a:t>
            </a:r>
            <a:r>
              <a:rPr lang="en-US" sz="900" dirty="0" err="1"/>
              <a:t>Wspólne</a:t>
            </a:r>
            <a:r>
              <a:rPr lang="en-US" sz="900" dirty="0"/>
              <a:t> </a:t>
            </a:r>
            <a:r>
              <a:rPr lang="en-US" sz="900" dirty="0" err="1"/>
              <a:t>przedsięwzięcia</a:t>
            </a:r>
            <a:r>
              <a:rPr lang="en-US" sz="900" dirty="0"/>
              <a:t> </a:t>
            </a:r>
            <a:r>
              <a:rPr lang="en-US" sz="900" dirty="0" err="1"/>
              <a:t>dla</a:t>
            </a:r>
            <a:r>
              <a:rPr lang="en-US" sz="900" dirty="0"/>
              <a:t> </a:t>
            </a:r>
            <a:r>
              <a:rPr lang="en-US" sz="900" dirty="0" err="1"/>
              <a:t>rozwoju</a:t>
            </a:r>
            <a:r>
              <a:rPr lang="en-US" sz="900" dirty="0"/>
              <a:t> </a:t>
            </a:r>
            <a:r>
              <a:rPr lang="en-US" sz="900" dirty="0" err="1"/>
              <a:t>nowych</a:t>
            </a:r>
            <a:r>
              <a:rPr lang="en-US" sz="900" dirty="0"/>
              <a:t> firm</a:t>
            </a:r>
            <a:endParaRPr sz="900" dirty="0"/>
          </a:p>
          <a:p>
            <a:pPr marL="0" lvl="0" indent="0" algn="l" rtl="0">
              <a:lnSpc>
                <a:spcPct val="100000"/>
              </a:lnSpc>
              <a:spcBef>
                <a:spcPts val="0"/>
              </a:spcBef>
              <a:spcAft>
                <a:spcPts val="0"/>
              </a:spcAft>
              <a:buSzPts val="1100"/>
              <a:buNone/>
            </a:pPr>
            <a:r>
              <a:rPr lang="en-US" sz="900" dirty="0"/>
              <a:t>- </a:t>
            </a:r>
            <a:r>
              <a:rPr lang="en-US" sz="900" dirty="0" err="1"/>
              <a:t>Relacje</a:t>
            </a:r>
            <a:r>
              <a:rPr lang="en-US" sz="900" dirty="0"/>
              <a:t> z </a:t>
            </a:r>
            <a:r>
              <a:rPr lang="en-US" sz="900" dirty="0" err="1"/>
              <a:t>nabywcami</a:t>
            </a:r>
            <a:r>
              <a:rPr lang="en-US" sz="900" dirty="0"/>
              <a:t>/</a:t>
            </a:r>
            <a:r>
              <a:rPr lang="en-US" sz="900" dirty="0" err="1"/>
              <a:t>dostawcami</a:t>
            </a:r>
            <a:r>
              <a:rPr lang="en-US" sz="900" dirty="0"/>
              <a:t> w </a:t>
            </a:r>
            <a:r>
              <a:rPr lang="en-US" sz="900" dirty="0" err="1"/>
              <a:t>celu</a:t>
            </a:r>
            <a:r>
              <a:rPr lang="en-US" sz="900" dirty="0"/>
              <a:t> </a:t>
            </a:r>
            <a:r>
              <a:rPr lang="en-US" sz="900" dirty="0" err="1"/>
              <a:t>zapewnienia</a:t>
            </a:r>
            <a:r>
              <a:rPr lang="en-US" sz="900" dirty="0"/>
              <a:t> </a:t>
            </a:r>
            <a:r>
              <a:rPr lang="en-US" sz="900" dirty="0" err="1"/>
              <a:t>regularnych</a:t>
            </a:r>
            <a:r>
              <a:rPr lang="en-US" sz="900" dirty="0"/>
              <a:t> </a:t>
            </a:r>
            <a:r>
              <a:rPr lang="en-US" sz="900" dirty="0" err="1"/>
              <a:t>i</a:t>
            </a:r>
            <a:r>
              <a:rPr lang="en-US" sz="900" dirty="0"/>
              <a:t> </a:t>
            </a:r>
            <a:r>
              <a:rPr lang="en-US" sz="900" dirty="0" err="1"/>
              <a:t>niezawodnych</a:t>
            </a:r>
            <a:r>
              <a:rPr lang="en-US" sz="900" dirty="0"/>
              <a:t> </a:t>
            </a:r>
            <a:r>
              <a:rPr lang="en-US" sz="900" dirty="0" err="1"/>
              <a:t>dostaw</a:t>
            </a:r>
            <a:r>
              <a:rPr lang="en-US" sz="900" dirty="0"/>
              <a:t> </a:t>
            </a:r>
            <a:r>
              <a:rPr lang="en-US" sz="900" dirty="0" err="1"/>
              <a:t>zasobów</a:t>
            </a:r>
            <a:r>
              <a:rPr lang="en-US" sz="900" dirty="0"/>
              <a:t> </a:t>
            </a:r>
            <a:r>
              <a:rPr lang="en-US" sz="900" dirty="0" err="1"/>
              <a:t>lub</a:t>
            </a:r>
            <a:r>
              <a:rPr lang="en-US" sz="900" dirty="0"/>
              <a:t> </a:t>
            </a:r>
            <a:r>
              <a:rPr lang="en-US" sz="900" dirty="0" err="1"/>
              <a:t>działań</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b="1" dirty="0" err="1"/>
              <a:t>Struktura</a:t>
            </a:r>
            <a:r>
              <a:rPr lang="en-US" sz="900" b="1" dirty="0"/>
              <a:t> </a:t>
            </a:r>
            <a:r>
              <a:rPr lang="en-US" sz="900" b="1" dirty="0" err="1"/>
              <a:t>kosztów</a:t>
            </a:r>
            <a:r>
              <a:rPr lang="en-US" sz="900" b="1" dirty="0"/>
              <a:t> </a:t>
            </a:r>
            <a:endParaRPr sz="900" b="1" dirty="0"/>
          </a:p>
          <a:p>
            <a:pPr marL="0" lvl="0" indent="0" algn="l" rtl="0">
              <a:lnSpc>
                <a:spcPct val="100000"/>
              </a:lnSpc>
              <a:spcBef>
                <a:spcPts val="0"/>
              </a:spcBef>
              <a:spcAft>
                <a:spcPts val="0"/>
              </a:spcAft>
              <a:buSzPts val="1100"/>
              <a:buNone/>
            </a:pPr>
            <a:r>
              <a:rPr lang="en-US" sz="900" dirty="0" err="1"/>
              <a:t>Jakie</a:t>
            </a:r>
            <a:r>
              <a:rPr lang="en-US" sz="900" dirty="0"/>
              <a:t> </a:t>
            </a:r>
            <a:r>
              <a:rPr lang="en-US" sz="900" dirty="0" err="1"/>
              <a:t>są</a:t>
            </a:r>
            <a:r>
              <a:rPr lang="en-US" sz="900" dirty="0"/>
              <a:t> </a:t>
            </a:r>
            <a:r>
              <a:rPr lang="en-US" sz="900" dirty="0" err="1"/>
              <a:t>najważniejsze</a:t>
            </a:r>
            <a:r>
              <a:rPr lang="en-US" sz="900" dirty="0"/>
              <a:t> </a:t>
            </a:r>
            <a:r>
              <a:rPr lang="en-US" sz="900" dirty="0" err="1"/>
              <a:t>koszty</a:t>
            </a:r>
            <a:r>
              <a:rPr lang="en-US" sz="900" dirty="0"/>
              <a:t> </a:t>
            </a:r>
            <a:r>
              <a:rPr lang="en-US" sz="900" dirty="0" err="1"/>
              <a:t>modelu</a:t>
            </a:r>
            <a:r>
              <a:rPr lang="en-US" sz="900" dirty="0"/>
              <a:t> </a:t>
            </a:r>
            <a:r>
              <a:rPr lang="en-US" sz="900" dirty="0" err="1"/>
              <a:t>biznesowego</a:t>
            </a:r>
            <a:r>
              <a:rPr lang="en-US" sz="900" dirty="0"/>
              <a:t>?</a:t>
            </a:r>
            <a:endParaRPr sz="900" dirty="0"/>
          </a:p>
          <a:p>
            <a:pPr marL="0" lvl="0" indent="0" algn="l" rtl="0">
              <a:lnSpc>
                <a:spcPct val="100000"/>
              </a:lnSpc>
              <a:spcBef>
                <a:spcPts val="0"/>
              </a:spcBef>
              <a:spcAft>
                <a:spcPts val="0"/>
              </a:spcAft>
              <a:buSzPts val="1100"/>
              <a:buNone/>
            </a:pPr>
            <a:r>
              <a:rPr lang="en-US" sz="900" dirty="0" err="1"/>
              <a:t>Jakie</a:t>
            </a:r>
            <a:r>
              <a:rPr lang="en-US" sz="900" dirty="0"/>
              <a:t> </a:t>
            </a:r>
            <a:r>
              <a:rPr lang="en-US" sz="900" dirty="0" err="1"/>
              <a:t>są</a:t>
            </a:r>
            <a:r>
              <a:rPr lang="en-US" sz="900" dirty="0"/>
              <a:t> </a:t>
            </a:r>
            <a:r>
              <a:rPr lang="en-US" sz="900" dirty="0" err="1"/>
              <a:t>najdroższe</a:t>
            </a:r>
            <a:r>
              <a:rPr lang="en-US" sz="900" dirty="0"/>
              <a:t> </a:t>
            </a:r>
            <a:r>
              <a:rPr lang="en-US" sz="900" dirty="0" err="1"/>
              <a:t>kluczowe</a:t>
            </a:r>
            <a:r>
              <a:rPr lang="en-US" sz="900" dirty="0"/>
              <a:t> </a:t>
            </a:r>
            <a:r>
              <a:rPr lang="en-US" sz="900" dirty="0" err="1"/>
              <a:t>zasoby</a:t>
            </a:r>
            <a:r>
              <a:rPr lang="en-US" sz="900" dirty="0"/>
              <a:t>?</a:t>
            </a:r>
            <a:endParaRPr sz="900" dirty="0"/>
          </a:p>
          <a:p>
            <a:pPr marL="0" lvl="0" indent="0" algn="l" rtl="0">
              <a:lnSpc>
                <a:spcPct val="100000"/>
              </a:lnSpc>
              <a:spcBef>
                <a:spcPts val="0"/>
              </a:spcBef>
              <a:spcAft>
                <a:spcPts val="0"/>
              </a:spcAft>
              <a:buSzPts val="1100"/>
              <a:buNone/>
            </a:pPr>
            <a:r>
              <a:rPr lang="en-US" sz="900" dirty="0" err="1"/>
              <a:t>Które</a:t>
            </a:r>
            <a:r>
              <a:rPr lang="en-US" sz="900" dirty="0"/>
              <a:t> </a:t>
            </a:r>
            <a:r>
              <a:rPr lang="en-US" sz="900" dirty="0" err="1"/>
              <a:t>kluczowe</a:t>
            </a:r>
            <a:r>
              <a:rPr lang="en-US" sz="900" dirty="0"/>
              <a:t> </a:t>
            </a:r>
            <a:r>
              <a:rPr lang="en-US" sz="900" dirty="0" err="1"/>
              <a:t>działania</a:t>
            </a:r>
            <a:r>
              <a:rPr lang="en-US" sz="900" dirty="0"/>
              <a:t> </a:t>
            </a:r>
            <a:r>
              <a:rPr lang="en-US" sz="900" dirty="0" err="1"/>
              <a:t>są</a:t>
            </a:r>
            <a:r>
              <a:rPr lang="en-US" sz="900" dirty="0"/>
              <a:t> </a:t>
            </a:r>
            <a:r>
              <a:rPr lang="en-US" sz="900" dirty="0" err="1"/>
              <a:t>najbardziej</a:t>
            </a:r>
            <a:r>
              <a:rPr lang="en-US" sz="900" dirty="0"/>
              <a:t> </a:t>
            </a:r>
            <a:r>
              <a:rPr lang="en-US" sz="900" dirty="0" err="1"/>
              <a:t>kosztowne</a:t>
            </a:r>
            <a:r>
              <a:rPr lang="en-US" sz="900" dirty="0"/>
              <a:t>? (np. </a:t>
            </a:r>
            <a:r>
              <a:rPr lang="en-US" sz="900" dirty="0" err="1"/>
              <a:t>czy</a:t>
            </a:r>
            <a:r>
              <a:rPr lang="en-US" sz="900" dirty="0"/>
              <a:t> firma jest </a:t>
            </a:r>
            <a:r>
              <a:rPr lang="en-US" sz="900" dirty="0" err="1"/>
              <a:t>bardziej</a:t>
            </a:r>
            <a:r>
              <a:rPr lang="en-US" sz="900" dirty="0"/>
              <a:t> </a:t>
            </a:r>
            <a:r>
              <a:rPr lang="en-US" sz="900" dirty="0" err="1"/>
              <a:t>zorientowana</a:t>
            </a:r>
            <a:r>
              <a:rPr lang="en-US" sz="900" dirty="0"/>
              <a:t> </a:t>
            </a:r>
            <a:r>
              <a:rPr lang="en-US" sz="900" dirty="0" err="1"/>
              <a:t>na</a:t>
            </a:r>
            <a:r>
              <a:rPr lang="en-US" sz="900" dirty="0"/>
              <a:t> </a:t>
            </a:r>
            <a:r>
              <a:rPr lang="en-US" sz="900" dirty="0" err="1"/>
              <a:t>wartość</a:t>
            </a:r>
            <a:r>
              <a:rPr lang="en-US" sz="900" dirty="0"/>
              <a:t>, </a:t>
            </a:r>
            <a:r>
              <a:rPr lang="en-US" sz="900" dirty="0" err="1"/>
              <a:t>czy</a:t>
            </a:r>
            <a:r>
              <a:rPr lang="en-US" sz="900" dirty="0"/>
              <a:t> </a:t>
            </a:r>
            <a:r>
              <a:rPr lang="en-US" sz="900" dirty="0" err="1"/>
              <a:t>na</a:t>
            </a:r>
            <a:r>
              <a:rPr lang="en-US" sz="900" dirty="0"/>
              <a:t> </a:t>
            </a:r>
            <a:r>
              <a:rPr lang="en-US" sz="900" dirty="0" err="1"/>
              <a:t>koszty</a:t>
            </a:r>
            <a:r>
              <a:rPr lang="en-US" sz="900" dirty="0"/>
              <a:t>?)</a:t>
            </a:r>
            <a:endParaRPr sz="900" dirty="0"/>
          </a:p>
          <a:p>
            <a:pPr marL="0" lvl="0" indent="0" algn="l" rtl="0">
              <a:lnSpc>
                <a:spcPct val="100000"/>
              </a:lnSpc>
              <a:spcBef>
                <a:spcPts val="0"/>
              </a:spcBef>
              <a:spcAft>
                <a:spcPts val="0"/>
              </a:spcAft>
              <a:buSzPts val="1100"/>
              <a:buNone/>
            </a:pPr>
            <a:r>
              <a:rPr lang="en-US" sz="900" dirty="0" err="1"/>
              <a:t>Rozkład</a:t>
            </a:r>
            <a:r>
              <a:rPr lang="en-US" sz="900" dirty="0"/>
              <a:t> </a:t>
            </a:r>
            <a:r>
              <a:rPr lang="en-US" sz="900" dirty="0" err="1"/>
              <a:t>kosztów</a:t>
            </a:r>
            <a:r>
              <a:rPr lang="en-US" sz="900" dirty="0"/>
              <a:t> </a:t>
            </a:r>
            <a:r>
              <a:rPr lang="en-US" sz="900" dirty="0" err="1"/>
              <a:t>stałych</a:t>
            </a:r>
            <a:r>
              <a:rPr lang="en-US" sz="900" dirty="0"/>
              <a:t>/</a:t>
            </a:r>
            <a:r>
              <a:rPr lang="en-US" sz="900" dirty="0" err="1"/>
              <a:t>kosztów</a:t>
            </a:r>
            <a:r>
              <a:rPr lang="en-US" sz="900" dirty="0"/>
              <a:t> </a:t>
            </a:r>
            <a:r>
              <a:rPr lang="en-US" sz="900" dirty="0" err="1"/>
              <a:t>zmiennych</a:t>
            </a:r>
            <a:r>
              <a:rPr lang="en-US" sz="900" dirty="0"/>
              <a:t>?</a:t>
            </a:r>
            <a:endParaRPr sz="900" dirty="0"/>
          </a:p>
          <a:p>
            <a:pPr marL="0" lvl="0" indent="0" algn="l" rtl="0">
              <a:lnSpc>
                <a:spcPct val="100000"/>
              </a:lnSpc>
              <a:spcBef>
                <a:spcPts val="0"/>
              </a:spcBef>
              <a:spcAft>
                <a:spcPts val="0"/>
              </a:spcAft>
              <a:buSzPts val="1100"/>
              <a:buNone/>
            </a:pPr>
            <a:r>
              <a:rPr lang="en-US" sz="900" dirty="0" err="1"/>
              <a:t>Rola</a:t>
            </a:r>
            <a:r>
              <a:rPr lang="en-US" sz="900" dirty="0"/>
              <a:t> </a:t>
            </a:r>
            <a:r>
              <a:rPr lang="en-US" sz="900" dirty="0" err="1"/>
              <a:t>ekonomii</a:t>
            </a:r>
            <a:r>
              <a:rPr lang="en-US" sz="900" dirty="0"/>
              <a:t> </a:t>
            </a:r>
            <a:r>
              <a:rPr lang="en-US" sz="900" dirty="0" err="1"/>
              <a:t>skali</a:t>
            </a:r>
            <a:r>
              <a:rPr lang="en-US" sz="900" dirty="0"/>
              <a:t>?</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dirty="0"/>
              <a:t>Po </a:t>
            </a:r>
            <a:r>
              <a:rPr lang="en-US" sz="900" dirty="0" err="1"/>
              <a:t>wypełnieniu</a:t>
            </a:r>
            <a:r>
              <a:rPr lang="en-US" sz="900" dirty="0"/>
              <a:t> </a:t>
            </a:r>
            <a:r>
              <a:rPr lang="en-US" sz="900" dirty="0" err="1"/>
              <a:t>modelu</a:t>
            </a:r>
            <a:r>
              <a:rPr lang="en-US" sz="900" dirty="0"/>
              <a:t> Canvas </a:t>
            </a:r>
            <a:r>
              <a:rPr lang="en-US" sz="900" dirty="0" err="1"/>
              <a:t>należy</a:t>
            </a:r>
            <a:r>
              <a:rPr lang="en-US" sz="900" dirty="0"/>
              <a:t> </a:t>
            </a:r>
            <a:r>
              <a:rPr lang="en-US" sz="900" dirty="0" err="1"/>
              <a:t>wziąć</a:t>
            </a:r>
            <a:r>
              <a:rPr lang="en-US" sz="900" dirty="0"/>
              <a:t> pod </a:t>
            </a:r>
            <a:r>
              <a:rPr lang="en-US" sz="900" dirty="0" err="1"/>
              <a:t>uwagę</a:t>
            </a:r>
            <a:r>
              <a:rPr lang="en-US" sz="900" dirty="0"/>
              <a:t>, </a:t>
            </a:r>
            <a:r>
              <a:rPr lang="en-US" sz="900" dirty="0" err="1"/>
              <a:t>że</a:t>
            </a:r>
            <a:r>
              <a:rPr lang="en-US" sz="900" dirty="0"/>
              <a:t> </a:t>
            </a:r>
            <a:r>
              <a:rPr lang="en-US" sz="900" dirty="0" err="1"/>
              <a:t>każda</a:t>
            </a:r>
            <a:r>
              <a:rPr lang="en-US" sz="900" dirty="0"/>
              <a:t> </a:t>
            </a:r>
            <a:r>
              <a:rPr lang="en-US" sz="900" dirty="0" err="1"/>
              <a:t>zmiana</a:t>
            </a:r>
            <a:r>
              <a:rPr lang="en-US" sz="900" dirty="0"/>
              <a:t> w </a:t>
            </a:r>
            <a:r>
              <a:rPr lang="en-US" sz="900" dirty="0" err="1"/>
              <a:t>jednym</a:t>
            </a:r>
            <a:r>
              <a:rPr lang="en-US" sz="900" dirty="0"/>
              <a:t> z </a:t>
            </a:r>
            <a:r>
              <a:rPr lang="en-US" sz="900" dirty="0" err="1"/>
              <a:t>bloków</a:t>
            </a:r>
            <a:r>
              <a:rPr lang="en-US" sz="900" dirty="0"/>
              <a:t> ma </a:t>
            </a:r>
            <a:r>
              <a:rPr lang="en-US" sz="900" dirty="0" err="1"/>
              <a:t>zwykle</a:t>
            </a:r>
            <a:r>
              <a:rPr lang="en-US" sz="900" dirty="0"/>
              <a:t> </a:t>
            </a:r>
            <a:r>
              <a:rPr lang="en-US" sz="900" dirty="0" err="1"/>
              <a:t>konsekwencje</a:t>
            </a:r>
            <a:r>
              <a:rPr lang="en-US" sz="900" dirty="0"/>
              <a:t> w </a:t>
            </a:r>
            <a:r>
              <a:rPr lang="en-US" sz="900" dirty="0" err="1"/>
              <a:t>innym</a:t>
            </a:r>
            <a:r>
              <a:rPr lang="en-US" sz="900" dirty="0"/>
              <a:t> </a:t>
            </a:r>
            <a:r>
              <a:rPr lang="en-US" sz="900" dirty="0" err="1"/>
              <a:t>bloku</a:t>
            </a:r>
            <a:r>
              <a:rPr lang="en-US" sz="900" dirty="0"/>
              <a:t> </a:t>
            </a:r>
            <a:r>
              <a:rPr lang="en-US" sz="900" dirty="0" err="1"/>
              <a:t>lub</a:t>
            </a:r>
            <a:r>
              <a:rPr lang="en-US" sz="900" dirty="0"/>
              <a:t> </a:t>
            </a:r>
            <a:r>
              <a:rPr lang="en-US" sz="900" dirty="0" err="1"/>
              <a:t>blokach</a:t>
            </a:r>
            <a:r>
              <a:rPr lang="en-US" sz="900" dirty="0"/>
              <a:t>. Na </a:t>
            </a:r>
            <a:r>
              <a:rPr lang="en-US" sz="900" dirty="0" err="1"/>
              <a:t>przykład</a:t>
            </a:r>
            <a:r>
              <a:rPr lang="en-US" sz="900" dirty="0"/>
              <a:t> </a:t>
            </a:r>
            <a:r>
              <a:rPr lang="en-US" sz="900" dirty="0" err="1"/>
              <a:t>zmiana</a:t>
            </a:r>
            <a:r>
              <a:rPr lang="en-US" sz="900" dirty="0"/>
              <a:t> </a:t>
            </a:r>
            <a:r>
              <a:rPr lang="en-US" sz="900" dirty="0" err="1"/>
              <a:t>kanałów</a:t>
            </a:r>
            <a:r>
              <a:rPr lang="en-US" sz="900" dirty="0"/>
              <a:t> </a:t>
            </a:r>
            <a:r>
              <a:rPr lang="en-US" sz="900" dirty="0" err="1"/>
              <a:t>dystrybucji</a:t>
            </a:r>
            <a:r>
              <a:rPr lang="en-US" sz="900" dirty="0"/>
              <a:t> </a:t>
            </a:r>
            <a:r>
              <a:rPr lang="en-US" sz="900" dirty="0" err="1"/>
              <a:t>produktu</a:t>
            </a:r>
            <a:r>
              <a:rPr lang="en-US" sz="900" dirty="0"/>
              <a:t> (</a:t>
            </a:r>
            <a:r>
              <a:rPr lang="en-US" sz="900" dirty="0" err="1"/>
              <a:t>wyobraźmy</a:t>
            </a:r>
            <a:r>
              <a:rPr lang="en-US" sz="900" dirty="0"/>
              <a:t> </a:t>
            </a:r>
            <a:r>
              <a:rPr lang="en-US" sz="900" dirty="0" err="1"/>
              <a:t>sobie</a:t>
            </a:r>
            <a:r>
              <a:rPr lang="en-US" sz="900" dirty="0"/>
              <a:t>, </a:t>
            </a:r>
            <a:r>
              <a:rPr lang="en-US" sz="900" dirty="0" err="1"/>
              <a:t>że</a:t>
            </a:r>
            <a:r>
              <a:rPr lang="en-US" sz="900" dirty="0"/>
              <a:t> firma </a:t>
            </a:r>
            <a:r>
              <a:rPr lang="en-US" sz="900" dirty="0" err="1"/>
              <a:t>zaczyna</a:t>
            </a:r>
            <a:r>
              <a:rPr lang="en-US" sz="900" dirty="0"/>
              <a:t> </a:t>
            </a:r>
            <a:r>
              <a:rPr lang="en-US" sz="900" dirty="0" err="1"/>
              <a:t>komercjalizować</a:t>
            </a:r>
            <a:r>
              <a:rPr lang="en-US" sz="900" dirty="0"/>
              <a:t> </a:t>
            </a:r>
            <a:r>
              <a:rPr lang="en-US" sz="900" dirty="0" err="1"/>
              <a:t>produkty</a:t>
            </a:r>
            <a:r>
              <a:rPr lang="en-US" sz="900" dirty="0"/>
              <a:t> </a:t>
            </a:r>
            <a:r>
              <a:rPr lang="en-US" sz="900" dirty="0" err="1"/>
              <a:t>za</a:t>
            </a:r>
            <a:r>
              <a:rPr lang="en-US" sz="900" dirty="0"/>
              <a:t> </a:t>
            </a:r>
            <a:r>
              <a:rPr lang="en-US" sz="900" dirty="0" err="1"/>
              <a:t>pośrednictwem</a:t>
            </a:r>
            <a:r>
              <a:rPr lang="en-US" sz="900" dirty="0"/>
              <a:t> </a:t>
            </a:r>
            <a:r>
              <a:rPr lang="en-US" sz="900" dirty="0" err="1"/>
              <a:t>zakupów</a:t>
            </a:r>
            <a:r>
              <a:rPr lang="en-US" sz="900" dirty="0"/>
              <a:t> </a:t>
            </a:r>
            <a:r>
              <a:rPr lang="en-US" sz="900" dirty="0" err="1"/>
              <a:t>społecznościowych</a:t>
            </a:r>
            <a:r>
              <a:rPr lang="en-US" sz="900" dirty="0"/>
              <a:t>) </a:t>
            </a:r>
            <a:r>
              <a:rPr lang="en-US" sz="900" dirty="0" err="1"/>
              <a:t>może</a:t>
            </a:r>
            <a:r>
              <a:rPr lang="en-US" sz="900" dirty="0"/>
              <a:t> </a:t>
            </a:r>
            <a:r>
              <a:rPr lang="en-US" sz="900" dirty="0" err="1"/>
              <a:t>zmusić</a:t>
            </a:r>
            <a:r>
              <a:rPr lang="en-US" sz="900" dirty="0"/>
              <a:t> </a:t>
            </a:r>
            <a:r>
              <a:rPr lang="en-US" sz="900" dirty="0" err="1"/>
              <a:t>firmę</a:t>
            </a:r>
            <a:r>
              <a:rPr lang="en-US" sz="900" dirty="0"/>
              <a:t> do </a:t>
            </a:r>
            <a:r>
              <a:rPr lang="en-US" sz="900" dirty="0" err="1"/>
              <a:t>opracowania</a:t>
            </a:r>
            <a:r>
              <a:rPr lang="en-US" sz="900" dirty="0"/>
              <a:t> </a:t>
            </a:r>
            <a:r>
              <a:rPr lang="en-US" sz="900" dirty="0" err="1"/>
              <a:t>nowych</a:t>
            </a:r>
            <a:r>
              <a:rPr lang="en-US" sz="900" dirty="0"/>
              <a:t> </a:t>
            </a:r>
            <a:r>
              <a:rPr lang="en-US" sz="900" dirty="0" err="1"/>
              <a:t>kluczowych</a:t>
            </a:r>
            <a:r>
              <a:rPr lang="en-US" sz="900" dirty="0"/>
              <a:t> </a:t>
            </a:r>
            <a:r>
              <a:rPr lang="en-US" sz="900" dirty="0" err="1"/>
              <a:t>działań</a:t>
            </a:r>
            <a:r>
              <a:rPr lang="en-US" sz="900" dirty="0"/>
              <a:t>, co z </a:t>
            </a:r>
            <a:r>
              <a:rPr lang="en-US" sz="900" dirty="0" err="1"/>
              <a:t>kolei</a:t>
            </a:r>
            <a:r>
              <a:rPr lang="en-US" sz="900" dirty="0"/>
              <a:t> </a:t>
            </a:r>
            <a:r>
              <a:rPr lang="en-US" sz="900" dirty="0" err="1"/>
              <a:t>wymaga</a:t>
            </a:r>
            <a:r>
              <a:rPr lang="en-US" sz="900" dirty="0"/>
              <a:t> </a:t>
            </a:r>
            <a:r>
              <a:rPr lang="en-US" sz="900" dirty="0" err="1"/>
              <a:t>istnienia</a:t>
            </a:r>
            <a:r>
              <a:rPr lang="en-US" sz="900" dirty="0"/>
              <a:t> </a:t>
            </a:r>
            <a:r>
              <a:rPr lang="en-US" sz="900" dirty="0" err="1"/>
              <a:t>nowych</a:t>
            </a:r>
            <a:r>
              <a:rPr lang="en-US" sz="900" dirty="0"/>
              <a:t> </a:t>
            </a:r>
            <a:r>
              <a:rPr lang="en-US" sz="900" dirty="0" err="1"/>
              <a:t>kluczowych</a:t>
            </a:r>
            <a:r>
              <a:rPr lang="en-US" sz="900" dirty="0"/>
              <a:t> </a:t>
            </a:r>
            <a:r>
              <a:rPr lang="en-US" sz="900" dirty="0" err="1"/>
              <a:t>zasobów</a:t>
            </a:r>
            <a:r>
              <a:rPr lang="en-US" sz="900" dirty="0"/>
              <a:t>, a </a:t>
            </a:r>
            <a:r>
              <a:rPr lang="en-US" sz="900" dirty="0" err="1"/>
              <a:t>także</a:t>
            </a:r>
            <a:r>
              <a:rPr lang="en-US" sz="900" dirty="0"/>
              <a:t> </a:t>
            </a:r>
            <a:r>
              <a:rPr lang="en-US" sz="900" dirty="0" err="1"/>
              <a:t>zmiany</a:t>
            </a:r>
            <a:r>
              <a:rPr lang="en-US" sz="900" dirty="0"/>
              <a:t> </a:t>
            </a:r>
            <a:r>
              <a:rPr lang="en-US" sz="900" dirty="0" err="1"/>
              <a:t>struktury</a:t>
            </a:r>
            <a:r>
              <a:rPr lang="en-US" sz="900" dirty="0"/>
              <a:t> </a:t>
            </a:r>
            <a:r>
              <a:rPr lang="en-US" sz="900" dirty="0" err="1"/>
              <a:t>kosztów</a:t>
            </a:r>
            <a:r>
              <a:rPr lang="en-US" sz="900" dirty="0"/>
              <a:t>.</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dirty="0" err="1"/>
              <a:t>Obraz</a:t>
            </a:r>
            <a:r>
              <a:rPr lang="en-US" sz="900" dirty="0"/>
              <a:t> </a:t>
            </a:r>
            <a:r>
              <a:rPr lang="en-US" sz="900" dirty="0" err="1"/>
              <a:t>pokazany</a:t>
            </a:r>
            <a:r>
              <a:rPr lang="en-US" sz="900" dirty="0"/>
              <a:t> </a:t>
            </a:r>
            <a:r>
              <a:rPr lang="en-US" sz="900" dirty="0" err="1"/>
              <a:t>na</a:t>
            </a:r>
            <a:r>
              <a:rPr lang="en-US" sz="900" dirty="0"/>
              <a:t> </a:t>
            </a:r>
            <a:r>
              <a:rPr lang="en-US" sz="900" dirty="0" err="1"/>
              <a:t>slajdzie</a:t>
            </a:r>
            <a:r>
              <a:rPr lang="en-US" sz="900" dirty="0"/>
              <a:t> jest </a:t>
            </a:r>
            <a:r>
              <a:rPr lang="en-US" sz="900" dirty="0" err="1"/>
              <a:t>przykładem</a:t>
            </a:r>
            <a:r>
              <a:rPr lang="en-US" sz="900" dirty="0"/>
              <a:t> </a:t>
            </a:r>
            <a:r>
              <a:rPr lang="en-US" sz="900" dirty="0" err="1"/>
              <a:t>zastosowania</a:t>
            </a:r>
            <a:r>
              <a:rPr lang="en-US" sz="900" dirty="0"/>
              <a:t> Business Model Canvas.</a:t>
            </a:r>
            <a:endParaRPr sz="900" dirty="0"/>
          </a:p>
        </p:txBody>
      </p:sp>
    </p:spTree>
    <p:extLst>
      <p:ext uri="{BB962C8B-B14F-4D97-AF65-F5344CB8AC3E}">
        <p14:creationId xmlns:p14="http://schemas.microsoft.com/office/powerpoint/2010/main" val="92626340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3"/>
        <p:cNvGrpSpPr/>
        <p:nvPr/>
      </p:nvGrpSpPr>
      <p:grpSpPr>
        <a:xfrm>
          <a:off x="0" y="0"/>
          <a:ext cx="0" cy="0"/>
          <a:chOff x="0" y="0"/>
          <a:chExt cx="0" cy="0"/>
        </a:xfrm>
      </p:grpSpPr>
      <p:sp>
        <p:nvSpPr>
          <p:cNvPr id="604" name="Google Shape;604;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5" name="Google Shape;605;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900" dirty="0"/>
              <a:t>To </a:t>
            </a:r>
            <a:r>
              <a:rPr lang="en-US" sz="900" dirty="0" err="1"/>
              <a:t>ćwiczenie</a:t>
            </a:r>
            <a:r>
              <a:rPr lang="en-US" sz="900" dirty="0"/>
              <a:t> </a:t>
            </a:r>
            <a:r>
              <a:rPr lang="en-US" sz="900" dirty="0" err="1"/>
              <a:t>należy</a:t>
            </a:r>
            <a:r>
              <a:rPr lang="en-US" sz="900" dirty="0"/>
              <a:t> </a:t>
            </a:r>
            <a:r>
              <a:rPr lang="en-US" sz="900" dirty="0" err="1"/>
              <a:t>wykonać</a:t>
            </a:r>
            <a:r>
              <a:rPr lang="en-US" sz="900" dirty="0"/>
              <a:t> </a:t>
            </a:r>
            <a:r>
              <a:rPr lang="en-US" sz="900" dirty="0" err="1"/>
              <a:t>indywidualnie</a:t>
            </a:r>
            <a:r>
              <a:rPr lang="en-US" sz="900" dirty="0"/>
              <a:t>. </a:t>
            </a:r>
            <a:endParaRPr sz="900" dirty="0"/>
          </a:p>
          <a:p>
            <a:pPr marL="0" lvl="0" indent="0" algn="l" rtl="0">
              <a:lnSpc>
                <a:spcPct val="100000"/>
              </a:lnSpc>
              <a:spcBef>
                <a:spcPts val="0"/>
              </a:spcBef>
              <a:spcAft>
                <a:spcPts val="0"/>
              </a:spcAft>
              <a:buSzPts val="1100"/>
              <a:buNone/>
            </a:pPr>
            <a:r>
              <a:rPr lang="en-US" sz="900" dirty="0" err="1"/>
              <a:t>Maksymalny</a:t>
            </a:r>
            <a:r>
              <a:rPr lang="en-US" sz="900" dirty="0"/>
              <a:t> </a:t>
            </a:r>
            <a:r>
              <a:rPr lang="en-US" sz="900" dirty="0" err="1"/>
              <a:t>czas</a:t>
            </a:r>
            <a:r>
              <a:rPr lang="en-US" sz="900" dirty="0"/>
              <a:t> </a:t>
            </a:r>
            <a:r>
              <a:rPr lang="en-US" sz="900" dirty="0" err="1"/>
              <a:t>trwania</a:t>
            </a:r>
            <a:r>
              <a:rPr lang="en-US" sz="900" dirty="0"/>
              <a:t>: 2 </a:t>
            </a:r>
            <a:r>
              <a:rPr lang="en-US" sz="900" dirty="0" err="1"/>
              <a:t>godziny</a:t>
            </a:r>
            <a:r>
              <a:rPr lang="en-US" sz="900" dirty="0"/>
              <a:t>.</a:t>
            </a:r>
            <a:endParaRPr sz="900" dirty="0"/>
          </a:p>
          <a:p>
            <a:pPr marL="0" lvl="0" indent="0" algn="l" rtl="0">
              <a:lnSpc>
                <a:spcPct val="100000"/>
              </a:lnSpc>
              <a:spcBef>
                <a:spcPts val="0"/>
              </a:spcBef>
              <a:spcAft>
                <a:spcPts val="0"/>
              </a:spcAft>
              <a:buSzPts val="1100"/>
              <a:buNone/>
            </a:pPr>
            <a:endParaRPr sz="900" dirty="0"/>
          </a:p>
          <a:p>
            <a:pPr marL="0" lvl="0" indent="0" algn="l" rtl="0">
              <a:lnSpc>
                <a:spcPct val="100000"/>
              </a:lnSpc>
              <a:spcBef>
                <a:spcPts val="0"/>
              </a:spcBef>
              <a:spcAft>
                <a:spcPts val="0"/>
              </a:spcAft>
              <a:buSzPts val="1100"/>
              <a:buNone/>
            </a:pPr>
            <a:r>
              <a:rPr lang="en-US" sz="900" dirty="0" err="1"/>
              <a:t>Klasyfikacja</a:t>
            </a:r>
            <a:r>
              <a:rPr lang="en-US" sz="900" dirty="0"/>
              <a:t> </a:t>
            </a:r>
            <a:r>
              <a:rPr lang="en-US" sz="900" dirty="0" err="1"/>
              <a:t>wyników</a:t>
            </a:r>
            <a:r>
              <a:rPr lang="en-US" sz="900" dirty="0"/>
              <a:t>:</a:t>
            </a:r>
            <a:endParaRPr sz="900" dirty="0"/>
          </a:p>
          <a:p>
            <a:pPr marL="0" lvl="0" indent="0" algn="l" rtl="0">
              <a:lnSpc>
                <a:spcPct val="100000"/>
              </a:lnSpc>
              <a:spcBef>
                <a:spcPts val="0"/>
              </a:spcBef>
              <a:spcAft>
                <a:spcPts val="0"/>
              </a:spcAft>
              <a:buSzPts val="1100"/>
              <a:buNone/>
            </a:pPr>
            <a:r>
              <a:rPr lang="pl-PL" sz="900" dirty="0" smtClean="0">
                <a:solidFill>
                  <a:schemeClr val="dk1"/>
                </a:solidFill>
              </a:rPr>
              <a:t>Niepowodzenie, brak zaliczenia</a:t>
            </a:r>
            <a:r>
              <a:rPr lang="en-US" sz="900" dirty="0" smtClean="0"/>
              <a:t>: </a:t>
            </a:r>
            <a:r>
              <a:rPr lang="en-US" sz="900" dirty="0" err="1"/>
              <a:t>brak</a:t>
            </a:r>
            <a:r>
              <a:rPr lang="en-US" sz="900" dirty="0"/>
              <a:t> </a:t>
            </a:r>
            <a:r>
              <a:rPr lang="en-US" sz="900" dirty="0" err="1"/>
              <a:t>opisu</a:t>
            </a:r>
            <a:r>
              <a:rPr lang="en-US" sz="900" dirty="0"/>
              <a:t> we </a:t>
            </a:r>
            <a:r>
              <a:rPr lang="en-US" sz="900" dirty="0" err="1"/>
              <a:t>wszystkich</a:t>
            </a:r>
            <a:r>
              <a:rPr lang="en-US" sz="900" dirty="0"/>
              <a:t> </a:t>
            </a:r>
            <a:r>
              <a:rPr lang="en-US" sz="900" dirty="0" err="1"/>
              <a:t>elementach</a:t>
            </a:r>
            <a:r>
              <a:rPr lang="en-US" sz="900" dirty="0"/>
              <a:t> </a:t>
            </a:r>
            <a:r>
              <a:rPr lang="en-US" sz="900" dirty="0" err="1"/>
              <a:t>modelu</a:t>
            </a:r>
            <a:r>
              <a:rPr lang="en-US" sz="900" dirty="0"/>
              <a:t> Canvas </a:t>
            </a:r>
            <a:r>
              <a:rPr lang="en-US" sz="900" dirty="0" err="1"/>
              <a:t>lub</a:t>
            </a:r>
            <a:r>
              <a:rPr lang="en-US" sz="900" dirty="0"/>
              <a:t> </a:t>
            </a:r>
            <a:r>
              <a:rPr lang="en-US" sz="900" dirty="0" err="1"/>
              <a:t>opis</a:t>
            </a:r>
            <a:r>
              <a:rPr lang="en-US" sz="900" dirty="0"/>
              <a:t> jest </a:t>
            </a:r>
            <a:r>
              <a:rPr lang="en-US" sz="900" dirty="0" err="1"/>
              <a:t>bardzo</a:t>
            </a:r>
            <a:r>
              <a:rPr lang="en-US" sz="900" dirty="0"/>
              <a:t> </a:t>
            </a:r>
            <a:r>
              <a:rPr lang="en-US" sz="900" dirty="0" err="1"/>
              <a:t>zbędny</a:t>
            </a:r>
            <a:r>
              <a:rPr lang="en-US" sz="900" dirty="0"/>
              <a:t> w </a:t>
            </a:r>
            <a:r>
              <a:rPr lang="en-US" sz="900" dirty="0" err="1"/>
              <a:t>większości</a:t>
            </a:r>
            <a:r>
              <a:rPr lang="en-US" sz="900" dirty="0"/>
              <a:t> </a:t>
            </a:r>
            <a:r>
              <a:rPr lang="en-US" sz="900" dirty="0" err="1"/>
              <a:t>elementów</a:t>
            </a:r>
            <a:r>
              <a:rPr lang="en-US" sz="900" dirty="0"/>
              <a:t>.</a:t>
            </a:r>
            <a:endParaRPr sz="900" dirty="0"/>
          </a:p>
          <a:p>
            <a:pPr marL="0" lvl="0" indent="0" algn="l" rtl="0">
              <a:lnSpc>
                <a:spcPct val="100000"/>
              </a:lnSpc>
              <a:spcBef>
                <a:spcPts val="0"/>
              </a:spcBef>
              <a:spcAft>
                <a:spcPts val="0"/>
              </a:spcAft>
              <a:buSzPts val="1100"/>
              <a:buNone/>
            </a:pPr>
            <a:r>
              <a:rPr lang="pl-PL" sz="900" dirty="0" smtClean="0">
                <a:solidFill>
                  <a:schemeClr val="dk1"/>
                </a:solidFill>
              </a:rPr>
              <a:t>Przeciętnie</a:t>
            </a:r>
            <a:r>
              <a:rPr lang="en-US" sz="900" dirty="0" smtClean="0"/>
              <a:t>: </a:t>
            </a:r>
            <a:r>
              <a:rPr lang="en-US" sz="900" dirty="0" err="1"/>
              <a:t>opis</a:t>
            </a:r>
            <a:r>
              <a:rPr lang="en-US" sz="900" dirty="0"/>
              <a:t> </a:t>
            </a:r>
            <a:r>
              <a:rPr lang="en-US" sz="900" dirty="0" err="1"/>
              <a:t>nie</a:t>
            </a:r>
            <a:r>
              <a:rPr lang="en-US" sz="900" dirty="0"/>
              <a:t> jest </a:t>
            </a:r>
            <a:r>
              <a:rPr lang="en-US" sz="900" dirty="0" err="1"/>
              <a:t>wystarczająco</a:t>
            </a:r>
            <a:r>
              <a:rPr lang="en-US" sz="900" dirty="0"/>
              <a:t> </a:t>
            </a:r>
            <a:r>
              <a:rPr lang="en-US" sz="900" dirty="0" err="1"/>
              <a:t>jasny</a:t>
            </a:r>
            <a:r>
              <a:rPr lang="en-US" sz="900" dirty="0"/>
              <a:t> we </a:t>
            </a:r>
            <a:r>
              <a:rPr lang="en-US" sz="900" dirty="0" err="1"/>
              <a:t>wszystkich</a:t>
            </a:r>
            <a:r>
              <a:rPr lang="en-US" sz="900" dirty="0"/>
              <a:t> </a:t>
            </a:r>
            <a:r>
              <a:rPr lang="en-US" sz="900" dirty="0" err="1"/>
              <a:t>elementach</a:t>
            </a:r>
            <a:r>
              <a:rPr lang="en-US" sz="900" dirty="0"/>
              <a:t> </a:t>
            </a:r>
            <a:r>
              <a:rPr lang="en-US" sz="900" dirty="0" err="1"/>
              <a:t>modelu</a:t>
            </a:r>
            <a:r>
              <a:rPr lang="en-US" sz="900" dirty="0"/>
              <a:t> Canvas.</a:t>
            </a:r>
            <a:endParaRPr sz="900" dirty="0"/>
          </a:p>
          <a:p>
            <a:pPr marL="0" lvl="0" indent="0" algn="l" rtl="0">
              <a:lnSpc>
                <a:spcPct val="100000"/>
              </a:lnSpc>
              <a:spcBef>
                <a:spcPts val="0"/>
              </a:spcBef>
              <a:spcAft>
                <a:spcPts val="0"/>
              </a:spcAft>
              <a:buSzPts val="1100"/>
              <a:buNone/>
            </a:pPr>
            <a:r>
              <a:rPr lang="pl-PL" sz="900" dirty="0" smtClean="0">
                <a:solidFill>
                  <a:schemeClr val="dk1"/>
                </a:solidFill>
              </a:rPr>
              <a:t>Sukces</a:t>
            </a:r>
            <a:r>
              <a:rPr lang="en-US" sz="900" dirty="0" smtClean="0"/>
              <a:t>: </a:t>
            </a:r>
            <a:r>
              <a:rPr lang="en-US" sz="900" dirty="0" err="1"/>
              <a:t>wszystkie</a:t>
            </a:r>
            <a:r>
              <a:rPr lang="en-US" sz="900" dirty="0"/>
              <a:t> </a:t>
            </a:r>
            <a:r>
              <a:rPr lang="en-US" sz="900" dirty="0" err="1"/>
              <a:t>elementy</a:t>
            </a:r>
            <a:r>
              <a:rPr lang="en-US" sz="900" dirty="0"/>
              <a:t> Canvas </a:t>
            </a:r>
            <a:r>
              <a:rPr lang="en-US" sz="900" dirty="0" err="1"/>
              <a:t>są</a:t>
            </a:r>
            <a:r>
              <a:rPr lang="en-US" sz="900" dirty="0"/>
              <a:t> </a:t>
            </a:r>
            <a:r>
              <a:rPr lang="en-US" sz="900" dirty="0" err="1"/>
              <a:t>dobrze</a:t>
            </a:r>
            <a:r>
              <a:rPr lang="en-US" sz="900" dirty="0"/>
              <a:t> </a:t>
            </a:r>
            <a:r>
              <a:rPr lang="en-US" sz="900" dirty="0" err="1"/>
              <a:t>opisane</a:t>
            </a:r>
            <a:r>
              <a:rPr lang="en-US" sz="900" dirty="0" smtClean="0"/>
              <a:t>.</a:t>
            </a:r>
            <a:endParaRPr lang="pl-PL" sz="900" dirty="0" smtClean="0"/>
          </a:p>
          <a:p>
            <a:pPr marL="0" lvl="0" indent="0" algn="l" rtl="0">
              <a:lnSpc>
                <a:spcPct val="100000"/>
              </a:lnSpc>
              <a:spcBef>
                <a:spcPts val="0"/>
              </a:spcBef>
              <a:spcAft>
                <a:spcPts val="0"/>
              </a:spcAft>
              <a:buClr>
                <a:schemeClr val="dk1"/>
              </a:buClr>
              <a:buSzPts val="1100"/>
              <a:buFont typeface="Arial"/>
              <a:buNone/>
            </a:pPr>
            <a:endParaRPr sz="900" dirty="0"/>
          </a:p>
        </p:txBody>
      </p:sp>
    </p:spTree>
    <p:extLst>
      <p:ext uri="{BB962C8B-B14F-4D97-AF65-F5344CB8AC3E}">
        <p14:creationId xmlns:p14="http://schemas.microsoft.com/office/powerpoint/2010/main" val="148027857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1"/>
        <p:cNvGrpSpPr/>
        <p:nvPr/>
      </p:nvGrpSpPr>
      <p:grpSpPr>
        <a:xfrm>
          <a:off x="0" y="0"/>
          <a:ext cx="0" cy="0"/>
          <a:chOff x="0" y="0"/>
          <a:chExt cx="0" cy="0"/>
        </a:xfrm>
      </p:grpSpPr>
      <p:sp>
        <p:nvSpPr>
          <p:cNvPr id="612" name="Google Shape;61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3" name="Google Shape;61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196863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6"/>
        <p:cNvGrpSpPr/>
        <p:nvPr/>
      </p:nvGrpSpPr>
      <p:grpSpPr>
        <a:xfrm>
          <a:off x="0" y="0"/>
          <a:ext cx="0" cy="0"/>
          <a:chOff x="0" y="0"/>
          <a:chExt cx="0" cy="0"/>
        </a:xfrm>
      </p:grpSpPr>
      <p:sp>
        <p:nvSpPr>
          <p:cNvPr id="617" name="Google Shape;617;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8" name="Google Shape;618;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388234782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75808695"/>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11"/>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11"/>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11"/>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1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3" name="Google Shape;13;p11"/>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14" name="Google Shape;14;p11"/>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11"/>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11"/>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11"/>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2" type="obj">
  <p:cSld name="OBJECT">
    <p:spTree>
      <p:nvGrpSpPr>
        <p:cNvPr id="1" name="Shape 18"/>
        <p:cNvGrpSpPr/>
        <p:nvPr/>
      </p:nvGrpSpPr>
      <p:grpSpPr>
        <a:xfrm>
          <a:off x="0" y="0"/>
          <a:ext cx="0" cy="0"/>
          <a:chOff x="0" y="0"/>
          <a:chExt cx="0" cy="0"/>
        </a:xfrm>
      </p:grpSpPr>
      <p:pic>
        <p:nvPicPr>
          <p:cNvPr id="19" name="Google Shape;19;p12"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20" name="Google Shape;20;p12"/>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21" name="Google Shape;21;p1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12"/>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3" name="Google Shape;23;p12"/>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24" name="Google Shape;24;p12"/>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25"/>
        <p:cNvGrpSpPr/>
        <p:nvPr/>
      </p:nvGrpSpPr>
      <p:grpSpPr>
        <a:xfrm>
          <a:off x="0" y="0"/>
          <a:ext cx="0" cy="0"/>
          <a:chOff x="0" y="0"/>
          <a:chExt cx="0" cy="0"/>
        </a:xfrm>
      </p:grpSpPr>
      <p:pic>
        <p:nvPicPr>
          <p:cNvPr id="26" name="Google Shape;26;p1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27" name="Google Shape;27;p1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1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9" name="Google Shape;29;p1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0" name="Google Shape;30;p1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1"/>
        <p:cNvGrpSpPr/>
        <p:nvPr/>
      </p:nvGrpSpPr>
      <p:grpSpPr>
        <a:xfrm>
          <a:off x="0" y="0"/>
          <a:ext cx="0" cy="0"/>
          <a:chOff x="0" y="0"/>
          <a:chExt cx="0" cy="0"/>
        </a:xfrm>
      </p:grpSpPr>
      <p:sp>
        <p:nvSpPr>
          <p:cNvPr id="32" name="Google Shape;32;p17"/>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17"/>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4" name="Google Shape;34;p1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35" name="Google Shape;35;p17"/>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36" name="Google Shape;36;p17"/>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7" name="Google Shape;37;p17"/>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8" name="Google Shape;38;p17"/>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39" name="Google Shape;39;p17"/>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0" name="Google Shape;40;p17"/>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1" name="Google Shape;41;p17"/>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2"/>
        <p:cNvGrpSpPr/>
        <p:nvPr/>
      </p:nvGrpSpPr>
      <p:grpSpPr>
        <a:xfrm>
          <a:off x="0" y="0"/>
          <a:ext cx="0" cy="0"/>
          <a:chOff x="0" y="0"/>
          <a:chExt cx="0" cy="0"/>
        </a:xfrm>
      </p:grpSpPr>
      <p:sp>
        <p:nvSpPr>
          <p:cNvPr id="43" name="Google Shape;43;p20"/>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4" name="Google Shape;44;p20"/>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45" name="Google Shape;45;p20"/>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6"/>
        <p:cNvGrpSpPr/>
        <p:nvPr/>
      </p:nvGrpSpPr>
      <p:grpSpPr>
        <a:xfrm>
          <a:off x="0" y="0"/>
          <a:ext cx="0" cy="0"/>
          <a:chOff x="0" y="0"/>
          <a:chExt cx="0" cy="0"/>
        </a:xfrm>
      </p:grpSpPr>
      <p:pic>
        <p:nvPicPr>
          <p:cNvPr id="47" name="Google Shape;47;p21"/>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48" name="Google Shape;48;p2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9" name="Google Shape;49;p2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22"/>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2" name="Google Shape;52;p22"/>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 name="Google Shape;53;p22"/>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54" name="Google Shape;54;p22"/>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55" name="Google Shape;55;p22"/>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6" name="Google Shape;56;p22"/>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7"/>
        <p:cNvGrpSpPr/>
        <p:nvPr/>
      </p:nvGrpSpPr>
      <p:grpSpPr>
        <a:xfrm>
          <a:off x="0" y="0"/>
          <a:ext cx="0" cy="0"/>
          <a:chOff x="0" y="0"/>
          <a:chExt cx="0" cy="0"/>
        </a:xfrm>
      </p:grpSpPr>
      <p:sp>
        <p:nvSpPr>
          <p:cNvPr id="58" name="Google Shape;58;p2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2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0" name="Google Shape;60;p2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1" name="Google Shape;61;p2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62" name="Google Shape;62;p23"/>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3" name="Google Shape;63;p2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4" name="Google Shape;64;p2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65" name="Google Shape;65;p2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66" name="Google Shape;66;p23"/>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67" name="Google Shape;67;p23"/>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68" name="Google Shape;68;p23"/>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9"/>
        <p:cNvGrpSpPr/>
        <p:nvPr/>
      </p:nvGrpSpPr>
      <p:grpSpPr>
        <a:xfrm>
          <a:off x="0" y="0"/>
          <a:ext cx="0" cy="0"/>
          <a:chOff x="0" y="0"/>
          <a:chExt cx="0" cy="0"/>
        </a:xfrm>
      </p:grpSpPr>
      <p:sp>
        <p:nvSpPr>
          <p:cNvPr id="70" name="Google Shape;70;p24"/>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24"/>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24"/>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2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74" name="Google Shape;74;p24"/>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5" name="Google Shape;75;p24"/>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6" name="Google Shape;76;p24"/>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7" name="Google Shape;77;p24"/>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8" name="Google Shape;78;p24"/>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9" name="Google Shape;79;p24"/>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0" name="Google Shape;80;p24"/>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2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2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2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2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86" name="Google Shape;86;p25"/>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7" name="Google Shape;87;p2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8" name="Google Shape;88;p2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9" name="Google Shape;89;p2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0" name="Google Shape;90;p25"/>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1" name="Google Shape;91;p25"/>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2" name="Google Shape;92;p25"/>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0"/>
        <p:cNvGrpSpPr/>
        <p:nvPr/>
      </p:nvGrpSpPr>
      <p:grpSpPr>
        <a:xfrm>
          <a:off x="0" y="0"/>
          <a:ext cx="0" cy="0"/>
          <a:chOff x="0" y="0"/>
          <a:chExt cx="0" cy="0"/>
        </a:xfrm>
      </p:grpSpPr>
      <p:cxnSp>
        <p:nvCxnSpPr>
          <p:cNvPr id="101" name="Google Shape;101;p27"/>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2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2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2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05" name="Google Shape;105;p27"/>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27"/>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28"/>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09" name="Google Shape;109;p28"/>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28"/>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28"/>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2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3" name="Google Shape;113;p2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29"/>
          <p:cNvSpPr>
            <a:spLocks noGrp="1"/>
          </p:cNvSpPr>
          <p:nvPr>
            <p:ph type="pic" idx="2"/>
          </p:nvPr>
        </p:nvSpPr>
        <p:spPr>
          <a:xfrm>
            <a:off x="0" y="1"/>
            <a:ext cx="9144000" cy="2571749"/>
          </a:xfrm>
          <a:prstGeom prst="rect">
            <a:avLst/>
          </a:prstGeom>
          <a:solidFill>
            <a:srgbClr val="D3EEEF"/>
          </a:solidFill>
          <a:ln>
            <a:noFill/>
          </a:ln>
        </p:spPr>
      </p:sp>
      <p:sp>
        <p:nvSpPr>
          <p:cNvPr id="116" name="Google Shape;116;p29"/>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29"/>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29"/>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19" name="Google Shape;119;p2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2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aihtoehto ">
  <p:cSld name="Vaihtoehto ">
    <p:bg>
      <p:bgPr>
        <a:blipFill>
          <a:blip r:embed="rId2">
            <a:alphaModFix/>
          </a:blip>
          <a:stretch>
            <a:fillRect/>
          </a:stretch>
        </a:blipFill>
        <a:effectLst/>
      </p:bgPr>
    </p:bg>
    <p:spTree>
      <p:nvGrpSpPr>
        <p:cNvPr id="1" name="Shape 136"/>
        <p:cNvGrpSpPr/>
        <p:nvPr/>
      </p:nvGrpSpPr>
      <p:grpSpPr>
        <a:xfrm>
          <a:off x="0" y="0"/>
          <a:ext cx="0" cy="0"/>
          <a:chOff x="0" y="0"/>
          <a:chExt cx="0" cy="0"/>
        </a:xfrm>
      </p:grpSpPr>
      <p:sp>
        <p:nvSpPr>
          <p:cNvPr id="137" name="Google Shape;137;p32"/>
          <p:cNvSpPr txBox="1">
            <a:spLocks noGrp="1"/>
          </p:cNvSpPr>
          <p:nvPr>
            <p:ph type="title"/>
          </p:nvPr>
        </p:nvSpPr>
        <p:spPr>
          <a:xfrm>
            <a:off x="1259205" y="607252"/>
            <a:ext cx="6625590" cy="59726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p32"/>
          <p:cNvSpPr txBox="1">
            <a:spLocks noGrp="1"/>
          </p:cNvSpPr>
          <p:nvPr>
            <p:ph type="body" idx="1"/>
          </p:nvPr>
        </p:nvSpPr>
        <p:spPr>
          <a:xfrm>
            <a:off x="2086581" y="1997105"/>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95"/>
        <p:cNvGrpSpPr/>
        <p:nvPr/>
      </p:nvGrpSpPr>
      <p:grpSpPr>
        <a:xfrm>
          <a:off x="0" y="0"/>
          <a:ext cx="0" cy="0"/>
          <a:chOff x="0" y="0"/>
          <a:chExt cx="0" cy="0"/>
        </a:xfrm>
      </p:grpSpPr>
      <p:sp>
        <p:nvSpPr>
          <p:cNvPr id="196" name="Google Shape;196;p6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97" name="Google Shape;197;p67"/>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98" name="Google Shape;198;p67"/>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99" name="Google Shape;199;p67"/>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200" name="Google Shape;200;p67"/>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201" name="Google Shape;201;p67"/>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02" name="Google Shape;202;p67"/>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203" name="Google Shape;203;p67"/>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extLst>
      <p:ext uri="{BB962C8B-B14F-4D97-AF65-F5344CB8AC3E}">
        <p14:creationId xmlns:p14="http://schemas.microsoft.com/office/powerpoint/2010/main" val="34911212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9"/>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60" r:id="rId11"/>
    <p:sldLayoutId id="2147483661" r:id="rId12"/>
    <p:sldLayoutId id="2147483662" r:id="rId13"/>
    <p:sldLayoutId id="2147483665" r:id="rId14"/>
    <p:sldLayoutId id="2147483666"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pagespeed.web.dev/"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hyperlink" Target="https://www.rivaliq.com/free-social-media-analytics/tiktok-head-to-head/" TargetMode="External"/><Relationship Id="rId5" Type="http://schemas.openxmlformats.org/officeDocument/2006/relationships/hyperlink" Target="https://www.rivaliq.com/free-social-media-analytics/facebook-head-to-head/" TargetMode="External"/><Relationship Id="rId4" Type="http://schemas.openxmlformats.org/officeDocument/2006/relationships/hyperlink" Target="https://www.rivaliq.com/free-social-media-analytics/instagram-head-to-head/"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hyperlink" Target="https://www.gartner.com/en/marketing/research/digital-shakes-up-marketing-strategy-and-tactics"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6.xml"/><Relationship Id="rId4" Type="http://schemas.openxmlformats.org/officeDocument/2006/relationships/hyperlink" Target="https://www.marketingcharts.com/business-of-marketing-115420"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hyperlink" Target="http://www.dems.pro/" TargetMode="External"/><Relationship Id="rId2" Type="http://schemas.openxmlformats.org/officeDocument/2006/relationships/notesSlide" Target="../notesSlides/notesSlide65.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g1f6844db22d_0_5"/>
          <p:cNvSpPr txBox="1">
            <a:spLocks noGrp="1"/>
          </p:cNvSpPr>
          <p:nvPr>
            <p:ph type="ctrTitle"/>
          </p:nvPr>
        </p:nvSpPr>
        <p:spPr>
          <a:xfrm>
            <a:off x="613701" y="1776562"/>
            <a:ext cx="7892124" cy="1884419"/>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lt1"/>
              </a:buClr>
              <a:buSzPct val="38550"/>
              <a:buFont typeface="Arial"/>
              <a:buNone/>
            </a:pPr>
            <a:r>
              <a:rPr lang="en-US" sz="5188" dirty="0" err="1"/>
              <a:t>Wprowadzenie</a:t>
            </a:r>
            <a:r>
              <a:rPr lang="en-US" sz="5188" dirty="0"/>
              <a:t> do </a:t>
            </a:r>
            <a:r>
              <a:rPr lang="en-US" sz="5188" dirty="0" err="1" smtClean="0"/>
              <a:t>marketingu</a:t>
            </a:r>
            <a:r>
              <a:rPr lang="pl-PL" sz="5188" dirty="0"/>
              <a:t> </a:t>
            </a:r>
            <a:r>
              <a:rPr lang="en-US" sz="5188" dirty="0" err="1" smtClean="0"/>
              <a:t>cyfrowego</a:t>
            </a:r>
            <a:r>
              <a:rPr lang="pl-PL" sz="5188" dirty="0" smtClean="0"/>
              <a:t>.</a:t>
            </a:r>
            <a:r>
              <a:rPr lang="en-US" sz="5188" dirty="0"/>
              <a:t/>
            </a:r>
            <a:br>
              <a:rPr lang="en-US" sz="5188" dirty="0"/>
            </a:br>
            <a:r>
              <a:rPr lang="en-US" sz="3100" dirty="0"/>
              <a:t/>
            </a:r>
            <a:br>
              <a:rPr lang="en-US" sz="3100" dirty="0"/>
            </a:br>
            <a:r>
              <a:rPr lang="en-US" sz="3100" dirty="0"/>
              <a:t>2. </a:t>
            </a:r>
            <a:r>
              <a:rPr lang="en-US" sz="3100" dirty="0" err="1"/>
              <a:t>Ustalanie</a:t>
            </a:r>
            <a:r>
              <a:rPr lang="en-US" sz="3100" dirty="0"/>
              <a:t> </a:t>
            </a:r>
            <a:r>
              <a:rPr lang="en-US" sz="3100" dirty="0" err="1"/>
              <a:t>strategii</a:t>
            </a:r>
            <a:endParaRPr sz="3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1"/>
          <p:cNvSpPr txBox="1">
            <a:spLocks noGrp="1"/>
          </p:cNvSpPr>
          <p:nvPr>
            <p:ph type="title"/>
          </p:nvPr>
        </p:nvSpPr>
        <p:spPr>
          <a:xfrm>
            <a:off x="628650" y="756046"/>
            <a:ext cx="7886700" cy="994172"/>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lt1"/>
              </a:buClr>
              <a:buSzPts val="4500"/>
              <a:buFont typeface="Roboto"/>
              <a:buNone/>
            </a:pPr>
            <a:r>
              <a:rPr lang="en-US" sz="3600">
                <a:solidFill>
                  <a:srgbClr val="151149"/>
                </a:solidFill>
              </a:rPr>
              <a:t>Strategia cyfrowa</a:t>
            </a:r>
            <a:endParaRPr sz="3600">
              <a:solidFill>
                <a:srgbClr val="151149"/>
              </a:solidFill>
            </a:endParaRPr>
          </a:p>
        </p:txBody>
      </p:sp>
      <p:sp>
        <p:nvSpPr>
          <p:cNvPr id="152" name="Google Shape;152;p1"/>
          <p:cNvSpPr txBox="1">
            <a:spLocks noGrp="1"/>
          </p:cNvSpPr>
          <p:nvPr>
            <p:ph type="body" idx="1"/>
          </p:nvPr>
        </p:nvSpPr>
        <p:spPr>
          <a:xfrm>
            <a:off x="628650" y="1756303"/>
            <a:ext cx="7886700" cy="1419363"/>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lt1"/>
              </a:buClr>
              <a:buSzPts val="1800"/>
              <a:buNone/>
            </a:pPr>
            <a:r>
              <a:rPr lang="en-US" sz="2800"/>
              <a:t>Profesor</a:t>
            </a:r>
            <a:endParaRPr sz="2800"/>
          </a:p>
          <a:p>
            <a:pPr marL="0" lvl="0" indent="0" algn="ctr" rtl="0">
              <a:lnSpc>
                <a:spcPct val="90000"/>
              </a:lnSpc>
              <a:spcBef>
                <a:spcPts val="750"/>
              </a:spcBef>
              <a:spcAft>
                <a:spcPts val="0"/>
              </a:spcAft>
              <a:buClr>
                <a:schemeClr val="lt1"/>
              </a:buClr>
              <a:buSzPts val="1800"/>
              <a:buNone/>
            </a:pPr>
            <a:r>
              <a:rPr lang="en-US" sz="2800"/>
              <a:t>Szkoła</a:t>
            </a:r>
            <a:endParaRPr sz="2800"/>
          </a:p>
          <a:p>
            <a:pPr marL="0" lvl="0" indent="0" algn="ctr" rtl="0">
              <a:lnSpc>
                <a:spcPct val="90000"/>
              </a:lnSpc>
              <a:spcBef>
                <a:spcPts val="750"/>
              </a:spcBef>
              <a:spcAft>
                <a:spcPts val="0"/>
              </a:spcAft>
              <a:buClr>
                <a:schemeClr val="lt1"/>
              </a:buClr>
              <a:buSzPts val="1800"/>
              <a:buNone/>
            </a:pPr>
            <a:r>
              <a:rPr lang="en-US" sz="2800"/>
              <a:t>Marketing cyfrowy</a:t>
            </a:r>
            <a:endParaRPr sz="2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
          <p:cNvSpPr txBox="1"/>
          <p:nvPr/>
        </p:nvSpPr>
        <p:spPr>
          <a:xfrm>
            <a:off x="478339" y="598699"/>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a:solidFill>
                  <a:srgbClr val="0E0A44"/>
                </a:solidFill>
                <a:latin typeface="Arial"/>
                <a:ea typeface="Arial"/>
                <a:cs typeface="Arial"/>
                <a:sym typeface="Arial"/>
              </a:rPr>
              <a:t>Cele nauczania</a:t>
            </a:r>
            <a:endParaRPr sz="3200" b="1" i="0" u="none" strike="noStrike" cap="none">
              <a:solidFill>
                <a:srgbClr val="0E0A44"/>
              </a:solidFill>
              <a:latin typeface="Arial"/>
              <a:ea typeface="Arial"/>
              <a:cs typeface="Arial"/>
              <a:sym typeface="Arial"/>
            </a:endParaRPr>
          </a:p>
        </p:txBody>
      </p:sp>
      <p:sp>
        <p:nvSpPr>
          <p:cNvPr id="158" name="Google Shape;158;p2"/>
          <p:cNvSpPr txBox="1"/>
          <p:nvPr/>
        </p:nvSpPr>
        <p:spPr>
          <a:xfrm>
            <a:off x="478339" y="1605690"/>
            <a:ext cx="8454900" cy="2939111"/>
          </a:xfrm>
          <a:prstGeom prst="rect">
            <a:avLst/>
          </a:prstGeom>
          <a:noFill/>
          <a:ln>
            <a:noFill/>
          </a:ln>
        </p:spPr>
        <p:txBody>
          <a:bodyPr spcFirstLastPara="1" wrap="square" lIns="91425" tIns="91425" rIns="91425" bIns="91425" anchor="t" anchorCtr="0">
            <a:noAutofit/>
          </a:bodyPr>
          <a:lstStyle/>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dirty="0" err="1">
                <a:solidFill>
                  <a:srgbClr val="0E0A44"/>
                </a:solidFill>
                <a:latin typeface="Arial"/>
                <a:ea typeface="Arial"/>
                <a:cs typeface="Arial"/>
                <a:sym typeface="Arial"/>
              </a:rPr>
              <a:t>Rozpoznanie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roli</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strategii</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marketingowej</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i</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strategii</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cyfrowej</a:t>
            </a:r>
            <a:endParaRPr sz="1400" b="0" i="0" u="none" strike="noStrike" cap="none" dirty="0">
              <a:solidFill>
                <a:srgbClr val="0E0A44"/>
              </a:solidFill>
              <a:latin typeface="Arial"/>
              <a:ea typeface="Arial"/>
              <a:cs typeface="Arial"/>
              <a:sym typeface="Arial"/>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dirty="0" err="1">
                <a:solidFill>
                  <a:srgbClr val="0E0A44"/>
                </a:solidFill>
                <a:latin typeface="Arial"/>
                <a:ea typeface="Arial"/>
                <a:cs typeface="Arial"/>
                <a:sym typeface="Arial"/>
              </a:rPr>
              <a:t>Zastosowanie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różnych</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etapów</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procesu</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rozwoju</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strategii</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marketingu</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cyfrowego</a:t>
            </a:r>
            <a:endParaRPr sz="1800" b="0" i="0" u="none" strike="noStrike" cap="none" dirty="0">
              <a:solidFill>
                <a:srgbClr val="0E0A44"/>
              </a:solidFill>
              <a:latin typeface="Calibri"/>
              <a:ea typeface="Calibri"/>
              <a:cs typeface="Calibri"/>
              <a:sym typeface="Calibri"/>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dirty="0" err="1">
                <a:solidFill>
                  <a:srgbClr val="0E0A44"/>
                </a:solidFill>
                <a:latin typeface="Arial"/>
                <a:ea typeface="Arial"/>
                <a:cs typeface="Arial"/>
                <a:sym typeface="Arial"/>
              </a:rPr>
              <a:t>Przedstawienie</a:t>
            </a:r>
            <a:r>
              <a:rPr lang="en-US" sz="1800" b="0" i="0" u="none" strike="noStrike" cap="none" dirty="0">
                <a:solidFill>
                  <a:srgbClr val="0E0A44"/>
                </a:solidFill>
                <a:latin typeface="Arial"/>
                <a:ea typeface="Arial"/>
                <a:cs typeface="Arial"/>
                <a:sym typeface="Arial"/>
              </a:rPr>
              <a:t> </a:t>
            </a:r>
            <a:r>
              <a:rPr lang="en-US" sz="1800" b="0" i="0" u="none" strike="noStrike" cap="none" dirty="0" err="1" smtClean="0">
                <a:solidFill>
                  <a:srgbClr val="0E0A44"/>
                </a:solidFill>
                <a:latin typeface="Arial"/>
                <a:ea typeface="Arial"/>
                <a:cs typeface="Arial"/>
                <a:sym typeface="Arial"/>
              </a:rPr>
              <a:t>strategii</a:t>
            </a:r>
            <a:r>
              <a:rPr lang="en-US" sz="1800" b="0" i="0" u="none" strike="noStrike" cap="none" dirty="0" smtClean="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przy</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użyciu</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modelu</a:t>
            </a:r>
            <a:r>
              <a:rPr lang="en-US" sz="1800" b="0" i="0" u="none" strike="noStrike" cap="none" dirty="0">
                <a:solidFill>
                  <a:srgbClr val="0E0A44"/>
                </a:solidFill>
                <a:latin typeface="Arial"/>
                <a:ea typeface="Arial"/>
                <a:cs typeface="Arial"/>
                <a:sym typeface="Arial"/>
              </a:rPr>
              <a:t> Canvas</a:t>
            </a:r>
            <a:endParaRPr sz="1800" b="0" i="0" u="none" strike="noStrike" cap="none" dirty="0">
              <a:solidFill>
                <a:srgbClr val="0E0A44"/>
              </a:solidFill>
              <a:latin typeface="Calibri"/>
              <a:ea typeface="Calibri"/>
              <a:cs typeface="Calibri"/>
              <a:sym typeface="Calibri"/>
            </a:endParaRPr>
          </a:p>
          <a:p>
            <a:pPr marL="0" marR="0" lvl="0" indent="0" algn="l" rtl="0">
              <a:lnSpc>
                <a:spcPct val="155555"/>
              </a:lnSpc>
              <a:spcBef>
                <a:spcPts val="0"/>
              </a:spcBef>
              <a:spcAft>
                <a:spcPts val="0"/>
              </a:spcAft>
              <a:buClr>
                <a:schemeClr val="dk1"/>
              </a:buClr>
              <a:buSzPts val="1800"/>
              <a:buFont typeface="Calibri"/>
              <a:buNone/>
            </a:pPr>
            <a:endParaRPr sz="1800" b="0" i="0" u="none" strike="noStrike" cap="none" dirty="0">
              <a:solidFill>
                <a:srgbClr val="0E0A44"/>
              </a:solidFill>
              <a:latin typeface="Arial"/>
              <a:ea typeface="Arial"/>
              <a:cs typeface="Arial"/>
              <a:sym typeface="Arial"/>
            </a:endParaRPr>
          </a:p>
          <a:p>
            <a:pPr marL="285750" marR="0" lvl="0" indent="-184150" algn="l" rtl="0">
              <a:lnSpc>
                <a:spcPct val="115000"/>
              </a:lnSpc>
              <a:spcBef>
                <a:spcPts val="2200"/>
              </a:spcBef>
              <a:spcAft>
                <a:spcPts val="0"/>
              </a:spcAft>
              <a:buClr>
                <a:schemeClr val="dk1"/>
              </a:buClr>
              <a:buSzPts val="1600"/>
              <a:buFont typeface="Arial"/>
              <a:buNone/>
            </a:pPr>
            <a:endParaRPr sz="1600" b="0" i="0" u="none" strike="noStrike" cap="none" dirty="0">
              <a:solidFill>
                <a:srgbClr val="0E0A44"/>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10"/>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 </a:t>
            </a:r>
            <a:endParaRPr sz="1400" b="0" i="0" u="none" strike="noStrike" cap="none">
              <a:solidFill>
                <a:srgbClr val="000000"/>
              </a:solidFill>
              <a:latin typeface="Arial"/>
              <a:ea typeface="Arial"/>
              <a:cs typeface="Arial"/>
              <a:sym typeface="Arial"/>
            </a:endParaRPr>
          </a:p>
        </p:txBody>
      </p:sp>
      <p:sp>
        <p:nvSpPr>
          <p:cNvPr id="164" name="Google Shape;164;p10"/>
          <p:cNvSpPr txBox="1">
            <a:spLocks noGrp="1"/>
          </p:cNvSpPr>
          <p:nvPr>
            <p:ph type="title"/>
          </p:nvPr>
        </p:nvSpPr>
        <p:spPr>
          <a:xfrm>
            <a:off x="944404" y="1480874"/>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en-US"/>
              <a:t>Tematy</a:t>
            </a:r>
            <a:endParaRPr/>
          </a:p>
        </p:txBody>
      </p:sp>
      <p:sp>
        <p:nvSpPr>
          <p:cNvPr id="165" name="Google Shape;165;p10"/>
          <p:cNvSpPr txBox="1">
            <a:spLocks noGrp="1"/>
          </p:cNvSpPr>
          <p:nvPr>
            <p:ph type="body" idx="1"/>
          </p:nvPr>
        </p:nvSpPr>
        <p:spPr>
          <a:xfrm>
            <a:off x="3893582" y="269192"/>
            <a:ext cx="5250418" cy="3844089"/>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chemeClr val="lt1"/>
              </a:buClr>
              <a:buSzPts val="1400"/>
              <a:buFont typeface="Arial"/>
              <a:buChar char="•"/>
            </a:pPr>
            <a:r>
              <a:rPr lang="en-US" sz="1400" dirty="0" err="1"/>
              <a:t>Proces</a:t>
            </a:r>
            <a:r>
              <a:rPr lang="en-US" sz="1400" dirty="0"/>
              <a:t> </a:t>
            </a:r>
            <a:r>
              <a:rPr lang="en-US" sz="1400" dirty="0" err="1"/>
              <a:t>opracowywania</a:t>
            </a:r>
            <a:r>
              <a:rPr lang="en-US" sz="1400" dirty="0"/>
              <a:t> </a:t>
            </a:r>
            <a:r>
              <a:rPr lang="en-US" sz="1400" dirty="0" err="1"/>
              <a:t>strategii</a:t>
            </a:r>
            <a:r>
              <a:rPr lang="en-US" sz="1400" dirty="0"/>
              <a:t> </a:t>
            </a:r>
            <a:r>
              <a:rPr lang="en-US" sz="1400" dirty="0" err="1"/>
              <a:t>marketingu</a:t>
            </a:r>
            <a:r>
              <a:rPr lang="en-US" sz="1400" dirty="0"/>
              <a:t> </a:t>
            </a:r>
            <a:r>
              <a:rPr lang="en-US" sz="1400" dirty="0" err="1"/>
              <a:t>cyfrowego</a:t>
            </a:r>
            <a:endParaRPr dirty="0"/>
          </a:p>
          <a:p>
            <a:pPr marL="385763" lvl="0" indent="-385763" algn="l" rtl="0">
              <a:lnSpc>
                <a:spcPct val="90000"/>
              </a:lnSpc>
              <a:spcBef>
                <a:spcPts val="750"/>
              </a:spcBef>
              <a:spcAft>
                <a:spcPts val="0"/>
              </a:spcAft>
              <a:buClr>
                <a:schemeClr val="lt1"/>
              </a:buClr>
              <a:buSzPts val="1400"/>
              <a:buFont typeface="Arial"/>
              <a:buChar char="•"/>
            </a:pPr>
            <a:r>
              <a:rPr lang="en-US" sz="1400" dirty="0" err="1"/>
              <a:t>Ocena</a:t>
            </a:r>
            <a:r>
              <a:rPr lang="en-US" sz="1400" dirty="0"/>
              <a:t> </a:t>
            </a:r>
            <a:r>
              <a:rPr lang="en-US" sz="1400" dirty="0" err="1"/>
              <a:t>wydajności</a:t>
            </a:r>
            <a:r>
              <a:rPr lang="en-US" sz="1400" dirty="0"/>
              <a:t> </a:t>
            </a:r>
            <a:r>
              <a:rPr lang="en-US" sz="1400" dirty="0" err="1"/>
              <a:t>marketingu</a:t>
            </a:r>
            <a:r>
              <a:rPr lang="en-US" sz="1400" dirty="0"/>
              <a:t> </a:t>
            </a:r>
            <a:r>
              <a:rPr lang="en-US" sz="1400" dirty="0" err="1"/>
              <a:t>cyfrowego</a:t>
            </a:r>
            <a:endParaRPr dirty="0"/>
          </a:p>
          <a:p>
            <a:pPr marL="385763" lvl="0" indent="-385763" algn="l" rtl="0">
              <a:lnSpc>
                <a:spcPct val="90000"/>
              </a:lnSpc>
              <a:spcBef>
                <a:spcPts val="750"/>
              </a:spcBef>
              <a:spcAft>
                <a:spcPts val="0"/>
              </a:spcAft>
              <a:buClr>
                <a:schemeClr val="lt1"/>
              </a:buClr>
              <a:buSzPts val="1400"/>
              <a:buFont typeface="Arial"/>
              <a:buChar char="•"/>
            </a:pPr>
            <a:r>
              <a:rPr lang="en-US" sz="1400" dirty="0" err="1"/>
              <a:t>Ocena</a:t>
            </a:r>
            <a:r>
              <a:rPr lang="en-US" sz="1400" dirty="0"/>
              <a:t> </a:t>
            </a:r>
            <a:r>
              <a:rPr lang="en-US" sz="1400" dirty="0" err="1"/>
              <a:t>rynku</a:t>
            </a:r>
            <a:r>
              <a:rPr lang="en-US" sz="1400" dirty="0"/>
              <a:t> </a:t>
            </a:r>
            <a:r>
              <a:rPr lang="en-US" sz="1400" dirty="0" err="1"/>
              <a:t>internetowego</a:t>
            </a:r>
            <a:endParaRPr dirty="0"/>
          </a:p>
          <a:p>
            <a:pPr marL="385763" lvl="0" indent="-385763" algn="l" rtl="0">
              <a:lnSpc>
                <a:spcPct val="90000"/>
              </a:lnSpc>
              <a:spcBef>
                <a:spcPts val="750"/>
              </a:spcBef>
              <a:spcAft>
                <a:spcPts val="0"/>
              </a:spcAft>
              <a:buClr>
                <a:schemeClr val="lt1"/>
              </a:buClr>
              <a:buSzPts val="1400"/>
              <a:buFont typeface="Arial"/>
              <a:buChar char="•"/>
            </a:pPr>
            <a:r>
              <a:rPr lang="en-US" sz="1400" dirty="0" err="1"/>
              <a:t>Wyznaczanie</a:t>
            </a:r>
            <a:r>
              <a:rPr lang="en-US" sz="1400" dirty="0"/>
              <a:t> </a:t>
            </a:r>
            <a:r>
              <a:rPr lang="en-US" sz="1400" dirty="0" err="1"/>
              <a:t>strategicznych</a:t>
            </a:r>
            <a:r>
              <a:rPr lang="en-US" sz="1400" dirty="0"/>
              <a:t> </a:t>
            </a:r>
            <a:r>
              <a:rPr lang="en-US" sz="1400" dirty="0" err="1"/>
              <a:t>celów</a:t>
            </a:r>
            <a:r>
              <a:rPr lang="en-US" sz="1400" dirty="0"/>
              <a:t> </a:t>
            </a:r>
            <a:r>
              <a:rPr lang="en-US" sz="1400" dirty="0" err="1"/>
              <a:t>marketingu</a:t>
            </a:r>
            <a:r>
              <a:rPr lang="en-US" sz="1400" dirty="0"/>
              <a:t> </a:t>
            </a:r>
            <a:r>
              <a:rPr lang="en-US" sz="1400" dirty="0" err="1"/>
              <a:t>cyfrowego</a:t>
            </a:r>
            <a:endParaRPr dirty="0"/>
          </a:p>
          <a:p>
            <a:pPr marL="385763" lvl="0" indent="-385763" algn="l" rtl="0">
              <a:lnSpc>
                <a:spcPct val="90000"/>
              </a:lnSpc>
              <a:spcBef>
                <a:spcPts val="750"/>
              </a:spcBef>
              <a:spcAft>
                <a:spcPts val="0"/>
              </a:spcAft>
              <a:buClr>
                <a:schemeClr val="lt1"/>
              </a:buClr>
              <a:buSzPts val="1400"/>
              <a:buFont typeface="Arial"/>
              <a:buChar char="•"/>
            </a:pPr>
            <a:r>
              <a:rPr lang="en-US" sz="1400" dirty="0" err="1"/>
              <a:t>Definiowanie</a:t>
            </a:r>
            <a:r>
              <a:rPr lang="en-US" sz="1400" dirty="0"/>
              <a:t> </a:t>
            </a:r>
            <a:r>
              <a:rPr lang="en-US" sz="1400" dirty="0" err="1"/>
              <a:t>segmentów</a:t>
            </a:r>
            <a:endParaRPr dirty="0"/>
          </a:p>
          <a:p>
            <a:pPr marL="385763" lvl="0" indent="-385763" algn="l" rtl="0">
              <a:lnSpc>
                <a:spcPct val="90000"/>
              </a:lnSpc>
              <a:spcBef>
                <a:spcPts val="750"/>
              </a:spcBef>
              <a:spcAft>
                <a:spcPts val="0"/>
              </a:spcAft>
              <a:buClr>
                <a:schemeClr val="lt1"/>
              </a:buClr>
              <a:buSzPts val="1400"/>
              <a:buFont typeface="Arial"/>
              <a:buChar char="•"/>
            </a:pPr>
            <a:r>
              <a:rPr lang="en-US" sz="1400" dirty="0" err="1"/>
              <a:t>Zdefiniowanie</a:t>
            </a:r>
            <a:r>
              <a:rPr lang="en-US" sz="1400" dirty="0"/>
              <a:t> </a:t>
            </a:r>
            <a:r>
              <a:rPr lang="en-US" sz="1400" dirty="0" err="1"/>
              <a:t>propozycji</a:t>
            </a:r>
            <a:r>
              <a:rPr lang="en-US" sz="1400" dirty="0"/>
              <a:t> </a:t>
            </a:r>
            <a:r>
              <a:rPr lang="en-US" sz="1400" dirty="0" err="1"/>
              <a:t>wartości</a:t>
            </a:r>
            <a:r>
              <a:rPr lang="en-US" sz="1400" dirty="0"/>
              <a:t> </a:t>
            </a:r>
            <a:r>
              <a:rPr lang="en-US" sz="1400" dirty="0" err="1"/>
              <a:t>dla</a:t>
            </a:r>
            <a:r>
              <a:rPr lang="en-US" sz="1400" dirty="0"/>
              <a:t> </a:t>
            </a:r>
            <a:r>
              <a:rPr lang="en-US" sz="1400" dirty="0" err="1"/>
              <a:t>klienta</a:t>
            </a:r>
            <a:r>
              <a:rPr lang="en-US" sz="1400" dirty="0"/>
              <a:t> online</a:t>
            </a:r>
            <a:endParaRPr dirty="0"/>
          </a:p>
          <a:p>
            <a:pPr marL="385763" lvl="0" indent="-385763" algn="l" rtl="0">
              <a:lnSpc>
                <a:spcPct val="90000"/>
              </a:lnSpc>
              <a:spcBef>
                <a:spcPts val="750"/>
              </a:spcBef>
              <a:spcAft>
                <a:spcPts val="0"/>
              </a:spcAft>
              <a:buClr>
                <a:schemeClr val="lt1"/>
              </a:buClr>
              <a:buSzPts val="1400"/>
              <a:buFont typeface="Arial"/>
              <a:buChar char="•"/>
            </a:pPr>
            <a:r>
              <a:rPr lang="en-US" sz="1400" dirty="0" err="1"/>
              <a:t>Definiowanie</a:t>
            </a:r>
            <a:r>
              <a:rPr lang="en-US" sz="1400" dirty="0"/>
              <a:t> </a:t>
            </a:r>
            <a:r>
              <a:rPr lang="en-US" sz="1400" dirty="0" err="1"/>
              <a:t>strategii</a:t>
            </a:r>
            <a:r>
              <a:rPr lang="en-US" sz="1400" dirty="0"/>
              <a:t> </a:t>
            </a:r>
            <a:r>
              <a:rPr lang="en-US" sz="1400" dirty="0" err="1"/>
              <a:t>marketingu</a:t>
            </a:r>
            <a:r>
              <a:rPr lang="en-US" sz="1400" dirty="0"/>
              <a:t> </a:t>
            </a:r>
            <a:r>
              <a:rPr lang="en-US" sz="1400" dirty="0" err="1"/>
              <a:t>cyfrowego</a:t>
            </a:r>
            <a:endParaRPr dirty="0"/>
          </a:p>
          <a:p>
            <a:pPr marL="385763" lvl="0" indent="-385763" algn="l" rtl="0">
              <a:lnSpc>
                <a:spcPct val="90000"/>
              </a:lnSpc>
              <a:spcBef>
                <a:spcPts val="750"/>
              </a:spcBef>
              <a:spcAft>
                <a:spcPts val="0"/>
              </a:spcAft>
              <a:buClr>
                <a:schemeClr val="lt1"/>
              </a:buClr>
              <a:buSzPts val="1400"/>
              <a:buFont typeface="Arial"/>
              <a:buChar char="•"/>
            </a:pPr>
            <a:r>
              <a:rPr lang="en-US" sz="1400" dirty="0" err="1"/>
              <a:t>Cyfrowy</a:t>
            </a:r>
            <a:r>
              <a:rPr lang="en-US" sz="1400" dirty="0"/>
              <a:t> marketing </a:t>
            </a:r>
            <a:r>
              <a:rPr lang="en-US" sz="1400" dirty="0" err="1"/>
              <a:t>relacji</a:t>
            </a:r>
            <a:endParaRPr dirty="0"/>
          </a:p>
          <a:p>
            <a:pPr marL="385763" lvl="0" indent="-385763" algn="l" rtl="0">
              <a:lnSpc>
                <a:spcPct val="90000"/>
              </a:lnSpc>
              <a:spcBef>
                <a:spcPts val="750"/>
              </a:spcBef>
              <a:spcAft>
                <a:spcPts val="0"/>
              </a:spcAft>
              <a:buClr>
                <a:schemeClr val="lt1"/>
              </a:buClr>
              <a:buSzPts val="1400"/>
              <a:buFont typeface="Arial"/>
              <a:buChar char="•"/>
            </a:pPr>
            <a:r>
              <a:rPr lang="en-US" sz="1400" dirty="0" err="1"/>
              <a:t>Cyfrowa</a:t>
            </a:r>
            <a:r>
              <a:rPr lang="en-US" sz="1400" dirty="0"/>
              <a:t> </a:t>
            </a:r>
            <a:r>
              <a:rPr lang="en-US" sz="1400" dirty="0" err="1"/>
              <a:t>mieszanka</a:t>
            </a:r>
            <a:r>
              <a:rPr lang="en-US" sz="1400" dirty="0"/>
              <a:t> </a:t>
            </a:r>
            <a:r>
              <a:rPr lang="en-US" sz="1400" dirty="0" err="1"/>
              <a:t>marketingowa</a:t>
            </a:r>
            <a:endParaRPr dirty="0"/>
          </a:p>
          <a:p>
            <a:pPr marL="385763" lvl="0" indent="-385763" algn="l" rtl="0">
              <a:lnSpc>
                <a:spcPct val="90000"/>
              </a:lnSpc>
              <a:spcBef>
                <a:spcPts val="750"/>
              </a:spcBef>
              <a:spcAft>
                <a:spcPts val="0"/>
              </a:spcAft>
              <a:buClr>
                <a:schemeClr val="lt1"/>
              </a:buClr>
              <a:buSzPts val="1400"/>
              <a:buFont typeface="Arial"/>
              <a:buChar char="•"/>
            </a:pPr>
            <a:r>
              <a:rPr lang="en-US" sz="1400" dirty="0" err="1"/>
              <a:t>Doświadczenie</a:t>
            </a:r>
            <a:r>
              <a:rPr lang="en-US" sz="1400" dirty="0"/>
              <a:t> w </a:t>
            </a:r>
            <a:r>
              <a:rPr lang="en-US" sz="1400" dirty="0" err="1"/>
              <a:t>marketingu</a:t>
            </a:r>
            <a:r>
              <a:rPr lang="en-US" sz="1400" dirty="0"/>
              <a:t> </a:t>
            </a:r>
            <a:r>
              <a:rPr lang="en-US" sz="1400" dirty="0" err="1"/>
              <a:t>cyfrowym</a:t>
            </a:r>
            <a:endParaRPr dirty="0"/>
          </a:p>
          <a:p>
            <a:pPr marL="385763" lvl="0" indent="-385763" algn="l" rtl="0">
              <a:lnSpc>
                <a:spcPct val="90000"/>
              </a:lnSpc>
              <a:spcBef>
                <a:spcPts val="750"/>
              </a:spcBef>
              <a:spcAft>
                <a:spcPts val="0"/>
              </a:spcAft>
              <a:buClr>
                <a:schemeClr val="lt1"/>
              </a:buClr>
              <a:buSzPts val="1400"/>
              <a:buFont typeface="Arial"/>
              <a:buChar char="•"/>
            </a:pPr>
            <a:r>
              <a:rPr lang="en-US" sz="1400" dirty="0" err="1"/>
              <a:t>Pomiar</a:t>
            </a:r>
            <a:r>
              <a:rPr lang="en-US" sz="1400" dirty="0"/>
              <a:t> </a:t>
            </a:r>
            <a:r>
              <a:rPr lang="en-US" sz="1400" dirty="0" err="1"/>
              <a:t>i</a:t>
            </a:r>
            <a:r>
              <a:rPr lang="en-US" sz="1400" dirty="0"/>
              <a:t> </a:t>
            </a:r>
            <a:r>
              <a:rPr lang="en-US" sz="1400" dirty="0" err="1"/>
              <a:t>kontrola</a:t>
            </a:r>
            <a:endParaRPr dirty="0"/>
          </a:p>
          <a:p>
            <a:pPr marL="385763" lvl="0" indent="-385763" algn="l" rtl="0">
              <a:lnSpc>
                <a:spcPct val="90000"/>
              </a:lnSpc>
              <a:spcBef>
                <a:spcPts val="750"/>
              </a:spcBef>
              <a:spcAft>
                <a:spcPts val="0"/>
              </a:spcAft>
              <a:buClr>
                <a:schemeClr val="lt1"/>
              </a:buClr>
              <a:buSzPts val="1400"/>
              <a:buFont typeface="Arial"/>
              <a:buChar char="•"/>
            </a:pPr>
            <a:r>
              <a:rPr lang="en-US" sz="1400" dirty="0" err="1"/>
              <a:t>Globalna</a:t>
            </a:r>
            <a:r>
              <a:rPr lang="en-US" sz="1400" dirty="0"/>
              <a:t> </a:t>
            </a:r>
            <a:r>
              <a:rPr lang="en-US" sz="1400" dirty="0" err="1"/>
              <a:t>strategia</a:t>
            </a:r>
            <a:r>
              <a:rPr lang="en-US" sz="1400" dirty="0"/>
              <a:t> </a:t>
            </a:r>
            <a:r>
              <a:rPr lang="en-US" sz="1400" dirty="0" err="1"/>
              <a:t>cyfrowa</a:t>
            </a:r>
            <a:endParaRPr dirty="0"/>
          </a:p>
          <a:p>
            <a:pPr marL="385762" lvl="0" indent="-385762" algn="l" rtl="0">
              <a:lnSpc>
                <a:spcPct val="90000"/>
              </a:lnSpc>
              <a:spcBef>
                <a:spcPts val="750"/>
              </a:spcBef>
              <a:spcAft>
                <a:spcPts val="0"/>
              </a:spcAft>
              <a:buClr>
                <a:schemeClr val="lt1"/>
              </a:buClr>
              <a:buSzPts val="1400"/>
              <a:buFont typeface="Arial"/>
              <a:buChar char="•"/>
            </a:pPr>
            <a:r>
              <a:rPr lang="en-US" sz="1400" dirty="0" err="1"/>
              <a:t>Bibliografia</a:t>
            </a:r>
            <a:endParaRPr sz="1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4"/>
          <p:cNvSpPr txBox="1"/>
          <p:nvPr/>
        </p:nvSpPr>
        <p:spPr>
          <a:xfrm>
            <a:off x="254899" y="1007550"/>
            <a:ext cx="8634202" cy="31284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a:solidFill>
                  <a:schemeClr val="lt1"/>
                </a:solidFill>
                <a:latin typeface="Arial"/>
                <a:ea typeface="Arial"/>
                <a:cs typeface="Arial"/>
                <a:sym typeface="Arial"/>
              </a:rPr>
              <a:t>"Albo masz strategię, albo jesteś częścią strategii kogoś innego".</a:t>
            </a:r>
            <a:endParaRPr sz="14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chemeClr val="lt1"/>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2400"/>
              <a:buFont typeface="Arial"/>
              <a:buNone/>
            </a:pPr>
            <a:r>
              <a:rPr lang="en-US" sz="2400" b="0" i="1" u="none" strike="noStrike" cap="none">
                <a:solidFill>
                  <a:schemeClr val="lt1"/>
                </a:solidFill>
                <a:latin typeface="Dancing Script"/>
                <a:ea typeface="Dancing Script"/>
                <a:cs typeface="Dancing Script"/>
                <a:sym typeface="Dancing Script"/>
              </a:rPr>
              <a:t>Alvin Toffler</a:t>
            </a:r>
            <a:endParaRPr sz="24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3"/>
          <p:cNvSpPr txBox="1"/>
          <p:nvPr/>
        </p:nvSpPr>
        <p:spPr>
          <a:xfrm>
            <a:off x="621374" y="15570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 </a:t>
            </a:r>
            <a:endParaRPr sz="1400" b="0" i="0" u="none" strike="noStrike" cap="none">
              <a:solidFill>
                <a:srgbClr val="000000"/>
              </a:solidFill>
              <a:latin typeface="Arial"/>
              <a:ea typeface="Arial"/>
              <a:cs typeface="Arial"/>
              <a:sym typeface="Arial"/>
            </a:endParaRPr>
          </a:p>
        </p:txBody>
      </p:sp>
      <p:sp>
        <p:nvSpPr>
          <p:cNvPr id="176" name="Google Shape;176;p13"/>
          <p:cNvSpPr txBox="1">
            <a:spLocks noGrp="1"/>
          </p:cNvSpPr>
          <p:nvPr>
            <p:ph type="title" idx="4294967295"/>
          </p:nvPr>
        </p:nvSpPr>
        <p:spPr>
          <a:xfrm>
            <a:off x="536941" y="2757224"/>
            <a:ext cx="8023225" cy="1358900"/>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rgbClr val="161249"/>
              </a:buClr>
              <a:buSzPts val="3600"/>
              <a:buFont typeface="Arial"/>
              <a:buNone/>
            </a:pPr>
            <a:r>
              <a:rPr lang="en-US" sz="6000" dirty="0" err="1"/>
              <a:t>Proces</a:t>
            </a:r>
            <a:r>
              <a:rPr lang="en-US" sz="6000" dirty="0"/>
              <a:t> </a:t>
            </a:r>
            <a:r>
              <a:rPr lang="en-US" sz="6000" dirty="0" err="1"/>
              <a:t>opracowywania</a:t>
            </a:r>
            <a:r>
              <a:rPr lang="en-US" sz="6000" dirty="0"/>
              <a:t> </a:t>
            </a:r>
            <a:r>
              <a:rPr lang="en-US" sz="6000" dirty="0" err="1"/>
              <a:t>strategii</a:t>
            </a:r>
            <a:r>
              <a:rPr lang="en-US" sz="6000" dirty="0"/>
              <a:t> </a:t>
            </a:r>
            <a:r>
              <a:rPr lang="en-US" sz="6000" dirty="0" err="1"/>
              <a:t>marketingu</a:t>
            </a:r>
            <a:r>
              <a:rPr lang="en-US" sz="6000" dirty="0"/>
              <a:t> </a:t>
            </a:r>
            <a:r>
              <a:rPr lang="en-US" sz="6000" dirty="0" err="1"/>
              <a:t>cyfrowego</a:t>
            </a:r>
            <a:endParaRPr sz="6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46"/>
          <p:cNvSpPr txBox="1"/>
          <p:nvPr/>
        </p:nvSpPr>
        <p:spPr>
          <a:xfrm>
            <a:off x="478350" y="782406"/>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182" name="Google Shape;182;p46"/>
          <p:cNvSpPr txBox="1"/>
          <p:nvPr/>
        </p:nvSpPr>
        <p:spPr>
          <a:xfrm>
            <a:off x="478350" y="1262796"/>
            <a:ext cx="8261100" cy="2657693"/>
          </a:xfrm>
          <a:prstGeom prst="rect">
            <a:avLst/>
          </a:prstGeom>
          <a:noFill/>
          <a:ln>
            <a:noFill/>
          </a:ln>
        </p:spPr>
        <p:txBody>
          <a:bodyPr spcFirstLastPara="1" wrap="square" lIns="91425" tIns="91425" rIns="91425" bIns="91425" anchor="t" anchorCtr="0">
            <a:noAutofit/>
          </a:bodyPr>
          <a:lstStyle/>
          <a:p>
            <a:pPr marL="0" marR="0" lvl="0" indent="0" algn="l" rtl="0">
              <a:lnSpc>
                <a:spcPct val="175000"/>
              </a:lnSpc>
              <a:spcBef>
                <a:spcPts val="0"/>
              </a:spcBef>
              <a:spcAft>
                <a:spcPts val="0"/>
              </a:spcAft>
              <a:buClr>
                <a:srgbClr val="000000"/>
              </a:buClr>
              <a:buSzPts val="1600"/>
              <a:buFont typeface="Arial"/>
              <a:buNone/>
            </a:pPr>
            <a:endParaRPr sz="1400" b="0" i="0" u="none" strike="noStrike" cap="none">
              <a:solidFill>
                <a:srgbClr val="000000"/>
              </a:solidFill>
              <a:latin typeface="Arial"/>
              <a:ea typeface="Arial"/>
              <a:cs typeface="Arial"/>
              <a:sym typeface="Arial"/>
            </a:endParaRPr>
          </a:p>
        </p:txBody>
      </p:sp>
      <p:sp>
        <p:nvSpPr>
          <p:cNvPr id="183" name="Google Shape;183;p46"/>
          <p:cNvSpPr txBox="1">
            <a:spLocks noGrp="1"/>
          </p:cNvSpPr>
          <p:nvPr>
            <p:ph type="title"/>
          </p:nvPr>
        </p:nvSpPr>
        <p:spPr>
          <a:xfrm>
            <a:off x="628650" y="311234"/>
            <a:ext cx="7886700" cy="994172"/>
          </a:xfrm>
          <a:prstGeom prst="rect">
            <a:avLst/>
          </a:prstGeom>
          <a:noFill/>
          <a:ln>
            <a:noFill/>
          </a:ln>
        </p:spPr>
        <p:txBody>
          <a:bodyPr spcFirstLastPara="1" wrap="square" lIns="91425" tIns="45700" rIns="91425" bIns="45700" anchor="b" anchorCtr="0">
            <a:normAutofit/>
          </a:bodyPr>
          <a:lstStyle/>
          <a:p>
            <a:pPr marL="0" marR="0" lvl="0" indent="0" algn="l" rtl="0">
              <a:lnSpc>
                <a:spcPct val="100000"/>
              </a:lnSpc>
              <a:spcBef>
                <a:spcPts val="0"/>
              </a:spcBef>
              <a:spcAft>
                <a:spcPts val="0"/>
              </a:spcAft>
              <a:buClr>
                <a:srgbClr val="000000"/>
              </a:buClr>
              <a:buSzPts val="3000"/>
              <a:buFont typeface="Arial"/>
              <a:buNone/>
            </a:pPr>
            <a:r>
              <a:rPr lang="en-US" sz="3600" b="1" i="0" u="none" strike="noStrike" cap="none" dirty="0" err="1">
                <a:solidFill>
                  <a:srgbClr val="0E0A44"/>
                </a:solidFill>
                <a:latin typeface="Arial"/>
                <a:ea typeface="Arial"/>
                <a:cs typeface="Arial"/>
                <a:sym typeface="Arial"/>
              </a:rPr>
              <a:t>Czym</a:t>
            </a:r>
            <a:r>
              <a:rPr lang="en-US" sz="3600" b="1" i="0" u="none" strike="noStrike" cap="none" dirty="0">
                <a:solidFill>
                  <a:srgbClr val="0E0A44"/>
                </a:solidFill>
                <a:latin typeface="Arial"/>
                <a:ea typeface="Arial"/>
                <a:cs typeface="Arial"/>
                <a:sym typeface="Arial"/>
              </a:rPr>
              <a:t> jest </a:t>
            </a:r>
            <a:r>
              <a:rPr lang="en-US" sz="3600" b="1" i="0" u="none" strike="noStrike" cap="none" dirty="0" err="1">
                <a:solidFill>
                  <a:srgbClr val="0E0A44"/>
                </a:solidFill>
                <a:latin typeface="Arial"/>
                <a:ea typeface="Arial"/>
                <a:cs typeface="Arial"/>
                <a:sym typeface="Arial"/>
              </a:rPr>
              <a:t>strategia</a:t>
            </a:r>
            <a:r>
              <a:rPr lang="en-US" sz="3600" b="1" i="0" u="none" strike="noStrike" cap="none" dirty="0">
                <a:solidFill>
                  <a:srgbClr val="0E0A44"/>
                </a:solidFill>
                <a:latin typeface="Arial"/>
                <a:ea typeface="Arial"/>
                <a:cs typeface="Arial"/>
                <a:sym typeface="Arial"/>
              </a:rPr>
              <a:t> </a:t>
            </a:r>
            <a:r>
              <a:rPr lang="en-US" sz="3600" b="1" i="0" u="none" strike="noStrike" cap="none" dirty="0" err="1">
                <a:solidFill>
                  <a:srgbClr val="0E0A44"/>
                </a:solidFill>
                <a:latin typeface="Arial"/>
                <a:ea typeface="Arial"/>
                <a:cs typeface="Arial"/>
                <a:sym typeface="Arial"/>
              </a:rPr>
              <a:t>marketingowa</a:t>
            </a:r>
            <a:r>
              <a:rPr lang="en-US" sz="3600" b="1" i="0" u="none" strike="noStrike" cap="none" dirty="0">
                <a:solidFill>
                  <a:srgbClr val="0E0A44"/>
                </a:solidFill>
                <a:latin typeface="Arial"/>
                <a:ea typeface="Arial"/>
                <a:cs typeface="Arial"/>
                <a:sym typeface="Arial"/>
              </a:rPr>
              <a:t>? </a:t>
            </a:r>
            <a:endParaRPr sz="1600" b="0" i="0" u="none" strike="noStrike" cap="none" dirty="0">
              <a:solidFill>
                <a:srgbClr val="0E0A44"/>
              </a:solidFill>
              <a:latin typeface="Arial"/>
              <a:ea typeface="Arial"/>
              <a:cs typeface="Arial"/>
              <a:sym typeface="Arial"/>
            </a:endParaRPr>
          </a:p>
        </p:txBody>
      </p:sp>
      <p:sp>
        <p:nvSpPr>
          <p:cNvPr id="184" name="Google Shape;184;p46"/>
          <p:cNvSpPr txBox="1">
            <a:spLocks noGrp="1"/>
          </p:cNvSpPr>
          <p:nvPr>
            <p:ph type="body" idx="1"/>
          </p:nvPr>
        </p:nvSpPr>
        <p:spPr>
          <a:xfrm>
            <a:off x="628650" y="1326841"/>
            <a:ext cx="7886700" cy="3324972"/>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600"/>
              <a:buFont typeface="Arial"/>
              <a:buNone/>
            </a:pPr>
            <a:r>
              <a:rPr lang="en-US" sz="1800" b="0" i="0" u="none" strike="noStrike" cap="none" dirty="0">
                <a:solidFill>
                  <a:srgbClr val="0E0A44"/>
                </a:solidFill>
                <a:latin typeface="Arial"/>
                <a:ea typeface="Arial"/>
                <a:cs typeface="Arial"/>
                <a:sym typeface="Arial"/>
              </a:rPr>
              <a:t>"</a:t>
            </a:r>
            <a:r>
              <a:rPr lang="en-US" sz="1800" b="0" i="0" u="none" strike="noStrike" cap="none" dirty="0" err="1">
                <a:solidFill>
                  <a:srgbClr val="0E0A44"/>
                </a:solidFill>
                <a:latin typeface="Arial"/>
                <a:ea typeface="Arial"/>
                <a:cs typeface="Arial"/>
                <a:sym typeface="Arial"/>
              </a:rPr>
              <a:t>Strategia</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marketingowa</a:t>
            </a:r>
            <a:r>
              <a:rPr lang="en-US" sz="1800" b="0" i="0" u="none" strike="noStrike" cap="none" dirty="0">
                <a:solidFill>
                  <a:srgbClr val="0E0A44"/>
                </a:solidFill>
                <a:latin typeface="Arial"/>
                <a:ea typeface="Arial"/>
                <a:cs typeface="Arial"/>
                <a:sym typeface="Arial"/>
              </a:rPr>
              <a:t> to </a:t>
            </a:r>
            <a:r>
              <a:rPr lang="en-US" sz="1800" b="0" i="0" u="none" strike="noStrike" cap="none" dirty="0" err="1">
                <a:solidFill>
                  <a:srgbClr val="0E0A44"/>
                </a:solidFill>
                <a:latin typeface="Arial"/>
                <a:ea typeface="Arial"/>
                <a:cs typeface="Arial"/>
                <a:sym typeface="Arial"/>
              </a:rPr>
              <a:t>sposób</a:t>
            </a:r>
            <a:r>
              <a:rPr lang="en-US" sz="1800" b="0" i="0" u="none" strike="noStrike" cap="none" dirty="0">
                <a:solidFill>
                  <a:srgbClr val="0E0A44"/>
                </a:solidFill>
                <a:latin typeface="Arial"/>
                <a:ea typeface="Arial"/>
                <a:cs typeface="Arial"/>
                <a:sym typeface="Arial"/>
              </a:rPr>
              <a:t>, w </a:t>
            </a:r>
            <a:r>
              <a:rPr lang="en-US" sz="1800" b="0" i="0" u="none" strike="noStrike" cap="none" dirty="0" err="1">
                <a:solidFill>
                  <a:srgbClr val="0E0A44"/>
                </a:solidFill>
                <a:latin typeface="Arial"/>
                <a:ea typeface="Arial"/>
                <a:cs typeface="Arial"/>
                <a:sym typeface="Arial"/>
              </a:rPr>
              <a:t>jaki</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funkcja</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marketingowa</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organizuje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swoje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działania</a:t>
            </a:r>
            <a:r>
              <a:rPr lang="en-US" sz="1800" b="0" i="0" u="none" strike="noStrike" cap="none" dirty="0">
                <a:solidFill>
                  <a:srgbClr val="0E0A44"/>
                </a:solidFill>
                <a:latin typeface="Arial"/>
                <a:ea typeface="Arial"/>
                <a:cs typeface="Arial"/>
                <a:sym typeface="Arial"/>
              </a:rPr>
              <a:t> w </a:t>
            </a:r>
            <a:r>
              <a:rPr lang="en-US" sz="1800" b="0" i="0" u="none" strike="noStrike" cap="none" dirty="0" err="1">
                <a:solidFill>
                  <a:srgbClr val="0E0A44"/>
                </a:solidFill>
                <a:latin typeface="Arial"/>
                <a:ea typeface="Arial"/>
                <a:cs typeface="Arial"/>
                <a:sym typeface="Arial"/>
              </a:rPr>
              <a:t>celu</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osiągnięcia</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rentownego</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wzrostu</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sprzedaży</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na</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poziomie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marketingu</a:t>
            </a:r>
            <a:r>
              <a:rPr lang="en-US" sz="1800" b="0" i="0" u="none" strike="noStrike" cap="none" dirty="0">
                <a:solidFill>
                  <a:srgbClr val="0E0A44"/>
                </a:solidFill>
                <a:latin typeface="Arial"/>
                <a:ea typeface="Arial"/>
                <a:cs typeface="Arial"/>
                <a:sym typeface="Arial"/>
              </a:rPr>
              <a:t> mix (...)". </a:t>
            </a:r>
            <a:br>
              <a:rPr lang="en-US" sz="1800" b="0" i="0" u="none" strike="noStrike" cap="none" dirty="0">
                <a:solidFill>
                  <a:srgbClr val="0E0A44"/>
                </a:solidFill>
                <a:latin typeface="Arial"/>
                <a:ea typeface="Arial"/>
                <a:cs typeface="Arial"/>
                <a:sym typeface="Arial"/>
              </a:rPr>
            </a:br>
            <a:endParaRPr sz="1800" b="0" i="0" u="none" strike="noStrike" cap="none" dirty="0">
              <a:solidFill>
                <a:srgbClr val="0E0A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600"/>
              <a:buFont typeface="Arial"/>
              <a:buNone/>
            </a:pPr>
            <a:r>
              <a:rPr lang="en-US" sz="1800" b="0" i="0" u="none" strike="noStrike" cap="none" dirty="0">
                <a:solidFill>
                  <a:srgbClr val="0E0A44"/>
                </a:solidFill>
                <a:latin typeface="Arial"/>
                <a:ea typeface="Arial"/>
                <a:cs typeface="Arial"/>
                <a:sym typeface="Arial"/>
              </a:rPr>
              <a:t>"</a:t>
            </a:r>
            <a:r>
              <a:rPr lang="en-US" sz="1800" b="0" i="0" u="none" strike="noStrike" cap="none" dirty="0" err="1">
                <a:solidFill>
                  <a:srgbClr val="0E0A44"/>
                </a:solidFill>
                <a:latin typeface="Arial"/>
                <a:ea typeface="Arial"/>
                <a:cs typeface="Arial"/>
                <a:sym typeface="Arial"/>
              </a:rPr>
              <a:t>Strategię</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marketingową</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można</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zdefiniować</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jako</a:t>
            </a:r>
            <a:r>
              <a:rPr lang="en-US" sz="1800" b="0" i="0" u="none" strike="noStrike" cap="none" dirty="0">
                <a:solidFill>
                  <a:srgbClr val="0E0A44"/>
                </a:solidFill>
                <a:latin typeface="Arial"/>
                <a:ea typeface="Arial"/>
                <a:cs typeface="Arial"/>
                <a:sym typeface="Arial"/>
              </a:rPr>
              <a:t> plan (</a:t>
            </a:r>
            <a:r>
              <a:rPr lang="en-US" sz="1800" b="0" i="0" u="none" strike="noStrike" cap="none" dirty="0" err="1">
                <a:solidFill>
                  <a:srgbClr val="0E0A44"/>
                </a:solidFill>
                <a:latin typeface="Arial"/>
                <a:ea typeface="Arial"/>
                <a:cs typeface="Arial"/>
                <a:sym typeface="Arial"/>
              </a:rPr>
              <a:t>zazwyczaj</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długoterminowy</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osiągnięcia</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celów</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organizacji</a:t>
            </a:r>
            <a:r>
              <a:rPr lang="en-US" sz="1800" b="0" i="0" u="none" strike="noStrike" cap="none" dirty="0">
                <a:solidFill>
                  <a:srgbClr val="0E0A44"/>
                </a:solidFill>
                <a:latin typeface="Arial"/>
                <a:ea typeface="Arial"/>
                <a:cs typeface="Arial"/>
                <a:sym typeface="Arial"/>
              </a:rPr>
              <a:t> w </a:t>
            </a:r>
            <a:r>
              <a:rPr lang="en-US" sz="1800" b="0" i="0" u="none" strike="noStrike" cap="none" dirty="0" err="1">
                <a:solidFill>
                  <a:srgbClr val="0E0A44"/>
                </a:solidFill>
                <a:latin typeface="Arial"/>
                <a:ea typeface="Arial"/>
                <a:cs typeface="Arial"/>
                <a:sym typeface="Arial"/>
              </a:rPr>
              <a:t>następujący</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sposób</a:t>
            </a:r>
            <a:r>
              <a:rPr lang="en-US" sz="1800" b="0" i="0" u="none" strike="noStrike" cap="none" dirty="0">
                <a:solidFill>
                  <a:srgbClr val="0E0A44"/>
                </a:solidFill>
                <a:latin typeface="Arial"/>
                <a:ea typeface="Arial"/>
                <a:cs typeface="Arial"/>
                <a:sym typeface="Arial"/>
              </a:rPr>
              <a:t> </a:t>
            </a:r>
            <a:r>
              <a:rPr lang="en-US" sz="1800" b="0" i="0" u="none" strike="noStrike" cap="none" dirty="0" smtClean="0">
                <a:solidFill>
                  <a:srgbClr val="0E0A44"/>
                </a:solidFill>
                <a:latin typeface="Arial"/>
                <a:ea typeface="Arial"/>
                <a:cs typeface="Arial"/>
                <a:sym typeface="Arial"/>
              </a:rPr>
              <a:t>(...)".</a:t>
            </a:r>
            <a:endParaRPr sz="1800" b="0" i="0" u="none" strike="noStrike" cap="none" dirty="0">
              <a:solidFill>
                <a:srgbClr val="0E0A44"/>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600"/>
              <a:buFont typeface="Arial"/>
              <a:buNone/>
            </a:pPr>
            <a:r>
              <a:rPr lang="en-US" sz="1800" dirty="0">
                <a:solidFill>
                  <a:srgbClr val="0E0A44"/>
                </a:solidFill>
              </a:rPr>
              <a:t>(</a:t>
            </a:r>
            <a:r>
              <a:rPr lang="en-US" sz="1800" b="0" i="0" u="none" strike="noStrike" cap="none" dirty="0">
                <a:solidFill>
                  <a:srgbClr val="0E0A44"/>
                </a:solidFill>
                <a:latin typeface="Arial"/>
                <a:ea typeface="Arial"/>
                <a:cs typeface="Arial"/>
                <a:sym typeface="Arial"/>
              </a:rPr>
              <a:t>Kotler, 1997)</a:t>
            </a:r>
            <a:endParaRPr dirty="0"/>
          </a:p>
          <a:p>
            <a:pPr marL="0" lvl="0" indent="0" algn="l" rtl="0">
              <a:lnSpc>
                <a:spcPct val="90000"/>
              </a:lnSpc>
              <a:spcBef>
                <a:spcPts val="750"/>
              </a:spcBef>
              <a:spcAft>
                <a:spcPts val="0"/>
              </a:spcAft>
              <a:buClr>
                <a:srgbClr val="161249"/>
              </a:buClr>
              <a:buSzPts val="1600"/>
              <a:buNone/>
            </a:pPr>
            <a:endParaRPr sz="1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g1abb8a74c70_0_2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190" name="Google Shape;190;g1abb8a74c70_0_23"/>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191" name="Google Shape;191;g1abb8a74c70_0_2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E0A44"/>
              </a:buClr>
              <a:buSzPts val="3600"/>
              <a:buFont typeface="Arial"/>
              <a:buNone/>
            </a:pPr>
            <a:r>
              <a:rPr lang="en-US" sz="3600" b="1" i="0" u="none" strike="noStrike" cap="none">
                <a:solidFill>
                  <a:srgbClr val="0E0A44"/>
                </a:solidFill>
                <a:latin typeface="Arial"/>
                <a:ea typeface="Arial"/>
                <a:cs typeface="Arial"/>
                <a:sym typeface="Arial"/>
              </a:rPr>
              <a:t>Strategia marketingu cyfrowego</a:t>
            </a:r>
            <a:endParaRPr>
              <a:solidFill>
                <a:srgbClr val="0E0A44"/>
              </a:solidFill>
            </a:endParaRPr>
          </a:p>
        </p:txBody>
      </p:sp>
      <p:sp>
        <p:nvSpPr>
          <p:cNvPr id="192" name="Google Shape;192;g1abb8a74c70_0_23"/>
          <p:cNvSpPr txBox="1">
            <a:spLocks noGrp="1"/>
          </p:cNvSpPr>
          <p:nvPr>
            <p:ph type="body" idx="1"/>
          </p:nvPr>
        </p:nvSpPr>
        <p:spPr>
          <a:xfrm>
            <a:off x="628650" y="1369218"/>
            <a:ext cx="7886700" cy="3071354"/>
          </a:xfrm>
          <a:prstGeom prst="rect">
            <a:avLst/>
          </a:prstGeom>
          <a:noFill/>
          <a:ln>
            <a:noFill/>
          </a:ln>
        </p:spPr>
        <p:txBody>
          <a:bodyPr spcFirstLastPara="1" wrap="square" lIns="91425" tIns="45700" rIns="91425" bIns="45700" anchor="t" anchorCtr="0">
            <a:spAutoFit/>
          </a:bodyPr>
          <a:lstStyle/>
          <a:p>
            <a:pPr marL="0" marR="0" lvl="1" indent="0" algn="l" rtl="0">
              <a:lnSpc>
                <a:spcPct val="155555"/>
              </a:lnSpc>
              <a:spcBef>
                <a:spcPts val="0"/>
              </a:spcBef>
              <a:spcAft>
                <a:spcPts val="0"/>
              </a:spcAft>
              <a:buClr>
                <a:srgbClr val="000000"/>
              </a:buClr>
              <a:buSzPts val="1800"/>
              <a:buFont typeface="Arial"/>
              <a:buNone/>
            </a:pPr>
            <a:r>
              <a:rPr lang="en-US" sz="1800" b="0" i="0" u="none" strike="noStrike" cap="none" dirty="0">
                <a:solidFill>
                  <a:srgbClr val="0E0A44"/>
                </a:solidFill>
                <a:latin typeface="Arial"/>
                <a:ea typeface="Arial"/>
                <a:cs typeface="Arial"/>
                <a:sym typeface="Arial"/>
              </a:rPr>
              <a:t>"</a:t>
            </a:r>
            <a:r>
              <a:rPr lang="en-US" sz="1800" b="0" i="0" u="none" strike="noStrike" cap="none" dirty="0" err="1">
                <a:solidFill>
                  <a:srgbClr val="0E0A44"/>
                </a:solidFill>
                <a:latin typeface="Arial"/>
                <a:ea typeface="Arial"/>
                <a:cs typeface="Arial"/>
                <a:sym typeface="Arial"/>
              </a:rPr>
              <a:t>Strategia</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marketingu</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cyfrowego</a:t>
            </a:r>
            <a:r>
              <a:rPr lang="en-US" sz="1800" b="0" i="0" u="none" strike="noStrike" cap="none" dirty="0">
                <a:solidFill>
                  <a:srgbClr val="0E0A44"/>
                </a:solidFill>
                <a:latin typeface="Arial"/>
                <a:ea typeface="Arial"/>
                <a:cs typeface="Arial"/>
                <a:sym typeface="Arial"/>
              </a:rPr>
              <a:t> jest </a:t>
            </a:r>
            <a:r>
              <a:rPr lang="en-US" sz="1800" b="0" i="0" u="none" strike="noStrike" cap="none" dirty="0" err="1">
                <a:solidFill>
                  <a:srgbClr val="0E0A44"/>
                </a:solidFill>
                <a:latin typeface="Arial"/>
                <a:ea typeface="Arial"/>
                <a:cs typeface="Arial"/>
                <a:sym typeface="Arial"/>
              </a:rPr>
              <a:t>potrzebna</a:t>
            </a:r>
            <a:r>
              <a:rPr lang="en-US" sz="1800" b="0" i="0" u="none" strike="noStrike" cap="none" dirty="0">
                <a:solidFill>
                  <a:srgbClr val="0E0A44"/>
                </a:solidFill>
                <a:latin typeface="Arial"/>
                <a:ea typeface="Arial"/>
                <a:cs typeface="Arial"/>
                <a:sym typeface="Arial"/>
              </a:rPr>
              <a:t>, aby </a:t>
            </a:r>
            <a:r>
              <a:rPr lang="en-US" sz="1800" b="0" i="0" u="none" strike="noStrike" cap="none" dirty="0" err="1">
                <a:solidFill>
                  <a:srgbClr val="0E0A44"/>
                </a:solidFill>
                <a:latin typeface="Arial"/>
                <a:ea typeface="Arial"/>
                <a:cs typeface="Arial"/>
                <a:sym typeface="Arial"/>
              </a:rPr>
              <a:t>zapewnić</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spójny</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kierunek</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działań</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marketingowych</a:t>
            </a:r>
            <a:r>
              <a:rPr lang="en-US" sz="1800" b="0" i="0" u="none" strike="noStrike" cap="none" dirty="0">
                <a:solidFill>
                  <a:srgbClr val="0E0A44"/>
                </a:solidFill>
                <a:latin typeface="Arial"/>
                <a:ea typeface="Arial"/>
                <a:cs typeface="Arial"/>
                <a:sym typeface="Arial"/>
              </a:rPr>
              <a:t> online </a:t>
            </a:r>
            <a:r>
              <a:rPr lang="en-US" sz="1800" b="0" i="0" u="none" strike="noStrike" cap="none" dirty="0" err="1">
                <a:solidFill>
                  <a:srgbClr val="0E0A44"/>
                </a:solidFill>
                <a:latin typeface="Arial"/>
                <a:ea typeface="Arial"/>
                <a:cs typeface="Arial"/>
                <a:sym typeface="Arial"/>
              </a:rPr>
              <a:t>organizacji</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tak</a:t>
            </a:r>
            <a:r>
              <a:rPr lang="en-US" sz="1800" b="0" i="0" u="none" strike="noStrike" cap="none" dirty="0">
                <a:solidFill>
                  <a:srgbClr val="0E0A44"/>
                </a:solidFill>
                <a:latin typeface="Arial"/>
                <a:ea typeface="Arial"/>
                <a:cs typeface="Arial"/>
                <a:sym typeface="Arial"/>
              </a:rPr>
              <a:t> aby </a:t>
            </a:r>
            <a:r>
              <a:rPr lang="en-US" sz="1800" b="0" i="0" u="none" strike="noStrike" cap="none" dirty="0" err="1">
                <a:solidFill>
                  <a:srgbClr val="0E0A44"/>
                </a:solidFill>
                <a:latin typeface="Arial"/>
                <a:ea typeface="Arial"/>
                <a:cs typeface="Arial"/>
                <a:sym typeface="Arial"/>
              </a:rPr>
              <a:t>integrowały</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się</a:t>
            </a:r>
            <a:r>
              <a:rPr lang="en-US" sz="1800" b="0" i="0" u="none" strike="noStrike" cap="none" dirty="0">
                <a:solidFill>
                  <a:srgbClr val="0E0A44"/>
                </a:solidFill>
                <a:latin typeface="Arial"/>
                <a:ea typeface="Arial"/>
                <a:cs typeface="Arial"/>
                <a:sym typeface="Arial"/>
              </a:rPr>
              <a:t> one z </a:t>
            </a:r>
            <a:r>
              <a:rPr lang="en-US" sz="1800" b="0" i="0" u="none" strike="noStrike" cap="none" dirty="0" err="1">
                <a:solidFill>
                  <a:srgbClr val="0E0A44"/>
                </a:solidFill>
                <a:latin typeface="Arial"/>
                <a:ea typeface="Arial"/>
                <a:cs typeface="Arial"/>
                <a:sym typeface="Arial"/>
              </a:rPr>
              <a:t>innymi</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działaniami</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marketingowymi</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i</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wspierały</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ogólne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cele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biznesowe</a:t>
            </a:r>
            <a:r>
              <a:rPr lang="en-US" sz="1800" b="0" i="0" u="none" strike="noStrike" cap="none" dirty="0">
                <a:solidFill>
                  <a:srgbClr val="0E0A44"/>
                </a:solidFill>
                <a:latin typeface="Arial"/>
                <a:ea typeface="Arial"/>
                <a:cs typeface="Arial"/>
                <a:sym typeface="Arial"/>
              </a:rPr>
              <a:t>". </a:t>
            </a:r>
            <a:endParaRPr dirty="0"/>
          </a:p>
          <a:p>
            <a:pPr marL="0" marR="0" lvl="1" indent="0" algn="l" rtl="0">
              <a:lnSpc>
                <a:spcPct val="155555"/>
              </a:lnSpc>
              <a:spcBef>
                <a:spcPts val="1600"/>
              </a:spcBef>
              <a:spcAft>
                <a:spcPts val="0"/>
              </a:spcAft>
              <a:buClr>
                <a:srgbClr val="000000"/>
              </a:buClr>
              <a:buSzPts val="1800"/>
              <a:buFont typeface="Arial"/>
              <a:buNone/>
            </a:pPr>
            <a:r>
              <a:rPr lang="en-US" sz="1800" b="0" i="0" u="none" strike="noStrike" cap="none" dirty="0">
                <a:solidFill>
                  <a:srgbClr val="0E0A44"/>
                </a:solidFill>
                <a:latin typeface="Arial"/>
                <a:ea typeface="Arial"/>
                <a:cs typeface="Arial"/>
                <a:sym typeface="Arial"/>
              </a:rPr>
              <a:t>(Chaffey, 2006, s. 178). </a:t>
            </a:r>
            <a:endParaRPr dirty="0"/>
          </a:p>
          <a:p>
            <a:pPr marL="0" marR="0" lvl="0" indent="0" algn="l" rtl="0">
              <a:lnSpc>
                <a:spcPct val="115000"/>
              </a:lnSpc>
              <a:spcBef>
                <a:spcPts val="1600"/>
              </a:spcBef>
              <a:spcAft>
                <a:spcPts val="0"/>
              </a:spcAft>
              <a:buClr>
                <a:srgbClr val="000000"/>
              </a:buClr>
              <a:buSzPts val="1800"/>
              <a:buFont typeface="Arial"/>
              <a:buNone/>
            </a:pPr>
            <a:endParaRPr sz="1800" b="1" i="1" u="none" strike="noStrike" cap="none" dirty="0">
              <a:solidFill>
                <a:schemeClr val="dk1"/>
              </a:solidFill>
              <a:latin typeface="Arial"/>
              <a:ea typeface="Arial"/>
              <a:cs typeface="Arial"/>
              <a:sym typeface="Arial"/>
            </a:endParaRPr>
          </a:p>
          <a:p>
            <a:pPr marL="0" lvl="0" indent="0" algn="l" rtl="0">
              <a:lnSpc>
                <a:spcPct val="90000"/>
              </a:lnSpc>
              <a:spcBef>
                <a:spcPts val="1750"/>
              </a:spcBef>
              <a:spcAft>
                <a:spcPts val="0"/>
              </a:spcAft>
              <a:buClr>
                <a:srgbClr val="161249"/>
              </a:buClr>
              <a:buSzPts val="2100"/>
              <a:buNone/>
            </a:pP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4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198" name="Google Shape;198;p47"/>
          <p:cNvSpPr txBox="1"/>
          <p:nvPr/>
        </p:nvSpPr>
        <p:spPr>
          <a:xfrm>
            <a:off x="478339" y="1126035"/>
            <a:ext cx="8333400" cy="2939100"/>
          </a:xfrm>
          <a:prstGeom prst="rect">
            <a:avLst/>
          </a:prstGeom>
          <a:noFill/>
          <a:ln>
            <a:noFill/>
          </a:ln>
        </p:spPr>
        <p:txBody>
          <a:bodyPr spcFirstLastPara="1" wrap="square" lIns="91425" tIns="91425" rIns="91425" bIns="91425" anchor="t" anchorCtr="0">
            <a:noAutofit/>
          </a:bodyPr>
          <a:lstStyle/>
          <a:p>
            <a:pPr marL="0" marR="0" lvl="1" indent="0" algn="l" rtl="0">
              <a:lnSpc>
                <a:spcPct val="115000"/>
              </a:lnSpc>
              <a:spcBef>
                <a:spcPts val="160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9" name="Google Shape;199;p47"/>
          <p:cNvSpPr txBox="1">
            <a:spLocks noGrp="1"/>
          </p:cNvSpPr>
          <p:nvPr>
            <p:ph type="title"/>
          </p:nvPr>
        </p:nvSpPr>
        <p:spPr>
          <a:xfrm>
            <a:off x="628650" y="168275"/>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E0A44"/>
              </a:buClr>
              <a:buSzPts val="3600"/>
              <a:buFont typeface="Arial"/>
              <a:buNone/>
            </a:pPr>
            <a:r>
              <a:rPr lang="en-US" sz="3600" b="1" i="0" u="none" strike="noStrike" cap="none">
                <a:solidFill>
                  <a:srgbClr val="0E0A44"/>
                </a:solidFill>
                <a:latin typeface="Arial"/>
                <a:ea typeface="Arial"/>
                <a:cs typeface="Arial"/>
                <a:sym typeface="Arial"/>
              </a:rPr>
              <a:t>Strategia marketingu cyfrowego</a:t>
            </a:r>
            <a:endParaRPr>
              <a:solidFill>
                <a:srgbClr val="0E0A44"/>
              </a:solidFill>
            </a:endParaRPr>
          </a:p>
        </p:txBody>
      </p:sp>
      <p:sp>
        <p:nvSpPr>
          <p:cNvPr id="200" name="Google Shape;200;p47"/>
          <p:cNvSpPr txBox="1">
            <a:spLocks noGrp="1"/>
          </p:cNvSpPr>
          <p:nvPr>
            <p:ph type="body" idx="1"/>
          </p:nvPr>
        </p:nvSpPr>
        <p:spPr>
          <a:xfrm>
            <a:off x="628650" y="1541313"/>
            <a:ext cx="7886700" cy="2375522"/>
          </a:xfrm>
          <a:prstGeom prst="rect">
            <a:avLst/>
          </a:prstGeom>
          <a:noFill/>
          <a:ln>
            <a:noFill/>
          </a:ln>
        </p:spPr>
        <p:txBody>
          <a:bodyPr spcFirstLastPara="1" wrap="square" lIns="91425" tIns="45700" rIns="91425" bIns="45700" anchor="t" anchorCtr="0">
            <a:spAutoFit/>
          </a:bodyPr>
          <a:lstStyle/>
          <a:p>
            <a:pPr marL="0" marR="0" lvl="1" indent="0" algn="l" rtl="0">
              <a:lnSpc>
                <a:spcPct val="115000"/>
              </a:lnSpc>
              <a:spcBef>
                <a:spcPts val="0"/>
              </a:spcBef>
              <a:spcAft>
                <a:spcPts val="0"/>
              </a:spcAft>
              <a:buClr>
                <a:srgbClr val="000000"/>
              </a:buClr>
              <a:buSzPts val="1800"/>
              <a:buFont typeface="Arial"/>
              <a:buNone/>
            </a:pPr>
            <a:r>
              <a:rPr lang="en-US" sz="1800" b="0" i="0" u="none" strike="noStrike" cap="none" dirty="0" err="1">
                <a:solidFill>
                  <a:srgbClr val="0E0A44"/>
                </a:solidFill>
                <a:latin typeface="Arial"/>
                <a:ea typeface="Arial"/>
                <a:cs typeface="Arial"/>
                <a:sym typeface="Arial"/>
              </a:rPr>
              <a:t>Strategia</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marketingu</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cyfrowego</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definiuje</a:t>
            </a:r>
            <a:r>
              <a:rPr lang="en-US" sz="1800" b="0" i="0" u="none" strike="noStrike" cap="none" dirty="0">
                <a:solidFill>
                  <a:srgbClr val="0E0A44"/>
                </a:solidFill>
                <a:latin typeface="Arial"/>
                <a:ea typeface="Arial"/>
                <a:cs typeface="Arial"/>
                <a:sym typeface="Arial"/>
              </a:rPr>
              <a:t>:</a:t>
            </a:r>
            <a:endParaRPr sz="1400" b="0" i="0" u="none" strike="noStrike" cap="none" dirty="0">
              <a:solidFill>
                <a:srgbClr val="0E0A44"/>
              </a:solidFill>
              <a:latin typeface="Arial"/>
              <a:ea typeface="Arial"/>
              <a:cs typeface="Arial"/>
              <a:sym typeface="Arial"/>
            </a:endParaRPr>
          </a:p>
          <a:p>
            <a:pPr marL="650875" marR="0" lvl="3" indent="-296863" algn="l" rtl="0">
              <a:lnSpc>
                <a:spcPct val="115000"/>
              </a:lnSpc>
              <a:spcBef>
                <a:spcPts val="1600"/>
              </a:spcBef>
              <a:spcAft>
                <a:spcPts val="0"/>
              </a:spcAft>
              <a:buClr>
                <a:srgbClr val="11AA81"/>
              </a:buClr>
              <a:buSzPts val="2700"/>
              <a:buFont typeface="Arial"/>
              <a:buChar char="•"/>
            </a:pPr>
            <a:r>
              <a:rPr lang="en-US" sz="1800" b="0" i="0" u="none" strike="noStrike" cap="none" dirty="0" err="1">
                <a:solidFill>
                  <a:srgbClr val="0E0A44"/>
                </a:solidFill>
                <a:latin typeface="Arial"/>
                <a:ea typeface="Arial"/>
                <a:cs typeface="Arial"/>
                <a:sym typeface="Arial"/>
              </a:rPr>
              <a:t>Jak</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osiągnąć</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zamierzone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cele</a:t>
            </a:r>
            <a:endParaRPr dirty="0"/>
          </a:p>
          <a:p>
            <a:pPr marL="650875" marR="0" lvl="3" indent="-296863" algn="l" rtl="0">
              <a:lnSpc>
                <a:spcPct val="115000"/>
              </a:lnSpc>
              <a:spcBef>
                <a:spcPts val="1600"/>
              </a:spcBef>
              <a:spcAft>
                <a:spcPts val="0"/>
              </a:spcAft>
              <a:buClr>
                <a:srgbClr val="11AA81"/>
              </a:buClr>
              <a:buSzPts val="2700"/>
              <a:buFont typeface="Arial"/>
              <a:buChar char="•"/>
            </a:pPr>
            <a:r>
              <a:rPr lang="en-US" sz="1800" b="0" i="0" u="none" strike="noStrike" cap="none" dirty="0" err="1">
                <a:solidFill>
                  <a:srgbClr val="0E0A44"/>
                </a:solidFill>
                <a:latin typeface="Arial"/>
                <a:ea typeface="Arial"/>
                <a:cs typeface="Arial"/>
                <a:sym typeface="Arial"/>
              </a:rPr>
              <a:t>Jak</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korzystać</a:t>
            </a:r>
            <a:r>
              <a:rPr lang="en-US" sz="1800" b="0" i="0" u="none" strike="noStrike" cap="none" dirty="0">
                <a:solidFill>
                  <a:srgbClr val="0E0A44"/>
                </a:solidFill>
                <a:latin typeface="Arial"/>
                <a:ea typeface="Arial"/>
                <a:cs typeface="Arial"/>
                <a:sym typeface="Arial"/>
              </a:rPr>
              <a:t> z </a:t>
            </a:r>
            <a:r>
              <a:rPr lang="en-US" sz="1800" b="0" i="0" u="none" strike="noStrike" cap="none" dirty="0" err="1">
                <a:solidFill>
                  <a:srgbClr val="0E0A44"/>
                </a:solidFill>
                <a:latin typeface="Arial"/>
                <a:ea typeface="Arial"/>
                <a:cs typeface="Arial"/>
                <a:sym typeface="Arial"/>
              </a:rPr>
              <a:t>różnych</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kanałów</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marketingu</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cyfrowego</a:t>
            </a:r>
            <a:endParaRPr dirty="0"/>
          </a:p>
          <a:p>
            <a:pPr marL="650875" marR="0" lvl="3" indent="-296863" algn="l" rtl="0">
              <a:lnSpc>
                <a:spcPct val="115000"/>
              </a:lnSpc>
              <a:spcBef>
                <a:spcPts val="1600"/>
              </a:spcBef>
              <a:spcAft>
                <a:spcPts val="0"/>
              </a:spcAft>
              <a:buClr>
                <a:srgbClr val="11AA81"/>
              </a:buClr>
              <a:buSzPts val="2700"/>
              <a:buFont typeface="Arial"/>
              <a:buChar char="•"/>
            </a:pPr>
            <a:r>
              <a:rPr lang="en-US" sz="1800" b="0" i="0" u="none" strike="noStrike" cap="none" dirty="0" err="1">
                <a:solidFill>
                  <a:srgbClr val="0E0A44"/>
                </a:solidFill>
                <a:latin typeface="Arial"/>
                <a:ea typeface="Arial"/>
                <a:cs typeface="Arial"/>
                <a:sym typeface="Arial"/>
              </a:rPr>
              <a:t>Jak</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zintegrować</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różne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kanały</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marketingu</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cyfrowego</a:t>
            </a:r>
            <a:endParaRPr dirty="0"/>
          </a:p>
          <a:p>
            <a:pPr marL="0" lvl="0" indent="0" algn="l" rtl="0">
              <a:lnSpc>
                <a:spcPct val="90000"/>
              </a:lnSpc>
              <a:spcBef>
                <a:spcPts val="750"/>
              </a:spcBef>
              <a:spcAft>
                <a:spcPts val="0"/>
              </a:spcAft>
              <a:buClr>
                <a:srgbClr val="161249"/>
              </a:buClr>
              <a:buSzPts val="2100"/>
              <a:buNone/>
            </a:pP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4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206" name="Google Shape;206;p48"/>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207" name="Google Shape;207;p48"/>
          <p:cNvSpPr txBox="1">
            <a:spLocks noGrp="1"/>
          </p:cNvSpPr>
          <p:nvPr>
            <p:ph type="title"/>
          </p:nvPr>
        </p:nvSpPr>
        <p:spPr>
          <a:xfrm>
            <a:off x="628650" y="105839"/>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en-US" sz="3600" dirty="0" err="1"/>
              <a:t>Strategia</a:t>
            </a:r>
            <a:r>
              <a:rPr lang="en-US" sz="3600" dirty="0"/>
              <a:t> </a:t>
            </a:r>
            <a:r>
              <a:rPr lang="en-US" sz="3600" dirty="0" err="1"/>
              <a:t>marketingu</a:t>
            </a:r>
            <a:r>
              <a:rPr lang="en-US" sz="3600" dirty="0"/>
              <a:t> </a:t>
            </a:r>
            <a:r>
              <a:rPr lang="en-US" sz="3600" dirty="0" err="1"/>
              <a:t>cyfrowego</a:t>
            </a:r>
            <a:endParaRPr dirty="0"/>
          </a:p>
        </p:txBody>
      </p:sp>
      <p:sp>
        <p:nvSpPr>
          <p:cNvPr id="208" name="Google Shape;208;p48"/>
          <p:cNvSpPr txBox="1">
            <a:spLocks noGrp="1"/>
          </p:cNvSpPr>
          <p:nvPr>
            <p:ph type="body" idx="1"/>
          </p:nvPr>
        </p:nvSpPr>
        <p:spPr>
          <a:xfrm>
            <a:off x="628650" y="1369218"/>
            <a:ext cx="7886700" cy="3480440"/>
          </a:xfrm>
          <a:prstGeom prst="rect">
            <a:avLst/>
          </a:prstGeom>
          <a:noFill/>
          <a:ln>
            <a:noFill/>
          </a:ln>
        </p:spPr>
        <p:txBody>
          <a:bodyPr spcFirstLastPara="1" wrap="square" lIns="91425" tIns="45700" rIns="91425" bIns="45700" anchor="t" anchorCtr="0">
            <a:spAutoFit/>
          </a:bodyPr>
          <a:lstStyle/>
          <a:p>
            <a:pPr marL="0" marR="0" lvl="1" indent="0" algn="l" rtl="0">
              <a:lnSpc>
                <a:spcPct val="115000"/>
              </a:lnSpc>
              <a:spcBef>
                <a:spcPts val="0"/>
              </a:spcBef>
              <a:spcAft>
                <a:spcPts val="0"/>
              </a:spcAft>
              <a:buClr>
                <a:srgbClr val="000000"/>
              </a:buClr>
              <a:buSzPts val="1800"/>
              <a:buFont typeface="Arial"/>
              <a:buNone/>
            </a:pPr>
            <a:r>
              <a:rPr lang="en-US" sz="1800" b="0" i="0" u="none" strike="noStrike" cap="none" dirty="0" err="1">
                <a:solidFill>
                  <a:srgbClr val="0E0A44"/>
                </a:solidFill>
                <a:latin typeface="Arial"/>
                <a:ea typeface="Arial"/>
                <a:cs typeface="Arial"/>
                <a:sym typeface="Arial"/>
              </a:rPr>
              <a:t>Strategia</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marketingu</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cyfrowego</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zakłada</a:t>
            </a:r>
            <a:r>
              <a:rPr lang="en-US" sz="1800" b="0" i="0" u="none" strike="noStrike" cap="none" dirty="0">
                <a:solidFill>
                  <a:srgbClr val="0E0A44"/>
                </a:solidFill>
                <a:latin typeface="Arial"/>
                <a:ea typeface="Arial"/>
                <a:cs typeface="Arial"/>
                <a:sym typeface="Arial"/>
              </a:rPr>
              <a:t>:</a:t>
            </a:r>
            <a:endParaRPr sz="1400" b="0" i="0" u="none" strike="noStrike" cap="none" dirty="0">
              <a:solidFill>
                <a:srgbClr val="0E0A44"/>
              </a:solidFill>
              <a:latin typeface="Arial"/>
              <a:ea typeface="Arial"/>
              <a:cs typeface="Arial"/>
              <a:sym typeface="Arial"/>
            </a:endParaRPr>
          </a:p>
          <a:p>
            <a:pPr marL="696912" marR="0" lvl="3" indent="-342900" algn="l" rtl="0">
              <a:lnSpc>
                <a:spcPct val="115000"/>
              </a:lnSpc>
              <a:spcBef>
                <a:spcPts val="1600"/>
              </a:spcBef>
              <a:spcAft>
                <a:spcPts val="0"/>
              </a:spcAft>
              <a:buClr>
                <a:srgbClr val="11AA81"/>
              </a:buClr>
              <a:buSzPts val="2700"/>
              <a:buFont typeface="Arial"/>
              <a:buChar char="•"/>
            </a:pPr>
            <a:r>
              <a:rPr lang="en-US" sz="1800" b="0" i="0" u="none" strike="noStrike" cap="none" dirty="0" err="1" smtClean="0">
                <a:solidFill>
                  <a:srgbClr val="0E0A44"/>
                </a:solidFill>
                <a:latin typeface="Arial"/>
                <a:ea typeface="Arial"/>
                <a:cs typeface="Arial"/>
                <a:sym typeface="Arial"/>
              </a:rPr>
              <a:t>Integracj</a:t>
            </a:r>
            <a:r>
              <a:rPr lang="pl-PL" sz="1800" b="0" i="0" u="none" strike="noStrike" cap="none" dirty="0" smtClean="0">
                <a:solidFill>
                  <a:srgbClr val="0E0A44"/>
                </a:solidFill>
                <a:latin typeface="Arial"/>
                <a:ea typeface="Arial"/>
                <a:cs typeface="Arial"/>
                <a:sym typeface="Arial"/>
              </a:rPr>
              <a:t>ę</a:t>
            </a:r>
            <a:r>
              <a:rPr lang="en-US" sz="1800" b="0" i="0" u="none" strike="noStrike" cap="none" dirty="0" smtClean="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ze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strategią</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marketingową</a:t>
            </a:r>
            <a:r>
              <a:rPr lang="en-US" sz="1800" b="0" i="0" u="none" strike="noStrike" cap="none" dirty="0">
                <a:solidFill>
                  <a:srgbClr val="0E0A44"/>
                </a:solidFill>
                <a:latin typeface="Arial"/>
                <a:ea typeface="Arial"/>
                <a:cs typeface="Arial"/>
                <a:sym typeface="Arial"/>
              </a:rPr>
              <a:t> offline</a:t>
            </a:r>
            <a:endParaRPr sz="1400" b="0" i="0" u="none" strike="noStrike" cap="none" dirty="0">
              <a:solidFill>
                <a:srgbClr val="0E0A44"/>
              </a:solidFill>
              <a:latin typeface="Arial"/>
              <a:ea typeface="Arial"/>
              <a:cs typeface="Arial"/>
              <a:sym typeface="Arial"/>
            </a:endParaRPr>
          </a:p>
          <a:p>
            <a:pPr marL="696912" marR="0" lvl="3" indent="-342900" algn="l" rtl="0">
              <a:lnSpc>
                <a:spcPct val="115000"/>
              </a:lnSpc>
              <a:spcBef>
                <a:spcPts val="1600"/>
              </a:spcBef>
              <a:spcAft>
                <a:spcPts val="0"/>
              </a:spcAft>
              <a:buClr>
                <a:srgbClr val="11AA81"/>
              </a:buClr>
              <a:buSzPts val="2700"/>
              <a:buFont typeface="Arial"/>
              <a:buChar char="•"/>
            </a:pPr>
            <a:r>
              <a:rPr lang="en-US" sz="1800" b="0" i="0" u="none" strike="noStrike" cap="none" dirty="0" err="1" smtClean="0">
                <a:solidFill>
                  <a:srgbClr val="0E0A44"/>
                </a:solidFill>
                <a:latin typeface="Arial"/>
                <a:ea typeface="Arial"/>
                <a:cs typeface="Arial"/>
                <a:sym typeface="Arial"/>
              </a:rPr>
              <a:t>Alokacj</a:t>
            </a:r>
            <a:r>
              <a:rPr lang="pl-PL" sz="1800" b="0" i="0" u="none" strike="noStrike" cap="none" dirty="0" smtClean="0">
                <a:solidFill>
                  <a:srgbClr val="0E0A44"/>
                </a:solidFill>
                <a:latin typeface="Arial"/>
                <a:ea typeface="Arial"/>
                <a:cs typeface="Arial"/>
                <a:sym typeface="Arial"/>
              </a:rPr>
              <a:t>ę</a:t>
            </a:r>
            <a:r>
              <a:rPr lang="en-US" sz="1800" b="0" i="0" u="none" strike="noStrike" cap="none" dirty="0" smtClean="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zasobów</a:t>
            </a:r>
            <a:endParaRPr sz="1400" b="0" i="0" u="none" strike="noStrike" cap="none" dirty="0">
              <a:solidFill>
                <a:srgbClr val="0E0A44"/>
              </a:solidFill>
              <a:latin typeface="Arial"/>
              <a:ea typeface="Arial"/>
              <a:cs typeface="Arial"/>
              <a:sym typeface="Arial"/>
            </a:endParaRPr>
          </a:p>
          <a:p>
            <a:pPr marL="696912" marR="0" lvl="3" indent="-342900" algn="l" rtl="0">
              <a:lnSpc>
                <a:spcPct val="115000"/>
              </a:lnSpc>
              <a:spcBef>
                <a:spcPts val="1600"/>
              </a:spcBef>
              <a:spcAft>
                <a:spcPts val="0"/>
              </a:spcAft>
              <a:buClr>
                <a:srgbClr val="11AA81"/>
              </a:buClr>
              <a:buSzPts val="2700"/>
              <a:buFont typeface="Arial"/>
              <a:buChar char="•"/>
            </a:pPr>
            <a:r>
              <a:rPr lang="en-US" sz="1800" b="0" i="0" u="none" strike="noStrike" cap="none" dirty="0" err="1">
                <a:solidFill>
                  <a:srgbClr val="0E0A44"/>
                </a:solidFill>
                <a:latin typeface="Arial"/>
                <a:ea typeface="Arial"/>
                <a:cs typeface="Arial"/>
                <a:sym typeface="Arial"/>
              </a:rPr>
              <a:t>Procesy</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cyfrowe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zorientowane</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na</a:t>
            </a:r>
            <a:r>
              <a:rPr lang="en-US" sz="1800" b="0" i="0" u="none" strike="noStrike" cap="none" dirty="0">
                <a:solidFill>
                  <a:srgbClr val="0E0A44"/>
                </a:solidFill>
                <a:latin typeface="Arial"/>
                <a:ea typeface="Arial"/>
                <a:cs typeface="Arial"/>
                <a:sym typeface="Arial"/>
              </a:rPr>
              <a:t> </a:t>
            </a:r>
            <a:r>
              <a:rPr lang="en-US" sz="1800" b="0" i="0" u="none" strike="noStrike" cap="none" dirty="0" err="1">
                <a:solidFill>
                  <a:srgbClr val="0E0A44"/>
                </a:solidFill>
                <a:latin typeface="Arial"/>
                <a:ea typeface="Arial"/>
                <a:cs typeface="Arial"/>
                <a:sym typeface="Arial"/>
              </a:rPr>
              <a:t>klienta</a:t>
            </a:r>
            <a:endParaRPr sz="1400" b="0" i="0" u="none" strike="noStrike" cap="none" dirty="0">
              <a:solidFill>
                <a:srgbClr val="0E0A44"/>
              </a:solidFill>
              <a:latin typeface="Arial"/>
              <a:ea typeface="Arial"/>
              <a:cs typeface="Arial"/>
              <a:sym typeface="Arial"/>
            </a:endParaRPr>
          </a:p>
          <a:p>
            <a:pPr marL="650875" marR="0" lvl="3" indent="-182562" algn="l" rtl="0">
              <a:lnSpc>
                <a:spcPct val="115000"/>
              </a:lnSpc>
              <a:spcBef>
                <a:spcPts val="1600"/>
              </a:spcBef>
              <a:spcAft>
                <a:spcPts val="0"/>
              </a:spcAft>
              <a:buClr>
                <a:srgbClr val="000000"/>
              </a:buClr>
              <a:buSzPts val="1800"/>
              <a:buFont typeface="Arial"/>
              <a:buNone/>
            </a:pPr>
            <a:endParaRPr sz="1400" b="0" i="0" u="none" strike="noStrike" cap="none" dirty="0">
              <a:solidFill>
                <a:srgbClr val="000000"/>
              </a:solidFill>
              <a:latin typeface="Arial"/>
              <a:ea typeface="Arial"/>
              <a:cs typeface="Arial"/>
              <a:sym typeface="Arial"/>
            </a:endParaRPr>
          </a:p>
          <a:p>
            <a:pPr marL="0" marR="0" lvl="0" indent="0" algn="l" rtl="0">
              <a:lnSpc>
                <a:spcPct val="115000"/>
              </a:lnSpc>
              <a:spcBef>
                <a:spcPts val="1600"/>
              </a:spcBef>
              <a:spcAft>
                <a:spcPts val="0"/>
              </a:spcAft>
              <a:buClr>
                <a:srgbClr val="000000"/>
              </a:buClr>
              <a:buSzPts val="1800"/>
              <a:buFont typeface="Arial"/>
              <a:buNone/>
            </a:pPr>
            <a:endParaRPr sz="1800" b="1" i="1" u="none" strike="noStrike" cap="none" dirty="0">
              <a:solidFill>
                <a:srgbClr val="000000"/>
              </a:solidFill>
              <a:latin typeface="Arial"/>
              <a:ea typeface="Arial"/>
              <a:cs typeface="Arial"/>
              <a:sym typeface="Arial"/>
            </a:endParaRPr>
          </a:p>
          <a:p>
            <a:pPr marL="0" lvl="0" indent="0" algn="l" rtl="0">
              <a:lnSpc>
                <a:spcPct val="90000"/>
              </a:lnSpc>
              <a:spcBef>
                <a:spcPts val="1750"/>
              </a:spcBef>
              <a:spcAft>
                <a:spcPts val="0"/>
              </a:spcAft>
              <a:buClr>
                <a:srgbClr val="161249"/>
              </a:buClr>
              <a:buSzPts val="2100"/>
              <a:buNone/>
            </a:pP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4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214" name="Google Shape;214;p49"/>
          <p:cNvSpPr txBox="1"/>
          <p:nvPr/>
        </p:nvSpPr>
        <p:spPr>
          <a:xfrm>
            <a:off x="478339" y="1592770"/>
            <a:ext cx="8261100" cy="3066900"/>
          </a:xfrm>
          <a:prstGeom prst="rect">
            <a:avLst/>
          </a:prstGeom>
          <a:noFill/>
          <a:ln>
            <a:noFill/>
          </a:ln>
        </p:spPr>
        <p:txBody>
          <a:bodyPr spcFirstLastPara="1" wrap="square" lIns="91425" tIns="91425" rIns="91425" bIns="91425" anchor="t" anchorCtr="0">
            <a:noAutofit/>
          </a:bodyPr>
          <a:lstStyle/>
          <a:p>
            <a:pPr marL="0" marR="0" lvl="0" indent="0" algn="just"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5" name="Google Shape;215;p49"/>
          <p:cNvSpPr txBox="1">
            <a:spLocks noGrp="1"/>
          </p:cNvSpPr>
          <p:nvPr>
            <p:ph type="title"/>
          </p:nvPr>
        </p:nvSpPr>
        <p:spPr>
          <a:xfrm>
            <a:off x="665539" y="353428"/>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en-US" sz="3600" dirty="0"/>
              <a:t>Co jest </a:t>
            </a:r>
            <a:r>
              <a:rPr lang="en-US" sz="3600" dirty="0" err="1"/>
              <a:t>potrzebne</a:t>
            </a:r>
            <a:r>
              <a:rPr lang="en-US" sz="3600" dirty="0"/>
              <a:t>, aby </a:t>
            </a:r>
            <a:r>
              <a:rPr lang="en-US" sz="3600" dirty="0" err="1"/>
              <a:t>mieć</a:t>
            </a:r>
            <a:r>
              <a:rPr lang="en-US" sz="3600" dirty="0"/>
              <a:t> </a:t>
            </a:r>
            <a:r>
              <a:rPr lang="en-US" sz="3600" dirty="0" err="1"/>
              <a:t>cyfrową</a:t>
            </a:r>
            <a:r>
              <a:rPr lang="en-US" sz="3600" dirty="0"/>
              <a:t> </a:t>
            </a:r>
            <a:r>
              <a:rPr lang="en-US" sz="3600" dirty="0" err="1" smtClean="0"/>
              <a:t>strategię</a:t>
            </a:r>
            <a:r>
              <a:rPr lang="en-US" sz="3600" dirty="0" smtClean="0"/>
              <a:t> </a:t>
            </a:r>
            <a:r>
              <a:rPr lang="en-US" sz="3600" dirty="0" err="1"/>
              <a:t>marketingową</a:t>
            </a:r>
            <a:r>
              <a:rPr lang="en-US" sz="3600" dirty="0"/>
              <a:t>?</a:t>
            </a:r>
            <a:endParaRPr dirty="0"/>
          </a:p>
        </p:txBody>
      </p:sp>
      <p:sp>
        <p:nvSpPr>
          <p:cNvPr id="216" name="Google Shape;216;p49"/>
          <p:cNvSpPr txBox="1">
            <a:spLocks noGrp="1"/>
          </p:cNvSpPr>
          <p:nvPr>
            <p:ph type="body" idx="1"/>
          </p:nvPr>
        </p:nvSpPr>
        <p:spPr>
          <a:xfrm>
            <a:off x="665539" y="1648870"/>
            <a:ext cx="8261100" cy="2357528"/>
          </a:xfrm>
          <a:prstGeom prst="rect">
            <a:avLst/>
          </a:prstGeom>
          <a:noFill/>
          <a:ln>
            <a:noFill/>
          </a:ln>
        </p:spPr>
        <p:txBody>
          <a:bodyPr spcFirstLastPara="1" wrap="square" lIns="91425" tIns="45700" rIns="91425" bIns="45700" anchor="t" anchorCtr="0">
            <a:spAutoFit/>
          </a:bodyPr>
          <a:lstStyle/>
          <a:p>
            <a:pPr marL="285750" lvl="0" indent="-285750" algn="l" rtl="0">
              <a:lnSpc>
                <a:spcPct val="115000"/>
              </a:lnSpc>
              <a:spcBef>
                <a:spcPts val="0"/>
              </a:spcBef>
              <a:spcAft>
                <a:spcPts val="0"/>
              </a:spcAft>
              <a:buClr>
                <a:srgbClr val="11AA81"/>
              </a:buClr>
              <a:buSzPts val="2400"/>
              <a:buFont typeface="Arial"/>
              <a:buChar char="•"/>
            </a:pPr>
            <a:r>
              <a:rPr lang="en-US" sz="1600" dirty="0" err="1"/>
              <a:t>Wewnętrzna</a:t>
            </a:r>
            <a:r>
              <a:rPr lang="en-US" sz="1600" dirty="0"/>
              <a:t> </a:t>
            </a:r>
            <a:r>
              <a:rPr lang="en-US" sz="1600" dirty="0" err="1"/>
              <a:t>analiza</a:t>
            </a:r>
            <a:r>
              <a:rPr lang="en-US" sz="1600" dirty="0"/>
              <a:t> </a:t>
            </a:r>
            <a:r>
              <a:rPr lang="en-US" sz="1600" dirty="0" err="1"/>
              <a:t>działań</a:t>
            </a:r>
            <a:r>
              <a:rPr lang="en-US" sz="1600" dirty="0"/>
              <a:t> </a:t>
            </a:r>
            <a:r>
              <a:rPr lang="en-US" sz="1600" dirty="0" err="1"/>
              <a:t>firmy</a:t>
            </a:r>
            <a:r>
              <a:rPr lang="en-US" sz="1600" dirty="0"/>
              <a:t> pod </a:t>
            </a:r>
            <a:r>
              <a:rPr lang="en-US" sz="1600" dirty="0" err="1"/>
              <a:t>kątem</a:t>
            </a:r>
            <a:r>
              <a:rPr lang="en-US" sz="1600" dirty="0"/>
              <a:t> </a:t>
            </a:r>
            <a:r>
              <a:rPr lang="en-US" sz="1600" dirty="0" err="1" smtClean="0"/>
              <a:t>cyfrowym</a:t>
            </a:r>
            <a:r>
              <a:rPr lang="pl-PL" sz="1600" dirty="0" smtClean="0"/>
              <a:t>.</a:t>
            </a:r>
            <a:endParaRPr dirty="0"/>
          </a:p>
          <a:p>
            <a:pPr marL="285750" lvl="0" indent="-285750" algn="l" rtl="0">
              <a:lnSpc>
                <a:spcPct val="115000"/>
              </a:lnSpc>
              <a:spcBef>
                <a:spcPts val="0"/>
              </a:spcBef>
              <a:spcAft>
                <a:spcPts val="0"/>
              </a:spcAft>
              <a:buClr>
                <a:srgbClr val="11AA81"/>
              </a:buClr>
              <a:buSzPts val="2400"/>
              <a:buFont typeface="Arial"/>
              <a:buChar char="•"/>
            </a:pPr>
            <a:r>
              <a:rPr lang="en-US" sz="1600" dirty="0" err="1"/>
              <a:t>Zewnętrzna</a:t>
            </a:r>
            <a:r>
              <a:rPr lang="en-US" sz="1600" dirty="0"/>
              <a:t> </a:t>
            </a:r>
            <a:r>
              <a:rPr lang="en-US" sz="1600" dirty="0" err="1"/>
              <a:t>analiza</a:t>
            </a:r>
            <a:r>
              <a:rPr lang="en-US" sz="1600" dirty="0"/>
              <a:t> </a:t>
            </a:r>
            <a:r>
              <a:rPr lang="en-US" sz="1600" dirty="0" err="1"/>
              <a:t>tego</a:t>
            </a:r>
            <a:r>
              <a:rPr lang="en-US" sz="1600" dirty="0"/>
              <a:t>, co </a:t>
            </a:r>
            <a:r>
              <a:rPr lang="en-US" sz="1600" dirty="0" err="1"/>
              <a:t>warunkuje</a:t>
            </a:r>
            <a:r>
              <a:rPr lang="en-US" sz="1600" dirty="0"/>
              <a:t> </a:t>
            </a:r>
            <a:r>
              <a:rPr lang="en-US" sz="1600" dirty="0" err="1"/>
              <a:t>lub</a:t>
            </a:r>
            <a:r>
              <a:rPr lang="en-US" sz="1600" dirty="0"/>
              <a:t> </a:t>
            </a:r>
            <a:r>
              <a:rPr lang="en-US" sz="1600" dirty="0" err="1"/>
              <a:t>może</a:t>
            </a:r>
            <a:r>
              <a:rPr lang="en-US" sz="1600" dirty="0"/>
              <a:t> </a:t>
            </a:r>
            <a:r>
              <a:rPr lang="en-US" sz="1600" dirty="0" err="1"/>
              <a:t>napędzać</a:t>
            </a:r>
            <a:r>
              <a:rPr lang="en-US" sz="1600" dirty="0"/>
              <a:t> </a:t>
            </a:r>
            <a:r>
              <a:rPr lang="en-US" sz="1600" dirty="0" err="1"/>
              <a:t>firmę</a:t>
            </a:r>
            <a:r>
              <a:rPr lang="en-US" sz="1600" dirty="0"/>
              <a:t>.</a:t>
            </a:r>
            <a:endParaRPr dirty="0"/>
          </a:p>
          <a:p>
            <a:pPr marL="285750" lvl="0" indent="-285750" algn="l" rtl="0">
              <a:lnSpc>
                <a:spcPct val="115000"/>
              </a:lnSpc>
              <a:spcBef>
                <a:spcPts val="0"/>
              </a:spcBef>
              <a:spcAft>
                <a:spcPts val="0"/>
              </a:spcAft>
              <a:buClr>
                <a:srgbClr val="11AA81"/>
              </a:buClr>
              <a:buSzPts val="2400"/>
              <a:buFont typeface="Arial"/>
              <a:buChar char="•"/>
            </a:pPr>
            <a:r>
              <a:rPr lang="en-US" sz="1600" dirty="0" err="1"/>
              <a:t>Określenie</a:t>
            </a:r>
            <a:r>
              <a:rPr lang="en-US" sz="1600" dirty="0"/>
              <a:t> </a:t>
            </a:r>
            <a:r>
              <a:rPr lang="en-US" sz="1600" dirty="0" err="1"/>
              <a:t>strategicznych</a:t>
            </a:r>
            <a:r>
              <a:rPr lang="en-US" sz="1600" dirty="0"/>
              <a:t> </a:t>
            </a:r>
            <a:r>
              <a:rPr lang="en-US" sz="1600" dirty="0" err="1"/>
              <a:t>celów</a:t>
            </a:r>
            <a:r>
              <a:rPr lang="en-US" sz="1600" dirty="0"/>
              <a:t> </a:t>
            </a:r>
            <a:r>
              <a:rPr lang="en-US" sz="1600" dirty="0" err="1"/>
              <a:t>działania</a:t>
            </a:r>
            <a:r>
              <a:rPr lang="en-US" sz="1600" dirty="0"/>
              <a:t> w </a:t>
            </a:r>
            <a:r>
              <a:rPr lang="en-US" sz="1600" dirty="0" err="1"/>
              <a:t>obszarze</a:t>
            </a:r>
            <a:r>
              <a:rPr lang="en-US" sz="1600" dirty="0"/>
              <a:t> </a:t>
            </a:r>
            <a:r>
              <a:rPr lang="en-US" sz="1600" dirty="0" err="1" smtClean="0"/>
              <a:t>cyfrowym</a:t>
            </a:r>
            <a:r>
              <a:rPr lang="pl-PL" sz="1600" dirty="0" smtClean="0"/>
              <a:t>.</a:t>
            </a:r>
            <a:endParaRPr dirty="0"/>
          </a:p>
          <a:p>
            <a:pPr marL="285750" lvl="0" indent="-285750" algn="l" rtl="0">
              <a:lnSpc>
                <a:spcPct val="115000"/>
              </a:lnSpc>
              <a:spcBef>
                <a:spcPts val="0"/>
              </a:spcBef>
              <a:spcAft>
                <a:spcPts val="0"/>
              </a:spcAft>
              <a:buClr>
                <a:srgbClr val="11AA81"/>
              </a:buClr>
              <a:buSzPts val="2400"/>
              <a:buFont typeface="Arial"/>
              <a:buChar char="•"/>
            </a:pPr>
            <a:r>
              <a:rPr lang="en-US" sz="1600" dirty="0" err="1" smtClean="0"/>
              <a:t>Wska</a:t>
            </a:r>
            <a:r>
              <a:rPr lang="pl-PL" sz="1600" dirty="0" err="1" smtClean="0"/>
              <a:t>zanie</a:t>
            </a:r>
            <a:r>
              <a:rPr lang="en-US" sz="1600" dirty="0" smtClean="0"/>
              <a:t>, </a:t>
            </a:r>
            <a:r>
              <a:rPr lang="en-US" sz="1600" dirty="0" err="1"/>
              <a:t>które</a:t>
            </a:r>
            <a:r>
              <a:rPr lang="en-US" sz="1600" dirty="0"/>
              <a:t> </a:t>
            </a:r>
            <a:r>
              <a:rPr lang="en-US" sz="1600" dirty="0" err="1"/>
              <a:t>segmenty</a:t>
            </a:r>
            <a:r>
              <a:rPr lang="en-US" sz="1600" dirty="0"/>
              <a:t> </a:t>
            </a:r>
            <a:r>
              <a:rPr lang="en-US" sz="1600" dirty="0" err="1"/>
              <a:t>będą</a:t>
            </a:r>
            <a:r>
              <a:rPr lang="en-US" sz="1600" dirty="0"/>
              <a:t> </a:t>
            </a:r>
            <a:r>
              <a:rPr lang="en-US" sz="1600" dirty="0" err="1"/>
              <a:t>celem</a:t>
            </a:r>
            <a:r>
              <a:rPr lang="en-US" sz="1600" dirty="0"/>
              <a:t> </a:t>
            </a:r>
            <a:r>
              <a:rPr lang="en-US" sz="1600" dirty="0" err="1"/>
              <a:t>działań</a:t>
            </a:r>
            <a:r>
              <a:rPr lang="en-US" sz="1600" dirty="0"/>
              <a:t> </a:t>
            </a:r>
            <a:r>
              <a:rPr lang="en-US" sz="1600" dirty="0" err="1"/>
              <a:t>marketingu</a:t>
            </a:r>
            <a:r>
              <a:rPr lang="en-US" sz="1600" dirty="0"/>
              <a:t> </a:t>
            </a:r>
            <a:r>
              <a:rPr lang="en-US" sz="1600" dirty="0" err="1"/>
              <a:t>cyfrowego</a:t>
            </a:r>
            <a:r>
              <a:rPr lang="en-US" sz="1600" dirty="0"/>
              <a:t>.</a:t>
            </a:r>
            <a:endParaRPr dirty="0"/>
          </a:p>
          <a:p>
            <a:pPr marL="285750" lvl="0" indent="-285750" algn="l" rtl="0">
              <a:lnSpc>
                <a:spcPct val="115000"/>
              </a:lnSpc>
              <a:spcBef>
                <a:spcPts val="0"/>
              </a:spcBef>
              <a:spcAft>
                <a:spcPts val="0"/>
              </a:spcAft>
              <a:buClr>
                <a:srgbClr val="11AA81"/>
              </a:buClr>
              <a:buSzPts val="2400"/>
              <a:buFont typeface="Arial"/>
              <a:buChar char="•"/>
            </a:pPr>
            <a:r>
              <a:rPr lang="en-US" sz="1600" dirty="0" err="1"/>
              <a:t>Określenie</a:t>
            </a:r>
            <a:r>
              <a:rPr lang="en-US" sz="1600" dirty="0"/>
              <a:t> </a:t>
            </a:r>
            <a:r>
              <a:rPr lang="en-US" sz="1600" dirty="0" err="1"/>
              <a:t>propozycji</a:t>
            </a:r>
            <a:r>
              <a:rPr lang="en-US" sz="1600" dirty="0"/>
              <a:t> </a:t>
            </a:r>
            <a:r>
              <a:rPr lang="en-US" sz="1600" dirty="0" err="1"/>
              <a:t>wartości</a:t>
            </a:r>
            <a:r>
              <a:rPr lang="en-US" sz="1600" dirty="0"/>
              <a:t> </a:t>
            </a:r>
            <a:r>
              <a:rPr lang="en-US" sz="1600" dirty="0" err="1"/>
              <a:t>dla</a:t>
            </a:r>
            <a:r>
              <a:rPr lang="en-US" sz="1600" dirty="0"/>
              <a:t> </a:t>
            </a:r>
            <a:r>
              <a:rPr lang="en-US" sz="1600" dirty="0" err="1"/>
              <a:t>segmentów</a:t>
            </a:r>
            <a:r>
              <a:rPr lang="en-US" sz="1600" dirty="0"/>
              <a:t> </a:t>
            </a:r>
            <a:r>
              <a:rPr lang="en-US" sz="1600" dirty="0" err="1"/>
              <a:t>i</a:t>
            </a:r>
            <a:r>
              <a:rPr lang="en-US" sz="1600" dirty="0"/>
              <a:t> </a:t>
            </a:r>
            <a:r>
              <a:rPr lang="en-US" sz="1600" dirty="0" err="1"/>
              <a:t>sposobu</a:t>
            </a:r>
            <a:r>
              <a:rPr lang="en-US" sz="1600" dirty="0"/>
              <a:t>, w </a:t>
            </a:r>
            <a:r>
              <a:rPr lang="en-US" sz="1600" dirty="0" err="1"/>
              <a:t>jaki</a:t>
            </a:r>
            <a:r>
              <a:rPr lang="en-US" sz="1600" dirty="0"/>
              <a:t> </a:t>
            </a:r>
            <a:r>
              <a:rPr lang="en-US" sz="1600" dirty="0" err="1" smtClean="0"/>
              <a:t>przyczyni</a:t>
            </a:r>
            <a:r>
              <a:rPr lang="pl-PL" sz="1600" dirty="0" smtClean="0"/>
              <a:t>ą</a:t>
            </a:r>
            <a:r>
              <a:rPr lang="en-US" sz="1600" dirty="0" smtClean="0"/>
              <a:t> </a:t>
            </a:r>
            <a:r>
              <a:rPr lang="en-US" sz="1600" dirty="0" err="1"/>
              <a:t>się</a:t>
            </a:r>
            <a:r>
              <a:rPr lang="en-US" sz="1600" dirty="0"/>
              <a:t> </a:t>
            </a:r>
            <a:r>
              <a:rPr lang="en-US" sz="1600" dirty="0" smtClean="0"/>
              <a:t>on</a:t>
            </a:r>
            <a:r>
              <a:rPr lang="pl-PL" sz="1600" dirty="0" smtClean="0"/>
              <a:t>e</a:t>
            </a:r>
            <a:r>
              <a:rPr lang="en-US" sz="1600" dirty="0" smtClean="0"/>
              <a:t> </a:t>
            </a:r>
            <a:r>
              <a:rPr lang="en-US" sz="1600" dirty="0"/>
              <a:t>do </a:t>
            </a:r>
            <a:r>
              <a:rPr lang="en-US" sz="1600" dirty="0" err="1"/>
              <a:t>zróżnicowania</a:t>
            </a:r>
            <a:r>
              <a:rPr lang="en-US" sz="1600" dirty="0"/>
              <a:t>.</a:t>
            </a:r>
            <a:endParaRPr dirty="0"/>
          </a:p>
          <a:p>
            <a:pPr marL="285750" lvl="0" indent="-285750" algn="l" rtl="0">
              <a:lnSpc>
                <a:spcPct val="115000"/>
              </a:lnSpc>
              <a:spcBef>
                <a:spcPts val="0"/>
              </a:spcBef>
              <a:spcAft>
                <a:spcPts val="0"/>
              </a:spcAft>
              <a:buClr>
                <a:srgbClr val="11AA81"/>
              </a:buClr>
              <a:buSzPts val="2400"/>
              <a:buFont typeface="Arial"/>
              <a:buChar char="•"/>
            </a:pPr>
            <a:r>
              <a:rPr lang="en-US" sz="1600" dirty="0" err="1"/>
              <a:t>Dostosowanie</a:t>
            </a:r>
            <a:r>
              <a:rPr lang="en-US" sz="1600" dirty="0"/>
              <a:t> </a:t>
            </a:r>
            <a:r>
              <a:rPr lang="en-US" sz="1600" dirty="0" err="1"/>
              <a:t>roli</a:t>
            </a:r>
            <a:r>
              <a:rPr lang="en-US" sz="1600" dirty="0"/>
              <a:t> </a:t>
            </a:r>
            <a:r>
              <a:rPr lang="en-US" sz="1600" dirty="0" err="1"/>
              <a:t>marketingu</a:t>
            </a:r>
            <a:r>
              <a:rPr lang="en-US" sz="1600" dirty="0"/>
              <a:t> </a:t>
            </a:r>
            <a:r>
              <a:rPr lang="en-US" sz="1600" dirty="0" err="1"/>
              <a:t>relacyjnego</a:t>
            </a:r>
            <a:r>
              <a:rPr lang="en-US" sz="1600" dirty="0"/>
              <a:t> </a:t>
            </a:r>
            <a:r>
              <a:rPr lang="en-US" sz="1600" dirty="0" err="1"/>
              <a:t>opartego</a:t>
            </a:r>
            <a:r>
              <a:rPr lang="en-US" sz="1600" dirty="0"/>
              <a:t> </a:t>
            </a:r>
            <a:r>
              <a:rPr lang="en-US" sz="1600" dirty="0" err="1"/>
              <a:t>na</a:t>
            </a:r>
            <a:r>
              <a:rPr lang="en-US" sz="1600" dirty="0"/>
              <a:t> </a:t>
            </a:r>
            <a:r>
              <a:rPr lang="en-US" sz="1600" dirty="0" err="1"/>
              <a:t>technologii</a:t>
            </a:r>
            <a:r>
              <a:rPr lang="en-US" sz="1600" dirty="0"/>
              <a:t> </a:t>
            </a:r>
            <a:r>
              <a:rPr lang="en-US" sz="1600" dirty="0" err="1" smtClean="0"/>
              <a:t>cyfrowej</a:t>
            </a:r>
            <a:r>
              <a:rPr lang="pl-PL" sz="1600" dirty="0" smtClean="0"/>
              <a:t>.</a:t>
            </a:r>
            <a:endParaRPr dirty="0"/>
          </a:p>
          <a:p>
            <a:pPr marL="285750" lvl="0" indent="-285750">
              <a:lnSpc>
                <a:spcPct val="115000"/>
              </a:lnSpc>
              <a:spcBef>
                <a:spcPts val="0"/>
              </a:spcBef>
              <a:buClr>
                <a:srgbClr val="11AA81"/>
              </a:buClr>
              <a:buSzPts val="2400"/>
              <a:buFont typeface="Arial"/>
              <a:buChar char="•"/>
            </a:pPr>
            <a:r>
              <a:rPr lang="en-US" sz="1600" dirty="0" err="1" smtClean="0"/>
              <a:t>Zdefiniowanie</a:t>
            </a:r>
            <a:r>
              <a:rPr lang="pl-PL" sz="1600" dirty="0" smtClean="0"/>
              <a:t> </a:t>
            </a:r>
            <a:r>
              <a:rPr lang="en-US" sz="1600" dirty="0" err="1"/>
              <a:t>głównych</a:t>
            </a:r>
            <a:r>
              <a:rPr lang="en-US" sz="1600" dirty="0"/>
              <a:t> </a:t>
            </a:r>
            <a:r>
              <a:rPr lang="en-US" sz="1600" dirty="0" err="1"/>
              <a:t>implikacji</a:t>
            </a:r>
            <a:r>
              <a:rPr lang="en-US" sz="1600" dirty="0"/>
              <a:t> w </a:t>
            </a:r>
            <a:r>
              <a:rPr lang="en-US" sz="1600" dirty="0" err="1"/>
              <a:t>kategoriach</a:t>
            </a:r>
            <a:r>
              <a:rPr lang="en-US" sz="1600" dirty="0"/>
              <a:t> </a:t>
            </a:r>
            <a:r>
              <a:rPr lang="en-US" sz="1600" dirty="0" err="1"/>
              <a:t>cyfrowego</a:t>
            </a:r>
            <a:r>
              <a:rPr lang="en-US" sz="1600" dirty="0"/>
              <a:t> </a:t>
            </a:r>
            <a:r>
              <a:rPr lang="en-US" sz="1600" dirty="0" err="1"/>
              <a:t>marketingu</a:t>
            </a:r>
            <a:r>
              <a:rPr lang="en-US" sz="1600" dirty="0"/>
              <a:t> </a:t>
            </a:r>
            <a:r>
              <a:rPr lang="en-US" sz="1600" dirty="0" smtClean="0"/>
              <a:t>mi</a:t>
            </a:r>
            <a:r>
              <a:rPr lang="pl-PL" sz="1600" dirty="0" smtClean="0"/>
              <a:t>x.</a:t>
            </a: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grpSp>
        <p:nvGrpSpPr>
          <p:cNvPr id="221" name="Google Shape;221;p50"/>
          <p:cNvGrpSpPr/>
          <p:nvPr/>
        </p:nvGrpSpPr>
        <p:grpSpPr>
          <a:xfrm>
            <a:off x="273429" y="149906"/>
            <a:ext cx="7780552" cy="4430944"/>
            <a:chOff x="396940" y="148854"/>
            <a:chExt cx="11593786" cy="6602546"/>
          </a:xfrm>
        </p:grpSpPr>
        <p:sp>
          <p:nvSpPr>
            <p:cNvPr id="222" name="Google Shape;222;p50"/>
            <p:cNvSpPr/>
            <p:nvPr/>
          </p:nvSpPr>
          <p:spPr>
            <a:xfrm>
              <a:off x="2232834" y="2690037"/>
              <a:ext cx="8963243" cy="1290024"/>
            </a:xfrm>
            <a:prstGeom prst="rect">
              <a:avLst/>
            </a:prstGeom>
            <a:solidFill>
              <a:srgbClr val="C2F6F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sp>
          <p:nvSpPr>
            <p:cNvPr id="223" name="Google Shape;223;p50"/>
            <p:cNvSpPr/>
            <p:nvPr/>
          </p:nvSpPr>
          <p:spPr>
            <a:xfrm>
              <a:off x="2232835" y="148854"/>
              <a:ext cx="8963243" cy="2541182"/>
            </a:xfrm>
            <a:prstGeom prst="rect">
              <a:avLst/>
            </a:prstGeom>
            <a:solidFill>
              <a:srgbClr val="FED2D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sp>
          <p:nvSpPr>
            <p:cNvPr id="224" name="Google Shape;224;p50"/>
            <p:cNvSpPr/>
            <p:nvPr/>
          </p:nvSpPr>
          <p:spPr>
            <a:xfrm>
              <a:off x="5629936" y="26047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Cele biznesowe</a:t>
              </a:r>
              <a:endParaRPr sz="1200" b="0" i="0" u="none" strike="noStrike" cap="none">
                <a:solidFill>
                  <a:schemeClr val="lt1"/>
                </a:solidFill>
                <a:latin typeface="Arial"/>
                <a:ea typeface="Arial"/>
                <a:cs typeface="Arial"/>
                <a:sym typeface="Arial"/>
              </a:endParaRPr>
            </a:p>
          </p:txBody>
        </p:sp>
        <p:sp>
          <p:nvSpPr>
            <p:cNvPr id="225" name="Google Shape;225;p50"/>
            <p:cNvSpPr/>
            <p:nvPr/>
          </p:nvSpPr>
          <p:spPr>
            <a:xfrm>
              <a:off x="5629937" y="1425689"/>
              <a:ext cx="2200939" cy="1106233"/>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dirty="0" err="1">
                  <a:solidFill>
                    <a:schemeClr val="lt1"/>
                  </a:solidFill>
                  <a:latin typeface="Arial"/>
                  <a:ea typeface="Arial"/>
                  <a:cs typeface="Arial"/>
                  <a:sym typeface="Arial"/>
                </a:rPr>
                <a:t>Wyznaczanie</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strategicznych</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celów</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marketingu</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cyfrowego</a:t>
              </a:r>
              <a:endParaRPr sz="1200" b="0" i="0" u="none" strike="noStrike" cap="none" dirty="0">
                <a:solidFill>
                  <a:schemeClr val="lt1"/>
                </a:solidFill>
                <a:latin typeface="Arial"/>
                <a:ea typeface="Arial"/>
                <a:cs typeface="Arial"/>
                <a:sym typeface="Arial"/>
              </a:endParaRPr>
            </a:p>
          </p:txBody>
        </p:sp>
        <p:sp>
          <p:nvSpPr>
            <p:cNvPr id="226" name="Google Shape;226;p50"/>
            <p:cNvSpPr/>
            <p:nvPr/>
          </p:nvSpPr>
          <p:spPr>
            <a:xfrm>
              <a:off x="2759146" y="1425690"/>
              <a:ext cx="2200939" cy="1045480"/>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dirty="0" err="1">
                  <a:solidFill>
                    <a:schemeClr val="lt1"/>
                  </a:solidFill>
                  <a:latin typeface="Arial"/>
                  <a:ea typeface="Arial"/>
                  <a:cs typeface="Arial"/>
                  <a:sym typeface="Arial"/>
                </a:rPr>
                <a:t>Ocena</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wydajności</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marketingu</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cyfrowego</a:t>
              </a:r>
              <a:endParaRPr sz="1400" b="0" i="0" u="none" strike="noStrike" cap="none" dirty="0">
                <a:solidFill>
                  <a:srgbClr val="000000"/>
                </a:solidFill>
                <a:latin typeface="Arial"/>
                <a:ea typeface="Arial"/>
                <a:cs typeface="Arial"/>
                <a:sym typeface="Arial"/>
              </a:endParaRPr>
            </a:p>
          </p:txBody>
        </p:sp>
        <p:sp>
          <p:nvSpPr>
            <p:cNvPr id="227" name="Google Shape;227;p50"/>
            <p:cNvSpPr/>
            <p:nvPr/>
          </p:nvSpPr>
          <p:spPr>
            <a:xfrm>
              <a:off x="8500725" y="1425690"/>
              <a:ext cx="2200939" cy="1045480"/>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dirty="0" err="1">
                  <a:solidFill>
                    <a:schemeClr val="lt1"/>
                  </a:solidFill>
                  <a:latin typeface="Arial"/>
                  <a:ea typeface="Arial"/>
                  <a:cs typeface="Arial"/>
                  <a:sym typeface="Arial"/>
                </a:rPr>
                <a:t>Ocena</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rynku</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internetowego</a:t>
              </a:r>
              <a:endParaRPr sz="1200" b="0" i="0" u="none" strike="noStrike" cap="none" dirty="0">
                <a:solidFill>
                  <a:schemeClr val="lt1"/>
                </a:solidFill>
                <a:latin typeface="Arial"/>
                <a:ea typeface="Arial"/>
                <a:cs typeface="Arial"/>
                <a:sym typeface="Arial"/>
              </a:endParaRPr>
            </a:p>
          </p:txBody>
        </p:sp>
        <p:sp>
          <p:nvSpPr>
            <p:cNvPr id="228" name="Google Shape;228;p50"/>
            <p:cNvSpPr/>
            <p:nvPr/>
          </p:nvSpPr>
          <p:spPr>
            <a:xfrm>
              <a:off x="396947" y="148854"/>
              <a:ext cx="1835888" cy="2541183"/>
            </a:xfrm>
            <a:prstGeom prst="rect">
              <a:avLst/>
            </a:prstGeom>
            <a:solidFill>
              <a:srgbClr val="FEE8E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en-US" sz="1050" b="1" i="0" u="none" strike="noStrike" cap="none" dirty="0" err="1">
                  <a:solidFill>
                    <a:schemeClr val="dk1"/>
                  </a:solidFill>
                  <a:latin typeface="Arial"/>
                  <a:ea typeface="Arial"/>
                  <a:cs typeface="Arial"/>
                  <a:sym typeface="Arial"/>
                </a:rPr>
                <a:t>Definiowanie</a:t>
              </a:r>
              <a:r>
                <a:rPr lang="en-US" sz="1050" b="1" i="0" u="none" strike="noStrike" cap="none" dirty="0">
                  <a:solidFill>
                    <a:schemeClr val="dk1"/>
                  </a:solidFill>
                  <a:latin typeface="Arial"/>
                  <a:ea typeface="Arial"/>
                  <a:cs typeface="Arial"/>
                  <a:sym typeface="Arial"/>
                </a:rPr>
                <a:t> </a:t>
              </a:r>
              <a:r>
                <a:rPr lang="en-US" sz="1050" b="1" i="0" u="none" strike="noStrike" cap="none" dirty="0" err="1">
                  <a:solidFill>
                    <a:schemeClr val="dk1"/>
                  </a:solidFill>
                  <a:latin typeface="Arial"/>
                  <a:ea typeface="Arial"/>
                  <a:cs typeface="Arial"/>
                  <a:sym typeface="Arial"/>
                </a:rPr>
                <a:t>możliwości</a:t>
              </a:r>
              <a:r>
                <a:rPr lang="en-US" sz="1050" b="1" i="0" u="none" strike="noStrike" cap="none" dirty="0">
                  <a:solidFill>
                    <a:schemeClr val="dk1"/>
                  </a:solidFill>
                  <a:latin typeface="Arial"/>
                  <a:ea typeface="Arial"/>
                  <a:cs typeface="Arial"/>
                  <a:sym typeface="Arial"/>
                </a:rPr>
                <a:t> online</a:t>
              </a:r>
              <a:endParaRPr sz="1050" b="1" i="0" u="none" strike="noStrike" cap="none" dirty="0">
                <a:solidFill>
                  <a:schemeClr val="dk1"/>
                </a:solidFill>
                <a:latin typeface="Arial"/>
                <a:ea typeface="Arial"/>
                <a:cs typeface="Arial"/>
                <a:sym typeface="Arial"/>
              </a:endParaRPr>
            </a:p>
          </p:txBody>
        </p:sp>
        <p:sp>
          <p:nvSpPr>
            <p:cNvPr id="229" name="Google Shape;229;p50"/>
            <p:cNvSpPr/>
            <p:nvPr/>
          </p:nvSpPr>
          <p:spPr>
            <a:xfrm>
              <a:off x="2232834" y="3974458"/>
              <a:ext cx="8963243" cy="2623061"/>
            </a:xfrm>
            <a:prstGeom prst="rect">
              <a:avLst/>
            </a:prstGeom>
            <a:solidFill>
              <a:srgbClr val="FDE5B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30" name="Google Shape;230;p50"/>
            <p:cNvCxnSpPr/>
            <p:nvPr/>
          </p:nvCxnSpPr>
          <p:spPr>
            <a:xfrm>
              <a:off x="4960086" y="2045869"/>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31" name="Google Shape;231;p50"/>
            <p:cNvCxnSpPr/>
            <p:nvPr/>
          </p:nvCxnSpPr>
          <p:spPr>
            <a:xfrm>
              <a:off x="7830876" y="2064464"/>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32" name="Google Shape;232;p50"/>
            <p:cNvCxnSpPr>
              <a:stCxn id="225" idx="0"/>
            </p:cNvCxnSpPr>
            <p:nvPr/>
          </p:nvCxnSpPr>
          <p:spPr>
            <a:xfrm flipH="1" flipV="1">
              <a:off x="6730405" y="1111083"/>
              <a:ext cx="1" cy="314606"/>
            </a:xfrm>
            <a:prstGeom prst="straightConnector1">
              <a:avLst/>
            </a:prstGeom>
            <a:noFill/>
            <a:ln w="38100" cap="flat" cmpd="sng">
              <a:solidFill>
                <a:schemeClr val="dk1"/>
              </a:solidFill>
              <a:prstDash val="solid"/>
              <a:round/>
              <a:headEnd type="triangle" w="med" len="med"/>
              <a:tailEnd type="none" w="sm" len="sm"/>
            </a:ln>
          </p:spPr>
        </p:cxnSp>
        <p:sp>
          <p:nvSpPr>
            <p:cNvPr id="233" name="Google Shape;233;p50"/>
            <p:cNvSpPr/>
            <p:nvPr/>
          </p:nvSpPr>
          <p:spPr>
            <a:xfrm>
              <a:off x="5629937" y="2842420"/>
              <a:ext cx="2200939" cy="1002582"/>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dirty="0" err="1">
                  <a:solidFill>
                    <a:schemeClr val="lt1"/>
                  </a:solidFill>
                  <a:latin typeface="Arial"/>
                  <a:ea typeface="Arial"/>
                  <a:cs typeface="Arial"/>
                  <a:sym typeface="Arial"/>
                </a:rPr>
                <a:t>Definiowanie</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strategii</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marketingu</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cyfrowego</a:t>
              </a:r>
              <a:endParaRPr sz="1200" b="0" i="0" u="none" strike="noStrike" cap="none" dirty="0">
                <a:solidFill>
                  <a:schemeClr val="lt1"/>
                </a:solidFill>
                <a:latin typeface="Arial"/>
                <a:ea typeface="Arial"/>
                <a:cs typeface="Arial"/>
                <a:sym typeface="Arial"/>
              </a:endParaRPr>
            </a:p>
          </p:txBody>
        </p:sp>
        <p:sp>
          <p:nvSpPr>
            <p:cNvPr id="234" name="Google Shape;234;p50"/>
            <p:cNvSpPr/>
            <p:nvPr/>
          </p:nvSpPr>
          <p:spPr>
            <a:xfrm>
              <a:off x="2759146" y="2842421"/>
              <a:ext cx="2200939" cy="973926"/>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dirty="0" err="1">
                  <a:solidFill>
                    <a:schemeClr val="lt1"/>
                  </a:solidFill>
                  <a:latin typeface="Arial"/>
                  <a:ea typeface="Arial"/>
                  <a:cs typeface="Arial"/>
                  <a:sym typeface="Arial"/>
                </a:rPr>
                <a:t>Zdefiniowanie</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propozycji</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wartości</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dla</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klienta</a:t>
              </a:r>
              <a:endParaRPr sz="1200" b="0" i="0" u="none" strike="noStrike" cap="none" dirty="0">
                <a:solidFill>
                  <a:schemeClr val="lt1"/>
                </a:solidFill>
                <a:latin typeface="Arial"/>
                <a:ea typeface="Arial"/>
                <a:cs typeface="Arial"/>
                <a:sym typeface="Arial"/>
              </a:endParaRPr>
            </a:p>
          </p:txBody>
        </p:sp>
        <p:sp>
          <p:nvSpPr>
            <p:cNvPr id="235" name="Google Shape;235;p50"/>
            <p:cNvSpPr/>
            <p:nvPr/>
          </p:nvSpPr>
          <p:spPr>
            <a:xfrm>
              <a:off x="8500725" y="2822970"/>
              <a:ext cx="2200939" cy="993376"/>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dirty="0" err="1">
                  <a:solidFill>
                    <a:schemeClr val="lt1"/>
                  </a:solidFill>
                  <a:latin typeface="Arial"/>
                  <a:ea typeface="Arial"/>
                  <a:cs typeface="Arial"/>
                  <a:sym typeface="Arial"/>
                </a:rPr>
                <a:t>Definiowanie</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segmentów</a:t>
              </a:r>
              <a:endParaRPr sz="1200" b="0" i="0" u="none" strike="noStrike" cap="none" dirty="0">
                <a:solidFill>
                  <a:schemeClr val="lt1"/>
                </a:solidFill>
                <a:latin typeface="Arial"/>
                <a:ea typeface="Arial"/>
                <a:cs typeface="Arial"/>
                <a:sym typeface="Arial"/>
              </a:endParaRPr>
            </a:p>
          </p:txBody>
        </p:sp>
        <p:cxnSp>
          <p:nvCxnSpPr>
            <p:cNvPr id="236" name="Google Shape;236;p50"/>
            <p:cNvCxnSpPr/>
            <p:nvPr/>
          </p:nvCxnSpPr>
          <p:spPr>
            <a:xfrm>
              <a:off x="4960086" y="3391045"/>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37" name="Google Shape;237;p50"/>
            <p:cNvCxnSpPr/>
            <p:nvPr/>
          </p:nvCxnSpPr>
          <p:spPr>
            <a:xfrm>
              <a:off x="7830876" y="3409640"/>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38" name="Google Shape;238;p50"/>
            <p:cNvCxnSpPr>
              <a:stCxn id="233" idx="0"/>
            </p:cNvCxnSpPr>
            <p:nvPr/>
          </p:nvCxnSpPr>
          <p:spPr>
            <a:xfrm flipH="1" flipV="1">
              <a:off x="6730404" y="2531925"/>
              <a:ext cx="3" cy="310495"/>
            </a:xfrm>
            <a:prstGeom prst="straightConnector1">
              <a:avLst/>
            </a:prstGeom>
            <a:noFill/>
            <a:ln w="38100" cap="flat" cmpd="sng">
              <a:solidFill>
                <a:schemeClr val="dk1"/>
              </a:solidFill>
              <a:prstDash val="solid"/>
              <a:round/>
              <a:headEnd type="triangle" w="med" len="med"/>
              <a:tailEnd type="none" w="sm" len="sm"/>
            </a:ln>
          </p:spPr>
        </p:cxnSp>
        <p:sp>
          <p:nvSpPr>
            <p:cNvPr id="239" name="Google Shape;239;p50"/>
            <p:cNvSpPr/>
            <p:nvPr/>
          </p:nvSpPr>
          <p:spPr>
            <a:xfrm>
              <a:off x="396943" y="3974460"/>
              <a:ext cx="1835888" cy="2623060"/>
            </a:xfrm>
            <a:prstGeom prst="rect">
              <a:avLst/>
            </a:prstGeom>
            <a:solidFill>
              <a:srgbClr val="FEE8E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en-US" sz="1050" b="1" i="0" u="none" strike="noStrike" cap="none">
                  <a:solidFill>
                    <a:schemeClr val="dk1"/>
                  </a:solidFill>
                  <a:latin typeface="Arial"/>
                  <a:ea typeface="Arial"/>
                  <a:cs typeface="Arial"/>
                  <a:sym typeface="Arial"/>
                </a:rPr>
                <a:t>Wdrożenie i praktyka</a:t>
              </a:r>
              <a:endParaRPr sz="1050" b="1" i="0" u="none" strike="noStrike" cap="none">
                <a:solidFill>
                  <a:schemeClr val="dk1"/>
                </a:solidFill>
                <a:latin typeface="Arial"/>
                <a:ea typeface="Arial"/>
                <a:cs typeface="Arial"/>
                <a:sym typeface="Arial"/>
              </a:endParaRPr>
            </a:p>
          </p:txBody>
        </p:sp>
        <p:sp>
          <p:nvSpPr>
            <p:cNvPr id="240" name="Google Shape;240;p50"/>
            <p:cNvSpPr/>
            <p:nvPr/>
          </p:nvSpPr>
          <p:spPr>
            <a:xfrm>
              <a:off x="396940" y="2688977"/>
              <a:ext cx="1835888" cy="1290024"/>
            </a:xfrm>
            <a:prstGeom prst="rect">
              <a:avLst/>
            </a:prstGeom>
            <a:solidFill>
              <a:srgbClr val="E0FAF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en-US" sz="1050" b="1" i="0" u="none" strike="noStrike" cap="none">
                  <a:solidFill>
                    <a:schemeClr val="dk1"/>
                  </a:solidFill>
                  <a:latin typeface="Arial"/>
                  <a:ea typeface="Arial"/>
                  <a:cs typeface="Arial"/>
                  <a:sym typeface="Arial"/>
                </a:rPr>
                <a:t>Wybór podejścia do strategii</a:t>
              </a:r>
              <a:endParaRPr sz="1050" b="1" i="0" u="none" strike="noStrike" cap="none">
                <a:solidFill>
                  <a:schemeClr val="dk1"/>
                </a:solidFill>
                <a:latin typeface="Arial"/>
                <a:ea typeface="Arial"/>
                <a:cs typeface="Arial"/>
                <a:sym typeface="Arial"/>
              </a:endParaRPr>
            </a:p>
          </p:txBody>
        </p:sp>
        <p:sp>
          <p:nvSpPr>
            <p:cNvPr id="241" name="Google Shape;241;p50"/>
            <p:cNvSpPr/>
            <p:nvPr/>
          </p:nvSpPr>
          <p:spPr>
            <a:xfrm>
              <a:off x="5629936"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dirty="0" err="1">
                  <a:solidFill>
                    <a:schemeClr val="lt1"/>
                  </a:solidFill>
                  <a:latin typeface="Arial"/>
                  <a:ea typeface="Arial"/>
                  <a:cs typeface="Arial"/>
                  <a:sym typeface="Arial"/>
                </a:rPr>
                <a:t>Doświadczenie</a:t>
              </a:r>
              <a:r>
                <a:rPr lang="en-US" sz="1200" b="0" i="0" u="none" strike="noStrike" cap="none" dirty="0">
                  <a:solidFill>
                    <a:schemeClr val="lt1"/>
                  </a:solidFill>
                  <a:latin typeface="Arial"/>
                  <a:ea typeface="Arial"/>
                  <a:cs typeface="Arial"/>
                  <a:sym typeface="Arial"/>
                </a:rPr>
                <a:t> </a:t>
              </a:r>
              <a:endParaRPr lang="pl-PL" sz="1200" b="0" i="0" u="none" strike="noStrike" cap="none" dirty="0" smtClean="0">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dirty="0" smtClean="0">
                  <a:solidFill>
                    <a:schemeClr val="lt1"/>
                  </a:solidFill>
                  <a:latin typeface="Arial"/>
                  <a:ea typeface="Arial"/>
                  <a:cs typeface="Arial"/>
                  <a:sym typeface="Arial"/>
                </a:rPr>
                <a:t>w </a:t>
              </a:r>
              <a:r>
                <a:rPr lang="en-US" sz="1200" b="0" i="0" u="none" strike="noStrike" cap="none" dirty="0" err="1">
                  <a:solidFill>
                    <a:schemeClr val="lt1"/>
                  </a:solidFill>
                  <a:latin typeface="Arial"/>
                  <a:ea typeface="Arial"/>
                  <a:cs typeface="Arial"/>
                  <a:sym typeface="Arial"/>
                </a:rPr>
                <a:t>marketingu</a:t>
              </a:r>
              <a:r>
                <a:rPr lang="en-US" sz="1200" b="0" i="0" u="none" strike="noStrike" cap="none" dirty="0">
                  <a:solidFill>
                    <a:schemeClr val="lt1"/>
                  </a:solidFill>
                  <a:latin typeface="Arial"/>
                  <a:ea typeface="Arial"/>
                  <a:cs typeface="Arial"/>
                  <a:sym typeface="Arial"/>
                </a:rPr>
                <a:t> </a:t>
              </a:r>
              <a:r>
                <a:rPr lang="en-US" sz="1200" b="0" i="0" u="none" strike="noStrike" cap="none" dirty="0" err="1">
                  <a:solidFill>
                    <a:schemeClr val="lt1"/>
                  </a:solidFill>
                  <a:latin typeface="Arial"/>
                  <a:ea typeface="Arial"/>
                  <a:cs typeface="Arial"/>
                  <a:sym typeface="Arial"/>
                </a:rPr>
                <a:t>cyfrowym</a:t>
              </a:r>
              <a:endParaRPr sz="1200" b="0" i="0" u="none" strike="noStrike" cap="none" dirty="0">
                <a:solidFill>
                  <a:schemeClr val="lt1"/>
                </a:solidFill>
                <a:latin typeface="Arial"/>
                <a:ea typeface="Arial"/>
                <a:cs typeface="Arial"/>
                <a:sym typeface="Arial"/>
              </a:endParaRPr>
            </a:p>
          </p:txBody>
        </p:sp>
        <p:sp>
          <p:nvSpPr>
            <p:cNvPr id="242" name="Google Shape;242;p50"/>
            <p:cNvSpPr/>
            <p:nvPr/>
          </p:nvSpPr>
          <p:spPr>
            <a:xfrm>
              <a:off x="2759147"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Cyfrowy marketing relacji</a:t>
              </a:r>
              <a:endParaRPr sz="1400" b="0" i="0" u="none" strike="noStrike" cap="none">
                <a:solidFill>
                  <a:srgbClr val="000000"/>
                </a:solidFill>
                <a:latin typeface="Arial"/>
                <a:ea typeface="Arial"/>
                <a:cs typeface="Arial"/>
                <a:sym typeface="Arial"/>
              </a:endParaRPr>
            </a:p>
          </p:txBody>
        </p:sp>
        <p:sp>
          <p:nvSpPr>
            <p:cNvPr id="243" name="Google Shape;243;p50"/>
            <p:cNvSpPr/>
            <p:nvPr/>
          </p:nvSpPr>
          <p:spPr>
            <a:xfrm>
              <a:off x="8500726"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Cyfrowa mieszanka marketingowa</a:t>
              </a:r>
              <a:endParaRPr sz="1200" b="0" i="0" u="none" strike="noStrike" cap="none">
                <a:solidFill>
                  <a:schemeClr val="lt1"/>
                </a:solidFill>
                <a:latin typeface="Arial"/>
                <a:ea typeface="Arial"/>
                <a:cs typeface="Arial"/>
                <a:sym typeface="Arial"/>
              </a:endParaRPr>
            </a:p>
          </p:txBody>
        </p:sp>
        <p:cxnSp>
          <p:nvCxnSpPr>
            <p:cNvPr id="244" name="Google Shape;244;p50"/>
            <p:cNvCxnSpPr/>
            <p:nvPr/>
          </p:nvCxnSpPr>
          <p:spPr>
            <a:xfrm>
              <a:off x="4960086" y="4719969"/>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45" name="Google Shape;245;p50"/>
            <p:cNvCxnSpPr/>
            <p:nvPr/>
          </p:nvCxnSpPr>
          <p:spPr>
            <a:xfrm>
              <a:off x="7830876" y="4738564"/>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46" name="Google Shape;246;p50"/>
            <p:cNvCxnSpPr>
              <a:endCxn id="233" idx="2"/>
            </p:cNvCxnSpPr>
            <p:nvPr/>
          </p:nvCxnSpPr>
          <p:spPr>
            <a:xfrm flipV="1">
              <a:off x="6730405" y="3845002"/>
              <a:ext cx="1" cy="449669"/>
            </a:xfrm>
            <a:prstGeom prst="straightConnector1">
              <a:avLst/>
            </a:prstGeom>
            <a:noFill/>
            <a:ln w="38100" cap="flat" cmpd="sng">
              <a:solidFill>
                <a:schemeClr val="dk1"/>
              </a:solidFill>
              <a:prstDash val="solid"/>
              <a:round/>
              <a:headEnd type="triangle" w="med" len="med"/>
              <a:tailEnd type="none" w="sm" len="sm"/>
            </a:ln>
          </p:spPr>
        </p:cxnSp>
        <p:sp>
          <p:nvSpPr>
            <p:cNvPr id="247" name="Google Shape;247;p50"/>
            <p:cNvSpPr/>
            <p:nvPr/>
          </p:nvSpPr>
          <p:spPr>
            <a:xfrm>
              <a:off x="5629936" y="563212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Pomiar i kontrola</a:t>
              </a:r>
              <a:endParaRPr sz="1200" b="0" i="0" u="none" strike="noStrike" cap="none">
                <a:solidFill>
                  <a:schemeClr val="lt1"/>
                </a:solidFill>
                <a:latin typeface="Arial"/>
                <a:ea typeface="Arial"/>
                <a:cs typeface="Arial"/>
                <a:sym typeface="Arial"/>
              </a:endParaRPr>
            </a:p>
          </p:txBody>
        </p:sp>
        <p:cxnSp>
          <p:nvCxnSpPr>
            <p:cNvPr id="248" name="Google Shape;248;p50"/>
            <p:cNvCxnSpPr/>
            <p:nvPr/>
          </p:nvCxnSpPr>
          <p:spPr>
            <a:xfrm rot="10800000">
              <a:off x="6730406" y="5122641"/>
              <a:ext cx="0" cy="509485"/>
            </a:xfrm>
            <a:prstGeom prst="straightConnector1">
              <a:avLst/>
            </a:prstGeom>
            <a:noFill/>
            <a:ln w="38100" cap="flat" cmpd="sng">
              <a:solidFill>
                <a:schemeClr val="dk1"/>
              </a:solidFill>
              <a:prstDash val="solid"/>
              <a:round/>
              <a:headEnd type="triangle" w="med" len="med"/>
              <a:tailEnd type="none" w="sm" len="sm"/>
            </a:ln>
          </p:spPr>
        </p:cxnSp>
        <p:sp>
          <p:nvSpPr>
            <p:cNvPr id="249" name="Google Shape;249;p50"/>
            <p:cNvSpPr txBox="1"/>
            <p:nvPr/>
          </p:nvSpPr>
          <p:spPr>
            <a:xfrm rot="-5400000">
              <a:off x="9195326" y="3956000"/>
              <a:ext cx="4971600" cy="619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1" i="0" u="none" strike="noStrike" cap="none">
                  <a:solidFill>
                    <a:srgbClr val="151149"/>
                  </a:solidFill>
                  <a:latin typeface="Arial"/>
                  <a:ea typeface="Arial"/>
                  <a:cs typeface="Arial"/>
                  <a:sym typeface="Arial"/>
                </a:rPr>
                <a:t>Proces opracowywania strategii marketingu cyfrowego</a:t>
              </a:r>
              <a:r>
                <a:rPr lang="en-US" sz="1050" b="0" i="0" u="none" strike="noStrike" cap="none">
                  <a:solidFill>
                    <a:srgbClr val="151149"/>
                  </a:solidFill>
                  <a:latin typeface="Arial"/>
                  <a:ea typeface="Arial"/>
                  <a:cs typeface="Arial"/>
                  <a:sym typeface="Arial"/>
                </a:rPr>
                <a:t>.</a:t>
              </a:r>
              <a:endParaRPr sz="140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US" sz="1050" b="0" i="0" u="none" strike="noStrike" cap="none">
                  <a:solidFill>
                    <a:srgbClr val="151149"/>
                  </a:solidFill>
                  <a:latin typeface="Arial"/>
                  <a:ea typeface="Arial"/>
                  <a:cs typeface="Arial"/>
                  <a:sym typeface="Arial"/>
                </a:rPr>
                <a:t>Źródło: Dostosowane z Chaffey &amp; Smith, 2017, s. 29.</a:t>
              </a:r>
              <a:endParaRPr sz="1400" b="0" i="0" u="none" strike="noStrike" cap="none">
                <a:solidFill>
                  <a:srgbClr val="151149"/>
                </a:solidFill>
                <a:latin typeface="Arial"/>
                <a:ea typeface="Arial"/>
                <a:cs typeface="Arial"/>
                <a:sym typeface="Aria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g200e5ce3493_0_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783F04"/>
              </a:solidFill>
              <a:latin typeface="Arial"/>
              <a:ea typeface="Arial"/>
              <a:cs typeface="Arial"/>
              <a:sym typeface="Arial"/>
            </a:endParaRPr>
          </a:p>
        </p:txBody>
      </p:sp>
      <p:sp>
        <p:nvSpPr>
          <p:cNvPr id="255" name="Google Shape;255;g200e5ce3493_0_5"/>
          <p:cNvSpPr txBox="1"/>
          <p:nvPr/>
        </p:nvSpPr>
        <p:spPr>
          <a:xfrm>
            <a:off x="478350" y="1262796"/>
            <a:ext cx="8261100" cy="3066900"/>
          </a:xfrm>
          <a:prstGeom prst="rect">
            <a:avLst/>
          </a:prstGeom>
          <a:noFill/>
          <a:ln>
            <a:noFill/>
          </a:ln>
        </p:spPr>
        <p:txBody>
          <a:bodyPr spcFirstLastPara="1" wrap="square" lIns="91425" tIns="91425" rIns="91425" bIns="91425" anchor="t" anchorCtr="0">
            <a:noAutofit/>
          </a:bodyPr>
          <a:lstStyle/>
          <a:p>
            <a:pPr marL="0" marR="0" lvl="0" indent="0" algn="just" rtl="0">
              <a:lnSpc>
                <a:spcPct val="100000"/>
              </a:lnSpc>
              <a:spcBef>
                <a:spcPts val="80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just" rtl="0">
              <a:lnSpc>
                <a:spcPct val="100000"/>
              </a:lnSpc>
              <a:spcBef>
                <a:spcPts val="800"/>
              </a:spcBef>
              <a:spcAft>
                <a:spcPts val="80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56" name="Google Shape;256;g200e5ce3493_0_5"/>
          <p:cNvSpPr txBox="1">
            <a:spLocks noGrp="1"/>
          </p:cNvSpPr>
          <p:nvPr>
            <p:ph type="body" idx="1"/>
          </p:nvPr>
        </p:nvSpPr>
        <p:spPr>
          <a:xfrm>
            <a:off x="840583" y="278010"/>
            <a:ext cx="6614054" cy="4431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pl-PL" sz="3200" dirty="0" smtClean="0"/>
              <a:t>Prawda/Fałsz</a:t>
            </a:r>
            <a:endParaRPr dirty="0"/>
          </a:p>
        </p:txBody>
      </p:sp>
      <p:sp>
        <p:nvSpPr>
          <p:cNvPr id="257" name="Google Shape;257;g200e5ce3493_0_5"/>
          <p:cNvSpPr txBox="1">
            <a:spLocks noGrp="1"/>
          </p:cNvSpPr>
          <p:nvPr>
            <p:ph type="body" idx="2"/>
          </p:nvPr>
        </p:nvSpPr>
        <p:spPr>
          <a:xfrm>
            <a:off x="840583" y="887767"/>
            <a:ext cx="5501602" cy="2863361"/>
          </a:xfrm>
          <a:prstGeom prst="rect">
            <a:avLst/>
          </a:prstGeom>
          <a:noFill/>
          <a:ln>
            <a:noFill/>
          </a:ln>
        </p:spPr>
        <p:txBody>
          <a:bodyPr spcFirstLastPara="1" wrap="square" lIns="0" tIns="0" rIns="0" bIns="0" anchor="t" anchorCtr="0">
            <a:noAutofit/>
          </a:bodyPr>
          <a:lstStyle/>
          <a:p>
            <a:pPr marL="0" marR="0" lvl="0" indent="0" algn="just" rtl="0">
              <a:lnSpc>
                <a:spcPct val="150000"/>
              </a:lnSpc>
              <a:spcBef>
                <a:spcPts val="0"/>
              </a:spcBef>
              <a:spcAft>
                <a:spcPts val="0"/>
              </a:spcAft>
              <a:buClr>
                <a:srgbClr val="000000"/>
              </a:buClr>
              <a:buSzPts val="1800"/>
              <a:buFont typeface="Arial"/>
              <a:buNone/>
            </a:pPr>
            <a:r>
              <a:rPr lang="en-US" sz="1600" b="0" i="0" u="none" strike="noStrike" cap="none" dirty="0" err="1">
                <a:latin typeface="Arial"/>
                <a:ea typeface="Arial"/>
                <a:cs typeface="Arial"/>
                <a:sym typeface="Arial"/>
              </a:rPr>
              <a:t>Sklasyfikuj</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poniższe</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stwierdzenia</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jako</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prawdziwe</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i</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fałszywe</a:t>
            </a:r>
            <a:r>
              <a:rPr lang="en-US" sz="1600" b="0" i="0" u="none" strike="noStrike" cap="none" dirty="0">
                <a:latin typeface="Arial"/>
                <a:ea typeface="Arial"/>
                <a:cs typeface="Arial"/>
                <a:sym typeface="Arial"/>
              </a:rPr>
              <a:t>. </a:t>
            </a:r>
            <a:r>
              <a:rPr lang="pl-PL" sz="1600" dirty="0"/>
              <a:t/>
            </a:r>
            <a:br>
              <a:rPr lang="pl-PL" sz="1600" dirty="0"/>
            </a:br>
            <a:r>
              <a:rPr lang="en-US" sz="1600" b="0" i="0" u="none" strike="noStrike" cap="none" dirty="0" smtClean="0">
                <a:latin typeface="Arial"/>
                <a:ea typeface="Arial"/>
                <a:cs typeface="Arial"/>
                <a:sym typeface="Arial"/>
              </a:rPr>
              <a:t>W </a:t>
            </a:r>
            <a:r>
              <a:rPr lang="en-US" sz="1600" b="0" i="0" u="none" strike="noStrike" cap="none" dirty="0" err="1">
                <a:latin typeface="Arial"/>
                <a:ea typeface="Arial"/>
                <a:cs typeface="Arial"/>
                <a:sym typeface="Arial"/>
              </a:rPr>
              <a:t>przypadku</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stwierdzeń</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które</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uważasz</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za</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fałszywe</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uzasadnij</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swój</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wybór</a:t>
            </a:r>
            <a:r>
              <a:rPr lang="en-US" sz="1600" b="0" i="0" u="none" strike="noStrike" cap="none" dirty="0">
                <a:latin typeface="Arial"/>
                <a:ea typeface="Arial"/>
                <a:cs typeface="Arial"/>
                <a:sym typeface="Arial"/>
              </a:rPr>
              <a:t>.</a:t>
            </a:r>
            <a:endParaRPr dirty="0"/>
          </a:p>
          <a:p>
            <a:pPr marL="457200" marR="0" lvl="0" indent="-342900" algn="just" rtl="0">
              <a:lnSpc>
                <a:spcPct val="150000"/>
              </a:lnSpc>
              <a:spcBef>
                <a:spcPts val="800"/>
              </a:spcBef>
              <a:spcAft>
                <a:spcPts val="0"/>
              </a:spcAft>
              <a:buClr>
                <a:srgbClr val="11AA81"/>
              </a:buClr>
              <a:buSzPts val="1800"/>
              <a:buFont typeface="Arial"/>
              <a:buAutoNum type="arabicPeriod"/>
            </a:pPr>
            <a:r>
              <a:rPr lang="en-US" sz="1600" b="0" i="0" u="none" strike="noStrike" cap="none" dirty="0" err="1">
                <a:latin typeface="Arial"/>
                <a:ea typeface="Arial"/>
                <a:cs typeface="Arial"/>
                <a:sym typeface="Arial"/>
              </a:rPr>
              <a:t>Cele</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powinny</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być</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zdefiniowane</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zgodnie</a:t>
            </a:r>
            <a:r>
              <a:rPr lang="en-US" sz="1600" b="0" i="0" u="none" strike="noStrike" cap="none" dirty="0">
                <a:latin typeface="Arial"/>
                <a:ea typeface="Arial"/>
                <a:cs typeface="Arial"/>
                <a:sym typeface="Arial"/>
              </a:rPr>
              <a:t> z </a:t>
            </a:r>
            <a:r>
              <a:rPr lang="en-US" sz="1600" b="0" i="0" u="none" strike="noStrike" cap="none" dirty="0" err="1">
                <a:latin typeface="Arial"/>
                <a:ea typeface="Arial"/>
                <a:cs typeface="Arial"/>
                <a:sym typeface="Arial"/>
              </a:rPr>
              <a:t>wybraną</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strategią</a:t>
            </a:r>
            <a:r>
              <a:rPr lang="en-US" sz="1600" b="0" i="0" u="none" strike="noStrike" cap="none" dirty="0">
                <a:latin typeface="Arial"/>
                <a:ea typeface="Arial"/>
                <a:cs typeface="Arial"/>
                <a:sym typeface="Arial"/>
              </a:rPr>
              <a:t>.</a:t>
            </a:r>
            <a:endParaRPr dirty="0"/>
          </a:p>
          <a:p>
            <a:pPr marL="457200" marR="0" lvl="0" indent="-342900" algn="just" rtl="0">
              <a:lnSpc>
                <a:spcPct val="150000"/>
              </a:lnSpc>
              <a:spcBef>
                <a:spcPts val="0"/>
              </a:spcBef>
              <a:spcAft>
                <a:spcPts val="0"/>
              </a:spcAft>
              <a:buClr>
                <a:srgbClr val="11AA81"/>
              </a:buClr>
              <a:buSzPts val="1800"/>
              <a:buFont typeface="Arial"/>
              <a:buAutoNum type="arabicPeriod"/>
            </a:pPr>
            <a:r>
              <a:rPr lang="en-US" sz="1600" b="0" i="0" u="none" strike="noStrike" cap="none" dirty="0" err="1">
                <a:latin typeface="Arial"/>
                <a:ea typeface="Arial"/>
                <a:cs typeface="Arial"/>
                <a:sym typeface="Arial"/>
              </a:rPr>
              <a:t>Tylko</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środowisko</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warunkuje</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wybór</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strategii</a:t>
            </a:r>
            <a:r>
              <a:rPr lang="en-US" sz="1600" b="0" i="0" u="none" strike="noStrike" cap="none" dirty="0">
                <a:latin typeface="Arial"/>
                <a:ea typeface="Arial"/>
                <a:cs typeface="Arial"/>
                <a:sym typeface="Arial"/>
              </a:rPr>
              <a:t>.</a:t>
            </a:r>
            <a:endParaRPr dirty="0"/>
          </a:p>
          <a:p>
            <a:pPr marL="457200" marR="0" lvl="0" indent="-342900" algn="just" rtl="0">
              <a:lnSpc>
                <a:spcPct val="150000"/>
              </a:lnSpc>
              <a:spcBef>
                <a:spcPts val="0"/>
              </a:spcBef>
              <a:spcAft>
                <a:spcPts val="0"/>
              </a:spcAft>
              <a:buClr>
                <a:srgbClr val="11AA81"/>
              </a:buClr>
              <a:buSzPts val="1800"/>
              <a:buFont typeface="Arial"/>
              <a:buAutoNum type="arabicPeriod"/>
            </a:pPr>
            <a:r>
              <a:rPr lang="en-US" sz="1600" b="0" i="0" u="none" strike="noStrike" cap="none" dirty="0" err="1">
                <a:latin typeface="Arial"/>
                <a:ea typeface="Arial"/>
                <a:cs typeface="Arial"/>
                <a:sym typeface="Arial"/>
              </a:rPr>
              <a:t>Zróżnicowanie</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nie</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zawsze</a:t>
            </a:r>
            <a:r>
              <a:rPr lang="en-US" sz="1600" b="0" i="0" u="none" strike="noStrike" cap="none" dirty="0">
                <a:latin typeface="Arial"/>
                <a:ea typeface="Arial"/>
                <a:cs typeface="Arial"/>
                <a:sym typeface="Arial"/>
              </a:rPr>
              <a:t> jest </a:t>
            </a:r>
            <a:r>
              <a:rPr lang="en-US" sz="1600" b="0" i="0" u="none" strike="noStrike" cap="none" dirty="0" err="1">
                <a:latin typeface="Arial"/>
                <a:ea typeface="Arial"/>
                <a:cs typeface="Arial"/>
                <a:sym typeface="Arial"/>
              </a:rPr>
              <a:t>zmartwieniem</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firmy</a:t>
            </a:r>
            <a:r>
              <a:rPr lang="en-US" sz="1600" b="0" i="0" u="none" strike="noStrike" cap="none" dirty="0">
                <a:latin typeface="Arial"/>
                <a:ea typeface="Arial"/>
                <a:cs typeface="Arial"/>
                <a:sym typeface="Arial"/>
              </a:rPr>
              <a:t>.</a:t>
            </a:r>
            <a:endParaRPr dirty="0"/>
          </a:p>
          <a:p>
            <a:pPr marL="457200" marR="0" lvl="0" indent="-342900" algn="just" rtl="0">
              <a:lnSpc>
                <a:spcPct val="150000"/>
              </a:lnSpc>
              <a:spcBef>
                <a:spcPts val="0"/>
              </a:spcBef>
              <a:spcAft>
                <a:spcPts val="0"/>
              </a:spcAft>
              <a:buClr>
                <a:srgbClr val="11AA81"/>
              </a:buClr>
              <a:buSzPts val="1800"/>
              <a:buFont typeface="Arial"/>
              <a:buAutoNum type="arabicPeriod"/>
            </a:pPr>
            <a:r>
              <a:rPr lang="en-US" sz="1600" b="0" i="0" u="none" strike="noStrike" cap="none" dirty="0" err="1">
                <a:latin typeface="Arial"/>
                <a:ea typeface="Arial"/>
                <a:cs typeface="Arial"/>
                <a:sym typeface="Arial"/>
              </a:rPr>
              <a:t>Strategia</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cyfrowa</a:t>
            </a:r>
            <a:r>
              <a:rPr lang="en-US" sz="1600" b="0" i="0" u="none" strike="noStrike" cap="none" dirty="0">
                <a:latin typeface="Arial"/>
                <a:ea typeface="Arial"/>
                <a:cs typeface="Arial"/>
                <a:sym typeface="Arial"/>
              </a:rPr>
              <a:t> jest </a:t>
            </a:r>
            <a:r>
              <a:rPr lang="en-US" sz="1600" b="0" i="0" u="none" strike="noStrike" cap="none" dirty="0" err="1">
                <a:latin typeface="Arial"/>
                <a:ea typeface="Arial"/>
                <a:cs typeface="Arial"/>
                <a:sym typeface="Arial"/>
              </a:rPr>
              <a:t>opracowywana</a:t>
            </a:r>
            <a:r>
              <a:rPr lang="en-US" sz="1600" b="0" i="0" u="none" strike="noStrike" cap="none" dirty="0">
                <a:latin typeface="Arial"/>
                <a:ea typeface="Arial"/>
                <a:cs typeface="Arial"/>
                <a:sym typeface="Arial"/>
              </a:rPr>
              <a:t> </a:t>
            </a:r>
            <a:r>
              <a:rPr lang="en-US" sz="1600" b="0" i="0" u="none" strike="noStrike" cap="none" dirty="0" err="1">
                <a:latin typeface="Arial"/>
                <a:ea typeface="Arial"/>
                <a:cs typeface="Arial"/>
                <a:sym typeface="Arial"/>
              </a:rPr>
              <a:t>autonomicznie</a:t>
            </a:r>
            <a:r>
              <a:rPr lang="en-US" sz="1600" b="0" i="0" u="none" strike="noStrike" cap="none" dirty="0">
                <a:latin typeface="Arial"/>
                <a:ea typeface="Arial"/>
                <a:cs typeface="Arial"/>
                <a:sym typeface="Arial"/>
              </a:rPr>
              <a:t>.</a:t>
            </a:r>
            <a:endParaRPr dirty="0"/>
          </a:p>
          <a:p>
            <a:pPr marL="0" lvl="0" indent="0" algn="l" rtl="0">
              <a:lnSpc>
                <a:spcPct val="108000"/>
              </a:lnSpc>
              <a:spcBef>
                <a:spcPts val="0"/>
              </a:spcBef>
              <a:spcAft>
                <a:spcPts val="0"/>
              </a:spcAft>
              <a:buClr>
                <a:schemeClr val="lt1"/>
              </a:buClr>
              <a:buSzPts val="1500"/>
              <a:buNone/>
            </a:pP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51"/>
          <p:cNvSpPr txBox="1"/>
          <p:nvPr/>
        </p:nvSpPr>
        <p:spPr>
          <a:xfrm>
            <a:off x="1217182" y="2059423"/>
            <a:ext cx="6709635" cy="120015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rgbClr val="000000"/>
              </a:buClr>
              <a:buSzPts val="1100"/>
              <a:buFont typeface="Arial"/>
              <a:buNone/>
            </a:pPr>
            <a:endParaRPr sz="4400" b="1" i="0" u="none" strike="noStrike" cap="none">
              <a:solidFill>
                <a:srgbClr val="151149"/>
              </a:solidFill>
              <a:latin typeface="Arial"/>
              <a:ea typeface="Arial"/>
              <a:cs typeface="Arial"/>
              <a:sym typeface="Arial"/>
            </a:endParaRPr>
          </a:p>
        </p:txBody>
      </p:sp>
      <p:sp>
        <p:nvSpPr>
          <p:cNvPr id="263" name="Google Shape;263;p51"/>
          <p:cNvSpPr txBox="1">
            <a:spLocks noGrp="1"/>
          </p:cNvSpPr>
          <p:nvPr>
            <p:ph type="title" idx="4294967295"/>
          </p:nvPr>
        </p:nvSpPr>
        <p:spPr>
          <a:xfrm>
            <a:off x="0" y="1300597"/>
            <a:ext cx="9143999" cy="2450787"/>
          </a:xfrm>
          <a:prstGeom prst="rect">
            <a:avLst/>
          </a:prstGeom>
          <a:noFill/>
          <a:ln>
            <a:noFill/>
          </a:ln>
        </p:spPr>
        <p:txBody>
          <a:bodyPr spcFirstLastPara="1" wrap="square" lIns="91425" tIns="45700" rIns="91425" bIns="45700" anchor="b" anchorCtr="0">
            <a:noAutofit/>
          </a:bodyPr>
          <a:lstStyle/>
          <a:p>
            <a:pPr lvl="0" algn="ctr">
              <a:buSzPts val="3600"/>
            </a:pPr>
            <a:r>
              <a:rPr lang="en-US" sz="6000" b="1" i="0" u="none" strike="noStrike" cap="none" dirty="0" err="1">
                <a:sym typeface="Arial"/>
              </a:rPr>
              <a:t>Ocena</a:t>
            </a:r>
            <a:r>
              <a:rPr lang="en-US" sz="6000" b="1" i="0" u="none" strike="noStrike" cap="none" dirty="0">
                <a:sym typeface="Arial"/>
              </a:rPr>
              <a:t> </a:t>
            </a:r>
            <a:r>
              <a:rPr lang="en-US" sz="6000" dirty="0" err="1" smtClean="0"/>
              <a:t>wydajnoś</a:t>
            </a:r>
            <a:r>
              <a:rPr lang="pl-PL" sz="6000" dirty="0" smtClean="0"/>
              <a:t>ci</a:t>
            </a:r>
            <a:r>
              <a:rPr lang="en-US" sz="6000" dirty="0" smtClean="0"/>
              <a:t> </a:t>
            </a:r>
            <a:r>
              <a:rPr lang="en-US" sz="6000" dirty="0" err="1"/>
              <a:t>marketingu</a:t>
            </a:r>
            <a:r>
              <a:rPr lang="en-US" sz="6000" dirty="0"/>
              <a:t> </a:t>
            </a:r>
            <a:r>
              <a:rPr lang="en-US" sz="6000" b="1" i="0" u="none" strike="noStrike" cap="none" dirty="0" err="1">
                <a:sym typeface="Arial"/>
              </a:rPr>
              <a:t>cyfrowego</a:t>
            </a:r>
            <a:r>
              <a:rPr lang="en-US" sz="6000" b="1" i="0" u="none" strike="noStrike" cap="none" dirty="0">
                <a:sym typeface="Arial"/>
              </a:rPr>
              <a:t> </a:t>
            </a:r>
            <a:br>
              <a:rPr lang="en-US" sz="6000" b="1" i="0" u="none" strike="noStrike" cap="none" dirty="0">
                <a:sym typeface="Arial"/>
              </a:rPr>
            </a:br>
            <a:endParaRPr sz="6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5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269" name="Google Shape;269;p52"/>
          <p:cNvSpPr txBox="1"/>
          <p:nvPr/>
        </p:nvSpPr>
        <p:spPr>
          <a:xfrm>
            <a:off x="478350" y="1262796"/>
            <a:ext cx="8261100" cy="265136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000"/>
              <a:buFont typeface="Arial"/>
              <a:buNone/>
            </a:pPr>
            <a:endParaRPr sz="2000" b="0" i="0" u="none" strike="noStrike" cap="none">
              <a:solidFill>
                <a:schemeClr val="dk1"/>
              </a:solidFill>
              <a:latin typeface="Arial"/>
              <a:ea typeface="Arial"/>
              <a:cs typeface="Arial"/>
              <a:sym typeface="Arial"/>
            </a:endParaRPr>
          </a:p>
        </p:txBody>
      </p:sp>
      <p:sp>
        <p:nvSpPr>
          <p:cNvPr id="270" name="Google Shape;270;p5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171450" marR="0" lvl="0" indent="-171450" algn="l" rtl="0">
              <a:lnSpc>
                <a:spcPct val="90000"/>
              </a:lnSpc>
              <a:spcBef>
                <a:spcPts val="0"/>
              </a:spcBef>
              <a:spcAft>
                <a:spcPts val="0"/>
              </a:spcAft>
              <a:buClr>
                <a:srgbClr val="161249"/>
              </a:buClr>
              <a:buSzPts val="3200"/>
              <a:buFont typeface="Arial"/>
              <a:buNone/>
            </a:pPr>
            <a:r>
              <a:rPr lang="en-US" sz="3200" b="1" i="0" u="none" strike="noStrike" cap="none" dirty="0" err="1" smtClean="0">
                <a:solidFill>
                  <a:srgbClr val="161249"/>
                </a:solidFill>
                <a:latin typeface="Arial"/>
                <a:ea typeface="Arial"/>
                <a:cs typeface="Arial"/>
                <a:sym typeface="Arial"/>
              </a:rPr>
              <a:t>Ocena</a:t>
            </a:r>
            <a:r>
              <a:rPr lang="en-US" sz="3200" b="1" i="0" u="none" strike="noStrike" cap="none" dirty="0" smtClean="0">
                <a:solidFill>
                  <a:srgbClr val="161249"/>
                </a:solidFill>
                <a:latin typeface="Arial"/>
                <a:ea typeface="Arial"/>
                <a:cs typeface="Arial"/>
                <a:sym typeface="Arial"/>
              </a:rPr>
              <a:t> </a:t>
            </a:r>
            <a:r>
              <a:rPr lang="en-US" sz="3200" b="1" i="0" u="none" strike="noStrike" cap="none" dirty="0" err="1">
                <a:solidFill>
                  <a:srgbClr val="161249"/>
                </a:solidFill>
                <a:latin typeface="Arial"/>
                <a:ea typeface="Arial"/>
                <a:cs typeface="Arial"/>
                <a:sym typeface="Arial"/>
              </a:rPr>
              <a:t>wydajności</a:t>
            </a:r>
            <a:r>
              <a:rPr lang="en-US" sz="3200" b="1" i="0" u="none" strike="noStrike" cap="none" dirty="0">
                <a:solidFill>
                  <a:srgbClr val="161249"/>
                </a:solidFill>
                <a:latin typeface="Arial"/>
                <a:ea typeface="Arial"/>
                <a:cs typeface="Arial"/>
                <a:sym typeface="Arial"/>
              </a:rPr>
              <a:t> </a:t>
            </a:r>
            <a:r>
              <a:rPr lang="en-US" sz="3200" b="1" i="0" u="none" strike="noStrike" cap="none" dirty="0" err="1" smtClean="0">
                <a:solidFill>
                  <a:srgbClr val="161249"/>
                </a:solidFill>
                <a:latin typeface="Arial"/>
                <a:ea typeface="Arial"/>
                <a:cs typeface="Arial"/>
                <a:sym typeface="Arial"/>
              </a:rPr>
              <a:t>marketingu</a:t>
            </a:r>
            <a:r>
              <a:rPr lang="pl-PL" sz="3200" dirty="0" smtClean="0"/>
              <a:t> </a:t>
            </a:r>
            <a:r>
              <a:rPr lang="en-US" sz="3200" b="1" i="0" u="none" strike="noStrike" cap="none" dirty="0" err="1" smtClean="0">
                <a:solidFill>
                  <a:srgbClr val="161249"/>
                </a:solidFill>
                <a:latin typeface="Arial"/>
                <a:ea typeface="Arial"/>
                <a:cs typeface="Arial"/>
                <a:sym typeface="Arial"/>
              </a:rPr>
              <a:t>cyfrowego</a:t>
            </a:r>
            <a:endParaRPr sz="3200" dirty="0"/>
          </a:p>
        </p:txBody>
      </p:sp>
      <p:sp>
        <p:nvSpPr>
          <p:cNvPr id="271" name="Google Shape;271;p52"/>
          <p:cNvSpPr txBox="1">
            <a:spLocks noGrp="1"/>
          </p:cNvSpPr>
          <p:nvPr>
            <p:ph type="body" idx="1"/>
          </p:nvPr>
        </p:nvSpPr>
        <p:spPr>
          <a:xfrm>
            <a:off x="665550" y="1379885"/>
            <a:ext cx="7886700" cy="238372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1800" b="0" i="0" u="none" strike="noStrike" cap="none" dirty="0" err="1">
                <a:latin typeface="Arial"/>
                <a:ea typeface="Arial"/>
                <a:cs typeface="Arial"/>
                <a:sym typeface="Arial"/>
              </a:rPr>
              <a:t>Analiza</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obecności</a:t>
            </a:r>
            <a:r>
              <a:rPr lang="en-US" sz="1800" b="0" i="0" u="none" strike="noStrike" cap="none" dirty="0">
                <a:latin typeface="Arial"/>
                <a:ea typeface="Arial"/>
                <a:cs typeface="Arial"/>
                <a:sym typeface="Arial"/>
              </a:rPr>
              <a:t> w </a:t>
            </a:r>
            <a:r>
              <a:rPr lang="en-US" sz="1800" b="0" i="0" u="none" strike="noStrike" cap="none" dirty="0" err="1">
                <a:latin typeface="Arial"/>
                <a:ea typeface="Arial"/>
                <a:cs typeface="Arial"/>
                <a:sym typeface="Arial"/>
              </a:rPr>
              <a:t>różnych</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kanałach</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marketingu</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cyfrowego</a:t>
            </a:r>
            <a:endParaRPr dirty="0"/>
          </a:p>
          <a:p>
            <a:pPr marL="1071562" marR="0" lvl="0" indent="-349250" algn="l" rtl="0">
              <a:lnSpc>
                <a:spcPct val="100000"/>
              </a:lnSpc>
              <a:spcBef>
                <a:spcPts val="800"/>
              </a:spcBef>
              <a:spcAft>
                <a:spcPts val="0"/>
              </a:spcAft>
              <a:buClr>
                <a:srgbClr val="11AA81"/>
              </a:buClr>
              <a:buSzPts val="2700"/>
              <a:buFont typeface="Arial"/>
              <a:buChar char="•"/>
            </a:pPr>
            <a:r>
              <a:rPr lang="en-US" sz="1800" b="0" i="0" u="none" strike="noStrike" cap="none" dirty="0" err="1">
                <a:latin typeface="Arial"/>
                <a:ea typeface="Arial"/>
                <a:cs typeface="Arial"/>
                <a:sym typeface="Arial"/>
              </a:rPr>
              <a:t>Strona</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internetowa</a:t>
            </a:r>
            <a:endParaRPr dirty="0"/>
          </a:p>
          <a:p>
            <a:pPr marL="1071563" marR="0" lvl="0" indent="-349250" algn="l" rtl="0">
              <a:lnSpc>
                <a:spcPct val="100000"/>
              </a:lnSpc>
              <a:spcBef>
                <a:spcPts val="800"/>
              </a:spcBef>
              <a:spcAft>
                <a:spcPts val="0"/>
              </a:spcAft>
              <a:buClr>
                <a:srgbClr val="11AA81"/>
              </a:buClr>
              <a:buSzPts val="2700"/>
              <a:buFont typeface="Arial"/>
              <a:buChar char="•"/>
            </a:pPr>
            <a:r>
              <a:rPr lang="pl-PL" sz="1800" b="0" i="0" u="none" strike="noStrike" cap="none" dirty="0" smtClean="0">
                <a:latin typeface="Arial"/>
                <a:ea typeface="Arial"/>
                <a:cs typeface="Arial"/>
                <a:sym typeface="Arial"/>
              </a:rPr>
              <a:t>E</a:t>
            </a:r>
            <a:r>
              <a:rPr lang="en-US" sz="1800" b="0" i="0" u="none" strike="noStrike" cap="none" dirty="0" smtClean="0">
                <a:latin typeface="Arial"/>
                <a:ea typeface="Arial"/>
                <a:cs typeface="Arial"/>
                <a:sym typeface="Arial"/>
              </a:rPr>
              <a:t>-mailing</a:t>
            </a:r>
            <a:endParaRPr dirty="0"/>
          </a:p>
          <a:p>
            <a:pPr marL="1071563" marR="0" lvl="0" indent="-349250" algn="l" rtl="0">
              <a:lnSpc>
                <a:spcPct val="100000"/>
              </a:lnSpc>
              <a:spcBef>
                <a:spcPts val="800"/>
              </a:spcBef>
              <a:spcAft>
                <a:spcPts val="0"/>
              </a:spcAft>
              <a:buClr>
                <a:srgbClr val="11AA81"/>
              </a:buClr>
              <a:buSzPts val="2700"/>
              <a:buFont typeface="Arial"/>
              <a:buChar char="•"/>
            </a:pPr>
            <a:r>
              <a:rPr lang="en-US" sz="1800" b="0" i="0" u="none" strike="noStrike" cap="none" dirty="0" err="1">
                <a:latin typeface="Arial"/>
                <a:ea typeface="Arial"/>
                <a:cs typeface="Arial"/>
                <a:sym typeface="Arial"/>
              </a:rPr>
              <a:t>Sieci</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społecznościowe</a:t>
            </a:r>
            <a:endParaRPr dirty="0"/>
          </a:p>
          <a:p>
            <a:pPr marL="1071563" marR="0" lvl="0" indent="-349250" algn="l" rtl="0">
              <a:lnSpc>
                <a:spcPct val="100000"/>
              </a:lnSpc>
              <a:spcBef>
                <a:spcPts val="800"/>
              </a:spcBef>
              <a:spcAft>
                <a:spcPts val="0"/>
              </a:spcAft>
              <a:buClr>
                <a:srgbClr val="11AA81"/>
              </a:buClr>
              <a:buSzPts val="2700"/>
              <a:buFont typeface="Arial"/>
              <a:buChar char="•"/>
            </a:pPr>
            <a:r>
              <a:rPr lang="pl-PL" sz="1800" b="0" i="0" u="none" strike="noStrike" cap="none" dirty="0" smtClean="0">
                <a:solidFill>
                  <a:srgbClr val="FFC000"/>
                </a:solidFill>
                <a:sym typeface="Arial"/>
              </a:rPr>
              <a:t>Reklamy</a:t>
            </a:r>
            <a:endParaRPr dirty="0">
              <a:solidFill>
                <a:srgbClr val="FFC000"/>
              </a:solidFill>
            </a:endParaRPr>
          </a:p>
          <a:p>
            <a:pPr marL="0" lvl="0" indent="0" algn="l" rtl="0">
              <a:lnSpc>
                <a:spcPct val="90000"/>
              </a:lnSpc>
              <a:spcBef>
                <a:spcPts val="1550"/>
              </a:spcBef>
              <a:spcAft>
                <a:spcPts val="0"/>
              </a:spcAft>
              <a:buClr>
                <a:srgbClr val="161249"/>
              </a:buClr>
              <a:buSzPts val="2100"/>
              <a:buNone/>
            </a:pPr>
            <a:endParaRPr sz="18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g200e5ce3493_0_30"/>
          <p:cNvSpPr txBox="1">
            <a:spLocks noGrp="1"/>
          </p:cNvSpPr>
          <p:nvPr>
            <p:ph type="body" idx="1"/>
          </p:nvPr>
        </p:nvSpPr>
        <p:spPr>
          <a:xfrm>
            <a:off x="840583" y="307737"/>
            <a:ext cx="6614100" cy="8721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b="1" i="0" u="none" strike="noStrike" cap="none" dirty="0" err="1">
                <a:latin typeface="Arial"/>
                <a:ea typeface="Arial"/>
                <a:cs typeface="Arial"/>
                <a:sym typeface="Arial"/>
              </a:rPr>
              <a:t>Aktywność</a:t>
            </a:r>
            <a:r>
              <a:rPr lang="en-US" sz="2800" b="1" i="0" u="none" strike="noStrike" cap="none" dirty="0">
                <a:latin typeface="Arial"/>
                <a:ea typeface="Arial"/>
                <a:cs typeface="Arial"/>
                <a:sym typeface="Arial"/>
              </a:rPr>
              <a:t> </a:t>
            </a:r>
            <a:r>
              <a:rPr lang="pl-PL" sz="2800" dirty="0" smtClean="0"/>
              <a:t>podczas zajęć</a:t>
            </a:r>
            <a:endParaRPr dirty="0"/>
          </a:p>
          <a:p>
            <a:pPr marL="0" lvl="0" indent="0" algn="l" rtl="0">
              <a:lnSpc>
                <a:spcPct val="90000"/>
              </a:lnSpc>
              <a:spcBef>
                <a:spcPts val="750"/>
              </a:spcBef>
              <a:spcAft>
                <a:spcPts val="0"/>
              </a:spcAft>
              <a:buClr>
                <a:schemeClr val="lt1"/>
              </a:buClr>
              <a:buSzPts val="2800"/>
              <a:buNone/>
            </a:pPr>
            <a:endParaRPr sz="2800" dirty="0"/>
          </a:p>
        </p:txBody>
      </p:sp>
      <p:sp>
        <p:nvSpPr>
          <p:cNvPr id="277" name="Google Shape;277;g200e5ce3493_0_30"/>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285750" marR="0" lvl="0" indent="-285750" algn="l" rtl="0">
              <a:lnSpc>
                <a:spcPct val="100000"/>
              </a:lnSpc>
              <a:spcBef>
                <a:spcPts val="0"/>
              </a:spcBef>
              <a:spcAft>
                <a:spcPts val="0"/>
              </a:spcAft>
              <a:buClr>
                <a:srgbClr val="11AA81"/>
              </a:buClr>
              <a:buSzPts val="2400"/>
              <a:buFont typeface="Arial"/>
              <a:buChar char="•"/>
            </a:pPr>
            <a:r>
              <a:rPr lang="en-US" sz="1600" b="0" i="0" u="none" strike="noStrike" cap="none">
                <a:latin typeface="Arial"/>
                <a:ea typeface="Arial"/>
                <a:cs typeface="Arial"/>
                <a:sym typeface="Arial"/>
              </a:rPr>
              <a:t>Zadanie do wykonania w grupach składających się z 3 lub 4 osób</a:t>
            </a:r>
            <a:endParaRPr/>
          </a:p>
          <a:p>
            <a:pPr marL="285750" marR="0" lvl="0" indent="-285750" algn="l" rtl="0">
              <a:lnSpc>
                <a:spcPct val="100000"/>
              </a:lnSpc>
              <a:spcBef>
                <a:spcPts val="800"/>
              </a:spcBef>
              <a:spcAft>
                <a:spcPts val="0"/>
              </a:spcAft>
              <a:buClr>
                <a:srgbClr val="11AA81"/>
              </a:buClr>
              <a:buSzPts val="2400"/>
              <a:buFont typeface="Arial"/>
              <a:buChar char="•"/>
            </a:pPr>
            <a:r>
              <a:rPr lang="en-US" sz="1600" b="0" i="0" u="none" strike="noStrike" cap="none">
                <a:latin typeface="Arial"/>
                <a:ea typeface="Arial"/>
                <a:cs typeface="Arial"/>
                <a:sym typeface="Arial"/>
              </a:rPr>
              <a:t>Każdy członek grupy na swoim komputerze lub innym urządzeniu wprowadza adres </a:t>
            </a:r>
            <a:r>
              <a:rPr lang="en-US" sz="1600" b="0" i="0" u="sng" strike="noStrike" cap="none">
                <a:solidFill>
                  <a:schemeClr val="hlink"/>
                </a:solidFill>
                <a:latin typeface="Arial"/>
                <a:ea typeface="Arial"/>
                <a:cs typeface="Arial"/>
                <a:sym typeface="Arial"/>
                <a:hlinkClick r:id="rId3"/>
              </a:rPr>
              <a:t>https://pagespeed.web.dev/.</a:t>
            </a:r>
            <a:endParaRPr sz="1600" b="0" i="0" u="none" strike="noStrike" cap="none">
              <a:latin typeface="Arial"/>
              <a:ea typeface="Arial"/>
              <a:cs typeface="Arial"/>
              <a:sym typeface="Arial"/>
            </a:endParaRPr>
          </a:p>
          <a:p>
            <a:pPr marL="285750" marR="0" lvl="0" indent="-133350" algn="l" rtl="0">
              <a:lnSpc>
                <a:spcPct val="100000"/>
              </a:lnSpc>
              <a:spcBef>
                <a:spcPts val="800"/>
              </a:spcBef>
              <a:spcAft>
                <a:spcPts val="0"/>
              </a:spcAft>
              <a:buClr>
                <a:srgbClr val="11AA81"/>
              </a:buClr>
              <a:buSzPts val="2400"/>
              <a:buFont typeface="Arial"/>
              <a:buNone/>
            </a:pPr>
            <a:endParaRPr sz="1600">
              <a:latin typeface="Arial"/>
              <a:ea typeface="Arial"/>
              <a:cs typeface="Arial"/>
              <a:sym typeface="Arial"/>
            </a:endParaRPr>
          </a:p>
          <a:p>
            <a:pPr marL="285750" marR="0" lvl="0" indent="-133350" algn="l" rtl="0">
              <a:lnSpc>
                <a:spcPct val="100000"/>
              </a:lnSpc>
              <a:spcBef>
                <a:spcPts val="800"/>
              </a:spcBef>
              <a:spcAft>
                <a:spcPts val="0"/>
              </a:spcAft>
              <a:buClr>
                <a:srgbClr val="11AA81"/>
              </a:buClr>
              <a:buSzPts val="2400"/>
              <a:buFont typeface="Arial"/>
              <a:buNone/>
            </a:pPr>
            <a:endParaRPr sz="1600" b="0" i="0" u="none" strike="noStrike" cap="none">
              <a:latin typeface="Arial"/>
              <a:ea typeface="Arial"/>
              <a:cs typeface="Arial"/>
              <a:sym typeface="Arial"/>
            </a:endParaRPr>
          </a:p>
          <a:p>
            <a:pPr marL="285750" marR="0" lvl="0" indent="-285750" algn="l" rtl="0">
              <a:lnSpc>
                <a:spcPct val="100000"/>
              </a:lnSpc>
              <a:spcBef>
                <a:spcPts val="800"/>
              </a:spcBef>
              <a:spcAft>
                <a:spcPts val="0"/>
              </a:spcAft>
              <a:buClr>
                <a:srgbClr val="11AA81"/>
              </a:buClr>
              <a:buSzPts val="2400"/>
              <a:buFont typeface="Arial"/>
              <a:buChar char="•"/>
            </a:pPr>
            <a:r>
              <a:rPr lang="en-US" sz="1600" b="0" i="0" u="none" strike="noStrike" cap="none">
                <a:latin typeface="Arial"/>
                <a:ea typeface="Arial"/>
                <a:cs typeface="Arial"/>
                <a:sym typeface="Arial"/>
              </a:rPr>
              <a:t>Każdy członek grupy wprowadza adres strony internetowej marki, którą chce przeanalizować na swoim komputerze lub innym urządzeniu (najlepiej marki konkurujące ze sobą).</a:t>
            </a:r>
            <a:endParaRPr/>
          </a:p>
          <a:p>
            <a:pPr marL="285750" marR="0" lvl="0" indent="-285750" algn="l" rtl="0">
              <a:lnSpc>
                <a:spcPct val="100000"/>
              </a:lnSpc>
              <a:spcBef>
                <a:spcPts val="800"/>
              </a:spcBef>
              <a:spcAft>
                <a:spcPts val="0"/>
              </a:spcAft>
              <a:buClr>
                <a:srgbClr val="11AA81"/>
              </a:buClr>
              <a:buSzPts val="2400"/>
              <a:buFont typeface="Arial"/>
              <a:buChar char="•"/>
            </a:pPr>
            <a:r>
              <a:rPr lang="en-US" sz="1600" b="0" i="0" u="none" strike="noStrike" cap="none">
                <a:latin typeface="Arial"/>
                <a:ea typeface="Arial"/>
                <a:cs typeface="Arial"/>
                <a:sym typeface="Arial"/>
              </a:rPr>
              <a:t>Porównanie uzyskanych danych</a:t>
            </a:r>
            <a:endParaRPr/>
          </a:p>
          <a:p>
            <a:pPr marL="0" lvl="0" indent="0" algn="l" rtl="0">
              <a:lnSpc>
                <a:spcPct val="108000"/>
              </a:lnSpc>
              <a:spcBef>
                <a:spcPts val="800"/>
              </a:spcBef>
              <a:spcAft>
                <a:spcPts val="0"/>
              </a:spcAft>
              <a:buClr>
                <a:schemeClr val="lt1"/>
              </a:buClr>
              <a:buSzPts val="1500"/>
              <a:buNone/>
            </a:pPr>
            <a:endParaRPr/>
          </a:p>
        </p:txBody>
      </p:sp>
      <p:sp>
        <p:nvSpPr>
          <p:cNvPr id="278" name="Google Shape;278;g200e5ce3493_0_30"/>
          <p:cNvSpPr txBox="1"/>
          <p:nvPr/>
        </p:nvSpPr>
        <p:spPr>
          <a:xfrm>
            <a:off x="478350" y="1262796"/>
            <a:ext cx="8261100" cy="26514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800"/>
              </a:spcBef>
              <a:spcAft>
                <a:spcPts val="0"/>
              </a:spcAft>
              <a:buClr>
                <a:srgbClr val="000000"/>
              </a:buClr>
              <a:buSzPts val="2000"/>
              <a:buFont typeface="Arial"/>
              <a:buNone/>
            </a:pPr>
            <a:endParaRPr sz="2000" b="0" i="0" u="none" strike="noStrike" cap="none">
              <a:solidFill>
                <a:schemeClr val="dk1"/>
              </a:solidFill>
              <a:latin typeface="Arial"/>
              <a:ea typeface="Arial"/>
              <a:cs typeface="Arial"/>
              <a:sym typeface="Arial"/>
            </a:endParaRPr>
          </a:p>
        </p:txBody>
      </p:sp>
      <p:pic>
        <p:nvPicPr>
          <p:cNvPr id="279" name="Google Shape;279;g200e5ce3493_0_30"/>
          <p:cNvPicPr preferRelativeResize="0"/>
          <p:nvPr/>
        </p:nvPicPr>
        <p:blipFill rotWithShape="1">
          <a:blip r:embed="rId4">
            <a:alphaModFix/>
          </a:blip>
          <a:srcRect/>
          <a:stretch/>
        </p:blipFill>
        <p:spPr>
          <a:xfrm>
            <a:off x="5424773" y="1759867"/>
            <a:ext cx="3314700" cy="4857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60"/>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Tematy </a:t>
            </a:r>
            <a:endParaRPr sz="1400" b="0" i="0" u="none" strike="noStrike" cap="none">
              <a:solidFill>
                <a:srgbClr val="000000"/>
              </a:solidFill>
              <a:latin typeface="Arial"/>
              <a:ea typeface="Arial"/>
              <a:cs typeface="Arial"/>
              <a:sym typeface="Arial"/>
            </a:endParaRPr>
          </a:p>
        </p:txBody>
      </p:sp>
      <p:sp>
        <p:nvSpPr>
          <p:cNvPr id="285" name="Google Shape;285;p60"/>
          <p:cNvSpPr txBox="1"/>
          <p:nvPr/>
        </p:nvSpPr>
        <p:spPr>
          <a:xfrm>
            <a:off x="0" y="1480874"/>
            <a:ext cx="9144000" cy="1754286"/>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100"/>
              <a:buFont typeface="Arial"/>
              <a:buNone/>
            </a:pPr>
            <a:r>
              <a:rPr lang="en-US" sz="6000" b="1" i="0" u="none" strike="noStrike" cap="none" dirty="0" err="1">
                <a:solidFill>
                  <a:srgbClr val="151149"/>
                </a:solidFill>
                <a:latin typeface="Arial"/>
                <a:ea typeface="Arial"/>
                <a:cs typeface="Arial"/>
                <a:sym typeface="Arial"/>
              </a:rPr>
              <a:t>Ocena</a:t>
            </a:r>
            <a:r>
              <a:rPr lang="en-US" sz="6000" b="1" i="0" u="none" strike="noStrike" cap="none" dirty="0">
                <a:solidFill>
                  <a:srgbClr val="151149"/>
                </a:solidFill>
                <a:latin typeface="Arial"/>
                <a:ea typeface="Arial"/>
                <a:cs typeface="Arial"/>
                <a:sym typeface="Arial"/>
              </a:rPr>
              <a:t> </a:t>
            </a:r>
            <a:r>
              <a:rPr lang="en-US" sz="6000" b="1" i="0" u="none" strike="noStrike" cap="none" dirty="0" err="1">
                <a:solidFill>
                  <a:srgbClr val="151149"/>
                </a:solidFill>
                <a:latin typeface="Arial"/>
                <a:ea typeface="Arial"/>
                <a:cs typeface="Arial"/>
                <a:sym typeface="Arial"/>
              </a:rPr>
              <a:t>rynku</a:t>
            </a:r>
            <a:r>
              <a:rPr lang="en-US" sz="6000" b="1" i="0" u="none" strike="noStrike" cap="none" dirty="0">
                <a:solidFill>
                  <a:srgbClr val="151149"/>
                </a:solidFill>
                <a:latin typeface="Arial"/>
                <a:ea typeface="Arial"/>
                <a:cs typeface="Arial"/>
                <a:sym typeface="Arial"/>
              </a:rPr>
              <a:t> </a:t>
            </a:r>
            <a:r>
              <a:rPr lang="en-US" sz="6000" b="1" i="0" u="none" strike="noStrike" cap="none" dirty="0" err="1">
                <a:solidFill>
                  <a:srgbClr val="151149"/>
                </a:solidFill>
                <a:latin typeface="Arial"/>
                <a:ea typeface="Arial"/>
                <a:cs typeface="Arial"/>
                <a:sym typeface="Arial"/>
              </a:rPr>
              <a:t>internetowego</a:t>
            </a:r>
            <a:endParaRPr sz="6000" b="1" i="0" u="none" strike="noStrike" cap="none" dirty="0">
              <a:solidFill>
                <a:srgbClr val="1511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61"/>
          <p:cNvSpPr txBox="1"/>
          <p:nvPr/>
        </p:nvSpPr>
        <p:spPr>
          <a:xfrm>
            <a:off x="478350" y="1262797"/>
            <a:ext cx="8261100" cy="3067042"/>
          </a:xfrm>
          <a:prstGeom prst="rect">
            <a:avLst/>
          </a:prstGeom>
          <a:noFill/>
          <a:ln>
            <a:noFill/>
          </a:ln>
        </p:spPr>
        <p:txBody>
          <a:bodyPr spcFirstLastPara="1" wrap="square" lIns="91425" tIns="91425" rIns="91425" bIns="91425" anchor="t" anchorCtr="0">
            <a:noAutofit/>
          </a:bodyPr>
          <a:lstStyle/>
          <a:p>
            <a:pPr marL="257175" marR="0" lvl="0" indent="-130175" algn="just" rtl="0">
              <a:lnSpc>
                <a:spcPct val="115000"/>
              </a:lnSpc>
              <a:spcBef>
                <a:spcPts val="0"/>
              </a:spcBef>
              <a:spcAft>
                <a:spcPts val="0"/>
              </a:spcAft>
              <a:buClr>
                <a:schemeClr val="dk1"/>
              </a:buClr>
              <a:buSzPts val="2000"/>
              <a:buFont typeface="Arial"/>
              <a:buNone/>
            </a:pPr>
            <a:endParaRPr sz="1800" b="0" i="0" u="none" strike="noStrike" cap="none">
              <a:solidFill>
                <a:schemeClr val="dk1"/>
              </a:solidFill>
              <a:latin typeface="Arial"/>
              <a:ea typeface="Arial"/>
              <a:cs typeface="Arial"/>
              <a:sym typeface="Arial"/>
            </a:endParaRPr>
          </a:p>
        </p:txBody>
      </p:sp>
      <p:sp>
        <p:nvSpPr>
          <p:cNvPr id="291" name="Google Shape;291;p61"/>
          <p:cNvSpPr txBox="1">
            <a:spLocks noGrp="1"/>
          </p:cNvSpPr>
          <p:nvPr>
            <p:ph type="title"/>
          </p:nvPr>
        </p:nvSpPr>
        <p:spPr>
          <a:xfrm>
            <a:off x="628650" y="197246"/>
            <a:ext cx="7886700" cy="994172"/>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a:solidFill>
                  <a:srgbClr val="151149"/>
                </a:solidFill>
                <a:latin typeface="Arial"/>
                <a:ea typeface="Arial"/>
                <a:cs typeface="Arial"/>
                <a:sym typeface="Arial"/>
              </a:rPr>
              <a:t>Analiza PESTEL</a:t>
            </a:r>
            <a:endParaRPr sz="1600" b="0" i="0" u="none" strike="noStrike" cap="none">
              <a:solidFill>
                <a:srgbClr val="151149"/>
              </a:solidFill>
              <a:latin typeface="Arial"/>
              <a:ea typeface="Arial"/>
              <a:cs typeface="Arial"/>
              <a:sym typeface="Arial"/>
            </a:endParaRPr>
          </a:p>
        </p:txBody>
      </p:sp>
      <p:sp>
        <p:nvSpPr>
          <p:cNvPr id="292" name="Google Shape;292;p61"/>
          <p:cNvSpPr txBox="1">
            <a:spLocks noGrp="1"/>
          </p:cNvSpPr>
          <p:nvPr>
            <p:ph type="body" idx="1"/>
          </p:nvPr>
        </p:nvSpPr>
        <p:spPr>
          <a:xfrm>
            <a:off x="628650" y="1119961"/>
            <a:ext cx="7886700" cy="3534900"/>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ED7D31"/>
              </a:buClr>
              <a:buSzPts val="2250"/>
              <a:buNone/>
            </a:pPr>
            <a:r>
              <a:rPr lang="en-US" sz="1800" b="0" i="0" u="none" strike="noStrike" cap="none">
                <a:solidFill>
                  <a:srgbClr val="151149"/>
                </a:solidFill>
                <a:latin typeface="Arial"/>
                <a:ea typeface="Arial"/>
                <a:cs typeface="Arial"/>
                <a:sym typeface="Arial"/>
              </a:rPr>
              <a:t>Jakie są trendy w środowisku i jak mogą one wpływać na decyzje podejmowane w marketingu, a zwłaszcza w marketingu cyfrowym?</a:t>
            </a:r>
            <a:endParaRPr/>
          </a:p>
          <a:p>
            <a:pPr marL="600075" marR="0" lvl="1" indent="-257175" algn="just"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Czynniki polityczne</a:t>
            </a:r>
            <a:endParaRPr/>
          </a:p>
          <a:p>
            <a:pPr marL="600075" marR="0" lvl="1" indent="-257175" algn="just"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Czynniki ekonomiczne</a:t>
            </a:r>
            <a:endParaRPr/>
          </a:p>
          <a:p>
            <a:pPr marL="600075" marR="0" lvl="1" indent="-257175" algn="just"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Czynniki społeczne</a:t>
            </a:r>
            <a:endParaRPr sz="1800" b="1" i="0" u="none" strike="noStrike" cap="none">
              <a:solidFill>
                <a:srgbClr val="151149"/>
              </a:solidFill>
              <a:latin typeface="Arial"/>
              <a:ea typeface="Arial"/>
              <a:cs typeface="Arial"/>
              <a:sym typeface="Arial"/>
            </a:endParaRPr>
          </a:p>
          <a:p>
            <a:pPr marL="600075" marR="0" lvl="1" indent="-257175" algn="just"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Czynniki technologiczne</a:t>
            </a:r>
            <a:endParaRPr/>
          </a:p>
          <a:p>
            <a:pPr marL="600075" marR="0" lvl="1" indent="-257175" algn="just"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Czynniki środowiskowe</a:t>
            </a:r>
            <a:endParaRPr/>
          </a:p>
          <a:p>
            <a:pPr marL="600075" marR="0" lvl="1" indent="-257175" algn="just"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Czynniki prawne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62"/>
          <p:cNvSpPr txBox="1"/>
          <p:nvPr/>
        </p:nvSpPr>
        <p:spPr>
          <a:xfrm>
            <a:off x="478350" y="1262796"/>
            <a:ext cx="8261100" cy="2973537"/>
          </a:xfrm>
          <a:prstGeom prst="rect">
            <a:avLst/>
          </a:prstGeom>
          <a:noFill/>
          <a:ln>
            <a:noFill/>
          </a:ln>
        </p:spPr>
        <p:txBody>
          <a:bodyPr spcFirstLastPara="1" wrap="square" lIns="91425" tIns="91425" rIns="91425" bIns="91425" anchor="t" anchorCtr="0">
            <a:noAutofit/>
          </a:bodyPr>
          <a:lstStyle/>
          <a:p>
            <a:pPr marL="257175" marR="0" lvl="0" indent="-130175" algn="l" rtl="0">
              <a:lnSpc>
                <a:spcPct val="115000"/>
              </a:lnSpc>
              <a:spcBef>
                <a:spcPts val="0"/>
              </a:spcBef>
              <a:spcAft>
                <a:spcPts val="0"/>
              </a:spcAft>
              <a:buClr>
                <a:schemeClr val="dk1"/>
              </a:buClr>
              <a:buSzPts val="2000"/>
              <a:buFont typeface="Arial"/>
              <a:buNone/>
            </a:pPr>
            <a:endParaRPr sz="1800" b="0" i="0" u="none" strike="noStrike" cap="none">
              <a:solidFill>
                <a:srgbClr val="000000"/>
              </a:solidFill>
              <a:latin typeface="Arial"/>
              <a:ea typeface="Arial"/>
              <a:cs typeface="Arial"/>
              <a:sym typeface="Arial"/>
            </a:endParaRPr>
          </a:p>
        </p:txBody>
      </p:sp>
      <p:sp>
        <p:nvSpPr>
          <p:cNvPr id="298" name="Google Shape;298;p62"/>
          <p:cNvSpPr txBox="1">
            <a:spLocks noGrp="1"/>
          </p:cNvSpPr>
          <p:nvPr>
            <p:ph type="title"/>
          </p:nvPr>
        </p:nvSpPr>
        <p:spPr>
          <a:xfrm>
            <a:off x="628650" y="101575"/>
            <a:ext cx="7886700" cy="994172"/>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600" b="1" i="0" u="none" strike="noStrike" cap="none">
                <a:solidFill>
                  <a:srgbClr val="151149"/>
                </a:solidFill>
                <a:latin typeface="Arial"/>
                <a:ea typeface="Arial"/>
                <a:cs typeface="Arial"/>
                <a:sym typeface="Arial"/>
              </a:rPr>
              <a:t>Analiza konkurencji</a:t>
            </a:r>
            <a:endParaRPr sz="1800" b="0" i="0" u="none" strike="noStrike" cap="none">
              <a:solidFill>
                <a:srgbClr val="151149"/>
              </a:solidFill>
              <a:latin typeface="Arial"/>
              <a:ea typeface="Arial"/>
              <a:cs typeface="Arial"/>
              <a:sym typeface="Arial"/>
            </a:endParaRPr>
          </a:p>
        </p:txBody>
      </p:sp>
      <p:sp>
        <p:nvSpPr>
          <p:cNvPr id="299" name="Google Shape;299;p62"/>
          <p:cNvSpPr txBox="1">
            <a:spLocks noGrp="1"/>
          </p:cNvSpPr>
          <p:nvPr>
            <p:ph type="body" idx="1"/>
          </p:nvPr>
        </p:nvSpPr>
        <p:spPr>
          <a:xfrm>
            <a:off x="628650" y="1088514"/>
            <a:ext cx="7886700" cy="2585283"/>
          </a:xfrm>
          <a:prstGeom prst="rect">
            <a:avLst/>
          </a:prstGeom>
          <a:noFill/>
          <a:ln>
            <a:noFill/>
          </a:ln>
        </p:spPr>
        <p:txBody>
          <a:bodyPr spcFirstLastPara="1" wrap="square" lIns="91425" tIns="45700" rIns="91425" bIns="45700" anchor="t" anchorCtr="0">
            <a:spAutoFit/>
          </a:bodyPr>
          <a:lstStyle/>
          <a:p>
            <a:pPr marL="257175" marR="0" lvl="0" indent="-257175"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Identyfikacja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głównych</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konkurentów</a:t>
            </a:r>
            <a:endParaRPr dirty="0"/>
          </a:p>
          <a:p>
            <a:pPr marL="257175" marR="0" lvl="0" indent="-257175"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Analiza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obecności</a:t>
            </a:r>
            <a:r>
              <a:rPr lang="en-US" sz="1800" b="0" i="0" u="none" strike="noStrike" cap="none" dirty="0">
                <a:solidFill>
                  <a:srgbClr val="151149"/>
                </a:solidFill>
                <a:latin typeface="Arial"/>
                <a:ea typeface="Arial"/>
                <a:cs typeface="Arial"/>
                <a:sym typeface="Arial"/>
              </a:rPr>
              <a:t> w </a:t>
            </a:r>
            <a:r>
              <a:rPr lang="en-US" sz="1800" b="0" i="0" u="none" strike="noStrike" cap="none" dirty="0" err="1">
                <a:solidFill>
                  <a:srgbClr val="151149"/>
                </a:solidFill>
                <a:latin typeface="Arial"/>
                <a:ea typeface="Arial"/>
                <a:cs typeface="Arial"/>
                <a:sym typeface="Arial"/>
              </a:rPr>
              <a:t>kanałach</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cyfrowych</a:t>
            </a:r>
            <a:endParaRPr dirty="0"/>
          </a:p>
          <a:p>
            <a:pPr marL="676275" marR="0" lvl="1" indent="-272654"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Zrozumienie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celów</a:t>
            </a:r>
            <a:endParaRPr dirty="0"/>
          </a:p>
          <a:p>
            <a:pPr marL="676275" marR="0" lvl="1" indent="-272654"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Analiza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wskaźników</a:t>
            </a:r>
            <a:endParaRPr sz="1400" b="0" i="0" u="none" strike="noStrike" cap="none" dirty="0">
              <a:solidFill>
                <a:srgbClr val="151149"/>
              </a:solidFill>
              <a:latin typeface="Arial"/>
              <a:ea typeface="Arial"/>
              <a:cs typeface="Arial"/>
              <a:sym typeface="Arial"/>
            </a:endParaRPr>
          </a:p>
          <a:p>
            <a:pPr marL="676275" marR="0" lvl="1" indent="-272654"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Analiza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jakościowa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przykład</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strona</a:t>
            </a:r>
            <a:r>
              <a:rPr lang="en-US" sz="1800" b="0" i="0" u="none" strike="noStrike" cap="none" dirty="0">
                <a:solidFill>
                  <a:srgbClr val="151149"/>
                </a:solidFill>
                <a:latin typeface="Arial"/>
                <a:ea typeface="Arial"/>
                <a:cs typeface="Arial"/>
                <a:sym typeface="Arial"/>
              </a:rPr>
              <a:t> - </a:t>
            </a:r>
            <a:r>
              <a:rPr lang="en-US" sz="1800" b="0" i="0" u="none" strike="noStrike" cap="none" dirty="0" err="1">
                <a:solidFill>
                  <a:srgbClr val="151149"/>
                </a:solidFill>
                <a:latin typeface="Arial"/>
                <a:ea typeface="Arial"/>
                <a:cs typeface="Arial"/>
                <a:sym typeface="Arial"/>
              </a:rPr>
              <a:t>rola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struktura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technologia</a:t>
            </a:r>
            <a:r>
              <a:rPr lang="en-US" sz="1800" b="0" i="0" u="none" strike="noStrike" cap="none" dirty="0">
                <a:solidFill>
                  <a:srgbClr val="151149"/>
                </a:solidFill>
                <a:latin typeface="Arial"/>
                <a:ea typeface="Arial"/>
                <a:cs typeface="Arial"/>
                <a:sym typeface="Arial"/>
              </a:rPr>
              <a:t>,...)</a:t>
            </a:r>
            <a:endParaRPr dirty="0"/>
          </a:p>
          <a:p>
            <a:pPr marL="257175" marR="0" lvl="0" indent="-257175" algn="l" rtl="0">
              <a:lnSpc>
                <a:spcPct val="100000"/>
              </a:lnSpc>
              <a:spcBef>
                <a:spcPts val="0"/>
              </a:spcBef>
              <a:spcAft>
                <a:spcPts val="0"/>
              </a:spcAft>
              <a:buClr>
                <a:srgbClr val="11AA81"/>
              </a:buClr>
              <a:buSzPts val="2700"/>
              <a:buFont typeface="Arial"/>
              <a:buChar char="•"/>
            </a:pPr>
            <a:r>
              <a:rPr lang="pl-PL" sz="1800" b="0" i="0" u="none" strike="noStrike" cap="none" dirty="0" smtClean="0">
                <a:solidFill>
                  <a:srgbClr val="151149"/>
                </a:solidFill>
                <a:latin typeface="Arial"/>
                <a:ea typeface="Arial"/>
                <a:cs typeface="Arial"/>
                <a:sym typeface="Arial"/>
              </a:rPr>
              <a:t>A</a:t>
            </a:r>
            <a:r>
              <a:rPr lang="en-US" sz="1800" b="0" i="0" u="none" strike="noStrike" cap="none" dirty="0" err="1" smtClean="0">
                <a:solidFill>
                  <a:srgbClr val="151149"/>
                </a:solidFill>
                <a:latin typeface="Arial"/>
                <a:ea typeface="Arial"/>
                <a:cs typeface="Arial"/>
                <a:sym typeface="Arial"/>
              </a:rPr>
              <a:t>naliza</a:t>
            </a:r>
            <a:r>
              <a:rPr lang="en-US" sz="1800" b="0" i="0" u="none" strike="noStrike" cap="none" dirty="0" smtClean="0">
                <a:solidFill>
                  <a:srgbClr val="151149"/>
                </a:solidFill>
                <a:latin typeface="Arial"/>
                <a:ea typeface="Arial"/>
                <a:cs typeface="Arial"/>
                <a:sym typeface="Arial"/>
              </a:rPr>
              <a:t> </a:t>
            </a:r>
            <a:r>
              <a:rPr lang="en-US" sz="1800" b="0" i="0" u="none" strike="noStrike" cap="none" dirty="0">
                <a:solidFill>
                  <a:srgbClr val="151149"/>
                </a:solidFill>
                <a:latin typeface="Arial"/>
                <a:ea typeface="Arial"/>
                <a:cs typeface="Arial"/>
                <a:sym typeface="Arial"/>
              </a:rPr>
              <a:t>e-commerce (</a:t>
            </a:r>
            <a:r>
              <a:rPr lang="en-US" sz="1800" b="0" i="0" u="none" strike="noStrike" cap="none" dirty="0" err="1">
                <a:solidFill>
                  <a:srgbClr val="151149"/>
                </a:solidFill>
                <a:latin typeface="Arial"/>
                <a:ea typeface="Arial"/>
                <a:cs typeface="Arial"/>
                <a:sym typeface="Arial"/>
              </a:rPr>
              <a:t>produkt</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cena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promocja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sprzedaży</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rozwiązania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płatnicze</a:t>
            </a:r>
            <a:r>
              <a:rPr lang="en-US" sz="1800" b="0" i="0" u="none" strike="noStrike" cap="none" dirty="0">
                <a:solidFill>
                  <a:srgbClr val="151149"/>
                </a:solidFill>
                <a:latin typeface="Arial"/>
                <a:ea typeface="Arial"/>
                <a:cs typeface="Arial"/>
                <a:sym typeface="Arial"/>
              </a:rPr>
              <a:t>)</a:t>
            </a:r>
            <a:endParaRPr dirty="0"/>
          </a:p>
          <a:p>
            <a:pPr marL="257175" marR="0" lvl="0" indent="-257175"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Integracja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obecności</a:t>
            </a:r>
            <a:r>
              <a:rPr lang="en-US" sz="1800" b="0" i="0" u="none" strike="noStrike" cap="none" dirty="0">
                <a:solidFill>
                  <a:srgbClr val="151149"/>
                </a:solidFill>
                <a:latin typeface="Arial"/>
                <a:ea typeface="Arial"/>
                <a:cs typeface="Arial"/>
                <a:sym typeface="Arial"/>
              </a:rPr>
              <a:t> online </a:t>
            </a:r>
            <a:r>
              <a:rPr lang="en-US" sz="1800" b="0" i="0" u="none" strike="noStrike" cap="none" dirty="0" err="1">
                <a:solidFill>
                  <a:srgbClr val="151149"/>
                </a:solidFill>
                <a:latin typeface="Arial"/>
                <a:ea typeface="Arial"/>
                <a:cs typeface="Arial"/>
                <a:sym typeface="Arial"/>
              </a:rPr>
              <a:t>ze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strategią</a:t>
            </a:r>
            <a:r>
              <a:rPr lang="en-US" sz="1800" b="0" i="0" u="none" strike="noStrike" cap="none" dirty="0">
                <a:solidFill>
                  <a:srgbClr val="151149"/>
                </a:solidFill>
                <a:latin typeface="Arial"/>
                <a:ea typeface="Arial"/>
                <a:cs typeface="Arial"/>
                <a:sym typeface="Arial"/>
              </a:rPr>
              <a:t> offline</a:t>
            </a:r>
            <a:endParaRPr dirty="0"/>
          </a:p>
          <a:p>
            <a:pPr marL="257175" marR="0" lvl="0" indent="-257175" algn="l" rtl="0">
              <a:lnSpc>
                <a:spcPct val="100000"/>
              </a:lnSpc>
              <a:spcBef>
                <a:spcPts val="0"/>
              </a:spcBef>
              <a:spcAft>
                <a:spcPts val="0"/>
              </a:spcAft>
              <a:buClr>
                <a:srgbClr val="11AA81"/>
              </a:buClr>
              <a:buSzPts val="2700"/>
              <a:buFont typeface="Arial"/>
              <a:buChar char="•"/>
            </a:pPr>
            <a:r>
              <a:rPr lang="pl-PL" sz="1800" b="0" i="0" u="none" strike="noStrike" cap="none" dirty="0" smtClean="0">
                <a:solidFill>
                  <a:srgbClr val="151149"/>
                </a:solidFill>
                <a:latin typeface="Arial"/>
                <a:ea typeface="Arial"/>
                <a:cs typeface="Arial"/>
                <a:sym typeface="Arial"/>
              </a:rPr>
              <a:t>Przegląd </a:t>
            </a:r>
            <a:r>
              <a:rPr lang="en-US" sz="1800" b="0" i="0" u="none" strike="noStrike" cap="none" dirty="0" err="1" smtClean="0">
                <a:solidFill>
                  <a:srgbClr val="151149"/>
                </a:solidFill>
                <a:latin typeface="Arial"/>
                <a:ea typeface="Arial"/>
                <a:cs typeface="Arial"/>
                <a:sym typeface="Arial"/>
              </a:rPr>
              <a:t>mocn</a:t>
            </a:r>
            <a:r>
              <a:rPr lang="pl-PL" sz="1800" b="0" i="0" u="none" strike="noStrike" cap="none" dirty="0" err="1" smtClean="0">
                <a:solidFill>
                  <a:srgbClr val="151149"/>
                </a:solidFill>
                <a:latin typeface="Arial"/>
                <a:ea typeface="Arial"/>
                <a:cs typeface="Arial"/>
                <a:sym typeface="Arial"/>
              </a:rPr>
              <a:t>ych</a:t>
            </a:r>
            <a:r>
              <a:rPr lang="en-US" sz="1800" b="0" i="0" u="none" strike="noStrike" cap="none" dirty="0" smtClean="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i</a:t>
            </a:r>
            <a:r>
              <a:rPr lang="en-US" sz="1800" b="0" i="0" u="none" strike="noStrike" cap="none" dirty="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słab</a:t>
            </a:r>
            <a:r>
              <a:rPr lang="pl-PL" sz="1800" b="0" i="0" u="none" strike="noStrike" cap="none" dirty="0" err="1" smtClean="0">
                <a:solidFill>
                  <a:srgbClr val="151149"/>
                </a:solidFill>
                <a:latin typeface="Arial"/>
                <a:ea typeface="Arial"/>
                <a:cs typeface="Arial"/>
                <a:sym typeface="Arial"/>
              </a:rPr>
              <a:t>ych</a:t>
            </a:r>
            <a:r>
              <a:rPr lang="en-US" sz="1800" b="0" i="0" u="none" strike="noStrike" cap="none" dirty="0" smtClean="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stron</a:t>
            </a:r>
            <a:r>
              <a:rPr lang="en-US" sz="1800" b="0" i="0" u="none" strike="noStrike" cap="none" dirty="0" smtClean="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konkurentów</a:t>
            </a:r>
            <a:endParaRPr dirty="0">
              <a:solidFill>
                <a:srgbClr val="151149"/>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g200e5ce3493_0_5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3000" b="1" i="0" u="none" strike="noStrike" cap="none">
              <a:solidFill>
                <a:srgbClr val="0000FF"/>
              </a:solidFill>
              <a:latin typeface="Arial"/>
              <a:ea typeface="Arial"/>
              <a:cs typeface="Arial"/>
              <a:sym typeface="Arial"/>
            </a:endParaRPr>
          </a:p>
        </p:txBody>
      </p:sp>
      <p:sp>
        <p:nvSpPr>
          <p:cNvPr id="305" name="Google Shape;305;g200e5ce3493_0_56"/>
          <p:cNvSpPr txBox="1"/>
          <p:nvPr/>
        </p:nvSpPr>
        <p:spPr>
          <a:xfrm>
            <a:off x="478350" y="1262796"/>
            <a:ext cx="8261100" cy="26514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800"/>
              </a:spcBef>
              <a:spcAft>
                <a:spcPts val="80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306" name="Google Shape;306;g200e5ce3493_0_56" descr="Social Media Analytics"/>
          <p:cNvPicPr preferRelativeResize="0"/>
          <p:nvPr/>
        </p:nvPicPr>
        <p:blipFill rotWithShape="1">
          <a:blip r:embed="rId3">
            <a:alphaModFix/>
          </a:blip>
          <a:srcRect/>
          <a:stretch/>
        </p:blipFill>
        <p:spPr>
          <a:xfrm>
            <a:off x="6452539" y="813655"/>
            <a:ext cx="2152566" cy="847508"/>
          </a:xfrm>
          <a:prstGeom prst="rect">
            <a:avLst/>
          </a:prstGeom>
          <a:noFill/>
          <a:ln>
            <a:noFill/>
          </a:ln>
        </p:spPr>
      </p:pic>
      <p:sp>
        <p:nvSpPr>
          <p:cNvPr id="307" name="Google Shape;307;g200e5ce3493_0_56"/>
          <p:cNvSpPr txBox="1">
            <a:spLocks noGrp="1"/>
          </p:cNvSpPr>
          <p:nvPr>
            <p:ph type="body" idx="1"/>
          </p:nvPr>
        </p:nvSpPr>
        <p:spPr>
          <a:xfrm>
            <a:off x="840583" y="324829"/>
            <a:ext cx="6614100" cy="3879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dirty="0" err="1"/>
              <a:t>Aktywność</a:t>
            </a:r>
            <a:r>
              <a:rPr lang="en-US" sz="2800" dirty="0"/>
              <a:t> </a:t>
            </a:r>
            <a:r>
              <a:rPr lang="pl-PL" sz="2800" dirty="0" smtClean="0"/>
              <a:t>podczas zajęć</a:t>
            </a:r>
            <a:endParaRPr dirty="0"/>
          </a:p>
        </p:txBody>
      </p:sp>
      <p:sp>
        <p:nvSpPr>
          <p:cNvPr id="308" name="Google Shape;308;g200e5ce3493_0_56"/>
          <p:cNvSpPr txBox="1">
            <a:spLocks noGrp="1"/>
          </p:cNvSpPr>
          <p:nvPr>
            <p:ph type="body" idx="2"/>
          </p:nvPr>
        </p:nvSpPr>
        <p:spPr>
          <a:xfrm>
            <a:off x="840575" y="887775"/>
            <a:ext cx="7596300" cy="34152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rgbClr val="000000"/>
              </a:buClr>
              <a:buSzPts val="2000"/>
              <a:buFont typeface="Arial"/>
              <a:buNone/>
            </a:pPr>
            <a:r>
              <a:rPr lang="pl-PL" sz="1800" b="0" i="0" u="none" strike="noStrike" cap="none" dirty="0" smtClean="0">
                <a:latin typeface="Arial"/>
                <a:ea typeface="Arial"/>
                <a:cs typeface="Arial"/>
                <a:sym typeface="Arial"/>
              </a:rPr>
              <a:t>Zadanie </a:t>
            </a:r>
            <a:r>
              <a:rPr lang="en-US" sz="1800" b="0" i="0" u="none" strike="noStrike" cap="none" dirty="0" smtClean="0">
                <a:latin typeface="Arial"/>
                <a:ea typeface="Arial"/>
                <a:cs typeface="Arial"/>
                <a:sym typeface="Arial"/>
              </a:rPr>
              <a:t>do </a:t>
            </a:r>
            <a:r>
              <a:rPr lang="en-US" sz="1800" b="0" i="0" u="none" strike="noStrike" cap="none" dirty="0" err="1">
                <a:latin typeface="Arial"/>
                <a:ea typeface="Arial"/>
                <a:cs typeface="Arial"/>
                <a:sym typeface="Arial"/>
              </a:rPr>
              <a:t>indywidualnego</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opracowania</a:t>
            </a:r>
            <a:endParaRPr dirty="0"/>
          </a:p>
          <a:p>
            <a:pPr marL="0" marR="0" lvl="0" indent="0" algn="l" rtl="0">
              <a:lnSpc>
                <a:spcPct val="115000"/>
              </a:lnSpc>
              <a:spcBef>
                <a:spcPts val="800"/>
              </a:spcBef>
              <a:spcAft>
                <a:spcPts val="0"/>
              </a:spcAft>
              <a:buClr>
                <a:srgbClr val="000000"/>
              </a:buClr>
              <a:buSzPts val="2000"/>
              <a:buFont typeface="Arial"/>
              <a:buNone/>
            </a:pPr>
            <a:endParaRPr sz="1800" b="0" i="0" u="none" strike="noStrike" cap="none" dirty="0">
              <a:latin typeface="Arial"/>
              <a:ea typeface="Arial"/>
              <a:cs typeface="Arial"/>
              <a:sym typeface="Arial"/>
            </a:endParaRPr>
          </a:p>
          <a:p>
            <a:pPr marL="0" marR="0" lvl="0" indent="0" algn="l" rtl="0">
              <a:lnSpc>
                <a:spcPct val="115000"/>
              </a:lnSpc>
              <a:spcBef>
                <a:spcPts val="800"/>
              </a:spcBef>
              <a:spcAft>
                <a:spcPts val="0"/>
              </a:spcAft>
              <a:buClr>
                <a:srgbClr val="000000"/>
              </a:buClr>
              <a:buSzPts val="2000"/>
              <a:buFont typeface="Arial"/>
              <a:buNone/>
            </a:pPr>
            <a:endParaRPr sz="1800" dirty="0"/>
          </a:p>
          <a:p>
            <a:pPr marL="0" marR="0" lvl="0" indent="0" algn="l" rtl="0">
              <a:lnSpc>
                <a:spcPct val="115000"/>
              </a:lnSpc>
              <a:spcBef>
                <a:spcPts val="800"/>
              </a:spcBef>
              <a:spcAft>
                <a:spcPts val="0"/>
              </a:spcAft>
              <a:buClr>
                <a:srgbClr val="000000"/>
              </a:buClr>
              <a:buSzPts val="2000"/>
              <a:buFont typeface="Arial"/>
              <a:buNone/>
            </a:pPr>
            <a:r>
              <a:rPr lang="en-US" sz="1800" b="0" i="0" u="none" strike="noStrike" cap="none" dirty="0" err="1">
                <a:latin typeface="Arial"/>
                <a:ea typeface="Arial"/>
                <a:cs typeface="Arial"/>
                <a:sym typeface="Arial"/>
              </a:rPr>
              <a:t>Użyj</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poniższych</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linków</a:t>
            </a:r>
            <a:r>
              <a:rPr lang="en-US" sz="1800" b="0" i="0" u="none" strike="noStrike" cap="none" dirty="0">
                <a:latin typeface="Arial"/>
                <a:ea typeface="Arial"/>
                <a:cs typeface="Arial"/>
                <a:sym typeface="Arial"/>
              </a:rPr>
              <a:t>, aby </a:t>
            </a:r>
            <a:r>
              <a:rPr lang="en-US" sz="1800" b="0" i="0" u="none" strike="noStrike" cap="none" dirty="0" err="1">
                <a:latin typeface="Arial"/>
                <a:ea typeface="Arial"/>
                <a:cs typeface="Arial"/>
                <a:sym typeface="Arial"/>
              </a:rPr>
              <a:t>porównać</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sieci</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społecznościowe</a:t>
            </a:r>
            <a:r>
              <a:rPr lang="en-US" sz="1800" b="0" i="0" u="none" strike="noStrike" cap="none" dirty="0">
                <a:latin typeface="Arial"/>
                <a:ea typeface="Arial"/>
                <a:cs typeface="Arial"/>
                <a:sym typeface="Arial"/>
              </a:rPr>
              <a:t> 2 </a:t>
            </a:r>
            <a:r>
              <a:rPr lang="en-US" sz="1800" b="0" i="0" u="none" strike="noStrike" cap="none" dirty="0" err="1">
                <a:latin typeface="Arial"/>
                <a:ea typeface="Arial"/>
                <a:cs typeface="Arial"/>
                <a:sym typeface="Arial"/>
              </a:rPr>
              <a:t>marek</a:t>
            </a:r>
            <a:r>
              <a:rPr lang="en-US" sz="1800" b="0" i="0" u="none" strike="noStrike" cap="none" dirty="0">
                <a:latin typeface="Arial"/>
                <a:ea typeface="Arial"/>
                <a:cs typeface="Arial"/>
                <a:sym typeface="Arial"/>
              </a:rPr>
              <a:t>:</a:t>
            </a:r>
            <a:endParaRPr dirty="0"/>
          </a:p>
          <a:p>
            <a:pPr marL="0" marR="0" lvl="0" indent="0" algn="l" rtl="0">
              <a:lnSpc>
                <a:spcPct val="115000"/>
              </a:lnSpc>
              <a:spcBef>
                <a:spcPts val="800"/>
              </a:spcBef>
              <a:spcAft>
                <a:spcPts val="0"/>
              </a:spcAft>
              <a:buClr>
                <a:srgbClr val="000000"/>
              </a:buClr>
              <a:buSzPts val="1800"/>
              <a:buFont typeface="Arial"/>
              <a:buNone/>
            </a:pPr>
            <a:r>
              <a:rPr lang="en-US" sz="1600" b="0" i="0" u="sng" strike="noStrike" cap="none" dirty="0">
                <a:solidFill>
                  <a:schemeClr val="hlink"/>
                </a:solidFill>
                <a:latin typeface="Arial"/>
                <a:ea typeface="Arial"/>
                <a:cs typeface="Arial"/>
                <a:sym typeface="Arial"/>
                <a:hlinkClick r:id="rId4"/>
              </a:rPr>
              <a:t>https://www.rivaliq.com/free-social-media-analytics/instagram-head-to-head/</a:t>
            </a:r>
            <a:endParaRPr sz="1600" b="0" i="0" u="none" strike="noStrike" cap="none" dirty="0">
              <a:solidFill>
                <a:schemeClr val="dk1"/>
              </a:solidFill>
              <a:latin typeface="Arial"/>
              <a:ea typeface="Arial"/>
              <a:cs typeface="Arial"/>
              <a:sym typeface="Arial"/>
            </a:endParaRPr>
          </a:p>
          <a:p>
            <a:pPr marL="0" marR="0" lvl="0" indent="0" algn="l" rtl="0">
              <a:lnSpc>
                <a:spcPct val="115000"/>
              </a:lnSpc>
              <a:spcBef>
                <a:spcPts val="800"/>
              </a:spcBef>
              <a:spcAft>
                <a:spcPts val="0"/>
              </a:spcAft>
              <a:buClr>
                <a:srgbClr val="000000"/>
              </a:buClr>
              <a:buSzPts val="1800"/>
              <a:buFont typeface="Arial"/>
              <a:buNone/>
            </a:pPr>
            <a:r>
              <a:rPr lang="en-US" sz="1600" b="0" i="0" u="sng" strike="noStrike" cap="none" dirty="0">
                <a:solidFill>
                  <a:schemeClr val="hlink"/>
                </a:solidFill>
                <a:latin typeface="Arial"/>
                <a:ea typeface="Arial"/>
                <a:cs typeface="Arial"/>
                <a:sym typeface="Arial"/>
                <a:hlinkClick r:id="rId5"/>
              </a:rPr>
              <a:t>https://www.rivaliq.com/free-social-media-analytics/facebook-head-to-head/</a:t>
            </a:r>
            <a:endParaRPr sz="1600" b="0" i="0" u="none" strike="noStrike" cap="none" dirty="0">
              <a:solidFill>
                <a:schemeClr val="dk1"/>
              </a:solidFill>
              <a:latin typeface="Arial"/>
              <a:ea typeface="Arial"/>
              <a:cs typeface="Arial"/>
              <a:sym typeface="Arial"/>
            </a:endParaRPr>
          </a:p>
          <a:p>
            <a:pPr marL="0" marR="0" lvl="0" indent="0" algn="l" rtl="0">
              <a:lnSpc>
                <a:spcPct val="115000"/>
              </a:lnSpc>
              <a:spcBef>
                <a:spcPts val="800"/>
              </a:spcBef>
              <a:spcAft>
                <a:spcPts val="0"/>
              </a:spcAft>
              <a:buClr>
                <a:srgbClr val="000000"/>
              </a:buClr>
              <a:buSzPts val="1800"/>
              <a:buFont typeface="Arial"/>
              <a:buNone/>
            </a:pPr>
            <a:r>
              <a:rPr lang="en-US" sz="1600" b="0" i="0" u="sng" strike="noStrike" cap="none" dirty="0">
                <a:solidFill>
                  <a:schemeClr val="hlink"/>
                </a:solidFill>
                <a:latin typeface="Arial"/>
                <a:ea typeface="Arial"/>
                <a:cs typeface="Arial"/>
                <a:sym typeface="Arial"/>
                <a:hlinkClick r:id="rId6"/>
              </a:rPr>
              <a:t>https://www.rivaliq.com/free-social-media-analytics/tiktok-head-to-head/</a:t>
            </a:r>
            <a:endParaRPr sz="1600" b="0" i="0" u="none" strike="noStrike" cap="none" dirty="0">
              <a:solidFill>
                <a:schemeClr val="dk1"/>
              </a:solidFill>
              <a:latin typeface="Arial"/>
              <a:ea typeface="Arial"/>
              <a:cs typeface="Arial"/>
              <a:sym typeface="Arial"/>
            </a:endParaRPr>
          </a:p>
          <a:p>
            <a:pPr marL="0" marR="0" lvl="0" indent="0" algn="l" rtl="0">
              <a:lnSpc>
                <a:spcPct val="115000"/>
              </a:lnSpc>
              <a:spcBef>
                <a:spcPts val="800"/>
              </a:spcBef>
              <a:spcAft>
                <a:spcPts val="0"/>
              </a:spcAft>
              <a:buClr>
                <a:srgbClr val="000000"/>
              </a:buClr>
              <a:buSzPts val="1800"/>
              <a:buFont typeface="Arial"/>
              <a:buNone/>
            </a:pPr>
            <a:endParaRPr sz="1600" b="0" i="0" u="none" strike="noStrike" cap="none" dirty="0">
              <a:solidFill>
                <a:schemeClr val="dk1"/>
              </a:solidFill>
              <a:latin typeface="Arial"/>
              <a:ea typeface="Arial"/>
              <a:cs typeface="Arial"/>
              <a:sym typeface="Arial"/>
            </a:endParaRPr>
          </a:p>
          <a:p>
            <a:pPr marL="0" lvl="0" indent="0" algn="l" rtl="0">
              <a:lnSpc>
                <a:spcPct val="108000"/>
              </a:lnSpc>
              <a:spcBef>
                <a:spcPts val="800"/>
              </a:spcBef>
              <a:spcAft>
                <a:spcPts val="0"/>
              </a:spcAft>
              <a:buClr>
                <a:schemeClr val="lt1"/>
              </a:buClr>
              <a:buSzPts val="1500"/>
              <a:buNone/>
            </a:pP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6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314" name="Google Shape;314;p63"/>
          <p:cNvSpPr txBox="1"/>
          <p:nvPr/>
        </p:nvSpPr>
        <p:spPr>
          <a:xfrm>
            <a:off x="478350" y="1716966"/>
            <a:ext cx="8261100" cy="2612873"/>
          </a:xfrm>
          <a:prstGeom prst="rect">
            <a:avLst/>
          </a:prstGeom>
          <a:noFill/>
          <a:ln>
            <a:noFill/>
          </a:ln>
        </p:spPr>
        <p:txBody>
          <a:bodyPr spcFirstLastPara="1" wrap="square" lIns="91425" tIns="91425" rIns="91425" bIns="91425" anchor="t" anchorCtr="0">
            <a:noAutofit/>
          </a:bodyPr>
          <a:lstStyle/>
          <a:p>
            <a:pPr marL="257175" marR="0" lvl="0" indent="-130175" algn="just" rtl="0">
              <a:lnSpc>
                <a:spcPct val="150000"/>
              </a:lnSpc>
              <a:spcBef>
                <a:spcPts val="0"/>
              </a:spcBef>
              <a:spcAft>
                <a:spcPts val="0"/>
              </a:spcAft>
              <a:buClr>
                <a:schemeClr val="dk1"/>
              </a:buClr>
              <a:buSzPts val="2000"/>
              <a:buFont typeface="Arial"/>
              <a:buNone/>
            </a:pPr>
            <a:endParaRPr sz="1100" b="0" i="0" u="none" strike="noStrike" cap="none">
              <a:solidFill>
                <a:srgbClr val="000000"/>
              </a:solidFill>
              <a:latin typeface="Arial"/>
              <a:ea typeface="Arial"/>
              <a:cs typeface="Arial"/>
              <a:sym typeface="Arial"/>
            </a:endParaRPr>
          </a:p>
        </p:txBody>
      </p:sp>
      <p:sp>
        <p:nvSpPr>
          <p:cNvPr id="315" name="Google Shape;315;p6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Analiza obecnych i potencjalnych klientów</a:t>
            </a:r>
            <a:endParaRPr/>
          </a:p>
        </p:txBody>
      </p:sp>
      <p:sp>
        <p:nvSpPr>
          <p:cNvPr id="316" name="Google Shape;316;p63"/>
          <p:cNvSpPr txBox="1">
            <a:spLocks noGrp="1"/>
          </p:cNvSpPr>
          <p:nvPr>
            <p:ph type="body" idx="1"/>
          </p:nvPr>
        </p:nvSpPr>
        <p:spPr>
          <a:xfrm>
            <a:off x="628650" y="1369218"/>
            <a:ext cx="7886700" cy="2897700"/>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Kim są klienci? </a:t>
            </a:r>
            <a:endParaRPr/>
          </a:p>
          <a:p>
            <a:pPr marL="285750" marR="0" lvl="0" indent="-285750"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Jaki jest ich poziom lojalności?</a:t>
            </a:r>
            <a:endParaRPr/>
          </a:p>
          <a:p>
            <a:pPr marL="285750" marR="0" lvl="0" indent="-285750"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Jakie kanały są wykorzystywane do interakcji z firmą?</a:t>
            </a:r>
            <a:endParaRPr/>
          </a:p>
          <a:p>
            <a:pPr marL="285750" marR="0" lvl="0" indent="-285750"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Analiza portfela klientów</a:t>
            </a:r>
            <a:endParaRPr/>
          </a:p>
          <a:p>
            <a:pPr marL="285750" marR="0" lvl="0" indent="-285750"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Klasyfikacja klientów</a:t>
            </a:r>
            <a:endParaRPr/>
          </a:p>
          <a:p>
            <a:pPr marL="285750" marR="0" lvl="0" indent="-285750"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Ankiety satysfakcji</a:t>
            </a:r>
            <a:endParaRPr sz="18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6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322" name="Google Shape;322;p64"/>
          <p:cNvSpPr txBox="1"/>
          <p:nvPr/>
        </p:nvSpPr>
        <p:spPr>
          <a:xfrm>
            <a:off x="478350" y="1716966"/>
            <a:ext cx="8261100" cy="2256397"/>
          </a:xfrm>
          <a:prstGeom prst="rect">
            <a:avLst/>
          </a:prstGeom>
          <a:noFill/>
          <a:ln>
            <a:noFill/>
          </a:ln>
        </p:spPr>
        <p:txBody>
          <a:bodyPr spcFirstLastPara="1" wrap="square" lIns="91425" tIns="91425" rIns="91425" bIns="91425" anchor="t" anchorCtr="0">
            <a:noAutofit/>
          </a:bodyPr>
          <a:lstStyle/>
          <a:p>
            <a:pPr marL="257175" marR="0" lvl="0" indent="-130175" algn="just" rtl="0">
              <a:lnSpc>
                <a:spcPct val="150000"/>
              </a:lnSpc>
              <a:spcBef>
                <a:spcPts val="0"/>
              </a:spcBef>
              <a:spcAft>
                <a:spcPts val="0"/>
              </a:spcAft>
              <a:buClr>
                <a:schemeClr val="dk1"/>
              </a:buClr>
              <a:buSzPts val="2000"/>
              <a:buFont typeface="Arial"/>
              <a:buNone/>
            </a:pPr>
            <a:endParaRPr sz="1100" b="0" i="0" u="none" strike="noStrike" cap="none">
              <a:solidFill>
                <a:srgbClr val="000000"/>
              </a:solidFill>
              <a:latin typeface="Arial"/>
              <a:ea typeface="Arial"/>
              <a:cs typeface="Arial"/>
              <a:sym typeface="Arial"/>
            </a:endParaRPr>
          </a:p>
        </p:txBody>
      </p:sp>
      <p:sp>
        <p:nvSpPr>
          <p:cNvPr id="323" name="Google Shape;323;p64"/>
          <p:cNvSpPr txBox="1">
            <a:spLocks noGrp="1"/>
          </p:cNvSpPr>
          <p:nvPr>
            <p:ph type="title"/>
          </p:nvPr>
        </p:nvSpPr>
        <p:spPr>
          <a:xfrm>
            <a:off x="478339" y="392189"/>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dirty="0" err="1"/>
              <a:t>Analiza</a:t>
            </a:r>
            <a:r>
              <a:rPr lang="en-US" dirty="0"/>
              <a:t> </a:t>
            </a:r>
            <a:r>
              <a:rPr lang="en-US" dirty="0" err="1"/>
              <a:t>pośredników</a:t>
            </a:r>
            <a:r>
              <a:rPr lang="en-US" dirty="0"/>
              <a:t>, </a:t>
            </a:r>
            <a:r>
              <a:rPr lang="en-US" dirty="0" err="1"/>
              <a:t>influencerów</a:t>
            </a:r>
            <a:r>
              <a:rPr lang="en-US" dirty="0"/>
              <a:t> </a:t>
            </a:r>
            <a:r>
              <a:rPr lang="pl-PL" dirty="0" smtClean="0"/>
              <a:t/>
            </a:r>
            <a:br>
              <a:rPr lang="pl-PL" dirty="0" smtClean="0"/>
            </a:br>
            <a:r>
              <a:rPr lang="en-US" dirty="0" err="1" smtClean="0"/>
              <a:t>i</a:t>
            </a:r>
            <a:r>
              <a:rPr lang="en-US" dirty="0" smtClean="0"/>
              <a:t> </a:t>
            </a:r>
            <a:r>
              <a:rPr lang="en-US" dirty="0" err="1"/>
              <a:t>partnerów</a:t>
            </a:r>
            <a:r>
              <a:rPr lang="en-US" dirty="0"/>
              <a:t> online</a:t>
            </a:r>
            <a:endParaRPr dirty="0"/>
          </a:p>
        </p:txBody>
      </p:sp>
      <p:sp>
        <p:nvSpPr>
          <p:cNvPr id="324" name="Google Shape;324;p64"/>
          <p:cNvSpPr txBox="1">
            <a:spLocks noGrp="1"/>
          </p:cNvSpPr>
          <p:nvPr>
            <p:ph type="body" idx="1"/>
          </p:nvPr>
        </p:nvSpPr>
        <p:spPr>
          <a:xfrm>
            <a:off x="628650" y="1524199"/>
            <a:ext cx="7886700" cy="3111600"/>
          </a:xfrm>
          <a:prstGeom prst="rect">
            <a:avLst/>
          </a:prstGeom>
          <a:noFill/>
          <a:ln>
            <a:noFill/>
          </a:ln>
        </p:spPr>
        <p:txBody>
          <a:bodyPr spcFirstLastPara="1" wrap="square" lIns="91425" tIns="45700" rIns="91425" bIns="45700" anchor="t" anchorCtr="0">
            <a:spAutoFit/>
          </a:bodyPr>
          <a:lstStyle/>
          <a:p>
            <a:pPr marL="257175" marR="0" lvl="0" indent="-257175"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Influencerzy</a:t>
            </a:r>
            <a:endParaRPr/>
          </a:p>
          <a:p>
            <a:pPr marL="257175" marR="0" lvl="0" indent="-257175"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Blogi osób trzecich</a:t>
            </a:r>
            <a:endParaRPr/>
          </a:p>
          <a:p>
            <a:pPr marL="257175" marR="0" lvl="0" indent="-257175"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Marketing afiliacyjny</a:t>
            </a:r>
            <a:endParaRPr/>
          </a:p>
          <a:p>
            <a:pPr marL="257175" marR="0" lvl="0" indent="-257175"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Porównywarki</a:t>
            </a:r>
            <a:endParaRPr/>
          </a:p>
          <a:p>
            <a:pPr marL="257175" marR="0" lvl="0" indent="-257175" algn="just" rtl="0">
              <a:lnSpc>
                <a:spcPct val="115000"/>
              </a:lnSpc>
              <a:spcBef>
                <a:spcPts val="0"/>
              </a:spcBef>
              <a:spcAft>
                <a:spcPts val="0"/>
              </a:spcAft>
              <a:buClr>
                <a:srgbClr val="11AA81"/>
              </a:buClr>
              <a:buSzPts val="2700"/>
              <a:buFont typeface="Arial"/>
              <a:buChar char="•"/>
            </a:pPr>
            <a:r>
              <a:rPr lang="en-US" sz="1800" b="0" i="0" u="none" strike="noStrike" cap="none">
                <a:latin typeface="Arial"/>
                <a:ea typeface="Arial"/>
                <a:cs typeface="Arial"/>
                <a:sym typeface="Arial"/>
              </a:rPr>
              <a:t>Strony z recenzjami</a:t>
            </a:r>
            <a:endParaRPr/>
          </a:p>
          <a:p>
            <a:pPr marL="257175" marR="0" lvl="0" indent="-130175" algn="just" rtl="0">
              <a:lnSpc>
                <a:spcPct val="150000"/>
              </a:lnSpc>
              <a:spcBef>
                <a:spcPts val="0"/>
              </a:spcBef>
              <a:spcAft>
                <a:spcPts val="0"/>
              </a:spcAft>
              <a:buClr>
                <a:schemeClr val="dk1"/>
              </a:buClr>
              <a:buSzPts val="2000"/>
              <a:buFont typeface="Arial"/>
              <a:buNone/>
            </a:pPr>
            <a:endParaRPr sz="1050" b="0" i="0" u="none" strike="noStrike" cap="none">
              <a:solidFill>
                <a:srgbClr val="000000"/>
              </a:solidFill>
              <a:latin typeface="Arial"/>
              <a:ea typeface="Arial"/>
              <a:cs typeface="Arial"/>
              <a:sym typeface="Arial"/>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65"/>
          <p:cNvSpPr txBox="1"/>
          <p:nvPr/>
        </p:nvSpPr>
        <p:spPr>
          <a:xfrm>
            <a:off x="478338" y="813661"/>
            <a:ext cx="8665661"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330" name="Google Shape;330;p65"/>
          <p:cNvSpPr txBox="1"/>
          <p:nvPr/>
        </p:nvSpPr>
        <p:spPr>
          <a:xfrm>
            <a:off x="478350" y="1506458"/>
            <a:ext cx="8261100" cy="2881346"/>
          </a:xfrm>
          <a:prstGeom prst="rect">
            <a:avLst/>
          </a:prstGeom>
          <a:noFill/>
          <a:ln>
            <a:noFill/>
          </a:ln>
        </p:spPr>
        <p:txBody>
          <a:bodyPr spcFirstLastPara="1" wrap="square" lIns="91425" tIns="91425" rIns="91425" bIns="91425" anchor="t" anchorCtr="0">
            <a:noAutofit/>
          </a:bodyPr>
          <a:lstStyle/>
          <a:p>
            <a:pPr marL="257175" marR="0" lvl="0" indent="-130175" algn="just" rtl="0">
              <a:lnSpc>
                <a:spcPct val="150000"/>
              </a:lnSpc>
              <a:spcBef>
                <a:spcPts val="0"/>
              </a:spcBef>
              <a:spcAft>
                <a:spcPts val="0"/>
              </a:spcAft>
              <a:buClr>
                <a:schemeClr val="dk1"/>
              </a:buClr>
              <a:buSzPts val="2000"/>
              <a:buFont typeface="Arial"/>
              <a:buNone/>
            </a:pPr>
            <a:endParaRPr sz="1400" b="0" i="0" u="none" strike="noStrike" cap="none">
              <a:solidFill>
                <a:srgbClr val="000000"/>
              </a:solidFill>
              <a:latin typeface="Arial"/>
              <a:ea typeface="Arial"/>
              <a:cs typeface="Arial"/>
              <a:sym typeface="Arial"/>
            </a:endParaRPr>
          </a:p>
        </p:txBody>
      </p:sp>
      <p:sp>
        <p:nvSpPr>
          <p:cNvPr id="331" name="Google Shape;331;p65"/>
          <p:cNvSpPr txBox="1">
            <a:spLocks noGrp="1"/>
          </p:cNvSpPr>
          <p:nvPr>
            <p:ph type="title"/>
          </p:nvPr>
        </p:nvSpPr>
        <p:spPr>
          <a:xfrm>
            <a:off x="628650" y="254949"/>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51149"/>
              </a:buClr>
              <a:buSzPct val="100000"/>
              <a:buFont typeface="Arial"/>
              <a:buNone/>
            </a:pPr>
            <a:r>
              <a:rPr lang="en-US" sz="3600" b="1" i="0" u="none" strike="noStrike" cap="none" dirty="0" err="1">
                <a:solidFill>
                  <a:srgbClr val="151149"/>
                </a:solidFill>
                <a:latin typeface="Arial"/>
                <a:ea typeface="Arial"/>
                <a:cs typeface="Arial"/>
                <a:sym typeface="Arial"/>
              </a:rPr>
              <a:t>Wykorzystaj</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technologię</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cyfrową</a:t>
            </a:r>
            <a:r>
              <a:rPr lang="en-US" sz="3600" b="1" i="0" u="none" strike="noStrike" cap="none" dirty="0">
                <a:solidFill>
                  <a:srgbClr val="151149"/>
                </a:solidFill>
                <a:latin typeface="Arial"/>
                <a:ea typeface="Arial"/>
                <a:cs typeface="Arial"/>
                <a:sym typeface="Arial"/>
              </a:rPr>
              <a:t>, </a:t>
            </a:r>
            <a:r>
              <a:rPr lang="pl-PL" sz="3600" b="1" i="0" u="none" strike="noStrike" cap="none" dirty="0" smtClean="0">
                <a:solidFill>
                  <a:srgbClr val="151149"/>
                </a:solidFill>
                <a:latin typeface="Arial"/>
                <a:ea typeface="Arial"/>
                <a:cs typeface="Arial"/>
                <a:sym typeface="Arial"/>
              </a:rPr>
              <a:t/>
            </a:r>
            <a:br>
              <a:rPr lang="pl-PL" sz="3600" b="1" i="0" u="none" strike="noStrike" cap="none" dirty="0" smtClean="0">
                <a:solidFill>
                  <a:srgbClr val="151149"/>
                </a:solidFill>
                <a:latin typeface="Arial"/>
                <a:ea typeface="Arial"/>
                <a:cs typeface="Arial"/>
                <a:sym typeface="Arial"/>
              </a:rPr>
            </a:br>
            <a:r>
              <a:rPr lang="en-US" sz="3600" b="1" i="0" u="none" strike="noStrike" cap="none" dirty="0" smtClean="0">
                <a:solidFill>
                  <a:srgbClr val="151149"/>
                </a:solidFill>
                <a:latin typeface="Arial"/>
                <a:ea typeface="Arial"/>
                <a:cs typeface="Arial"/>
                <a:sym typeface="Arial"/>
              </a:rPr>
              <a:t>aby </a:t>
            </a:r>
            <a:r>
              <a:rPr lang="en-US" sz="3600" b="1" i="0" u="none" strike="noStrike" cap="none" dirty="0" err="1">
                <a:solidFill>
                  <a:srgbClr val="151149"/>
                </a:solidFill>
                <a:latin typeface="Arial"/>
                <a:ea typeface="Arial"/>
                <a:cs typeface="Arial"/>
                <a:sym typeface="Arial"/>
              </a:rPr>
              <a:t>dowiedzieć</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się</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więcej</a:t>
            </a:r>
            <a:r>
              <a:rPr lang="en-US" sz="3600" b="1" i="0" u="none" strike="noStrike" cap="none" dirty="0">
                <a:solidFill>
                  <a:srgbClr val="151149"/>
                </a:solidFill>
                <a:latin typeface="Arial"/>
                <a:ea typeface="Arial"/>
                <a:cs typeface="Arial"/>
                <a:sym typeface="Arial"/>
              </a:rPr>
              <a:t> o </a:t>
            </a:r>
            <a:r>
              <a:rPr lang="en-US" sz="3600" b="1" i="0" u="none" strike="noStrike" cap="none" dirty="0" err="1">
                <a:solidFill>
                  <a:srgbClr val="151149"/>
                </a:solidFill>
                <a:latin typeface="Arial"/>
                <a:ea typeface="Arial"/>
                <a:cs typeface="Arial"/>
                <a:sym typeface="Arial"/>
              </a:rPr>
              <a:t>rynku</a:t>
            </a:r>
            <a:endParaRPr sz="3200" dirty="0">
              <a:solidFill>
                <a:srgbClr val="151149"/>
              </a:solidFill>
            </a:endParaRPr>
          </a:p>
        </p:txBody>
      </p:sp>
      <p:sp>
        <p:nvSpPr>
          <p:cNvPr id="332" name="Google Shape;332;p65"/>
          <p:cNvSpPr txBox="1">
            <a:spLocks noGrp="1"/>
          </p:cNvSpPr>
          <p:nvPr>
            <p:ph type="body" idx="1"/>
          </p:nvPr>
        </p:nvSpPr>
        <p:spPr>
          <a:xfrm>
            <a:off x="628650" y="1276701"/>
            <a:ext cx="7886700" cy="2322134"/>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Clr>
                <a:srgbClr val="11AA81"/>
              </a:buClr>
              <a:buSzPts val="2700"/>
            </a:pPr>
            <a:r>
              <a:rPr lang="en-US" sz="1800" b="0" i="0" u="none" strike="noStrike" cap="none" dirty="0" err="1" smtClean="0">
                <a:solidFill>
                  <a:srgbClr val="151149"/>
                </a:solidFill>
                <a:latin typeface="Arial"/>
                <a:ea typeface="Arial"/>
                <a:cs typeface="Arial"/>
                <a:sym typeface="Arial"/>
              </a:rPr>
              <a:t>Wykorzysta</a:t>
            </a:r>
            <a:r>
              <a:rPr lang="pl-PL" sz="1800" b="0" i="0" u="none" strike="noStrike" cap="none" dirty="0" smtClean="0">
                <a:solidFill>
                  <a:srgbClr val="151149"/>
                </a:solidFill>
                <a:latin typeface="Arial"/>
                <a:ea typeface="Arial"/>
                <a:cs typeface="Arial"/>
                <a:sym typeface="Arial"/>
              </a:rPr>
              <a:t>j</a:t>
            </a:r>
            <a:r>
              <a:rPr lang="en-US" sz="1800" b="0" i="0" u="none" strike="noStrike" cap="none" dirty="0" smtClean="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technologi</a:t>
            </a:r>
            <a:r>
              <a:rPr lang="pl-PL" sz="1800" b="0" i="0" u="none" strike="noStrike" cap="none" dirty="0" smtClean="0">
                <a:solidFill>
                  <a:srgbClr val="151149"/>
                </a:solidFill>
                <a:latin typeface="Arial"/>
                <a:ea typeface="Arial"/>
                <a:cs typeface="Arial"/>
                <a:sym typeface="Arial"/>
              </a:rPr>
              <a:t>ę</a:t>
            </a:r>
            <a:r>
              <a:rPr lang="en-US" sz="1800" b="0" i="0" u="none" strike="noStrike" cap="none" dirty="0" smtClean="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cyfrow</a:t>
            </a:r>
            <a:r>
              <a:rPr lang="pl-PL" sz="1800" b="0" i="0" u="none" strike="noStrike" cap="none" dirty="0" smtClean="0">
                <a:solidFill>
                  <a:srgbClr val="151149"/>
                </a:solidFill>
                <a:latin typeface="Arial"/>
                <a:ea typeface="Arial"/>
                <a:cs typeface="Arial"/>
                <a:sym typeface="Arial"/>
              </a:rPr>
              <a:t>ą</a:t>
            </a:r>
            <a:r>
              <a:rPr lang="en-US" sz="1800" b="0" i="0" u="none" strike="noStrike" cap="none" dirty="0" smtClean="0">
                <a:solidFill>
                  <a:srgbClr val="151149"/>
                </a:solidFill>
                <a:latin typeface="Arial"/>
                <a:ea typeface="Arial"/>
                <a:cs typeface="Arial"/>
                <a:sym typeface="Arial"/>
              </a:rPr>
              <a:t> </a:t>
            </a:r>
            <a:r>
              <a:rPr lang="en-US" sz="1800" b="0" i="0" u="none" strike="noStrike" cap="none" dirty="0">
                <a:solidFill>
                  <a:srgbClr val="151149"/>
                </a:solidFill>
                <a:latin typeface="Arial"/>
                <a:ea typeface="Arial"/>
                <a:cs typeface="Arial"/>
                <a:sym typeface="Arial"/>
              </a:rPr>
              <a:t>do </a:t>
            </a:r>
            <a:r>
              <a:rPr lang="pl-PL" sz="1800" b="0" i="0" u="none" strike="noStrike" cap="none" dirty="0" smtClean="0">
                <a:solidFill>
                  <a:srgbClr val="151149"/>
                </a:solidFill>
                <a:latin typeface="Arial"/>
                <a:ea typeface="Arial"/>
                <a:cs typeface="Arial"/>
                <a:sym typeface="Arial"/>
              </a:rPr>
              <a:t>poznania odpowiedzi na pytania:</a:t>
            </a:r>
            <a:endParaRPr dirty="0"/>
          </a:p>
          <a:p>
            <a:pPr marL="717550" marR="0" lvl="0" indent="-355600" algn="just" rtl="0">
              <a:lnSpc>
                <a:spcPct val="115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Kto</a:t>
            </a:r>
            <a:r>
              <a:rPr lang="en-US" sz="1800" b="0" i="0" u="none" strike="noStrike" cap="none" dirty="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kupuje</a:t>
            </a:r>
            <a:r>
              <a:rPr lang="pl-PL" sz="1800" b="0" i="0" u="none" strike="noStrike" cap="none" dirty="0" smtClean="0">
                <a:solidFill>
                  <a:srgbClr val="151149"/>
                </a:solidFill>
                <a:latin typeface="Arial"/>
                <a:ea typeface="Arial"/>
                <a:cs typeface="Arial"/>
                <a:sym typeface="Arial"/>
              </a:rPr>
              <a:t>?</a:t>
            </a:r>
            <a:endParaRPr dirty="0"/>
          </a:p>
          <a:p>
            <a:pPr marL="717550" marR="0" lvl="0" indent="-355600" algn="just" rtl="0">
              <a:lnSpc>
                <a:spcPct val="115000"/>
              </a:lnSpc>
              <a:spcBef>
                <a:spcPts val="0"/>
              </a:spcBef>
              <a:spcAft>
                <a:spcPts val="0"/>
              </a:spcAft>
              <a:buClr>
                <a:srgbClr val="11AA81"/>
              </a:buClr>
              <a:buSzPts val="2700"/>
              <a:buFont typeface="Arial"/>
              <a:buChar char="•"/>
            </a:pPr>
            <a:r>
              <a:rPr lang="en-US" sz="1800" b="0" i="0" u="none" strike="noStrike" cap="none" dirty="0">
                <a:solidFill>
                  <a:srgbClr val="151149"/>
                </a:solidFill>
                <a:latin typeface="Arial"/>
                <a:ea typeface="Arial"/>
                <a:cs typeface="Arial"/>
                <a:sym typeface="Arial"/>
              </a:rPr>
              <a:t>Co jest </a:t>
            </a:r>
            <a:r>
              <a:rPr lang="en-US" sz="1800" b="0" i="0" u="none" strike="noStrike" cap="none" dirty="0" err="1" smtClean="0">
                <a:solidFill>
                  <a:srgbClr val="151149"/>
                </a:solidFill>
                <a:latin typeface="Arial"/>
                <a:ea typeface="Arial"/>
                <a:cs typeface="Arial"/>
                <a:sym typeface="Arial"/>
              </a:rPr>
              <a:t>kupowane</a:t>
            </a:r>
            <a:r>
              <a:rPr lang="pl-PL" sz="1800" b="0" i="0" u="none" strike="noStrike" cap="none" dirty="0" smtClean="0">
                <a:solidFill>
                  <a:srgbClr val="151149"/>
                </a:solidFill>
                <a:latin typeface="Arial"/>
                <a:ea typeface="Arial"/>
                <a:cs typeface="Arial"/>
                <a:sym typeface="Arial"/>
              </a:rPr>
              <a:t>?</a:t>
            </a:r>
            <a:endParaRPr dirty="0"/>
          </a:p>
          <a:p>
            <a:pPr marL="717550" marR="0" lvl="0" indent="-355600" algn="just" rtl="0">
              <a:lnSpc>
                <a:spcPct val="115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Gdzie</a:t>
            </a:r>
            <a:r>
              <a:rPr lang="en-US" sz="1800" b="0" i="0" u="none" strike="noStrike" cap="none" dirty="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kupują</a:t>
            </a:r>
            <a:r>
              <a:rPr lang="pl-PL" sz="1800" b="0" i="0" u="none" strike="noStrike" cap="none" dirty="0" smtClean="0">
                <a:solidFill>
                  <a:srgbClr val="151149"/>
                </a:solidFill>
                <a:latin typeface="Arial"/>
                <a:ea typeface="Arial"/>
                <a:cs typeface="Arial"/>
                <a:sym typeface="Arial"/>
              </a:rPr>
              <a:t>?</a:t>
            </a:r>
            <a:endParaRPr dirty="0"/>
          </a:p>
          <a:p>
            <a:pPr marL="717550" marR="0" lvl="0" indent="-355600" algn="just" rtl="0">
              <a:lnSpc>
                <a:spcPct val="115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Kiedy</a:t>
            </a:r>
            <a:r>
              <a:rPr lang="en-US" sz="1800" b="0" i="0" u="none" strike="noStrike" cap="none" dirty="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kupuj</a:t>
            </a:r>
            <a:r>
              <a:rPr lang="pl-PL" sz="1800" b="0" i="0" u="none" strike="noStrike" cap="none" dirty="0" smtClean="0">
                <a:solidFill>
                  <a:srgbClr val="151149"/>
                </a:solidFill>
                <a:latin typeface="Arial"/>
                <a:ea typeface="Arial"/>
                <a:cs typeface="Arial"/>
                <a:sym typeface="Arial"/>
              </a:rPr>
              <a:t>ą?</a:t>
            </a:r>
            <a:endParaRPr dirty="0"/>
          </a:p>
          <a:p>
            <a:pPr marL="717550" marR="0" lvl="0" indent="-355600" algn="just" rtl="0">
              <a:lnSpc>
                <a:spcPct val="115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Dlaczego</a:t>
            </a:r>
            <a:r>
              <a:rPr lang="en-US" sz="1800" b="0" i="0" u="none" strike="noStrike" cap="none" dirty="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kupuj</a:t>
            </a:r>
            <a:r>
              <a:rPr lang="pl-PL" sz="1800" b="0" i="0" u="none" strike="noStrike" cap="none" dirty="0" smtClean="0">
                <a:solidFill>
                  <a:srgbClr val="151149"/>
                </a:solidFill>
                <a:latin typeface="Arial"/>
                <a:ea typeface="Arial"/>
                <a:cs typeface="Arial"/>
                <a:sym typeface="Arial"/>
              </a:rPr>
              <a:t>ą?</a:t>
            </a:r>
          </a:p>
          <a:p>
            <a:pPr marL="717550" marR="0" lvl="0" indent="-355600" algn="just" rtl="0">
              <a:lnSpc>
                <a:spcPct val="115000"/>
              </a:lnSpc>
              <a:spcBef>
                <a:spcPts val="0"/>
              </a:spcBef>
              <a:spcAft>
                <a:spcPts val="0"/>
              </a:spcAft>
              <a:buClr>
                <a:srgbClr val="11AA81"/>
              </a:buClr>
              <a:buSzPts val="2700"/>
              <a:buFont typeface="Arial"/>
              <a:buChar char="•"/>
            </a:pPr>
            <a:r>
              <a:rPr lang="en-US" sz="1800" b="0" i="0" u="none" strike="noStrike" cap="none" dirty="0" err="1" smtClean="0">
                <a:solidFill>
                  <a:srgbClr val="151149"/>
                </a:solidFill>
                <a:latin typeface="Arial"/>
                <a:ea typeface="Arial"/>
                <a:cs typeface="Arial"/>
                <a:sym typeface="Arial"/>
              </a:rPr>
              <a:t>Jak</a:t>
            </a:r>
            <a:r>
              <a:rPr lang="en-US" sz="1800" b="0" i="0" u="none" strike="noStrike" cap="none" dirty="0" smtClean="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kupu</a:t>
            </a:r>
            <a:r>
              <a:rPr lang="pl-PL" sz="1800" b="0" i="0" u="none" strike="noStrike" cap="none" dirty="0" smtClean="0">
                <a:solidFill>
                  <a:srgbClr val="151149"/>
                </a:solidFill>
                <a:latin typeface="Arial"/>
                <a:ea typeface="Arial"/>
                <a:cs typeface="Arial"/>
                <a:sym typeface="Arial"/>
              </a:rPr>
              <a:t>ją?</a:t>
            </a:r>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66"/>
          <p:cNvSpPr txBox="1"/>
          <p:nvPr/>
        </p:nvSpPr>
        <p:spPr>
          <a:xfrm>
            <a:off x="0" y="528639"/>
            <a:ext cx="9144000" cy="3082067"/>
          </a:xfrm>
          <a:prstGeom prst="rect">
            <a:avLst/>
          </a:prstGeom>
          <a:noFill/>
          <a:ln>
            <a:noFill/>
          </a:ln>
        </p:spPr>
        <p:txBody>
          <a:bodyPr spcFirstLastPara="1" wrap="square" lIns="91425" tIns="45700" rIns="91425" bIns="45700" anchor="b" anchorCtr="0">
            <a:noAutofit/>
          </a:bodyPr>
          <a:lstStyle/>
          <a:p>
            <a:pPr marL="0" marR="0" lvl="0" indent="0" algn="ctr" rtl="0">
              <a:spcBef>
                <a:spcPts val="0"/>
              </a:spcBef>
              <a:spcAft>
                <a:spcPts val="0"/>
              </a:spcAft>
              <a:buClr>
                <a:srgbClr val="000000"/>
              </a:buClr>
              <a:buSzPts val="1100"/>
              <a:buFont typeface="Arial"/>
              <a:buNone/>
            </a:pPr>
            <a:r>
              <a:rPr lang="en-US" sz="6000" b="1" i="0" u="none" strike="noStrike" cap="none" dirty="0" err="1">
                <a:solidFill>
                  <a:srgbClr val="151149"/>
                </a:solidFill>
                <a:sym typeface="Arial"/>
              </a:rPr>
              <a:t>Wyznaczanie</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strategicznych</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celów</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marketingu</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cyfrowego</a:t>
            </a:r>
            <a:endParaRPr sz="6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pic>
        <p:nvPicPr>
          <p:cNvPr id="342" name="Google Shape;342;g227a0c8e78b_0_0"/>
          <p:cNvPicPr preferRelativeResize="0"/>
          <p:nvPr/>
        </p:nvPicPr>
        <p:blipFill rotWithShape="1">
          <a:blip r:embed="rId3">
            <a:alphaModFix/>
          </a:blip>
          <a:srcRect/>
          <a:stretch/>
        </p:blipFill>
        <p:spPr>
          <a:xfrm>
            <a:off x="1584800" y="125525"/>
            <a:ext cx="5974400" cy="4475667"/>
          </a:xfrm>
          <a:prstGeom prst="rect">
            <a:avLst/>
          </a:prstGeom>
          <a:noFill/>
          <a:ln>
            <a:noFill/>
          </a:ln>
        </p:spPr>
      </p:pic>
      <p:sp>
        <p:nvSpPr>
          <p:cNvPr id="343" name="Google Shape;343;g227a0c8e78b_0_0"/>
          <p:cNvSpPr txBox="1"/>
          <p:nvPr/>
        </p:nvSpPr>
        <p:spPr>
          <a:xfrm>
            <a:off x="5994995" y="4556489"/>
            <a:ext cx="2173200" cy="430857"/>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chemeClr val="dk1"/>
              </a:buClr>
              <a:buSzPts val="1600"/>
              <a:buFont typeface="Arial"/>
              <a:buNone/>
            </a:pPr>
            <a:r>
              <a:rPr lang="en-US" sz="1600" b="0" i="0" u="none" strike="noStrike" cap="none">
                <a:solidFill>
                  <a:schemeClr val="dk1"/>
                </a:solidFill>
                <a:latin typeface="Arial"/>
                <a:ea typeface="Arial"/>
                <a:cs typeface="Arial"/>
                <a:sym typeface="Arial"/>
              </a:rPr>
              <a:t>Źródło: </a:t>
            </a:r>
            <a:r>
              <a:rPr lang="en-US" sz="1600" b="0" i="0" u="sng" strike="noStrike" cap="none">
                <a:solidFill>
                  <a:schemeClr val="hlink"/>
                </a:solidFill>
                <a:latin typeface="Arial"/>
                <a:ea typeface="Arial"/>
                <a:cs typeface="Arial"/>
                <a:sym typeface="Arial"/>
                <a:hlinkClick r:id="rId4"/>
              </a:rPr>
              <a:t>Gartner</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g227a0c8e78b_1_0"/>
          <p:cNvPicPr preferRelativeResize="0"/>
          <p:nvPr/>
        </p:nvPicPr>
        <p:blipFill rotWithShape="1">
          <a:blip r:embed="rId3">
            <a:alphaModFix/>
          </a:blip>
          <a:srcRect/>
          <a:stretch/>
        </p:blipFill>
        <p:spPr>
          <a:xfrm>
            <a:off x="393192" y="230736"/>
            <a:ext cx="7193448" cy="4113555"/>
          </a:xfrm>
          <a:prstGeom prst="rect">
            <a:avLst/>
          </a:prstGeom>
          <a:noFill/>
          <a:ln>
            <a:noFill/>
          </a:ln>
        </p:spPr>
      </p:pic>
      <p:sp>
        <p:nvSpPr>
          <p:cNvPr id="349" name="Google Shape;349;g227a0c8e78b_1_0"/>
          <p:cNvSpPr txBox="1"/>
          <p:nvPr/>
        </p:nvSpPr>
        <p:spPr>
          <a:xfrm>
            <a:off x="5111356" y="4233196"/>
            <a:ext cx="3501900" cy="430857"/>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chemeClr val="dk1"/>
              </a:buClr>
              <a:buSzPts val="1600"/>
              <a:buFont typeface="Arial"/>
              <a:buNone/>
            </a:pPr>
            <a:r>
              <a:rPr lang="en-US" sz="1600" b="0" i="0" u="none" strike="noStrike" cap="none">
                <a:solidFill>
                  <a:schemeClr val="dk1"/>
                </a:solidFill>
                <a:latin typeface="Arial"/>
                <a:ea typeface="Arial"/>
                <a:cs typeface="Arial"/>
                <a:sym typeface="Arial"/>
              </a:rPr>
              <a:t>Źródło: </a:t>
            </a:r>
            <a:r>
              <a:rPr lang="en-US" sz="1600" b="0" i="0" u="sng" strike="noStrike" cap="none">
                <a:solidFill>
                  <a:schemeClr val="hlink"/>
                </a:solidFill>
                <a:latin typeface="Arial"/>
                <a:ea typeface="Arial"/>
                <a:cs typeface="Arial"/>
                <a:sym typeface="Arial"/>
                <a:hlinkClick r:id="rId4"/>
              </a:rPr>
              <a:t>Marketingcharts</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67"/>
          <p:cNvSpPr txBox="1"/>
          <p:nvPr/>
        </p:nvSpPr>
        <p:spPr>
          <a:xfrm>
            <a:off x="311700" y="547603"/>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600" b="1" i="0" u="none" strike="noStrike" cap="none" dirty="0" err="1">
                <a:solidFill>
                  <a:srgbClr val="151149"/>
                </a:solidFill>
                <a:latin typeface="Arial"/>
                <a:ea typeface="Arial"/>
                <a:cs typeface="Arial"/>
                <a:sym typeface="Arial"/>
              </a:rPr>
              <a:t>Ustal</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strategiczne</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cele</a:t>
            </a:r>
            <a:r>
              <a:rPr lang="en-US" sz="3600" b="1" i="0" u="none" strike="noStrike" cap="none" dirty="0">
                <a:solidFill>
                  <a:srgbClr val="151149"/>
                </a:solidFill>
                <a:latin typeface="Arial"/>
                <a:ea typeface="Arial"/>
                <a:cs typeface="Arial"/>
                <a:sym typeface="Arial"/>
              </a:rPr>
              <a:t> </a:t>
            </a:r>
            <a:endParaRPr lang="pl-PL" sz="3600" b="1" i="0" u="none" strike="noStrike" cap="none" dirty="0" smtClean="0">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000"/>
              <a:buFont typeface="Arial"/>
              <a:buNone/>
            </a:pPr>
            <a:r>
              <a:rPr lang="en-US" sz="3600" b="1" i="0" u="none" strike="noStrike" cap="none" dirty="0" err="1" smtClean="0">
                <a:solidFill>
                  <a:srgbClr val="151149"/>
                </a:solidFill>
                <a:latin typeface="Arial"/>
                <a:ea typeface="Arial"/>
                <a:cs typeface="Arial"/>
                <a:sym typeface="Arial"/>
              </a:rPr>
              <a:t>marketingu</a:t>
            </a:r>
            <a:r>
              <a:rPr lang="en-US" sz="3600" b="1" i="0" u="none" strike="noStrike" cap="none" dirty="0" smtClean="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cyfrowego</a:t>
            </a:r>
            <a:r>
              <a:rPr lang="en-US" sz="3600" b="1" i="0" u="none" strike="noStrike" cap="none" dirty="0">
                <a:solidFill>
                  <a:srgbClr val="151149"/>
                </a:solidFill>
                <a:latin typeface="Arial"/>
                <a:ea typeface="Arial"/>
                <a:cs typeface="Arial"/>
                <a:sym typeface="Arial"/>
              </a:rPr>
              <a:t> </a:t>
            </a:r>
            <a:br>
              <a:rPr lang="en-US" sz="3600" b="1" i="0" u="none" strike="noStrike" cap="none" dirty="0">
                <a:solidFill>
                  <a:srgbClr val="151149"/>
                </a:solidFill>
                <a:latin typeface="Arial"/>
                <a:ea typeface="Arial"/>
                <a:cs typeface="Arial"/>
                <a:sym typeface="Arial"/>
              </a:rPr>
            </a:br>
            <a:endParaRPr sz="1800" b="0" i="0" u="none" strike="noStrike" cap="none" dirty="0">
              <a:solidFill>
                <a:srgbClr val="151149"/>
              </a:solidFill>
              <a:latin typeface="Arial"/>
              <a:ea typeface="Arial"/>
              <a:cs typeface="Arial"/>
              <a:sym typeface="Arial"/>
            </a:endParaRPr>
          </a:p>
        </p:txBody>
      </p:sp>
      <p:pic>
        <p:nvPicPr>
          <p:cNvPr id="355" name="Google Shape;355;p67"/>
          <p:cNvPicPr preferRelativeResize="0"/>
          <p:nvPr/>
        </p:nvPicPr>
        <p:blipFill rotWithShape="1">
          <a:blip r:embed="rId3">
            <a:alphaModFix/>
          </a:blip>
          <a:srcRect/>
          <a:stretch/>
        </p:blipFill>
        <p:spPr>
          <a:xfrm>
            <a:off x="1791911" y="1481033"/>
            <a:ext cx="5833641" cy="2904616"/>
          </a:xfrm>
          <a:prstGeom prst="rect">
            <a:avLst/>
          </a:prstGeom>
          <a:noFill/>
          <a:ln w="38100" cap="flat" cmpd="sng">
            <a:solidFill>
              <a:srgbClr val="11AA81"/>
            </a:solidFill>
            <a:prstDash val="solid"/>
            <a:round/>
            <a:headEnd type="none" w="sm" len="sm"/>
            <a:tailEnd type="none" w="sm" len="sm"/>
          </a:ln>
        </p:spPr>
      </p:pic>
      <p:sp>
        <p:nvSpPr>
          <p:cNvPr id="356" name="Google Shape;356;p67"/>
          <p:cNvSpPr txBox="1"/>
          <p:nvPr/>
        </p:nvSpPr>
        <p:spPr>
          <a:xfrm>
            <a:off x="5449447" y="4385649"/>
            <a:ext cx="2378467" cy="397001"/>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rgbClr val="000000"/>
              </a:buClr>
              <a:buSzPts val="1400"/>
              <a:buFont typeface="Arial"/>
              <a:buNone/>
            </a:pPr>
            <a:r>
              <a:rPr lang="en-US" sz="1200" b="0" i="0" u="none" strike="noStrike" cap="none">
                <a:solidFill>
                  <a:srgbClr val="151149"/>
                </a:solidFill>
                <a:latin typeface="Arial"/>
                <a:ea typeface="Arial"/>
                <a:cs typeface="Arial"/>
                <a:sym typeface="Arial"/>
              </a:rPr>
              <a:t>Fonte: Kingsnorth, 2016 , s. 76.</a:t>
            </a:r>
            <a:endParaRPr sz="1200" b="0" i="0" u="none" strike="noStrike" cap="none">
              <a:solidFill>
                <a:srgbClr val="15114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68"/>
          <p:cNvSpPr txBox="1"/>
          <p:nvPr/>
        </p:nvSpPr>
        <p:spPr>
          <a:xfrm>
            <a:off x="659268" y="1352539"/>
            <a:ext cx="8709660" cy="2631449"/>
          </a:xfrm>
          <a:prstGeom prst="rect">
            <a:avLst/>
          </a:prstGeom>
          <a:noFill/>
          <a:ln>
            <a:noFill/>
          </a:ln>
        </p:spPr>
        <p:txBody>
          <a:bodyPr spcFirstLastPara="1" wrap="square" lIns="91425" tIns="45700" rIns="91425" bIns="45700" anchor="t" anchorCtr="0">
            <a:spAutoFit/>
          </a:bodyPr>
          <a:lstStyle/>
          <a:p>
            <a:pPr marL="257175" marR="0" lvl="0" indent="-257175" algn="just" rtl="0">
              <a:lnSpc>
                <a:spcPct val="150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Konkretny</a:t>
            </a:r>
            <a:endParaRPr sz="1800" b="0" i="0" u="none" strike="noStrike" cap="none">
              <a:solidFill>
                <a:srgbClr val="151149"/>
              </a:solidFill>
              <a:latin typeface="Arial"/>
              <a:ea typeface="Arial"/>
              <a:cs typeface="Arial"/>
              <a:sym typeface="Arial"/>
            </a:endParaRPr>
          </a:p>
          <a:p>
            <a:pPr marL="257175" marR="0" lvl="0" indent="-257175" algn="just" rtl="0">
              <a:lnSpc>
                <a:spcPct val="150000"/>
              </a:lnSpc>
              <a:spcBef>
                <a:spcPts val="9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Mierzalny</a:t>
            </a:r>
            <a:endParaRPr sz="1800" b="0" i="0" u="none" strike="noStrike" cap="none">
              <a:solidFill>
                <a:srgbClr val="151149"/>
              </a:solidFill>
              <a:latin typeface="Arial"/>
              <a:ea typeface="Arial"/>
              <a:cs typeface="Arial"/>
              <a:sym typeface="Arial"/>
            </a:endParaRPr>
          </a:p>
          <a:p>
            <a:pPr marL="257175" marR="0" lvl="0" indent="-257175" algn="just" rtl="0">
              <a:lnSpc>
                <a:spcPct val="150000"/>
              </a:lnSpc>
              <a:spcBef>
                <a:spcPts val="9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Osiągalny</a:t>
            </a:r>
            <a:endParaRPr sz="1800" b="0" i="0" u="none" strike="noStrike" cap="none">
              <a:solidFill>
                <a:srgbClr val="151149"/>
              </a:solidFill>
              <a:latin typeface="Arial"/>
              <a:ea typeface="Arial"/>
              <a:cs typeface="Arial"/>
              <a:sym typeface="Arial"/>
            </a:endParaRPr>
          </a:p>
          <a:p>
            <a:pPr marL="257175" marR="0" lvl="0" indent="-257175" algn="just" rtl="0">
              <a:lnSpc>
                <a:spcPct val="150000"/>
              </a:lnSpc>
              <a:spcBef>
                <a:spcPts val="9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Istotne</a:t>
            </a:r>
            <a:endParaRPr sz="1800" b="0" i="0" u="none" strike="noStrike" cap="none">
              <a:solidFill>
                <a:srgbClr val="151149"/>
              </a:solidFill>
              <a:latin typeface="Arial"/>
              <a:ea typeface="Arial"/>
              <a:cs typeface="Arial"/>
              <a:sym typeface="Arial"/>
            </a:endParaRPr>
          </a:p>
          <a:p>
            <a:pPr marL="257175" marR="0" lvl="0" indent="-257175" algn="just" rtl="0">
              <a:lnSpc>
                <a:spcPct val="150000"/>
              </a:lnSpc>
              <a:spcBef>
                <a:spcPts val="9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Ograniczony czasowo</a:t>
            </a:r>
            <a:endParaRPr sz="2800" b="0" i="0" u="none" strike="noStrike" cap="none">
              <a:solidFill>
                <a:srgbClr val="151149"/>
              </a:solidFill>
              <a:latin typeface="Arial"/>
              <a:ea typeface="Arial"/>
              <a:cs typeface="Arial"/>
              <a:sym typeface="Arial"/>
            </a:endParaRPr>
          </a:p>
        </p:txBody>
      </p:sp>
      <p:sp>
        <p:nvSpPr>
          <p:cNvPr id="363" name="Google Shape;363;p68"/>
          <p:cNvSpPr txBox="1"/>
          <p:nvPr/>
        </p:nvSpPr>
        <p:spPr>
          <a:xfrm>
            <a:off x="505443" y="292368"/>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600" b="1" i="0" u="none" strike="noStrike" cap="none">
                <a:solidFill>
                  <a:srgbClr val="151149"/>
                </a:solidFill>
                <a:latin typeface="Arial"/>
                <a:ea typeface="Arial"/>
                <a:cs typeface="Arial"/>
                <a:sym typeface="Arial"/>
              </a:rPr>
              <a:t>Charakterystyka celów</a:t>
            </a:r>
            <a:endParaRPr sz="1800" b="0" i="0" u="none" strike="noStrike" cap="none">
              <a:solidFill>
                <a:srgbClr val="151149"/>
              </a:solidFill>
              <a:latin typeface="Arial"/>
              <a:ea typeface="Arial"/>
              <a:cs typeface="Arial"/>
              <a:sym typeface="Arial"/>
            </a:endParaRPr>
          </a:p>
        </p:txBody>
      </p:sp>
      <p:pic>
        <p:nvPicPr>
          <p:cNvPr id="364" name="Google Shape;364;p68"/>
          <p:cNvPicPr preferRelativeResize="0"/>
          <p:nvPr/>
        </p:nvPicPr>
        <p:blipFill rotWithShape="1">
          <a:blip r:embed="rId3">
            <a:alphaModFix/>
          </a:blip>
          <a:srcRect/>
          <a:stretch/>
        </p:blipFill>
        <p:spPr>
          <a:xfrm>
            <a:off x="4060190" y="1352539"/>
            <a:ext cx="4431431" cy="2952441"/>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p69"/>
          <p:cNvSpPr txBox="1"/>
          <p:nvPr/>
        </p:nvSpPr>
        <p:spPr>
          <a:xfrm>
            <a:off x="324525" y="287682"/>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600" b="1" i="0" u="none" strike="noStrike" cap="none">
                <a:solidFill>
                  <a:srgbClr val="151149"/>
                </a:solidFill>
                <a:latin typeface="Arial"/>
                <a:ea typeface="Arial"/>
                <a:cs typeface="Arial"/>
                <a:sym typeface="Arial"/>
              </a:rPr>
              <a:t>Cele, zadania i wskaźniki</a:t>
            </a:r>
            <a:endParaRPr sz="1800" b="0" i="0" u="none" strike="noStrike" cap="none">
              <a:solidFill>
                <a:srgbClr val="151149"/>
              </a:solidFill>
              <a:latin typeface="Arial"/>
              <a:ea typeface="Arial"/>
              <a:cs typeface="Arial"/>
              <a:sym typeface="Arial"/>
            </a:endParaRPr>
          </a:p>
        </p:txBody>
      </p:sp>
      <p:graphicFrame>
        <p:nvGraphicFramePr>
          <p:cNvPr id="370" name="Google Shape;370;p69"/>
          <p:cNvGraphicFramePr/>
          <p:nvPr>
            <p:extLst>
              <p:ext uri="{D42A27DB-BD31-4B8C-83A1-F6EECF244321}">
                <p14:modId xmlns:p14="http://schemas.microsoft.com/office/powerpoint/2010/main" val="282823746"/>
              </p:ext>
            </p:extLst>
          </p:nvPr>
        </p:nvGraphicFramePr>
        <p:xfrm>
          <a:off x="324525" y="860382"/>
          <a:ext cx="8494950" cy="3658045"/>
        </p:xfrm>
        <a:graphic>
          <a:graphicData uri="http://schemas.openxmlformats.org/drawingml/2006/table">
            <a:tbl>
              <a:tblPr firstRow="1" bandRow="1">
                <a:noFill/>
                <a:tableStyleId>{7F810729-2096-4495-9946-B26703FF68C0}</a:tableStyleId>
              </a:tblPr>
              <a:tblGrid>
                <a:gridCol w="1631866"/>
                <a:gridCol w="2977116"/>
                <a:gridCol w="3885968"/>
              </a:tblGrid>
              <a:tr h="291025">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Cele</a:t>
                      </a:r>
                      <a:endParaRPr sz="1400" u="none" strike="noStrike" cap="none" dirty="0"/>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Cele</a:t>
                      </a:r>
                      <a:endParaRPr sz="1400" u="none" strike="noStrike" cap="none" dirty="0"/>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Metryki</a:t>
                      </a:r>
                      <a:endParaRPr sz="1400" u="none" strike="noStrike" cap="none" dirty="0"/>
                    </a:p>
                  </a:txBody>
                  <a:tcPr marL="68575" marR="68575" marT="34300" marB="34300"/>
                </a:tc>
              </a:tr>
              <a:tr h="388625">
                <a:tc rowSpan="3">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Zwiększenie</a:t>
                      </a:r>
                      <a:r>
                        <a:rPr lang="en-US" sz="1400" u="none" strike="noStrike" cap="none" dirty="0"/>
                        <a:t> </a:t>
                      </a:r>
                      <a:r>
                        <a:rPr lang="en-US" sz="1400" u="none" strike="noStrike" cap="none" dirty="0" err="1"/>
                        <a:t>obecności</a:t>
                      </a:r>
                      <a:r>
                        <a:rPr lang="en-US" sz="1400" u="none" strike="noStrike" cap="none" dirty="0"/>
                        <a:t> </a:t>
                      </a:r>
                      <a:r>
                        <a:rPr lang="en-US" sz="1400" u="none" strike="noStrike" cap="none" dirty="0" err="1"/>
                        <a:t>handlowej</a:t>
                      </a:r>
                      <a:r>
                        <a:rPr lang="en-US" sz="1400" u="none" strike="noStrike" cap="none" dirty="0"/>
                        <a:t> </a:t>
                      </a:r>
                      <a:r>
                        <a:rPr lang="en-US" sz="1400" u="none" strike="noStrike" cap="none" dirty="0" err="1"/>
                        <a:t>firmy</a:t>
                      </a:r>
                      <a:r>
                        <a:rPr lang="en-US" sz="1400" u="none" strike="noStrike" cap="none" dirty="0"/>
                        <a:t> </a:t>
                      </a:r>
                      <a:r>
                        <a:rPr lang="en-US" sz="1400" u="none" strike="noStrike" cap="none" dirty="0" err="1"/>
                        <a:t>na</a:t>
                      </a:r>
                      <a:r>
                        <a:rPr lang="en-US" sz="1400" u="none" strike="noStrike" cap="none" dirty="0"/>
                        <a:t> </a:t>
                      </a:r>
                      <a:r>
                        <a:rPr lang="en-US" sz="1400" u="none" strike="noStrike" cap="none" dirty="0" err="1" smtClean="0"/>
                        <a:t>rynku</a:t>
                      </a:r>
                      <a:r>
                        <a:rPr lang="pl-PL" sz="1400" u="none" strike="noStrike" cap="none" dirty="0" smtClean="0"/>
                        <a:t>.</a:t>
                      </a:r>
                      <a:endParaRPr sz="1400" u="none" strike="noStrike" cap="none" dirty="0"/>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Zwiększenie</a:t>
                      </a:r>
                      <a:r>
                        <a:rPr lang="en-US" sz="1400" u="none" strike="noStrike" cap="none" dirty="0"/>
                        <a:t> </a:t>
                      </a:r>
                      <a:r>
                        <a:rPr lang="en-US" sz="1400" u="none" strike="noStrike" cap="none" dirty="0" err="1"/>
                        <a:t>wolumenu</a:t>
                      </a:r>
                      <a:r>
                        <a:rPr lang="en-US" sz="1400" u="none" strike="noStrike" cap="none" dirty="0"/>
                        <a:t> </a:t>
                      </a:r>
                      <a:r>
                        <a:rPr lang="en-US" sz="1400" u="none" strike="noStrike" cap="none" dirty="0" err="1"/>
                        <a:t>sprzedaży</a:t>
                      </a:r>
                      <a:r>
                        <a:rPr lang="en-US" sz="1400" u="none" strike="noStrike" cap="none" dirty="0"/>
                        <a:t> o 10% do 2023 r.</a:t>
                      </a:r>
                      <a:endParaRPr sz="1400" u="none" strike="noStrike" cap="none" dirty="0"/>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Wartość</a:t>
                      </a:r>
                      <a:r>
                        <a:rPr lang="en-US" sz="1400" u="none" strike="noStrike" cap="none" dirty="0"/>
                        <a:t> </a:t>
                      </a:r>
                      <a:r>
                        <a:rPr lang="en-US" sz="1400" u="none" strike="noStrike" cap="none" dirty="0" err="1"/>
                        <a:t>faktury</a:t>
                      </a:r>
                      <a:r>
                        <a:rPr lang="en-US" sz="1400" u="none" strike="noStrike" cap="none" dirty="0"/>
                        <a:t> w </a:t>
                      </a:r>
                      <a:r>
                        <a:rPr lang="en-US" sz="1400" u="none" strike="noStrike" cap="none" dirty="0" err="1"/>
                        <a:t>jednostkach</a:t>
                      </a:r>
                      <a:r>
                        <a:rPr lang="en-US" sz="1400" u="none" strike="noStrike" cap="none" dirty="0"/>
                        <a:t> </a:t>
                      </a:r>
                      <a:r>
                        <a:rPr lang="en-US" sz="1400" u="none" strike="noStrike" cap="none" dirty="0" err="1"/>
                        <a:t>pieniężnych</a:t>
                      </a:r>
                      <a:endParaRPr sz="1400" u="none" strike="noStrike" cap="none" dirty="0"/>
                    </a:p>
                  </a:txBody>
                  <a:tcPr marL="68575" marR="68575" marT="34300" marB="34300"/>
                </a:tc>
              </a:tr>
              <a:tr h="532300">
                <a:tc vMerge="1">
                  <a:txBody>
                    <a:bodyPr/>
                    <a:lstStyle/>
                    <a:p>
                      <a:endParaRPr lang="pl-PL"/>
                    </a:p>
                  </a:txBody>
                  <a:tcPr/>
                </a:tc>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Zwiększenie</a:t>
                      </a:r>
                      <a:r>
                        <a:rPr lang="en-US" sz="1400" u="none" strike="noStrike" cap="none" dirty="0"/>
                        <a:t> </a:t>
                      </a:r>
                      <a:r>
                        <a:rPr lang="en-US" sz="1400" u="none" strike="noStrike" cap="none" dirty="0" err="1"/>
                        <a:t>udziału</a:t>
                      </a:r>
                      <a:r>
                        <a:rPr lang="en-US" sz="1400" u="none" strike="noStrike" cap="none" dirty="0"/>
                        <a:t> w </a:t>
                      </a:r>
                      <a:r>
                        <a:rPr lang="en-US" sz="1400" u="none" strike="noStrike" cap="none" dirty="0" err="1"/>
                        <a:t>rynku</a:t>
                      </a:r>
                      <a:r>
                        <a:rPr lang="en-US" sz="1400" u="none" strike="noStrike" cap="none" dirty="0"/>
                        <a:t> </a:t>
                      </a:r>
                      <a:r>
                        <a:rPr lang="en-US" sz="1400" u="none" strike="noStrike" cap="none" dirty="0" err="1"/>
                        <a:t>kosmetyków</a:t>
                      </a:r>
                      <a:r>
                        <a:rPr lang="en-US" sz="1400" u="none" strike="noStrike" cap="none" dirty="0"/>
                        <a:t> o 3 pp do 2023 r.</a:t>
                      </a:r>
                      <a:endParaRPr sz="1400" u="none" strike="noStrike" cap="none" dirty="0"/>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Udział</a:t>
                      </a:r>
                      <a:r>
                        <a:rPr lang="en-US" sz="1400" u="none" strike="noStrike" cap="none" dirty="0"/>
                        <a:t> w </a:t>
                      </a:r>
                      <a:r>
                        <a:rPr lang="en-US" sz="1400" u="none" strike="noStrike" cap="none" dirty="0" err="1" smtClean="0"/>
                        <a:t>rynku</a:t>
                      </a:r>
                      <a:endParaRPr sz="1800" u="none" strike="noStrike" cap="none" dirty="0"/>
                    </a:p>
                  </a:txBody>
                  <a:tcPr marL="68575" marR="68575" marT="34300" marB="34300"/>
                </a:tc>
              </a:tr>
              <a:tr h="139700">
                <a:tc vMerge="1">
                  <a:txBody>
                    <a:bodyPr/>
                    <a:lstStyle/>
                    <a:p>
                      <a:endParaRPr lang="pl-PL"/>
                    </a:p>
                  </a:txBody>
                  <a:tcPr/>
                </a:tc>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Zwiększenie</a:t>
                      </a:r>
                      <a:r>
                        <a:rPr lang="en-US" sz="1400" u="none" strike="noStrike" cap="none" dirty="0"/>
                        <a:t> </a:t>
                      </a:r>
                      <a:r>
                        <a:rPr lang="en-US" sz="1400" u="none" strike="noStrike" cap="none" dirty="0" err="1"/>
                        <a:t>lojalności</a:t>
                      </a:r>
                      <a:r>
                        <a:rPr lang="en-US" sz="1400" u="none" strike="noStrike" cap="none" dirty="0"/>
                        <a:t> </a:t>
                      </a:r>
                      <a:r>
                        <a:rPr lang="en-US" sz="1400" u="none" strike="noStrike" cap="none" dirty="0" err="1"/>
                        <a:t>klientów</a:t>
                      </a:r>
                      <a:r>
                        <a:rPr lang="en-US" sz="1400" u="none" strike="noStrike" cap="none" dirty="0"/>
                        <a:t> o 10% do 2023 r. </a:t>
                      </a:r>
                      <a:endParaRPr sz="1400" u="none" strike="noStrike" cap="none" dirty="0"/>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smtClean="0"/>
                        <a:t>Wskaźnik</a:t>
                      </a:r>
                      <a:r>
                        <a:rPr lang="en-US" sz="1400" u="none" strike="noStrike" cap="none" dirty="0" smtClean="0"/>
                        <a:t> </a:t>
                      </a:r>
                      <a:r>
                        <a:rPr lang="en-US" sz="1400" u="none" strike="noStrike" cap="none" dirty="0" err="1" smtClean="0"/>
                        <a:t>rezygnacji</a:t>
                      </a:r>
                      <a:r>
                        <a:rPr lang="pl-PL" sz="1400" u="none" strike="noStrike" cap="none" dirty="0" smtClean="0"/>
                        <a:t> (</a:t>
                      </a:r>
                      <a:r>
                        <a:rPr lang="pl-PL" sz="1400" u="none" strike="noStrike" cap="none" dirty="0" err="1" smtClean="0"/>
                        <a:t>Dropout</a:t>
                      </a:r>
                      <a:r>
                        <a:rPr lang="pl-PL" sz="1400" u="none" strike="noStrike" cap="none" dirty="0" smtClean="0"/>
                        <a:t> </a:t>
                      </a:r>
                      <a:r>
                        <a:rPr lang="pl-PL" sz="1400" u="none" strike="noStrike" cap="none" dirty="0" err="1" smtClean="0"/>
                        <a:t>Rate</a:t>
                      </a:r>
                      <a:r>
                        <a:rPr lang="pl-PL" sz="1400" u="none" strike="noStrike" cap="none" dirty="0" smtClean="0"/>
                        <a:t>)</a:t>
                      </a:r>
                      <a:endParaRPr sz="1800" u="none" strike="noStrike" cap="none" dirty="0" smtClean="0"/>
                    </a:p>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smtClean="0"/>
                        <a:t>Wskaźnik</a:t>
                      </a:r>
                      <a:r>
                        <a:rPr lang="en-US" sz="1400" u="none" strike="noStrike" cap="none" dirty="0" smtClean="0"/>
                        <a:t> </a:t>
                      </a:r>
                      <a:r>
                        <a:rPr lang="en-US" sz="1400" u="none" strike="noStrike" cap="none" dirty="0" err="1" smtClean="0"/>
                        <a:t>retencji</a:t>
                      </a:r>
                      <a:r>
                        <a:rPr lang="pl-PL" sz="1400" u="none" strike="noStrike" cap="none" dirty="0" smtClean="0"/>
                        <a:t> (</a:t>
                      </a:r>
                      <a:r>
                        <a:rPr lang="pl-PL" sz="1400" u="none" strike="noStrike" cap="none" dirty="0" err="1" smtClean="0"/>
                        <a:t>Retention</a:t>
                      </a:r>
                      <a:r>
                        <a:rPr lang="pl-PL" sz="1400" u="none" strike="noStrike" cap="none" dirty="0" smtClean="0"/>
                        <a:t> </a:t>
                      </a:r>
                      <a:r>
                        <a:rPr lang="pl-PL" sz="1400" u="none" strike="noStrike" cap="none" dirty="0" err="1" smtClean="0"/>
                        <a:t>Rate</a:t>
                      </a:r>
                      <a:r>
                        <a:rPr lang="pl-PL" sz="1400" u="none" strike="noStrike" cap="none" dirty="0" smtClean="0"/>
                        <a:t>)</a:t>
                      </a:r>
                      <a:endParaRPr sz="1800" u="none" strike="noStrike" cap="none" dirty="0"/>
                    </a:p>
                    <a:p>
                      <a:pPr marL="0" marR="0" lvl="0" indent="0" algn="l" rtl="0">
                        <a:lnSpc>
                          <a:spcPct val="100000"/>
                        </a:lnSpc>
                        <a:spcBef>
                          <a:spcPts val="0"/>
                        </a:spcBef>
                        <a:spcAft>
                          <a:spcPts val="0"/>
                        </a:spcAft>
                        <a:buClr>
                          <a:srgbClr val="000000"/>
                        </a:buClr>
                        <a:buSzPts val="1100"/>
                        <a:buFont typeface="Arial"/>
                        <a:buNone/>
                      </a:pPr>
                      <a:r>
                        <a:rPr lang="pl-PL" sz="1400" u="none" strike="noStrike" cap="none" dirty="0" smtClean="0"/>
                        <a:t>Liczba</a:t>
                      </a:r>
                      <a:r>
                        <a:rPr lang="pl-PL" sz="1400" u="none" strike="noStrike" cap="none" baseline="0" dirty="0" smtClean="0"/>
                        <a:t> r</a:t>
                      </a:r>
                      <a:r>
                        <a:rPr lang="pl-PL" sz="1400" u="none" strike="noStrike" cap="none" dirty="0" smtClean="0"/>
                        <a:t>uchu z witryn odsyłających (</a:t>
                      </a:r>
                      <a:r>
                        <a:rPr lang="pl-PL" sz="1400" u="none" strike="noStrike" cap="none" dirty="0" err="1" smtClean="0"/>
                        <a:t>referrals</a:t>
                      </a:r>
                      <a:r>
                        <a:rPr lang="pl-PL" sz="1400" u="none" strike="noStrike" cap="none" dirty="0" smtClean="0"/>
                        <a:t>)</a:t>
                      </a:r>
                      <a:endParaRPr sz="1800" u="none" strike="noStrike" cap="none" dirty="0"/>
                    </a:p>
                  </a:txBody>
                  <a:tcPr marL="68575" marR="68575" marT="34300" marB="34300"/>
                </a:tc>
              </a:tr>
              <a:tr h="592975">
                <a:tc rowSpan="2">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Zmniejszenie</a:t>
                      </a:r>
                      <a:r>
                        <a:rPr lang="en-US" sz="1400" u="none" strike="noStrike" cap="none" dirty="0"/>
                        <a:t> </a:t>
                      </a:r>
                      <a:r>
                        <a:rPr lang="en-US" sz="1400" u="none" strike="noStrike" cap="none" dirty="0" err="1"/>
                        <a:t>kosztów</a:t>
                      </a:r>
                      <a:r>
                        <a:rPr lang="en-US" sz="1400" u="none" strike="noStrike" cap="none" dirty="0"/>
                        <a:t> </a:t>
                      </a:r>
                      <a:r>
                        <a:rPr lang="en-US" sz="1400" u="none" strike="noStrike" cap="none" dirty="0" err="1"/>
                        <a:t>marketingowych</a:t>
                      </a:r>
                      <a:r>
                        <a:rPr lang="en-US" sz="1400" u="none" strike="noStrike" cap="none" dirty="0"/>
                        <a:t> </a:t>
                      </a:r>
                      <a:r>
                        <a:rPr lang="pl-PL" sz="1400" u="none" strike="noStrike" cap="none" dirty="0" smtClean="0"/>
                        <a:t/>
                      </a:r>
                      <a:br>
                        <a:rPr lang="pl-PL" sz="1400" u="none" strike="noStrike" cap="none" dirty="0" smtClean="0"/>
                      </a:br>
                      <a:r>
                        <a:rPr lang="en-US" sz="1400" u="none" strike="noStrike" cap="none" dirty="0" err="1" smtClean="0"/>
                        <a:t>i</a:t>
                      </a:r>
                      <a:r>
                        <a:rPr lang="en-US" sz="1400" u="none" strike="noStrike" cap="none" dirty="0" smtClean="0"/>
                        <a:t> </a:t>
                      </a:r>
                      <a:r>
                        <a:rPr lang="en-US" sz="1400" u="none" strike="noStrike" cap="none" dirty="0" err="1" smtClean="0"/>
                        <a:t>handlowych</a:t>
                      </a:r>
                      <a:r>
                        <a:rPr lang="pl-PL" sz="1400" u="none" strike="noStrike" cap="none" dirty="0" smtClean="0"/>
                        <a:t>.</a:t>
                      </a:r>
                      <a:endParaRPr sz="1400" u="none" strike="noStrike" cap="none" dirty="0"/>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Zmniejszenie</a:t>
                      </a:r>
                      <a:r>
                        <a:rPr lang="en-US" sz="1400" u="none" strike="noStrike" cap="none" dirty="0"/>
                        <a:t> </a:t>
                      </a:r>
                      <a:r>
                        <a:rPr lang="en-US" sz="1400" u="none" strike="noStrike" cap="none" dirty="0" err="1"/>
                        <a:t>kosztów</a:t>
                      </a:r>
                      <a:r>
                        <a:rPr lang="en-US" sz="1400" u="none" strike="noStrike" cap="none" dirty="0"/>
                        <a:t> </a:t>
                      </a:r>
                      <a:r>
                        <a:rPr lang="en-US" sz="1400" u="none" strike="noStrike" cap="none" dirty="0" err="1"/>
                        <a:t>cyklu</a:t>
                      </a:r>
                      <a:r>
                        <a:rPr lang="en-US" sz="1400" u="none" strike="noStrike" cap="none" dirty="0"/>
                        <a:t> </a:t>
                      </a:r>
                      <a:r>
                        <a:rPr lang="en-US" sz="1400" u="none" strike="noStrike" cap="none" dirty="0" err="1"/>
                        <a:t>sprzedaży</a:t>
                      </a:r>
                      <a:r>
                        <a:rPr lang="en-US" sz="1400" u="none" strike="noStrike" cap="none" dirty="0"/>
                        <a:t> o 10% do 2023 r.</a:t>
                      </a:r>
                      <a:endParaRPr sz="1400" u="none" strike="noStrike" cap="none" dirty="0"/>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smtClean="0"/>
                        <a:t>Współczynnik</a:t>
                      </a:r>
                      <a:r>
                        <a:rPr lang="en-US" sz="1400" u="none" strike="noStrike" cap="none" dirty="0" smtClean="0"/>
                        <a:t> </a:t>
                      </a:r>
                      <a:r>
                        <a:rPr lang="en-US" sz="1400" u="none" strike="noStrike" cap="none" dirty="0" err="1" smtClean="0"/>
                        <a:t>konwersji</a:t>
                      </a:r>
                      <a:r>
                        <a:rPr lang="pl-PL" sz="1400" u="none" strike="noStrike" cap="none" dirty="0" smtClean="0"/>
                        <a:t> (Conversion </a:t>
                      </a:r>
                      <a:r>
                        <a:rPr lang="pl-PL" sz="1400" u="none" strike="noStrike" cap="none" dirty="0" err="1" smtClean="0"/>
                        <a:t>Rate</a:t>
                      </a:r>
                      <a:r>
                        <a:rPr lang="pl-PL" sz="1400" u="none" strike="noStrike" cap="none" dirty="0" smtClean="0"/>
                        <a:t>)</a:t>
                      </a:r>
                      <a:endParaRPr sz="1800" u="none" strike="noStrike" cap="none" dirty="0" smtClean="0"/>
                    </a:p>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smtClean="0"/>
                        <a:t>Koszt</a:t>
                      </a:r>
                      <a:r>
                        <a:rPr lang="en-US" sz="1400" u="none" strike="noStrike" cap="none" dirty="0" smtClean="0"/>
                        <a:t> </a:t>
                      </a:r>
                      <a:r>
                        <a:rPr lang="en-US" sz="1400" u="none" strike="noStrike" cap="none" dirty="0" err="1"/>
                        <a:t>za</a:t>
                      </a:r>
                      <a:r>
                        <a:rPr lang="en-US" sz="1400" u="none" strike="noStrike" cap="none" dirty="0"/>
                        <a:t> </a:t>
                      </a:r>
                      <a:r>
                        <a:rPr lang="en-US" sz="1400" u="none" strike="noStrike" cap="none" dirty="0" err="1"/>
                        <a:t>potencjalnego</a:t>
                      </a:r>
                      <a:r>
                        <a:rPr lang="en-US" sz="1400" u="none" strike="noStrike" cap="none" dirty="0"/>
                        <a:t> </a:t>
                      </a:r>
                      <a:r>
                        <a:rPr lang="en-US" sz="1400" u="none" strike="noStrike" cap="none" dirty="0" err="1" smtClean="0"/>
                        <a:t>klienta</a:t>
                      </a:r>
                      <a:r>
                        <a:rPr lang="pl-PL" sz="1400" u="none" strike="noStrike" cap="none" dirty="0" smtClean="0"/>
                        <a:t> (</a:t>
                      </a:r>
                      <a:r>
                        <a:rPr lang="pl-PL" sz="1400" u="none" strike="noStrike" cap="none" dirty="0" err="1" smtClean="0"/>
                        <a:t>Cost</a:t>
                      </a:r>
                      <a:r>
                        <a:rPr lang="pl-PL" sz="1400" u="none" strike="noStrike" cap="none" dirty="0" smtClean="0"/>
                        <a:t> per </a:t>
                      </a:r>
                      <a:r>
                        <a:rPr lang="pl-PL" sz="1400" u="none" strike="noStrike" cap="none" dirty="0" err="1" smtClean="0"/>
                        <a:t>Lead</a:t>
                      </a:r>
                      <a:r>
                        <a:rPr lang="pl-PL" sz="1400" u="none" strike="noStrike" cap="none" dirty="0" smtClean="0"/>
                        <a:t>)</a:t>
                      </a:r>
                      <a:endParaRPr sz="1800" u="none" strike="noStrike" cap="none" dirty="0"/>
                    </a:p>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a:t>ROI</a:t>
                      </a:r>
                      <a:endParaRPr sz="1400" u="none" strike="noStrike" cap="none" dirty="0"/>
                    </a:p>
                  </a:txBody>
                  <a:tcPr marL="68575" marR="68575" marT="34300" marB="34300"/>
                </a:tc>
              </a:tr>
              <a:tr h="611800">
                <a:tc vMerge="1">
                  <a:txBody>
                    <a:bodyPr/>
                    <a:lstStyle/>
                    <a:p>
                      <a:endParaRPr lang="pl-PL"/>
                    </a:p>
                  </a:txBody>
                  <a:tcPr/>
                </a:tc>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a:t>Zmniejszenie kosztów promocji sprzedaży o 5% do 2023 r.</a:t>
                      </a:r>
                      <a:endParaRPr sz="1400" u="none" strike="noStrike" cap="none"/>
                    </a:p>
                  </a:txBody>
                  <a:tcPr marL="68575" marR="68575" marT="34300" marB="34300"/>
                </a:tc>
                <a:tc>
                  <a:txBody>
                    <a:bodyPr/>
                    <a:lstStyle/>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Wartość</a:t>
                      </a:r>
                      <a:r>
                        <a:rPr lang="en-US" sz="1400" u="none" strike="noStrike" cap="none" dirty="0"/>
                        <a:t> </a:t>
                      </a:r>
                      <a:r>
                        <a:rPr lang="en-US" sz="1400" u="none" strike="noStrike" cap="none" dirty="0" err="1"/>
                        <a:t>korzyści</a:t>
                      </a:r>
                      <a:r>
                        <a:rPr lang="en-US" sz="1400" u="none" strike="noStrike" cap="none" dirty="0"/>
                        <a:t> </a:t>
                      </a:r>
                      <a:r>
                        <a:rPr lang="en-US" sz="1400" u="none" strike="noStrike" cap="none" dirty="0" err="1"/>
                        <a:t>promocyjnej</a:t>
                      </a:r>
                      <a:endParaRPr sz="1800" u="none" strike="noStrike" cap="none" dirty="0"/>
                    </a:p>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a:t>ROI</a:t>
                      </a:r>
                      <a:endParaRPr sz="1800" u="none" strike="noStrike" cap="none" dirty="0"/>
                    </a:p>
                    <a:p>
                      <a:pPr marL="0" marR="0" lvl="0" indent="0" algn="l" rtl="0">
                        <a:lnSpc>
                          <a:spcPct val="100000"/>
                        </a:lnSpc>
                        <a:spcBef>
                          <a:spcPts val="0"/>
                        </a:spcBef>
                        <a:spcAft>
                          <a:spcPts val="0"/>
                        </a:spcAft>
                        <a:buClr>
                          <a:srgbClr val="000000"/>
                        </a:buClr>
                        <a:buSzPts val="1100"/>
                        <a:buFont typeface="Arial"/>
                        <a:buNone/>
                      </a:pPr>
                      <a:r>
                        <a:rPr lang="en-US" sz="1400" u="none" strike="noStrike" cap="none" dirty="0" err="1"/>
                        <a:t>Wartość</a:t>
                      </a:r>
                      <a:r>
                        <a:rPr lang="en-US" sz="1400" u="none" strike="noStrike" cap="none" dirty="0"/>
                        <a:t> </a:t>
                      </a:r>
                      <a:r>
                        <a:rPr lang="en-US" sz="1400" u="none" strike="noStrike" cap="none" dirty="0" err="1"/>
                        <a:t>ujawnienia</a:t>
                      </a:r>
                      <a:r>
                        <a:rPr lang="en-US" sz="1400" u="none" strike="noStrike" cap="none" dirty="0"/>
                        <a:t> </a:t>
                      </a:r>
                      <a:r>
                        <a:rPr lang="en-US" sz="1400" u="none" strike="noStrike" cap="none" dirty="0" err="1" smtClean="0"/>
                        <a:t>promocji</a:t>
                      </a:r>
                      <a:r>
                        <a:rPr lang="pl-PL" sz="1400" u="none" strike="noStrike" cap="none" dirty="0" smtClean="0"/>
                        <a:t> (</a:t>
                      </a:r>
                      <a:r>
                        <a:rPr lang="pl-PL" sz="1400" u="none" strike="noStrike" cap="none" dirty="0" err="1" smtClean="0"/>
                        <a:t>Promotion</a:t>
                      </a:r>
                      <a:r>
                        <a:rPr lang="pl-PL" sz="1400" u="none" strike="noStrike" cap="none" dirty="0" smtClean="0"/>
                        <a:t> </a:t>
                      </a:r>
                      <a:r>
                        <a:rPr lang="pl-PL" sz="1400" u="none" strike="noStrike" cap="none" dirty="0" err="1" smtClean="0"/>
                        <a:t>disclosure</a:t>
                      </a:r>
                      <a:r>
                        <a:rPr lang="pl-PL" sz="1400" u="none" strike="noStrike" cap="none" dirty="0" smtClean="0"/>
                        <a:t> </a:t>
                      </a:r>
                      <a:r>
                        <a:rPr lang="pl-PL" sz="1400" u="none" strike="noStrike" cap="none" dirty="0" err="1" smtClean="0"/>
                        <a:t>value</a:t>
                      </a:r>
                      <a:r>
                        <a:rPr lang="pl-PL" sz="1400" u="none" strike="noStrike" cap="none" dirty="0"/>
                        <a:t>)</a:t>
                      </a:r>
                      <a:endParaRPr lang="pl-PL" sz="1400" u="none" strike="noStrike" cap="none" dirty="0" smtClean="0"/>
                    </a:p>
                  </a:txBody>
                  <a:tcPr marL="68575" marR="68575" marT="34300" marB="34300"/>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70"/>
          <p:cNvSpPr txBox="1"/>
          <p:nvPr/>
        </p:nvSpPr>
        <p:spPr>
          <a:xfrm>
            <a:off x="418519" y="386115"/>
            <a:ext cx="5225149"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4000" b="1" i="0" u="none" strike="noStrike" cap="none">
                <a:solidFill>
                  <a:srgbClr val="151149"/>
                </a:solidFill>
                <a:latin typeface="Arial"/>
                <a:ea typeface="Arial"/>
                <a:cs typeface="Arial"/>
                <a:sym typeface="Arial"/>
              </a:rPr>
              <a:t>Poziomy celów</a:t>
            </a:r>
            <a:endParaRPr sz="4000" b="0" i="0" u="none" strike="noStrike" cap="none">
              <a:solidFill>
                <a:srgbClr val="151149"/>
              </a:solidFill>
              <a:latin typeface="Arial"/>
              <a:ea typeface="Arial"/>
              <a:cs typeface="Arial"/>
              <a:sym typeface="Arial"/>
            </a:endParaRPr>
          </a:p>
        </p:txBody>
      </p:sp>
      <p:pic>
        <p:nvPicPr>
          <p:cNvPr id="376" name="Google Shape;376;p70"/>
          <p:cNvPicPr preferRelativeResize="0"/>
          <p:nvPr/>
        </p:nvPicPr>
        <p:blipFill rotWithShape="1">
          <a:blip r:embed="rId3">
            <a:alphaModFix/>
          </a:blip>
          <a:srcRect/>
          <a:stretch/>
        </p:blipFill>
        <p:spPr>
          <a:xfrm>
            <a:off x="1927475" y="958815"/>
            <a:ext cx="4946384" cy="3333628"/>
          </a:xfrm>
          <a:prstGeom prst="rect">
            <a:avLst/>
          </a:prstGeom>
          <a:noFill/>
          <a:ln>
            <a:noFill/>
          </a:ln>
        </p:spPr>
      </p:pic>
      <p:sp>
        <p:nvSpPr>
          <p:cNvPr id="377" name="Google Shape;377;p70"/>
          <p:cNvSpPr txBox="1"/>
          <p:nvPr/>
        </p:nvSpPr>
        <p:spPr>
          <a:xfrm rot="-5400000">
            <a:off x="6196003" y="3115518"/>
            <a:ext cx="1938351" cy="41549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1" i="0" u="none" strike="noStrike" cap="none" dirty="0" err="1">
                <a:solidFill>
                  <a:srgbClr val="151149"/>
                </a:solidFill>
                <a:latin typeface="Arial"/>
                <a:ea typeface="Arial"/>
                <a:cs typeface="Arial"/>
                <a:sym typeface="Arial"/>
              </a:rPr>
              <a:t>Hierarchia</a:t>
            </a:r>
            <a:r>
              <a:rPr lang="en-US" sz="1050" b="1" i="0" u="none" strike="noStrike" cap="none" dirty="0">
                <a:solidFill>
                  <a:srgbClr val="151149"/>
                </a:solidFill>
                <a:latin typeface="Arial"/>
                <a:ea typeface="Arial"/>
                <a:cs typeface="Arial"/>
                <a:sym typeface="Arial"/>
              </a:rPr>
              <a:t> </a:t>
            </a:r>
            <a:r>
              <a:rPr lang="en-US" sz="1050" b="1" i="0" u="none" strike="noStrike" cap="none" dirty="0" err="1">
                <a:solidFill>
                  <a:srgbClr val="151149"/>
                </a:solidFill>
                <a:latin typeface="Arial"/>
                <a:ea typeface="Arial"/>
                <a:cs typeface="Arial"/>
                <a:sym typeface="Arial"/>
              </a:rPr>
              <a:t>celów</a:t>
            </a:r>
            <a:r>
              <a:rPr lang="en-US" sz="1050" b="0" i="0" u="none" strike="noStrike" cap="none" dirty="0">
                <a:solidFill>
                  <a:srgbClr val="151149"/>
                </a:solidFill>
                <a:latin typeface="Arial"/>
                <a:ea typeface="Arial"/>
                <a:cs typeface="Arial"/>
                <a:sym typeface="Arial"/>
              </a:rPr>
              <a:t>.</a:t>
            </a:r>
            <a:endParaRPr sz="1400" b="0" i="0" u="none" strike="noStrike" cap="none" dirty="0">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US" sz="1050" b="0" i="0" u="none" strike="noStrike" cap="none" dirty="0" err="1">
                <a:solidFill>
                  <a:srgbClr val="151149"/>
                </a:solidFill>
                <a:latin typeface="Arial"/>
                <a:ea typeface="Arial"/>
                <a:cs typeface="Arial"/>
                <a:sym typeface="Arial"/>
              </a:rPr>
              <a:t>Źródło</a:t>
            </a:r>
            <a:r>
              <a:rPr lang="en-US" sz="1050" b="0" i="0" u="none" strike="noStrike" cap="none" dirty="0">
                <a:solidFill>
                  <a:srgbClr val="151149"/>
                </a:solidFill>
                <a:latin typeface="Arial"/>
                <a:ea typeface="Arial"/>
                <a:cs typeface="Arial"/>
                <a:sym typeface="Arial"/>
              </a:rPr>
              <a:t>: Halon, 2019, s. 242.</a:t>
            </a:r>
            <a:endParaRPr sz="1400" b="0" i="0" u="none" strike="noStrike" cap="none" dirty="0">
              <a:solidFill>
                <a:srgbClr val="15114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pic>
        <p:nvPicPr>
          <p:cNvPr id="382" name="Google Shape;382;g2017bef0002_0_0" descr="https://ad962edbae8ba7b03b7f-d10007df79b5b7a4e475a291e50a08cf.ssl.cf3.rackcdn.com/tam-sam-som/tam-sam-som.png"/>
          <p:cNvPicPr preferRelativeResize="0"/>
          <p:nvPr/>
        </p:nvPicPr>
        <p:blipFill rotWithShape="1">
          <a:blip r:embed="rId3">
            <a:alphaModFix/>
          </a:blip>
          <a:srcRect/>
          <a:stretch/>
        </p:blipFill>
        <p:spPr>
          <a:xfrm>
            <a:off x="5872652" y="577290"/>
            <a:ext cx="983048" cy="999787"/>
          </a:xfrm>
          <a:prstGeom prst="rect">
            <a:avLst/>
          </a:prstGeom>
          <a:noFill/>
          <a:ln>
            <a:noFill/>
          </a:ln>
        </p:spPr>
      </p:pic>
      <p:sp>
        <p:nvSpPr>
          <p:cNvPr id="383" name="Google Shape;383;g2017bef0002_0_0"/>
          <p:cNvSpPr txBox="1"/>
          <p:nvPr/>
        </p:nvSpPr>
        <p:spPr>
          <a:xfrm>
            <a:off x="5872652" y="1882453"/>
            <a:ext cx="2793009" cy="1915879"/>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1" i="0" u="none" strike="noStrike" cap="none">
                <a:solidFill>
                  <a:srgbClr val="151149"/>
                </a:solidFill>
                <a:latin typeface="Arial"/>
                <a:ea typeface="Arial"/>
                <a:cs typeface="Arial"/>
                <a:sym typeface="Arial"/>
              </a:rPr>
              <a:t>TAM </a:t>
            </a:r>
            <a:r>
              <a:rPr lang="en-US" sz="1200" b="0" i="0" u="none" strike="noStrike" cap="none">
                <a:solidFill>
                  <a:srgbClr val="151149"/>
                </a:solidFill>
                <a:latin typeface="Arial"/>
                <a:ea typeface="Arial"/>
                <a:cs typeface="Arial"/>
                <a:sym typeface="Arial"/>
              </a:rPr>
              <a:t>lub Total Available Market to całkowity popyt rynkowy na produkt lub usługę.</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US" sz="1200" b="1" i="0" u="none" strike="noStrike" cap="none">
                <a:solidFill>
                  <a:srgbClr val="151149"/>
                </a:solidFill>
                <a:latin typeface="Arial"/>
                <a:ea typeface="Arial"/>
                <a:cs typeface="Arial"/>
                <a:sym typeface="Arial"/>
              </a:rPr>
              <a:t>SAM </a:t>
            </a:r>
            <a:r>
              <a:rPr lang="en-US" sz="1200" b="0" i="0" u="none" strike="noStrike" cap="none">
                <a:solidFill>
                  <a:srgbClr val="151149"/>
                </a:solidFill>
                <a:latin typeface="Arial"/>
                <a:ea typeface="Arial"/>
                <a:cs typeface="Arial"/>
                <a:sym typeface="Arial"/>
              </a:rPr>
              <a:t>lub Serviceable Available Market to segment TAM, do którego kierowane są produkty i usługi, który znajduje się w zasięgu geograficznym.</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US" sz="1200" b="1" i="0" u="none" strike="noStrike" cap="none">
                <a:solidFill>
                  <a:srgbClr val="151149"/>
                </a:solidFill>
                <a:latin typeface="Arial"/>
                <a:ea typeface="Arial"/>
                <a:cs typeface="Arial"/>
                <a:sym typeface="Arial"/>
              </a:rPr>
              <a:t>SOM </a:t>
            </a:r>
            <a:r>
              <a:rPr lang="en-US" sz="1200" b="0" i="0" u="none" strike="noStrike" cap="none">
                <a:solidFill>
                  <a:srgbClr val="151149"/>
                </a:solidFill>
                <a:latin typeface="Arial"/>
                <a:ea typeface="Arial"/>
                <a:cs typeface="Arial"/>
                <a:sym typeface="Arial"/>
              </a:rPr>
              <a:t>lub Serviceable Obtainable Market to część SAM, którą można zdobyć.</a:t>
            </a:r>
            <a:endParaRPr sz="1350" b="0" i="0" u="none" strike="noStrike" cap="none">
              <a:solidFill>
                <a:srgbClr val="151149"/>
              </a:solidFill>
              <a:latin typeface="Arial"/>
              <a:ea typeface="Arial"/>
              <a:cs typeface="Arial"/>
              <a:sym typeface="Arial"/>
            </a:endParaRPr>
          </a:p>
        </p:txBody>
      </p:sp>
      <p:sp>
        <p:nvSpPr>
          <p:cNvPr id="384" name="Google Shape;384;g2017bef0002_0_0"/>
          <p:cNvSpPr txBox="1"/>
          <p:nvPr/>
        </p:nvSpPr>
        <p:spPr>
          <a:xfrm>
            <a:off x="5872652" y="3865004"/>
            <a:ext cx="2460300" cy="438551"/>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151149"/>
                </a:solidFill>
                <a:latin typeface="Arial"/>
                <a:ea typeface="Arial"/>
                <a:cs typeface="Arial"/>
                <a:sym typeface="Arial"/>
              </a:rPr>
              <a:t>NPbT= znormalizowany zysk przed opodatkowaniem</a:t>
            </a:r>
            <a:endParaRPr sz="1200" b="0" i="0" u="none" strike="noStrike" cap="none">
              <a:solidFill>
                <a:srgbClr val="151149"/>
              </a:solidFill>
              <a:latin typeface="Arial"/>
              <a:ea typeface="Arial"/>
              <a:cs typeface="Arial"/>
              <a:sym typeface="Arial"/>
            </a:endParaRPr>
          </a:p>
        </p:txBody>
      </p:sp>
      <p:pic>
        <p:nvPicPr>
          <p:cNvPr id="385" name="Google Shape;385;g2017bef0002_0_0"/>
          <p:cNvPicPr preferRelativeResize="0"/>
          <p:nvPr/>
        </p:nvPicPr>
        <p:blipFill rotWithShape="1">
          <a:blip r:embed="rId4">
            <a:alphaModFix/>
          </a:blip>
          <a:srcRect/>
          <a:stretch/>
        </p:blipFill>
        <p:spPr>
          <a:xfrm>
            <a:off x="371731" y="1259187"/>
            <a:ext cx="5225100" cy="2856506"/>
          </a:xfrm>
          <a:prstGeom prst="rect">
            <a:avLst/>
          </a:prstGeom>
          <a:noFill/>
          <a:ln>
            <a:noFill/>
          </a:ln>
          <a:effectLst>
            <a:outerShdw blurRad="63500" sx="102000" sy="102000" algn="ctr" rotWithShape="0">
              <a:srgbClr val="000000">
                <a:alpha val="40000"/>
              </a:srgbClr>
            </a:outerShdw>
          </a:effectLst>
        </p:spPr>
      </p:pic>
      <p:sp>
        <p:nvSpPr>
          <p:cNvPr id="386" name="Google Shape;386;g2017bef0002_0_0"/>
          <p:cNvSpPr txBox="1"/>
          <p:nvPr/>
        </p:nvSpPr>
        <p:spPr>
          <a:xfrm>
            <a:off x="444155" y="304847"/>
            <a:ext cx="52251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600" b="1" i="0" u="none" strike="noStrike" cap="none">
                <a:solidFill>
                  <a:srgbClr val="151149"/>
                </a:solidFill>
                <a:latin typeface="Arial"/>
                <a:ea typeface="Arial"/>
                <a:cs typeface="Arial"/>
                <a:sym typeface="Arial"/>
              </a:rPr>
              <a:t>Poziomy celów</a:t>
            </a:r>
            <a:endParaRPr sz="1800" b="0" i="0" u="none" strike="noStrike" cap="none">
              <a:solidFill>
                <a:srgbClr val="151149"/>
              </a:solidFill>
              <a:latin typeface="Arial"/>
              <a:ea typeface="Arial"/>
              <a:cs typeface="Arial"/>
              <a:sym typeface="Arial"/>
            </a:endParaRPr>
          </a:p>
        </p:txBody>
      </p:sp>
      <p:sp>
        <p:nvSpPr>
          <p:cNvPr id="387" name="Google Shape;387;g2017bef0002_0_0"/>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88" name="Google Shape;388;g2017bef0002_0_0"/>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389" name="Google Shape;389;g2017bef0002_0_0"/>
          <p:cNvSpPr txBox="1"/>
          <p:nvPr/>
        </p:nvSpPr>
        <p:spPr>
          <a:xfrm>
            <a:off x="371731" y="4176617"/>
            <a:ext cx="2216021" cy="2538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0" i="0" u="none" strike="noStrike" cap="none">
                <a:solidFill>
                  <a:srgbClr val="151149"/>
                </a:solidFill>
                <a:latin typeface="Arial"/>
                <a:ea typeface="Arial"/>
                <a:cs typeface="Arial"/>
                <a:sym typeface="Arial"/>
              </a:rPr>
              <a:t>Źródło: Barker i in., 2017, s. 34.</a:t>
            </a:r>
            <a:endParaRPr sz="1050" b="0" i="0" u="none" strike="noStrike" cap="none">
              <a:solidFill>
                <a:srgbClr val="151149"/>
              </a:solidFill>
              <a:latin typeface="Arial"/>
              <a:ea typeface="Arial"/>
              <a:cs typeface="Arial"/>
              <a:sym typeface="Arial"/>
            </a:endParaRPr>
          </a:p>
        </p:txBody>
      </p:sp>
      <p:sp>
        <p:nvSpPr>
          <p:cNvPr id="390" name="Google Shape;390;g2017bef0002_0_0"/>
          <p:cNvSpPr txBox="1"/>
          <p:nvPr/>
        </p:nvSpPr>
        <p:spPr>
          <a:xfrm>
            <a:off x="6855700" y="1283345"/>
            <a:ext cx="2216021" cy="23079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900" b="0" i="0" u="none" strike="noStrike" cap="none">
                <a:solidFill>
                  <a:srgbClr val="151149"/>
                </a:solidFill>
                <a:latin typeface="Arial"/>
                <a:ea typeface="Arial"/>
                <a:cs typeface="Arial"/>
                <a:sym typeface="Arial"/>
              </a:rPr>
              <a:t>Źródło: Dostosowane z HubSpot</a:t>
            </a:r>
            <a:endParaRPr sz="900" b="0" i="0" u="none" strike="noStrike" cap="none">
              <a:solidFill>
                <a:srgbClr val="151149"/>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Google Shape;395;p72"/>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Tematy </a:t>
            </a:r>
            <a:endParaRPr sz="1400" b="0" i="0" u="none" strike="noStrike" cap="none">
              <a:solidFill>
                <a:srgbClr val="000000"/>
              </a:solidFill>
              <a:latin typeface="Arial"/>
              <a:ea typeface="Arial"/>
              <a:cs typeface="Arial"/>
              <a:sym typeface="Arial"/>
            </a:endParaRPr>
          </a:p>
        </p:txBody>
      </p:sp>
      <p:sp>
        <p:nvSpPr>
          <p:cNvPr id="396" name="Google Shape;396;p72"/>
          <p:cNvSpPr txBox="1"/>
          <p:nvPr/>
        </p:nvSpPr>
        <p:spPr>
          <a:xfrm>
            <a:off x="0" y="1559954"/>
            <a:ext cx="9144000" cy="1754286"/>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100"/>
              <a:buFont typeface="Arial"/>
              <a:buNone/>
            </a:pPr>
            <a:r>
              <a:rPr lang="en-US" sz="6000" b="1" i="0" u="none" strike="noStrike" cap="none" dirty="0" err="1">
                <a:solidFill>
                  <a:srgbClr val="151149"/>
                </a:solidFill>
                <a:latin typeface="Arial"/>
                <a:ea typeface="Arial"/>
                <a:cs typeface="Arial"/>
                <a:sym typeface="Arial"/>
              </a:rPr>
              <a:t>Definiowanie</a:t>
            </a:r>
            <a:r>
              <a:rPr lang="en-US" sz="6000" b="1" i="0" u="none" strike="noStrike" cap="none" dirty="0">
                <a:solidFill>
                  <a:srgbClr val="151149"/>
                </a:solidFill>
                <a:latin typeface="Arial"/>
                <a:ea typeface="Arial"/>
                <a:cs typeface="Arial"/>
                <a:sym typeface="Arial"/>
              </a:rPr>
              <a:t> </a:t>
            </a:r>
            <a:r>
              <a:rPr lang="en-US" sz="6000" b="1" i="0" u="none" strike="noStrike" cap="none" dirty="0" err="1">
                <a:solidFill>
                  <a:srgbClr val="151149"/>
                </a:solidFill>
                <a:latin typeface="Arial"/>
                <a:ea typeface="Arial"/>
                <a:cs typeface="Arial"/>
                <a:sym typeface="Arial"/>
              </a:rPr>
              <a:t>segmentów</a:t>
            </a:r>
            <a:endParaRPr sz="6000" b="1" i="0" u="none" strike="noStrike" cap="none" dirty="0">
              <a:solidFill>
                <a:srgbClr val="15114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7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402" name="Google Shape;402;p73"/>
          <p:cNvSpPr txBox="1"/>
          <p:nvPr/>
        </p:nvSpPr>
        <p:spPr>
          <a:xfrm>
            <a:off x="478350" y="1262796"/>
            <a:ext cx="8261100" cy="3019753"/>
          </a:xfrm>
          <a:prstGeom prst="rect">
            <a:avLst/>
          </a:prstGeom>
          <a:noFill/>
          <a:ln>
            <a:noFill/>
          </a:ln>
        </p:spPr>
        <p:txBody>
          <a:bodyPr spcFirstLastPara="1" wrap="square" lIns="91425" tIns="91425" rIns="91425" bIns="91425" anchor="t" anchorCtr="0">
            <a:noAutofit/>
          </a:bodyPr>
          <a:lstStyle/>
          <a:p>
            <a:pPr marL="285750" marR="0" lvl="0" indent="-184150" algn="l" rtl="0">
              <a:lnSpc>
                <a:spcPct val="115000"/>
              </a:lnSpc>
              <a:spcBef>
                <a:spcPts val="0"/>
              </a:spcBef>
              <a:spcAft>
                <a:spcPts val="0"/>
              </a:spcAft>
              <a:buClr>
                <a:srgbClr val="000000"/>
              </a:buClr>
              <a:buSzPts val="1600"/>
              <a:buFont typeface="Arial"/>
              <a:buNone/>
            </a:pPr>
            <a:endParaRPr sz="1600" b="0" i="0" u="none" strike="noStrike" cap="none">
              <a:solidFill>
                <a:schemeClr val="dk1"/>
              </a:solidFill>
              <a:latin typeface="Arial"/>
              <a:ea typeface="Arial"/>
              <a:cs typeface="Arial"/>
              <a:sym typeface="Arial"/>
            </a:endParaRPr>
          </a:p>
        </p:txBody>
      </p:sp>
      <p:sp>
        <p:nvSpPr>
          <p:cNvPr id="403" name="Google Shape;403;p73"/>
          <p:cNvSpPr txBox="1">
            <a:spLocks noGrp="1"/>
          </p:cNvSpPr>
          <p:nvPr>
            <p:ph type="title"/>
          </p:nvPr>
        </p:nvSpPr>
        <p:spPr>
          <a:xfrm>
            <a:off x="628650" y="398659"/>
            <a:ext cx="7886700" cy="572701"/>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51149"/>
              </a:buClr>
              <a:buSzPts val="3600"/>
              <a:buFont typeface="Arial"/>
              <a:buNone/>
            </a:pPr>
            <a:r>
              <a:rPr lang="en-US" sz="3600" b="1" i="0" u="none" strike="noStrike" cap="none">
                <a:solidFill>
                  <a:srgbClr val="151149"/>
                </a:solidFill>
                <a:latin typeface="Arial"/>
                <a:ea typeface="Arial"/>
                <a:cs typeface="Arial"/>
                <a:sym typeface="Arial"/>
              </a:rPr>
              <a:t>Definiowanie segmentów</a:t>
            </a:r>
            <a:endParaRPr sz="3600">
              <a:solidFill>
                <a:srgbClr val="151149"/>
              </a:solidFill>
            </a:endParaRPr>
          </a:p>
        </p:txBody>
      </p:sp>
      <p:sp>
        <p:nvSpPr>
          <p:cNvPr id="404" name="Google Shape;404;p73"/>
          <p:cNvSpPr txBox="1">
            <a:spLocks noGrp="1"/>
          </p:cNvSpPr>
          <p:nvPr>
            <p:ph type="body" idx="1"/>
          </p:nvPr>
        </p:nvSpPr>
        <p:spPr>
          <a:xfrm>
            <a:off x="628650" y="1114928"/>
            <a:ext cx="7886700" cy="2973081"/>
          </a:xfrm>
          <a:prstGeom prst="rect">
            <a:avLst/>
          </a:prstGeom>
          <a:noFill/>
          <a:ln>
            <a:noFill/>
          </a:ln>
        </p:spPr>
        <p:txBody>
          <a:bodyPr spcFirstLastPara="1" wrap="square" lIns="91425" tIns="45700" rIns="91425" bIns="45700" anchor="t" anchorCtr="0">
            <a:spAutoFit/>
          </a:bodyPr>
          <a:lstStyle/>
          <a:p>
            <a:pPr marL="285750" marR="0" lvl="0" indent="-285750" algn="l" rtl="0">
              <a:lnSpc>
                <a:spcPct val="8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Definiowanie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kryteriów</a:t>
            </a:r>
            <a:r>
              <a:rPr lang="en-US" sz="1800" b="0" i="0" u="none" strike="noStrike" cap="none" dirty="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segmentacji</a:t>
            </a:r>
            <a:r>
              <a:rPr lang="pl-PL" sz="1800" b="0" i="0" u="none" strike="noStrike" cap="none" dirty="0" smtClean="0">
                <a:solidFill>
                  <a:srgbClr val="151149"/>
                </a:solidFill>
                <a:latin typeface="Arial"/>
                <a:ea typeface="Arial"/>
                <a:cs typeface="Arial"/>
                <a:sym typeface="Arial"/>
              </a:rPr>
              <a:t>.</a:t>
            </a:r>
            <a:r>
              <a:rPr lang="en-US" sz="1800" b="0" i="0" u="none" strike="noStrike" cap="none" dirty="0" smtClean="0">
                <a:solidFill>
                  <a:srgbClr val="151149"/>
                </a:solidFill>
                <a:latin typeface="Arial"/>
                <a:ea typeface="Arial"/>
                <a:cs typeface="Arial"/>
                <a:sym typeface="Arial"/>
              </a:rPr>
              <a:t> </a:t>
            </a:r>
            <a:endParaRPr dirty="0"/>
          </a:p>
          <a:p>
            <a:pPr marL="285750" marR="0" lvl="0" indent="-285750" algn="l" rtl="0">
              <a:lnSpc>
                <a:spcPct val="8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Szczegółowe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badanie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charakterystyki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każdego</a:t>
            </a:r>
            <a:r>
              <a:rPr lang="en-US" sz="1800" b="0" i="0" u="none" strike="noStrike" cap="none" dirty="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segmentu</a:t>
            </a:r>
            <a:r>
              <a:rPr lang="pl-PL" sz="1800" b="0" i="0" u="none" strike="noStrike" cap="none" dirty="0" smtClean="0">
                <a:solidFill>
                  <a:srgbClr val="151149"/>
                </a:solidFill>
                <a:latin typeface="Arial"/>
                <a:ea typeface="Arial"/>
                <a:cs typeface="Arial"/>
                <a:sym typeface="Arial"/>
              </a:rPr>
              <a:t>.</a:t>
            </a:r>
            <a:endParaRPr dirty="0"/>
          </a:p>
          <a:p>
            <a:pPr marL="622300" marR="0" lvl="0" indent="-266700" algn="l" rtl="0">
              <a:lnSpc>
                <a:spcPct val="8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Wymiar</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kwantyfikacja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potencjału</a:t>
            </a:r>
            <a:endParaRPr dirty="0"/>
          </a:p>
          <a:p>
            <a:pPr marL="622300" marR="0" lvl="0" indent="-266700" algn="l" rtl="0">
              <a:lnSpc>
                <a:spcPct val="8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Potrzeby</a:t>
            </a:r>
            <a:endParaRPr dirty="0"/>
          </a:p>
          <a:p>
            <a:pPr marL="622300" marR="0" lvl="0" indent="-266700" algn="l" rtl="0">
              <a:lnSpc>
                <a:spcPct val="8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Motywacje</a:t>
            </a:r>
            <a:endParaRPr dirty="0"/>
          </a:p>
          <a:p>
            <a:pPr marL="622300" marR="0" lvl="0" indent="-266700" algn="l" rtl="0">
              <a:lnSpc>
                <a:spcPct val="8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Zachowania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konsumentów</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ze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szczególnym</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uwzględnieniem</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technologii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cyfrowych</a:t>
            </a:r>
            <a:endParaRPr dirty="0"/>
          </a:p>
          <a:p>
            <a:pPr marL="622300" marR="0" lvl="0" indent="-266700" algn="l" rtl="0">
              <a:lnSpc>
                <a:spcPct val="8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Nawyki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zakupowe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informacyjne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ze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szczególnym</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uwzględnieniem</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technologii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cyfrowych</a:t>
            </a:r>
            <a:endParaRPr dirty="0"/>
          </a:p>
          <a:p>
            <a:pPr marL="285750" marR="0" lvl="0" indent="-285750" algn="l" rtl="0">
              <a:lnSpc>
                <a:spcPct val="8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Wybierz</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segmenty</a:t>
            </a:r>
            <a:r>
              <a:rPr lang="en-US" sz="1800" b="0" i="0" u="none" strike="noStrike" cap="none" dirty="0">
                <a:solidFill>
                  <a:srgbClr val="151149"/>
                </a:solidFill>
                <a:latin typeface="Arial"/>
                <a:ea typeface="Arial"/>
                <a:cs typeface="Arial"/>
                <a:sym typeface="Arial"/>
              </a:rPr>
              <a:t>, do </a:t>
            </a:r>
            <a:r>
              <a:rPr lang="en-US" sz="1800" b="0" i="0" u="none" strike="noStrike" cap="none" dirty="0" err="1">
                <a:solidFill>
                  <a:srgbClr val="151149"/>
                </a:solidFill>
                <a:latin typeface="Arial"/>
                <a:ea typeface="Arial"/>
                <a:cs typeface="Arial"/>
                <a:sym typeface="Arial"/>
              </a:rPr>
              <a:t>których</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chcesz</a:t>
            </a:r>
            <a:r>
              <a:rPr lang="en-US" sz="1800" b="0" i="0" u="none" strike="noStrike" cap="none" dirty="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dotrzeć</a:t>
            </a:r>
            <a:r>
              <a:rPr lang="pl-PL" sz="1800" b="0" i="0" u="none" strike="noStrike" cap="none" dirty="0" smtClean="0">
                <a:solidFill>
                  <a:srgbClr val="151149"/>
                </a:solidFill>
                <a:latin typeface="Arial"/>
                <a:ea typeface="Arial"/>
                <a:cs typeface="Arial"/>
                <a:sym typeface="Arial"/>
              </a:rPr>
              <a:t>.</a:t>
            </a:r>
            <a:endParaRPr dirty="0"/>
          </a:p>
          <a:p>
            <a:pPr marL="285750" marR="0" lvl="0" indent="-285750" algn="l" rtl="0">
              <a:lnSpc>
                <a:spcPct val="80000"/>
              </a:lnSpc>
              <a:spcBef>
                <a:spcPts val="0"/>
              </a:spcBef>
              <a:spcAft>
                <a:spcPts val="0"/>
              </a:spcAft>
              <a:buClr>
                <a:srgbClr val="11AA81"/>
              </a:buClr>
              <a:buSzPts val="2700"/>
              <a:buFont typeface="Arial"/>
              <a:buChar char="•"/>
            </a:pPr>
            <a:r>
              <a:rPr lang="pl-PL" sz="1800" b="0" i="0" u="none" strike="noStrike" cap="none" dirty="0" smtClean="0">
                <a:solidFill>
                  <a:srgbClr val="151149"/>
                </a:solidFill>
                <a:latin typeface="Arial"/>
                <a:ea typeface="Arial"/>
                <a:cs typeface="Arial"/>
                <a:sym typeface="Arial"/>
              </a:rPr>
              <a:t>Zastanów się</a:t>
            </a:r>
            <a:r>
              <a:rPr lang="en-US" sz="1800" b="0" i="0" u="none" strike="noStrike" cap="none" dirty="0" smtClean="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czy</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segmenty</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które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mają</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być</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obsługiwane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przez</a:t>
            </a:r>
            <a:r>
              <a:rPr lang="en-US" sz="1800" b="0" i="0" u="none" strike="noStrike" cap="none" dirty="0">
                <a:solidFill>
                  <a:srgbClr val="151149"/>
                </a:solidFill>
                <a:latin typeface="Arial"/>
                <a:ea typeface="Arial"/>
                <a:cs typeface="Arial"/>
                <a:sym typeface="Arial"/>
              </a:rPr>
              <a:t> </a:t>
            </a:r>
            <a:r>
              <a:rPr lang="en-US" sz="1800" b="0" i="0" u="none" strike="noStrike" cap="none" dirty="0" smtClean="0">
                <a:solidFill>
                  <a:srgbClr val="151149"/>
                </a:solidFill>
                <a:latin typeface="Arial"/>
                <a:ea typeface="Arial"/>
                <a:cs typeface="Arial"/>
                <a:sym typeface="Arial"/>
              </a:rPr>
              <a:t>marketing</a:t>
            </a:r>
            <a:r>
              <a:rPr lang="pl-PL" sz="1800" b="0" i="0" u="none" strike="noStrike" cap="none" dirty="0" smtClean="0">
                <a:solidFill>
                  <a:srgbClr val="151149"/>
                </a:solidFill>
                <a:latin typeface="Arial"/>
                <a:ea typeface="Arial"/>
                <a:cs typeface="Arial"/>
                <a:sym typeface="Arial"/>
              </a:rPr>
              <a:t> cyfrowy</a:t>
            </a:r>
            <a:r>
              <a:rPr lang="en-US" sz="1800" b="0" i="0" u="none" strike="noStrike" cap="none" dirty="0" smtClean="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są</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takie</a:t>
            </a:r>
            <a:r>
              <a:rPr lang="en-US" sz="1800" b="0" i="0" u="none" strike="noStrike" cap="none" dirty="0">
                <a:solidFill>
                  <a:srgbClr val="151149"/>
                </a:solidFill>
                <a:latin typeface="Arial"/>
                <a:ea typeface="Arial"/>
                <a:cs typeface="Arial"/>
                <a:sym typeface="Arial"/>
              </a:rPr>
              <a:t> same </a:t>
            </a:r>
            <a:r>
              <a:rPr lang="en-US" sz="1800" b="0" i="0" u="none" strike="noStrike" cap="none" dirty="0" err="1">
                <a:solidFill>
                  <a:srgbClr val="151149"/>
                </a:solidFill>
                <a:latin typeface="Arial"/>
                <a:ea typeface="Arial"/>
                <a:cs typeface="Arial"/>
                <a:sym typeface="Arial"/>
              </a:rPr>
              <a:t>jak</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te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obsługiwane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przez</a:t>
            </a:r>
            <a:r>
              <a:rPr lang="en-US" sz="1800" b="0" i="0" u="none" strike="noStrike" cap="none" dirty="0">
                <a:solidFill>
                  <a:srgbClr val="151149"/>
                </a:solidFill>
                <a:latin typeface="Arial"/>
                <a:ea typeface="Arial"/>
                <a:cs typeface="Arial"/>
                <a:sym typeface="Arial"/>
              </a:rPr>
              <a:t> marketing </a:t>
            </a:r>
            <a:r>
              <a:rPr lang="en-US" sz="1800" b="0" i="0" u="none" strike="noStrike" cap="none" dirty="0" err="1">
                <a:solidFill>
                  <a:srgbClr val="151149"/>
                </a:solidFill>
                <a:latin typeface="Arial"/>
                <a:ea typeface="Arial"/>
                <a:cs typeface="Arial"/>
                <a:sym typeface="Arial"/>
              </a:rPr>
              <a:t>niecyfrowy</a:t>
            </a:r>
            <a:r>
              <a:rPr lang="en-US" sz="1800" b="0" i="0" u="none" strike="noStrike" cap="none" dirty="0">
                <a:solidFill>
                  <a:srgbClr val="151149"/>
                </a:solidFill>
                <a:latin typeface="Arial"/>
                <a:ea typeface="Arial"/>
                <a:cs typeface="Arial"/>
                <a:sym typeface="Arial"/>
              </a:rPr>
              <a:t>.</a:t>
            </a:r>
            <a:endParaRPr sz="1600" dirty="0">
              <a:solidFill>
                <a:srgbClr val="151149"/>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74"/>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Tematy </a:t>
            </a:r>
            <a:endParaRPr sz="1400" b="0" i="0" u="none" strike="noStrike" cap="none">
              <a:solidFill>
                <a:srgbClr val="000000"/>
              </a:solidFill>
              <a:latin typeface="Arial"/>
              <a:ea typeface="Arial"/>
              <a:cs typeface="Arial"/>
              <a:sym typeface="Arial"/>
            </a:endParaRPr>
          </a:p>
        </p:txBody>
      </p:sp>
      <p:sp>
        <p:nvSpPr>
          <p:cNvPr id="410" name="Google Shape;410;p74"/>
          <p:cNvSpPr txBox="1"/>
          <p:nvPr/>
        </p:nvSpPr>
        <p:spPr>
          <a:xfrm>
            <a:off x="0" y="1059867"/>
            <a:ext cx="9143999" cy="2585283"/>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100"/>
              <a:buFont typeface="Arial"/>
              <a:buNone/>
            </a:pPr>
            <a:r>
              <a:rPr lang="en-US" sz="6000" b="1" i="0" u="none" strike="noStrike" cap="none" dirty="0" err="1">
                <a:solidFill>
                  <a:srgbClr val="151149"/>
                </a:solidFill>
                <a:sym typeface="Arial"/>
              </a:rPr>
              <a:t>Zdefiniowanie</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propozycji</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wartości</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dla</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klienta</a:t>
            </a:r>
            <a:r>
              <a:rPr lang="en-US" sz="6000" b="1" i="0" u="none" strike="noStrike" cap="none" dirty="0">
                <a:solidFill>
                  <a:srgbClr val="151149"/>
                </a:solidFill>
                <a:sym typeface="Arial"/>
              </a:rPr>
              <a:t> online</a:t>
            </a:r>
            <a:endParaRPr sz="60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sp>
        <p:nvSpPr>
          <p:cNvPr id="415" name="Google Shape;415;p7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416" name="Google Shape;416;p75"/>
          <p:cNvSpPr txBox="1"/>
          <p:nvPr/>
        </p:nvSpPr>
        <p:spPr>
          <a:xfrm>
            <a:off x="478350" y="1508760"/>
            <a:ext cx="8261100" cy="2594610"/>
          </a:xfrm>
          <a:prstGeom prst="rect">
            <a:avLst/>
          </a:prstGeom>
          <a:noFill/>
          <a:ln>
            <a:noFill/>
          </a:ln>
        </p:spPr>
        <p:txBody>
          <a:bodyPr spcFirstLastPara="1" wrap="square" lIns="91425" tIns="91425" rIns="91425" bIns="91425" anchor="t" anchorCtr="0">
            <a:noAutofit/>
          </a:bodyPr>
          <a:lstStyle/>
          <a:p>
            <a:pPr marL="342900" marR="0" lvl="0" indent="-22860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417" name="Google Shape;417;p75"/>
          <p:cNvSpPr txBox="1">
            <a:spLocks noGrp="1"/>
          </p:cNvSpPr>
          <p:nvPr>
            <p:ph type="title"/>
          </p:nvPr>
        </p:nvSpPr>
        <p:spPr>
          <a:xfrm>
            <a:off x="665550" y="313847"/>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51149"/>
              </a:buClr>
              <a:buSzPts val="3200"/>
              <a:buFont typeface="Arial"/>
              <a:buNone/>
            </a:pPr>
            <a:r>
              <a:rPr lang="en-US" sz="3200" b="1" i="0" u="none" strike="noStrike" cap="none" dirty="0" err="1">
                <a:solidFill>
                  <a:srgbClr val="151149"/>
                </a:solidFill>
                <a:latin typeface="Arial"/>
                <a:ea typeface="Arial"/>
                <a:cs typeface="Arial"/>
                <a:sym typeface="Arial"/>
              </a:rPr>
              <a:t>Zdefiniowanie</a:t>
            </a:r>
            <a:r>
              <a:rPr lang="en-US" sz="3200" b="1" i="0" u="none" strike="noStrike" cap="none" dirty="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propozycji</a:t>
            </a:r>
            <a:r>
              <a:rPr lang="en-US" sz="3200" b="1" i="0" u="none" strike="noStrike" cap="none" dirty="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wartości</a:t>
            </a:r>
            <a:r>
              <a:rPr lang="en-US" sz="3200" b="1" i="0" u="none" strike="noStrike" cap="none" dirty="0">
                <a:solidFill>
                  <a:srgbClr val="151149"/>
                </a:solidFill>
                <a:latin typeface="Arial"/>
                <a:ea typeface="Arial"/>
                <a:cs typeface="Arial"/>
                <a:sym typeface="Arial"/>
              </a:rPr>
              <a:t> </a:t>
            </a:r>
            <a:r>
              <a:rPr lang="pl-PL" sz="3200" b="1" i="0" u="none" strike="noStrike" cap="none" dirty="0" smtClean="0">
                <a:solidFill>
                  <a:srgbClr val="151149"/>
                </a:solidFill>
                <a:latin typeface="Arial"/>
                <a:ea typeface="Arial"/>
                <a:cs typeface="Arial"/>
                <a:sym typeface="Arial"/>
              </a:rPr>
              <a:t/>
            </a:r>
            <a:br>
              <a:rPr lang="pl-PL" sz="3200" b="1" i="0" u="none" strike="noStrike" cap="none" dirty="0" smtClean="0">
                <a:solidFill>
                  <a:srgbClr val="151149"/>
                </a:solidFill>
                <a:latin typeface="Arial"/>
                <a:ea typeface="Arial"/>
                <a:cs typeface="Arial"/>
                <a:sym typeface="Arial"/>
              </a:rPr>
            </a:br>
            <a:r>
              <a:rPr lang="en-US" sz="3200" b="1" i="0" u="none" strike="noStrike" cap="none" dirty="0" err="1" smtClean="0">
                <a:solidFill>
                  <a:srgbClr val="151149"/>
                </a:solidFill>
                <a:latin typeface="Arial"/>
                <a:ea typeface="Arial"/>
                <a:cs typeface="Arial"/>
                <a:sym typeface="Arial"/>
              </a:rPr>
              <a:t>dla</a:t>
            </a:r>
            <a:r>
              <a:rPr lang="en-US" sz="3200" b="1" i="0" u="none" strike="noStrike" cap="none" dirty="0" smtClean="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klienta</a:t>
            </a:r>
            <a:r>
              <a:rPr lang="en-US" sz="3200" b="1" i="0" u="none" strike="noStrike" cap="none" dirty="0">
                <a:solidFill>
                  <a:srgbClr val="151149"/>
                </a:solidFill>
                <a:latin typeface="Arial"/>
                <a:ea typeface="Arial"/>
                <a:cs typeface="Arial"/>
                <a:sym typeface="Arial"/>
              </a:rPr>
              <a:t> online</a:t>
            </a:r>
            <a:endParaRPr sz="3200" dirty="0">
              <a:solidFill>
                <a:srgbClr val="151149"/>
              </a:solidFill>
            </a:endParaRPr>
          </a:p>
        </p:txBody>
      </p:sp>
      <p:sp>
        <p:nvSpPr>
          <p:cNvPr id="418" name="Google Shape;418;p75"/>
          <p:cNvSpPr txBox="1">
            <a:spLocks noGrp="1"/>
          </p:cNvSpPr>
          <p:nvPr>
            <p:ph type="body" idx="1"/>
          </p:nvPr>
        </p:nvSpPr>
        <p:spPr>
          <a:xfrm>
            <a:off x="628650" y="1369226"/>
            <a:ext cx="7886700" cy="31119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Propozycja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wartości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składa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się</a:t>
            </a:r>
            <a:r>
              <a:rPr lang="en-US" sz="1800" b="0" i="0" u="none" strike="noStrike" cap="none" dirty="0">
                <a:solidFill>
                  <a:srgbClr val="151149"/>
                </a:solidFill>
                <a:latin typeface="Arial"/>
                <a:ea typeface="Arial"/>
                <a:cs typeface="Arial"/>
                <a:sym typeface="Arial"/>
              </a:rPr>
              <a:t> z </a:t>
            </a:r>
            <a:r>
              <a:rPr lang="en-US" sz="1800" b="0" i="0" u="none" strike="noStrike" cap="none" dirty="0" err="1">
                <a:solidFill>
                  <a:srgbClr val="151149"/>
                </a:solidFill>
                <a:latin typeface="Arial"/>
                <a:ea typeface="Arial"/>
                <a:cs typeface="Arial"/>
                <a:sym typeface="Arial"/>
              </a:rPr>
              <a:t>całego</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zestawu</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korzyści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obietnic</a:t>
            </a:r>
            <a:r>
              <a:rPr lang="en-US" sz="1800" b="0" i="0" u="none" strike="noStrike" cap="none" dirty="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firmy</a:t>
            </a:r>
            <a:endParaRPr dirty="0"/>
          </a:p>
          <a:p>
            <a:pPr marL="342900" marR="0" lvl="0" indent="-342900" algn="l" rtl="0">
              <a:lnSpc>
                <a:spcPct val="100000"/>
              </a:lnSpc>
              <a:spcBef>
                <a:spcPts val="80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Konieczne</a:t>
            </a:r>
            <a:r>
              <a:rPr lang="en-US" sz="1800" b="0" i="0" u="none" strike="noStrike" cap="none" dirty="0">
                <a:solidFill>
                  <a:srgbClr val="151149"/>
                </a:solidFill>
                <a:latin typeface="Arial"/>
                <a:ea typeface="Arial"/>
                <a:cs typeface="Arial"/>
                <a:sym typeface="Arial"/>
              </a:rPr>
              <a:t> jest </a:t>
            </a:r>
            <a:r>
              <a:rPr lang="en-US" sz="1800" b="0" i="0" u="none" strike="noStrike" cap="none" dirty="0" err="1">
                <a:solidFill>
                  <a:srgbClr val="151149"/>
                </a:solidFill>
                <a:latin typeface="Arial"/>
                <a:ea typeface="Arial"/>
                <a:cs typeface="Arial"/>
                <a:sym typeface="Arial"/>
              </a:rPr>
              <a:t>odróżnienie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marki</a:t>
            </a:r>
            <a:r>
              <a:rPr lang="en-US" sz="1800" b="0" i="0" u="none" strike="noStrike" cap="none" dirty="0">
                <a:solidFill>
                  <a:srgbClr val="151149"/>
                </a:solidFill>
                <a:latin typeface="Arial"/>
                <a:ea typeface="Arial"/>
                <a:cs typeface="Arial"/>
                <a:sym typeface="Arial"/>
              </a:rPr>
              <a:t> od </a:t>
            </a:r>
            <a:r>
              <a:rPr lang="en-US" sz="1800" b="0" i="0" u="none" strike="noStrike" cap="none" dirty="0" err="1" smtClean="0">
                <a:solidFill>
                  <a:srgbClr val="151149"/>
                </a:solidFill>
                <a:latin typeface="Arial"/>
                <a:ea typeface="Arial"/>
                <a:cs typeface="Arial"/>
                <a:sym typeface="Arial"/>
              </a:rPr>
              <a:t>konkurencji</a:t>
            </a:r>
            <a:endParaRPr dirty="0"/>
          </a:p>
          <a:p>
            <a:pPr marL="342900" marR="0" lvl="0" indent="-342900" algn="l" rtl="0">
              <a:lnSpc>
                <a:spcPct val="100000"/>
              </a:lnSpc>
              <a:spcBef>
                <a:spcPts val="80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Opowiada</a:t>
            </a:r>
            <a:r>
              <a:rPr lang="en-US" sz="1800" b="0" i="0" u="none" strike="noStrike" cap="none" dirty="0">
                <a:solidFill>
                  <a:srgbClr val="151149"/>
                </a:solidFill>
                <a:latin typeface="Arial"/>
                <a:ea typeface="Arial"/>
                <a:cs typeface="Arial"/>
                <a:sym typeface="Arial"/>
              </a:rPr>
              <a:t> w </a:t>
            </a:r>
            <a:r>
              <a:rPr lang="en-US" sz="1800" b="0" i="0" u="none" strike="noStrike" cap="none" dirty="0" err="1">
                <a:solidFill>
                  <a:srgbClr val="151149"/>
                </a:solidFill>
                <a:latin typeface="Arial"/>
                <a:ea typeface="Arial"/>
                <a:cs typeface="Arial"/>
                <a:sym typeface="Arial"/>
              </a:rPr>
              <a:t>zwięzły</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sposób</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dlaczego</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produkt</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lub</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usługa</a:t>
            </a:r>
            <a:r>
              <a:rPr lang="en-US" sz="1800" b="0" i="0" u="none" strike="noStrike" cap="none" dirty="0">
                <a:solidFill>
                  <a:srgbClr val="151149"/>
                </a:solidFill>
                <a:latin typeface="Arial"/>
                <a:ea typeface="Arial"/>
                <a:cs typeface="Arial"/>
                <a:sym typeface="Arial"/>
              </a:rPr>
              <a:t> jest </a:t>
            </a:r>
            <a:r>
              <a:rPr lang="en-US" sz="1800" b="0" i="0" u="none" strike="noStrike" cap="none" dirty="0" err="1">
                <a:solidFill>
                  <a:srgbClr val="151149"/>
                </a:solidFill>
                <a:latin typeface="Arial"/>
                <a:ea typeface="Arial"/>
                <a:cs typeface="Arial"/>
                <a:sym typeface="Arial"/>
              </a:rPr>
              <a:t>najlepsza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dla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danego</a:t>
            </a:r>
            <a:r>
              <a:rPr lang="en-US" sz="1800" b="0" i="0" u="none" strike="noStrike" cap="none" dirty="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klienta</a:t>
            </a:r>
            <a:endParaRPr dirty="0"/>
          </a:p>
          <a:p>
            <a:pPr marL="342900" lvl="0" indent="-342900">
              <a:lnSpc>
                <a:spcPct val="100000"/>
              </a:lnSpc>
              <a:spcBef>
                <a:spcPts val="800"/>
              </a:spcBef>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Tworzy</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główne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przesłanie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które</a:t>
            </a:r>
            <a:r>
              <a:rPr lang="en-US" sz="1800" b="0" i="0" u="none" strike="noStrike" cap="none" dirty="0">
                <a:solidFill>
                  <a:srgbClr val="151149"/>
                </a:solidFill>
                <a:latin typeface="Arial"/>
                <a:ea typeface="Arial"/>
                <a:cs typeface="Arial"/>
                <a:sym typeface="Arial"/>
              </a:rPr>
              <a:t> ma </a:t>
            </a:r>
            <a:r>
              <a:rPr lang="en-US" sz="1800" b="0" i="0" u="none" strike="noStrike" cap="none" dirty="0" err="1">
                <a:solidFill>
                  <a:srgbClr val="151149"/>
                </a:solidFill>
                <a:latin typeface="Arial"/>
                <a:ea typeface="Arial"/>
                <a:cs typeface="Arial"/>
                <a:sym typeface="Arial"/>
              </a:rPr>
              <a:t>być</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przekazywane</a:t>
            </a:r>
            <a:r>
              <a:rPr lang="en-US" sz="1800" b="0" i="0" u="none" strike="noStrike" cap="none" dirty="0">
                <a:solidFill>
                  <a:srgbClr val="151149"/>
                </a:solidFill>
                <a:latin typeface="Arial"/>
                <a:ea typeface="Arial"/>
                <a:cs typeface="Arial"/>
                <a:sym typeface="Arial"/>
              </a:rPr>
              <a:t> we </a:t>
            </a:r>
            <a:r>
              <a:rPr lang="en-US" sz="1800" b="0" i="0" u="none" strike="noStrike" cap="none" dirty="0" err="1">
                <a:solidFill>
                  <a:srgbClr val="151149"/>
                </a:solidFill>
                <a:latin typeface="Arial"/>
                <a:ea typeface="Arial"/>
                <a:cs typeface="Arial"/>
                <a:sym typeface="Arial"/>
              </a:rPr>
              <a:t>wszystkich</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działaniach</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komunikacji</a:t>
            </a:r>
            <a:r>
              <a:rPr lang="en-US" sz="1800" b="0" i="0" u="none" strike="noStrike" cap="none" dirty="0">
                <a:solidFill>
                  <a:srgbClr val="151149"/>
                </a:solidFill>
                <a:latin typeface="Arial"/>
                <a:ea typeface="Arial"/>
                <a:cs typeface="Arial"/>
                <a:sym typeface="Arial"/>
              </a:rPr>
              <a:t> </a:t>
            </a:r>
            <a:r>
              <a:rPr lang="en-US" sz="1800" b="0" i="0" u="none" strike="noStrike" cap="none" dirty="0" err="1" smtClean="0">
                <a:solidFill>
                  <a:srgbClr val="151149"/>
                </a:solidFill>
                <a:latin typeface="Arial"/>
                <a:ea typeface="Arial"/>
                <a:cs typeface="Arial"/>
                <a:sym typeface="Arial"/>
              </a:rPr>
              <a:t>marketingowej</a:t>
            </a:r>
            <a:r>
              <a:rPr lang="pl-PL" sz="1800" dirty="0">
                <a:solidFill>
                  <a:srgbClr val="151149"/>
                </a:solidFill>
              </a:rPr>
              <a:t> </a:t>
            </a:r>
            <a:r>
              <a:rPr lang="pl-PL" sz="1800" dirty="0" smtClean="0">
                <a:solidFill>
                  <a:srgbClr val="151149"/>
                </a:solidFill>
              </a:rPr>
              <a:t>(</a:t>
            </a:r>
            <a:r>
              <a:rPr lang="en-US" sz="1800" dirty="0">
                <a:solidFill>
                  <a:srgbClr val="151149"/>
                </a:solidFill>
              </a:rPr>
              <a:t>core </a:t>
            </a:r>
            <a:r>
              <a:rPr lang="en-US" sz="1800" dirty="0" smtClean="0">
                <a:solidFill>
                  <a:srgbClr val="151149"/>
                </a:solidFill>
              </a:rPr>
              <a:t>message</a:t>
            </a:r>
            <a:r>
              <a:rPr lang="pl-PL" sz="1800" dirty="0" smtClean="0">
                <a:solidFill>
                  <a:srgbClr val="151149"/>
                </a:solidFill>
              </a:rPr>
              <a:t>)</a:t>
            </a:r>
            <a:endParaRPr sz="1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7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424" name="Google Shape;424;p76"/>
          <p:cNvSpPr txBox="1"/>
          <p:nvPr/>
        </p:nvSpPr>
        <p:spPr>
          <a:xfrm>
            <a:off x="478350" y="1508760"/>
            <a:ext cx="8261100" cy="2594610"/>
          </a:xfrm>
          <a:prstGeom prst="rect">
            <a:avLst/>
          </a:prstGeom>
          <a:noFill/>
          <a:ln>
            <a:noFill/>
          </a:ln>
        </p:spPr>
        <p:txBody>
          <a:bodyPr spcFirstLastPara="1" wrap="square" lIns="91425" tIns="91425" rIns="91425" bIns="91425" anchor="t" anchorCtr="0">
            <a:noAutofit/>
          </a:bodyPr>
          <a:lstStyle/>
          <a:p>
            <a:pPr marL="342900" marR="0" lvl="0" indent="-22860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425" name="Google Shape;425;p76"/>
          <p:cNvSpPr txBox="1">
            <a:spLocks noGrp="1"/>
          </p:cNvSpPr>
          <p:nvPr>
            <p:ph type="title"/>
          </p:nvPr>
        </p:nvSpPr>
        <p:spPr>
          <a:xfrm>
            <a:off x="665550" y="316575"/>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51149"/>
              </a:buClr>
              <a:buSzPts val="3200"/>
              <a:buFont typeface="Arial"/>
              <a:buNone/>
            </a:pPr>
            <a:r>
              <a:rPr lang="en-US" sz="3200" b="1" i="0" u="none" strike="noStrike" cap="none" dirty="0" err="1">
                <a:solidFill>
                  <a:srgbClr val="151149"/>
                </a:solidFill>
                <a:latin typeface="Arial"/>
                <a:ea typeface="Arial"/>
                <a:cs typeface="Arial"/>
                <a:sym typeface="Arial"/>
              </a:rPr>
              <a:t>Zdefiniowanie</a:t>
            </a:r>
            <a:r>
              <a:rPr lang="en-US" sz="3200" b="1" i="0" u="none" strike="noStrike" cap="none" dirty="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propozycji</a:t>
            </a:r>
            <a:r>
              <a:rPr lang="en-US" sz="3200" b="1" i="0" u="none" strike="noStrike" cap="none" dirty="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wartości</a:t>
            </a:r>
            <a:r>
              <a:rPr lang="en-US" sz="3200" b="1" i="0" u="none" strike="noStrike" cap="none" dirty="0">
                <a:solidFill>
                  <a:srgbClr val="151149"/>
                </a:solidFill>
                <a:latin typeface="Arial"/>
                <a:ea typeface="Arial"/>
                <a:cs typeface="Arial"/>
                <a:sym typeface="Arial"/>
              </a:rPr>
              <a:t> </a:t>
            </a:r>
            <a:r>
              <a:rPr lang="pl-PL" sz="3200" b="1" i="0" u="none" strike="noStrike" cap="none" dirty="0" smtClean="0">
                <a:solidFill>
                  <a:srgbClr val="151149"/>
                </a:solidFill>
                <a:latin typeface="Arial"/>
                <a:ea typeface="Arial"/>
                <a:cs typeface="Arial"/>
                <a:sym typeface="Arial"/>
              </a:rPr>
              <a:t/>
            </a:r>
            <a:br>
              <a:rPr lang="pl-PL" sz="3200" b="1" i="0" u="none" strike="noStrike" cap="none" dirty="0" smtClean="0">
                <a:solidFill>
                  <a:srgbClr val="151149"/>
                </a:solidFill>
                <a:latin typeface="Arial"/>
                <a:ea typeface="Arial"/>
                <a:cs typeface="Arial"/>
                <a:sym typeface="Arial"/>
              </a:rPr>
            </a:br>
            <a:r>
              <a:rPr lang="en-US" sz="3200" b="1" i="0" u="none" strike="noStrike" cap="none" dirty="0" err="1" smtClean="0">
                <a:solidFill>
                  <a:srgbClr val="151149"/>
                </a:solidFill>
                <a:latin typeface="Arial"/>
                <a:ea typeface="Arial"/>
                <a:cs typeface="Arial"/>
                <a:sym typeface="Arial"/>
              </a:rPr>
              <a:t>dla</a:t>
            </a:r>
            <a:r>
              <a:rPr lang="en-US" sz="3200" b="1" i="0" u="none" strike="noStrike" cap="none" dirty="0" smtClean="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klienta</a:t>
            </a:r>
            <a:r>
              <a:rPr lang="en-US" sz="3200" b="1" i="0" u="none" strike="noStrike" cap="none" dirty="0">
                <a:solidFill>
                  <a:srgbClr val="151149"/>
                </a:solidFill>
                <a:latin typeface="Arial"/>
                <a:ea typeface="Arial"/>
                <a:cs typeface="Arial"/>
                <a:sym typeface="Arial"/>
              </a:rPr>
              <a:t> online</a:t>
            </a:r>
            <a:endParaRPr sz="3200" dirty="0">
              <a:solidFill>
                <a:srgbClr val="151149"/>
              </a:solidFill>
            </a:endParaRPr>
          </a:p>
        </p:txBody>
      </p:sp>
      <p:sp>
        <p:nvSpPr>
          <p:cNvPr id="426" name="Google Shape;426;p76"/>
          <p:cNvSpPr txBox="1">
            <a:spLocks noGrp="1"/>
          </p:cNvSpPr>
          <p:nvPr>
            <p:ph type="body" idx="1"/>
          </p:nvPr>
        </p:nvSpPr>
        <p:spPr>
          <a:xfrm>
            <a:off x="628650" y="1392112"/>
            <a:ext cx="7886700" cy="3214686"/>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Skuteczna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propozycja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wartości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powinna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być</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przekonująca</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pomagać</a:t>
            </a:r>
            <a:r>
              <a:rPr lang="en-US" sz="1800" b="0" i="0" u="none" strike="noStrike" cap="none" dirty="0">
                <a:solidFill>
                  <a:srgbClr val="151149"/>
                </a:solidFill>
                <a:latin typeface="Arial"/>
                <a:ea typeface="Arial"/>
                <a:cs typeface="Arial"/>
                <a:sym typeface="Arial"/>
              </a:rPr>
              <a:t> </a:t>
            </a:r>
            <a:r>
              <a:rPr lang="pl-PL" sz="1800" b="0" i="0" u="none" strike="noStrike" cap="none" dirty="0" smtClean="0">
                <a:solidFill>
                  <a:srgbClr val="151149"/>
                </a:solidFill>
                <a:latin typeface="Arial"/>
                <a:ea typeface="Arial"/>
                <a:cs typeface="Arial"/>
                <a:sym typeface="Arial"/>
              </a:rPr>
              <a:t/>
            </a:r>
            <a:br>
              <a:rPr lang="pl-PL" sz="1800" b="0" i="0" u="none" strike="noStrike" cap="none" dirty="0" smtClean="0">
                <a:solidFill>
                  <a:srgbClr val="151149"/>
                </a:solidFill>
                <a:latin typeface="Arial"/>
                <a:ea typeface="Arial"/>
                <a:cs typeface="Arial"/>
                <a:sym typeface="Arial"/>
              </a:rPr>
            </a:br>
            <a:r>
              <a:rPr lang="en-US" sz="1800" b="0" i="0" u="none" strike="noStrike" cap="none" dirty="0" smtClean="0">
                <a:solidFill>
                  <a:srgbClr val="151149"/>
                </a:solidFill>
                <a:latin typeface="Arial"/>
                <a:ea typeface="Arial"/>
                <a:cs typeface="Arial"/>
                <a:sym typeface="Arial"/>
              </a:rPr>
              <a:t>w </a:t>
            </a:r>
            <a:r>
              <a:rPr lang="en-US" sz="1800" b="0" i="0" u="none" strike="noStrike" cap="none" dirty="0" err="1">
                <a:solidFill>
                  <a:srgbClr val="151149"/>
                </a:solidFill>
                <a:latin typeface="Arial"/>
                <a:ea typeface="Arial"/>
                <a:cs typeface="Arial"/>
                <a:sym typeface="Arial"/>
              </a:rPr>
              <a:t>przekształceniu</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potencjalnego</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klienta</a:t>
            </a:r>
            <a:r>
              <a:rPr lang="en-US" sz="1800" b="0" i="0" u="none" strike="noStrike" cap="none" dirty="0">
                <a:solidFill>
                  <a:srgbClr val="151149"/>
                </a:solidFill>
                <a:latin typeface="Arial"/>
                <a:ea typeface="Arial"/>
                <a:cs typeface="Arial"/>
                <a:sym typeface="Arial"/>
              </a:rPr>
              <a:t> w </a:t>
            </a:r>
            <a:r>
              <a:rPr lang="pl-PL" sz="1800" b="0" i="0" u="none" strike="noStrike" cap="none" dirty="0" smtClean="0">
                <a:solidFill>
                  <a:srgbClr val="151149"/>
                </a:solidFill>
                <a:latin typeface="Arial"/>
                <a:ea typeface="Arial"/>
                <a:cs typeface="Arial"/>
                <a:sym typeface="Arial"/>
              </a:rPr>
              <a:t>kupującego/</a:t>
            </a:r>
            <a:r>
              <a:rPr lang="en-US" sz="1800" b="0" i="0" u="none" strike="noStrike" cap="none" dirty="0" err="1" smtClean="0">
                <a:solidFill>
                  <a:srgbClr val="151149"/>
                </a:solidFill>
                <a:latin typeface="Arial"/>
                <a:ea typeface="Arial"/>
                <a:cs typeface="Arial"/>
                <a:sym typeface="Arial"/>
              </a:rPr>
              <a:t>płacącego</a:t>
            </a:r>
            <a:r>
              <a:rPr lang="en-US" sz="1800" b="0" i="0" u="none" strike="noStrike" cap="none" dirty="0" smtClean="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klienta</a:t>
            </a:r>
            <a:endParaRPr dirty="0"/>
          </a:p>
          <a:p>
            <a:pPr marL="400050" marR="0" lvl="0" indent="-114300" algn="l" rtl="0">
              <a:lnSpc>
                <a:spcPct val="100000"/>
              </a:lnSpc>
              <a:spcBef>
                <a:spcPts val="0"/>
              </a:spcBef>
              <a:spcAft>
                <a:spcPts val="0"/>
              </a:spcAft>
              <a:buClr>
                <a:srgbClr val="11AA81"/>
              </a:buClr>
              <a:buSzPts val="2700"/>
              <a:buFont typeface="Arial"/>
              <a:buNone/>
            </a:pPr>
            <a:endParaRPr sz="1800" b="0" i="0" u="none" strike="noStrike" cap="none" dirty="0">
              <a:solidFill>
                <a:srgbClr val="151149"/>
              </a:solidFill>
              <a:latin typeface="Arial"/>
              <a:ea typeface="Arial"/>
              <a:cs typeface="Arial"/>
              <a:sym typeface="Arial"/>
            </a:endParaRPr>
          </a:p>
          <a:p>
            <a:pPr marL="285750" marR="0" lvl="0" indent="-285750" algn="l" rtl="0">
              <a:lnSpc>
                <a:spcPct val="100000"/>
              </a:lnSpc>
              <a:spcBef>
                <a:spcPts val="800"/>
              </a:spcBef>
              <a:spcAft>
                <a:spcPts val="0"/>
              </a:spcAft>
              <a:buClr>
                <a:srgbClr val="11AA81"/>
              </a:buClr>
              <a:buSzPts val="2700"/>
              <a:buFont typeface="Arial"/>
              <a:buChar char="•"/>
            </a:pPr>
            <a:r>
              <a:rPr lang="en-US" sz="1800" b="0" i="0" u="none" strike="noStrike" cap="none" dirty="0">
                <a:solidFill>
                  <a:srgbClr val="151149"/>
                </a:solidFill>
                <a:latin typeface="Arial"/>
                <a:ea typeface="Arial"/>
                <a:cs typeface="Arial"/>
                <a:sym typeface="Arial"/>
              </a:rPr>
              <a:t>W </a:t>
            </a:r>
            <a:r>
              <a:rPr lang="en-US" sz="1800" b="0" i="0" u="none" strike="noStrike" cap="none" dirty="0" err="1">
                <a:solidFill>
                  <a:srgbClr val="151149"/>
                </a:solidFill>
                <a:latin typeface="Arial"/>
                <a:ea typeface="Arial"/>
                <a:cs typeface="Arial"/>
                <a:sym typeface="Arial"/>
              </a:rPr>
              <a:t>jaki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sposób</a:t>
            </a:r>
            <a:r>
              <a:rPr lang="en-US" sz="1800" b="0" i="0" u="none" strike="noStrike" cap="none" dirty="0">
                <a:solidFill>
                  <a:srgbClr val="151149"/>
                </a:solidFill>
                <a:latin typeface="Arial"/>
                <a:ea typeface="Arial"/>
                <a:cs typeface="Arial"/>
                <a:sym typeface="Arial"/>
              </a:rPr>
              <a:t> marketing </a:t>
            </a:r>
            <a:r>
              <a:rPr lang="en-US" sz="1800" b="0" i="0" u="none" strike="noStrike" cap="none" dirty="0" err="1">
                <a:solidFill>
                  <a:srgbClr val="151149"/>
                </a:solidFill>
                <a:latin typeface="Arial"/>
                <a:ea typeface="Arial"/>
                <a:cs typeface="Arial"/>
                <a:sym typeface="Arial"/>
              </a:rPr>
              <a:t>cyfrowy</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może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wykorzystać</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propozycję</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wartości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firmy</a:t>
            </a:r>
            <a:r>
              <a:rPr lang="en-US" sz="1800" b="0" i="0" u="none" strike="noStrike" cap="none" dirty="0">
                <a:solidFill>
                  <a:srgbClr val="151149"/>
                </a:solidFill>
                <a:latin typeface="Arial"/>
                <a:ea typeface="Arial"/>
                <a:cs typeface="Arial"/>
                <a:sym typeface="Arial"/>
              </a:rPr>
              <a:t>?</a:t>
            </a:r>
            <a:endParaRPr dirty="0"/>
          </a:p>
          <a:p>
            <a:pPr marL="720725" marR="0" lvl="1" indent="-366713" algn="l" rtl="0">
              <a:lnSpc>
                <a:spcPct val="100000"/>
              </a:lnSpc>
              <a:spcBef>
                <a:spcPts val="800"/>
              </a:spcBef>
              <a:spcAft>
                <a:spcPts val="0"/>
              </a:spcAft>
              <a:buClr>
                <a:srgbClr val="11AA81"/>
              </a:buClr>
              <a:buSzPts val="2700"/>
              <a:buFont typeface="Arial"/>
              <a:buChar char="•"/>
            </a:pPr>
            <a:r>
              <a:rPr lang="en-US" b="0" i="0" u="none" strike="noStrike" cap="none" dirty="0" err="1">
                <a:solidFill>
                  <a:srgbClr val="151149"/>
                </a:solidFill>
                <a:latin typeface="Arial"/>
                <a:ea typeface="Arial"/>
                <a:cs typeface="Arial"/>
                <a:sym typeface="Arial"/>
              </a:rPr>
              <a:t>Jakie</a:t>
            </a:r>
            <a:r>
              <a:rPr lang="en-US" b="0" i="0" u="none" strike="noStrike" cap="none" dirty="0">
                <a:solidFill>
                  <a:srgbClr val="151149"/>
                </a:solidFill>
                <a:latin typeface="Arial"/>
                <a:ea typeface="Arial"/>
                <a:cs typeface="Arial"/>
                <a:sym typeface="Arial"/>
              </a:rPr>
              <a:t> </a:t>
            </a:r>
            <a:r>
              <a:rPr lang="en-US" b="0" i="0" u="none" strike="noStrike" cap="none" dirty="0" err="1">
                <a:solidFill>
                  <a:srgbClr val="151149"/>
                </a:solidFill>
                <a:latin typeface="Arial"/>
                <a:ea typeface="Arial"/>
                <a:cs typeface="Arial"/>
                <a:sym typeface="Arial"/>
              </a:rPr>
              <a:t>korzyści</a:t>
            </a:r>
            <a:r>
              <a:rPr lang="en-US" b="0" i="0" u="none" strike="noStrike" cap="none" dirty="0">
                <a:solidFill>
                  <a:srgbClr val="151149"/>
                </a:solidFill>
                <a:latin typeface="Arial"/>
                <a:ea typeface="Arial"/>
                <a:cs typeface="Arial"/>
                <a:sym typeface="Arial"/>
              </a:rPr>
              <a:t> </a:t>
            </a:r>
            <a:r>
              <a:rPr lang="en-US" b="0" i="0" u="none" strike="noStrike" cap="none" dirty="0" err="1">
                <a:solidFill>
                  <a:srgbClr val="151149"/>
                </a:solidFill>
                <a:latin typeface="Arial"/>
                <a:ea typeface="Arial"/>
                <a:cs typeface="Arial"/>
                <a:sym typeface="Arial"/>
              </a:rPr>
              <a:t>może</a:t>
            </a:r>
            <a:r>
              <a:rPr lang="en-US" b="0" i="0" u="none" strike="noStrike" cap="none" dirty="0">
                <a:solidFill>
                  <a:srgbClr val="151149"/>
                </a:solidFill>
                <a:latin typeface="Arial"/>
                <a:ea typeface="Arial"/>
                <a:cs typeface="Arial"/>
                <a:sym typeface="Arial"/>
              </a:rPr>
              <a:t> </a:t>
            </a:r>
            <a:r>
              <a:rPr lang="en-US" b="0" i="0" u="none" strike="noStrike" cap="none" dirty="0" err="1">
                <a:solidFill>
                  <a:srgbClr val="151149"/>
                </a:solidFill>
                <a:latin typeface="Arial"/>
                <a:ea typeface="Arial"/>
                <a:cs typeface="Arial"/>
                <a:sym typeface="Arial"/>
              </a:rPr>
              <a:t>podkreślić</a:t>
            </a:r>
            <a:r>
              <a:rPr lang="en-US" b="0" i="0" u="none" strike="noStrike" cap="none" dirty="0">
                <a:solidFill>
                  <a:srgbClr val="151149"/>
                </a:solidFill>
                <a:latin typeface="Arial"/>
                <a:ea typeface="Arial"/>
                <a:cs typeface="Arial"/>
                <a:sym typeface="Arial"/>
              </a:rPr>
              <a:t>?</a:t>
            </a:r>
            <a:endParaRPr dirty="0"/>
          </a:p>
          <a:p>
            <a:pPr marL="720725" marR="0" lvl="1" indent="-366713" algn="l" rtl="0">
              <a:lnSpc>
                <a:spcPct val="100000"/>
              </a:lnSpc>
              <a:spcBef>
                <a:spcPts val="800"/>
              </a:spcBef>
              <a:spcAft>
                <a:spcPts val="0"/>
              </a:spcAft>
              <a:buClr>
                <a:srgbClr val="11AA81"/>
              </a:buClr>
              <a:buSzPts val="2700"/>
              <a:buFont typeface="Arial"/>
              <a:buChar char="•"/>
            </a:pPr>
            <a:r>
              <a:rPr lang="en-US" b="0" i="0" u="none" strike="noStrike" cap="none" dirty="0" err="1">
                <a:solidFill>
                  <a:srgbClr val="151149"/>
                </a:solidFill>
                <a:latin typeface="Arial"/>
                <a:ea typeface="Arial"/>
                <a:cs typeface="Arial"/>
                <a:sym typeface="Arial"/>
              </a:rPr>
              <a:t>Jakie</a:t>
            </a:r>
            <a:r>
              <a:rPr lang="en-US" b="0" i="0" u="none" strike="noStrike" cap="none" dirty="0">
                <a:solidFill>
                  <a:srgbClr val="151149"/>
                </a:solidFill>
                <a:latin typeface="Arial"/>
                <a:ea typeface="Arial"/>
                <a:cs typeface="Arial"/>
                <a:sym typeface="Arial"/>
              </a:rPr>
              <a:t> </a:t>
            </a:r>
            <a:r>
              <a:rPr lang="en-US" b="0" i="0" u="none" strike="noStrike" cap="none" dirty="0" err="1">
                <a:solidFill>
                  <a:srgbClr val="151149"/>
                </a:solidFill>
                <a:latin typeface="Arial"/>
                <a:ea typeface="Arial"/>
                <a:cs typeface="Arial"/>
                <a:sym typeface="Arial"/>
              </a:rPr>
              <a:t>korzyści</a:t>
            </a:r>
            <a:r>
              <a:rPr lang="en-US" b="0" i="0" u="none" strike="noStrike" cap="none" dirty="0">
                <a:solidFill>
                  <a:srgbClr val="151149"/>
                </a:solidFill>
                <a:latin typeface="Arial"/>
                <a:ea typeface="Arial"/>
                <a:cs typeface="Arial"/>
                <a:sym typeface="Arial"/>
              </a:rPr>
              <a:t> </a:t>
            </a:r>
            <a:r>
              <a:rPr lang="en-US" b="0" i="0" u="none" strike="noStrike" cap="none" dirty="0" err="1">
                <a:solidFill>
                  <a:srgbClr val="151149"/>
                </a:solidFill>
                <a:latin typeface="Arial"/>
                <a:ea typeface="Arial"/>
                <a:cs typeface="Arial"/>
                <a:sym typeface="Arial"/>
              </a:rPr>
              <a:t>może</a:t>
            </a:r>
            <a:r>
              <a:rPr lang="en-US" b="0" i="0" u="none" strike="noStrike" cap="none" dirty="0">
                <a:solidFill>
                  <a:srgbClr val="151149"/>
                </a:solidFill>
                <a:latin typeface="Arial"/>
                <a:ea typeface="Arial"/>
                <a:cs typeface="Arial"/>
                <a:sym typeface="Arial"/>
              </a:rPr>
              <a:t> </a:t>
            </a:r>
            <a:r>
              <a:rPr lang="en-US" b="0" i="0" u="none" strike="noStrike" cap="none" dirty="0" err="1">
                <a:solidFill>
                  <a:srgbClr val="151149"/>
                </a:solidFill>
                <a:latin typeface="Arial"/>
                <a:ea typeface="Arial"/>
                <a:cs typeface="Arial"/>
                <a:sym typeface="Arial"/>
              </a:rPr>
              <a:t>wzmocnić</a:t>
            </a:r>
            <a:r>
              <a:rPr lang="en-US" b="0" i="0" u="none" strike="noStrike" cap="none" dirty="0">
                <a:solidFill>
                  <a:srgbClr val="151149"/>
                </a:solidFill>
                <a:latin typeface="Arial"/>
                <a:ea typeface="Arial"/>
                <a:cs typeface="Arial"/>
                <a:sym typeface="Arial"/>
              </a:rPr>
              <a:t>?</a:t>
            </a:r>
            <a:endParaRPr dirty="0"/>
          </a:p>
          <a:p>
            <a:pPr marL="720725" marR="0" lvl="1" indent="-366713" algn="l" rtl="0">
              <a:lnSpc>
                <a:spcPct val="100000"/>
              </a:lnSpc>
              <a:spcBef>
                <a:spcPts val="800"/>
              </a:spcBef>
              <a:spcAft>
                <a:spcPts val="0"/>
              </a:spcAft>
              <a:buClr>
                <a:srgbClr val="11AA81"/>
              </a:buClr>
              <a:buSzPts val="2700"/>
              <a:buFont typeface="Arial"/>
              <a:buChar char="•"/>
            </a:pPr>
            <a:r>
              <a:rPr lang="en-US" b="0" i="0" u="none" strike="noStrike" cap="none" dirty="0" err="1">
                <a:solidFill>
                  <a:srgbClr val="151149"/>
                </a:solidFill>
                <a:latin typeface="Arial"/>
                <a:ea typeface="Arial"/>
                <a:cs typeface="Arial"/>
                <a:sym typeface="Arial"/>
              </a:rPr>
              <a:t>Jakie</a:t>
            </a:r>
            <a:r>
              <a:rPr lang="en-US" b="0" i="0" u="none" strike="noStrike" cap="none" dirty="0">
                <a:solidFill>
                  <a:srgbClr val="151149"/>
                </a:solidFill>
                <a:latin typeface="Arial"/>
                <a:ea typeface="Arial"/>
                <a:cs typeface="Arial"/>
                <a:sym typeface="Arial"/>
              </a:rPr>
              <a:t> </a:t>
            </a:r>
            <a:r>
              <a:rPr lang="en-US" b="0" i="0" u="none" strike="noStrike" cap="none" dirty="0" err="1">
                <a:solidFill>
                  <a:srgbClr val="151149"/>
                </a:solidFill>
                <a:latin typeface="Arial"/>
                <a:ea typeface="Arial"/>
                <a:cs typeface="Arial"/>
                <a:sym typeface="Arial"/>
              </a:rPr>
              <a:t>nowe</a:t>
            </a:r>
            <a:r>
              <a:rPr lang="en-US" b="0" i="0" u="none" strike="noStrike" cap="none" dirty="0">
                <a:solidFill>
                  <a:srgbClr val="151149"/>
                </a:solidFill>
                <a:latin typeface="Arial"/>
                <a:ea typeface="Arial"/>
                <a:cs typeface="Arial"/>
                <a:sym typeface="Arial"/>
              </a:rPr>
              <a:t> </a:t>
            </a:r>
            <a:r>
              <a:rPr lang="en-US" b="0" i="0" u="none" strike="noStrike" cap="none" dirty="0" err="1">
                <a:solidFill>
                  <a:srgbClr val="151149"/>
                </a:solidFill>
                <a:latin typeface="Arial"/>
                <a:ea typeface="Arial"/>
                <a:cs typeface="Arial"/>
                <a:sym typeface="Arial"/>
              </a:rPr>
              <a:t>korzyści</a:t>
            </a:r>
            <a:r>
              <a:rPr lang="en-US" b="0" i="0" u="none" strike="noStrike" cap="none" dirty="0">
                <a:solidFill>
                  <a:srgbClr val="151149"/>
                </a:solidFill>
                <a:latin typeface="Arial"/>
                <a:ea typeface="Arial"/>
                <a:cs typeface="Arial"/>
                <a:sym typeface="Arial"/>
              </a:rPr>
              <a:t> </a:t>
            </a:r>
            <a:r>
              <a:rPr lang="en-US" b="0" i="0" u="none" strike="noStrike" cap="none" dirty="0" err="1">
                <a:solidFill>
                  <a:srgbClr val="151149"/>
                </a:solidFill>
                <a:latin typeface="Arial"/>
                <a:ea typeface="Arial"/>
                <a:cs typeface="Arial"/>
                <a:sym typeface="Arial"/>
              </a:rPr>
              <a:t>może</a:t>
            </a:r>
            <a:r>
              <a:rPr lang="en-US" b="0" i="0" u="none" strike="noStrike" cap="none" dirty="0">
                <a:solidFill>
                  <a:srgbClr val="151149"/>
                </a:solidFill>
                <a:latin typeface="Arial"/>
                <a:ea typeface="Arial"/>
                <a:cs typeface="Arial"/>
                <a:sym typeface="Arial"/>
              </a:rPr>
              <a:t> to </a:t>
            </a:r>
            <a:r>
              <a:rPr lang="en-US" b="0" i="0" u="none" strike="noStrike" cap="none" dirty="0" err="1">
                <a:solidFill>
                  <a:srgbClr val="151149"/>
                </a:solidFill>
                <a:latin typeface="Arial"/>
                <a:ea typeface="Arial"/>
                <a:cs typeface="Arial"/>
                <a:sym typeface="Arial"/>
              </a:rPr>
              <a:t>przynieść</a:t>
            </a:r>
            <a:r>
              <a:rPr lang="en-US" b="0" i="0" u="none" strike="noStrike" cap="none" dirty="0">
                <a:solidFill>
                  <a:srgbClr val="151149"/>
                </a:solidFill>
                <a:latin typeface="Arial"/>
                <a:ea typeface="Arial"/>
                <a:cs typeface="Arial"/>
                <a:sym typeface="Arial"/>
              </a:rPr>
              <a:t>?</a:t>
            </a:r>
            <a:endParaRPr dirty="0"/>
          </a:p>
          <a:p>
            <a:pPr marL="0" lvl="0" indent="0" algn="l" rtl="0">
              <a:lnSpc>
                <a:spcPct val="90000"/>
              </a:lnSpc>
              <a:spcBef>
                <a:spcPts val="1550"/>
              </a:spcBef>
              <a:spcAft>
                <a:spcPts val="0"/>
              </a:spcAft>
              <a:buClr>
                <a:srgbClr val="161249"/>
              </a:buClr>
              <a:buSzPts val="2100"/>
              <a:buNone/>
            </a:pPr>
            <a:endParaRP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431" name="Google Shape;431;p77"/>
          <p:cNvSpPr txBox="1"/>
          <p:nvPr/>
        </p:nvSpPr>
        <p:spPr>
          <a:xfrm>
            <a:off x="0" y="1786270"/>
            <a:ext cx="9143999" cy="120015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rgbClr val="000000"/>
              </a:buClr>
              <a:buSzPts val="1100"/>
              <a:buFont typeface="Arial"/>
              <a:buNone/>
            </a:pPr>
            <a:r>
              <a:rPr lang="en-US" sz="6000" b="1" i="0" u="none" strike="noStrike" cap="none" dirty="0" err="1">
                <a:solidFill>
                  <a:srgbClr val="151149"/>
                </a:solidFill>
                <a:sym typeface="Arial"/>
              </a:rPr>
              <a:t>Definiowanie</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strategii</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marketingu</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cyfrowego</a:t>
            </a:r>
            <a:endParaRPr sz="60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p78"/>
          <p:cNvSpPr txBox="1"/>
          <p:nvPr/>
        </p:nvSpPr>
        <p:spPr>
          <a:xfrm>
            <a:off x="509752" y="21621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dirty="0" err="1">
                <a:solidFill>
                  <a:srgbClr val="151149"/>
                </a:solidFill>
                <a:latin typeface="Arial"/>
                <a:ea typeface="Arial"/>
                <a:cs typeface="Arial"/>
                <a:sym typeface="Arial"/>
              </a:rPr>
              <a:t>Definiowanie</a:t>
            </a:r>
            <a:r>
              <a:rPr lang="en-US" sz="3200" b="1" i="0" u="none" strike="noStrike" cap="none" dirty="0">
                <a:solidFill>
                  <a:srgbClr val="151149"/>
                </a:solidFill>
                <a:latin typeface="Arial"/>
                <a:ea typeface="Arial"/>
                <a:cs typeface="Arial"/>
                <a:sym typeface="Arial"/>
              </a:rPr>
              <a:t> </a:t>
            </a:r>
            <a:r>
              <a:rPr lang="en-US" sz="3200" b="1" i="0" u="none" strike="noStrike" cap="none" dirty="0" err="1" smtClean="0">
                <a:solidFill>
                  <a:srgbClr val="151149"/>
                </a:solidFill>
                <a:latin typeface="Arial"/>
                <a:ea typeface="Arial"/>
                <a:cs typeface="Arial"/>
                <a:sym typeface="Arial"/>
              </a:rPr>
              <a:t>strategii</a:t>
            </a:r>
            <a:r>
              <a:rPr lang="pl-PL" sz="3200" b="1" i="0" u="none" strike="noStrike" cap="none" dirty="0" smtClean="0">
                <a:solidFill>
                  <a:srgbClr val="151149"/>
                </a:solidFill>
                <a:latin typeface="Arial"/>
                <a:ea typeface="Arial"/>
                <a:cs typeface="Arial"/>
                <a:sym typeface="Arial"/>
              </a:rPr>
              <a:t> </a:t>
            </a:r>
            <a:endParaRPr sz="3200" b="0" i="0" u="none" strike="noStrike" cap="none" dirty="0">
              <a:solidFill>
                <a:srgbClr val="151149"/>
              </a:solidFill>
              <a:latin typeface="Arial"/>
              <a:ea typeface="Arial"/>
              <a:cs typeface="Arial"/>
              <a:sym typeface="Arial"/>
            </a:endParaRPr>
          </a:p>
        </p:txBody>
      </p:sp>
      <p:graphicFrame>
        <p:nvGraphicFramePr>
          <p:cNvPr id="437" name="Google Shape;437;p78"/>
          <p:cNvGraphicFramePr/>
          <p:nvPr>
            <p:extLst>
              <p:ext uri="{D42A27DB-BD31-4B8C-83A1-F6EECF244321}">
                <p14:modId xmlns:p14="http://schemas.microsoft.com/office/powerpoint/2010/main" val="194841341"/>
              </p:ext>
            </p:extLst>
          </p:nvPr>
        </p:nvGraphicFramePr>
        <p:xfrm>
          <a:off x="509752" y="932279"/>
          <a:ext cx="8064675" cy="3261390"/>
        </p:xfrm>
        <a:graphic>
          <a:graphicData uri="http://schemas.openxmlformats.org/drawingml/2006/table">
            <a:tbl>
              <a:tblPr firstRow="1" bandRow="1">
                <a:noFill/>
                <a:tableStyleId>{7F810729-2096-4495-9946-B26703FF68C0}</a:tableStyleId>
              </a:tblPr>
              <a:tblGrid>
                <a:gridCol w="2533699"/>
                <a:gridCol w="2842751"/>
                <a:gridCol w="2688225"/>
              </a:tblGrid>
              <a:tr h="17780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Rodzaj</a:t>
                      </a:r>
                      <a:r>
                        <a:rPr lang="en-US" sz="1400" u="none" strike="noStrike" cap="none" dirty="0"/>
                        <a:t> </a:t>
                      </a:r>
                      <a:r>
                        <a:rPr lang="en-US" sz="1400" u="none" strike="noStrike" cap="none" dirty="0" err="1"/>
                        <a:t>inicjatywy</a:t>
                      </a:r>
                      <a:r>
                        <a:rPr lang="en-US" sz="1400" u="none" strike="noStrike" cap="none" dirty="0"/>
                        <a:t> </a:t>
                      </a:r>
                      <a:r>
                        <a:rPr lang="en-US" sz="1400" u="none" strike="noStrike" cap="none" dirty="0" err="1"/>
                        <a:t>strategii</a:t>
                      </a:r>
                      <a:r>
                        <a:rPr lang="en-US" sz="1400" u="none" strike="noStrike" cap="none" dirty="0"/>
                        <a:t> </a:t>
                      </a:r>
                      <a:r>
                        <a:rPr lang="en-US" sz="1400" u="none" strike="noStrike" cap="none" dirty="0" err="1"/>
                        <a:t>marketingu</a:t>
                      </a:r>
                      <a:r>
                        <a:rPr lang="en-US" sz="1400" u="none" strike="noStrike" cap="none" dirty="0"/>
                        <a:t> </a:t>
                      </a:r>
                      <a:r>
                        <a:rPr lang="en-US" sz="1400" u="none" strike="noStrike" cap="none" dirty="0" err="1"/>
                        <a:t>cyfrowego</a:t>
                      </a:r>
                      <a:endParaRPr sz="1400" u="none" strike="noStrike" cap="none" dirty="0"/>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Implikacje dla marketingu mix</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Przykłady</a:t>
                      </a:r>
                      <a:endParaRPr sz="1400" u="none" strike="noStrike" cap="none"/>
                    </a:p>
                  </a:txBody>
                  <a:tcPr marL="91450" marR="91450" marT="45725" marB="45725"/>
                </a:tc>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Nowa</a:t>
                      </a:r>
                      <a:r>
                        <a:rPr lang="en-US" sz="1400" u="none" strike="noStrike" cap="none" dirty="0"/>
                        <a:t> </a:t>
                      </a:r>
                      <a:r>
                        <a:rPr lang="en-US" sz="1400" u="none" strike="noStrike" cap="none" dirty="0" err="1"/>
                        <a:t>oferta</a:t>
                      </a:r>
                      <a:r>
                        <a:rPr lang="en-US" sz="1400" u="none" strike="noStrike" cap="none" dirty="0"/>
                        <a:t> </a:t>
                      </a:r>
                      <a:r>
                        <a:rPr lang="en-US" sz="1400" u="none" strike="noStrike" cap="none" dirty="0" err="1"/>
                        <a:t>dla</a:t>
                      </a:r>
                      <a:r>
                        <a:rPr lang="en-US" sz="1400" u="none" strike="noStrike" cap="none" dirty="0"/>
                        <a:t> </a:t>
                      </a:r>
                      <a:r>
                        <a:rPr lang="en-US" sz="1400" u="none" strike="noStrike" cap="none" dirty="0" err="1"/>
                        <a:t>klientów</a:t>
                      </a:r>
                      <a:r>
                        <a:rPr lang="en-US" sz="1400" u="none" strike="noStrike" cap="none" dirty="0"/>
                        <a:t> (</a:t>
                      </a:r>
                      <a:r>
                        <a:rPr lang="en-US" sz="1400" u="none" strike="noStrike" cap="none" dirty="0" err="1"/>
                        <a:t>produkt</a:t>
                      </a:r>
                      <a:r>
                        <a:rPr lang="en-US" sz="1400" u="none" strike="noStrike" cap="none" dirty="0"/>
                        <a:t> </a:t>
                      </a:r>
                      <a:r>
                        <a:rPr lang="en-US" sz="1400" u="none" strike="noStrike" cap="none" dirty="0" err="1"/>
                        <a:t>i</a:t>
                      </a:r>
                      <a:r>
                        <a:rPr lang="en-US" sz="1400" u="none" strike="noStrike" cap="none" dirty="0"/>
                        <a:t> </a:t>
                      </a:r>
                      <a:r>
                        <a:rPr lang="en-US" sz="1400" u="none" strike="noStrike" cap="none" dirty="0" err="1" smtClean="0"/>
                        <a:t>cen</a:t>
                      </a:r>
                      <a:r>
                        <a:rPr lang="pl-PL" sz="1400" u="none" strike="noStrike" cap="none" dirty="0" smtClean="0"/>
                        <a:t>a</a:t>
                      </a:r>
                      <a:r>
                        <a:rPr lang="en-US" sz="1400" u="none" strike="noStrike" cap="none" dirty="0" smtClean="0"/>
                        <a:t>)</a:t>
                      </a:r>
                      <a:endParaRPr sz="1400" u="none" strike="noStrike" cap="none" dirty="0"/>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Nowe funkcje witryny lub inna komunikacja online, które są bezpośrednio związane z oferowaniem nowych produktów lub usług, które będą generować przychody.</a:t>
                      </a:r>
                      <a:endParaRPr sz="1400" u="none" strike="noStrike" cap="none"/>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Bank: wprowadzenie nowego produktu wymagającego różnych kwotowań</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Wydawca: wprowadzenie usługi porównywania cen</a:t>
                      </a:r>
                      <a:endParaRPr sz="1400" u="none" strike="noStrike" cap="none"/>
                    </a:p>
                  </a:txBody>
                  <a:tcPr marL="91450" marR="91450" marT="45725" marB="45725"/>
                </a:tc>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Pozyskiwanie klientów lub strategiczne inicjatywy marketingu przychodzącego</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Projekty strategiczne mające na celu zwiększenie możliwości witryny i dostarczenie różnych technik marketingu online mających na celu przyciągnięcie nowych klientów.</a:t>
                      </a:r>
                      <a:endParaRPr sz="1400" u="none" strike="noStrike" cap="none"/>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a:t>Marketing </a:t>
                      </a:r>
                      <a:r>
                        <a:rPr lang="en-US" sz="1400" u="none" strike="noStrike" cap="none" dirty="0" err="1"/>
                        <a:t>treści</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Optymalizacja</a:t>
                      </a:r>
                      <a:r>
                        <a:rPr lang="en-US" sz="1400" u="none" strike="noStrike" cap="none" dirty="0"/>
                        <a:t> pod </a:t>
                      </a:r>
                      <a:r>
                        <a:rPr lang="en-US" sz="1400" u="none" strike="noStrike" cap="none" dirty="0" err="1"/>
                        <a:t>kątem</a:t>
                      </a:r>
                      <a:r>
                        <a:rPr lang="en-US" sz="1400" u="none" strike="noStrike" cap="none" dirty="0"/>
                        <a:t> </a:t>
                      </a:r>
                      <a:r>
                        <a:rPr lang="en-US" sz="1400" u="none" strike="noStrike" cap="none" dirty="0" err="1"/>
                        <a:t>wyszukiwarek</a:t>
                      </a:r>
                      <a:r>
                        <a:rPr lang="en-US" sz="1400" u="none" strike="noStrike" cap="none" dirty="0"/>
                        <a:t> (SEO)</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a:t>Pay-per-click (PPC)</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a:t>Marketing </a:t>
                      </a:r>
                      <a:r>
                        <a:rPr lang="en-US" sz="1400" u="none" strike="noStrike" cap="none" dirty="0" err="1"/>
                        <a:t>afiliacyjny</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Agregatory</a:t>
                      </a:r>
                      <a:endParaRPr sz="1400" u="none" strike="noStrike" cap="none" dirty="0"/>
                    </a:p>
                  </a:txBody>
                  <a:tcPr marL="91450" marR="91450" marT="45725" marB="45725"/>
                </a:tc>
              </a:tr>
            </a:tbl>
          </a:graphicData>
        </a:graphic>
      </p:graphicFrame>
      <p:sp>
        <p:nvSpPr>
          <p:cNvPr id="438" name="Google Shape;438;p78"/>
          <p:cNvSpPr txBox="1"/>
          <p:nvPr/>
        </p:nvSpPr>
        <p:spPr>
          <a:xfrm rot="-5400000">
            <a:off x="6516191" y="2493867"/>
            <a:ext cx="4714436" cy="41549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1" i="0" u="none" strike="noStrike" cap="none">
                <a:solidFill>
                  <a:srgbClr val="151149"/>
                </a:solidFill>
                <a:latin typeface="Arial"/>
                <a:ea typeface="Arial"/>
                <a:cs typeface="Arial"/>
                <a:sym typeface="Arial"/>
              </a:rPr>
              <a:t>Typowy cel głównych rodzajów strategicznych inicjatyw marketingu cyfrowego. </a:t>
            </a:r>
            <a:r>
              <a:rPr lang="en-US" sz="1050" b="0" i="0" u="none" strike="noStrike" cap="none">
                <a:solidFill>
                  <a:srgbClr val="151149"/>
                </a:solidFill>
                <a:latin typeface="Arial"/>
                <a:ea typeface="Arial"/>
                <a:cs typeface="Arial"/>
                <a:sym typeface="Arial"/>
              </a:rPr>
              <a:t>Źródło: Dostosowane z Chaffey &amp; Ellis-Chadwick, 2016, s. 181.</a:t>
            </a:r>
            <a:endParaRPr sz="1050" b="0" i="0" u="none" strike="noStrike" cap="none">
              <a:solidFill>
                <a:srgbClr val="15114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79"/>
          <p:cNvSpPr txBox="1"/>
          <p:nvPr/>
        </p:nvSpPr>
        <p:spPr>
          <a:xfrm>
            <a:off x="588298" y="195370"/>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dirty="0" err="1">
                <a:solidFill>
                  <a:srgbClr val="151149"/>
                </a:solidFill>
                <a:latin typeface="Arial"/>
                <a:ea typeface="Arial"/>
                <a:cs typeface="Arial"/>
                <a:sym typeface="Arial"/>
              </a:rPr>
              <a:t>Definiowanie</a:t>
            </a:r>
            <a:r>
              <a:rPr lang="en-US" sz="3200" b="1" i="0" u="none" strike="noStrike" cap="none" dirty="0">
                <a:solidFill>
                  <a:srgbClr val="151149"/>
                </a:solidFill>
                <a:latin typeface="Arial"/>
                <a:ea typeface="Arial"/>
                <a:cs typeface="Arial"/>
                <a:sym typeface="Arial"/>
              </a:rPr>
              <a:t> </a:t>
            </a:r>
            <a:r>
              <a:rPr lang="en-US" sz="3200" b="1" i="0" u="none" strike="noStrike" cap="none" dirty="0" err="1" smtClean="0">
                <a:solidFill>
                  <a:srgbClr val="151149"/>
                </a:solidFill>
                <a:latin typeface="Arial"/>
                <a:ea typeface="Arial"/>
                <a:cs typeface="Arial"/>
                <a:sym typeface="Arial"/>
              </a:rPr>
              <a:t>strategii</a:t>
            </a:r>
            <a:endParaRPr sz="1600" b="0" i="0" u="none" strike="noStrike" cap="none" dirty="0">
              <a:solidFill>
                <a:srgbClr val="151149"/>
              </a:solidFill>
              <a:latin typeface="Arial"/>
              <a:ea typeface="Arial"/>
              <a:cs typeface="Arial"/>
              <a:sym typeface="Arial"/>
            </a:endParaRPr>
          </a:p>
        </p:txBody>
      </p:sp>
      <p:graphicFrame>
        <p:nvGraphicFramePr>
          <p:cNvPr id="444" name="Google Shape;444;p79"/>
          <p:cNvGraphicFramePr/>
          <p:nvPr>
            <p:extLst>
              <p:ext uri="{D42A27DB-BD31-4B8C-83A1-F6EECF244321}">
                <p14:modId xmlns:p14="http://schemas.microsoft.com/office/powerpoint/2010/main" val="485007274"/>
              </p:ext>
            </p:extLst>
          </p:nvPr>
        </p:nvGraphicFramePr>
        <p:xfrm>
          <a:off x="588298" y="802563"/>
          <a:ext cx="8064675" cy="3810020"/>
        </p:xfrm>
        <a:graphic>
          <a:graphicData uri="http://schemas.openxmlformats.org/drawingml/2006/table">
            <a:tbl>
              <a:tblPr firstRow="1" bandRow="1">
                <a:noFill/>
                <a:tableStyleId>{7F810729-2096-4495-9946-B26703FF68C0}</a:tableStyleId>
              </a:tblPr>
              <a:tblGrid>
                <a:gridCol w="2332323"/>
                <a:gridCol w="3112189"/>
                <a:gridCol w="2620163"/>
              </a:tblGrid>
              <a:tr h="700187">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Rodzaj inicjatywy strategii marketingu cyfrowego</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Implikacje dla marketingu mix</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Przykłady</a:t>
                      </a:r>
                      <a:endParaRPr sz="1400" u="none" strike="noStrike" cap="none"/>
                    </a:p>
                  </a:txBody>
                  <a:tcPr marL="91450" marR="91450" marT="45725" marB="45725"/>
                </a:tc>
              </a:tr>
              <a:tr h="2946587">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Konwersja klientów i inicjatywy strategiczne dotyczące doświadczeń klientów</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Inwestycje</a:t>
                      </a:r>
                      <a:r>
                        <a:rPr lang="en-US" sz="1400" u="none" strike="noStrike" cap="none" dirty="0"/>
                        <a:t> w </a:t>
                      </a:r>
                      <a:r>
                        <a:rPr lang="en-US" sz="1400" u="none" strike="noStrike" cap="none" dirty="0" err="1"/>
                        <a:t>nowych</a:t>
                      </a:r>
                      <a:r>
                        <a:rPr lang="en-US" sz="1400" u="none" strike="noStrike" cap="none" dirty="0"/>
                        <a:t> </a:t>
                      </a:r>
                      <a:r>
                        <a:rPr lang="en-US" sz="1400" u="none" strike="noStrike" cap="none" dirty="0" err="1" smtClean="0"/>
                        <a:t>klientów</a:t>
                      </a:r>
                      <a:r>
                        <a:rPr lang="pl-PL" sz="1400" u="none" strike="noStrike" cap="none" baseline="0" dirty="0" smtClean="0"/>
                        <a:t> </a:t>
                      </a:r>
                      <a:r>
                        <a:rPr lang="en-US" sz="1400" u="none" strike="noStrike" cap="none" dirty="0" err="1" smtClean="0"/>
                        <a:t>zaprojektowane</a:t>
                      </a:r>
                      <a:r>
                        <a:rPr lang="en-US" sz="1400" u="none" strike="noStrike" cap="none" dirty="0" smtClean="0"/>
                        <a:t> </a:t>
                      </a:r>
                      <a:r>
                        <a:rPr lang="en-US" sz="1400" u="none" strike="noStrike" cap="none" dirty="0"/>
                        <a:t>z </a:t>
                      </a:r>
                      <a:r>
                        <a:rPr lang="en-US" sz="1400" u="none" strike="noStrike" cap="none" dirty="0" err="1"/>
                        <a:t>myślą</a:t>
                      </a:r>
                      <a:r>
                        <a:rPr lang="en-US" sz="1400" u="none" strike="noStrike" cap="none" dirty="0"/>
                        <a:t> </a:t>
                      </a:r>
                      <a:r>
                        <a:rPr lang="en-US" sz="1400" u="none" strike="noStrike" cap="none" dirty="0" smtClean="0"/>
                        <a:t>o</a:t>
                      </a:r>
                      <a:r>
                        <a:rPr lang="pl-PL" sz="1400" u="none" strike="noStrike" cap="none" baseline="0" dirty="0" smtClean="0"/>
                        <a:t> </a:t>
                      </a:r>
                      <a:r>
                        <a:rPr lang="en-US" sz="1400" u="none" strike="noStrike" cap="none" dirty="0" err="1" smtClean="0"/>
                        <a:t>zaangażowaniu</a:t>
                      </a:r>
                      <a:r>
                        <a:rPr lang="pl-PL" sz="1400" u="none" strike="noStrike" cap="none" baseline="0" dirty="0" smtClean="0"/>
                        <a:t> </a:t>
                      </a:r>
                      <a:r>
                        <a:rPr lang="en-US" sz="1400" u="none" strike="noStrike" cap="none" dirty="0" err="1" smtClean="0"/>
                        <a:t>odbiorców</a:t>
                      </a:r>
                      <a:r>
                        <a:rPr lang="en-US" sz="1400" u="none" strike="noStrike" cap="none" dirty="0" smtClean="0"/>
                        <a:t> </a:t>
                      </a:r>
                      <a:r>
                        <a:rPr lang="en-US" sz="1400" u="none" strike="noStrike" cap="none" dirty="0" err="1"/>
                        <a:t>i</a:t>
                      </a:r>
                      <a:r>
                        <a:rPr lang="en-US" sz="1400" u="none" strike="noStrike" cap="none" dirty="0"/>
                        <a:t> </a:t>
                      </a:r>
                      <a:r>
                        <a:rPr lang="en-US" sz="1400" u="none" strike="noStrike" cap="none" dirty="0" err="1" smtClean="0"/>
                        <a:t>zwiększ</a:t>
                      </a:r>
                      <a:r>
                        <a:rPr lang="pl-PL" sz="1400" u="none" strike="noStrike" cap="none" dirty="0" err="1" smtClean="0"/>
                        <a:t>eniu</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smtClean="0"/>
                        <a:t>współczynnik</a:t>
                      </a:r>
                      <a:r>
                        <a:rPr lang="pl-PL" sz="1400" u="none" strike="noStrike" cap="none" dirty="0" smtClean="0"/>
                        <a:t>a</a:t>
                      </a:r>
                      <a:r>
                        <a:rPr lang="en-US" sz="1400" u="none" strike="noStrike" cap="none" dirty="0" smtClean="0"/>
                        <a:t> </a:t>
                      </a:r>
                      <a:r>
                        <a:rPr lang="en-US" sz="1400" u="none" strike="noStrike" cap="none" dirty="0" err="1"/>
                        <a:t>konwersji</a:t>
                      </a:r>
                      <a:r>
                        <a:rPr lang="en-US" sz="1400" u="none" strike="noStrike" cap="none" dirty="0"/>
                        <a:t> </a:t>
                      </a:r>
                      <a:r>
                        <a:rPr lang="en-US" sz="1400" u="none" strike="noStrike" cap="none" dirty="0" err="1"/>
                        <a:t>i</a:t>
                      </a:r>
                      <a:r>
                        <a:rPr lang="en-US" sz="1400" u="none" strike="noStrike" cap="none" dirty="0"/>
                        <a:t> </a:t>
                      </a:r>
                      <a:r>
                        <a:rPr lang="en-US" sz="1400" u="none" strike="noStrike" cap="none" dirty="0" err="1" smtClean="0"/>
                        <a:t>średni</a:t>
                      </a:r>
                      <a:r>
                        <a:rPr lang="pl-PL" sz="1400" u="none" strike="noStrike" cap="none" dirty="0" smtClean="0"/>
                        <a:t>ej</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wartości</a:t>
                      </a:r>
                      <a:r>
                        <a:rPr lang="en-US" sz="1400" u="none" strike="noStrike" cap="none" dirty="0"/>
                        <a:t> </a:t>
                      </a:r>
                      <a:r>
                        <a:rPr lang="en-US" sz="1400" u="none" strike="noStrike" cap="none" dirty="0" err="1"/>
                        <a:t>zamówienia</a:t>
                      </a:r>
                      <a:r>
                        <a:rPr lang="en-US" sz="1400" u="none" strike="noStrike" cap="none" dirty="0"/>
                        <a:t>.</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Nowa</a:t>
                      </a:r>
                      <a:r>
                        <a:rPr lang="en-US" sz="1400" u="none" strike="noStrike" cap="none" dirty="0"/>
                        <a:t> </a:t>
                      </a:r>
                      <a:r>
                        <a:rPr lang="en-US" sz="1400" u="none" strike="noStrike" cap="none" dirty="0" err="1" smtClean="0"/>
                        <a:t>funkcjonalność</a:t>
                      </a:r>
                      <a:r>
                        <a:rPr lang="en-US" sz="1400" u="none" strike="noStrike" cap="none" dirty="0" smtClean="0"/>
                        <a:t>,</a:t>
                      </a:r>
                      <a:r>
                        <a:rPr lang="pl-PL" sz="1400" u="none" strike="noStrike" cap="none" baseline="0" dirty="0" smtClean="0"/>
                        <a:t> </a:t>
                      </a:r>
                      <a:r>
                        <a:rPr lang="en-US" sz="1400" u="none" strike="noStrike" cap="none" dirty="0" smtClean="0"/>
                        <a:t>np</a:t>
                      </a:r>
                      <a:r>
                        <a:rPr lang="en-US" sz="1400" u="none" strike="noStrike" cap="none" dirty="0"/>
                        <a:t>. </a:t>
                      </a:r>
                      <a:r>
                        <a:rPr lang="en-US" sz="1400" u="none" strike="noStrike" cap="none" dirty="0" smtClean="0"/>
                        <a:t>now</a:t>
                      </a:r>
                      <a:r>
                        <a:rPr lang="pl-PL" sz="1400" u="none" strike="noStrike" cap="none" dirty="0" smtClean="0"/>
                        <a:t>e </a:t>
                      </a:r>
                      <a:r>
                        <a:rPr lang="en-US" sz="1400" u="none" strike="noStrike" cap="none" dirty="0" err="1" smtClean="0"/>
                        <a:t>komponenty</a:t>
                      </a:r>
                      <a:r>
                        <a:rPr lang="en-US" sz="1400" u="none" strike="noStrike" cap="none" dirty="0" smtClean="0"/>
                        <a:t> </a:t>
                      </a:r>
                      <a:r>
                        <a:rPr lang="en-US" sz="1400" u="none" strike="noStrike" cap="none" dirty="0" err="1" smtClean="0"/>
                        <a:t>sklep</a:t>
                      </a:r>
                      <a:r>
                        <a:rPr lang="pl-PL" sz="1400" u="none" strike="noStrike" cap="none" dirty="0" smtClean="0"/>
                        <a:t>u</a:t>
                      </a:r>
                      <a:r>
                        <a:rPr lang="en-US" sz="1400" u="none" strike="noStrike" cap="none" dirty="0" smtClean="0"/>
                        <a:t> </a:t>
                      </a:r>
                      <a:r>
                        <a:rPr lang="en-US" sz="1400" u="none" strike="noStrike" cap="none" dirty="0" err="1" smtClean="0"/>
                        <a:t>internetow</a:t>
                      </a:r>
                      <a:r>
                        <a:rPr lang="pl-PL" sz="1400" u="none" strike="noStrike" cap="none" dirty="0" smtClean="0"/>
                        <a:t>ego</a:t>
                      </a:r>
                      <a:r>
                        <a:rPr lang="en-US" sz="1400" u="none" strike="noStrike" cap="none" dirty="0" smtClean="0"/>
                        <a:t>; </a:t>
                      </a:r>
                      <a:r>
                        <a:rPr lang="en-US" sz="1400" u="none" strike="noStrike" cap="none" dirty="0" err="1" smtClean="0"/>
                        <a:t>specjalne</a:t>
                      </a:r>
                      <a:r>
                        <a:rPr lang="pl-PL" sz="1400" u="none" strike="noStrike" cap="none" baseline="0" dirty="0" smtClean="0"/>
                        <a:t> </a:t>
                      </a:r>
                      <a:r>
                        <a:rPr lang="en-US" sz="1400" u="none" strike="noStrike" cap="none" dirty="0" err="1" smtClean="0"/>
                        <a:t>funkcjonalność</a:t>
                      </a:r>
                      <a:r>
                        <a:rPr lang="en-US" sz="1400" u="none" strike="noStrike" cap="none" dirty="0"/>
                        <a:t>, np. w </a:t>
                      </a:r>
                      <a:r>
                        <a:rPr lang="en-US" sz="1400" u="none" strike="noStrike" cap="none" dirty="0" err="1" smtClean="0"/>
                        <a:t>czasie</a:t>
                      </a:r>
                      <a:r>
                        <a:rPr lang="pl-PL" sz="1400" u="none" strike="noStrike" cap="none" baseline="0" dirty="0" smtClean="0"/>
                        <a:t> </a:t>
                      </a:r>
                      <a:r>
                        <a:rPr lang="en-US" sz="1400" u="none" strike="noStrike" cap="none" dirty="0" err="1" smtClean="0"/>
                        <a:t>rzeczywistym</a:t>
                      </a:r>
                      <a:r>
                        <a:rPr lang="pl-PL" sz="1400" u="none" strike="noStrike" cap="none" baseline="0" dirty="0" smtClean="0"/>
                        <a:t> </a:t>
                      </a:r>
                      <a:r>
                        <a:rPr lang="en-US" sz="1400" u="none" strike="noStrike" cap="none" dirty="0" err="1" smtClean="0"/>
                        <a:t>sprawdzanie</a:t>
                      </a:r>
                      <a:r>
                        <a:rPr lang="en-US" sz="1400" u="none" strike="noStrike" cap="none" dirty="0" smtClean="0"/>
                        <a:t> </a:t>
                      </a:r>
                      <a:r>
                        <a:rPr lang="en-US" sz="1400" u="none" strike="noStrike" cap="none" dirty="0" err="1"/>
                        <a:t>zapasów</a:t>
                      </a:r>
                      <a:r>
                        <a:rPr lang="en-US" sz="1400" u="none" strike="noStrike" cap="none" dirty="0"/>
                        <a:t>.</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Inicjatywy</a:t>
                      </a:r>
                      <a:r>
                        <a:rPr lang="en-US" sz="1400" u="none" strike="noStrike" cap="none" dirty="0"/>
                        <a:t> </a:t>
                      </a:r>
                      <a:r>
                        <a:rPr lang="en-US" sz="1400" u="none" strike="noStrike" cap="none" dirty="0" err="1"/>
                        <a:t>strategiczne</a:t>
                      </a:r>
                      <a:r>
                        <a:rPr lang="en-US" sz="1400" u="none" strike="noStrike" cap="none" dirty="0"/>
                        <a:t> </a:t>
                      </a:r>
                      <a:r>
                        <a:rPr lang="en-US" sz="1400" u="none" strike="noStrike" cap="none" dirty="0" err="1"/>
                        <a:t>mające</a:t>
                      </a:r>
                      <a:r>
                        <a:rPr lang="en-US" sz="1400" u="none" strike="noStrike" cap="none" dirty="0"/>
                        <a:t> </a:t>
                      </a:r>
                      <a:r>
                        <a:rPr lang="en-US" sz="1400" u="none" strike="noStrike" cap="none" dirty="0" err="1"/>
                        <a:t>na</a:t>
                      </a:r>
                      <a:r>
                        <a:rPr lang="en-US" sz="1400" u="none" strike="noStrike" cap="none" dirty="0"/>
                        <a:t> </a:t>
                      </a:r>
                      <a:r>
                        <a:rPr lang="en-US" sz="1400" u="none" strike="noStrike" cap="none" dirty="0" err="1" smtClean="0"/>
                        <a:t>celu</a:t>
                      </a:r>
                      <a:r>
                        <a:rPr lang="pl-PL" sz="1400" u="none" strike="noStrike" cap="none" baseline="0" dirty="0" smtClean="0"/>
                        <a:t> </a:t>
                      </a:r>
                      <a:r>
                        <a:rPr lang="en-US" sz="1400" u="none" strike="noStrike" cap="none" dirty="0" err="1" smtClean="0"/>
                        <a:t>popraw</a:t>
                      </a:r>
                      <a:r>
                        <a:rPr lang="pl-PL" sz="1400" u="none" strike="noStrike" cap="none" dirty="0" smtClean="0"/>
                        <a:t>ę</a:t>
                      </a:r>
                      <a:r>
                        <a:rPr lang="en-US" sz="1400" u="none" strike="noStrike" cap="none" dirty="0" smtClean="0"/>
                        <a:t> </a:t>
                      </a:r>
                      <a:r>
                        <a:rPr lang="en-US" sz="1400" u="none" strike="noStrike" cap="none" dirty="0" err="1"/>
                        <a:t>jakości</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doświadczenie</a:t>
                      </a:r>
                      <a:r>
                        <a:rPr lang="en-US" sz="1400" u="none" strike="noStrike" cap="none" dirty="0"/>
                        <a:t> </a:t>
                      </a:r>
                      <a:r>
                        <a:rPr lang="en-US" sz="1400" u="none" strike="noStrike" cap="none" dirty="0" err="1"/>
                        <a:t>marki</a:t>
                      </a:r>
                      <a:r>
                        <a:rPr lang="en-US" sz="1400" u="none" strike="noStrike" cap="none" dirty="0"/>
                        <a:t>.</a:t>
                      </a:r>
                      <a:endParaRPr sz="1400" u="none" strike="noStrike" cap="none" dirty="0"/>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Wdrożenie</a:t>
                      </a:r>
                      <a:r>
                        <a:rPr lang="en-US" sz="1400" u="none" strike="noStrike" cap="none" dirty="0"/>
                        <a:t> </a:t>
                      </a:r>
                      <a:r>
                        <a:rPr lang="en-US" sz="1400" u="none" strike="noStrike" cap="none" dirty="0" err="1"/>
                        <a:t>sklepu</a:t>
                      </a:r>
                      <a:r>
                        <a:rPr lang="en-US" sz="1400" u="none" strike="noStrike" cap="none" dirty="0"/>
                        <a:t> </a:t>
                      </a:r>
                      <a:r>
                        <a:rPr lang="en-US" sz="1400" u="none" strike="noStrike" cap="none" dirty="0" err="1"/>
                        <a:t>internetowego</a:t>
                      </a:r>
                      <a:r>
                        <a:rPr lang="en-US" sz="1400" u="none" strike="noStrike" cap="none" dirty="0"/>
                        <a:t>/</a:t>
                      </a:r>
                      <a:r>
                        <a:rPr lang="en-US" sz="1400" u="none" strike="noStrike" cap="none" dirty="0" err="1"/>
                        <a:t>bezpiecznych</a:t>
                      </a:r>
                      <a:r>
                        <a:rPr lang="en-US" sz="1400" u="none" strike="noStrike" cap="none" dirty="0"/>
                        <a:t> </a:t>
                      </a:r>
                      <a:r>
                        <a:rPr lang="en-US" sz="1400" u="none" strike="noStrike" cap="none" dirty="0" err="1"/>
                        <a:t>płatności</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Wprowadzenie</a:t>
                      </a:r>
                      <a:r>
                        <a:rPr lang="en-US" sz="1400" u="none" strike="noStrike" cap="none" dirty="0"/>
                        <a:t> </a:t>
                      </a:r>
                      <a:r>
                        <a:rPr lang="en-US" sz="1400" u="none" strike="noStrike" cap="none" dirty="0" err="1"/>
                        <a:t>opinii</a:t>
                      </a:r>
                      <a:r>
                        <a:rPr lang="en-US" sz="1400" u="none" strike="noStrike" cap="none" dirty="0"/>
                        <a:t> </a:t>
                      </a:r>
                      <a:r>
                        <a:rPr lang="en-US" sz="1400" u="none" strike="noStrike" cap="none" dirty="0" err="1"/>
                        <a:t>i</a:t>
                      </a:r>
                      <a:r>
                        <a:rPr lang="en-US" sz="1400" u="none" strike="noStrike" cap="none" dirty="0"/>
                        <a:t> </a:t>
                      </a:r>
                      <a:r>
                        <a:rPr lang="en-US" sz="1400" u="none" strike="noStrike" cap="none" dirty="0" err="1"/>
                        <a:t>ocen</a:t>
                      </a:r>
                      <a:r>
                        <a:rPr lang="en-US" sz="1400" u="none" strike="noStrike" cap="none" dirty="0"/>
                        <a:t> </a:t>
                      </a:r>
                      <a:r>
                        <a:rPr lang="en-US" sz="1400" u="none" strike="noStrike" cap="none" dirty="0" err="1"/>
                        <a:t>klientów</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Możliwość</a:t>
                      </a:r>
                      <a:r>
                        <a:rPr lang="en-US" sz="1400" u="none" strike="noStrike" cap="none" dirty="0"/>
                        <a:t> </a:t>
                      </a:r>
                      <a:r>
                        <a:rPr lang="en-US" sz="1400" u="none" strike="noStrike" cap="none" dirty="0" err="1"/>
                        <a:t>merchandisingu</a:t>
                      </a:r>
                      <a:r>
                        <a:rPr lang="en-US" sz="1400" u="none" strike="noStrike" cap="none" dirty="0"/>
                        <a:t> </a:t>
                      </a:r>
                      <a:r>
                        <a:rPr lang="en-US" sz="1400" u="none" strike="noStrike" cap="none" dirty="0" err="1"/>
                        <a:t>dla</a:t>
                      </a:r>
                      <a:r>
                        <a:rPr lang="en-US" sz="1400" u="none" strike="noStrike" cap="none" dirty="0"/>
                        <a:t> </a:t>
                      </a:r>
                      <a:r>
                        <a:rPr lang="en-US" sz="1400" u="none" strike="noStrike" cap="none" dirty="0" err="1"/>
                        <a:t>promocji</a:t>
                      </a:r>
                      <a:r>
                        <a:rPr lang="en-US" sz="1400" u="none" strike="noStrike" cap="none" dirty="0"/>
                        <a:t> </a:t>
                      </a:r>
                      <a:r>
                        <a:rPr lang="en-US" sz="1400" u="none" strike="noStrike" cap="none" dirty="0" err="1"/>
                        <a:t>dostosowanych</a:t>
                      </a:r>
                      <a:r>
                        <a:rPr lang="en-US" sz="1400" u="none" strike="noStrike" cap="none" dirty="0"/>
                        <a:t> do </a:t>
                      </a:r>
                      <a:r>
                        <a:rPr lang="en-US" sz="1400" u="none" strike="noStrike" cap="none" dirty="0" err="1"/>
                        <a:t>oferty</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Interaktywne</a:t>
                      </a:r>
                      <a:r>
                        <a:rPr lang="en-US" sz="1400" u="none" strike="noStrike" cap="none" dirty="0"/>
                        <a:t> </a:t>
                      </a:r>
                      <a:r>
                        <a:rPr lang="en-US" sz="1400" u="none" strike="noStrike" cap="none" dirty="0" err="1"/>
                        <a:t>narzędzia</a:t>
                      </a:r>
                      <a:r>
                        <a:rPr lang="en-US" sz="1400" u="none" strike="noStrike" cap="none" dirty="0"/>
                        <a:t> </a:t>
                      </a:r>
                      <a:r>
                        <a:rPr lang="en-US" sz="1400" u="none" strike="noStrike" cap="none" dirty="0" err="1"/>
                        <a:t>ułatwiające</a:t>
                      </a:r>
                      <a:r>
                        <a:rPr lang="en-US" sz="1400" u="none" strike="noStrike" cap="none" dirty="0"/>
                        <a:t> </a:t>
                      </a:r>
                      <a:r>
                        <a:rPr lang="en-US" sz="1400" u="none" strike="noStrike" cap="none" dirty="0" err="1"/>
                        <a:t>wybór</a:t>
                      </a:r>
                      <a:r>
                        <a:rPr lang="en-US" sz="1400" u="none" strike="noStrike" cap="none" dirty="0"/>
                        <a:t> </a:t>
                      </a:r>
                      <a:r>
                        <a:rPr lang="en-US" sz="1400" u="none" strike="noStrike" cap="none" dirty="0" err="1"/>
                        <a:t>produktów</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Przewodniki</a:t>
                      </a:r>
                      <a:r>
                        <a:rPr lang="en-US" sz="1400" u="none" strike="noStrike" cap="none" dirty="0"/>
                        <a:t> </a:t>
                      </a:r>
                      <a:r>
                        <a:rPr lang="en-US" sz="1400" u="none" strike="noStrike" cap="none" dirty="0" err="1"/>
                        <a:t>dla</a:t>
                      </a:r>
                      <a:r>
                        <a:rPr lang="en-US" sz="1400" u="none" strike="noStrike" cap="none" dirty="0"/>
                        <a:t> </a:t>
                      </a:r>
                      <a:r>
                        <a:rPr lang="en-US" sz="1400" u="none" strike="noStrike" cap="none" dirty="0" err="1"/>
                        <a:t>kupujących</a:t>
                      </a:r>
                      <a:endParaRPr sz="1400" u="none" strike="noStrike" cap="none" dirty="0"/>
                    </a:p>
                  </a:txBody>
                  <a:tcPr marL="91450" marR="91450" marT="45725" marB="45725"/>
                </a:tc>
              </a:tr>
            </a:tbl>
          </a:graphicData>
        </a:graphic>
      </p:graphicFrame>
      <p:sp>
        <p:nvSpPr>
          <p:cNvPr id="445" name="Google Shape;445;p79"/>
          <p:cNvSpPr txBox="1"/>
          <p:nvPr/>
        </p:nvSpPr>
        <p:spPr>
          <a:xfrm rot="-5400000">
            <a:off x="6543931" y="2476031"/>
            <a:ext cx="4714436" cy="41549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1" i="0" u="none" strike="noStrike" cap="none">
                <a:solidFill>
                  <a:srgbClr val="151149"/>
                </a:solidFill>
                <a:latin typeface="Arial"/>
                <a:ea typeface="Arial"/>
                <a:cs typeface="Arial"/>
                <a:sym typeface="Arial"/>
              </a:rPr>
              <a:t>Typowy cel głównych rodzajów strategicznych inicjatyw marketingu cyfrowego. </a:t>
            </a:r>
            <a:r>
              <a:rPr lang="en-US" sz="1050" b="0" i="0" u="none" strike="noStrike" cap="none">
                <a:solidFill>
                  <a:srgbClr val="151149"/>
                </a:solidFill>
                <a:latin typeface="Arial"/>
                <a:ea typeface="Arial"/>
                <a:cs typeface="Arial"/>
                <a:sym typeface="Arial"/>
              </a:rPr>
              <a:t>Źródło: Dostosowane z Chaffey &amp; Ellis-Chadwick, 2016, s. 181.</a:t>
            </a:r>
            <a:endParaRPr sz="1050" b="0" i="0" u="none" strike="noStrike" cap="none">
              <a:solidFill>
                <a:srgbClr val="151149"/>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sp>
        <p:nvSpPr>
          <p:cNvPr id="450" name="Google Shape;450;p81"/>
          <p:cNvSpPr txBox="1"/>
          <p:nvPr/>
        </p:nvSpPr>
        <p:spPr>
          <a:xfrm>
            <a:off x="576365" y="216563"/>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dirty="0" err="1">
                <a:solidFill>
                  <a:srgbClr val="151149"/>
                </a:solidFill>
                <a:latin typeface="Arial"/>
                <a:ea typeface="Arial"/>
                <a:cs typeface="Arial"/>
                <a:sym typeface="Arial"/>
              </a:rPr>
              <a:t>Definiowanie</a:t>
            </a:r>
            <a:r>
              <a:rPr lang="en-US" sz="3200" b="1" i="0" u="none" strike="noStrike" cap="none" dirty="0">
                <a:solidFill>
                  <a:srgbClr val="151149"/>
                </a:solidFill>
                <a:latin typeface="Arial"/>
                <a:ea typeface="Arial"/>
                <a:cs typeface="Arial"/>
                <a:sym typeface="Arial"/>
              </a:rPr>
              <a:t> </a:t>
            </a:r>
            <a:r>
              <a:rPr lang="en-US" sz="3200" b="1" i="0" u="none" strike="noStrike" cap="none" dirty="0" err="1" smtClean="0">
                <a:solidFill>
                  <a:srgbClr val="151149"/>
                </a:solidFill>
                <a:latin typeface="Arial"/>
                <a:ea typeface="Arial"/>
                <a:cs typeface="Arial"/>
                <a:sym typeface="Arial"/>
              </a:rPr>
              <a:t>strategii</a:t>
            </a:r>
            <a:endParaRPr sz="1600" b="0" i="0" u="none" strike="noStrike" cap="none" dirty="0">
              <a:solidFill>
                <a:srgbClr val="151149"/>
              </a:solidFill>
              <a:latin typeface="Arial"/>
              <a:ea typeface="Arial"/>
              <a:cs typeface="Arial"/>
              <a:sym typeface="Arial"/>
            </a:endParaRPr>
          </a:p>
        </p:txBody>
      </p:sp>
      <p:graphicFrame>
        <p:nvGraphicFramePr>
          <p:cNvPr id="451" name="Google Shape;451;p81"/>
          <p:cNvGraphicFramePr/>
          <p:nvPr>
            <p:extLst>
              <p:ext uri="{D42A27DB-BD31-4B8C-83A1-F6EECF244321}">
                <p14:modId xmlns:p14="http://schemas.microsoft.com/office/powerpoint/2010/main" val="3302726857"/>
              </p:ext>
            </p:extLst>
          </p:nvPr>
        </p:nvGraphicFramePr>
        <p:xfrm>
          <a:off x="596579" y="1096119"/>
          <a:ext cx="8064675" cy="3169940"/>
        </p:xfrm>
        <a:graphic>
          <a:graphicData uri="http://schemas.openxmlformats.org/drawingml/2006/table">
            <a:tbl>
              <a:tblPr firstRow="1" bandRow="1">
                <a:noFill/>
                <a:tableStyleId>{7F810729-2096-4495-9946-B26703FF68C0}</a:tableStyleId>
              </a:tblPr>
              <a:tblGrid>
                <a:gridCol w="2688225"/>
                <a:gridCol w="2688225"/>
                <a:gridCol w="2688225"/>
              </a:tblGrid>
              <a:tr h="17780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Rodzaj</a:t>
                      </a:r>
                      <a:r>
                        <a:rPr lang="en-US" sz="1400" u="none" strike="noStrike" cap="none" dirty="0"/>
                        <a:t> </a:t>
                      </a:r>
                      <a:r>
                        <a:rPr lang="en-US" sz="1400" u="none" strike="noStrike" cap="none" dirty="0" err="1"/>
                        <a:t>inicjatywy</a:t>
                      </a:r>
                      <a:r>
                        <a:rPr lang="en-US" sz="1400" u="none" strike="noStrike" cap="none" dirty="0"/>
                        <a:t> </a:t>
                      </a:r>
                      <a:r>
                        <a:rPr lang="en-US" sz="1400" u="none" strike="noStrike" cap="none" dirty="0" err="1"/>
                        <a:t>strategii</a:t>
                      </a:r>
                      <a:r>
                        <a:rPr lang="en-US" sz="1400" u="none" strike="noStrike" cap="none" dirty="0"/>
                        <a:t> </a:t>
                      </a:r>
                      <a:r>
                        <a:rPr lang="en-US" sz="1400" u="none" strike="noStrike" cap="none" dirty="0" err="1"/>
                        <a:t>marketingu</a:t>
                      </a:r>
                      <a:r>
                        <a:rPr lang="en-US" sz="1400" u="none" strike="noStrike" cap="none" dirty="0"/>
                        <a:t> </a:t>
                      </a:r>
                      <a:r>
                        <a:rPr lang="en-US" sz="1400" u="none" strike="noStrike" cap="none" dirty="0" err="1"/>
                        <a:t>cyfrowego</a:t>
                      </a:r>
                      <a:endParaRPr sz="1400" u="none" strike="noStrike" cap="none" dirty="0"/>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Implikacje dla marketingu mix</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Przykłady</a:t>
                      </a:r>
                      <a:endParaRPr sz="1400" u="none" strike="noStrike" cap="none"/>
                    </a:p>
                  </a:txBody>
                  <a:tcPr marL="91450" marR="91450" marT="45725" marB="45725"/>
                </a:tc>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Rozwój</a:t>
                      </a:r>
                      <a:r>
                        <a:rPr lang="en-US" sz="1400" u="none" strike="noStrike" cap="none" dirty="0"/>
                        <a:t> </a:t>
                      </a:r>
                      <a:r>
                        <a:rPr lang="en-US" sz="1400" u="none" strike="noStrike" cap="none" dirty="0" err="1"/>
                        <a:t>klienta</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i</a:t>
                      </a:r>
                      <a:r>
                        <a:rPr lang="en-US" sz="1400" u="none" strike="noStrike" cap="none" dirty="0"/>
                        <a:t> </a:t>
                      </a:r>
                      <a:r>
                        <a:rPr lang="en-US" sz="1400" u="none" strike="noStrike" cap="none" dirty="0" err="1"/>
                        <a:t>strategiczny</a:t>
                      </a:r>
                      <a:r>
                        <a:rPr lang="en-US" sz="1400" u="none" strike="noStrike" cap="none" dirty="0"/>
                        <a:t> </a:t>
                      </a:r>
                      <a:r>
                        <a:rPr lang="en-US" sz="1400" u="none" strike="noStrike" cap="none" dirty="0" err="1"/>
                        <a:t>wzrost</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r>
                        <a:rPr lang="pl-PL" sz="1400" u="none" strike="noStrike" cap="none" dirty="0" smtClean="0"/>
                        <a:t>i</a:t>
                      </a:r>
                      <a:r>
                        <a:rPr lang="en-US" sz="1400" u="none" strike="noStrike" cap="none" dirty="0" err="1" smtClean="0"/>
                        <a:t>nicjatywy</a:t>
                      </a:r>
                      <a:endParaRPr sz="1400" u="none" strike="noStrike" cap="none" dirty="0"/>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Inwestycje mające na celu poprawę</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doświadczenie i dostarczanie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oferty dla obecnych klientów</a:t>
                      </a:r>
                      <a:endParaRPr sz="1400" u="none" strike="noStrike" cap="none"/>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Spersonalizowane</a:t>
                      </a:r>
                      <a:r>
                        <a:rPr lang="en-US" sz="1400" u="none" strike="noStrike" cap="none" dirty="0"/>
                        <a:t> </a:t>
                      </a:r>
                      <a:r>
                        <a:rPr lang="en-US" sz="1400" u="none" strike="noStrike" cap="none" dirty="0" err="1"/>
                        <a:t>rekomendacje</a:t>
                      </a:r>
                      <a:r>
                        <a:rPr lang="en-US" sz="1400" u="none" strike="noStrike" cap="none" dirty="0"/>
                        <a:t> </a:t>
                      </a:r>
                      <a:r>
                        <a:rPr lang="en-US" sz="1400" u="none" strike="noStrike" cap="none" dirty="0" err="1"/>
                        <a:t>i</a:t>
                      </a:r>
                      <a:r>
                        <a:rPr lang="en-US" sz="1400" u="none" strike="noStrike" cap="none" dirty="0"/>
                        <a:t> </a:t>
                      </a:r>
                      <a:r>
                        <a:rPr lang="en-US" sz="1400" u="none" strike="noStrike" cap="none" dirty="0" err="1"/>
                        <a:t>usługi</a:t>
                      </a:r>
                      <a:r>
                        <a:rPr lang="en-US" sz="1400" u="none" strike="noStrike" cap="none" dirty="0"/>
                        <a:t> </a:t>
                      </a:r>
                      <a:r>
                        <a:rPr lang="en-US" sz="1400" u="none" strike="noStrike" cap="none" dirty="0" err="1"/>
                        <a:t>dla</a:t>
                      </a:r>
                      <a:r>
                        <a:rPr lang="en-US" sz="1400" u="none" strike="noStrike" cap="none" dirty="0"/>
                        <a:t> </a:t>
                      </a:r>
                      <a:r>
                        <a:rPr lang="en-US" sz="1400" u="none" strike="noStrike" cap="none" dirty="0" err="1"/>
                        <a:t>obecnych</a:t>
                      </a:r>
                      <a:r>
                        <a:rPr lang="en-US" sz="1400" u="none" strike="noStrike" cap="none" dirty="0"/>
                        <a:t> </a:t>
                      </a:r>
                      <a:r>
                        <a:rPr lang="en-US" sz="1400" u="none" strike="noStrike" cap="none" dirty="0" err="1"/>
                        <a:t>klientów</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Strategia</a:t>
                      </a:r>
                      <a:r>
                        <a:rPr lang="en-US" sz="1400" u="none" strike="noStrike" cap="none" dirty="0"/>
                        <a:t> </a:t>
                      </a:r>
                      <a:r>
                        <a:rPr lang="en-US" sz="1400" u="none" strike="noStrike" cap="none" dirty="0" err="1"/>
                        <a:t>kontaktu</a:t>
                      </a:r>
                      <a:r>
                        <a:rPr lang="en-US" sz="1400" u="none" strike="noStrike" cap="none" dirty="0"/>
                        <a:t> e-</a:t>
                      </a:r>
                      <a:r>
                        <a:rPr lang="en-US" sz="1400" u="none" strike="noStrike" cap="none" dirty="0" err="1"/>
                        <a:t>mailowego</a:t>
                      </a:r>
                      <a:r>
                        <a:rPr lang="en-US" sz="1400" u="none" strike="noStrike" cap="none" dirty="0"/>
                        <a:t> </a:t>
                      </a:r>
                      <a:r>
                        <a:rPr lang="en-US" sz="1400" u="none" strike="noStrike" cap="none" dirty="0" err="1"/>
                        <a:t>skoncentrowana</a:t>
                      </a:r>
                      <a:r>
                        <a:rPr lang="en-US" sz="1400" u="none" strike="noStrike" cap="none" dirty="0"/>
                        <a:t> </a:t>
                      </a:r>
                      <a:r>
                        <a:rPr lang="en-US" sz="1400" u="none" strike="noStrike" cap="none" dirty="0" err="1"/>
                        <a:t>na</a:t>
                      </a:r>
                      <a:r>
                        <a:rPr lang="en-US" sz="1400" u="none" strike="noStrike" cap="none" dirty="0"/>
                        <a:t> </a:t>
                      </a:r>
                      <a:r>
                        <a:rPr lang="en-US" sz="1400" u="none" strike="noStrike" cap="none" dirty="0" err="1"/>
                        <a:t>podróży</a:t>
                      </a:r>
                      <a:r>
                        <a:rPr lang="en-US" sz="1400" u="none" strike="noStrike" cap="none" dirty="0"/>
                        <a:t> </a:t>
                      </a:r>
                      <a:r>
                        <a:rPr lang="en-US" sz="1400" u="none" strike="noStrike" cap="none" dirty="0" err="1"/>
                        <a:t>klienta</a:t>
                      </a:r>
                      <a:r>
                        <a:rPr lang="en-US" sz="1400" u="none" strike="noStrike" cap="none" dirty="0"/>
                        <a:t> </a:t>
                      </a:r>
                      <a:r>
                        <a:rPr lang="en-US" sz="1400" u="none" strike="noStrike" cap="none" dirty="0" err="1"/>
                        <a:t>i</a:t>
                      </a:r>
                      <a:r>
                        <a:rPr lang="en-US" sz="1400" u="none" strike="noStrike" cap="none" dirty="0"/>
                        <a:t> </a:t>
                      </a:r>
                      <a:r>
                        <a:rPr lang="en-US" sz="1400" u="none" strike="noStrike" cap="none" dirty="0" err="1"/>
                        <a:t>poziomie</a:t>
                      </a:r>
                      <a:r>
                        <a:rPr lang="en-US" sz="1400" u="none" strike="noStrike" cap="none" dirty="0"/>
                        <a:t> </a:t>
                      </a:r>
                      <a:r>
                        <a:rPr lang="en-US" sz="1400" u="none" strike="noStrike" cap="none" dirty="0" err="1"/>
                        <a:t>świadomości</a:t>
                      </a:r>
                      <a:r>
                        <a:rPr lang="en-US" sz="1400" u="none" strike="noStrike" cap="none" dirty="0"/>
                        <a:t> </a:t>
                      </a:r>
                      <a:r>
                        <a:rPr lang="en-US" sz="1400" u="none" strike="noStrike" cap="none" dirty="0" err="1"/>
                        <a:t>marki</a:t>
                      </a:r>
                      <a:r>
                        <a:rPr lang="en-US" sz="1400" u="none" strike="noStrike" cap="none" dirty="0"/>
                        <a:t>.</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Społeczności</a:t>
                      </a:r>
                      <a:r>
                        <a:rPr lang="en-US" sz="1400" u="none" strike="noStrike" cap="none" dirty="0"/>
                        <a:t>, media </a:t>
                      </a:r>
                      <a:r>
                        <a:rPr lang="en-US" sz="1400" u="none" strike="noStrike" cap="none" dirty="0" err="1"/>
                        <a:t>społecznościowe</a:t>
                      </a:r>
                      <a:r>
                        <a:rPr lang="en-US" sz="1400" u="none" strike="noStrike" cap="none" dirty="0"/>
                        <a:t>, </a:t>
                      </a:r>
                      <a:r>
                        <a:rPr lang="en-US" sz="1400" u="none" strike="noStrike" cap="none" dirty="0" err="1"/>
                        <a:t>blogi</a:t>
                      </a:r>
                      <a:r>
                        <a:rPr lang="en-US" sz="1400" u="none" strike="noStrike" cap="none" dirty="0"/>
                        <a:t> </a:t>
                      </a:r>
                      <a:r>
                        <a:rPr lang="en-US" sz="1400" u="none" strike="noStrike" cap="none" dirty="0" err="1"/>
                        <a:t>lub</a:t>
                      </a:r>
                      <a:r>
                        <a:rPr lang="en-US" sz="1400" u="none" strike="noStrike" cap="none" dirty="0"/>
                        <a:t> </a:t>
                      </a:r>
                      <a:r>
                        <a:rPr lang="en-US" sz="1400" u="none" strike="noStrike" cap="none" dirty="0" err="1"/>
                        <a:t>zachęcanie</a:t>
                      </a:r>
                      <a:r>
                        <a:rPr lang="en-US" sz="1400" u="none" strike="noStrike" cap="none" dirty="0"/>
                        <a:t> do </a:t>
                      </a:r>
                      <a:r>
                        <a:rPr lang="pl-PL" sz="1400" u="none" strike="noStrike" cap="none" dirty="0" smtClean="0"/>
                        <a:t>bycia rzecznikiem </a:t>
                      </a:r>
                      <a:r>
                        <a:rPr lang="en-US" sz="1400" u="none" strike="noStrike" cap="none" dirty="0" err="1" smtClean="0"/>
                        <a:t>i</a:t>
                      </a:r>
                      <a:r>
                        <a:rPr lang="en-US" sz="1400" u="none" strike="noStrike" cap="none" dirty="0" smtClean="0"/>
                        <a:t> </a:t>
                      </a:r>
                      <a:r>
                        <a:rPr lang="en-US" sz="1400" u="none" strike="noStrike" cap="none" dirty="0" err="1"/>
                        <a:t>ponownego</a:t>
                      </a:r>
                      <a:r>
                        <a:rPr lang="en-US" sz="1400" u="none" strike="noStrike" cap="none" dirty="0"/>
                        <a:t> </a:t>
                      </a:r>
                      <a:r>
                        <a:rPr lang="en-US" sz="1400" u="none" strike="noStrike" cap="none" dirty="0" err="1"/>
                        <a:t>zakupu</a:t>
                      </a:r>
                      <a:r>
                        <a:rPr lang="en-US" sz="1400" u="none" strike="noStrike" cap="none" dirty="0"/>
                        <a:t>.</a:t>
                      </a:r>
                      <a:endParaRPr sz="1400" u="none" strike="noStrike" cap="none" dirty="0"/>
                    </a:p>
                  </a:txBody>
                  <a:tcPr marL="91450" marR="91450" marT="45725" marB="45725"/>
                </a:tc>
              </a:tr>
            </a:tbl>
          </a:graphicData>
        </a:graphic>
      </p:graphicFrame>
      <p:sp>
        <p:nvSpPr>
          <p:cNvPr id="452" name="Google Shape;452;p81"/>
          <p:cNvSpPr txBox="1"/>
          <p:nvPr/>
        </p:nvSpPr>
        <p:spPr>
          <a:xfrm rot="-5400000">
            <a:off x="6531998" y="2473340"/>
            <a:ext cx="4714436" cy="41549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1" i="0" u="none" strike="noStrike" cap="none">
                <a:solidFill>
                  <a:srgbClr val="151149"/>
                </a:solidFill>
                <a:latin typeface="Arial"/>
                <a:ea typeface="Arial"/>
                <a:cs typeface="Arial"/>
                <a:sym typeface="Arial"/>
              </a:rPr>
              <a:t>Typowy cel głównych rodzajów strategicznych inicjatyw marketingu cyfrowego. </a:t>
            </a:r>
            <a:r>
              <a:rPr lang="en-US" sz="1050" b="0" i="0" u="none" strike="noStrike" cap="none">
                <a:solidFill>
                  <a:srgbClr val="151149"/>
                </a:solidFill>
                <a:latin typeface="Arial"/>
                <a:ea typeface="Arial"/>
                <a:cs typeface="Arial"/>
                <a:sym typeface="Arial"/>
              </a:rPr>
              <a:t>Źródło: Dostosowane z Chaffey &amp; Ellis-Chadwick, 2016, s. 181.</a:t>
            </a:r>
            <a:endParaRPr sz="1050" b="0" i="0" u="none" strike="noStrike" cap="none">
              <a:solidFill>
                <a:srgbClr val="15114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82"/>
          <p:cNvSpPr txBox="1"/>
          <p:nvPr/>
        </p:nvSpPr>
        <p:spPr>
          <a:xfrm>
            <a:off x="553532" y="366204"/>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dirty="0" err="1">
                <a:solidFill>
                  <a:srgbClr val="151149"/>
                </a:solidFill>
                <a:latin typeface="Arial"/>
                <a:ea typeface="Arial"/>
                <a:cs typeface="Arial"/>
                <a:sym typeface="Arial"/>
              </a:rPr>
              <a:t>Definiowanie</a:t>
            </a:r>
            <a:r>
              <a:rPr lang="en-US" sz="3200" b="1" i="0" u="none" strike="noStrike" cap="none" dirty="0">
                <a:solidFill>
                  <a:srgbClr val="151149"/>
                </a:solidFill>
                <a:latin typeface="Arial"/>
                <a:ea typeface="Arial"/>
                <a:cs typeface="Arial"/>
                <a:sym typeface="Arial"/>
              </a:rPr>
              <a:t> </a:t>
            </a:r>
            <a:r>
              <a:rPr lang="en-US" sz="3200" b="1" i="0" u="none" strike="noStrike" cap="none" dirty="0" err="1" smtClean="0">
                <a:solidFill>
                  <a:srgbClr val="151149"/>
                </a:solidFill>
                <a:latin typeface="Arial"/>
                <a:ea typeface="Arial"/>
                <a:cs typeface="Arial"/>
                <a:sym typeface="Arial"/>
              </a:rPr>
              <a:t>strategii</a:t>
            </a:r>
            <a:endParaRPr sz="1600" b="0" i="0" u="none" strike="noStrike" cap="none" dirty="0">
              <a:solidFill>
                <a:srgbClr val="151149"/>
              </a:solidFill>
              <a:latin typeface="Arial"/>
              <a:ea typeface="Arial"/>
              <a:cs typeface="Arial"/>
              <a:sym typeface="Arial"/>
            </a:endParaRPr>
          </a:p>
        </p:txBody>
      </p:sp>
      <p:graphicFrame>
        <p:nvGraphicFramePr>
          <p:cNvPr id="458" name="Google Shape;458;p82"/>
          <p:cNvGraphicFramePr/>
          <p:nvPr>
            <p:extLst>
              <p:ext uri="{D42A27DB-BD31-4B8C-83A1-F6EECF244321}">
                <p14:modId xmlns:p14="http://schemas.microsoft.com/office/powerpoint/2010/main" val="1469293355"/>
              </p:ext>
            </p:extLst>
          </p:nvPr>
        </p:nvGraphicFramePr>
        <p:xfrm>
          <a:off x="553532" y="1386361"/>
          <a:ext cx="8064675" cy="2743220"/>
        </p:xfrm>
        <a:graphic>
          <a:graphicData uri="http://schemas.openxmlformats.org/drawingml/2006/table">
            <a:tbl>
              <a:tblPr firstRow="1" bandRow="1">
                <a:noFill/>
                <a:tableStyleId>{7F810729-2096-4495-9946-B26703FF68C0}</a:tableStyleId>
              </a:tblPr>
              <a:tblGrid>
                <a:gridCol w="2688225"/>
                <a:gridCol w="2688225"/>
                <a:gridCol w="2688225"/>
              </a:tblGrid>
              <a:tr h="17780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Rodzaj</a:t>
                      </a:r>
                      <a:r>
                        <a:rPr lang="en-US" sz="1400" u="none" strike="noStrike" cap="none" dirty="0"/>
                        <a:t> </a:t>
                      </a:r>
                      <a:r>
                        <a:rPr lang="en-US" sz="1400" u="none" strike="noStrike" cap="none" dirty="0" err="1"/>
                        <a:t>inicjatywy</a:t>
                      </a:r>
                      <a:r>
                        <a:rPr lang="en-US" sz="1400" u="none" strike="noStrike" cap="none" dirty="0"/>
                        <a:t> </a:t>
                      </a:r>
                      <a:r>
                        <a:rPr lang="en-US" sz="1400" u="none" strike="noStrike" cap="none" dirty="0" err="1"/>
                        <a:t>strategii</a:t>
                      </a:r>
                      <a:r>
                        <a:rPr lang="en-US" sz="1400" u="none" strike="noStrike" cap="none" dirty="0"/>
                        <a:t> </a:t>
                      </a:r>
                      <a:r>
                        <a:rPr lang="en-US" sz="1400" u="none" strike="noStrike" cap="none" dirty="0" err="1"/>
                        <a:t>marketingu</a:t>
                      </a:r>
                      <a:r>
                        <a:rPr lang="en-US" sz="1400" u="none" strike="noStrike" cap="none" dirty="0"/>
                        <a:t> </a:t>
                      </a:r>
                      <a:r>
                        <a:rPr lang="en-US" sz="1400" u="none" strike="noStrike" cap="none" dirty="0" err="1"/>
                        <a:t>cyfrowego</a:t>
                      </a:r>
                      <a:endParaRPr sz="1400" u="none" strike="noStrike" cap="none" dirty="0"/>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Implikacje dla marketingu mix</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Przykłady</a:t>
                      </a:r>
                      <a:endParaRPr sz="1400" u="none" strike="noStrike" cap="none"/>
                    </a:p>
                  </a:txBody>
                  <a:tcPr marL="91450" marR="91450" marT="45725" marB="45725"/>
                </a:tc>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Media społecznościowe, treści</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marketingowe lub społecznościowe</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inicjatywy biznesowe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Wąska</a:t>
                      </a:r>
                      <a:r>
                        <a:rPr lang="en-US" sz="1400" u="none" strike="noStrike" cap="none" dirty="0"/>
                        <a:t> </a:t>
                      </a:r>
                      <a:r>
                        <a:rPr lang="en-US" sz="1400" u="none" strike="noStrike" cap="none" dirty="0" err="1"/>
                        <a:t>inicjatywa</a:t>
                      </a:r>
                      <a:r>
                        <a:rPr lang="en-US" sz="1400" u="none" strike="noStrike" cap="none" dirty="0"/>
                        <a:t> w </a:t>
                      </a:r>
                      <a:r>
                        <a:rPr lang="en-US" sz="1400" u="none" strike="noStrike" cap="none" dirty="0" err="1"/>
                        <a:t>mediach</a:t>
                      </a:r>
                      <a:r>
                        <a:rPr lang="en-US" sz="1400" u="none" strike="noStrike" cap="none" dirty="0"/>
                        <a:t> </a:t>
                      </a:r>
                      <a:r>
                        <a:rPr lang="en-US" sz="1400" u="none" strike="noStrike" cap="none" dirty="0" err="1"/>
                        <a:t>społecznościowych</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r>
                        <a:rPr lang="pl-PL" sz="1400" u="none" strike="noStrike" cap="none" dirty="0" smtClean="0"/>
                        <a:t>pokazuje</a:t>
                      </a:r>
                      <a:r>
                        <a:rPr lang="en-US" sz="1400" u="none" strike="noStrike" cap="none" dirty="0" smtClean="0"/>
                        <a:t>, </a:t>
                      </a:r>
                      <a:r>
                        <a:rPr lang="en-US" sz="1400" u="none" strike="noStrike" cap="none" dirty="0" err="1"/>
                        <a:t>jak</a:t>
                      </a:r>
                      <a:r>
                        <a:rPr lang="en-US" sz="1400" u="none" strike="noStrike" cap="none" dirty="0"/>
                        <a:t> media </a:t>
                      </a:r>
                      <a:r>
                        <a:rPr lang="en-US" sz="1400" u="none" strike="noStrike" cap="none" dirty="0" err="1"/>
                        <a:t>społecznościowe</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smtClean="0"/>
                        <a:t>mo</a:t>
                      </a:r>
                      <a:r>
                        <a:rPr lang="pl-PL" sz="1400" u="none" strike="noStrike" cap="none" dirty="0" err="1" smtClean="0"/>
                        <a:t>gą</a:t>
                      </a:r>
                      <a:r>
                        <a:rPr lang="en-US" sz="1400" u="none" strike="noStrike" cap="none" dirty="0" smtClean="0"/>
                        <a:t> </a:t>
                      </a:r>
                      <a:r>
                        <a:rPr lang="en-US" sz="1400" u="none" strike="noStrike" cap="none" dirty="0" err="1"/>
                        <a:t>wspierać</a:t>
                      </a:r>
                      <a:r>
                        <a:rPr lang="en-US" sz="1400" u="none" strike="noStrike" cap="none" dirty="0"/>
                        <a:t> </a:t>
                      </a:r>
                      <a:r>
                        <a:rPr lang="en-US" sz="1400" u="none" strike="noStrike" cap="none" dirty="0" err="1"/>
                        <a:t>akwizycję</a:t>
                      </a:r>
                      <a:r>
                        <a:rPr lang="en-US" sz="1400" u="none" strike="noStrike" cap="none" dirty="0"/>
                        <a:t>,</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konwersja</a:t>
                      </a:r>
                      <a:r>
                        <a:rPr lang="en-US" sz="1400" u="none" strike="noStrike" cap="none" dirty="0"/>
                        <a:t> </a:t>
                      </a:r>
                      <a:r>
                        <a:rPr lang="en-US" sz="1400" u="none" strike="noStrike" cap="none" dirty="0" err="1"/>
                        <a:t>i</a:t>
                      </a:r>
                      <a:r>
                        <a:rPr lang="en-US" sz="1400" u="none" strike="noStrike" cap="none" dirty="0"/>
                        <a:t> </a:t>
                      </a:r>
                      <a:r>
                        <a:rPr lang="en-US" sz="1400" u="none" strike="noStrike" cap="none" dirty="0" err="1"/>
                        <a:t>retencja</a:t>
                      </a:r>
                      <a:r>
                        <a:rPr lang="en-US" sz="1400" u="none" strike="noStrike" cap="none" dirty="0"/>
                        <a:t>.</a:t>
                      </a:r>
                      <a:endParaRPr sz="1400" u="none" strike="noStrike" cap="none" dirty="0"/>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400" u="none" strike="noStrike" cap="none" dirty="0" err="1"/>
                        <a:t>Szerszy</a:t>
                      </a:r>
                      <a:r>
                        <a:rPr lang="en-US" sz="1400" u="none" strike="noStrike" cap="none" dirty="0"/>
                        <a:t> </a:t>
                      </a:r>
                      <a:r>
                        <a:rPr lang="en-US" sz="1400" u="none" strike="noStrike" cap="none" dirty="0" err="1" smtClean="0"/>
                        <a:t>biznes</a:t>
                      </a:r>
                      <a:r>
                        <a:rPr lang="pl-PL" sz="1400" u="none" strike="noStrike" cap="none" dirty="0" smtClean="0"/>
                        <a:t> </a:t>
                      </a:r>
                      <a:r>
                        <a:rPr lang="en-US" sz="1400" u="none" strike="noStrike" cap="none" dirty="0" smtClean="0"/>
                        <a:t>w </a:t>
                      </a:r>
                      <a:r>
                        <a:rPr lang="en-US" sz="1400" u="none" strike="noStrike" cap="none" dirty="0" err="1" smtClean="0"/>
                        <a:t>mediach</a:t>
                      </a:r>
                      <a:r>
                        <a:rPr lang="en-US" sz="1400" u="none" strike="noStrike" cap="none" dirty="0" smtClean="0"/>
                        <a:t> </a:t>
                      </a:r>
                      <a:r>
                        <a:rPr lang="en-US" sz="1400" u="none" strike="noStrike" cap="none" dirty="0" err="1" smtClean="0"/>
                        <a:t>społecznościowych</a:t>
                      </a:r>
                      <a:r>
                        <a:rPr lang="en-US" sz="1400" u="none" strike="noStrike" cap="none" dirty="0" smtClean="0"/>
                        <a:t> </a:t>
                      </a:r>
                      <a:r>
                        <a:rPr lang="en-US" sz="1400" u="none" strike="noStrike" cap="none" dirty="0" err="1" smtClean="0"/>
                        <a:t>obejmuje</a:t>
                      </a:r>
                      <a:r>
                        <a:rPr lang="en-US" sz="1400" u="none" strike="noStrike" cap="none" dirty="0" smtClean="0"/>
                        <a:t> </a:t>
                      </a:r>
                      <a:r>
                        <a:rPr lang="en-US" sz="1400" u="none" strike="noStrike" cap="none" dirty="0" err="1"/>
                        <a:t>również</a:t>
                      </a:r>
                      <a:endParaRPr sz="1400" u="none" strike="noStrike" cap="none" dirty="0"/>
                    </a:p>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ulepszanie</a:t>
                      </a:r>
                      <a:r>
                        <a:rPr lang="en-US" sz="1400" u="none" strike="noStrike" cap="none" dirty="0"/>
                        <a:t> </a:t>
                      </a:r>
                      <a:r>
                        <a:rPr lang="en-US" sz="1400" u="none" strike="noStrike" cap="none" dirty="0" err="1"/>
                        <a:t>produktów</a:t>
                      </a:r>
                      <a:r>
                        <a:rPr lang="en-US" sz="1400" u="none" strike="noStrike" cap="none" dirty="0"/>
                        <a:t> </a:t>
                      </a:r>
                      <a:r>
                        <a:rPr lang="en-US" sz="1400" u="none" strike="noStrike" cap="none" dirty="0" err="1"/>
                        <a:t>i</a:t>
                      </a:r>
                      <a:r>
                        <a:rPr lang="en-US" sz="1400" u="none" strike="noStrike" cap="none" dirty="0"/>
                        <a:t> </a:t>
                      </a:r>
                      <a:r>
                        <a:rPr lang="en-US" sz="1400" u="none" strike="noStrike" cap="none" dirty="0" err="1"/>
                        <a:t>usług</a:t>
                      </a:r>
                      <a:endParaRPr sz="1400" u="none" strike="noStrike" cap="none" dirty="0"/>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Słuchanie</a:t>
                      </a:r>
                      <a:r>
                        <a:rPr lang="en-US" sz="1400" u="none" strike="noStrike" cap="none" dirty="0"/>
                        <a:t> </a:t>
                      </a:r>
                      <a:r>
                        <a:rPr lang="pl-PL" sz="1400" u="none" strike="noStrike" cap="none" dirty="0" smtClean="0"/>
                        <a:t>odbiorców </a:t>
                      </a:r>
                      <a:r>
                        <a:rPr lang="en-US" sz="1400" u="none" strike="noStrike" cap="none" dirty="0" err="1" smtClean="0"/>
                        <a:t>mediów</a:t>
                      </a:r>
                      <a:r>
                        <a:rPr lang="en-US" sz="1400" u="none" strike="noStrike" cap="none" dirty="0" smtClean="0"/>
                        <a:t> </a:t>
                      </a:r>
                      <a:r>
                        <a:rPr lang="en-US" sz="1400" u="none" strike="noStrike" cap="none" dirty="0" err="1"/>
                        <a:t>społecznościowych</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Rozwijanie</a:t>
                      </a:r>
                      <a:r>
                        <a:rPr lang="en-US" sz="1400" u="none" strike="noStrike" cap="none" dirty="0"/>
                        <a:t> centrum </a:t>
                      </a:r>
                      <a:r>
                        <a:rPr lang="en-US" sz="1400" u="none" strike="noStrike" cap="none" dirty="0" err="1"/>
                        <a:t>treści</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Zachęcająca</a:t>
                      </a:r>
                      <a:r>
                        <a:rPr lang="en-US" sz="1400" u="none" strike="noStrike" cap="none" dirty="0"/>
                        <a:t> </a:t>
                      </a:r>
                      <a:r>
                        <a:rPr lang="en-US" sz="1400" u="none" strike="noStrike" cap="none" dirty="0" err="1"/>
                        <a:t>recenzja</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Docieranie</a:t>
                      </a:r>
                      <a:r>
                        <a:rPr lang="en-US" sz="1400" u="none" strike="noStrike" cap="none" dirty="0"/>
                        <a:t> do </a:t>
                      </a:r>
                      <a:r>
                        <a:rPr lang="en-US" sz="1400" u="none" strike="noStrike" cap="none" dirty="0" err="1"/>
                        <a:t>influencerów</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Społeczności</a:t>
                      </a:r>
                      <a:endParaRPr sz="1400" u="none" strike="noStrike" cap="none" dirty="0"/>
                    </a:p>
                  </a:txBody>
                  <a:tcPr marL="91450" marR="91450" marT="45725" marB="45725"/>
                </a:tc>
              </a:tr>
            </a:tbl>
          </a:graphicData>
        </a:graphic>
      </p:graphicFrame>
      <p:sp>
        <p:nvSpPr>
          <p:cNvPr id="459" name="Google Shape;459;p82"/>
          <p:cNvSpPr txBox="1"/>
          <p:nvPr/>
        </p:nvSpPr>
        <p:spPr>
          <a:xfrm rot="-5400000">
            <a:off x="6543931" y="2515673"/>
            <a:ext cx="4714436" cy="41549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1" i="0" u="none" strike="noStrike" cap="none">
                <a:solidFill>
                  <a:srgbClr val="151149"/>
                </a:solidFill>
                <a:latin typeface="Arial"/>
                <a:ea typeface="Arial"/>
                <a:cs typeface="Arial"/>
                <a:sym typeface="Arial"/>
              </a:rPr>
              <a:t>Typowy cel głównych rodzajów strategicznych inicjatyw marketingu cyfrowego. </a:t>
            </a:r>
            <a:r>
              <a:rPr lang="en-US" sz="1050" b="0" i="0" u="none" strike="noStrike" cap="none">
                <a:solidFill>
                  <a:srgbClr val="151149"/>
                </a:solidFill>
                <a:latin typeface="Arial"/>
                <a:ea typeface="Arial"/>
                <a:cs typeface="Arial"/>
                <a:sym typeface="Arial"/>
              </a:rPr>
              <a:t>Źródło: Dostosowane z Chaffey &amp; Ellis-Chadwick, 2016, s. 181.</a:t>
            </a:r>
            <a:endParaRPr sz="1050" b="0" i="0" u="none" strike="noStrike" cap="none">
              <a:solidFill>
                <a:srgbClr val="15114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83"/>
          <p:cNvSpPr txBox="1"/>
          <p:nvPr/>
        </p:nvSpPr>
        <p:spPr>
          <a:xfrm>
            <a:off x="553532" y="332338"/>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dirty="0" err="1">
                <a:solidFill>
                  <a:srgbClr val="151149"/>
                </a:solidFill>
                <a:latin typeface="Arial"/>
                <a:ea typeface="Arial"/>
                <a:cs typeface="Arial"/>
                <a:sym typeface="Arial"/>
              </a:rPr>
              <a:t>Definiowanie</a:t>
            </a:r>
            <a:r>
              <a:rPr lang="en-US" sz="3200" b="1" i="0" u="none" strike="noStrike" cap="none" dirty="0">
                <a:solidFill>
                  <a:srgbClr val="151149"/>
                </a:solidFill>
                <a:latin typeface="Arial"/>
                <a:ea typeface="Arial"/>
                <a:cs typeface="Arial"/>
                <a:sym typeface="Arial"/>
              </a:rPr>
              <a:t> </a:t>
            </a:r>
            <a:r>
              <a:rPr lang="en-US" sz="3200" b="1" i="0" u="none" strike="noStrike" cap="none" dirty="0" err="1" smtClean="0">
                <a:solidFill>
                  <a:srgbClr val="151149"/>
                </a:solidFill>
                <a:latin typeface="Arial"/>
                <a:ea typeface="Arial"/>
                <a:cs typeface="Arial"/>
                <a:sym typeface="Arial"/>
              </a:rPr>
              <a:t>strategii</a:t>
            </a:r>
            <a:endParaRPr sz="1600" b="0" i="0" u="none" strike="noStrike" cap="none" dirty="0">
              <a:solidFill>
                <a:srgbClr val="151149"/>
              </a:solidFill>
              <a:latin typeface="Arial"/>
              <a:ea typeface="Arial"/>
              <a:cs typeface="Arial"/>
              <a:sym typeface="Arial"/>
            </a:endParaRPr>
          </a:p>
        </p:txBody>
      </p:sp>
      <p:graphicFrame>
        <p:nvGraphicFramePr>
          <p:cNvPr id="465" name="Google Shape;465;p83"/>
          <p:cNvGraphicFramePr/>
          <p:nvPr>
            <p:extLst>
              <p:ext uri="{D42A27DB-BD31-4B8C-83A1-F6EECF244321}">
                <p14:modId xmlns:p14="http://schemas.microsoft.com/office/powerpoint/2010/main" val="3163122620"/>
              </p:ext>
            </p:extLst>
          </p:nvPr>
        </p:nvGraphicFramePr>
        <p:xfrm>
          <a:off x="553532" y="1386361"/>
          <a:ext cx="8064675" cy="2956580"/>
        </p:xfrm>
        <a:graphic>
          <a:graphicData uri="http://schemas.openxmlformats.org/drawingml/2006/table">
            <a:tbl>
              <a:tblPr firstRow="1" bandRow="1">
                <a:noFill/>
                <a:tableStyleId>{7F810729-2096-4495-9946-B26703FF68C0}</a:tableStyleId>
              </a:tblPr>
              <a:tblGrid>
                <a:gridCol w="2688225"/>
                <a:gridCol w="2688225"/>
                <a:gridCol w="2688225"/>
              </a:tblGrid>
              <a:tr h="17780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dirty="0" err="1"/>
                        <a:t>Rodzaj</a:t>
                      </a:r>
                      <a:r>
                        <a:rPr lang="en-US" sz="1400" u="none" strike="noStrike" cap="none" dirty="0"/>
                        <a:t> </a:t>
                      </a:r>
                      <a:r>
                        <a:rPr lang="en-US" sz="1400" u="none" strike="noStrike" cap="none" dirty="0" err="1"/>
                        <a:t>inicjatywy</a:t>
                      </a:r>
                      <a:r>
                        <a:rPr lang="en-US" sz="1400" u="none" strike="noStrike" cap="none" dirty="0"/>
                        <a:t> </a:t>
                      </a:r>
                      <a:r>
                        <a:rPr lang="en-US" sz="1400" u="none" strike="noStrike" cap="none" dirty="0" err="1"/>
                        <a:t>strategii</a:t>
                      </a:r>
                      <a:r>
                        <a:rPr lang="en-US" sz="1400" u="none" strike="noStrike" cap="none" dirty="0"/>
                        <a:t> </a:t>
                      </a:r>
                      <a:r>
                        <a:rPr lang="en-US" sz="1400" u="none" strike="noStrike" cap="none" dirty="0" err="1"/>
                        <a:t>marketingu</a:t>
                      </a:r>
                      <a:r>
                        <a:rPr lang="en-US" sz="1400" u="none" strike="noStrike" cap="none" dirty="0"/>
                        <a:t> </a:t>
                      </a:r>
                      <a:r>
                        <a:rPr lang="en-US" sz="1400" u="none" strike="noStrike" cap="none" dirty="0" err="1"/>
                        <a:t>cyfrowego</a:t>
                      </a:r>
                      <a:endParaRPr sz="1400" u="none" strike="noStrike" cap="none" dirty="0"/>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Implikacje dla marketingu mix</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Przykłady</a:t>
                      </a:r>
                      <a:endParaRPr sz="1400" u="none" strike="noStrike" cap="none"/>
                    </a:p>
                  </a:txBody>
                  <a:tcPr marL="91450" marR="91450" marT="45725" marB="45725"/>
                </a:tc>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Zwiększenie możliwości marketingowych poprzez ulepszenia infrastruktury witryny</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Zazwyczaj obejmują one "funkcje zaplecza lub zaplecza administracyjnego", które nie będą widoczne dla użytkowników witryny, ale będą pomocne w zarządzaniu lub</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administrowanie stroną</a:t>
                      </a:r>
                      <a:endParaRPr sz="1400" u="none" strike="noStrike" cap="none"/>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a:t>CRM </a:t>
                      </a:r>
                      <a:r>
                        <a:rPr lang="en-US" sz="1400" u="none" strike="noStrike" cap="none" dirty="0" err="1"/>
                        <a:t>lub</a:t>
                      </a:r>
                      <a:r>
                        <a:rPr lang="en-US" sz="1400" u="none" strike="noStrike" cap="none" dirty="0"/>
                        <a:t> </a:t>
                      </a:r>
                      <a:r>
                        <a:rPr lang="en-US" sz="1400" u="none" strike="noStrike" cap="none" dirty="0" err="1"/>
                        <a:t>personalizacja</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a:t>System </a:t>
                      </a:r>
                      <a:r>
                        <a:rPr lang="en-US" sz="1400" u="none" strike="noStrike" cap="none" dirty="0" err="1"/>
                        <a:t>zarządzania</a:t>
                      </a:r>
                      <a:r>
                        <a:rPr lang="en-US" sz="1400" u="none" strike="noStrike" cap="none" dirty="0"/>
                        <a:t> </a:t>
                      </a:r>
                      <a:r>
                        <a:rPr lang="en-US" sz="1400" u="none" strike="noStrike" cap="none" dirty="0" err="1"/>
                        <a:t>treścią</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Poprawa</a:t>
                      </a:r>
                      <a:r>
                        <a:rPr lang="en-US" sz="1400" u="none" strike="noStrike" cap="none" dirty="0"/>
                        <a:t> </a:t>
                      </a:r>
                      <a:r>
                        <a:rPr lang="en-US" sz="1400" u="none" strike="noStrike" cap="none" dirty="0" err="1"/>
                        <a:t>wydajności</a:t>
                      </a:r>
                      <a:r>
                        <a:rPr lang="en-US" sz="1400" u="none" strike="noStrike" cap="none" dirty="0"/>
                        <a:t> - </a:t>
                      </a:r>
                      <a:r>
                        <a:rPr lang="en-US" sz="1400" u="none" strike="noStrike" cap="none" dirty="0" err="1"/>
                        <a:t>poprawa</a:t>
                      </a:r>
                      <a:r>
                        <a:rPr lang="en-US" sz="1400" u="none" strike="noStrike" cap="none" dirty="0"/>
                        <a:t> </a:t>
                      </a:r>
                      <a:r>
                        <a:rPr lang="en-US" sz="1400" u="none" strike="noStrike" cap="none" dirty="0" err="1"/>
                        <a:t>informacji</a:t>
                      </a:r>
                      <a:r>
                        <a:rPr lang="en-US" sz="1400" u="none" strike="noStrike" cap="none" dirty="0"/>
                        <a:t> </a:t>
                      </a:r>
                      <a:r>
                        <a:rPr lang="en-US" sz="1400" u="none" strike="noStrike" cap="none" dirty="0" err="1"/>
                        <a:t>zarządczej</a:t>
                      </a:r>
                      <a:r>
                        <a:rPr lang="en-US" sz="1400" u="none" strike="noStrike" cap="none" dirty="0"/>
                        <a:t>, </a:t>
                      </a:r>
                      <a:r>
                        <a:rPr lang="en-US" sz="1400" u="none" strike="noStrike" cap="none" dirty="0" err="1"/>
                        <a:t>systemów</a:t>
                      </a:r>
                      <a:r>
                        <a:rPr lang="en-US" sz="1400" u="none" strike="noStrike" cap="none" dirty="0"/>
                        <a:t> </a:t>
                      </a:r>
                      <a:r>
                        <a:rPr lang="en-US" sz="1400" u="none" strike="noStrike" cap="none" dirty="0" err="1"/>
                        <a:t>analityki</a:t>
                      </a:r>
                      <a:r>
                        <a:rPr lang="en-US" sz="1400" u="none" strike="noStrike" cap="none" dirty="0"/>
                        <a:t> </a:t>
                      </a:r>
                      <a:r>
                        <a:rPr lang="en-US" sz="1400" u="none" strike="noStrike" cap="none" dirty="0" err="1"/>
                        <a:t>internetowej</a:t>
                      </a:r>
                      <a:r>
                        <a:rPr lang="en-US" sz="1400" u="none" strike="noStrike" cap="none" dirty="0"/>
                        <a:t>, w </a:t>
                      </a:r>
                      <a:r>
                        <a:rPr lang="en-US" sz="1400" u="none" strike="noStrike" cap="none" dirty="0" err="1"/>
                        <a:t>tym</a:t>
                      </a:r>
                      <a:r>
                        <a:rPr lang="en-US" sz="1400" u="none" strike="noStrike" cap="none" dirty="0"/>
                        <a:t> </a:t>
                      </a:r>
                      <a:r>
                        <a:rPr lang="en-US" sz="1400" u="none" strike="noStrike" cap="none" dirty="0" err="1"/>
                        <a:t>systemów</a:t>
                      </a:r>
                      <a:r>
                        <a:rPr lang="en-US" sz="1400" u="none" strike="noStrike" cap="none" dirty="0"/>
                        <a:t> do </a:t>
                      </a:r>
                      <a:r>
                        <a:rPr lang="en-US" sz="1400" u="none" strike="noStrike" cap="none" dirty="0" err="1"/>
                        <a:t>testów</a:t>
                      </a:r>
                      <a:r>
                        <a:rPr lang="en-US" sz="1400" u="none" strike="noStrike" cap="none" dirty="0"/>
                        <a:t> </a:t>
                      </a:r>
                      <a:r>
                        <a:rPr lang="en-US" sz="1400" u="none" strike="noStrike" cap="none" dirty="0" err="1"/>
                        <a:t>wielowariantowych</a:t>
                      </a:r>
                      <a:r>
                        <a:rPr lang="en-US" sz="1400" u="none" strike="noStrike" cap="none" dirty="0"/>
                        <a:t> </a:t>
                      </a:r>
                      <a:r>
                        <a:rPr lang="en-US" sz="1400" u="none" strike="noStrike" cap="none" dirty="0" err="1"/>
                        <a:t>i</a:t>
                      </a:r>
                      <a:r>
                        <a:rPr lang="en-US" sz="1400" u="none" strike="noStrike" cap="none" dirty="0"/>
                        <a:t> </a:t>
                      </a:r>
                      <a:r>
                        <a:rPr lang="en-US" sz="1400" u="none" strike="noStrike" cap="none" dirty="0" smtClean="0"/>
                        <a:t>A</a:t>
                      </a:r>
                      <a:r>
                        <a:rPr lang="pl-PL" sz="1400" u="none" strike="noStrike" cap="none" dirty="0" smtClean="0"/>
                        <a:t>/</a:t>
                      </a:r>
                      <a:r>
                        <a:rPr lang="en-US" sz="1400" u="none" strike="noStrike" cap="none" dirty="0" smtClean="0"/>
                        <a:t>B</a:t>
                      </a:r>
                      <a:endParaRPr sz="1400" u="none" strike="noStrike" cap="none" dirty="0"/>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dirty="0" err="1"/>
                        <a:t>Ulepszanie</a:t>
                      </a:r>
                      <a:r>
                        <a:rPr lang="en-US" sz="1400" u="none" strike="noStrike" cap="none" dirty="0"/>
                        <a:t> </a:t>
                      </a:r>
                      <a:r>
                        <a:rPr lang="en-US" sz="1400" u="none" strike="noStrike" cap="none" dirty="0" err="1"/>
                        <a:t>funkcji</a:t>
                      </a:r>
                      <a:r>
                        <a:rPr lang="en-US" sz="1400" u="none" strike="noStrike" cap="none" dirty="0"/>
                        <a:t> </a:t>
                      </a:r>
                      <a:r>
                        <a:rPr lang="en-US" sz="1400" u="none" strike="noStrike" cap="none" dirty="0" err="1"/>
                        <a:t>przekazywania</a:t>
                      </a:r>
                      <a:r>
                        <a:rPr lang="en-US" sz="1400" u="none" strike="noStrike" cap="none" dirty="0"/>
                        <a:t> </a:t>
                      </a:r>
                      <a:r>
                        <a:rPr lang="en-US" sz="1400" u="none" strike="noStrike" cap="none" dirty="0" err="1"/>
                        <a:t>informacji</a:t>
                      </a:r>
                      <a:r>
                        <a:rPr lang="en-US" sz="1400" u="none" strike="noStrike" cap="none" dirty="0"/>
                        <a:t> </a:t>
                      </a:r>
                      <a:r>
                        <a:rPr lang="en-US" sz="1400" u="none" strike="noStrike" cap="none" dirty="0" err="1"/>
                        <a:t>zwrotnych</a:t>
                      </a:r>
                      <a:r>
                        <a:rPr lang="en-US" sz="1400" u="none" strike="noStrike" cap="none" dirty="0"/>
                        <a:t> </a:t>
                      </a:r>
                      <a:r>
                        <a:rPr lang="en-US" sz="1400" u="none" strike="noStrike" cap="none" dirty="0" err="1"/>
                        <a:t>klientom</a:t>
                      </a:r>
                      <a:endParaRPr sz="1400" u="none" strike="noStrike" cap="none" dirty="0"/>
                    </a:p>
                  </a:txBody>
                  <a:tcPr marL="91450" marR="91450" marT="45725" marB="45725"/>
                </a:tc>
              </a:tr>
            </a:tbl>
          </a:graphicData>
        </a:graphic>
      </p:graphicFrame>
      <p:sp>
        <p:nvSpPr>
          <p:cNvPr id="466" name="Google Shape;466;p83"/>
          <p:cNvSpPr txBox="1"/>
          <p:nvPr/>
        </p:nvSpPr>
        <p:spPr>
          <a:xfrm rot="-5400000">
            <a:off x="6524521" y="2481807"/>
            <a:ext cx="4714436" cy="41549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1" i="0" u="none" strike="noStrike" cap="none">
                <a:solidFill>
                  <a:srgbClr val="151149"/>
                </a:solidFill>
                <a:latin typeface="Arial"/>
                <a:ea typeface="Arial"/>
                <a:cs typeface="Arial"/>
                <a:sym typeface="Arial"/>
              </a:rPr>
              <a:t>Typowy cel głównych rodzajów strategicznych inicjatyw marketingu cyfrowego. </a:t>
            </a:r>
            <a:r>
              <a:rPr lang="en-US" sz="1050" b="0" i="0" u="none" strike="noStrike" cap="none">
                <a:solidFill>
                  <a:srgbClr val="151149"/>
                </a:solidFill>
                <a:latin typeface="Arial"/>
                <a:ea typeface="Arial"/>
                <a:cs typeface="Arial"/>
                <a:sym typeface="Arial"/>
              </a:rPr>
              <a:t>Źródło: Dostosowane z Chaffey &amp; Ellis-Chadwick, 2016, s. 181.</a:t>
            </a:r>
            <a:endParaRPr sz="1050" b="0" i="0" u="none" strike="noStrike" cap="none">
              <a:solidFill>
                <a:srgbClr val="15114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1" name="Google Shape;471;p84"/>
          <p:cNvSpPr txBox="1"/>
          <p:nvPr/>
        </p:nvSpPr>
        <p:spPr>
          <a:xfrm>
            <a:off x="469793" y="357738"/>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dirty="0" err="1">
                <a:solidFill>
                  <a:srgbClr val="151149"/>
                </a:solidFill>
                <a:latin typeface="Arial"/>
                <a:ea typeface="Arial"/>
                <a:cs typeface="Arial"/>
                <a:sym typeface="Arial"/>
              </a:rPr>
              <a:t>Definiowanie</a:t>
            </a:r>
            <a:r>
              <a:rPr lang="en-US" sz="3200" b="1" i="0" u="none" strike="noStrike" cap="none" dirty="0">
                <a:solidFill>
                  <a:srgbClr val="151149"/>
                </a:solidFill>
                <a:latin typeface="Arial"/>
                <a:ea typeface="Arial"/>
                <a:cs typeface="Arial"/>
                <a:sym typeface="Arial"/>
              </a:rPr>
              <a:t> </a:t>
            </a:r>
            <a:r>
              <a:rPr lang="en-US" sz="3200" b="1" i="0" u="none" strike="noStrike" cap="none" dirty="0" err="1" smtClean="0">
                <a:solidFill>
                  <a:srgbClr val="151149"/>
                </a:solidFill>
                <a:latin typeface="Arial"/>
                <a:ea typeface="Arial"/>
                <a:cs typeface="Arial"/>
                <a:sym typeface="Arial"/>
              </a:rPr>
              <a:t>strategii</a:t>
            </a:r>
            <a:endParaRPr sz="3200" b="0" i="0" u="none" strike="noStrike" cap="none" dirty="0">
              <a:solidFill>
                <a:srgbClr val="151149"/>
              </a:solidFill>
              <a:latin typeface="Arial"/>
              <a:ea typeface="Arial"/>
              <a:cs typeface="Arial"/>
              <a:sym typeface="Arial"/>
            </a:endParaRPr>
          </a:p>
        </p:txBody>
      </p:sp>
      <p:graphicFrame>
        <p:nvGraphicFramePr>
          <p:cNvPr id="472" name="Google Shape;472;p84"/>
          <p:cNvGraphicFramePr/>
          <p:nvPr/>
        </p:nvGraphicFramePr>
        <p:xfrm>
          <a:off x="553532" y="1386361"/>
          <a:ext cx="8064675" cy="1463060"/>
        </p:xfrm>
        <a:graphic>
          <a:graphicData uri="http://schemas.openxmlformats.org/drawingml/2006/table">
            <a:tbl>
              <a:tblPr firstRow="1" bandRow="1">
                <a:noFill/>
                <a:tableStyleId>{7F810729-2096-4495-9946-B26703FF68C0}</a:tableStyleId>
              </a:tblPr>
              <a:tblGrid>
                <a:gridCol w="2688225"/>
                <a:gridCol w="2688225"/>
                <a:gridCol w="2688225"/>
              </a:tblGrid>
              <a:tr h="17780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Rodzaj inicjatywy strategii marketingu cyfrowego</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Implikacje dla marketingu mix</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Przykłady</a:t>
                      </a:r>
                      <a:endParaRPr sz="1400" u="none" strike="noStrike" cap="none"/>
                    </a:p>
                  </a:txBody>
                  <a:tcPr marL="91450" marR="91450" marT="45725" marB="45725"/>
                </a:tc>
              </a:tr>
              <a:tr h="370850">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Zasoby i</a:t>
                      </a:r>
                      <a:endParaRPr sz="1400" u="none" strike="noStrike" cap="none"/>
                    </a:p>
                    <a:p>
                      <a:pPr marL="0" marR="0" lvl="0" indent="0" algn="l" rtl="0">
                        <a:lnSpc>
                          <a:spcPct val="100000"/>
                        </a:lnSpc>
                        <a:spcBef>
                          <a:spcPts val="0"/>
                        </a:spcBef>
                        <a:spcAft>
                          <a:spcPts val="0"/>
                        </a:spcAft>
                        <a:buClr>
                          <a:srgbClr val="000000"/>
                        </a:buClr>
                        <a:buSzPts val="1400"/>
                        <a:buFont typeface="Arial"/>
                        <a:buNone/>
                      </a:pPr>
                      <a:r>
                        <a:rPr lang="en-US" sz="1400" u="none" strike="noStrike" cap="none"/>
                        <a:t>strategie zarządzania</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en-US" sz="1400" u="none" strike="noStrike" cap="none"/>
                        <a:t>Potrzeba zmian w zarządzaniu marketingiem ze względu na rosnące znaczenie mediów cyfrowych i technologii</a:t>
                      </a:r>
                      <a:endParaRPr sz="1400" u="none" strike="noStrike" cap="none"/>
                    </a:p>
                  </a:txBody>
                  <a:tcPr marL="91450" marR="91450" marT="45725" marB="45725"/>
                </a:tc>
                <a:tc>
                  <a:txBody>
                    <a:bodyPr/>
                    <a:lstStyle/>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Zmiana procesu</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Rozwój umiejętności</a:t>
                      </a:r>
                      <a:endParaRPr sz="1400" u="none" strike="noStrike" cap="none"/>
                    </a:p>
                    <a:p>
                      <a:pPr marL="179388" marR="0" lvl="0" indent="-179388" algn="l" rtl="0">
                        <a:lnSpc>
                          <a:spcPct val="100000"/>
                        </a:lnSpc>
                        <a:spcBef>
                          <a:spcPts val="0"/>
                        </a:spcBef>
                        <a:spcAft>
                          <a:spcPts val="0"/>
                        </a:spcAft>
                        <a:buClr>
                          <a:srgbClr val="000000"/>
                        </a:buClr>
                        <a:buSzPts val="1400"/>
                        <a:buFont typeface="Arial"/>
                        <a:buChar char="•"/>
                      </a:pPr>
                      <a:r>
                        <a:rPr lang="en-US" sz="1400" u="none" strike="noStrike" cap="none"/>
                        <a:t>Struktura zespołu</a:t>
                      </a:r>
                      <a:endParaRPr sz="1400" u="none" strike="noStrike" cap="none"/>
                    </a:p>
                  </a:txBody>
                  <a:tcPr marL="91450" marR="91450" marT="45725" marB="45725"/>
                </a:tc>
              </a:tr>
            </a:tbl>
          </a:graphicData>
        </a:graphic>
      </p:graphicFrame>
      <p:sp>
        <p:nvSpPr>
          <p:cNvPr id="473" name="Google Shape;473;p84"/>
          <p:cNvSpPr txBox="1"/>
          <p:nvPr/>
        </p:nvSpPr>
        <p:spPr>
          <a:xfrm rot="-5400000">
            <a:off x="6533330" y="2507207"/>
            <a:ext cx="4714436" cy="41549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1" i="0" u="none" strike="noStrike" cap="none">
                <a:solidFill>
                  <a:srgbClr val="151149"/>
                </a:solidFill>
                <a:latin typeface="Arial"/>
                <a:ea typeface="Arial"/>
                <a:cs typeface="Arial"/>
                <a:sym typeface="Arial"/>
              </a:rPr>
              <a:t>Typowy cel głównych rodzajów strategicznych inicjatyw marketingu cyfrowego. </a:t>
            </a:r>
            <a:r>
              <a:rPr lang="en-US" sz="1050" b="0" i="0" u="none" strike="noStrike" cap="none">
                <a:solidFill>
                  <a:srgbClr val="151149"/>
                </a:solidFill>
                <a:latin typeface="Arial"/>
                <a:ea typeface="Arial"/>
                <a:cs typeface="Arial"/>
                <a:sym typeface="Arial"/>
              </a:rPr>
              <a:t>Źródło: Dostosowane z Chaffey &amp; Ellis-Chadwick, 2016, s. 181.</a:t>
            </a:r>
            <a:endParaRPr sz="1050" b="0" i="0" u="none" strike="noStrike" cap="none">
              <a:solidFill>
                <a:srgbClr val="151149"/>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p85"/>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Tematy </a:t>
            </a:r>
            <a:endParaRPr sz="1400" b="0" i="0" u="none" strike="noStrike" cap="none">
              <a:solidFill>
                <a:srgbClr val="000000"/>
              </a:solidFill>
              <a:latin typeface="Arial"/>
              <a:ea typeface="Arial"/>
              <a:cs typeface="Arial"/>
              <a:sym typeface="Arial"/>
            </a:endParaRPr>
          </a:p>
        </p:txBody>
      </p:sp>
      <p:sp>
        <p:nvSpPr>
          <p:cNvPr id="479" name="Google Shape;479;p85"/>
          <p:cNvSpPr txBox="1"/>
          <p:nvPr/>
        </p:nvSpPr>
        <p:spPr>
          <a:xfrm>
            <a:off x="204716" y="1480874"/>
            <a:ext cx="9144000" cy="1754286"/>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100"/>
              <a:buFont typeface="Arial"/>
              <a:buNone/>
            </a:pPr>
            <a:r>
              <a:rPr lang="en-US" sz="6000" b="1" i="0" u="none" strike="noStrike" cap="none" dirty="0" err="1">
                <a:solidFill>
                  <a:srgbClr val="151149"/>
                </a:solidFill>
                <a:sym typeface="Arial"/>
              </a:rPr>
              <a:t>Cyfrowy</a:t>
            </a:r>
            <a:r>
              <a:rPr lang="en-US" sz="6000" b="1" i="0" u="none" strike="noStrike" cap="none" dirty="0">
                <a:solidFill>
                  <a:srgbClr val="151149"/>
                </a:solidFill>
                <a:sym typeface="Arial"/>
              </a:rPr>
              <a:t> marketing </a:t>
            </a:r>
            <a:r>
              <a:rPr lang="en-US" sz="6000" b="1" i="0" u="none" strike="noStrike" cap="none" dirty="0" err="1">
                <a:solidFill>
                  <a:srgbClr val="151149"/>
                </a:solidFill>
                <a:sym typeface="Arial"/>
              </a:rPr>
              <a:t>relacji</a:t>
            </a:r>
            <a:endParaRPr sz="60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15"/>
          <p:cNvSpPr txBox="1"/>
          <p:nvPr/>
        </p:nvSpPr>
        <p:spPr>
          <a:xfrm>
            <a:off x="623400" y="368899"/>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en-US" sz="3200" b="1" i="0" u="none" strike="noStrike" cap="none">
                <a:solidFill>
                  <a:srgbClr val="151149"/>
                </a:solidFill>
                <a:latin typeface="Arial"/>
                <a:ea typeface="Arial"/>
                <a:cs typeface="Arial"/>
                <a:sym typeface="Arial"/>
              </a:rPr>
              <a:t>Cyfrowy marketing relacji</a:t>
            </a:r>
            <a:endParaRPr sz="3200" b="0" i="0" u="none" strike="noStrike" cap="none">
              <a:solidFill>
                <a:srgbClr val="151149"/>
              </a:solidFill>
              <a:latin typeface="Arial"/>
              <a:ea typeface="Arial"/>
              <a:cs typeface="Arial"/>
              <a:sym typeface="Arial"/>
            </a:endParaRPr>
          </a:p>
        </p:txBody>
      </p:sp>
      <p:sp>
        <p:nvSpPr>
          <p:cNvPr id="485" name="Google Shape;485;p15"/>
          <p:cNvSpPr txBox="1"/>
          <p:nvPr/>
        </p:nvSpPr>
        <p:spPr>
          <a:xfrm>
            <a:off x="623400" y="1102194"/>
            <a:ext cx="8333429" cy="2939111"/>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Rozróżnianie klientów na podstawie relacji</a:t>
            </a:r>
            <a:endParaRPr sz="1400" b="0" i="0" u="none" strike="noStrike" cap="none">
              <a:solidFill>
                <a:srgbClr val="151149"/>
              </a:solidFill>
              <a:latin typeface="Arial"/>
              <a:ea typeface="Arial"/>
              <a:cs typeface="Arial"/>
              <a:sym typeface="Arial"/>
            </a:endParaRPr>
          </a:p>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Monetyzacja wartości życiowej za pośrednictwem kanałów cyfrowych</a:t>
            </a:r>
            <a:endParaRPr sz="1400" b="0" i="0" u="none" strike="noStrike" cap="none">
              <a:solidFill>
                <a:srgbClr val="151149"/>
              </a:solidFill>
              <a:latin typeface="Arial"/>
              <a:ea typeface="Arial"/>
              <a:cs typeface="Arial"/>
              <a:sym typeface="Arial"/>
            </a:endParaRPr>
          </a:p>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Definiowanie programów lojalnościowych wspieranych cyfrowo</a:t>
            </a:r>
            <a:endParaRPr sz="1400" b="0" i="0" u="none" strike="noStrike" cap="none">
              <a:solidFill>
                <a:srgbClr val="151149"/>
              </a:solidFill>
              <a:latin typeface="Arial"/>
              <a:ea typeface="Arial"/>
              <a:cs typeface="Arial"/>
              <a:sym typeface="Arial"/>
            </a:endParaRPr>
          </a:p>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Optymalizacja technologii do zarządzania relacjami z klientami</a:t>
            </a:r>
            <a:endParaRPr sz="1800" b="1" i="1" u="none" strike="noStrike" cap="none">
              <a:solidFill>
                <a:srgbClr val="15114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sp>
        <p:nvSpPr>
          <p:cNvPr id="490" name="Google Shape;490;p86"/>
          <p:cNvSpPr txBox="1"/>
          <p:nvPr/>
        </p:nvSpPr>
        <p:spPr>
          <a:xfrm>
            <a:off x="0" y="2026693"/>
            <a:ext cx="9144000" cy="120015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rgbClr val="000000"/>
              </a:buClr>
              <a:buSzPts val="1100"/>
              <a:buFont typeface="Arial"/>
              <a:buNone/>
            </a:pPr>
            <a:r>
              <a:rPr lang="en-US" sz="6000" b="1" i="0" u="none" strike="noStrike" cap="none" dirty="0" err="1">
                <a:solidFill>
                  <a:srgbClr val="151149"/>
                </a:solidFill>
                <a:sym typeface="Arial"/>
              </a:rPr>
              <a:t>Cyfrowa</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mieszanka</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marketingowa</a:t>
            </a:r>
            <a:endParaRPr sz="60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5" name="Google Shape;495;p1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496" name="Google Shape;496;p16"/>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497" name="Google Shape;497;p16"/>
          <p:cNvSpPr txBox="1">
            <a:spLocks noGrp="1"/>
          </p:cNvSpPr>
          <p:nvPr>
            <p:ph type="title"/>
          </p:nvPr>
        </p:nvSpPr>
        <p:spPr>
          <a:xfrm>
            <a:off x="628650" y="268618"/>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51149"/>
              </a:buClr>
              <a:buSzPts val="3200"/>
              <a:buFont typeface="Arial"/>
              <a:buNone/>
            </a:pPr>
            <a:r>
              <a:rPr lang="en-US" sz="3200" b="1" i="0" u="none" strike="noStrike" cap="none" dirty="0" err="1">
                <a:solidFill>
                  <a:srgbClr val="151149"/>
                </a:solidFill>
                <a:latin typeface="Arial"/>
                <a:ea typeface="Arial"/>
                <a:cs typeface="Arial"/>
                <a:sym typeface="Arial"/>
              </a:rPr>
              <a:t>Cyfrowa</a:t>
            </a:r>
            <a:r>
              <a:rPr lang="en-US" sz="3200" b="1" i="0" u="none" strike="noStrike" cap="none" dirty="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mieszanka</a:t>
            </a:r>
            <a:r>
              <a:rPr lang="en-US" sz="3200" b="1" i="0" u="none" strike="noStrike" cap="none" dirty="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marketingowa</a:t>
            </a:r>
            <a:r>
              <a:rPr lang="en-US" sz="3200" b="1" i="0" u="none" strike="noStrike" cap="none" dirty="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produkt</a:t>
            </a:r>
            <a:endParaRPr sz="3200" dirty="0">
              <a:solidFill>
                <a:srgbClr val="151149"/>
              </a:solidFill>
            </a:endParaRPr>
          </a:p>
        </p:txBody>
      </p:sp>
      <p:sp>
        <p:nvSpPr>
          <p:cNvPr id="498" name="Google Shape;498;p16"/>
          <p:cNvSpPr txBox="1">
            <a:spLocks noGrp="1"/>
          </p:cNvSpPr>
          <p:nvPr>
            <p:ph type="body" idx="1"/>
          </p:nvPr>
        </p:nvSpPr>
        <p:spPr>
          <a:xfrm>
            <a:off x="628650" y="1369218"/>
            <a:ext cx="7886700" cy="3057760"/>
          </a:xfrm>
          <a:prstGeom prst="rect">
            <a:avLst/>
          </a:prstGeom>
          <a:noFill/>
          <a:ln>
            <a:noFill/>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Czy wszystkie produkty sprzedawane offline są sprzedawane online?</a:t>
            </a:r>
            <a:endParaRPr/>
          </a:p>
          <a:p>
            <a:pPr marL="342900" marR="0" lvl="0" indent="-34290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Czy istnieje asortyment, linia produktów, czy też niektóre produkty są sprzedawane wyłącznie online?</a:t>
            </a:r>
            <a:endParaRPr/>
          </a:p>
          <a:p>
            <a:pPr marL="342900" marR="0" lvl="0" indent="-34290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Czy istnieją konkretne marki, które mają być komercjalizowane online?</a:t>
            </a:r>
            <a:endParaRPr/>
          </a:p>
          <a:p>
            <a:pPr marL="457200" marR="0" lvl="0" indent="0" algn="l" rtl="0">
              <a:lnSpc>
                <a:spcPct val="100000"/>
              </a:lnSpc>
              <a:spcBef>
                <a:spcPts val="0"/>
              </a:spcBef>
              <a:spcAft>
                <a:spcPts val="0"/>
              </a:spcAft>
              <a:buClr>
                <a:srgbClr val="ED7D31"/>
              </a:buClr>
              <a:buSzPts val="2250"/>
              <a:buNone/>
            </a:pPr>
            <a:r>
              <a:rPr lang="en-US" sz="1800" b="0" i="0" u="none" strike="noStrike" cap="none">
                <a:solidFill>
                  <a:srgbClr val="151149"/>
                </a:solidFill>
                <a:latin typeface="Arial"/>
                <a:ea typeface="Arial"/>
                <a:cs typeface="Arial"/>
                <a:sym typeface="Arial"/>
              </a:rPr>
              <a:t> </a:t>
            </a:r>
            <a:endParaRPr/>
          </a:p>
          <a:p>
            <a:pPr marL="342900" marR="0" lvl="0" indent="-200025" algn="l" rtl="0">
              <a:lnSpc>
                <a:spcPct val="115000"/>
              </a:lnSpc>
              <a:spcBef>
                <a:spcPts val="1600"/>
              </a:spcBef>
              <a:spcAft>
                <a:spcPts val="0"/>
              </a:spcAft>
              <a:buClr>
                <a:srgbClr val="ED7D31"/>
              </a:buClr>
              <a:buSzPts val="2250"/>
              <a:buFont typeface="Arial"/>
              <a:buNone/>
            </a:pPr>
            <a:endParaRPr sz="1800" b="1" i="1" u="none" strike="noStrike" cap="none">
              <a:solidFill>
                <a:srgbClr val="151149"/>
              </a:solidFill>
              <a:latin typeface="Arial"/>
              <a:ea typeface="Arial"/>
              <a:cs typeface="Arial"/>
              <a:sym typeface="Arial"/>
            </a:endParaRPr>
          </a:p>
          <a:p>
            <a:pPr marL="342900" lvl="0" indent="-200025" algn="l" rtl="0">
              <a:lnSpc>
                <a:spcPct val="90000"/>
              </a:lnSpc>
              <a:spcBef>
                <a:spcPts val="1750"/>
              </a:spcBef>
              <a:spcAft>
                <a:spcPts val="0"/>
              </a:spcAft>
              <a:buClr>
                <a:srgbClr val="ED7D31"/>
              </a:buClr>
              <a:buSzPts val="2250"/>
              <a:buFont typeface="Arial"/>
              <a:buNone/>
            </a:pPr>
            <a:endParaRPr sz="1800">
              <a:solidFill>
                <a:srgbClr val="151149"/>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02"/>
        <p:cNvGrpSpPr/>
        <p:nvPr/>
      </p:nvGrpSpPr>
      <p:grpSpPr>
        <a:xfrm>
          <a:off x="0" y="0"/>
          <a:ext cx="0" cy="0"/>
          <a:chOff x="0" y="0"/>
          <a:chExt cx="0" cy="0"/>
        </a:xfrm>
      </p:grpSpPr>
      <p:sp>
        <p:nvSpPr>
          <p:cNvPr id="503" name="Google Shape;503;p8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504" name="Google Shape;504;p87"/>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05" name="Google Shape;505;p87"/>
          <p:cNvSpPr txBox="1">
            <a:spLocks noGrp="1"/>
          </p:cNvSpPr>
          <p:nvPr>
            <p:ph type="title"/>
          </p:nvPr>
        </p:nvSpPr>
        <p:spPr>
          <a:xfrm>
            <a:off x="628650" y="268618"/>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ts val="3300"/>
              <a:buFont typeface="Arial"/>
              <a:buNone/>
            </a:pPr>
            <a:r>
              <a:rPr lang="en-US" dirty="0" err="1"/>
              <a:t>Cyfrowa</a:t>
            </a:r>
            <a:r>
              <a:rPr lang="en-US" dirty="0"/>
              <a:t> </a:t>
            </a:r>
            <a:r>
              <a:rPr lang="en-US" dirty="0" err="1"/>
              <a:t>mieszanka</a:t>
            </a:r>
            <a:r>
              <a:rPr lang="en-US" dirty="0"/>
              <a:t> </a:t>
            </a:r>
            <a:r>
              <a:rPr lang="en-US" dirty="0" err="1"/>
              <a:t>marketingowa</a:t>
            </a:r>
            <a:r>
              <a:rPr lang="en-US" dirty="0"/>
              <a:t>: </a:t>
            </a:r>
            <a:r>
              <a:rPr lang="pl-PL" dirty="0" smtClean="0"/>
              <a:t/>
            </a:r>
            <a:br>
              <a:rPr lang="pl-PL" dirty="0" smtClean="0"/>
            </a:br>
            <a:r>
              <a:rPr lang="en-US" dirty="0" err="1" smtClean="0"/>
              <a:t>cena</a:t>
            </a:r>
            <a:endParaRPr dirty="0"/>
          </a:p>
        </p:txBody>
      </p:sp>
      <p:sp>
        <p:nvSpPr>
          <p:cNvPr id="506" name="Google Shape;506;p87"/>
          <p:cNvSpPr txBox="1">
            <a:spLocks noGrp="1"/>
          </p:cNvSpPr>
          <p:nvPr>
            <p:ph type="body" idx="1"/>
          </p:nvPr>
        </p:nvSpPr>
        <p:spPr>
          <a:xfrm>
            <a:off x="628650" y="1307301"/>
            <a:ext cx="7886700" cy="2512800"/>
          </a:xfrm>
          <a:prstGeom prst="rect">
            <a:avLst/>
          </a:prstGeom>
          <a:noFill/>
          <a:ln>
            <a:noFill/>
          </a:ln>
        </p:spPr>
        <p:txBody>
          <a:bodyPr spcFirstLastPara="1" wrap="square" lIns="91425" tIns="45700" rIns="91425" bIns="45700" anchor="t" anchorCtr="0">
            <a:spAutoFit/>
          </a:bodyPr>
          <a:lstStyle/>
          <a:p>
            <a:pPr marL="342900" lvl="0" indent="-266700" algn="l" rtl="0">
              <a:lnSpc>
                <a:spcPct val="150000"/>
              </a:lnSpc>
              <a:spcBef>
                <a:spcPts val="0"/>
              </a:spcBef>
              <a:spcAft>
                <a:spcPts val="0"/>
              </a:spcAft>
              <a:buClr>
                <a:srgbClr val="11AA81"/>
              </a:buClr>
              <a:buSzPts val="1800"/>
              <a:buFont typeface="Arial"/>
              <a:buChar char="•"/>
            </a:pPr>
            <a:r>
              <a:rPr lang="en-US" sz="1800"/>
              <a:t>Czy cena online jest taka sama jak cena offline?</a:t>
            </a:r>
            <a:endParaRPr sz="1800"/>
          </a:p>
          <a:p>
            <a:pPr marL="342900" lvl="0" indent="-266700" algn="l" rtl="0">
              <a:lnSpc>
                <a:spcPct val="150000"/>
              </a:lnSpc>
              <a:spcBef>
                <a:spcPts val="1000"/>
              </a:spcBef>
              <a:spcAft>
                <a:spcPts val="0"/>
              </a:spcAft>
              <a:buClr>
                <a:srgbClr val="11AA81"/>
              </a:buClr>
              <a:buSzPts val="1800"/>
              <a:buFont typeface="Arial"/>
              <a:buChar char="•"/>
            </a:pPr>
            <a:r>
              <a:rPr lang="en-US" sz="1800"/>
              <a:t>Czy rabaty i warunki sprzedaży online są inne?</a:t>
            </a:r>
            <a:endParaRPr sz="1800"/>
          </a:p>
          <a:p>
            <a:pPr marL="342900" lvl="0" indent="-266700" algn="l" rtl="0">
              <a:lnSpc>
                <a:spcPct val="150000"/>
              </a:lnSpc>
              <a:spcBef>
                <a:spcPts val="1000"/>
              </a:spcBef>
              <a:spcAft>
                <a:spcPts val="0"/>
              </a:spcAft>
              <a:buClr>
                <a:srgbClr val="11AA81"/>
              </a:buClr>
              <a:buSzPts val="1800"/>
              <a:buFont typeface="Arial"/>
              <a:buChar char="•"/>
            </a:pPr>
            <a:r>
              <a:rPr lang="en-US" sz="1800"/>
              <a:t>Jakie metody płatności są dostępne online? </a:t>
            </a:r>
            <a:endParaRPr sz="1800"/>
          </a:p>
          <a:p>
            <a:pPr marL="342900" lvl="0" indent="-200025" algn="l" rtl="0">
              <a:lnSpc>
                <a:spcPct val="150000"/>
              </a:lnSpc>
              <a:spcBef>
                <a:spcPts val="1000"/>
              </a:spcBef>
              <a:spcAft>
                <a:spcPts val="0"/>
              </a:spcAft>
              <a:buClr>
                <a:srgbClr val="ED7D31"/>
              </a:buClr>
              <a:buSzPts val="2250"/>
              <a:buFont typeface="Arial"/>
              <a:buNone/>
            </a:pPr>
            <a:endParaRPr sz="1800"/>
          </a:p>
          <a:p>
            <a:pPr marL="342900" lvl="0" indent="-200025" algn="l" rtl="0">
              <a:lnSpc>
                <a:spcPct val="150000"/>
              </a:lnSpc>
              <a:spcBef>
                <a:spcPts val="750"/>
              </a:spcBef>
              <a:spcAft>
                <a:spcPts val="0"/>
              </a:spcAft>
              <a:buClr>
                <a:srgbClr val="ED7D31"/>
              </a:buClr>
              <a:buSzPts val="2250"/>
              <a:buFont typeface="Arial"/>
              <a:buNone/>
            </a:pPr>
            <a:endParaRPr sz="180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1" name="Google Shape;511;p8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512" name="Google Shape;512;p88"/>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13" name="Google Shape;513;p88"/>
          <p:cNvSpPr txBox="1">
            <a:spLocks noGrp="1"/>
          </p:cNvSpPr>
          <p:nvPr>
            <p:ph type="title"/>
          </p:nvPr>
        </p:nvSpPr>
        <p:spPr>
          <a:xfrm>
            <a:off x="628650" y="268618"/>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ts val="3300"/>
              <a:buFont typeface="Arial"/>
              <a:buNone/>
            </a:pPr>
            <a:r>
              <a:rPr lang="en-US" dirty="0" err="1"/>
              <a:t>Cyfrowa</a:t>
            </a:r>
            <a:r>
              <a:rPr lang="en-US" dirty="0"/>
              <a:t> </a:t>
            </a:r>
            <a:r>
              <a:rPr lang="en-US" dirty="0" err="1"/>
              <a:t>mieszanka</a:t>
            </a:r>
            <a:r>
              <a:rPr lang="en-US" dirty="0"/>
              <a:t> </a:t>
            </a:r>
            <a:r>
              <a:rPr lang="en-US" dirty="0" err="1"/>
              <a:t>marketingowa</a:t>
            </a:r>
            <a:r>
              <a:rPr lang="en-US" dirty="0"/>
              <a:t>: </a:t>
            </a:r>
            <a:r>
              <a:rPr lang="en-US" dirty="0" err="1"/>
              <a:t>dystrybucja</a:t>
            </a:r>
            <a:endParaRPr dirty="0"/>
          </a:p>
        </p:txBody>
      </p:sp>
      <p:sp>
        <p:nvSpPr>
          <p:cNvPr id="514" name="Google Shape;514;p88"/>
          <p:cNvSpPr txBox="1">
            <a:spLocks noGrp="1"/>
          </p:cNvSpPr>
          <p:nvPr>
            <p:ph type="body" idx="1"/>
          </p:nvPr>
        </p:nvSpPr>
        <p:spPr>
          <a:xfrm>
            <a:off x="628650" y="1316007"/>
            <a:ext cx="7886700" cy="2817600"/>
          </a:xfrm>
          <a:prstGeom prst="rect">
            <a:avLst/>
          </a:prstGeom>
          <a:noFill/>
          <a:ln>
            <a:noFill/>
          </a:ln>
        </p:spPr>
        <p:txBody>
          <a:bodyPr spcFirstLastPara="1" wrap="square" lIns="91425" tIns="45700" rIns="91425" bIns="45700" anchor="t" anchorCtr="0">
            <a:spAutoFit/>
          </a:bodyPr>
          <a:lstStyle/>
          <a:p>
            <a:pPr marL="342900" lvl="0" indent="-290512" algn="l" rtl="0">
              <a:lnSpc>
                <a:spcPct val="150000"/>
              </a:lnSpc>
              <a:spcBef>
                <a:spcPts val="0"/>
              </a:spcBef>
              <a:spcAft>
                <a:spcPts val="0"/>
              </a:spcAft>
              <a:buClr>
                <a:srgbClr val="11AA81"/>
              </a:buClr>
              <a:buSzPts val="1800"/>
              <a:buFont typeface="Arial"/>
              <a:buChar char="•"/>
            </a:pPr>
            <a:r>
              <a:rPr lang="en-US" sz="1800"/>
              <a:t>Rola witryny</a:t>
            </a:r>
            <a:endParaRPr sz="1800"/>
          </a:p>
          <a:p>
            <a:pPr marL="342900" lvl="0" indent="-290512" algn="l" rtl="0">
              <a:lnSpc>
                <a:spcPct val="150000"/>
              </a:lnSpc>
              <a:spcBef>
                <a:spcPts val="750"/>
              </a:spcBef>
              <a:spcAft>
                <a:spcPts val="0"/>
              </a:spcAft>
              <a:buClr>
                <a:srgbClr val="11AA81"/>
              </a:buClr>
              <a:buSzPts val="1800"/>
              <a:buFont typeface="Arial"/>
              <a:buChar char="•"/>
            </a:pPr>
            <a:r>
              <a:rPr lang="en-US" sz="1800"/>
              <a:t>Handel społecznościowy</a:t>
            </a:r>
            <a:endParaRPr sz="1800"/>
          </a:p>
          <a:p>
            <a:pPr marL="342900" lvl="0" indent="-290512" algn="l" rtl="0">
              <a:lnSpc>
                <a:spcPct val="150000"/>
              </a:lnSpc>
              <a:spcBef>
                <a:spcPts val="750"/>
              </a:spcBef>
              <a:spcAft>
                <a:spcPts val="0"/>
              </a:spcAft>
              <a:buClr>
                <a:srgbClr val="11AA81"/>
              </a:buClr>
              <a:buSzPts val="1800"/>
              <a:buFont typeface="Arial"/>
              <a:buChar char="•"/>
            </a:pPr>
            <a:r>
              <a:rPr lang="en-US" sz="1800"/>
              <a:t>Zakupy społecznościowe</a:t>
            </a:r>
            <a:endParaRPr sz="1800"/>
          </a:p>
          <a:p>
            <a:pPr marL="342900" lvl="0" indent="-290512" algn="l" rtl="0">
              <a:lnSpc>
                <a:spcPct val="150000"/>
              </a:lnSpc>
              <a:spcBef>
                <a:spcPts val="750"/>
              </a:spcBef>
              <a:spcAft>
                <a:spcPts val="0"/>
              </a:spcAft>
              <a:buClr>
                <a:srgbClr val="11AA81"/>
              </a:buClr>
              <a:buSzPts val="1800"/>
              <a:buFont typeface="Arial"/>
              <a:buChar char="•"/>
            </a:pPr>
            <a:r>
              <a:rPr lang="en-US" sz="1800"/>
              <a:t>Rola rynków </a:t>
            </a:r>
            <a:endParaRPr sz="1800"/>
          </a:p>
          <a:p>
            <a:pPr marL="342900" lvl="0" indent="-176212" algn="l" rtl="0">
              <a:lnSpc>
                <a:spcPct val="90000"/>
              </a:lnSpc>
              <a:spcBef>
                <a:spcPts val="750"/>
              </a:spcBef>
              <a:spcAft>
                <a:spcPts val="0"/>
              </a:spcAft>
              <a:buClr>
                <a:srgbClr val="ED7D31"/>
              </a:buClr>
              <a:buSzPts val="2625"/>
              <a:buFont typeface="Arial"/>
              <a:buNone/>
            </a:pPr>
            <a:endParaRPr/>
          </a:p>
          <a:p>
            <a:pPr marL="342900" lvl="0" indent="-176212" algn="l" rtl="0">
              <a:lnSpc>
                <a:spcPct val="90000"/>
              </a:lnSpc>
              <a:spcBef>
                <a:spcPts val="750"/>
              </a:spcBef>
              <a:spcAft>
                <a:spcPts val="0"/>
              </a:spcAft>
              <a:buClr>
                <a:srgbClr val="ED7D31"/>
              </a:buClr>
              <a:buSzPts val="2625"/>
              <a:buFont typeface="Arial"/>
              <a:buNone/>
            </a:pPr>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p8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520" name="Google Shape;520;p89"/>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21" name="Google Shape;521;p89"/>
          <p:cNvSpPr txBox="1">
            <a:spLocks noGrp="1"/>
          </p:cNvSpPr>
          <p:nvPr>
            <p:ph type="title"/>
          </p:nvPr>
        </p:nvSpPr>
        <p:spPr>
          <a:xfrm>
            <a:off x="478339" y="598615"/>
            <a:ext cx="7886700" cy="664175"/>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ts val="3300"/>
              <a:buFont typeface="Arial"/>
              <a:buNone/>
            </a:pPr>
            <a:r>
              <a:rPr lang="en-US" dirty="0" err="1"/>
              <a:t>Cyfrowa</a:t>
            </a:r>
            <a:r>
              <a:rPr lang="en-US" dirty="0"/>
              <a:t> </a:t>
            </a:r>
            <a:r>
              <a:rPr lang="en-US" dirty="0" err="1"/>
              <a:t>mieszanka</a:t>
            </a:r>
            <a:r>
              <a:rPr lang="en-US" dirty="0"/>
              <a:t> </a:t>
            </a:r>
            <a:r>
              <a:rPr lang="en-US" dirty="0" err="1"/>
              <a:t>marketingowa</a:t>
            </a:r>
            <a:r>
              <a:rPr lang="en-US" dirty="0"/>
              <a:t>: </a:t>
            </a:r>
            <a:r>
              <a:rPr lang="pl-PL" dirty="0" smtClean="0"/>
              <a:t>promocja</a:t>
            </a:r>
            <a:endParaRPr dirty="0"/>
          </a:p>
        </p:txBody>
      </p:sp>
      <p:sp>
        <p:nvSpPr>
          <p:cNvPr id="522" name="Google Shape;522;p89"/>
          <p:cNvSpPr txBox="1">
            <a:spLocks noGrp="1"/>
          </p:cNvSpPr>
          <p:nvPr>
            <p:ph type="body" idx="1"/>
          </p:nvPr>
        </p:nvSpPr>
        <p:spPr>
          <a:xfrm>
            <a:off x="628650" y="1369218"/>
            <a:ext cx="7886700" cy="2003585"/>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Reklama</a:t>
            </a:r>
            <a:endParaRPr dirty="0"/>
          </a:p>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Promocje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sprzedaży</a:t>
            </a:r>
            <a:endParaRPr dirty="0"/>
          </a:p>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dirty="0">
                <a:solidFill>
                  <a:srgbClr val="151149"/>
                </a:solidFill>
                <a:latin typeface="Arial"/>
                <a:ea typeface="Arial"/>
                <a:cs typeface="Arial"/>
                <a:sym typeface="Arial"/>
              </a:rPr>
              <a:t>PR</a:t>
            </a:r>
            <a:endParaRPr dirty="0"/>
          </a:p>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Sprzedaż</a:t>
            </a:r>
            <a:r>
              <a:rPr lang="en-US" sz="1800" b="0" i="0" u="none" strike="noStrike" cap="none" dirty="0">
                <a:solidFill>
                  <a:srgbClr val="151149"/>
                </a:solidFill>
                <a:latin typeface="Arial"/>
                <a:ea typeface="Arial"/>
                <a:cs typeface="Arial"/>
                <a:sym typeface="Arial"/>
              </a:rPr>
              <a:t> </a:t>
            </a:r>
            <a:r>
              <a:rPr lang="pl-PL" sz="1800" b="0" i="0" u="none" strike="noStrike" cap="none" dirty="0" smtClean="0">
                <a:solidFill>
                  <a:srgbClr val="151149"/>
                </a:solidFill>
                <a:latin typeface="Arial"/>
                <a:ea typeface="Arial"/>
                <a:cs typeface="Arial"/>
                <a:sym typeface="Arial"/>
              </a:rPr>
              <a:t>przez media społecznościowe</a:t>
            </a:r>
            <a:endParaRPr dirty="0"/>
          </a:p>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dirty="0">
                <a:solidFill>
                  <a:srgbClr val="151149"/>
                </a:solidFill>
                <a:latin typeface="Arial"/>
                <a:ea typeface="Arial"/>
                <a:cs typeface="Arial"/>
                <a:sym typeface="Arial"/>
              </a:rPr>
              <a:t>Marketing </a:t>
            </a:r>
            <a:r>
              <a:rPr lang="en-US" sz="1800" b="0" i="0" u="none" strike="noStrike" cap="none" dirty="0" err="1">
                <a:solidFill>
                  <a:srgbClr val="151149"/>
                </a:solidFill>
                <a:latin typeface="Arial"/>
                <a:ea typeface="Arial"/>
                <a:cs typeface="Arial"/>
                <a:sym typeface="Arial"/>
              </a:rPr>
              <a:t>bezpośredni</a:t>
            </a:r>
            <a:endParaRPr dirty="0"/>
          </a:p>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dirty="0">
                <a:solidFill>
                  <a:srgbClr val="151149"/>
                </a:solidFill>
                <a:latin typeface="Arial"/>
                <a:ea typeface="Arial"/>
                <a:cs typeface="Arial"/>
                <a:sym typeface="Arial"/>
              </a:rPr>
              <a:t>Marketing </a:t>
            </a:r>
            <a:r>
              <a:rPr lang="en-US" sz="1800" b="0" i="0" u="none" strike="noStrike" cap="none" dirty="0" err="1">
                <a:solidFill>
                  <a:srgbClr val="151149"/>
                </a:solidFill>
                <a:latin typeface="Arial"/>
                <a:ea typeface="Arial"/>
                <a:cs typeface="Arial"/>
                <a:sym typeface="Arial"/>
              </a:rPr>
              <a:t>afiliacyjny</a:t>
            </a:r>
            <a:endParaRP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Google Shape;527;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528" name="Google Shape;528;p3"/>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285750" marR="0" lvl="0" indent="-171450" algn="l" rtl="0">
              <a:lnSpc>
                <a:spcPct val="155555"/>
              </a:lnSpc>
              <a:spcBef>
                <a:spcPts val="0"/>
              </a:spcBef>
              <a:spcAft>
                <a:spcPts val="0"/>
              </a:spcAft>
              <a:buClr>
                <a:schemeClr val="dk1"/>
              </a:buClr>
              <a:buSzPts val="1800"/>
              <a:buFont typeface="Arial"/>
              <a:buNone/>
            </a:pPr>
            <a:endParaRPr sz="1800" b="1" i="1" u="none" strike="noStrike" cap="none">
              <a:solidFill>
                <a:schemeClr val="dk1"/>
              </a:solidFill>
              <a:latin typeface="Arial"/>
              <a:ea typeface="Arial"/>
              <a:cs typeface="Arial"/>
              <a:sym typeface="Arial"/>
            </a:endParaRPr>
          </a:p>
        </p:txBody>
      </p:sp>
      <p:sp>
        <p:nvSpPr>
          <p:cNvPr id="529" name="Google Shape;529;p3"/>
          <p:cNvSpPr txBox="1">
            <a:spLocks noGrp="1"/>
          </p:cNvSpPr>
          <p:nvPr>
            <p:ph type="title"/>
          </p:nvPr>
        </p:nvSpPr>
        <p:spPr>
          <a:xfrm>
            <a:off x="628650" y="316575"/>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51149"/>
              </a:buClr>
              <a:buSzPts val="3600"/>
              <a:buFont typeface="Arial"/>
              <a:buNone/>
            </a:pPr>
            <a:r>
              <a:rPr lang="en-US" sz="3600" b="1" i="0" u="none" strike="noStrike" cap="none" dirty="0" err="1">
                <a:solidFill>
                  <a:srgbClr val="151149"/>
                </a:solidFill>
                <a:latin typeface="Arial"/>
                <a:ea typeface="Arial"/>
                <a:cs typeface="Arial"/>
                <a:sym typeface="Arial"/>
              </a:rPr>
              <a:t>Cyfrowa</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mieszanka</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marketingowa</a:t>
            </a:r>
            <a:r>
              <a:rPr lang="en-US" sz="3600" b="1" i="0" u="none" strike="noStrike" cap="none" dirty="0">
                <a:solidFill>
                  <a:srgbClr val="151149"/>
                </a:solidFill>
                <a:latin typeface="Arial"/>
                <a:ea typeface="Arial"/>
                <a:cs typeface="Arial"/>
                <a:sym typeface="Arial"/>
              </a:rPr>
              <a:t>: </a:t>
            </a:r>
            <a:r>
              <a:rPr lang="en-US" sz="3600" b="1" i="0" u="none" strike="noStrike" cap="none" dirty="0" err="1">
                <a:solidFill>
                  <a:srgbClr val="151149"/>
                </a:solidFill>
                <a:latin typeface="Arial"/>
                <a:ea typeface="Arial"/>
                <a:cs typeface="Arial"/>
                <a:sym typeface="Arial"/>
              </a:rPr>
              <a:t>ludzie</a:t>
            </a:r>
            <a:endParaRPr dirty="0"/>
          </a:p>
        </p:txBody>
      </p:sp>
      <p:sp>
        <p:nvSpPr>
          <p:cNvPr id="530" name="Google Shape;530;p3"/>
          <p:cNvSpPr txBox="1">
            <a:spLocks noGrp="1"/>
          </p:cNvSpPr>
          <p:nvPr>
            <p:ph type="body" idx="1"/>
          </p:nvPr>
        </p:nvSpPr>
        <p:spPr>
          <a:xfrm>
            <a:off x="628650" y="1369218"/>
            <a:ext cx="7886700" cy="2455504"/>
          </a:xfrm>
          <a:prstGeom prst="rect">
            <a:avLst/>
          </a:prstGeom>
          <a:noFill/>
          <a:ln>
            <a:noFill/>
          </a:ln>
        </p:spPr>
        <p:txBody>
          <a:bodyPr spcFirstLastPara="1" wrap="square" lIns="91425" tIns="45700" rIns="91425" bIns="45700" anchor="t" anchorCtr="0">
            <a:spAutoFit/>
          </a:bodyPr>
          <a:lstStyle/>
          <a:p>
            <a:pPr marL="342900" lvl="0" indent="-257175" algn="l" rtl="0">
              <a:lnSpc>
                <a:spcPct val="150000"/>
              </a:lnSpc>
              <a:spcBef>
                <a:spcPts val="0"/>
              </a:spcBef>
              <a:spcAft>
                <a:spcPts val="0"/>
              </a:spcAft>
              <a:buClr>
                <a:srgbClr val="11AA81"/>
              </a:buClr>
              <a:buSzPts val="1800"/>
              <a:buFont typeface="Arial"/>
              <a:buChar char="•"/>
            </a:pPr>
            <a:r>
              <a:rPr lang="en-US" sz="1800" dirty="0" err="1"/>
              <a:t>Określanie</a:t>
            </a:r>
            <a:r>
              <a:rPr lang="en-US" sz="1800" dirty="0"/>
              <a:t> </a:t>
            </a:r>
            <a:r>
              <a:rPr lang="en-US" sz="1800" dirty="0" err="1"/>
              <a:t>profilu</a:t>
            </a:r>
            <a:r>
              <a:rPr lang="en-US" sz="1800" dirty="0"/>
              <a:t> </a:t>
            </a:r>
            <a:r>
              <a:rPr lang="en-US" sz="1800" dirty="0" err="1"/>
              <a:t>osób</a:t>
            </a:r>
            <a:r>
              <a:rPr lang="en-US" sz="1800" dirty="0"/>
              <a:t> </a:t>
            </a:r>
            <a:r>
              <a:rPr lang="en-US" sz="1800" dirty="0" err="1"/>
              <a:t>wspierających</a:t>
            </a:r>
            <a:r>
              <a:rPr lang="en-US" sz="1800" dirty="0"/>
              <a:t> marketing </a:t>
            </a:r>
            <a:r>
              <a:rPr lang="en-US" sz="1800" dirty="0" err="1"/>
              <a:t>cyfrowy</a:t>
            </a:r>
            <a:endParaRPr sz="1800" dirty="0"/>
          </a:p>
          <a:p>
            <a:pPr marL="342900" lvl="0" indent="-257175" algn="l" rtl="0">
              <a:lnSpc>
                <a:spcPct val="150000"/>
              </a:lnSpc>
              <a:spcBef>
                <a:spcPts val="750"/>
              </a:spcBef>
              <a:spcAft>
                <a:spcPts val="0"/>
              </a:spcAft>
              <a:buClr>
                <a:srgbClr val="11AA81"/>
              </a:buClr>
              <a:buSzPts val="1800"/>
              <a:buFont typeface="Arial"/>
              <a:buChar char="•"/>
            </a:pPr>
            <a:r>
              <a:rPr lang="en-US" sz="1800" dirty="0" err="1"/>
              <a:t>Ocena</a:t>
            </a:r>
            <a:r>
              <a:rPr lang="en-US" sz="1800" dirty="0"/>
              <a:t> </a:t>
            </a:r>
            <a:r>
              <a:rPr lang="en-US" sz="1800" dirty="0" err="1"/>
              <a:t>zaangażowania</a:t>
            </a:r>
            <a:r>
              <a:rPr lang="en-US" sz="1800" dirty="0"/>
              <a:t> </a:t>
            </a:r>
            <a:r>
              <a:rPr lang="en-US" sz="1800" dirty="0" err="1"/>
              <a:t>użytkowników</a:t>
            </a:r>
            <a:r>
              <a:rPr lang="en-US" sz="1800" dirty="0"/>
              <a:t> w </a:t>
            </a:r>
            <a:r>
              <a:rPr lang="en-US" sz="1800" dirty="0" err="1"/>
              <a:t>różne</a:t>
            </a:r>
            <a:r>
              <a:rPr lang="en-US" sz="1800" dirty="0"/>
              <a:t> </a:t>
            </a:r>
            <a:r>
              <a:rPr lang="en-US" sz="1800" dirty="0" err="1"/>
              <a:t>kanały</a:t>
            </a:r>
            <a:r>
              <a:rPr lang="en-US" sz="1800" dirty="0"/>
              <a:t> </a:t>
            </a:r>
            <a:r>
              <a:rPr lang="en-US" sz="1800" dirty="0" err="1"/>
              <a:t>cyfrowe</a:t>
            </a:r>
            <a:endParaRPr sz="1800" dirty="0"/>
          </a:p>
          <a:p>
            <a:pPr marL="342900" lvl="0" indent="-257175" algn="l" rtl="0">
              <a:lnSpc>
                <a:spcPct val="150000"/>
              </a:lnSpc>
              <a:spcBef>
                <a:spcPts val="750"/>
              </a:spcBef>
              <a:spcAft>
                <a:spcPts val="0"/>
              </a:spcAft>
              <a:buClr>
                <a:srgbClr val="11AA81"/>
              </a:buClr>
              <a:buSzPts val="1800"/>
              <a:buFont typeface="Arial"/>
              <a:buChar char="•"/>
            </a:pPr>
            <a:r>
              <a:rPr lang="en-US" sz="1800" dirty="0" err="1"/>
              <a:t>Wkład</a:t>
            </a:r>
            <a:r>
              <a:rPr lang="en-US" sz="1800" dirty="0"/>
              <a:t> </a:t>
            </a:r>
            <a:r>
              <a:rPr lang="en-US" sz="1800" dirty="0" err="1"/>
              <a:t>ludzi</a:t>
            </a:r>
            <a:r>
              <a:rPr lang="en-US" sz="1800" dirty="0"/>
              <a:t> w </a:t>
            </a:r>
            <a:r>
              <a:rPr lang="en-US" sz="1800" dirty="0" err="1"/>
              <a:t>lejek</a:t>
            </a:r>
            <a:r>
              <a:rPr lang="en-US" sz="1800" dirty="0"/>
              <a:t> </a:t>
            </a:r>
            <a:r>
              <a:rPr lang="en-US" sz="1800" dirty="0" err="1" smtClean="0"/>
              <a:t>sprzedaż</a:t>
            </a:r>
            <a:r>
              <a:rPr lang="pl-PL" sz="1800" dirty="0" err="1" smtClean="0"/>
              <a:t>ow</a:t>
            </a:r>
            <a:r>
              <a:rPr lang="en-US" sz="1800" dirty="0" smtClean="0"/>
              <a:t>y</a:t>
            </a:r>
            <a:endParaRPr sz="1800" dirty="0"/>
          </a:p>
          <a:p>
            <a:pPr marL="342900" lvl="0" indent="-257175" algn="l" rtl="0">
              <a:lnSpc>
                <a:spcPct val="150000"/>
              </a:lnSpc>
              <a:spcBef>
                <a:spcPts val="750"/>
              </a:spcBef>
              <a:spcAft>
                <a:spcPts val="0"/>
              </a:spcAft>
              <a:buClr>
                <a:srgbClr val="11AA81"/>
              </a:buClr>
              <a:buSzPts val="1800"/>
              <a:buFont typeface="Arial"/>
              <a:buChar char="•"/>
            </a:pPr>
            <a:r>
              <a:rPr lang="en-US" sz="1800" dirty="0" err="1"/>
              <a:t>Rola</a:t>
            </a:r>
            <a:r>
              <a:rPr lang="en-US" sz="1800" dirty="0"/>
              <a:t> </a:t>
            </a:r>
            <a:r>
              <a:rPr lang="en-US" sz="1800" dirty="0" err="1"/>
              <a:t>ludzi</a:t>
            </a:r>
            <a:r>
              <a:rPr lang="en-US" sz="1800" dirty="0"/>
              <a:t> w </a:t>
            </a:r>
            <a:r>
              <a:rPr lang="en-US" sz="1800" dirty="0" err="1"/>
              <a:t>humanizacji</a:t>
            </a:r>
            <a:r>
              <a:rPr lang="en-US" sz="1800" dirty="0"/>
              <a:t> </a:t>
            </a:r>
            <a:r>
              <a:rPr lang="en-US" sz="1800" dirty="0" err="1"/>
              <a:t>marki</a:t>
            </a:r>
            <a:endParaRPr sz="1800" dirty="0"/>
          </a:p>
          <a:p>
            <a:pPr marL="0" lvl="0" indent="0" algn="l" rtl="0">
              <a:lnSpc>
                <a:spcPct val="90000"/>
              </a:lnSpc>
              <a:spcBef>
                <a:spcPts val="750"/>
              </a:spcBef>
              <a:spcAft>
                <a:spcPts val="0"/>
              </a:spcAft>
              <a:buClr>
                <a:srgbClr val="161249"/>
              </a:buClr>
              <a:buSzPts val="2100"/>
              <a:buNone/>
            </a:pPr>
            <a:endParaRPr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4"/>
        <p:cNvGrpSpPr/>
        <p:nvPr/>
      </p:nvGrpSpPr>
      <p:grpSpPr>
        <a:xfrm>
          <a:off x="0" y="0"/>
          <a:ext cx="0" cy="0"/>
          <a:chOff x="0" y="0"/>
          <a:chExt cx="0" cy="0"/>
        </a:xfrm>
      </p:grpSpPr>
      <p:sp>
        <p:nvSpPr>
          <p:cNvPr id="535" name="Google Shape;535;p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536" name="Google Shape;536;p5"/>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285750" marR="0" lvl="0" indent="-171450" algn="l" rtl="0">
              <a:lnSpc>
                <a:spcPct val="155555"/>
              </a:lnSpc>
              <a:spcBef>
                <a:spcPts val="0"/>
              </a:spcBef>
              <a:spcAft>
                <a:spcPts val="0"/>
              </a:spcAft>
              <a:buClr>
                <a:schemeClr val="dk1"/>
              </a:buClr>
              <a:buSzPts val="1800"/>
              <a:buFont typeface="Arial"/>
              <a:buNone/>
            </a:pPr>
            <a:endParaRPr sz="1800" b="1" i="1" u="none" strike="noStrike" cap="none">
              <a:solidFill>
                <a:schemeClr val="dk1"/>
              </a:solidFill>
              <a:latin typeface="Arial"/>
              <a:ea typeface="Arial"/>
              <a:cs typeface="Arial"/>
              <a:sym typeface="Arial"/>
            </a:endParaRPr>
          </a:p>
        </p:txBody>
      </p:sp>
      <p:sp>
        <p:nvSpPr>
          <p:cNvPr id="537" name="Google Shape;537;p5"/>
          <p:cNvSpPr txBox="1">
            <a:spLocks noGrp="1"/>
          </p:cNvSpPr>
          <p:nvPr>
            <p:ph type="title"/>
          </p:nvPr>
        </p:nvSpPr>
        <p:spPr>
          <a:xfrm>
            <a:off x="628650" y="636871"/>
            <a:ext cx="7886700" cy="572701"/>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ts val="3200"/>
              <a:buFont typeface="Arial"/>
              <a:buNone/>
            </a:pPr>
            <a:r>
              <a:rPr lang="en-US" sz="3200" dirty="0" err="1"/>
              <a:t>Cyfrowa</a:t>
            </a:r>
            <a:r>
              <a:rPr lang="en-US" sz="3200" dirty="0"/>
              <a:t> </a:t>
            </a:r>
            <a:r>
              <a:rPr lang="en-US" sz="3200" dirty="0" err="1"/>
              <a:t>mieszanka</a:t>
            </a:r>
            <a:r>
              <a:rPr lang="en-US" sz="3200" dirty="0"/>
              <a:t> </a:t>
            </a:r>
            <a:r>
              <a:rPr lang="en-US" sz="3200" dirty="0" err="1"/>
              <a:t>marketingowa</a:t>
            </a:r>
            <a:r>
              <a:rPr lang="en-US" sz="3200" dirty="0"/>
              <a:t>: </a:t>
            </a:r>
            <a:r>
              <a:rPr lang="pl-PL" sz="3200" dirty="0" smtClean="0"/>
              <a:t/>
            </a:r>
            <a:br>
              <a:rPr lang="pl-PL" sz="3200" dirty="0" smtClean="0"/>
            </a:br>
            <a:r>
              <a:rPr lang="en-US" sz="3200" dirty="0" err="1" smtClean="0"/>
              <a:t>procesy</a:t>
            </a:r>
            <a:endParaRPr dirty="0"/>
          </a:p>
        </p:txBody>
      </p:sp>
      <p:sp>
        <p:nvSpPr>
          <p:cNvPr id="538" name="Google Shape;538;p5"/>
          <p:cNvSpPr txBox="1">
            <a:spLocks noGrp="1"/>
          </p:cNvSpPr>
          <p:nvPr>
            <p:ph type="body" idx="1"/>
          </p:nvPr>
        </p:nvSpPr>
        <p:spPr>
          <a:xfrm>
            <a:off x="628650" y="1369226"/>
            <a:ext cx="7886700" cy="30939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Określenie procesów dla widoku 360º klienta</a:t>
            </a:r>
            <a:endParaRPr sz="1800" b="0" i="0" u="none" strike="noStrike" cap="none">
              <a:solidFill>
                <a:srgbClr val="151149"/>
              </a:solidFill>
              <a:latin typeface="Calibri"/>
              <a:ea typeface="Calibri"/>
              <a:cs typeface="Calibri"/>
              <a:sym typeface="Calibri"/>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Poziom automatyzacji procesów</a:t>
            </a:r>
            <a:endParaRPr sz="1800" b="0" i="0" u="none" strike="noStrike" cap="none">
              <a:solidFill>
                <a:srgbClr val="151149"/>
              </a:solidFill>
              <a:latin typeface="Calibri"/>
              <a:ea typeface="Calibri"/>
              <a:cs typeface="Calibri"/>
              <a:sym typeface="Calibri"/>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Rola kanałów cyfrowych w procesach</a:t>
            </a:r>
            <a:endParaRPr sz="1800" b="0" i="0" u="none" strike="noStrike" cap="none">
              <a:solidFill>
                <a:srgbClr val="151149"/>
              </a:solidFill>
              <a:latin typeface="Calibri"/>
              <a:ea typeface="Calibri"/>
              <a:cs typeface="Calibri"/>
              <a:sym typeface="Calibri"/>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Narzędzia cyfrowe wymagane dla procesów</a:t>
            </a:r>
            <a:endParaRPr sz="1800" b="0" i="0" u="none" strike="noStrike" cap="none">
              <a:solidFill>
                <a:srgbClr val="151149"/>
              </a:solidFill>
              <a:latin typeface="Calibri"/>
              <a:ea typeface="Calibri"/>
              <a:cs typeface="Calibri"/>
              <a:sym typeface="Calibri"/>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Procesy istniejące w łańcuchu wartości</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42"/>
        <p:cNvGrpSpPr/>
        <p:nvPr/>
      </p:nvGrpSpPr>
      <p:grpSpPr>
        <a:xfrm>
          <a:off x="0" y="0"/>
          <a:ext cx="0" cy="0"/>
          <a:chOff x="0" y="0"/>
          <a:chExt cx="0" cy="0"/>
        </a:xfrm>
      </p:grpSpPr>
      <p:sp>
        <p:nvSpPr>
          <p:cNvPr id="543" name="Google Shape;543;p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000000"/>
              </a:solidFill>
              <a:latin typeface="Arial"/>
              <a:ea typeface="Arial"/>
              <a:cs typeface="Arial"/>
              <a:sym typeface="Arial"/>
            </a:endParaRPr>
          </a:p>
        </p:txBody>
      </p:sp>
      <p:sp>
        <p:nvSpPr>
          <p:cNvPr id="544" name="Google Shape;544;p6"/>
          <p:cNvSpPr txBox="1"/>
          <p:nvPr/>
        </p:nvSpPr>
        <p:spPr>
          <a:xfrm>
            <a:off x="478339" y="1139113"/>
            <a:ext cx="8333400" cy="2939100"/>
          </a:xfrm>
          <a:prstGeom prst="rect">
            <a:avLst/>
          </a:prstGeom>
          <a:noFill/>
          <a:ln>
            <a:noFill/>
          </a:ln>
        </p:spPr>
        <p:txBody>
          <a:bodyPr spcFirstLastPara="1" wrap="square" lIns="91425" tIns="91425" rIns="91425" bIns="91425" anchor="t" anchorCtr="0">
            <a:noAutofit/>
          </a:bodyPr>
          <a:lstStyle/>
          <a:p>
            <a:pPr marL="285750" marR="0" lvl="0" indent="-171450" algn="l" rtl="0">
              <a:lnSpc>
                <a:spcPct val="155555"/>
              </a:lnSpc>
              <a:spcBef>
                <a:spcPts val="0"/>
              </a:spcBef>
              <a:spcAft>
                <a:spcPts val="0"/>
              </a:spcAft>
              <a:buClr>
                <a:schemeClr val="dk1"/>
              </a:buClr>
              <a:buSzPts val="1800"/>
              <a:buFont typeface="Arial"/>
              <a:buNone/>
            </a:pPr>
            <a:endParaRPr sz="1800" b="1" i="1" u="none" strike="noStrike" cap="none">
              <a:solidFill>
                <a:schemeClr val="dk1"/>
              </a:solidFill>
              <a:latin typeface="Arial"/>
              <a:ea typeface="Arial"/>
              <a:cs typeface="Arial"/>
              <a:sym typeface="Arial"/>
            </a:endParaRPr>
          </a:p>
        </p:txBody>
      </p:sp>
      <p:sp>
        <p:nvSpPr>
          <p:cNvPr id="545" name="Google Shape;545;p6"/>
          <p:cNvSpPr txBox="1">
            <a:spLocks noGrp="1"/>
          </p:cNvSpPr>
          <p:nvPr>
            <p:ph type="title"/>
          </p:nvPr>
        </p:nvSpPr>
        <p:spPr>
          <a:xfrm>
            <a:off x="478339" y="633800"/>
            <a:ext cx="7886700" cy="572701"/>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sz="3200" dirty="0" err="1"/>
              <a:t>Cyfrowa</a:t>
            </a:r>
            <a:r>
              <a:rPr lang="en-US" sz="3200" dirty="0"/>
              <a:t> </a:t>
            </a:r>
            <a:r>
              <a:rPr lang="en-US" sz="3200" dirty="0" err="1"/>
              <a:t>mieszanka</a:t>
            </a:r>
            <a:r>
              <a:rPr lang="en-US" sz="3200" dirty="0"/>
              <a:t> </a:t>
            </a:r>
            <a:r>
              <a:rPr lang="en-US" sz="3200" dirty="0" err="1"/>
              <a:t>marketingowa</a:t>
            </a:r>
            <a:r>
              <a:rPr lang="en-US" sz="3200" dirty="0"/>
              <a:t>: </a:t>
            </a:r>
            <a:r>
              <a:rPr lang="pl-PL" sz="3200" dirty="0" smtClean="0"/>
              <a:t/>
            </a:r>
            <a:br>
              <a:rPr lang="pl-PL" sz="3200" dirty="0" smtClean="0"/>
            </a:br>
            <a:r>
              <a:rPr lang="en-US" sz="3200" dirty="0" err="1" smtClean="0"/>
              <a:t>dowody</a:t>
            </a:r>
            <a:r>
              <a:rPr lang="en-US" sz="3200" dirty="0" smtClean="0"/>
              <a:t> </a:t>
            </a:r>
            <a:r>
              <a:rPr lang="en-US" sz="3200" dirty="0" err="1"/>
              <a:t>fizyczne</a:t>
            </a:r>
            <a:endParaRPr dirty="0"/>
          </a:p>
        </p:txBody>
      </p:sp>
      <p:sp>
        <p:nvSpPr>
          <p:cNvPr id="546" name="Google Shape;546;p6"/>
          <p:cNvSpPr txBox="1">
            <a:spLocks noGrp="1"/>
          </p:cNvSpPr>
          <p:nvPr>
            <p:ph type="body" idx="1"/>
          </p:nvPr>
        </p:nvSpPr>
        <p:spPr>
          <a:xfrm>
            <a:off x="628650" y="1369227"/>
            <a:ext cx="7886700" cy="2447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Projekt marki</a:t>
            </a:r>
            <a:endParaRPr sz="1800">
              <a:solidFill>
                <a:srgbClr val="151149"/>
              </a:solidFill>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Poziom włączenia referencji za pośrednictwem technologii cyfrowych</a:t>
            </a:r>
            <a:endParaRPr sz="1800">
              <a:solidFill>
                <a:srgbClr val="151149"/>
              </a:solidFill>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Rola wideo i obrazu</a:t>
            </a:r>
            <a:endParaRPr sz="1800">
              <a:solidFill>
                <a:srgbClr val="151149"/>
              </a:solidFill>
            </a:endParaRPr>
          </a:p>
          <a:p>
            <a:pPr marL="285750" marR="0" lvl="0" indent="-285750" algn="l" rtl="0">
              <a:lnSpc>
                <a:spcPct val="155555"/>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Standaryzacja doświadczeń w różnych kanałach cyfrowych</a:t>
            </a:r>
            <a:endParaRPr sz="1800">
              <a:solidFill>
                <a:srgbClr val="151149"/>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p90"/>
          <p:cNvSpPr txBox="1"/>
          <p:nvPr/>
        </p:nvSpPr>
        <p:spPr>
          <a:xfrm>
            <a:off x="629841" y="1371600"/>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Tematy </a:t>
            </a:r>
            <a:endParaRPr sz="1400" b="0" i="0" u="none" strike="noStrike" cap="none">
              <a:solidFill>
                <a:srgbClr val="000000"/>
              </a:solidFill>
              <a:latin typeface="Arial"/>
              <a:ea typeface="Arial"/>
              <a:cs typeface="Arial"/>
              <a:sym typeface="Arial"/>
            </a:endParaRPr>
          </a:p>
        </p:txBody>
      </p:sp>
      <p:sp>
        <p:nvSpPr>
          <p:cNvPr id="552" name="Google Shape;552;p90"/>
          <p:cNvSpPr txBox="1"/>
          <p:nvPr/>
        </p:nvSpPr>
        <p:spPr>
          <a:xfrm>
            <a:off x="0" y="1531120"/>
            <a:ext cx="9144000" cy="1754286"/>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100"/>
              <a:buFont typeface="Arial"/>
              <a:buNone/>
            </a:pPr>
            <a:r>
              <a:rPr lang="en-US" sz="6000" b="1" i="0" u="none" strike="noStrike" cap="none" dirty="0" err="1">
                <a:solidFill>
                  <a:srgbClr val="151149"/>
                </a:solidFill>
                <a:sym typeface="Arial"/>
              </a:rPr>
              <a:t>Doświadczenie</a:t>
            </a:r>
            <a:r>
              <a:rPr lang="en-US" sz="6000" b="1" i="0" u="none" strike="noStrike" cap="none" dirty="0">
                <a:solidFill>
                  <a:srgbClr val="151149"/>
                </a:solidFill>
                <a:sym typeface="Arial"/>
              </a:rPr>
              <a:t> </a:t>
            </a:r>
            <a:r>
              <a:rPr lang="pl-PL" sz="6000" b="1" i="0" u="none" strike="noStrike" cap="none" dirty="0" smtClean="0">
                <a:solidFill>
                  <a:srgbClr val="151149"/>
                </a:solidFill>
                <a:sym typeface="Arial"/>
              </a:rPr>
              <a:t/>
            </a:r>
            <a:br>
              <a:rPr lang="pl-PL" sz="6000" b="1" i="0" u="none" strike="noStrike" cap="none" dirty="0" smtClean="0">
                <a:solidFill>
                  <a:srgbClr val="151149"/>
                </a:solidFill>
                <a:sym typeface="Arial"/>
              </a:rPr>
            </a:br>
            <a:r>
              <a:rPr lang="en-US" sz="6000" b="1" i="0" u="none" strike="noStrike" cap="none" dirty="0" smtClean="0">
                <a:solidFill>
                  <a:srgbClr val="151149"/>
                </a:solidFill>
                <a:sym typeface="Arial"/>
              </a:rPr>
              <a:t>w </a:t>
            </a:r>
            <a:r>
              <a:rPr lang="en-US" sz="6000" b="1" i="0" u="none" strike="noStrike" cap="none" dirty="0" err="1">
                <a:solidFill>
                  <a:srgbClr val="151149"/>
                </a:solidFill>
                <a:sym typeface="Arial"/>
              </a:rPr>
              <a:t>marketingu</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cyfrowym</a:t>
            </a:r>
            <a:endParaRPr sz="60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56"/>
        <p:cNvGrpSpPr/>
        <p:nvPr/>
      </p:nvGrpSpPr>
      <p:grpSpPr>
        <a:xfrm>
          <a:off x="0" y="0"/>
          <a:ext cx="0" cy="0"/>
          <a:chOff x="0" y="0"/>
          <a:chExt cx="0" cy="0"/>
        </a:xfrm>
      </p:grpSpPr>
      <p:sp>
        <p:nvSpPr>
          <p:cNvPr id="557" name="Google Shape;557;p1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8" name="Google Shape;558;p18"/>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59" name="Google Shape;559;p18"/>
          <p:cNvSpPr txBox="1">
            <a:spLocks noGrp="1"/>
          </p:cNvSpPr>
          <p:nvPr>
            <p:ph type="title"/>
          </p:nvPr>
        </p:nvSpPr>
        <p:spPr>
          <a:xfrm>
            <a:off x="478339" y="268618"/>
            <a:ext cx="7886700" cy="994172"/>
          </a:xfrm>
          <a:prstGeom prst="rect">
            <a:avLst/>
          </a:prstGeom>
          <a:noFill/>
          <a:ln>
            <a:noFill/>
          </a:ln>
        </p:spPr>
        <p:txBody>
          <a:bodyPr spcFirstLastPara="1" wrap="square" lIns="91425" tIns="45700" rIns="91425" bIns="45700" anchor="b" anchorCtr="0">
            <a:normAutofit/>
          </a:bodyPr>
          <a:lstStyle/>
          <a:p>
            <a:pPr marL="0" marR="0" lvl="0" indent="0" algn="l" rtl="0">
              <a:lnSpc>
                <a:spcPct val="100000"/>
              </a:lnSpc>
              <a:spcBef>
                <a:spcPts val="0"/>
              </a:spcBef>
              <a:spcAft>
                <a:spcPts val="0"/>
              </a:spcAft>
              <a:buClr>
                <a:srgbClr val="151149"/>
              </a:buClr>
              <a:buSzPts val="3200"/>
              <a:buFont typeface="Arial"/>
              <a:buNone/>
            </a:pPr>
            <a:r>
              <a:rPr lang="en-US" sz="3200" b="1" i="0" u="none" strike="noStrike" cap="none" dirty="0" err="1">
                <a:solidFill>
                  <a:srgbClr val="151149"/>
                </a:solidFill>
                <a:latin typeface="Arial"/>
                <a:ea typeface="Arial"/>
                <a:cs typeface="Arial"/>
                <a:sym typeface="Arial"/>
              </a:rPr>
              <a:t>Doświadczenie</a:t>
            </a:r>
            <a:r>
              <a:rPr lang="en-US" sz="3200" b="1" i="0" u="none" strike="noStrike" cap="none" dirty="0">
                <a:solidFill>
                  <a:srgbClr val="151149"/>
                </a:solidFill>
                <a:latin typeface="Arial"/>
                <a:ea typeface="Arial"/>
                <a:cs typeface="Arial"/>
                <a:sym typeface="Arial"/>
              </a:rPr>
              <a:t> w </a:t>
            </a:r>
            <a:r>
              <a:rPr lang="en-US" sz="3200" b="1" i="0" u="none" strike="noStrike" cap="none" dirty="0" err="1">
                <a:solidFill>
                  <a:srgbClr val="151149"/>
                </a:solidFill>
                <a:latin typeface="Arial"/>
                <a:ea typeface="Arial"/>
                <a:cs typeface="Arial"/>
                <a:sym typeface="Arial"/>
              </a:rPr>
              <a:t>marketingu</a:t>
            </a:r>
            <a:r>
              <a:rPr lang="en-US" sz="3200" b="1" i="0" u="none" strike="noStrike" cap="none" dirty="0">
                <a:solidFill>
                  <a:srgbClr val="151149"/>
                </a:solidFill>
                <a:latin typeface="Arial"/>
                <a:ea typeface="Arial"/>
                <a:cs typeface="Arial"/>
                <a:sym typeface="Arial"/>
              </a:rPr>
              <a:t> </a:t>
            </a:r>
            <a:r>
              <a:rPr lang="en-US" sz="3200" b="1" i="0" u="none" strike="noStrike" cap="none" dirty="0" err="1">
                <a:solidFill>
                  <a:srgbClr val="151149"/>
                </a:solidFill>
                <a:latin typeface="Arial"/>
                <a:ea typeface="Arial"/>
                <a:cs typeface="Arial"/>
                <a:sym typeface="Arial"/>
              </a:rPr>
              <a:t>cyfrowym</a:t>
            </a:r>
            <a:endParaRPr sz="3200" dirty="0">
              <a:solidFill>
                <a:srgbClr val="151149"/>
              </a:solidFill>
            </a:endParaRPr>
          </a:p>
        </p:txBody>
      </p:sp>
      <p:sp>
        <p:nvSpPr>
          <p:cNvPr id="560" name="Google Shape;560;p18"/>
          <p:cNvSpPr txBox="1">
            <a:spLocks noGrp="1"/>
          </p:cNvSpPr>
          <p:nvPr>
            <p:ph type="body" idx="1"/>
          </p:nvPr>
        </p:nvSpPr>
        <p:spPr>
          <a:xfrm>
            <a:off x="628650" y="1369218"/>
            <a:ext cx="7886700" cy="2852535"/>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dirty="0" err="1">
                <a:solidFill>
                  <a:srgbClr val="151149"/>
                </a:solidFill>
                <a:latin typeface="Arial"/>
                <a:ea typeface="Arial"/>
                <a:cs typeface="Arial"/>
                <a:sym typeface="Arial"/>
              </a:rPr>
              <a:t>Określenie</a:t>
            </a:r>
            <a:r>
              <a:rPr lang="en-US" sz="1800" b="0" i="0" u="none" strike="noStrike" cap="none" dirty="0">
                <a:solidFill>
                  <a:srgbClr val="151149"/>
                </a:solidFill>
                <a:latin typeface="Arial"/>
                <a:ea typeface="Arial"/>
                <a:cs typeface="Arial"/>
                <a:sym typeface="Arial"/>
              </a:rPr>
              <a:t>, w </a:t>
            </a:r>
            <a:r>
              <a:rPr lang="en-US" sz="1800" b="0" i="0" u="none" strike="noStrike" cap="none" dirty="0" err="1">
                <a:solidFill>
                  <a:srgbClr val="151149"/>
                </a:solidFill>
                <a:latin typeface="Arial"/>
                <a:ea typeface="Arial"/>
                <a:cs typeface="Arial"/>
                <a:sym typeface="Arial"/>
              </a:rPr>
              <a:t>jaki</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sposób</a:t>
            </a:r>
            <a:r>
              <a:rPr lang="en-US" sz="1800" b="0" i="0" u="none" strike="noStrike" cap="none" dirty="0">
                <a:solidFill>
                  <a:srgbClr val="151149"/>
                </a:solidFill>
                <a:latin typeface="Arial"/>
                <a:ea typeface="Arial"/>
                <a:cs typeface="Arial"/>
                <a:sym typeface="Arial"/>
              </a:rPr>
              <a:t> marketing </a:t>
            </a:r>
            <a:r>
              <a:rPr lang="en-US" sz="1800" b="0" i="0" u="none" strike="noStrike" cap="none" dirty="0" err="1">
                <a:solidFill>
                  <a:srgbClr val="151149"/>
                </a:solidFill>
                <a:latin typeface="Arial"/>
                <a:ea typeface="Arial"/>
                <a:cs typeface="Arial"/>
                <a:sym typeface="Arial"/>
              </a:rPr>
              <a:t>cyfrowy</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może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wykorzystać</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doświadczenie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klienta</a:t>
            </a:r>
            <a:r>
              <a:rPr lang="en-US" sz="1800" b="0" i="0" u="none" strike="noStrike" cap="none" dirty="0">
                <a:solidFill>
                  <a:srgbClr val="151149"/>
                </a:solidFill>
                <a:latin typeface="Arial"/>
                <a:ea typeface="Arial"/>
                <a:cs typeface="Arial"/>
                <a:sym typeface="Arial"/>
              </a:rPr>
              <a:t> w </a:t>
            </a:r>
            <a:r>
              <a:rPr lang="en-US" sz="1800" b="0" i="0" u="none" strike="noStrike" cap="none" dirty="0" err="1">
                <a:solidFill>
                  <a:srgbClr val="151149"/>
                </a:solidFill>
                <a:latin typeface="Arial"/>
                <a:ea typeface="Arial"/>
                <a:cs typeface="Arial"/>
                <a:sym typeface="Arial"/>
              </a:rPr>
              <a:t>fizycznych</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lub</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cyfrowych</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punktach</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kontaktu</a:t>
            </a:r>
            <a:r>
              <a:rPr lang="en-US" sz="1800" b="0" i="0" u="none" strike="noStrike" cap="none" dirty="0">
                <a:solidFill>
                  <a:srgbClr val="151149"/>
                </a:solidFill>
                <a:latin typeface="Arial"/>
                <a:ea typeface="Arial"/>
                <a:cs typeface="Arial"/>
                <a:sym typeface="Arial"/>
              </a:rPr>
              <a:t>.</a:t>
            </a:r>
            <a:endParaRPr dirty="0"/>
          </a:p>
          <a:p>
            <a:pPr marL="285750" lvl="0" indent="-285750">
              <a:lnSpc>
                <a:spcPct val="115000"/>
              </a:lnSpc>
              <a:spcBef>
                <a:spcPts val="1600"/>
              </a:spcBef>
              <a:buClr>
                <a:srgbClr val="11AA81"/>
              </a:buClr>
              <a:buSzPts val="2700"/>
              <a:buFont typeface="Arial"/>
              <a:buChar char="•"/>
            </a:pPr>
            <a:r>
              <a:rPr lang="en-US" sz="1800" b="0" i="0" u="none" strike="noStrike" cap="none" dirty="0" err="1" smtClean="0">
                <a:solidFill>
                  <a:srgbClr val="151149"/>
                </a:solidFill>
                <a:latin typeface="Arial"/>
                <a:ea typeface="Arial"/>
                <a:cs typeface="Arial"/>
                <a:sym typeface="Arial"/>
              </a:rPr>
              <a:t>Uży</a:t>
            </a:r>
            <a:r>
              <a:rPr lang="pl-PL" sz="1800" b="0" i="0" u="none" strike="noStrike" cap="none" dirty="0" err="1" smtClean="0">
                <a:solidFill>
                  <a:srgbClr val="151149"/>
                </a:solidFill>
                <a:latin typeface="Arial"/>
                <a:ea typeface="Arial"/>
                <a:cs typeface="Arial"/>
                <a:sym typeface="Arial"/>
              </a:rPr>
              <a:t>wanie</a:t>
            </a:r>
            <a:r>
              <a:rPr lang="pl-PL" sz="1800" dirty="0">
                <a:solidFill>
                  <a:srgbClr val="151149"/>
                </a:solidFill>
              </a:rPr>
              <a:t> CJM (</a:t>
            </a:r>
            <a:r>
              <a:rPr lang="pl-PL" sz="1800" dirty="0" err="1">
                <a:solidFill>
                  <a:srgbClr val="151149"/>
                </a:solidFill>
              </a:rPr>
              <a:t>Customer</a:t>
            </a:r>
            <a:r>
              <a:rPr lang="pl-PL" sz="1800" dirty="0">
                <a:solidFill>
                  <a:srgbClr val="151149"/>
                </a:solidFill>
              </a:rPr>
              <a:t> </a:t>
            </a:r>
            <a:r>
              <a:rPr lang="pl-PL" sz="1800" dirty="0" err="1">
                <a:solidFill>
                  <a:srgbClr val="151149"/>
                </a:solidFill>
              </a:rPr>
              <a:t>Journey</a:t>
            </a:r>
            <a:r>
              <a:rPr lang="pl-PL" sz="1800" dirty="0">
                <a:solidFill>
                  <a:srgbClr val="151149"/>
                </a:solidFill>
              </a:rPr>
              <a:t> </a:t>
            </a:r>
            <a:r>
              <a:rPr lang="pl-PL" sz="1800" dirty="0" err="1" smtClean="0">
                <a:solidFill>
                  <a:srgbClr val="151149"/>
                </a:solidFill>
              </a:rPr>
              <a:t>Mapping</a:t>
            </a:r>
            <a:r>
              <a:rPr lang="pl-PL" sz="1800" dirty="0" smtClean="0">
                <a:solidFill>
                  <a:srgbClr val="151149"/>
                </a:solidFill>
              </a:rPr>
              <a:t>; </a:t>
            </a:r>
            <a:r>
              <a:rPr lang="en-US" sz="1800" b="0" i="0" u="none" strike="noStrike" cap="none" dirty="0" err="1" smtClean="0">
                <a:solidFill>
                  <a:srgbClr val="151149"/>
                </a:solidFill>
                <a:latin typeface="Arial"/>
                <a:ea typeface="Arial"/>
                <a:cs typeface="Arial"/>
                <a:sym typeface="Arial"/>
              </a:rPr>
              <a:t>mapy</a:t>
            </a:r>
            <a:r>
              <a:rPr lang="en-US" sz="1800" b="0" i="0" u="none" strike="noStrike" cap="none" dirty="0" smtClean="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podróży</a:t>
            </a:r>
            <a:r>
              <a:rPr lang="en-US" sz="1800" b="0" i="0" u="none" strike="noStrike" cap="none" dirty="0">
                <a:solidFill>
                  <a:srgbClr val="151149"/>
                </a:solidFill>
                <a:latin typeface="Arial"/>
                <a:ea typeface="Arial"/>
                <a:cs typeface="Arial"/>
                <a:sym typeface="Arial"/>
              </a:rPr>
              <a:t> </a:t>
            </a:r>
            <a:r>
              <a:rPr lang="en-US" sz="1800" dirty="0" err="1" smtClean="0">
                <a:solidFill>
                  <a:srgbClr val="151149"/>
                </a:solidFill>
              </a:rPr>
              <a:t>klienta</a:t>
            </a:r>
            <a:r>
              <a:rPr lang="en-US" sz="1800" dirty="0" smtClean="0">
                <a:solidFill>
                  <a:srgbClr val="151149"/>
                </a:solidFill>
              </a:rPr>
              <a:t>), </a:t>
            </a:r>
            <a:r>
              <a:rPr lang="en-US" sz="1800" b="0" i="0" u="none" strike="noStrike" cap="none" dirty="0">
                <a:solidFill>
                  <a:srgbClr val="151149"/>
                </a:solidFill>
                <a:latin typeface="Arial"/>
                <a:ea typeface="Arial"/>
                <a:cs typeface="Arial"/>
                <a:sym typeface="Arial"/>
              </a:rPr>
              <a:t>aby </a:t>
            </a:r>
            <a:r>
              <a:rPr lang="en-US" sz="1800" b="0" i="0" u="none" strike="noStrike" cap="none" dirty="0" err="1">
                <a:solidFill>
                  <a:srgbClr val="151149"/>
                </a:solidFill>
                <a:latin typeface="Arial"/>
                <a:ea typeface="Arial"/>
                <a:cs typeface="Arial"/>
                <a:sym typeface="Arial"/>
              </a:rPr>
              <a:t>przedstawić</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doświadczenie</a:t>
            </a:r>
            <a:r>
              <a:rPr lang="en-US" sz="1800" b="0" i="0" u="none" strike="noStrike" cap="none" dirty="0">
                <a:solidFill>
                  <a:srgbClr val="151149"/>
                </a:solidFill>
                <a:latin typeface="Arial"/>
                <a:ea typeface="Arial"/>
                <a:cs typeface="Arial"/>
                <a:sym typeface="Arial"/>
              </a:rPr>
              <a:t> </a:t>
            </a:r>
            <a:r>
              <a:rPr lang="en-US" sz="1800" b="0" i="0" u="none" strike="noStrike" cap="none" dirty="0" err="1">
                <a:solidFill>
                  <a:srgbClr val="151149"/>
                </a:solidFill>
                <a:latin typeface="Arial"/>
                <a:ea typeface="Arial"/>
                <a:cs typeface="Arial"/>
                <a:sym typeface="Arial"/>
              </a:rPr>
              <a:t>klienta</a:t>
            </a:r>
            <a:r>
              <a:rPr lang="en-US" sz="1800" b="0" i="0" u="none" strike="noStrike" cap="none" dirty="0">
                <a:solidFill>
                  <a:srgbClr val="151149"/>
                </a:solidFill>
                <a:latin typeface="Arial"/>
                <a:ea typeface="Arial"/>
                <a:cs typeface="Arial"/>
                <a:sym typeface="Arial"/>
              </a:rPr>
              <a:t>.</a:t>
            </a:r>
            <a:endParaRPr dirty="0"/>
          </a:p>
          <a:p>
            <a:pPr marL="1371600" marR="0" lvl="0" indent="0" algn="l" rtl="0">
              <a:lnSpc>
                <a:spcPct val="100000"/>
              </a:lnSpc>
              <a:spcBef>
                <a:spcPts val="0"/>
              </a:spcBef>
              <a:spcAft>
                <a:spcPts val="0"/>
              </a:spcAft>
              <a:buClr>
                <a:srgbClr val="ED7D31"/>
              </a:buClr>
              <a:buSzPts val="2250"/>
              <a:buNone/>
            </a:pPr>
            <a:r>
              <a:rPr lang="en-US" sz="1800" b="0" i="0" u="none" strike="noStrike" cap="none" dirty="0">
                <a:solidFill>
                  <a:srgbClr val="151149"/>
                </a:solidFill>
                <a:latin typeface="Arial"/>
                <a:ea typeface="Arial"/>
                <a:cs typeface="Arial"/>
                <a:sym typeface="Arial"/>
              </a:rPr>
              <a:t> </a:t>
            </a:r>
            <a:endParaRPr dirty="0"/>
          </a:p>
          <a:p>
            <a:pPr marL="285750" marR="0" lvl="0" indent="-142875" algn="l" rtl="0">
              <a:lnSpc>
                <a:spcPct val="115000"/>
              </a:lnSpc>
              <a:spcBef>
                <a:spcPts val="1600"/>
              </a:spcBef>
              <a:spcAft>
                <a:spcPts val="0"/>
              </a:spcAft>
              <a:buClr>
                <a:srgbClr val="ED7D31"/>
              </a:buClr>
              <a:buSzPts val="2250"/>
              <a:buFont typeface="Arial"/>
              <a:buNone/>
            </a:pPr>
            <a:endParaRPr sz="1800" b="1" i="1" u="none" strike="noStrike" cap="none" dirty="0">
              <a:solidFill>
                <a:srgbClr val="151149"/>
              </a:solidFill>
              <a:latin typeface="Arial"/>
              <a:ea typeface="Arial"/>
              <a:cs typeface="Arial"/>
              <a:sym typeface="Arial"/>
            </a:endParaRPr>
          </a:p>
          <a:p>
            <a:pPr marL="285750" lvl="0" indent="-142875" algn="l" rtl="0">
              <a:lnSpc>
                <a:spcPct val="90000"/>
              </a:lnSpc>
              <a:spcBef>
                <a:spcPts val="1750"/>
              </a:spcBef>
              <a:spcAft>
                <a:spcPts val="0"/>
              </a:spcAft>
              <a:buClr>
                <a:srgbClr val="ED7D31"/>
              </a:buClr>
              <a:buSzPts val="2250"/>
              <a:buFont typeface="Arial"/>
              <a:buNone/>
            </a:pPr>
            <a:endParaRPr sz="1800" dirty="0">
              <a:solidFill>
                <a:srgbClr val="151149"/>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sp>
        <p:nvSpPr>
          <p:cNvPr id="565" name="Google Shape;565;p91"/>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rgbClr val="000000"/>
              </a:buClr>
              <a:buSzPts val="2400"/>
              <a:buFont typeface="Arial"/>
              <a:buNone/>
            </a:pPr>
            <a:r>
              <a:rPr lang="en-US" sz="2400" b="1" i="0" u="none" strike="noStrike" cap="none">
                <a:solidFill>
                  <a:schemeClr val="lt1"/>
                </a:solidFill>
                <a:latin typeface="Roboto"/>
                <a:ea typeface="Roboto"/>
                <a:cs typeface="Roboto"/>
                <a:sym typeface="Roboto"/>
              </a:rPr>
              <a:t>Tematy </a:t>
            </a:r>
            <a:endParaRPr sz="1400" b="0" i="0" u="none" strike="noStrike" cap="none">
              <a:solidFill>
                <a:srgbClr val="000000"/>
              </a:solidFill>
              <a:latin typeface="Arial"/>
              <a:ea typeface="Arial"/>
              <a:cs typeface="Arial"/>
              <a:sym typeface="Arial"/>
            </a:endParaRPr>
          </a:p>
        </p:txBody>
      </p:sp>
      <p:sp>
        <p:nvSpPr>
          <p:cNvPr id="566" name="Google Shape;566;p91"/>
          <p:cNvSpPr txBox="1"/>
          <p:nvPr/>
        </p:nvSpPr>
        <p:spPr>
          <a:xfrm>
            <a:off x="0" y="1925419"/>
            <a:ext cx="9143999"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i="0" u="none" strike="noStrike" cap="none" dirty="0" err="1">
                <a:solidFill>
                  <a:srgbClr val="151149"/>
                </a:solidFill>
                <a:sym typeface="Arial"/>
              </a:rPr>
              <a:t>Pomiar</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i</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kontrola</a:t>
            </a:r>
            <a:endParaRPr sz="6000" b="1" i="0" u="none" strike="noStrike" cap="none" dirty="0">
              <a:solidFill>
                <a:srgbClr val="151149"/>
              </a:solidFill>
              <a:latin typeface="Calibri"/>
              <a:ea typeface="Calibri"/>
              <a:cs typeface="Calibri"/>
              <a:sym typeface="Calibri"/>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sp>
        <p:nvSpPr>
          <p:cNvPr id="571" name="Google Shape;571;p9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2" name="Google Shape;572;p92"/>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73" name="Google Shape;573;p92"/>
          <p:cNvSpPr txBox="1">
            <a:spLocks noGrp="1"/>
          </p:cNvSpPr>
          <p:nvPr>
            <p:ph type="title"/>
          </p:nvPr>
        </p:nvSpPr>
        <p:spPr>
          <a:xfrm>
            <a:off x="628650" y="-86745"/>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Pomiar i kontrola</a:t>
            </a:r>
            <a:endParaRPr/>
          </a:p>
        </p:txBody>
      </p:sp>
      <p:sp>
        <p:nvSpPr>
          <p:cNvPr id="574" name="Google Shape;574;p92"/>
          <p:cNvSpPr txBox="1">
            <a:spLocks noGrp="1"/>
          </p:cNvSpPr>
          <p:nvPr>
            <p:ph type="body" idx="1"/>
          </p:nvPr>
        </p:nvSpPr>
        <p:spPr>
          <a:xfrm>
            <a:off x="628650" y="1369218"/>
            <a:ext cx="7886700" cy="297927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Określenie, co będzie monitorowane</a:t>
            </a:r>
            <a:endParaRPr/>
          </a:p>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Określenie, które wskaźniki będą używane</a:t>
            </a:r>
            <a:endParaRPr/>
          </a:p>
          <a:p>
            <a:pPr marL="285750" marR="0" lvl="0" indent="-285750" algn="l" rtl="0">
              <a:lnSpc>
                <a:spcPct val="115000"/>
              </a:lnSpc>
              <a:spcBef>
                <a:spcPts val="1600"/>
              </a:spcBef>
              <a:spcAft>
                <a:spcPts val="0"/>
              </a:spcAft>
              <a:buClr>
                <a:srgbClr val="11AA81"/>
              </a:buClr>
              <a:buSzPts val="2700"/>
              <a:buFont typeface="Arial"/>
              <a:buChar char="•"/>
            </a:pPr>
            <a:r>
              <a:rPr lang="en-US" sz="1800" b="0" i="0" u="none" strike="noStrike" cap="none">
                <a:solidFill>
                  <a:srgbClr val="151149"/>
                </a:solidFill>
                <a:latin typeface="Arial"/>
                <a:ea typeface="Arial"/>
                <a:cs typeface="Arial"/>
                <a:sym typeface="Arial"/>
              </a:rPr>
              <a:t>Określenie obowiązków</a:t>
            </a:r>
            <a:endParaRPr/>
          </a:p>
          <a:p>
            <a:pPr marL="1371600" marR="0" lvl="0" indent="0" algn="l" rtl="0">
              <a:lnSpc>
                <a:spcPct val="100000"/>
              </a:lnSpc>
              <a:spcBef>
                <a:spcPts val="0"/>
              </a:spcBef>
              <a:spcAft>
                <a:spcPts val="0"/>
              </a:spcAft>
              <a:buClr>
                <a:srgbClr val="000000"/>
              </a:buClr>
              <a:buSzPts val="1800"/>
              <a:buFont typeface="Arial"/>
              <a:buNone/>
            </a:pPr>
            <a:r>
              <a:rPr lang="en-US" sz="2400" b="0" i="0" u="none" strike="noStrike" cap="none">
                <a:solidFill>
                  <a:schemeClr val="dk1"/>
                </a:solidFill>
                <a:latin typeface="Arial"/>
                <a:ea typeface="Arial"/>
                <a:cs typeface="Arial"/>
                <a:sym typeface="Arial"/>
              </a:rPr>
              <a:t> </a:t>
            </a:r>
            <a:endParaRPr sz="1800" b="0" i="0" u="none" strike="noStrike" cap="none">
              <a:solidFill>
                <a:srgbClr val="000000"/>
              </a:solidFill>
              <a:latin typeface="Arial"/>
              <a:ea typeface="Arial"/>
              <a:cs typeface="Arial"/>
              <a:sym typeface="Arial"/>
            </a:endParaRPr>
          </a:p>
          <a:p>
            <a:pPr marL="0" marR="0" lvl="0" indent="0" algn="l" rtl="0">
              <a:lnSpc>
                <a:spcPct val="115000"/>
              </a:lnSpc>
              <a:spcBef>
                <a:spcPts val="1600"/>
              </a:spcBef>
              <a:spcAft>
                <a:spcPts val="0"/>
              </a:spcAft>
              <a:buClr>
                <a:srgbClr val="000000"/>
              </a:buClr>
              <a:buSzPts val="1800"/>
              <a:buFont typeface="Arial"/>
              <a:buNone/>
            </a:pPr>
            <a:endParaRPr sz="2400" b="1" i="1" u="none" strike="noStrike" cap="none">
              <a:solidFill>
                <a:schemeClr val="dk1"/>
              </a:solidFill>
              <a:latin typeface="Arial"/>
              <a:ea typeface="Arial"/>
              <a:cs typeface="Arial"/>
              <a:sym typeface="Arial"/>
            </a:endParaRPr>
          </a:p>
          <a:p>
            <a:pPr marL="0" lvl="0" indent="0" algn="l" rtl="0">
              <a:lnSpc>
                <a:spcPct val="90000"/>
              </a:lnSpc>
              <a:spcBef>
                <a:spcPts val="1750"/>
              </a:spcBef>
              <a:spcAft>
                <a:spcPts val="0"/>
              </a:spcAft>
              <a:buClr>
                <a:srgbClr val="161249"/>
              </a:buClr>
              <a:buSzPts val="2100"/>
              <a:buNone/>
            </a:pPr>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78"/>
        <p:cNvGrpSpPr/>
        <p:nvPr/>
      </p:nvGrpSpPr>
      <p:grpSpPr>
        <a:xfrm>
          <a:off x="0" y="0"/>
          <a:ext cx="0" cy="0"/>
          <a:chOff x="0" y="0"/>
          <a:chExt cx="0" cy="0"/>
        </a:xfrm>
      </p:grpSpPr>
      <p:sp>
        <p:nvSpPr>
          <p:cNvPr id="579" name="Google Shape;579;p9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FF0000"/>
              </a:solidFill>
              <a:latin typeface="Arial"/>
              <a:ea typeface="Arial"/>
              <a:cs typeface="Arial"/>
              <a:sym typeface="Arial"/>
            </a:endParaRPr>
          </a:p>
        </p:txBody>
      </p:sp>
      <p:sp>
        <p:nvSpPr>
          <p:cNvPr id="580" name="Google Shape;580;p95"/>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81" name="Google Shape;581;p95"/>
          <p:cNvSpPr txBox="1">
            <a:spLocks noGrp="1"/>
          </p:cNvSpPr>
          <p:nvPr>
            <p:ph type="body" idx="1"/>
          </p:nvPr>
        </p:nvSpPr>
        <p:spPr>
          <a:xfrm>
            <a:off x="840583" y="324829"/>
            <a:ext cx="6614100" cy="3879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pl-PL" sz="2800" dirty="0" smtClean="0"/>
              <a:t>Zadanie na zaliczenie</a:t>
            </a:r>
            <a:endParaRPr sz="2800" dirty="0"/>
          </a:p>
        </p:txBody>
      </p:sp>
      <p:sp>
        <p:nvSpPr>
          <p:cNvPr id="582" name="Google Shape;582;p95"/>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marR="0" lvl="0" indent="0" algn="l" rtl="0">
              <a:lnSpc>
                <a:spcPct val="150000"/>
              </a:lnSpc>
              <a:spcBef>
                <a:spcPts val="0"/>
              </a:spcBef>
              <a:spcAft>
                <a:spcPts val="0"/>
              </a:spcAft>
              <a:buClr>
                <a:srgbClr val="000000"/>
              </a:buClr>
              <a:buSzPts val="1800"/>
              <a:buFont typeface="Arial"/>
              <a:buNone/>
            </a:pPr>
            <a:r>
              <a:rPr lang="en-US" sz="1800" b="0" i="0" u="none" strike="noStrike" cap="none" dirty="0" err="1">
                <a:latin typeface="Arial"/>
                <a:ea typeface="Arial"/>
                <a:cs typeface="Arial"/>
                <a:sym typeface="Arial"/>
              </a:rPr>
              <a:t>Wybierz</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markę</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i</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biorąc</a:t>
            </a:r>
            <a:r>
              <a:rPr lang="en-US" sz="1800" b="0" i="0" u="none" strike="noStrike" cap="none" dirty="0">
                <a:latin typeface="Arial"/>
                <a:ea typeface="Arial"/>
                <a:cs typeface="Arial"/>
                <a:sym typeface="Arial"/>
              </a:rPr>
              <a:t> pod </a:t>
            </a:r>
            <a:r>
              <a:rPr lang="en-US" sz="1800" b="0" i="0" u="none" strike="noStrike" cap="none" dirty="0" err="1">
                <a:latin typeface="Arial"/>
                <a:ea typeface="Arial"/>
                <a:cs typeface="Arial"/>
                <a:sym typeface="Arial"/>
              </a:rPr>
              <a:t>uwagę</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proces</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opracowywania</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strategii</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marketingu</a:t>
            </a:r>
            <a:r>
              <a:rPr lang="en-US" sz="1800" b="0" i="0" u="none" strike="noStrike" cap="none" dirty="0">
                <a:latin typeface="Arial"/>
                <a:ea typeface="Arial"/>
                <a:cs typeface="Arial"/>
                <a:sym typeface="Arial"/>
              </a:rPr>
              <a:t> </a:t>
            </a:r>
            <a:r>
              <a:rPr lang="en-US" sz="1800" b="0" i="0" u="none" strike="noStrike" cap="none" dirty="0" err="1">
                <a:latin typeface="Arial"/>
                <a:ea typeface="Arial"/>
                <a:cs typeface="Arial"/>
                <a:sym typeface="Arial"/>
              </a:rPr>
              <a:t>cyfrowego</a:t>
            </a:r>
            <a:r>
              <a:rPr lang="en-US" sz="1800" b="0" i="0" u="none" strike="noStrike" cap="none" dirty="0">
                <a:latin typeface="Arial"/>
                <a:ea typeface="Arial"/>
                <a:cs typeface="Arial"/>
                <a:sym typeface="Arial"/>
              </a:rPr>
              <a:t>, </a:t>
            </a:r>
            <a:r>
              <a:rPr lang="pl-PL" sz="1800" b="0" i="0" u="none" strike="noStrike" cap="none" dirty="0" smtClean="0">
                <a:latin typeface="Arial"/>
                <a:ea typeface="Arial"/>
                <a:cs typeface="Arial"/>
                <a:sym typeface="Arial"/>
              </a:rPr>
              <a:t>przeanalizu</a:t>
            </a:r>
            <a:r>
              <a:rPr lang="pl-PL" sz="1800" dirty="0" smtClean="0"/>
              <a:t>j </a:t>
            </a:r>
            <a:r>
              <a:rPr lang="en-US" sz="1800" b="0" i="0" u="none" strike="noStrike" cap="none" dirty="0" err="1" smtClean="0">
                <a:latin typeface="Arial"/>
                <a:ea typeface="Arial"/>
                <a:cs typeface="Arial"/>
                <a:sym typeface="Arial"/>
              </a:rPr>
              <a:t>markę</a:t>
            </a:r>
            <a:r>
              <a:rPr lang="en-US" sz="1800" b="0" i="0" u="none" strike="noStrike" cap="none" dirty="0" smtClean="0">
                <a:latin typeface="Arial"/>
                <a:ea typeface="Arial"/>
                <a:cs typeface="Arial"/>
                <a:sym typeface="Arial"/>
              </a:rPr>
              <a:t> </a:t>
            </a:r>
            <a:r>
              <a:rPr lang="pl-PL" sz="1800" b="0" i="0" u="none" strike="noStrike" cap="none" dirty="0" smtClean="0">
                <a:latin typeface="Arial"/>
                <a:ea typeface="Arial"/>
                <a:cs typeface="Arial"/>
                <a:sym typeface="Arial"/>
              </a:rPr>
              <a:t>względem różnych </a:t>
            </a:r>
            <a:r>
              <a:rPr lang="en-US" sz="1800" b="0" i="0" u="none" strike="noStrike" cap="none" dirty="0" smtClean="0">
                <a:latin typeface="Arial"/>
                <a:ea typeface="Arial"/>
                <a:cs typeface="Arial"/>
                <a:sym typeface="Arial"/>
              </a:rPr>
              <a:t>element</a:t>
            </a:r>
            <a:r>
              <a:rPr lang="pl-PL" sz="1800" b="0" i="0" u="none" strike="noStrike" cap="none" dirty="0" smtClean="0">
                <a:latin typeface="Arial"/>
                <a:ea typeface="Arial"/>
                <a:cs typeface="Arial"/>
                <a:sym typeface="Arial"/>
              </a:rPr>
              <a:t>ów.</a:t>
            </a:r>
            <a:r>
              <a:rPr lang="en-US" sz="1800" b="0" i="0" u="none" strike="noStrike" cap="none" dirty="0" smtClean="0">
                <a:latin typeface="Arial"/>
                <a:ea typeface="Arial"/>
                <a:cs typeface="Arial"/>
                <a:sym typeface="Arial"/>
              </a:rPr>
              <a:t> </a:t>
            </a:r>
            <a:r>
              <a:rPr lang="en-US" sz="1800" b="0" i="0" u="none" strike="noStrike" cap="none" dirty="0">
                <a:latin typeface="Arial"/>
                <a:ea typeface="Arial"/>
                <a:cs typeface="Arial"/>
                <a:sym typeface="Arial"/>
              </a:rPr>
              <a:t>	</a:t>
            </a:r>
            <a:endParaRPr dirty="0"/>
          </a:p>
          <a:p>
            <a:pPr marL="1371600" marR="0" lvl="0" indent="0" algn="l" rtl="0">
              <a:lnSpc>
                <a:spcPct val="100000"/>
              </a:lnSpc>
              <a:spcBef>
                <a:spcPts val="0"/>
              </a:spcBef>
              <a:spcAft>
                <a:spcPts val="0"/>
              </a:spcAft>
              <a:buClr>
                <a:srgbClr val="000000"/>
              </a:buClr>
              <a:buSzPts val="1800"/>
              <a:buFont typeface="Arial"/>
              <a:buNone/>
            </a:pPr>
            <a:r>
              <a:rPr lang="en-US" sz="1600" b="0" i="0" u="none" strike="noStrike" cap="none" dirty="0">
                <a:solidFill>
                  <a:schemeClr val="dk1"/>
                </a:solidFill>
                <a:latin typeface="Arial"/>
                <a:ea typeface="Arial"/>
                <a:cs typeface="Arial"/>
                <a:sym typeface="Arial"/>
              </a:rPr>
              <a:t> </a:t>
            </a:r>
            <a:endParaRPr sz="1200" b="0" i="0" u="none" strike="noStrike" cap="none" dirty="0">
              <a:solidFill>
                <a:srgbClr val="000000"/>
              </a:solidFill>
              <a:latin typeface="Arial"/>
              <a:ea typeface="Arial"/>
              <a:cs typeface="Arial"/>
              <a:sym typeface="Arial"/>
            </a:endParaRPr>
          </a:p>
          <a:p>
            <a:pPr marL="0" lvl="0" indent="0" algn="l" rtl="0">
              <a:lnSpc>
                <a:spcPct val="108000"/>
              </a:lnSpc>
              <a:spcBef>
                <a:spcPts val="0"/>
              </a:spcBef>
              <a:spcAft>
                <a:spcPts val="0"/>
              </a:spcAft>
              <a:buClr>
                <a:schemeClr val="lt1"/>
              </a:buClr>
              <a:buSzPts val="1500"/>
              <a:buNone/>
            </a:pPr>
            <a:endParaRP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93"/>
          <p:cNvSpPr txBox="1"/>
          <p:nvPr/>
        </p:nvSpPr>
        <p:spPr>
          <a:xfrm>
            <a:off x="1" y="2541545"/>
            <a:ext cx="9143999" cy="6404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rgbClr val="000000"/>
              </a:buClr>
              <a:buSzPts val="1100"/>
              <a:buFont typeface="Arial"/>
              <a:buNone/>
            </a:pPr>
            <a:r>
              <a:rPr lang="en-US" sz="6000" b="1" i="0" u="none" strike="noStrike" cap="none" dirty="0" err="1">
                <a:solidFill>
                  <a:srgbClr val="151149"/>
                </a:solidFill>
                <a:sym typeface="Arial"/>
              </a:rPr>
              <a:t>Globalna</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strategia</a:t>
            </a:r>
            <a:r>
              <a:rPr lang="en-US" sz="6000" b="1" i="0" u="none" strike="noStrike" cap="none" dirty="0">
                <a:solidFill>
                  <a:srgbClr val="151149"/>
                </a:solidFill>
                <a:sym typeface="Arial"/>
              </a:rPr>
              <a:t> </a:t>
            </a:r>
            <a:r>
              <a:rPr lang="en-US" sz="6000" b="1" i="0" u="none" strike="noStrike" cap="none" dirty="0" err="1">
                <a:solidFill>
                  <a:srgbClr val="151149"/>
                </a:solidFill>
                <a:sym typeface="Arial"/>
              </a:rPr>
              <a:t>cyfrowa</a:t>
            </a:r>
            <a:endParaRPr sz="6000"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91"/>
        <p:cNvGrpSpPr/>
        <p:nvPr/>
      </p:nvGrpSpPr>
      <p:grpSpPr>
        <a:xfrm>
          <a:off x="0" y="0"/>
          <a:ext cx="0" cy="0"/>
          <a:chOff x="0" y="0"/>
          <a:chExt cx="0" cy="0"/>
        </a:xfrm>
      </p:grpSpPr>
      <p:sp>
        <p:nvSpPr>
          <p:cNvPr id="592" name="Google Shape;592;p9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3" name="Google Shape;593;p94"/>
          <p:cNvSpPr txBox="1"/>
          <p:nvPr/>
        </p:nvSpPr>
        <p:spPr>
          <a:xfrm>
            <a:off x="478339" y="1262790"/>
            <a:ext cx="8333400" cy="29391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chemeClr val="dk1"/>
              </a:solidFill>
              <a:latin typeface="Arial"/>
              <a:ea typeface="Arial"/>
              <a:cs typeface="Arial"/>
              <a:sym typeface="Arial"/>
            </a:endParaRPr>
          </a:p>
        </p:txBody>
      </p:sp>
      <p:sp>
        <p:nvSpPr>
          <p:cNvPr id="594" name="Google Shape;594;p94"/>
          <p:cNvSpPr txBox="1">
            <a:spLocks noGrp="1"/>
          </p:cNvSpPr>
          <p:nvPr>
            <p:ph type="title"/>
          </p:nvPr>
        </p:nvSpPr>
        <p:spPr>
          <a:xfrm>
            <a:off x="628650" y="357836"/>
            <a:ext cx="7886700" cy="572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Globalna strategia cyfrowa</a:t>
            </a:r>
            <a:endParaRPr/>
          </a:p>
        </p:txBody>
      </p:sp>
      <p:sp>
        <p:nvSpPr>
          <p:cNvPr id="595" name="Google Shape;595;p94"/>
          <p:cNvSpPr txBox="1">
            <a:spLocks noGrp="1"/>
          </p:cNvSpPr>
          <p:nvPr>
            <p:ph type="body" idx="1"/>
          </p:nvPr>
        </p:nvSpPr>
        <p:spPr>
          <a:xfrm>
            <a:off x="628650" y="1295992"/>
            <a:ext cx="7886700" cy="2905898"/>
          </a:xfrm>
          <a:prstGeom prst="rect">
            <a:avLst/>
          </a:prstGeom>
          <a:noFill/>
          <a:ln>
            <a:noFill/>
          </a:ln>
        </p:spPr>
        <p:txBody>
          <a:bodyPr spcFirstLastPara="1" wrap="square" lIns="91425" tIns="45700" rIns="91425" bIns="45700" anchor="t" anchorCtr="0">
            <a:normAutofit fontScale="25000" lnSpcReduction="20000"/>
          </a:bodyPr>
          <a:lstStyle/>
          <a:p>
            <a:pPr marL="285750" marR="0" lvl="0" indent="-227457" algn="l" rtl="0">
              <a:lnSpc>
                <a:spcPct val="150000"/>
              </a:lnSpc>
              <a:spcBef>
                <a:spcPts val="0"/>
              </a:spcBef>
              <a:spcAft>
                <a:spcPts val="0"/>
              </a:spcAft>
              <a:buClr>
                <a:srgbClr val="11AA81"/>
              </a:buClr>
              <a:buSzPct val="100000"/>
              <a:buFont typeface="Arial"/>
              <a:buChar char="•"/>
            </a:pPr>
            <a:r>
              <a:rPr lang="en-US" sz="7200" b="0" i="0" u="none" strike="noStrike" cap="none" dirty="0">
                <a:solidFill>
                  <a:srgbClr val="151149"/>
                </a:solidFill>
                <a:latin typeface="Arial"/>
                <a:ea typeface="Arial"/>
                <a:cs typeface="Arial"/>
                <a:sym typeface="Arial"/>
              </a:rPr>
              <a:t>Model Canvas </a:t>
            </a:r>
            <a:r>
              <a:rPr lang="en-US" sz="7200" b="0" i="0" u="none" strike="noStrike" cap="none" dirty="0" err="1">
                <a:solidFill>
                  <a:srgbClr val="151149"/>
                </a:solidFill>
                <a:latin typeface="Arial"/>
                <a:ea typeface="Arial"/>
                <a:cs typeface="Arial"/>
                <a:sym typeface="Arial"/>
              </a:rPr>
              <a:t>służy</a:t>
            </a:r>
            <a:r>
              <a:rPr lang="en-US" sz="7200" b="0" i="0" u="none" strike="noStrike" cap="none" dirty="0">
                <a:solidFill>
                  <a:srgbClr val="151149"/>
                </a:solidFill>
                <a:latin typeface="Arial"/>
                <a:ea typeface="Arial"/>
                <a:cs typeface="Arial"/>
                <a:sym typeface="Arial"/>
              </a:rPr>
              <a:t> do </a:t>
            </a:r>
            <a:r>
              <a:rPr lang="en-US" sz="7200" b="0" i="0" u="none" strike="noStrike" cap="none" dirty="0" err="1">
                <a:solidFill>
                  <a:srgbClr val="151149"/>
                </a:solidFill>
                <a:latin typeface="Arial"/>
                <a:ea typeface="Arial"/>
                <a:cs typeface="Arial"/>
                <a:sym typeface="Arial"/>
              </a:rPr>
              <a:t>przeprowadzania</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planowania</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strategicznego</a:t>
            </a:r>
            <a:r>
              <a:rPr lang="en-US" sz="7200" b="0" i="0" u="none" strike="noStrike" cap="none" dirty="0">
                <a:solidFill>
                  <a:srgbClr val="151149"/>
                </a:solidFill>
                <a:latin typeface="Arial"/>
                <a:ea typeface="Arial"/>
                <a:cs typeface="Arial"/>
                <a:sym typeface="Arial"/>
              </a:rPr>
              <a:t> </a:t>
            </a:r>
            <a:r>
              <a:rPr lang="pl-PL" sz="7200" b="0" i="0" u="none" strike="noStrike" cap="none" dirty="0" smtClean="0">
                <a:solidFill>
                  <a:srgbClr val="151149"/>
                </a:solidFill>
                <a:latin typeface="Arial"/>
                <a:ea typeface="Arial"/>
                <a:cs typeface="Arial"/>
                <a:sym typeface="Arial"/>
              </a:rPr>
              <a:t/>
            </a:r>
            <a:br>
              <a:rPr lang="pl-PL" sz="7200" b="0" i="0" u="none" strike="noStrike" cap="none" dirty="0" smtClean="0">
                <a:solidFill>
                  <a:srgbClr val="151149"/>
                </a:solidFill>
                <a:latin typeface="Arial"/>
                <a:ea typeface="Arial"/>
                <a:cs typeface="Arial"/>
                <a:sym typeface="Arial"/>
              </a:rPr>
            </a:br>
            <a:r>
              <a:rPr lang="en-US" sz="7200" b="0" i="0" u="none" strike="noStrike" cap="none" dirty="0" smtClean="0">
                <a:solidFill>
                  <a:srgbClr val="151149"/>
                </a:solidFill>
                <a:latin typeface="Arial"/>
                <a:ea typeface="Arial"/>
                <a:cs typeface="Arial"/>
                <a:sym typeface="Arial"/>
              </a:rPr>
              <a:t>w </a:t>
            </a:r>
            <a:r>
              <a:rPr lang="en-US" sz="7200" b="0" i="0" u="none" strike="noStrike" cap="none" dirty="0" err="1">
                <a:solidFill>
                  <a:srgbClr val="151149"/>
                </a:solidFill>
                <a:latin typeface="Arial"/>
                <a:ea typeface="Arial"/>
                <a:cs typeface="Arial"/>
                <a:sym typeface="Arial"/>
              </a:rPr>
              <a:t>oparciu</a:t>
            </a:r>
            <a:r>
              <a:rPr lang="en-US" sz="7200" b="0" i="0" u="none" strike="noStrike" cap="none" dirty="0">
                <a:solidFill>
                  <a:srgbClr val="151149"/>
                </a:solidFill>
                <a:latin typeface="Arial"/>
                <a:ea typeface="Arial"/>
                <a:cs typeface="Arial"/>
                <a:sym typeface="Arial"/>
              </a:rPr>
              <a:t> o </a:t>
            </a:r>
            <a:r>
              <a:rPr lang="en-US" sz="7200" b="0" i="0" u="none" strike="noStrike" cap="none" dirty="0" err="1">
                <a:solidFill>
                  <a:srgbClr val="151149"/>
                </a:solidFill>
                <a:latin typeface="Arial"/>
                <a:ea typeface="Arial"/>
                <a:cs typeface="Arial"/>
                <a:sym typeface="Arial"/>
              </a:rPr>
              <a:t>zasady</a:t>
            </a:r>
            <a:r>
              <a:rPr lang="en-US" sz="7200" b="0" i="0" u="none" strike="noStrike" cap="none" dirty="0">
                <a:solidFill>
                  <a:srgbClr val="151149"/>
                </a:solidFill>
                <a:latin typeface="Arial"/>
                <a:ea typeface="Arial"/>
                <a:cs typeface="Arial"/>
                <a:sym typeface="Arial"/>
              </a:rPr>
              <a:t> </a:t>
            </a:r>
            <a:r>
              <a:rPr lang="en-US" sz="7200" b="0" i="0" u="none" strike="noStrike" cap="none" dirty="0" err="1" smtClean="0">
                <a:solidFill>
                  <a:srgbClr val="151149"/>
                </a:solidFill>
                <a:latin typeface="Arial"/>
                <a:ea typeface="Arial"/>
                <a:cs typeface="Arial"/>
                <a:sym typeface="Arial"/>
              </a:rPr>
              <a:t>marketingowe</a:t>
            </a:r>
            <a:r>
              <a:rPr lang="pl-PL" sz="7200" b="0" i="0" u="none" strike="noStrike" cap="none" dirty="0" smtClean="0">
                <a:solidFill>
                  <a:srgbClr val="151149"/>
                </a:solidFill>
                <a:latin typeface="Arial"/>
                <a:ea typeface="Arial"/>
                <a:cs typeface="Arial"/>
                <a:sym typeface="Arial"/>
              </a:rPr>
              <a:t>.</a:t>
            </a:r>
            <a:endParaRPr sz="7200" dirty="0"/>
          </a:p>
          <a:p>
            <a:pPr marL="285750" marR="0" lvl="0" indent="-227457" rtl="0">
              <a:lnSpc>
                <a:spcPct val="150000"/>
              </a:lnSpc>
              <a:spcBef>
                <a:spcPts val="1600"/>
              </a:spcBef>
              <a:spcAft>
                <a:spcPts val="0"/>
              </a:spcAft>
              <a:buClr>
                <a:srgbClr val="11AA81"/>
              </a:buClr>
              <a:buSzPct val="100000"/>
              <a:buFont typeface="Arial"/>
              <a:buChar char="•"/>
            </a:pPr>
            <a:r>
              <a:rPr lang="en-US" sz="7200" b="0" i="0" u="none" strike="noStrike" cap="none" dirty="0">
                <a:solidFill>
                  <a:srgbClr val="151149"/>
                </a:solidFill>
                <a:latin typeface="Arial"/>
                <a:ea typeface="Arial"/>
                <a:cs typeface="Arial"/>
                <a:sym typeface="Arial"/>
              </a:rPr>
              <a:t>Model Canvas </a:t>
            </a:r>
            <a:r>
              <a:rPr lang="en-US" sz="7200" b="0" i="0" u="none" strike="noStrike" cap="none" dirty="0" err="1">
                <a:solidFill>
                  <a:srgbClr val="151149"/>
                </a:solidFill>
                <a:latin typeface="Arial"/>
                <a:ea typeface="Arial"/>
                <a:cs typeface="Arial"/>
                <a:sym typeface="Arial"/>
              </a:rPr>
              <a:t>pozwala</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zdefiniować</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rolę</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marketingu</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cyfrowego</a:t>
            </a:r>
            <a:r>
              <a:rPr lang="en-US" sz="7200" b="0" i="0" u="none" strike="noStrike" cap="none" dirty="0">
                <a:solidFill>
                  <a:srgbClr val="151149"/>
                </a:solidFill>
                <a:latin typeface="Arial"/>
                <a:ea typeface="Arial"/>
                <a:cs typeface="Arial"/>
                <a:sym typeface="Arial"/>
              </a:rPr>
              <a:t> </a:t>
            </a:r>
            <a:r>
              <a:rPr lang="pl-PL" sz="7200" b="0" i="0" u="none" strike="noStrike" cap="none" dirty="0" smtClean="0">
                <a:solidFill>
                  <a:srgbClr val="151149"/>
                </a:solidFill>
                <a:latin typeface="Arial"/>
                <a:ea typeface="Arial"/>
                <a:cs typeface="Arial"/>
                <a:sym typeface="Arial"/>
              </a:rPr>
              <a:t/>
            </a:r>
            <a:br>
              <a:rPr lang="pl-PL" sz="7200" b="0" i="0" u="none" strike="noStrike" cap="none" dirty="0" smtClean="0">
                <a:solidFill>
                  <a:srgbClr val="151149"/>
                </a:solidFill>
                <a:latin typeface="Arial"/>
                <a:ea typeface="Arial"/>
                <a:cs typeface="Arial"/>
                <a:sym typeface="Arial"/>
              </a:rPr>
            </a:br>
            <a:r>
              <a:rPr lang="en-US" sz="7200" b="0" i="0" u="none" strike="noStrike" cap="none" dirty="0" smtClean="0">
                <a:solidFill>
                  <a:srgbClr val="151149"/>
                </a:solidFill>
                <a:latin typeface="Arial"/>
                <a:ea typeface="Arial"/>
                <a:cs typeface="Arial"/>
                <a:sym typeface="Arial"/>
              </a:rPr>
              <a:t>w </a:t>
            </a:r>
            <a:r>
              <a:rPr lang="en-US" sz="7200" b="0" i="0" u="none" strike="noStrike" cap="none" dirty="0" err="1">
                <a:solidFill>
                  <a:srgbClr val="151149"/>
                </a:solidFill>
                <a:latin typeface="Arial"/>
                <a:ea typeface="Arial"/>
                <a:cs typeface="Arial"/>
                <a:sym typeface="Arial"/>
              </a:rPr>
              <a:t>strategicznej</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konceptualizacji</a:t>
            </a:r>
            <a:r>
              <a:rPr lang="en-US" sz="7200" b="0" i="0" u="none" strike="noStrike" cap="none" dirty="0">
                <a:solidFill>
                  <a:srgbClr val="151149"/>
                </a:solidFill>
                <a:latin typeface="Arial"/>
                <a:ea typeface="Arial"/>
                <a:cs typeface="Arial"/>
                <a:sym typeface="Arial"/>
              </a:rPr>
              <a:t> </a:t>
            </a:r>
            <a:r>
              <a:rPr lang="en-US" sz="7200" b="0" i="0" u="none" strike="noStrike" cap="none" dirty="0" err="1" smtClean="0">
                <a:solidFill>
                  <a:srgbClr val="151149"/>
                </a:solidFill>
                <a:latin typeface="Arial"/>
                <a:ea typeface="Arial"/>
                <a:cs typeface="Arial"/>
                <a:sym typeface="Arial"/>
              </a:rPr>
              <a:t>biznesu</a:t>
            </a:r>
            <a:r>
              <a:rPr lang="pl-PL" sz="7200" b="0" i="0" u="none" strike="noStrike" cap="none" dirty="0" smtClean="0">
                <a:solidFill>
                  <a:srgbClr val="151149"/>
                </a:solidFill>
                <a:latin typeface="Arial"/>
                <a:ea typeface="Arial"/>
                <a:cs typeface="Arial"/>
                <a:sym typeface="Arial"/>
              </a:rPr>
              <a:t>.</a:t>
            </a:r>
            <a:endParaRPr sz="7200" dirty="0"/>
          </a:p>
          <a:p>
            <a:pPr marL="285750" marR="0" lvl="0" indent="-182213" algn="l" rtl="0">
              <a:lnSpc>
                <a:spcPct val="150000"/>
              </a:lnSpc>
              <a:spcBef>
                <a:spcPts val="1600"/>
              </a:spcBef>
              <a:spcAft>
                <a:spcPts val="0"/>
              </a:spcAft>
              <a:buClr>
                <a:srgbClr val="11AA81"/>
              </a:buClr>
              <a:buSzPct val="60416"/>
              <a:buFont typeface="Arial"/>
              <a:buChar char="•"/>
            </a:pPr>
            <a:r>
              <a:rPr lang="en-US" sz="7200" b="0" i="0" u="none" strike="noStrike" cap="none" dirty="0">
                <a:solidFill>
                  <a:srgbClr val="151149"/>
                </a:solidFill>
                <a:latin typeface="Arial"/>
                <a:ea typeface="Arial"/>
                <a:cs typeface="Arial"/>
                <a:sym typeface="Arial"/>
              </a:rPr>
              <a:t>Model Canvas </a:t>
            </a:r>
            <a:r>
              <a:rPr lang="en-US" sz="7200" b="0" i="0" u="none" strike="noStrike" cap="none" dirty="0" err="1">
                <a:solidFill>
                  <a:srgbClr val="151149"/>
                </a:solidFill>
                <a:latin typeface="Arial"/>
                <a:ea typeface="Arial"/>
                <a:cs typeface="Arial"/>
                <a:sym typeface="Arial"/>
              </a:rPr>
              <a:t>syntetyzuje</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zestaw</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powiązanych</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elementów</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cyfrowych</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gdzie</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te</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latin typeface="Arial"/>
                <a:ea typeface="Arial"/>
                <a:cs typeface="Arial"/>
                <a:sym typeface="Arial"/>
              </a:rPr>
              <a:t>relacje</a:t>
            </a:r>
            <a:r>
              <a:rPr lang="en-US" sz="7200" b="0" i="0" u="none" strike="noStrike" cap="none" dirty="0">
                <a:solidFill>
                  <a:srgbClr val="151149"/>
                </a:solidFill>
                <a:latin typeface="Arial"/>
                <a:ea typeface="Arial"/>
                <a:cs typeface="Arial"/>
                <a:sym typeface="Arial"/>
              </a:rPr>
              <a:t> </a:t>
            </a:r>
            <a:r>
              <a:rPr lang="en-US" sz="7200" b="0" i="0" u="none" strike="noStrike" cap="none" dirty="0" err="1">
                <a:solidFill>
                  <a:srgbClr val="151149"/>
                </a:solidFill>
                <a:sym typeface="Arial"/>
              </a:rPr>
              <a:t>pozwalają</a:t>
            </a:r>
            <a:r>
              <a:rPr lang="en-US" sz="7200" b="0" i="0" u="none" strike="noStrike" cap="none" dirty="0">
                <a:solidFill>
                  <a:srgbClr val="151149"/>
                </a:solidFill>
                <a:sym typeface="Arial"/>
              </a:rPr>
              <a:t> </a:t>
            </a:r>
            <a:r>
              <a:rPr lang="en-US" sz="7200" b="0" i="0" u="none" strike="noStrike" cap="none" dirty="0" err="1">
                <a:solidFill>
                  <a:srgbClr val="151149"/>
                </a:solidFill>
                <a:sym typeface="Arial"/>
              </a:rPr>
              <a:t>firmie</a:t>
            </a:r>
            <a:r>
              <a:rPr lang="en-US" sz="7200" b="0" i="0" u="none" strike="noStrike" cap="none" dirty="0">
                <a:solidFill>
                  <a:srgbClr val="151149"/>
                </a:solidFill>
                <a:sym typeface="Arial"/>
              </a:rPr>
              <a:t> </a:t>
            </a:r>
            <a:r>
              <a:rPr lang="en-US" sz="7200" b="0" i="0" u="none" strike="noStrike" cap="none" dirty="0" err="1">
                <a:solidFill>
                  <a:srgbClr val="151149"/>
                </a:solidFill>
                <a:sym typeface="Arial"/>
              </a:rPr>
              <a:t>wyrazić</a:t>
            </a:r>
            <a:r>
              <a:rPr lang="en-US" sz="7200" b="0" i="0" u="none" strike="noStrike" cap="none" dirty="0">
                <a:solidFill>
                  <a:srgbClr val="151149"/>
                </a:solidFill>
                <a:sym typeface="Arial"/>
              </a:rPr>
              <a:t> </a:t>
            </a:r>
            <a:r>
              <a:rPr lang="en-US" sz="7200" b="0" i="0" u="none" strike="noStrike" cap="none" dirty="0" err="1">
                <a:solidFill>
                  <a:srgbClr val="151149"/>
                </a:solidFill>
                <a:sym typeface="Arial"/>
              </a:rPr>
              <a:t>logikę</a:t>
            </a:r>
            <a:r>
              <a:rPr lang="en-US" sz="7200" b="0" i="0" u="none" strike="noStrike" cap="none" dirty="0">
                <a:solidFill>
                  <a:srgbClr val="151149"/>
                </a:solidFill>
                <a:sym typeface="Arial"/>
              </a:rPr>
              <a:t> </a:t>
            </a:r>
            <a:r>
              <a:rPr lang="en-US" sz="7200" b="0" i="0" u="none" strike="noStrike" cap="none" dirty="0" err="1">
                <a:solidFill>
                  <a:srgbClr val="151149"/>
                </a:solidFill>
                <a:sym typeface="Arial"/>
              </a:rPr>
              <a:t>tego</a:t>
            </a:r>
            <a:r>
              <a:rPr lang="en-US" sz="7200" b="0" i="0" u="none" strike="noStrike" cap="none" dirty="0">
                <a:solidFill>
                  <a:srgbClr val="151149"/>
                </a:solidFill>
                <a:sym typeface="Arial"/>
              </a:rPr>
              <a:t>, w </a:t>
            </a:r>
            <a:r>
              <a:rPr lang="en-US" sz="7200" b="0" i="0" u="none" strike="noStrike" cap="none" dirty="0" err="1">
                <a:solidFill>
                  <a:srgbClr val="151149"/>
                </a:solidFill>
                <a:sym typeface="Arial"/>
              </a:rPr>
              <a:t>jaki</a:t>
            </a:r>
            <a:r>
              <a:rPr lang="en-US" sz="7200" b="0" i="0" u="none" strike="noStrike" cap="none" dirty="0">
                <a:solidFill>
                  <a:srgbClr val="151149"/>
                </a:solidFill>
                <a:sym typeface="Arial"/>
              </a:rPr>
              <a:t> </a:t>
            </a:r>
            <a:r>
              <a:rPr lang="en-US" sz="7200" b="0" i="0" u="none" strike="noStrike" cap="none" dirty="0" err="1">
                <a:solidFill>
                  <a:srgbClr val="151149"/>
                </a:solidFill>
                <a:sym typeface="Arial"/>
              </a:rPr>
              <a:t>sposób</a:t>
            </a:r>
            <a:r>
              <a:rPr lang="en-US" sz="7200" b="0" i="0" u="none" strike="noStrike" cap="none" dirty="0">
                <a:solidFill>
                  <a:srgbClr val="151149"/>
                </a:solidFill>
                <a:sym typeface="Arial"/>
              </a:rPr>
              <a:t> marketing </a:t>
            </a:r>
            <a:r>
              <a:rPr lang="en-US" sz="7200" b="0" i="0" u="none" strike="noStrike" cap="none" dirty="0" err="1">
                <a:solidFill>
                  <a:srgbClr val="151149"/>
                </a:solidFill>
                <a:sym typeface="Arial"/>
              </a:rPr>
              <a:t>cyfrowy</a:t>
            </a:r>
            <a:r>
              <a:rPr lang="en-US" sz="7200" b="0" i="0" u="none" strike="noStrike" cap="none" dirty="0">
                <a:solidFill>
                  <a:srgbClr val="151149"/>
                </a:solidFill>
                <a:sym typeface="Arial"/>
              </a:rPr>
              <a:t> </a:t>
            </a:r>
            <a:r>
              <a:rPr lang="en-US" sz="7200" b="0" i="0" u="none" strike="noStrike" cap="none" dirty="0" err="1">
                <a:solidFill>
                  <a:srgbClr val="151149"/>
                </a:solidFill>
                <a:sym typeface="Arial"/>
              </a:rPr>
              <a:t>pozwala</a:t>
            </a:r>
            <a:r>
              <a:rPr lang="en-US" sz="7200" b="0" i="0" u="none" strike="noStrike" cap="none" dirty="0">
                <a:solidFill>
                  <a:srgbClr val="151149"/>
                </a:solidFill>
                <a:sym typeface="Arial"/>
              </a:rPr>
              <a:t> </a:t>
            </a:r>
            <a:r>
              <a:rPr lang="en-US" sz="7200" b="0" i="0" u="none" strike="noStrike" cap="none" dirty="0" err="1">
                <a:solidFill>
                  <a:srgbClr val="151149"/>
                </a:solidFill>
                <a:sym typeface="Arial"/>
              </a:rPr>
              <a:t>jej</a:t>
            </a:r>
            <a:r>
              <a:rPr lang="en-US" sz="7200" b="0" i="0" u="none" strike="noStrike" cap="none" dirty="0">
                <a:solidFill>
                  <a:srgbClr val="151149"/>
                </a:solidFill>
                <a:sym typeface="Arial"/>
              </a:rPr>
              <a:t> </a:t>
            </a:r>
            <a:r>
              <a:rPr lang="en-US" sz="7200" b="0" i="0" u="none" strike="noStrike" cap="none" dirty="0" err="1">
                <a:solidFill>
                  <a:srgbClr val="151149"/>
                </a:solidFill>
                <a:sym typeface="Arial"/>
              </a:rPr>
              <a:t>zarabiać</a:t>
            </a:r>
            <a:r>
              <a:rPr lang="en-US" sz="7200" b="0" i="0" u="none" strike="noStrike" cap="none" dirty="0">
                <a:solidFill>
                  <a:srgbClr val="151149"/>
                </a:solidFill>
                <a:sym typeface="Arial"/>
              </a:rPr>
              <a:t> </a:t>
            </a:r>
            <a:r>
              <a:rPr lang="en-US" sz="7200" b="0" i="0" u="none" strike="noStrike" cap="none" dirty="0" err="1" smtClean="0">
                <a:solidFill>
                  <a:srgbClr val="151149"/>
                </a:solidFill>
                <a:sym typeface="Arial"/>
              </a:rPr>
              <a:t>pieniądze</a:t>
            </a:r>
            <a:r>
              <a:rPr lang="pl-PL" sz="7200" b="0" i="0" u="none" strike="noStrike" cap="none" dirty="0" smtClean="0">
                <a:solidFill>
                  <a:srgbClr val="151149"/>
                </a:solidFill>
                <a:sym typeface="Arial"/>
              </a:rPr>
              <a:t>.</a:t>
            </a:r>
            <a:endParaRPr sz="7200" dirty="0"/>
          </a:p>
          <a:p>
            <a:pPr marL="285750" marR="0" lvl="0" indent="-171450" algn="l" rtl="0">
              <a:lnSpc>
                <a:spcPct val="115000"/>
              </a:lnSpc>
              <a:spcBef>
                <a:spcPts val="1600"/>
              </a:spcBef>
              <a:spcAft>
                <a:spcPts val="0"/>
              </a:spcAft>
              <a:buClr>
                <a:schemeClr val="dk1"/>
              </a:buClr>
              <a:buSzPct val="159999"/>
              <a:buFont typeface="Arial"/>
              <a:buNone/>
            </a:pPr>
            <a:endParaRPr sz="1800" b="0" i="0" u="none" strike="noStrike" cap="none" dirty="0">
              <a:solidFill>
                <a:srgbClr val="000000"/>
              </a:solidFill>
              <a:latin typeface="Arial"/>
              <a:ea typeface="Arial"/>
              <a:cs typeface="Arial"/>
              <a:sym typeface="Arial"/>
            </a:endParaRPr>
          </a:p>
          <a:p>
            <a:pPr marL="1371600" marR="0" lvl="0" indent="0" algn="l" rtl="0">
              <a:lnSpc>
                <a:spcPct val="100000"/>
              </a:lnSpc>
              <a:spcBef>
                <a:spcPts val="0"/>
              </a:spcBef>
              <a:spcAft>
                <a:spcPts val="0"/>
              </a:spcAft>
              <a:buClr>
                <a:srgbClr val="000000"/>
              </a:buClr>
              <a:buSzPct val="119999"/>
              <a:buFont typeface="Arial"/>
              <a:buNone/>
            </a:pPr>
            <a:r>
              <a:rPr lang="en-US" sz="2400" b="0" i="0" u="none" strike="noStrike" cap="none" dirty="0">
                <a:solidFill>
                  <a:schemeClr val="dk1"/>
                </a:solidFill>
                <a:latin typeface="Arial"/>
                <a:ea typeface="Arial"/>
                <a:cs typeface="Arial"/>
                <a:sym typeface="Arial"/>
              </a:rPr>
              <a:t> </a:t>
            </a:r>
            <a:endParaRPr sz="1800" b="0" i="0" u="none" strike="noStrike" cap="none" dirty="0">
              <a:solidFill>
                <a:srgbClr val="000000"/>
              </a:solidFill>
              <a:latin typeface="Arial"/>
              <a:ea typeface="Arial"/>
              <a:cs typeface="Arial"/>
              <a:sym typeface="Arial"/>
            </a:endParaRPr>
          </a:p>
          <a:p>
            <a:pPr marL="0" marR="0" lvl="0" indent="0" algn="l" rtl="0">
              <a:lnSpc>
                <a:spcPct val="115000"/>
              </a:lnSpc>
              <a:spcBef>
                <a:spcPts val="1600"/>
              </a:spcBef>
              <a:spcAft>
                <a:spcPts val="0"/>
              </a:spcAft>
              <a:buClr>
                <a:srgbClr val="000000"/>
              </a:buClr>
              <a:buSzPct val="119999"/>
              <a:buFont typeface="Arial"/>
              <a:buNone/>
            </a:pPr>
            <a:endParaRPr sz="2400" b="1" i="1" u="none" strike="noStrike" cap="none" dirty="0">
              <a:solidFill>
                <a:schemeClr val="dk1"/>
              </a:solidFill>
              <a:latin typeface="Arial"/>
              <a:ea typeface="Arial"/>
              <a:cs typeface="Arial"/>
              <a:sym typeface="Arial"/>
            </a:endParaRPr>
          </a:p>
          <a:p>
            <a:pPr marL="0" lvl="0" indent="0" algn="l" rtl="0">
              <a:lnSpc>
                <a:spcPct val="90000"/>
              </a:lnSpc>
              <a:spcBef>
                <a:spcPts val="1750"/>
              </a:spcBef>
              <a:spcAft>
                <a:spcPts val="0"/>
              </a:spcAft>
              <a:buClr>
                <a:srgbClr val="161249"/>
              </a:buClr>
              <a:buSzPct val="100000"/>
              <a:buFont typeface="Arial"/>
              <a:buNone/>
            </a:pPr>
            <a:endParaRP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99"/>
        <p:cNvGrpSpPr/>
        <p:nvPr/>
      </p:nvGrpSpPr>
      <p:grpSpPr>
        <a:xfrm>
          <a:off x="0" y="0"/>
          <a:ext cx="0" cy="0"/>
          <a:chOff x="0" y="0"/>
          <a:chExt cx="0" cy="0"/>
        </a:xfrm>
      </p:grpSpPr>
      <p:sp>
        <p:nvSpPr>
          <p:cNvPr id="600" name="Google Shape;600;p96"/>
          <p:cNvSpPr txBox="1"/>
          <p:nvPr/>
        </p:nvSpPr>
        <p:spPr>
          <a:xfrm rot="-5400000">
            <a:off x="-1209805" y="970664"/>
            <a:ext cx="5202770" cy="1794592"/>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600"/>
              <a:buFont typeface="Arial"/>
              <a:buNone/>
            </a:pPr>
            <a:r>
              <a:rPr lang="en-US" sz="2600" b="1" i="0" u="none" strike="noStrike" cap="none" dirty="0" err="1" smtClean="0">
                <a:solidFill>
                  <a:srgbClr val="151149"/>
                </a:solidFill>
                <a:sym typeface="Arial"/>
              </a:rPr>
              <a:t>Rola</a:t>
            </a:r>
            <a:r>
              <a:rPr lang="en-US" sz="2600" b="1" i="0" u="none" strike="noStrike" cap="none" dirty="0" smtClean="0">
                <a:solidFill>
                  <a:srgbClr val="151149"/>
                </a:solidFill>
                <a:sym typeface="Arial"/>
              </a:rPr>
              <a:t> </a:t>
            </a:r>
            <a:r>
              <a:rPr lang="en-US" sz="2600" b="1" i="0" u="none" strike="noStrike" cap="none" dirty="0" err="1" smtClean="0">
                <a:solidFill>
                  <a:srgbClr val="151149"/>
                </a:solidFill>
                <a:sym typeface="Arial"/>
              </a:rPr>
              <a:t>marketingu</a:t>
            </a:r>
            <a:r>
              <a:rPr lang="en-US" sz="2600" b="1" i="0" u="none" strike="noStrike" cap="none" dirty="0" smtClean="0">
                <a:solidFill>
                  <a:srgbClr val="151149"/>
                </a:solidFill>
                <a:sym typeface="Arial"/>
              </a:rPr>
              <a:t> </a:t>
            </a:r>
            <a:r>
              <a:rPr lang="en-US" sz="2600" b="1" i="0" u="none" strike="noStrike" cap="none" dirty="0" err="1" smtClean="0">
                <a:solidFill>
                  <a:srgbClr val="151149"/>
                </a:solidFill>
                <a:sym typeface="Arial"/>
              </a:rPr>
              <a:t>cyfrowego</a:t>
            </a:r>
            <a:r>
              <a:rPr lang="en-US" sz="2600" b="1" i="0" u="none" strike="noStrike" cap="none" dirty="0" smtClean="0">
                <a:solidFill>
                  <a:srgbClr val="151149"/>
                </a:solidFill>
                <a:sym typeface="Arial"/>
              </a:rPr>
              <a:t> </a:t>
            </a:r>
            <a:endParaRPr sz="2600" dirty="0" smtClean="0"/>
          </a:p>
          <a:p>
            <a:pPr marL="0" marR="0" lvl="0" indent="0" algn="l" rtl="0">
              <a:lnSpc>
                <a:spcPct val="100000"/>
              </a:lnSpc>
              <a:spcBef>
                <a:spcPts val="0"/>
              </a:spcBef>
              <a:spcAft>
                <a:spcPts val="0"/>
              </a:spcAft>
              <a:buClr>
                <a:srgbClr val="000000"/>
              </a:buClr>
              <a:buSzPts val="2600"/>
              <a:buFont typeface="Arial"/>
              <a:buNone/>
            </a:pPr>
            <a:r>
              <a:rPr lang="en-US" sz="2600" b="1" i="0" u="none" strike="noStrike" cap="none" dirty="0" smtClean="0">
                <a:solidFill>
                  <a:srgbClr val="151149"/>
                </a:solidFill>
                <a:sym typeface="Arial"/>
              </a:rPr>
              <a:t>w </a:t>
            </a:r>
            <a:r>
              <a:rPr lang="en-US" sz="2600" b="1" i="0" u="none" strike="noStrike" cap="none" dirty="0" err="1" smtClean="0">
                <a:solidFill>
                  <a:srgbClr val="151149"/>
                </a:solidFill>
                <a:sym typeface="Arial"/>
              </a:rPr>
              <a:t>strategicznej</a:t>
            </a:r>
            <a:r>
              <a:rPr lang="en-US" sz="2600" b="1" i="0" u="none" strike="noStrike" cap="none" dirty="0" smtClean="0">
                <a:solidFill>
                  <a:srgbClr val="151149"/>
                </a:solidFill>
                <a:sym typeface="Arial"/>
              </a:rPr>
              <a:t> </a:t>
            </a:r>
            <a:r>
              <a:rPr lang="pl-PL" sz="2600" b="1" i="0" u="none" strike="noStrike" cap="none" dirty="0" smtClean="0">
                <a:solidFill>
                  <a:srgbClr val="151149"/>
                </a:solidFill>
                <a:sym typeface="Arial"/>
              </a:rPr>
              <a:t/>
            </a:r>
            <a:br>
              <a:rPr lang="pl-PL" sz="2600" b="1" i="0" u="none" strike="noStrike" cap="none" dirty="0" smtClean="0">
                <a:solidFill>
                  <a:srgbClr val="151149"/>
                </a:solidFill>
                <a:sym typeface="Arial"/>
              </a:rPr>
            </a:br>
            <a:r>
              <a:rPr lang="en-US" sz="2600" b="1" i="0" u="none" strike="noStrike" cap="none" dirty="0" err="1" smtClean="0">
                <a:solidFill>
                  <a:srgbClr val="151149"/>
                </a:solidFill>
                <a:sym typeface="Arial"/>
              </a:rPr>
              <a:t>konceptualizacji</a:t>
            </a:r>
            <a:r>
              <a:rPr lang="en-US" sz="2600" b="1" i="0" u="none" strike="noStrike" cap="none" dirty="0" smtClean="0">
                <a:solidFill>
                  <a:srgbClr val="151149"/>
                </a:solidFill>
                <a:sym typeface="Arial"/>
              </a:rPr>
              <a:t> </a:t>
            </a:r>
            <a:r>
              <a:rPr lang="en-US" sz="2600" b="1" i="0" u="none" strike="noStrike" cap="none" dirty="0" err="1" smtClean="0">
                <a:solidFill>
                  <a:srgbClr val="151149"/>
                </a:solidFill>
                <a:sym typeface="Arial"/>
              </a:rPr>
              <a:t>biznesu</a:t>
            </a:r>
            <a:endParaRPr sz="2600" b="0" i="0" u="none" strike="noStrike" cap="none" dirty="0" smtClean="0">
              <a:solidFill>
                <a:srgbClr val="151149"/>
              </a:solidFill>
              <a:sym typeface="Arial"/>
            </a:endParaRPr>
          </a:p>
          <a:p>
            <a:pPr marL="0" marR="0" lvl="0" indent="0" algn="l" rtl="0">
              <a:lnSpc>
                <a:spcPct val="100000"/>
              </a:lnSpc>
              <a:spcBef>
                <a:spcPts val="0"/>
              </a:spcBef>
              <a:spcAft>
                <a:spcPts val="0"/>
              </a:spcAft>
              <a:buClr>
                <a:srgbClr val="000000"/>
              </a:buClr>
              <a:buSzPts val="1400"/>
              <a:buFont typeface="Arial"/>
              <a:buNone/>
            </a:pPr>
            <a:endParaRPr sz="2600" b="0" i="0" u="none" strike="noStrike" cap="none" dirty="0">
              <a:solidFill>
                <a:srgbClr val="151149"/>
              </a:solidFill>
              <a:sym typeface="Arial"/>
            </a:endParaRPr>
          </a:p>
        </p:txBody>
      </p:sp>
      <p:pic>
        <p:nvPicPr>
          <p:cNvPr id="601" name="Google Shape;601;p96"/>
          <p:cNvPicPr preferRelativeResize="0"/>
          <p:nvPr/>
        </p:nvPicPr>
        <p:blipFill rotWithShape="1">
          <a:blip r:embed="rId3">
            <a:alphaModFix/>
          </a:blip>
          <a:srcRect/>
          <a:stretch/>
        </p:blipFill>
        <p:spPr>
          <a:xfrm>
            <a:off x="2203152" y="57406"/>
            <a:ext cx="6773748" cy="4776360"/>
          </a:xfrm>
          <a:prstGeom prst="rect">
            <a:avLst/>
          </a:prstGeom>
          <a:noFill/>
          <a:ln>
            <a:noFill/>
          </a:ln>
        </p:spPr>
      </p:pic>
      <p:sp>
        <p:nvSpPr>
          <p:cNvPr id="602" name="Google Shape;602;p96"/>
          <p:cNvSpPr txBox="1"/>
          <p:nvPr/>
        </p:nvSpPr>
        <p:spPr>
          <a:xfrm>
            <a:off x="6939791" y="4786141"/>
            <a:ext cx="32913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US" sz="1050" b="0" i="0" u="none" strike="noStrike" cap="none">
                <a:solidFill>
                  <a:srgbClr val="000000"/>
                </a:solidFill>
                <a:latin typeface="Arial"/>
                <a:ea typeface="Arial"/>
                <a:cs typeface="Arial"/>
                <a:sym typeface="Arial"/>
              </a:rPr>
              <a:t>Źródło: www.smartinsights.com</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06"/>
        <p:cNvGrpSpPr/>
        <p:nvPr/>
      </p:nvGrpSpPr>
      <p:grpSpPr>
        <a:xfrm>
          <a:off x="0" y="0"/>
          <a:ext cx="0" cy="0"/>
          <a:chOff x="0" y="0"/>
          <a:chExt cx="0" cy="0"/>
        </a:xfrm>
      </p:grpSpPr>
      <p:sp>
        <p:nvSpPr>
          <p:cNvPr id="607" name="Google Shape;607;p1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1400" b="0" i="0" u="none" strike="noStrike" cap="none">
              <a:solidFill>
                <a:srgbClr val="FF0000"/>
              </a:solidFill>
              <a:latin typeface="Arial"/>
              <a:ea typeface="Arial"/>
              <a:cs typeface="Arial"/>
              <a:sym typeface="Arial"/>
            </a:endParaRPr>
          </a:p>
        </p:txBody>
      </p:sp>
      <p:sp>
        <p:nvSpPr>
          <p:cNvPr id="608" name="Google Shape;608;p19"/>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55555"/>
              </a:lnSpc>
              <a:spcBef>
                <a:spcPts val="160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609" name="Google Shape;609;p19"/>
          <p:cNvSpPr txBox="1">
            <a:spLocks noGrp="1"/>
          </p:cNvSpPr>
          <p:nvPr>
            <p:ph type="body" idx="1"/>
          </p:nvPr>
        </p:nvSpPr>
        <p:spPr>
          <a:xfrm>
            <a:off x="840583" y="277222"/>
            <a:ext cx="6614100" cy="8166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pl-PL" sz="2800" dirty="0" smtClean="0"/>
              <a:t>Zadanie</a:t>
            </a:r>
            <a:endParaRPr dirty="0"/>
          </a:p>
          <a:p>
            <a:pPr marL="0" lvl="0" indent="0" algn="l" rtl="0">
              <a:lnSpc>
                <a:spcPct val="90000"/>
              </a:lnSpc>
              <a:spcBef>
                <a:spcPts val="750"/>
              </a:spcBef>
              <a:spcAft>
                <a:spcPts val="0"/>
              </a:spcAft>
              <a:buClr>
                <a:schemeClr val="lt1"/>
              </a:buClr>
              <a:buSzPts val="2400"/>
              <a:buNone/>
            </a:pPr>
            <a:endParaRPr dirty="0"/>
          </a:p>
        </p:txBody>
      </p:sp>
      <p:sp>
        <p:nvSpPr>
          <p:cNvPr id="610" name="Google Shape;610;p19"/>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lvl="0" indent="0" algn="l" rtl="0">
              <a:lnSpc>
                <a:spcPct val="150000"/>
              </a:lnSpc>
              <a:spcBef>
                <a:spcPts val="0"/>
              </a:spcBef>
              <a:spcAft>
                <a:spcPts val="0"/>
              </a:spcAft>
              <a:buClr>
                <a:schemeClr val="lt1"/>
              </a:buClr>
              <a:buSzPts val="1800"/>
              <a:buNone/>
            </a:pPr>
            <a:r>
              <a:rPr lang="en-US" sz="1800"/>
              <a:t>Korzystając z tej samej marki, co w poprzednim ćwiczeniu, opracuj Business Model Canvas z perspektywy marketingu cyfrowego.</a:t>
            </a:r>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14"/>
        <p:cNvGrpSpPr/>
        <p:nvPr/>
      </p:nvGrpSpPr>
      <p:grpSpPr>
        <a:xfrm>
          <a:off x="0" y="0"/>
          <a:ext cx="0" cy="0"/>
          <a:chOff x="0" y="0"/>
          <a:chExt cx="0" cy="0"/>
        </a:xfrm>
      </p:grpSpPr>
      <p:sp>
        <p:nvSpPr>
          <p:cNvPr id="615" name="Google Shape;615;p7"/>
          <p:cNvSpPr txBox="1"/>
          <p:nvPr/>
        </p:nvSpPr>
        <p:spPr>
          <a:xfrm>
            <a:off x="2245784" y="1925419"/>
            <a:ext cx="4652432"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600" b="1" i="0" u="none" strike="noStrike" cap="none">
                <a:solidFill>
                  <a:schemeClr val="lt1"/>
                </a:solidFill>
                <a:latin typeface="Arial"/>
                <a:ea typeface="Arial"/>
                <a:cs typeface="Arial"/>
                <a:sym typeface="Arial"/>
              </a:rPr>
              <a:t>Bibliografia</a:t>
            </a:r>
            <a:endParaRPr sz="3600" b="1" i="0" u="none" strike="noStrike" cap="none">
              <a:solidFill>
                <a:schemeClr val="lt1"/>
              </a:solidFill>
              <a:latin typeface="Calibri"/>
              <a:ea typeface="Calibri"/>
              <a:cs typeface="Calibri"/>
              <a:sym typeface="Calibri"/>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619"/>
        <p:cNvGrpSpPr/>
        <p:nvPr/>
      </p:nvGrpSpPr>
      <p:grpSpPr>
        <a:xfrm>
          <a:off x="0" y="0"/>
          <a:ext cx="0" cy="0"/>
          <a:chOff x="0" y="0"/>
          <a:chExt cx="0" cy="0"/>
        </a:xfrm>
      </p:grpSpPr>
      <p:sp>
        <p:nvSpPr>
          <p:cNvPr id="620" name="Google Shape;620;p3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buSzPts val="3000"/>
            </a:pPr>
            <a:r>
              <a:rPr lang="en-US" sz="3000" b="1" dirty="0" err="1">
                <a:solidFill>
                  <a:srgbClr val="151149"/>
                </a:solidFill>
              </a:rPr>
              <a:t>Bibliografia</a:t>
            </a:r>
            <a:endParaRPr sz="1400" b="0" i="0" u="none" strike="noStrike" cap="none" dirty="0">
              <a:solidFill>
                <a:srgbClr val="151149"/>
              </a:solidFill>
              <a:latin typeface="Arial"/>
              <a:ea typeface="Arial"/>
              <a:cs typeface="Arial"/>
              <a:sym typeface="Arial"/>
            </a:endParaRPr>
          </a:p>
        </p:txBody>
      </p:sp>
      <p:sp>
        <p:nvSpPr>
          <p:cNvPr id="621" name="Google Shape;621;p33"/>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just" rtl="0">
              <a:lnSpc>
                <a:spcPct val="100000"/>
              </a:lnSpc>
              <a:spcBef>
                <a:spcPts val="0"/>
              </a:spcBef>
              <a:spcAft>
                <a:spcPts val="0"/>
              </a:spcAft>
              <a:buClr>
                <a:srgbClr val="000000"/>
              </a:buClr>
              <a:buSzPts val="1600"/>
              <a:buFont typeface="Arial"/>
              <a:buNone/>
            </a:pPr>
            <a:r>
              <a:rPr lang="en-US" sz="1400" b="0" i="0" u="none" strike="noStrike" cap="none">
                <a:solidFill>
                  <a:srgbClr val="151149"/>
                </a:solidFill>
                <a:latin typeface="Arial"/>
                <a:ea typeface="Arial"/>
                <a:cs typeface="Arial"/>
                <a:sym typeface="Arial"/>
              </a:rPr>
              <a:t>Barker, M. S., Barker, D. I., Bormann, N. F., Roberts, M. L., &amp; Zahay, D. (2017). </a:t>
            </a:r>
            <a:r>
              <a:rPr lang="en-US" sz="1400" b="0" i="1" u="none" strike="noStrike" cap="none">
                <a:solidFill>
                  <a:srgbClr val="151149"/>
                </a:solidFill>
                <a:latin typeface="Arial"/>
                <a:ea typeface="Arial"/>
                <a:cs typeface="Arial"/>
                <a:sym typeface="Arial"/>
              </a:rPr>
              <a:t>Social Media Marketing: a Strategic Approach</a:t>
            </a:r>
            <a:r>
              <a:rPr lang="en-US" sz="1400" b="0" i="0" u="none" strike="noStrike" cap="none">
                <a:solidFill>
                  <a:srgbClr val="151149"/>
                </a:solidFill>
                <a:latin typeface="Arial"/>
                <a:ea typeface="Arial"/>
                <a:cs typeface="Arial"/>
                <a:sym typeface="Arial"/>
              </a:rPr>
              <a:t> (2</a:t>
            </a:r>
            <a:r>
              <a:rPr lang="en-US" sz="1400" b="0" i="0" u="none" strike="noStrike" cap="none" baseline="30000">
                <a:solidFill>
                  <a:srgbClr val="151149"/>
                </a:solidFill>
                <a:latin typeface="Arial"/>
                <a:ea typeface="Arial"/>
                <a:cs typeface="Arial"/>
                <a:sym typeface="Arial"/>
              </a:rPr>
              <a:t>nd </a:t>
            </a:r>
            <a:r>
              <a:rPr lang="en-US" sz="1400" b="0" i="0" u="none" strike="noStrike" cap="none">
                <a:solidFill>
                  <a:srgbClr val="151149"/>
                </a:solidFill>
                <a:latin typeface="Arial"/>
                <a:ea typeface="Arial"/>
                <a:cs typeface="Arial"/>
                <a:sym typeface="Arial"/>
              </a:rPr>
              <a:t>ed.). Cengage Learning</a:t>
            </a:r>
            <a:endParaRPr sz="1400" b="0" i="0" u="none" strike="noStrike" cap="none">
              <a:solidFill>
                <a:srgbClr val="151149"/>
              </a:solidFill>
              <a:latin typeface="Arial"/>
              <a:ea typeface="Arial"/>
              <a:cs typeface="Arial"/>
              <a:sym typeface="Arial"/>
            </a:endParaRPr>
          </a:p>
          <a:p>
            <a:pPr marL="0" marR="0" lvl="0" indent="0" algn="just" rtl="0">
              <a:lnSpc>
                <a:spcPct val="100000"/>
              </a:lnSpc>
              <a:spcBef>
                <a:spcPts val="1000"/>
              </a:spcBef>
              <a:spcAft>
                <a:spcPts val="0"/>
              </a:spcAft>
              <a:buClr>
                <a:srgbClr val="000000"/>
              </a:buClr>
              <a:buSzPts val="1600"/>
              <a:buFont typeface="Arial"/>
              <a:buNone/>
            </a:pPr>
            <a:r>
              <a:rPr lang="en-US" sz="1400" b="0" i="0" u="none" strike="noStrike" cap="none">
                <a:solidFill>
                  <a:srgbClr val="151149"/>
                </a:solidFill>
                <a:latin typeface="Arial"/>
                <a:ea typeface="Arial"/>
                <a:cs typeface="Arial"/>
                <a:sym typeface="Arial"/>
              </a:rPr>
              <a:t>Chaffey, D., &amp; Ellis-Chadwick, F. (20</a:t>
            </a:r>
            <a:r>
              <a:rPr lang="en-US">
                <a:solidFill>
                  <a:srgbClr val="151149"/>
                </a:solidFill>
              </a:rPr>
              <a:t>22</a:t>
            </a:r>
            <a:r>
              <a:rPr lang="en-US" sz="1400" b="0" i="0" u="none" strike="noStrike" cap="none">
                <a:solidFill>
                  <a:srgbClr val="151149"/>
                </a:solidFill>
                <a:latin typeface="Arial"/>
                <a:ea typeface="Arial"/>
                <a:cs typeface="Arial"/>
                <a:sym typeface="Arial"/>
              </a:rPr>
              <a:t>). </a:t>
            </a:r>
            <a:r>
              <a:rPr lang="en-US" sz="1400" b="0" i="1" u="none" strike="noStrike" cap="none">
                <a:solidFill>
                  <a:srgbClr val="151149"/>
                </a:solidFill>
                <a:latin typeface="Arial"/>
                <a:ea typeface="Arial"/>
                <a:cs typeface="Arial"/>
                <a:sym typeface="Arial"/>
              </a:rPr>
              <a:t>Digital marketing: strategy, implementation and practice </a:t>
            </a:r>
            <a:r>
              <a:rPr lang="en-US" sz="1400" b="0" i="0" u="none" strike="noStrike" cap="none">
                <a:solidFill>
                  <a:srgbClr val="151149"/>
                </a:solidFill>
                <a:latin typeface="Arial"/>
                <a:ea typeface="Arial"/>
                <a:cs typeface="Arial"/>
                <a:sym typeface="Arial"/>
              </a:rPr>
              <a:t>(</a:t>
            </a:r>
            <a:r>
              <a:rPr lang="en-US">
                <a:solidFill>
                  <a:srgbClr val="151149"/>
                </a:solidFill>
              </a:rPr>
              <a:t>8</a:t>
            </a:r>
            <a:r>
              <a:rPr lang="en-US" sz="1400" b="0" i="0" u="none" strike="noStrike" cap="none" baseline="30000">
                <a:solidFill>
                  <a:srgbClr val="151149"/>
                </a:solidFill>
                <a:latin typeface="Arial"/>
                <a:ea typeface="Arial"/>
                <a:cs typeface="Arial"/>
                <a:sym typeface="Arial"/>
              </a:rPr>
              <a:t>th</a:t>
            </a:r>
            <a:r>
              <a:rPr lang="en-US" sz="1400" b="0" i="0" u="none" strike="noStrike" cap="none">
                <a:solidFill>
                  <a:srgbClr val="151149"/>
                </a:solidFill>
                <a:latin typeface="Arial"/>
                <a:ea typeface="Arial"/>
                <a:cs typeface="Arial"/>
                <a:sym typeface="Arial"/>
              </a:rPr>
              <a:t> ed). Pearson Education Limited.</a:t>
            </a:r>
            <a:endParaRPr sz="1400" b="0" i="0" u="none" strike="noStrike" cap="none">
              <a:solidFill>
                <a:srgbClr val="151149"/>
              </a:solidFill>
              <a:latin typeface="Arial"/>
              <a:ea typeface="Arial"/>
              <a:cs typeface="Arial"/>
              <a:sym typeface="Arial"/>
            </a:endParaRPr>
          </a:p>
          <a:p>
            <a:pPr marL="0" marR="0" lvl="0" indent="0" algn="just" rtl="0">
              <a:lnSpc>
                <a:spcPct val="100000"/>
              </a:lnSpc>
              <a:spcBef>
                <a:spcPts val="1000"/>
              </a:spcBef>
              <a:spcAft>
                <a:spcPts val="0"/>
              </a:spcAft>
              <a:buClr>
                <a:srgbClr val="000000"/>
              </a:buClr>
              <a:buSzPts val="1600"/>
              <a:buFont typeface="Arial"/>
              <a:buNone/>
            </a:pPr>
            <a:r>
              <a:rPr lang="en-US" sz="1400" b="0" i="0" u="none" strike="noStrike" cap="none">
                <a:solidFill>
                  <a:srgbClr val="151149"/>
                </a:solidFill>
                <a:latin typeface="Arial"/>
                <a:ea typeface="Arial"/>
                <a:cs typeface="Arial"/>
                <a:sym typeface="Arial"/>
              </a:rPr>
              <a:t>Chaffey, D., &amp; Smith, PR (2017). </a:t>
            </a:r>
            <a:r>
              <a:rPr lang="en-US" sz="1400" b="0" i="1" u="none" strike="noStrike" cap="none">
                <a:solidFill>
                  <a:srgbClr val="151149"/>
                </a:solidFill>
                <a:latin typeface="Arial"/>
                <a:ea typeface="Arial"/>
                <a:cs typeface="Arial"/>
                <a:sym typeface="Arial"/>
              </a:rPr>
              <a:t>Digital Marketing Excellence </a:t>
            </a:r>
            <a:r>
              <a:rPr lang="en-US" sz="1400" b="0" i="0" u="none" strike="noStrike" cap="none">
                <a:solidFill>
                  <a:srgbClr val="151149"/>
                </a:solidFill>
                <a:latin typeface="Arial"/>
                <a:ea typeface="Arial"/>
                <a:cs typeface="Arial"/>
                <a:sym typeface="Arial"/>
              </a:rPr>
              <a:t>(5</a:t>
            </a:r>
            <a:r>
              <a:rPr lang="en-US" sz="1400" b="0" i="0" u="none" strike="noStrike" cap="none" baseline="30000">
                <a:solidFill>
                  <a:srgbClr val="151149"/>
                </a:solidFill>
                <a:latin typeface="Arial"/>
                <a:ea typeface="Arial"/>
                <a:cs typeface="Arial"/>
                <a:sym typeface="Arial"/>
              </a:rPr>
              <a:t>th</a:t>
            </a:r>
            <a:r>
              <a:rPr lang="en-US" sz="1400" b="0" i="0" u="none" strike="noStrike" cap="none">
                <a:solidFill>
                  <a:srgbClr val="151149"/>
                </a:solidFill>
                <a:latin typeface="Arial"/>
                <a:ea typeface="Arial"/>
                <a:cs typeface="Arial"/>
                <a:sym typeface="Arial"/>
              </a:rPr>
              <a:t> ed.). Routledge.</a:t>
            </a:r>
            <a:endParaRPr sz="1400" b="0" i="0" u="none" strike="noStrike" cap="none">
              <a:solidFill>
                <a:srgbClr val="151149"/>
              </a:solidFill>
              <a:latin typeface="Arial"/>
              <a:ea typeface="Arial"/>
              <a:cs typeface="Arial"/>
              <a:sym typeface="Arial"/>
            </a:endParaRPr>
          </a:p>
          <a:p>
            <a:pPr marL="0" marR="0" lvl="0" indent="0" algn="just" rtl="0">
              <a:lnSpc>
                <a:spcPct val="100000"/>
              </a:lnSpc>
              <a:spcBef>
                <a:spcPts val="1000"/>
              </a:spcBef>
              <a:spcAft>
                <a:spcPts val="0"/>
              </a:spcAft>
              <a:buClr>
                <a:srgbClr val="000000"/>
              </a:buClr>
              <a:buSzPts val="1600"/>
              <a:buFont typeface="Arial"/>
              <a:buNone/>
            </a:pPr>
            <a:r>
              <a:rPr lang="en-US" sz="1400" b="0" i="0" u="none" strike="noStrike" cap="none">
                <a:solidFill>
                  <a:srgbClr val="151149"/>
                </a:solidFill>
                <a:latin typeface="Arial"/>
                <a:ea typeface="Arial"/>
                <a:cs typeface="Arial"/>
                <a:sym typeface="Arial"/>
              </a:rPr>
              <a:t>Hanlon, A. (2019). </a:t>
            </a:r>
            <a:r>
              <a:rPr lang="en-US" sz="1400" b="0" i="1" u="none" strike="noStrike" cap="none">
                <a:solidFill>
                  <a:srgbClr val="151149"/>
                </a:solidFill>
                <a:latin typeface="Arial"/>
                <a:ea typeface="Arial"/>
                <a:cs typeface="Arial"/>
                <a:sym typeface="Arial"/>
              </a:rPr>
              <a:t>Digital Marketing: strategic planning &amp; integration</a:t>
            </a:r>
            <a:r>
              <a:rPr lang="en-US" sz="1400" b="0" i="0" u="none" strike="noStrike" cap="none">
                <a:solidFill>
                  <a:srgbClr val="151149"/>
                </a:solidFill>
                <a:latin typeface="Arial"/>
                <a:ea typeface="Arial"/>
                <a:cs typeface="Arial"/>
                <a:sym typeface="Arial"/>
              </a:rPr>
              <a:t>. Sage.</a:t>
            </a:r>
            <a:endParaRPr sz="1400" b="0" i="0" u="none" strike="noStrike" cap="none">
              <a:solidFill>
                <a:srgbClr val="151149"/>
              </a:solidFill>
              <a:latin typeface="Arial"/>
              <a:ea typeface="Arial"/>
              <a:cs typeface="Arial"/>
              <a:sym typeface="Arial"/>
            </a:endParaRPr>
          </a:p>
          <a:p>
            <a:pPr marL="0" lvl="0" indent="0" algn="just" rtl="0">
              <a:spcBef>
                <a:spcPts val="1000"/>
              </a:spcBef>
              <a:spcAft>
                <a:spcPts val="0"/>
              </a:spcAft>
              <a:buClr>
                <a:schemeClr val="dk1"/>
              </a:buClr>
              <a:buSzPts val="1400"/>
              <a:buFont typeface="Arial"/>
              <a:buNone/>
            </a:pPr>
            <a:r>
              <a:rPr lang="en-US">
                <a:solidFill>
                  <a:srgbClr val="151149"/>
                </a:solidFill>
              </a:rPr>
              <a:t>Kingsnorth, S. (2016). </a:t>
            </a:r>
            <a:r>
              <a:rPr lang="en-US" i="1">
                <a:solidFill>
                  <a:srgbClr val="151149"/>
                </a:solidFill>
              </a:rPr>
              <a:t>Digital Marketing Strategy An integrated approach to online marketing</a:t>
            </a:r>
            <a:r>
              <a:rPr lang="en-US">
                <a:solidFill>
                  <a:srgbClr val="151149"/>
                </a:solidFill>
              </a:rPr>
              <a:t>. KoganPage.</a:t>
            </a:r>
            <a:endParaRPr>
              <a:solidFill>
                <a:srgbClr val="151149"/>
              </a:solidFill>
            </a:endParaRPr>
          </a:p>
          <a:p>
            <a:pPr marL="0" lvl="0" indent="0" algn="just" rtl="0">
              <a:spcBef>
                <a:spcPts val="1000"/>
              </a:spcBef>
              <a:spcAft>
                <a:spcPts val="0"/>
              </a:spcAft>
              <a:buClr>
                <a:schemeClr val="dk1"/>
              </a:buClr>
              <a:buSzPts val="1600"/>
              <a:buFont typeface="Arial"/>
              <a:buNone/>
            </a:pPr>
            <a:r>
              <a:rPr lang="en-US">
                <a:solidFill>
                  <a:srgbClr val="151149"/>
                </a:solidFill>
              </a:rPr>
              <a:t>Kotler, P., &amp; Andreasen, A. R. (1987). </a:t>
            </a:r>
            <a:r>
              <a:rPr lang="en-US" i="1">
                <a:solidFill>
                  <a:srgbClr val="151149"/>
                </a:solidFill>
              </a:rPr>
              <a:t>Strategic marketing for nonprofit organizations</a:t>
            </a:r>
            <a:r>
              <a:rPr lang="en-US">
                <a:solidFill>
                  <a:srgbClr val="151149"/>
                </a:solidFill>
              </a:rPr>
              <a:t> (3</a:t>
            </a:r>
            <a:r>
              <a:rPr lang="en-US" baseline="30000">
                <a:solidFill>
                  <a:srgbClr val="151149"/>
                </a:solidFill>
              </a:rPr>
              <a:t>rd</a:t>
            </a:r>
            <a:r>
              <a:rPr lang="en-US">
                <a:solidFill>
                  <a:srgbClr val="151149"/>
                </a:solidFill>
              </a:rPr>
              <a:t> ed.). Prentice-Hall.</a:t>
            </a:r>
            <a:endParaRPr>
              <a:solidFill>
                <a:srgbClr val="151149"/>
              </a:solidFill>
            </a:endParaRPr>
          </a:p>
          <a:p>
            <a:pPr marL="0" lvl="0" indent="0" algn="just" rtl="0">
              <a:spcBef>
                <a:spcPts val="1000"/>
              </a:spcBef>
              <a:spcAft>
                <a:spcPts val="0"/>
              </a:spcAft>
              <a:buClr>
                <a:schemeClr val="dk1"/>
              </a:buClr>
              <a:buSzPts val="1400"/>
              <a:buFont typeface="Arial"/>
              <a:buNone/>
            </a:pPr>
            <a:r>
              <a:rPr lang="en-US">
                <a:solidFill>
                  <a:srgbClr val="151149"/>
                </a:solidFill>
              </a:rPr>
              <a:t>Osterwalder, A., &amp; Pigneur, Y. (2010). </a:t>
            </a:r>
            <a:r>
              <a:rPr lang="en-US" i="1">
                <a:solidFill>
                  <a:srgbClr val="151149"/>
                </a:solidFill>
              </a:rPr>
              <a:t>Business Model Generation. </a:t>
            </a:r>
            <a:r>
              <a:rPr lang="en-US">
                <a:solidFill>
                  <a:srgbClr val="151149"/>
                </a:solidFill>
              </a:rPr>
              <a:t>John Wiley &amp; Sons, Inc.</a:t>
            </a:r>
            <a:endParaRPr>
              <a:solidFill>
                <a:srgbClr val="151149"/>
              </a:solidFill>
            </a:endParaRPr>
          </a:p>
          <a:p>
            <a:pPr marL="0" marR="0" lvl="0" indent="0" algn="l" rtl="0">
              <a:lnSpc>
                <a:spcPct val="115000"/>
              </a:lnSpc>
              <a:spcBef>
                <a:spcPts val="1600"/>
              </a:spcBef>
              <a:spcAft>
                <a:spcPts val="1000"/>
              </a:spcAft>
              <a:buClr>
                <a:srgbClr val="000000"/>
              </a:buClr>
              <a:buSzPts val="1800"/>
              <a:buFont typeface="Arial"/>
              <a:buNone/>
            </a:pPr>
            <a:endParaRPr sz="1800" b="1" i="1" u="none" strike="noStrike" cap="none">
              <a:solidFill>
                <a:srgbClr val="151149"/>
              </a:solidFill>
              <a:latin typeface="Arial"/>
              <a:ea typeface="Arial"/>
              <a:cs typeface="Arial"/>
              <a:sym typeface="Arial"/>
            </a:endParaRPr>
          </a:p>
        </p:txBody>
      </p:sp>
    </p:spTree>
    <p:extLst>
      <p:ext uri="{BB962C8B-B14F-4D97-AF65-F5344CB8AC3E}">
        <p14:creationId xmlns:p14="http://schemas.microsoft.com/office/powerpoint/2010/main" val="409357437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54"/>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dirty="0">
                <a:solidFill>
                  <a:srgbClr val="FFFFFF"/>
                </a:solidFill>
              </a:rPr>
              <a:t>Materiał DEMS ma na celu zwiększenie umiejętności marketingu cyfrowego w szkolnictwie wyższym, odpowiadając na potrzeby biznesu i organizacji. Użytkownicy mają dostęp do obszernych zestawów slajdów z ćwiczeniami i </a:t>
            </a:r>
            <a:r>
              <a:rPr lang="fi" dirty="0" smtClean="0">
                <a:solidFill>
                  <a:srgbClr val="FFFFFF"/>
                </a:solidFill>
              </a:rPr>
              <a:t>zadaniami, </a:t>
            </a:r>
            <a:r>
              <a:rPr lang="fi" dirty="0">
                <a:solidFill>
                  <a:srgbClr val="FFFFFF"/>
                </a:solidFill>
              </a:rPr>
              <a:t>a także do szczegółowych instrukcji dla nauczycieli. Możesz swobodnie korzystać z części lub całości dostępnych materiałów.</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fi" dirty="0">
                <a:solidFill>
                  <a:srgbClr val="FFFFFF"/>
                </a:solidFill>
              </a:rPr>
              <a:t>Materiał zawiera treści i dane liczbowe pobrane z Internetu </a:t>
            </a:r>
            <a:r>
              <a:rPr lang="pl-PL" dirty="0" smtClean="0">
                <a:solidFill>
                  <a:srgbClr val="FFFFFF"/>
                </a:solidFill>
              </a:rPr>
              <a:t/>
            </a:r>
            <a:br>
              <a:rPr lang="pl-PL" dirty="0" smtClean="0">
                <a:solidFill>
                  <a:srgbClr val="FFFFFF"/>
                </a:solidFill>
              </a:rPr>
            </a:br>
            <a:r>
              <a:rPr lang="fi" dirty="0" smtClean="0">
                <a:solidFill>
                  <a:srgbClr val="FFFFFF"/>
                </a:solidFill>
              </a:rPr>
              <a:t>i </a:t>
            </a:r>
            <a:r>
              <a:rPr lang="fi" dirty="0">
                <a:solidFill>
                  <a:srgbClr val="FFFFFF"/>
                </a:solidFill>
              </a:rPr>
              <a:t>w związku z tym może ulec zmianie. Źródła zostały podane zgodnie z zasadami dozwolonego użytku. Cały materiał można obejrzeć i pobrać ze strony </a:t>
            </a:r>
            <a:r>
              <a:rPr lang="fi" dirty="0">
                <a:solidFill>
                  <a:srgbClr val="FFFFFF"/>
                </a:solidFill>
                <a:hlinkClick r:id="rId3"/>
              </a:rPr>
              <a:t>www.dems.pro</a:t>
            </a:r>
            <a:r>
              <a:rPr lang="fi" dirty="0" smtClean="0">
                <a:solidFill>
                  <a:srgbClr val="FFFFFF"/>
                </a:solidFill>
              </a:rPr>
              <a:t>.</a:t>
            </a:r>
            <a:r>
              <a:rPr lang="pl-PL" dirty="0" smtClean="0">
                <a:solidFill>
                  <a:srgbClr val="FFFFFF"/>
                </a:solidFill>
              </a:rPr>
              <a:t> </a:t>
            </a:r>
            <a:r>
              <a:rPr lang="fi" dirty="0" smtClean="0">
                <a:solidFill>
                  <a:srgbClr val="FFFFFF"/>
                </a:solidFill>
              </a:rPr>
              <a:t> </a:t>
            </a:r>
            <a:r>
              <a:rPr lang="fi" dirty="0">
                <a:solidFill>
                  <a:srgbClr val="FFFFFF"/>
                </a:solidFill>
              </a:rPr>
              <a:t>Wszystkie materiały są przeznaczone do otwartego użytku </a:t>
            </a:r>
            <a:r>
              <a:rPr lang="pl-PL" dirty="0" smtClean="0">
                <a:solidFill>
                  <a:srgbClr val="FFFFFF"/>
                </a:solidFill>
              </a:rPr>
              <a:t/>
            </a:r>
            <a:br>
              <a:rPr lang="pl-PL" dirty="0" smtClean="0">
                <a:solidFill>
                  <a:srgbClr val="FFFFFF"/>
                </a:solidFill>
              </a:rPr>
            </a:br>
            <a:r>
              <a:rPr lang="fi" dirty="0" smtClean="0">
                <a:solidFill>
                  <a:srgbClr val="FFFFFF"/>
                </a:solidFill>
              </a:rPr>
              <a:t>i </a:t>
            </a:r>
            <a:r>
              <a:rPr lang="fi" dirty="0">
                <a:solidFill>
                  <a:srgbClr val="FFFFFF"/>
                </a:solidFill>
              </a:rPr>
              <a:t>współfinansowane przez program Erasmus +.</a:t>
            </a:r>
            <a:endParaRPr dirty="0">
              <a:solidFill>
                <a:srgbClr val="FFFFFF"/>
              </a:solidFill>
            </a:endParaRPr>
          </a:p>
        </p:txBody>
      </p:sp>
    </p:spTree>
    <p:extLst>
      <p:ext uri="{BB962C8B-B14F-4D97-AF65-F5344CB8AC3E}">
        <p14:creationId xmlns:p14="http://schemas.microsoft.com/office/powerpoint/2010/main" val="1118647415"/>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179</TotalTime>
  <Words>9716</Words>
  <Application>Microsoft Office PowerPoint</Application>
  <PresentationFormat>Pokaz na ekranie (16:9)</PresentationFormat>
  <Paragraphs>766</Paragraphs>
  <Slides>65</Slides>
  <Notes>65</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65</vt:i4>
      </vt:variant>
    </vt:vector>
  </HeadingPairs>
  <TitlesOfParts>
    <vt:vector size="70" baseType="lpstr">
      <vt:lpstr>Calibri</vt:lpstr>
      <vt:lpstr>Dancing Script</vt:lpstr>
      <vt:lpstr>Arial</vt:lpstr>
      <vt:lpstr>Roboto</vt:lpstr>
      <vt:lpstr>DEMS NEW</vt:lpstr>
      <vt:lpstr>Wprowadzenie do marketingu cyfrowego.  2. Ustalanie strategii</vt:lpstr>
      <vt:lpstr>Strategia cyfrowa</vt:lpstr>
      <vt:lpstr>Prezentacja programu PowerPoint</vt:lpstr>
      <vt:lpstr>Tematy</vt:lpstr>
      <vt:lpstr>Prezentacja programu PowerPoint</vt:lpstr>
      <vt:lpstr>Proces opracowywania strategii marketingu cyfrowego</vt:lpstr>
      <vt:lpstr>Czym jest strategia marketingowa? </vt:lpstr>
      <vt:lpstr>Strategia marketingu cyfrowego</vt:lpstr>
      <vt:lpstr>Strategia marketingu cyfrowego</vt:lpstr>
      <vt:lpstr>Strategia marketingu cyfrowego</vt:lpstr>
      <vt:lpstr>Co jest potrzebne, aby mieć cyfrową strategię marketingową?</vt:lpstr>
      <vt:lpstr>Prezentacja programu PowerPoint</vt:lpstr>
      <vt:lpstr>Prezentacja programu PowerPoint</vt:lpstr>
      <vt:lpstr>Ocena wydajności marketingu cyfrowego  </vt:lpstr>
      <vt:lpstr>Ocena wydajności marketingu cyfrowego</vt:lpstr>
      <vt:lpstr>Prezentacja programu PowerPoint</vt:lpstr>
      <vt:lpstr>Prezentacja programu PowerPoint</vt:lpstr>
      <vt:lpstr>Analiza PESTEL</vt:lpstr>
      <vt:lpstr>Analiza konkurencji</vt:lpstr>
      <vt:lpstr>Prezentacja programu PowerPoint</vt:lpstr>
      <vt:lpstr>Analiza obecnych i potencjalnych klientów</vt:lpstr>
      <vt:lpstr>Analiza pośredników, influencerów  i partnerów online</vt:lpstr>
      <vt:lpstr>Wykorzystaj technologię cyfrową,  aby dowiedzieć się więcej o rynku</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Definiowanie segmentów</vt:lpstr>
      <vt:lpstr>Prezentacja programu PowerPoint</vt:lpstr>
      <vt:lpstr>Zdefiniowanie propozycji wartości  dla klienta online</vt:lpstr>
      <vt:lpstr>Zdefiniowanie propozycji wartości  dla klienta online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Cyfrowa mieszanka marketingowa: produkt</vt:lpstr>
      <vt:lpstr>Cyfrowa mieszanka marketingowa:  cena</vt:lpstr>
      <vt:lpstr>Cyfrowa mieszanka marketingowa: dystrybucja</vt:lpstr>
      <vt:lpstr>Cyfrowa mieszanka marketingowa: promocja</vt:lpstr>
      <vt:lpstr>Cyfrowa mieszanka marketingowa: ludzie</vt:lpstr>
      <vt:lpstr>Cyfrowa mieszanka marketingowa:  procesy</vt:lpstr>
      <vt:lpstr>Cyfrowa mieszanka marketingowa:  dowody fizyczne</vt:lpstr>
      <vt:lpstr>Prezentacja programu PowerPoint</vt:lpstr>
      <vt:lpstr>Doświadczenie w marketingu cyfrowym</vt:lpstr>
      <vt:lpstr>Prezentacja programu PowerPoint</vt:lpstr>
      <vt:lpstr>Pomiar i kontrola</vt:lpstr>
      <vt:lpstr>Prezentacja programu PowerPoint</vt:lpstr>
      <vt:lpstr>Prezentacja programu PowerPoint</vt:lpstr>
      <vt:lpstr>Globalna strategia cyfrowa</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Digital Marketing  2. Setting a strategy</dc:title>
  <dc:creator>a20160391@pbs.up.pt</dc:creator>
  <cp:keywords>, docId:1F22A8F3E6081BACC856FC93847A59BA</cp:keywords>
  <cp:lastModifiedBy>Agnieszka</cp:lastModifiedBy>
  <cp:revision>23</cp:revision>
  <dcterms:modified xsi:type="dcterms:W3CDTF">2023-09-18T17:00:28Z</dcterms:modified>
</cp:coreProperties>
</file>