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5143500" type="screen16x9"/>
  <p:notesSz cx="9144000" cy="5143500"/>
  <p:embeddedFontLst>
    <p:embeddedFont>
      <p:font typeface="BKRKMD+DancingScript-Regular,Italic" panose="020B0604020202020204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LQAAOU+Roboto-Bold" panose="020B0604020202020204"/>
      <p:regular r:id="rId47"/>
    </p:embeddedFont>
    <p:embeddedFont>
      <p:font typeface="LRCHRC+Arial-ItalicMT" panose="020B0604020202020204"/>
      <p:regular r:id="rId48"/>
    </p:embeddedFont>
    <p:embeddedFont>
      <p:font typeface="RKVIOC+Arial-BoldMT" panose="020B0604020202020204"/>
      <p:regular r:id="rId49"/>
    </p:embeddedFont>
    <p:embeddedFont>
      <p:font typeface="SUFILT+ArialMT" panose="020B0604020202020204"/>
      <p:regular r:id="rId50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880" y="44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86375" y="1905974"/>
            <a:ext cx="7783379" cy="16312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7373"/>
              </a:lnSpc>
              <a:spcBef>
                <a:spcPts val="0"/>
              </a:spcBef>
              <a:spcAft>
                <a:spcPts val="0"/>
              </a:spcAft>
            </a:pPr>
            <a:r>
              <a:rPr sz="66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Contentmarketing:</a:t>
            </a:r>
          </a:p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Inhoud plannen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359677"/>
            <a:ext cx="4033175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Leerdoelen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4" y="1035349"/>
            <a:ext cx="3347869" cy="341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Relateer inhoud aan doelen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282238"/>
            <a:ext cx="7020277" cy="341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De beste kanalen kiezen op basis van de uit te zenden inhoud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1529125"/>
            <a:ext cx="4787988" cy="9149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Inhoudsstrategie plannen</a:t>
            </a:r>
          </a:p>
          <a:p>
            <a:pPr marL="0" marR="0">
              <a:lnSpc>
                <a:spcPts val="1944"/>
              </a:lnSpc>
              <a:spcBef>
                <a:spcPts val="5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Planning van wereldwijde digitale inhoud</a:t>
            </a:r>
          </a:p>
          <a:p>
            <a:pPr marL="0" marR="0">
              <a:lnSpc>
                <a:spcPts val="194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Het plannen van website-inhoud voor elk kanaal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74850" y="521926"/>
            <a:ext cx="4423904" cy="13389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Inhoud en doelen plannen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Kanalen en inhoud plannen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Het Content Strategy Canvas plannen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Plan voor digitale inhoud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65426" y="1421144"/>
            <a:ext cx="1625798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Onderwerpen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4850" y="1915878"/>
            <a:ext cx="2747388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Website-inhoudsplan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074850" y="2264366"/>
            <a:ext cx="2379341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Blog-inhoudsplan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1266" y="2286958"/>
            <a:ext cx="228153" cy="3857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LQAAOU+Roboto-Bold"/>
                <a:cs typeface="LQAAOU+Roboto-Bold"/>
              </a:rPr>
              <a:t>ꢀ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074850" y="2612854"/>
            <a:ext cx="3449478" cy="1338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Inhoudsplan voor sociale media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Inhoudsplan e-mailen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Reclame-inhoud plan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Bibliografie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34651" y="1768226"/>
            <a:ext cx="7391198" cy="492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"Een doel zonder plan is slechts een wens."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958297" y="2716315"/>
            <a:ext cx="2998317" cy="403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BKRKMD+DancingScript-Regular,Italic"/>
                <a:cs typeface="BKRKMD+DancingScript-Regular,Italic"/>
              </a:rPr>
              <a:t>Antoine de Saint-Exupéry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32549" y="1962102"/>
            <a:ext cx="6945960" cy="605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 en doelen plannen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25269" y="407867"/>
            <a:ext cx="3512112" cy="9310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 plannen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en doelen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5269" y="1844348"/>
            <a:ext cx="3233669" cy="10369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SUFILT+ArialMT"/>
                <a:cs typeface="SUFILT+ArialMT"/>
              </a:rPr>
              <a:t>De meest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FFFFFF"/>
                </a:solidFill>
                <a:latin typeface="SUFILT+ArialMT"/>
                <a:cs typeface="SUFILT+ArialMT"/>
              </a:rPr>
              <a:t>geschikte inhoud </a:t>
            </a:r>
            <a:r>
              <a:rPr sz="2400" dirty="0" err="1">
                <a:solidFill>
                  <a:srgbClr val="FFFFFF"/>
                </a:solidFill>
                <a:latin typeface="SUFILT+ArialMT"/>
                <a:cs typeface="SUFILT+ArialMT"/>
              </a:rPr>
              <a:t>voor</a:t>
            </a:r>
            <a:r>
              <a:rPr sz="2400" dirty="0">
                <a:solidFill>
                  <a:srgbClr val="FFFFFF"/>
                </a:solidFill>
                <a:latin typeface="SUFILT+ArialMT"/>
                <a:cs typeface="SUFILT+ArialMT"/>
              </a:rPr>
              <a:t> de</a:t>
            </a:r>
            <a:r>
              <a:rPr lang="de-DE" sz="24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400" dirty="0" err="1">
                <a:solidFill>
                  <a:srgbClr val="FFFFFF"/>
                </a:solidFill>
                <a:latin typeface="SUFILT+ArialMT"/>
                <a:cs typeface="SUFILT+ArialMT"/>
              </a:rPr>
              <a:t>beoogde</a:t>
            </a:r>
            <a:r>
              <a:rPr sz="2400" dirty="0">
                <a:solidFill>
                  <a:srgbClr val="FFFFFF"/>
                </a:solidFill>
                <a:latin typeface="SUFILT+ArialMT"/>
                <a:cs typeface="SUFILT+ArialMT"/>
              </a:rPr>
              <a:t> doelen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990414" y="4084449"/>
            <a:ext cx="1457684" cy="1799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sz="1000" dirty="0">
                <a:solidFill>
                  <a:srgbClr val="161249"/>
                </a:solidFill>
                <a:latin typeface="SUFILT+ArialMT"/>
                <a:cs typeface="SUFILT+ArialMT"/>
              </a:rPr>
              <a:t>Bron: Molleda, 2010.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88356" y="1962102"/>
            <a:ext cx="7820155" cy="6056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Kanalen en inhoud plannen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54370" y="612163"/>
            <a:ext cx="6390089" cy="8307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Kanalen en inhoud plannen</a:t>
            </a:r>
          </a:p>
          <a:p>
            <a:pPr marL="0" marR="0">
              <a:lnSpc>
                <a:spcPts val="2234"/>
              </a:lnSpc>
              <a:spcBef>
                <a:spcPts val="431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Het kanaal moet worden gekozen op basis van de inhoud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51730" y="4026798"/>
            <a:ext cx="1838557" cy="1799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sz="1000" dirty="0">
                <a:solidFill>
                  <a:srgbClr val="161249"/>
                </a:solidFill>
                <a:latin typeface="SUFILT+ArialMT"/>
                <a:cs typeface="SUFILT+ArialMT"/>
              </a:rPr>
              <a:t>Bron: Hanlon, 2019, p. 267.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32657" y="2013537"/>
            <a:ext cx="7426529" cy="11542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De inhoudsstrategie plannen</a:t>
            </a:r>
          </a:p>
          <a:p>
            <a:pPr marL="2736055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Canvas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94530" y="689102"/>
            <a:ext cx="4233878" cy="9310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De inhoud plannen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Strategie Canvas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5960" y="1805411"/>
            <a:ext cx="3790987" cy="718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- We moeten proberen de</a:t>
            </a:r>
          </a:p>
          <a:p>
            <a:pPr marL="33655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inhoud rekening houdend met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72510" y="2535729"/>
            <a:ext cx="3367441" cy="931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overwegingsdoelen,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kanalen, type inhoud,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te behandelen onderwerpen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35960" y="3431011"/>
            <a:ext cx="4496079" cy="3854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- Diversiteit moet worden bevoorrecht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72511" y="3856529"/>
            <a:ext cx="1803692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161249"/>
                </a:solidFill>
                <a:latin typeface="SUFILT+ArialMT"/>
                <a:cs typeface="SUFILT+ArialMT"/>
              </a:rPr>
              <a:t>in de planning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410294"/>
            <a:ext cx="2969136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 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51520" y="959172"/>
            <a:ext cx="9144000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Het maken van content wordt vaak gepland en beheerd binnen een </a:t>
            </a:r>
            <a:r>
              <a:rPr sz="18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contentkalender</a:t>
            </a:r>
          </a:p>
          <a:p>
            <a:pPr marL="571500" marR="0">
              <a:lnSpc>
                <a:spcPts val="2010"/>
              </a:lnSpc>
              <a:spcBef>
                <a:spcPts val="282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per kanaal kan een goede praktijk zijn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07551" y="1725510"/>
            <a:ext cx="7528897" cy="924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je kunt controleren waar er hiaten in de inhoud zitten</a:t>
            </a:r>
          </a:p>
          <a:p>
            <a:pPr marL="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ervoor zorgen dat de inhoud ruim op tijd klaar is</a:t>
            </a:r>
          </a:p>
          <a:p>
            <a:pPr marL="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maakt het mogelijk verantwoordelijkheden toe te wijzen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30007" y="2931790"/>
            <a:ext cx="8006441" cy="725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</a:t>
            </a:r>
            <a:r>
              <a:rPr lang="de-DE" dirty="0">
                <a:solidFill>
                  <a:srgbClr val="161249"/>
                </a:solidFill>
                <a:latin typeface="SUFILT+ArialMT"/>
                <a:cs typeface="SUFILT+ArialMT"/>
              </a:rPr>
              <a:t>D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oor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 inhoud te plannen kunnen thema's tijdig worden gevonden en kan er </a:t>
            </a:r>
            <a:r>
              <a:rPr lang="de-DE" sz="180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gemakkelijk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worden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geïllustreerd</a:t>
            </a:r>
            <a:r>
              <a:rPr lang="de-DE" sz="180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van inhoud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67676" y="1905716"/>
            <a:ext cx="5455322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Plan voor digitale inhoud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4" y="371461"/>
            <a:ext cx="5652125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Plan voor digitale inhoud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77225" y="1251832"/>
            <a:ext cx="7732808" cy="6089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Presenteert de globale visie van de inhoud die gedistribueerd moet worden</a:t>
            </a:r>
          </a:p>
          <a:p>
            <a:pPr marL="22860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via alle kanalen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77225" y="2085968"/>
            <a:ext cx="6856548" cy="8121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Vereenvoudigt de analyse van de verspreiding van inhoud door persona's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Vergemakkelijkt de analyse van de verdeling van inhoud per doel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77225" y="3123305"/>
            <a:ext cx="7440812" cy="8121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Geeft een overzicht van de verspreiding van inhoud gedurende de maand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Hiermee kan worden gecontroleerd of alle drie de gebieden van de trechter worden gevoed met inhoud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409074" y="4706116"/>
            <a:ext cx="4831732" cy="1657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05"/>
              </a:lnSpc>
              <a:spcBef>
                <a:spcPts val="0"/>
              </a:spcBef>
              <a:spcAft>
                <a:spcPts val="0"/>
              </a:spcAft>
            </a:pPr>
            <a:r>
              <a:rPr sz="900" dirty="0">
                <a:solidFill>
                  <a:srgbClr val="000000"/>
                </a:solidFill>
                <a:latin typeface="SUFILT+ArialMT"/>
                <a:cs typeface="SUFILT+ArialMT"/>
              </a:rPr>
              <a:t>Bron: https://frizbit.com/blog/marketing-funnel-explained-optimize-your-full-funnel-strategy/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867322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Activiteit in de klas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In groep (2 of 3 personen).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6548076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Kies een merk en maak de planning voor één week.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66848" y="2097135"/>
            <a:ext cx="5890627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Website-inhoudsplan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436807"/>
            <a:ext cx="4847313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Website-inhoudsplan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96275" y="1211831"/>
            <a:ext cx="4984046" cy="8121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De inhoud van de website periodiek herzien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De bestaande inhoud herzien/bijwerken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96275" y="2249167"/>
            <a:ext cx="4196904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Maak nieuwe secties met nieuwe inhoud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96275" y="2767836"/>
            <a:ext cx="6394507" cy="8121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Keuze grafische elementen en andere elementen die waarde toevoegen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Definieer de rol van elke pagina in de trechter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96275" y="3805172"/>
            <a:ext cx="6819211" cy="293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Verspreid de pagina via de andere kanalen van de organisatie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3083346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Activiteit in de klas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In groep (2 of 3 personen).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Het eerder gekozen merk of bedrijf behouden, met behulp van d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e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bovenstaande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 kaart, inhoud voorstellen voor 7 pagina's van de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merkwebsite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89867" y="1905707"/>
            <a:ext cx="4989841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Blog-inhoudsplan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3450656" cy="4637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sz="30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Blog-inhoudsplan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4375" y="1119532"/>
            <a:ext cx="4529713" cy="3795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Verschillende onderwerpen promoten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0575" y="1782812"/>
            <a:ext cx="7327651" cy="8121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Motiveer keuze grafische elementen en andere elementen die waarde toevoegen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Bepaal de rol van elke blogpost in de trechter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10575" y="2820148"/>
            <a:ext cx="7548447" cy="6089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Vergemakkelijkt de verspreiding van blogposts via andere organisaties.</a:t>
            </a:r>
          </a:p>
          <a:p>
            <a:pPr marL="26670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kanalen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10575" y="3723878"/>
            <a:ext cx="3805441" cy="256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Stimuleert het gebruik van CTA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Activiteit in de klas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In groep (2 of 3 personen).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Het eerder gekozen merk of bedrijf behouden, met behulp van de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kaart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 hierboven gepresenteerd, stel bloginhoud voor een maand voor.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34460" y="2165128"/>
            <a:ext cx="7131163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Inhoudsplan voor sociale media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9764" y="438680"/>
            <a:ext cx="6280056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Inhoudsplan voor sociale media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9764" y="1129853"/>
            <a:ext cx="6738540" cy="19771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Helpt inhoud te verspreiden over verschillende sociale netwerken</a:t>
            </a:r>
          </a:p>
          <a:p>
            <a:pPr marL="0" marR="0">
              <a:lnSpc>
                <a:spcPts val="3016"/>
              </a:lnSpc>
              <a:spcBef>
                <a:spcPts val="1067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Maakt diversificatie van de te behandelen onderwerpen mogelijk</a:t>
            </a:r>
          </a:p>
          <a:p>
            <a:pPr marL="0" marR="0">
              <a:lnSpc>
                <a:spcPts val="3016"/>
              </a:lnSpc>
              <a:spcBef>
                <a:spcPts val="1067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Stimuleert reflectie over de te gebruiken grafische elementen</a:t>
            </a:r>
          </a:p>
          <a:p>
            <a:pPr marL="0" marR="0">
              <a:lnSpc>
                <a:spcPts val="3016"/>
              </a:lnSpc>
              <a:spcBef>
                <a:spcPts val="1067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</a:t>
            </a:r>
            <a:r>
              <a:rPr lang="de-DE" sz="1800" dirty="0">
                <a:solidFill>
                  <a:srgbClr val="161249"/>
                </a:solidFill>
                <a:latin typeface="SUFILT+ArialMT"/>
                <a:cs typeface="SUFILT+ArialMT"/>
              </a:rPr>
              <a:t>O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ndersteunt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 de publicatie van inhoud van derden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69764" y="3204526"/>
            <a:ext cx="5082356" cy="341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Bepaal de rol van elke post in de trechter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867322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Activiteit in de klas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In groep (2 of 3 personen).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5642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Het eerder gekozen merk of bedrijf behouden, met behulp van de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bovenstaande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 kaart, stel 7 dagen lang sociale inhoud voor.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74570" y="1905706"/>
            <a:ext cx="6075590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Inhoudsplan e-mailen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529567"/>
            <a:ext cx="4998646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Inhoudsplan e-mailen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7584" y="1078445"/>
            <a:ext cx="6986308" cy="24957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>
                <a:solidFill>
                  <a:srgbClr val="161249"/>
                </a:solidFill>
                <a:latin typeface="SUFILT+ArialMT"/>
                <a:cs typeface="SUFILT+ArialMT"/>
              </a:rPr>
              <a:t>- Helpt inhoud te verspreiden over verschillende soorten e-mailing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>
                <a:solidFill>
                  <a:srgbClr val="161249"/>
                </a:solidFill>
                <a:latin typeface="SUFILT+ArialMT"/>
                <a:cs typeface="SUFILT+ArialMT"/>
              </a:rPr>
              <a:t>- Maakt diversificatie van de te behandelen onderwerpen mogelijk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>
                <a:solidFill>
                  <a:srgbClr val="161249"/>
                </a:solidFill>
                <a:latin typeface="SUFILT+ArialMT"/>
                <a:cs typeface="SUFILT+ArialMT"/>
              </a:rPr>
              <a:t>- Stimuleert reflectie over de te gebruiken grafische elementen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>
                <a:solidFill>
                  <a:srgbClr val="161249"/>
                </a:solidFill>
                <a:latin typeface="SUFILT+ArialMT"/>
                <a:cs typeface="SUFILT+ArialMT"/>
              </a:rPr>
              <a:t>- De rol van elke communicatie in de trechter definiëren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>
                <a:solidFill>
                  <a:srgbClr val="161249"/>
                </a:solidFill>
                <a:latin typeface="SUFILT+ArialMT"/>
                <a:cs typeface="SUFILT+ArialMT"/>
              </a:rPr>
              <a:t>- Stimuleert het gebruik van CTA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Activiteit in de klas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In groep (2 of 3 personen).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Het eerder gekozen merk of bedrijf behouden, met behulp van de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kaart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 die hierboven is gepresenteerd, voorstellen om inhoud te e-mailen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voor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één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maand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84013" y="1905707"/>
            <a:ext cx="6821029" cy="6623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sz="44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Reclame-inhoud plan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388346"/>
            <a:ext cx="5608551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Reclame-inhoud 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0575" y="1118188"/>
            <a:ext cx="7606315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Helpt bij het distribueren van reclamecontent op verschillende platforms 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en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hebben</a:t>
            </a:r>
            <a:r>
              <a:rPr lang="de-DE" sz="180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161249"/>
                </a:solidFill>
                <a:latin typeface="SUFILT+ArialMT"/>
                <a:cs typeface="SUFILT+ArialMT"/>
              </a:rPr>
              <a:t>een</a:t>
            </a: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 tijdlijn visie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0575" y="1870028"/>
            <a:ext cx="6901785" cy="22035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Maakt diversificatie van de te dekken advertenties mogelijk</a:t>
            </a:r>
          </a:p>
          <a:p>
            <a:pPr marL="0" marR="0">
              <a:lnSpc>
                <a:spcPts val="2010"/>
              </a:lnSpc>
              <a:spcBef>
                <a:spcPts val="1799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Maakt integratie met andere inhoud mogelijk</a:t>
            </a:r>
          </a:p>
          <a:p>
            <a:pPr marL="0" marR="0">
              <a:lnSpc>
                <a:spcPts val="2010"/>
              </a:lnSpc>
              <a:spcBef>
                <a:spcPts val="1749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Stimuleert reflectie over de te gebruiken grafische elementen</a:t>
            </a:r>
          </a:p>
          <a:p>
            <a:pPr marL="0" marR="0">
              <a:lnSpc>
                <a:spcPts val="2010"/>
              </a:lnSpc>
              <a:spcBef>
                <a:spcPts val="1799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Definieer de rol van elke advertentie in de trechter</a:t>
            </a:r>
          </a:p>
          <a:p>
            <a:pPr marL="0" marR="0">
              <a:lnSpc>
                <a:spcPts val="2010"/>
              </a:lnSpc>
              <a:spcBef>
                <a:spcPts val="1799"/>
              </a:spcBef>
              <a:spcAft>
                <a:spcPts val="0"/>
              </a:spcAft>
            </a:pPr>
            <a:r>
              <a:rPr sz="1800" dirty="0">
                <a:solidFill>
                  <a:srgbClr val="161249"/>
                </a:solidFill>
                <a:latin typeface="SUFILT+ArialMT"/>
                <a:cs typeface="SUFILT+ArialMT"/>
              </a:rPr>
              <a:t>- Stimuleert het gebruik van CTA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3299370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Activiteit in de klas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In groep (2 of 3 personen).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408417" cy="8463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Het eerder gekozen merk of bedrijf behouden, met behulp van de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bovenstaande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 kaart, reclame-inhoud voorstellen voor 7 </a:t>
            </a:r>
            <a:r>
              <a:rPr sz="2000" dirty="0" err="1">
                <a:solidFill>
                  <a:srgbClr val="FFFFFF"/>
                </a:solidFill>
                <a:latin typeface="SUFILT+ArialMT"/>
                <a:cs typeface="SUFILT+ArialMT"/>
              </a:rPr>
              <a:t>dagen</a:t>
            </a:r>
            <a:r>
              <a:rPr lang="de-DE" sz="20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2000" dirty="0">
                <a:solidFill>
                  <a:srgbClr val="FFFFFF"/>
                </a:solidFill>
                <a:latin typeface="SUFILT+ArialMT"/>
                <a:cs typeface="SUFILT+ArialMT"/>
              </a:rPr>
              <a:t>(een advertentie voor elke dag).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40582" y="302279"/>
            <a:ext cx="3629155" cy="4353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Beoordelingsactiviteit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40575" y="821034"/>
            <a:ext cx="2686392" cy="4211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Individuele beoordeling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40575" y="1339702"/>
            <a:ext cx="7475841" cy="15132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Met in gedachten de kaart die de inhoud samenvat en de andere</a:t>
            </a:r>
          </a:p>
          <a:p>
            <a:pPr marL="285750" marR="0">
              <a:lnSpc>
                <a:spcPts val="2010"/>
              </a:lnSpc>
              <a:spcBef>
                <a:spcPts val="282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kaarten, per kanaal, met meer gedetailleerde informatie, de</a:t>
            </a:r>
          </a:p>
          <a:p>
            <a:pPr marL="28575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student moet de inhoud van het programma analyseren en </a:t>
            </a:r>
            <a:r>
              <a:rPr sz="1800" dirty="0" err="1">
                <a:solidFill>
                  <a:srgbClr val="FFFFFF"/>
                </a:solidFill>
                <a:latin typeface="SUFILT+ArialMT"/>
                <a:cs typeface="SUFILT+ArialMT"/>
              </a:rPr>
              <a:t>aspecten</a:t>
            </a: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SUFILT+ArialMT"/>
                <a:cs typeface="SUFILT+ArialMT"/>
              </a:rPr>
              <a:t>zoals</a:t>
            </a:r>
            <a:r>
              <a:rPr lang="de-DE" sz="18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SUFILT+ArialMT"/>
                <a:cs typeface="SUFILT+ArialMT"/>
              </a:rPr>
              <a:t>periodiciteit</a:t>
            </a: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, diversiteit van de inhoud, diversiteit van de gebruikte kanalen </a:t>
            </a:r>
            <a:r>
              <a:rPr sz="1800" dirty="0" err="1">
                <a:solidFill>
                  <a:srgbClr val="FFFFFF"/>
                </a:solidFill>
                <a:latin typeface="SUFILT+ArialMT"/>
                <a:cs typeface="SUFILT+ArialMT"/>
              </a:rPr>
              <a:t>en</a:t>
            </a: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SUFILT+ArialMT"/>
                <a:cs typeface="SUFILT+ArialMT"/>
              </a:rPr>
              <a:t>andere</a:t>
            </a:r>
            <a:r>
              <a:rPr lang="de-DE" sz="1800" dirty="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SUFILT+ArialMT"/>
                <a:cs typeface="SUFILT+ArialMT"/>
              </a:rPr>
              <a:t>aspecten</a:t>
            </a: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 die tijdens deze cursus aan bod kwamen.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40575" y="3120242"/>
            <a:ext cx="7475841" cy="725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FFFFFF"/>
                </a:solidFill>
                <a:latin typeface="SUFILT+ArialMT"/>
                <a:cs typeface="SUFILT+ArialMT"/>
              </a:rPr>
              <a:t>- De leerling moet de kaarten analyseren die door een andere groep zijn gemaakt.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174984" y="2001798"/>
            <a:ext cx="2946499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FFFFFF"/>
                </a:solidFill>
                <a:latin typeface="RKVIOC+Arial-BoldMT"/>
                <a:cs typeface="RKVIOC+Arial-BoldMT"/>
              </a:rPr>
              <a:t>Bibliografie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69764" y="732800"/>
            <a:ext cx="2946499" cy="5488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sz="36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Bibliografie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9764" y="1385098"/>
            <a:ext cx="6045824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SUFILT+ArialMT"/>
                <a:cs typeface="SUFILT+ArialMT"/>
              </a:rPr>
              <a:t>Hanlon, A. (2109). </a:t>
            </a:r>
            <a:r>
              <a:rPr sz="1400" dirty="0">
                <a:solidFill>
                  <a:srgbClr val="161249"/>
                </a:solidFill>
                <a:latin typeface="LRCHRC+Arial-ItalicMT"/>
                <a:cs typeface="LRCHRC+Arial-ItalicMT"/>
              </a:rPr>
              <a:t>Digitale marketing: strategische planning en integratie</a:t>
            </a:r>
            <a:r>
              <a:rPr sz="1400" dirty="0">
                <a:solidFill>
                  <a:srgbClr val="161249"/>
                </a:solidFill>
                <a:latin typeface="SUFILT+ArialMT"/>
                <a:cs typeface="SUFILT+ArialMT"/>
              </a:rPr>
              <a:t>. Sage.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69764" y="1833662"/>
            <a:ext cx="8093149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SUFILT+ArialMT"/>
                <a:cs typeface="SUFILT+ArialMT"/>
              </a:rPr>
              <a:t>Molleda, J. (2010). Authenticiteit en de dimensies van het construct in public relations en communicatie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69764" y="2079026"/>
            <a:ext cx="5433906" cy="236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sz="1400" dirty="0">
                <a:solidFill>
                  <a:srgbClr val="161249"/>
                </a:solidFill>
                <a:latin typeface="SUFILT+ArialMT"/>
                <a:cs typeface="SUFILT+ArialMT"/>
              </a:rPr>
              <a:t>onderzoek. </a:t>
            </a:r>
            <a:r>
              <a:rPr sz="1400" dirty="0">
                <a:solidFill>
                  <a:srgbClr val="161249"/>
                </a:solidFill>
                <a:latin typeface="LRCHRC+Arial-ItalicMT"/>
                <a:cs typeface="LRCHRC+Arial-ItalicMT"/>
              </a:rPr>
              <a:t>Tijdschrift voor Communicatiemanagement, </a:t>
            </a:r>
            <a:r>
              <a:rPr sz="1400" spc="-40" dirty="0">
                <a:solidFill>
                  <a:srgbClr val="161249"/>
                </a:solidFill>
                <a:latin typeface="LRCHRC+Arial-ItalicMT"/>
                <a:cs typeface="LRCHRC+Arial-ItalicMT"/>
              </a:rPr>
              <a:t>14</a:t>
            </a:r>
            <a:r>
              <a:rPr sz="1400" dirty="0">
                <a:solidFill>
                  <a:srgbClr val="161249"/>
                </a:solidFill>
                <a:latin typeface="SUFILT+ArialMT"/>
                <a:cs typeface="SUFILT+ArialMT"/>
              </a:rPr>
              <a:t>(3), 223-236.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0075" y="757087"/>
            <a:ext cx="5148069" cy="474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686"/>
              </a:lnSpc>
              <a:spcBef>
                <a:spcPts val="0"/>
              </a:spcBef>
              <a:spcAft>
                <a:spcPts val="0"/>
              </a:spcAft>
            </a:pPr>
            <a:r>
              <a:rPr sz="3300" b="1" dirty="0">
                <a:solidFill>
                  <a:srgbClr val="161249"/>
                </a:solidFill>
                <a:latin typeface="RKVIOC+Arial-BoldMT"/>
                <a:cs typeface="RKVIOC+Arial-BoldMT"/>
              </a:rPr>
              <a:t>Belangrijke kennisgeving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385122"/>
            <a:ext cx="7807923" cy="14619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57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Het DEMS-materiaal is gericht op het verbeteren van digitale marketingvaardigheden in het hoger onderwijs.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opleiding, het begrijpen van de essentiële behoeften in organisaties. Je </a:t>
            </a:r>
            <a:r>
              <a:rPr sz="1850" dirty="0" err="1">
                <a:solidFill>
                  <a:srgbClr val="161249"/>
                </a:solidFill>
                <a:latin typeface="SUFILT+ArialMT"/>
                <a:cs typeface="SUFILT+ArialMT"/>
              </a:rPr>
              <a:t>hebt</a:t>
            </a:r>
            <a:r>
              <a:rPr lang="de-DE" sz="185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50" dirty="0" err="1">
                <a:solidFill>
                  <a:srgbClr val="161249"/>
                </a:solidFill>
                <a:latin typeface="SUFILT+ArialMT"/>
                <a:cs typeface="SUFILT+ArialMT"/>
              </a:rPr>
              <a:t>toegang</a:t>
            </a: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 tot uitgebreide diasets met klassikale activiteiten en opdrachten, </a:t>
            </a:r>
            <a:r>
              <a:rPr sz="1850" dirty="0" err="1">
                <a:solidFill>
                  <a:srgbClr val="161249"/>
                </a:solidFill>
                <a:latin typeface="SUFILT+ArialMT"/>
                <a:cs typeface="SUFILT+ArialMT"/>
              </a:rPr>
              <a:t>zoals</a:t>
            </a:r>
            <a:r>
              <a:rPr lang="de-DE" sz="1850" dirty="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sz="1850" dirty="0" err="1">
                <a:solidFill>
                  <a:srgbClr val="161249"/>
                </a:solidFill>
                <a:latin typeface="SUFILT+ArialMT"/>
                <a:cs typeface="SUFILT+ArialMT"/>
              </a:rPr>
              <a:t>evenals</a:t>
            </a: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 gedetailleerde gebruikersinstructies voor leerkrachten.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2859019"/>
            <a:ext cx="7779075" cy="11977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57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Opmerking: Het materiaal bevat inhoud en figuren die zijn opgehaald uit de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internet en is dus onderhevig aan wijzigingen. De bronnen zijn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aangekondigd volgens de regels van fair use. De uitgever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De verantwoordelijkheid is beperkt tot het originele materiaal dat is opgeslagen op www.dems.pro.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sz="1850" dirty="0">
                <a:solidFill>
                  <a:srgbClr val="161249"/>
                </a:solidFill>
                <a:latin typeface="SUFILT+ArialMT"/>
                <a:cs typeface="SUFILT+ArialMT"/>
              </a:rPr>
              <a:t>Al het materiaal is geproduceerd voor open gebruik en medegefinancierd door Erasmus 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1042</Words>
  <Application>Microsoft Office PowerPoint</Application>
  <PresentationFormat>Diavoorstelling (16:9)</PresentationFormat>
  <Paragraphs>134</Paragraphs>
  <Slides>40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7" baseType="lpstr">
      <vt:lpstr>Calibri</vt:lpstr>
      <vt:lpstr>SUFILT+ArialMT</vt:lpstr>
      <vt:lpstr>LQAAOU+Roboto-Bold</vt:lpstr>
      <vt:lpstr>LRCHRC+Arial-ItalicMT</vt:lpstr>
      <vt:lpstr>BKRKMD+DancingScript-Regular,Italic</vt:lpstr>
      <vt:lpstr>RKVIOC+Arial-BoldMT</vt:lpstr>
      <vt:lpstr>Theme Office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Isabeau</dc:creator>
  <cp:keywords>, docId:91F8788312E4F44053D063B379563A9C</cp:keywords>
  <cp:lastModifiedBy>Isabeau Bywater</cp:lastModifiedBy>
  <cp:revision>2</cp:revision>
  <dcterms:modified xsi:type="dcterms:W3CDTF">2023-11-19T10:56:49Z</dcterms:modified>
</cp:coreProperties>
</file>