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12192000" cy="6858000"/>
  <p:embeddedFontLst>
    <p:embeddedFont>
      <p:font typeface="Calibri" panose="020F0502020204030204" pitchFamily="34" charset="0"/>
      <p:regular r:id="rId25"/>
      <p:bold r:id="rId26"/>
      <p:italic r:id="rId27"/>
      <p:boldItalic r:id="rId28"/>
    </p:embeddedFont>
    <p:embeddedFont>
      <p:font typeface="KWTTRG+Arial-BoldMT" panose="020B0604020202020204"/>
      <p:regular r:id="rId29"/>
    </p:embeddedFont>
    <p:embeddedFont>
      <p:font typeface="VUBOLT+ArialMT" panose="020B0604020202020204"/>
      <p:regular r:id="rId30"/>
    </p:embeddedFont>
  </p:embeddedFont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0" d="100"/>
          <a:sy n="60" d="100"/>
        </p:scale>
        <p:origin x="884" y="48"/>
      </p:cViewPr>
      <p:guideLst>
        <p:guide orient="horz" pos="3168"/>
        <p:guide pos="244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Header 1"/>
          <p:cNvSpPr>
            <a:spLocks noGrp="1"/>
          </p:cNvSpPr>
          <p:nvPr>
            <p:ph type="title"/>
          </p:nvPr>
        </p:nvSpPr>
        <p:spPr/>
        <p:txBody>
          <a:bodyPr/>
          <a:lstStyle/>
          <a:p>
            <a:r>
              <a:rPr lang="en-US"/>
              <a:t>Title</a:t>
            </a:r>
          </a:p>
        </p:txBody>
      </p:sp>
      <p:sp>
        <p:nvSpPr>
          <p:cNvPr id="3" name="Text 2"/>
          <p:cNvSpPr>
            <a:spLocks noGrp="1"/>
          </p:cNvSpPr>
          <p:nvPr>
            <p:ph type="body" idx="1"/>
          </p:nvPr>
        </p:nvSpPr>
        <p:spPr/>
        <p:txBody>
          <a:bodyPr/>
          <a:lstStyle/>
          <a:p>
            <a:pPr lvl="0"/>
            <a:r>
              <a:rPr lang="en-US"/>
              <a:t>Text</a:t>
            </a:r>
          </a:p>
          <a:p>
            <a:pPr lvl="1"/>
            <a:r>
              <a:rPr lang="en-US"/>
              <a:t>Second level</a:t>
            </a:r>
          </a:p>
          <a:p>
            <a:pPr lvl="2"/>
            <a:r>
              <a:rPr lang="en-US"/>
              <a:t>Third level</a:t>
            </a:r>
          </a:p>
          <a:p>
            <a:pPr lvl="3"/>
            <a:r>
              <a:rPr lang="en-US"/>
              <a:t>Fourth level</a:t>
            </a:r>
          </a:p>
          <a:p>
            <a:pPr lvl="4"/>
            <a:r>
              <a:rPr lang="en-US"/>
              <a:t>Fifth level</a:t>
            </a:r>
          </a:p>
        </p:txBody>
      </p:sp>
      <p:sp>
        <p:nvSpPr>
          <p:cNvPr id="4" name="Date 3"/>
          <p:cNvSpPr>
            <a:spLocks noGrp="1"/>
          </p:cNvSpPr>
          <p:nvPr>
            <p:ph type="dt" sz="half" idx="10"/>
          </p:nvPr>
        </p:nvSpPr>
        <p:spPr/>
        <p:txBody>
          <a:bodyPr/>
          <a:lstStyle/>
          <a:p>
            <a:fld id="{C16525B2-4347-4F72-BAF7-76B19438D329}" type="datetimeFigureOut">
              <a:rPr lang="en-US" smtClean="0"/>
              <a:t>11/19/2023</a:t>
            </a:fld>
            <a:endParaRPr lang="en-US"/>
          </a:p>
        </p:txBody>
      </p:sp>
      <p:sp>
        <p:nvSpPr>
          <p:cNvPr id="5" name="Footer 4"/>
          <p:cNvSpPr>
            <a:spLocks noGrp="1"/>
          </p:cNvSpPr>
          <p:nvPr>
            <p:ph type="ftr" sz="quarter" idx="11"/>
          </p:nvPr>
        </p:nvSpPr>
        <p:spPr/>
        <p:txBody>
          <a:bodyPr/>
          <a:lstStyle/>
          <a:p>
            <a:endParaRPr lang="en-US"/>
          </a:p>
        </p:txBody>
      </p:sp>
      <p:sp>
        <p:nvSpPr>
          <p:cNvPr id="6" name="Slide number 5"/>
          <p:cNvSpPr>
            <a:spLocks noGrp="1"/>
          </p:cNvSpPr>
          <p:nvPr>
            <p:ph type="sldNum" sz="quarter" idx="12"/>
          </p:nvPr>
        </p:nvSpPr>
        <p:spPr/>
        <p:txBody>
          <a:bodyPr/>
          <a:lstStyle/>
          <a:p>
            <a:fld id="{80F073CC-40D5-4B23-8DF0-9BD0A0C12F2C}" type="slidenum">
              <a:rPr lang="en-US" smtClean="0"/>
              <a:t>‹nr.›</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77666" y="427735"/>
            <a:ext cx="6797992" cy="171094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77666" y="2459482"/>
            <a:ext cx="6797992"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68130" y="9944862"/>
            <a:ext cx="2417063"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7666" y="9944862"/>
            <a:ext cx="1737264"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11/19/2023</a:t>
            </a:fld>
            <a:endParaRPr lang="en-US"/>
          </a:p>
        </p:txBody>
      </p:sp>
      <p:sp>
        <p:nvSpPr>
          <p:cNvPr id="6" name="Holder 6"/>
          <p:cNvSpPr>
            <a:spLocks noGrp="1"/>
          </p:cNvSpPr>
          <p:nvPr>
            <p:ph type="sldNum" sz="quarter" idx="7"/>
          </p:nvPr>
        </p:nvSpPr>
        <p:spPr>
          <a:xfrm>
            <a:off x="5438394" y="9944862"/>
            <a:ext cx="1737264"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‹nr.›</a:t>
            </a:fld>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dma.org.uk/uploads/misc/marketers-email-tracker-2019.pdf"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mailchimp.com/features/email/?currency=EUR"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login.mailchimp.com/signup/"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909966" y="1924104"/>
            <a:ext cx="7783379" cy="1631282"/>
          </a:xfrm>
          <a:prstGeom prst="rect">
            <a:avLst/>
          </a:prstGeom>
        </p:spPr>
        <p:txBody>
          <a:bodyPr vert="horz" wrap="square" lIns="0" tIns="0" rIns="0" bIns="0" rtlCol="0">
            <a:spAutoFit/>
          </a:bodyPr>
          <a:lstStyle/>
          <a:p>
            <a:pPr marL="0" marR="0">
              <a:lnSpc>
                <a:spcPts val="7373"/>
              </a:lnSpc>
              <a:spcBef>
                <a:spcPts val="0"/>
              </a:spcBef>
              <a:spcAft>
                <a:spcPts val="0"/>
              </a:spcAft>
            </a:pPr>
            <a:r>
              <a:rPr sz="6600" b="1" dirty="0">
                <a:solidFill>
                  <a:srgbClr val="FFFFFF"/>
                </a:solidFill>
                <a:latin typeface="KWTTRG+Arial-BoldMT"/>
                <a:cs typeface="KWTTRG+Arial-BoldMT"/>
              </a:rPr>
              <a:t>Contentmarketing:</a:t>
            </a:r>
          </a:p>
          <a:p>
            <a:pPr marL="0" marR="0">
              <a:lnSpc>
                <a:spcPts val="5362"/>
              </a:lnSpc>
              <a:spcBef>
                <a:spcPts val="0"/>
              </a:spcBef>
              <a:spcAft>
                <a:spcPts val="0"/>
              </a:spcAft>
            </a:pPr>
            <a:r>
              <a:rPr sz="4800" b="1" dirty="0">
                <a:solidFill>
                  <a:srgbClr val="FFFFFF"/>
                </a:solidFill>
                <a:latin typeface="KWTTRG+Arial-BoldMT"/>
                <a:cs typeface="KWTTRG+Arial-BoldMT"/>
              </a:rPr>
              <a:t>E-mailmarketing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29625" y="1024782"/>
            <a:ext cx="8969650" cy="1718419"/>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Leerdoelen</a:t>
            </a:r>
          </a:p>
          <a:p>
            <a:pPr marL="120646" marR="0">
              <a:lnSpc>
                <a:spcPts val="2314"/>
              </a:lnSpc>
              <a:spcBef>
                <a:spcPts val="1687"/>
              </a:spcBef>
              <a:spcAft>
                <a:spcPts val="0"/>
              </a:spcAft>
            </a:pPr>
            <a:r>
              <a:rPr lang="de-DE" sz="2050" dirty="0">
                <a:solidFill>
                  <a:srgbClr val="161249"/>
                </a:solidFill>
                <a:latin typeface="VUBOLT+ArialMT"/>
                <a:cs typeface="VUBOLT+ArialMT"/>
              </a:rPr>
              <a:t>V</a:t>
            </a:r>
            <a:r>
              <a:rPr sz="2050" dirty="0" err="1">
                <a:solidFill>
                  <a:srgbClr val="161249"/>
                </a:solidFill>
                <a:latin typeface="VUBOLT+ArialMT"/>
                <a:cs typeface="VUBOLT+ArialMT"/>
              </a:rPr>
              <a:t>ereiste</a:t>
            </a:r>
            <a:r>
              <a:rPr sz="2050" dirty="0">
                <a:solidFill>
                  <a:srgbClr val="161249"/>
                </a:solidFill>
                <a:latin typeface="VUBOLT+ArialMT"/>
                <a:cs typeface="VUBOLT+ArialMT"/>
              </a:rPr>
              <a:t> voor </a:t>
            </a:r>
            <a:r>
              <a:rPr sz="2050" spc="10" dirty="0">
                <a:solidFill>
                  <a:srgbClr val="161249"/>
                </a:solidFill>
                <a:latin typeface="VUBOLT+ArialMT"/>
                <a:cs typeface="VUBOLT+ArialMT"/>
              </a:rPr>
              <a:t>studenten: </a:t>
            </a:r>
            <a:r>
              <a:rPr sz="2050" dirty="0">
                <a:solidFill>
                  <a:srgbClr val="161249"/>
                </a:solidFill>
                <a:latin typeface="VUBOLT+ArialMT"/>
                <a:cs typeface="VUBOLT+ArialMT"/>
              </a:rPr>
              <a:t>Introductie in digitale </a:t>
            </a:r>
            <a:r>
              <a:rPr sz="2050" spc="10" dirty="0">
                <a:solidFill>
                  <a:srgbClr val="161249"/>
                </a:solidFill>
                <a:latin typeface="VUBOLT+ArialMT"/>
                <a:cs typeface="VUBOLT+ArialMT"/>
              </a:rPr>
              <a:t>marketing </a:t>
            </a:r>
            <a:r>
              <a:rPr sz="2050" dirty="0">
                <a:solidFill>
                  <a:srgbClr val="161249"/>
                </a:solidFill>
                <a:latin typeface="VUBOLT+ArialMT"/>
                <a:cs typeface="VUBOLT+ArialMT"/>
              </a:rPr>
              <a:t>wordt </a:t>
            </a:r>
            <a:r>
              <a:rPr sz="2050" spc="12" dirty="0">
                <a:solidFill>
                  <a:srgbClr val="161249"/>
                </a:solidFill>
                <a:latin typeface="VUBOLT+ArialMT"/>
                <a:cs typeface="VUBOLT+ArialMT"/>
              </a:rPr>
              <a:t>aanbevolen.</a:t>
            </a:r>
          </a:p>
          <a:p>
            <a:pPr marL="120646" marR="0">
              <a:lnSpc>
                <a:spcPts val="2314"/>
              </a:lnSpc>
              <a:spcBef>
                <a:spcPts val="2160"/>
              </a:spcBef>
              <a:spcAft>
                <a:spcPts val="0"/>
              </a:spcAft>
            </a:pPr>
            <a:r>
              <a:rPr sz="2050" spc="11" dirty="0">
                <a:solidFill>
                  <a:srgbClr val="161249"/>
                </a:solidFill>
                <a:latin typeface="VUBOLT+ArialMT"/>
                <a:cs typeface="VUBOLT+ArialMT"/>
              </a:rPr>
              <a:t>De </a:t>
            </a:r>
            <a:r>
              <a:rPr sz="2050" spc="10" dirty="0">
                <a:solidFill>
                  <a:srgbClr val="161249"/>
                </a:solidFill>
                <a:latin typeface="VUBOLT+ArialMT"/>
                <a:cs typeface="VUBOLT+ArialMT"/>
              </a:rPr>
              <a:t>student </a:t>
            </a:r>
            <a:r>
              <a:rPr sz="2050" dirty="0">
                <a:solidFill>
                  <a:srgbClr val="161249"/>
                </a:solidFill>
                <a:latin typeface="VUBOLT+ArialMT"/>
                <a:cs typeface="VUBOLT+ArialMT"/>
              </a:rPr>
              <a:t>is in staat om</a:t>
            </a:r>
          </a:p>
        </p:txBody>
      </p:sp>
      <p:sp>
        <p:nvSpPr>
          <p:cNvPr id="4" name="object 4"/>
          <p:cNvSpPr txBox="1"/>
          <p:nvPr/>
        </p:nvSpPr>
        <p:spPr>
          <a:xfrm>
            <a:off x="1105390" y="2924297"/>
            <a:ext cx="4401280" cy="425723"/>
          </a:xfrm>
          <a:prstGeom prst="rect">
            <a:avLst/>
          </a:prstGeom>
        </p:spPr>
        <p:txBody>
          <a:bodyPr vert="horz" wrap="square" lIns="0" tIns="0" rIns="0" bIns="0" rtlCol="0">
            <a:spAutoFit/>
          </a:bodyPr>
          <a:lstStyle/>
          <a:p>
            <a:pPr marL="0" marR="0">
              <a:lnSpc>
                <a:spcPts val="3052"/>
              </a:lnSpc>
              <a:spcBef>
                <a:spcPts val="0"/>
              </a:spcBef>
              <a:spcAft>
                <a:spcPts val="0"/>
              </a:spcAft>
            </a:pPr>
            <a:r>
              <a:rPr sz="2050" spc="10" dirty="0">
                <a:solidFill>
                  <a:srgbClr val="161249"/>
                </a:solidFill>
                <a:latin typeface="VUBOLT+ArialMT"/>
                <a:cs typeface="VUBOLT+ArialMT"/>
              </a:rPr>
              <a:t>- beschrijven </a:t>
            </a:r>
            <a:r>
              <a:rPr sz="2050" spc="12" dirty="0">
                <a:solidFill>
                  <a:srgbClr val="161249"/>
                </a:solidFill>
                <a:latin typeface="VUBOLT+ArialMT"/>
                <a:cs typeface="VUBOLT+ArialMT"/>
              </a:rPr>
              <a:t>wat </a:t>
            </a:r>
            <a:r>
              <a:rPr sz="2050" spc="10" dirty="0">
                <a:solidFill>
                  <a:srgbClr val="161249"/>
                </a:solidFill>
                <a:latin typeface="VUBOLT+ArialMT"/>
                <a:cs typeface="VUBOLT+ArialMT"/>
              </a:rPr>
              <a:t>e-mailmarketing </a:t>
            </a:r>
            <a:r>
              <a:rPr sz="2050" dirty="0">
                <a:solidFill>
                  <a:srgbClr val="161249"/>
                </a:solidFill>
                <a:latin typeface="VUBOLT+ArialMT"/>
                <a:cs typeface="VUBOLT+ArialMT"/>
              </a:rPr>
              <a:t>is</a:t>
            </a:r>
          </a:p>
        </p:txBody>
      </p:sp>
      <p:sp>
        <p:nvSpPr>
          <p:cNvPr id="5" name="object 5"/>
          <p:cNvSpPr txBox="1"/>
          <p:nvPr/>
        </p:nvSpPr>
        <p:spPr>
          <a:xfrm>
            <a:off x="1105390" y="3208493"/>
            <a:ext cx="5556260" cy="425723"/>
          </a:xfrm>
          <a:prstGeom prst="rect">
            <a:avLst/>
          </a:prstGeom>
        </p:spPr>
        <p:txBody>
          <a:bodyPr vert="horz" wrap="square" lIns="0" tIns="0" rIns="0" bIns="0" rtlCol="0">
            <a:spAutoFit/>
          </a:bodyPr>
          <a:lstStyle/>
          <a:p>
            <a:pPr marL="0" marR="0">
              <a:lnSpc>
                <a:spcPts val="3052"/>
              </a:lnSpc>
              <a:spcBef>
                <a:spcPts val="0"/>
              </a:spcBef>
              <a:spcAft>
                <a:spcPts val="0"/>
              </a:spcAft>
            </a:pPr>
            <a:r>
              <a:rPr sz="2050" dirty="0">
                <a:solidFill>
                  <a:srgbClr val="161249"/>
                </a:solidFill>
                <a:latin typeface="VUBOLT+ArialMT"/>
                <a:cs typeface="VUBOLT+ArialMT"/>
              </a:rPr>
              <a:t>- de voordelen </a:t>
            </a:r>
            <a:r>
              <a:rPr sz="2050" spc="11" dirty="0">
                <a:solidFill>
                  <a:srgbClr val="161249"/>
                </a:solidFill>
                <a:latin typeface="VUBOLT+ArialMT"/>
                <a:cs typeface="VUBOLT+ArialMT"/>
              </a:rPr>
              <a:t>van </a:t>
            </a:r>
            <a:r>
              <a:rPr sz="2050" spc="10" dirty="0">
                <a:solidFill>
                  <a:srgbClr val="161249"/>
                </a:solidFill>
                <a:latin typeface="VUBOLT+ArialMT"/>
                <a:cs typeface="VUBOLT+ArialMT"/>
              </a:rPr>
              <a:t>e-mailmarketing begrijpen</a:t>
            </a:r>
          </a:p>
        </p:txBody>
      </p:sp>
      <p:sp>
        <p:nvSpPr>
          <p:cNvPr id="6" name="object 6"/>
          <p:cNvSpPr txBox="1"/>
          <p:nvPr/>
        </p:nvSpPr>
        <p:spPr>
          <a:xfrm>
            <a:off x="1105390" y="3492689"/>
            <a:ext cx="7456382" cy="709919"/>
          </a:xfrm>
          <a:prstGeom prst="rect">
            <a:avLst/>
          </a:prstGeom>
        </p:spPr>
        <p:txBody>
          <a:bodyPr vert="horz" wrap="square" lIns="0" tIns="0" rIns="0" bIns="0" rtlCol="0">
            <a:spAutoFit/>
          </a:bodyPr>
          <a:lstStyle/>
          <a:p>
            <a:pPr marL="0" marR="0">
              <a:lnSpc>
                <a:spcPts val="3052"/>
              </a:lnSpc>
              <a:spcBef>
                <a:spcPts val="0"/>
              </a:spcBef>
              <a:spcAft>
                <a:spcPts val="0"/>
              </a:spcAft>
            </a:pPr>
            <a:r>
              <a:rPr sz="2050" dirty="0">
                <a:solidFill>
                  <a:srgbClr val="161249"/>
                </a:solidFill>
                <a:latin typeface="VUBOLT+ArialMT"/>
                <a:cs typeface="VUBOLT+ArialMT"/>
              </a:rPr>
              <a:t>- de effectiviteit </a:t>
            </a:r>
            <a:r>
              <a:rPr sz="2050" spc="11" dirty="0">
                <a:solidFill>
                  <a:srgbClr val="161249"/>
                </a:solidFill>
                <a:latin typeface="VUBOLT+ArialMT"/>
                <a:cs typeface="VUBOLT+ArialMT"/>
              </a:rPr>
              <a:t>van </a:t>
            </a:r>
            <a:r>
              <a:rPr sz="2050" dirty="0">
                <a:solidFill>
                  <a:srgbClr val="161249"/>
                </a:solidFill>
                <a:latin typeface="VUBOLT+ArialMT"/>
                <a:cs typeface="VUBOLT+ArialMT"/>
              </a:rPr>
              <a:t>de </a:t>
            </a:r>
            <a:r>
              <a:rPr sz="2050" spc="11" dirty="0">
                <a:solidFill>
                  <a:srgbClr val="161249"/>
                </a:solidFill>
                <a:latin typeface="VUBOLT+ArialMT"/>
                <a:cs typeface="VUBOLT+ArialMT"/>
              </a:rPr>
              <a:t>e-mailmarketingcampagnes </a:t>
            </a:r>
            <a:r>
              <a:rPr sz="2050" spc="10" dirty="0">
                <a:solidFill>
                  <a:srgbClr val="161249"/>
                </a:solidFill>
                <a:latin typeface="VUBOLT+ArialMT"/>
                <a:cs typeface="VUBOLT+ArialMT"/>
              </a:rPr>
              <a:t>beoordelen</a:t>
            </a:r>
          </a:p>
          <a:p>
            <a:pPr marL="0" marR="0">
              <a:lnSpc>
                <a:spcPts val="2237"/>
              </a:lnSpc>
              <a:spcBef>
                <a:spcPts val="0"/>
              </a:spcBef>
              <a:spcAft>
                <a:spcPts val="0"/>
              </a:spcAft>
            </a:pPr>
            <a:r>
              <a:rPr sz="2050" spc="10" dirty="0">
                <a:solidFill>
                  <a:srgbClr val="161249"/>
                </a:solidFill>
                <a:latin typeface="VUBOLT+ArialMT"/>
                <a:cs typeface="VUBOLT+ArialMT"/>
              </a:rPr>
              <a:t>- ontwerp </a:t>
            </a:r>
            <a:r>
              <a:rPr sz="2050" dirty="0">
                <a:solidFill>
                  <a:srgbClr val="161249"/>
                </a:solidFill>
                <a:latin typeface="VUBOLT+ArialMT"/>
                <a:cs typeface="VUBOLT+ArialMT"/>
              </a:rPr>
              <a:t>een </a:t>
            </a:r>
            <a:r>
              <a:rPr sz="2050" spc="11" dirty="0">
                <a:solidFill>
                  <a:srgbClr val="161249"/>
                </a:solidFill>
                <a:latin typeface="VUBOLT+ArialMT"/>
                <a:cs typeface="VUBOLT+ArialMT"/>
              </a:rPr>
              <a:t>nieuwsbriefvoorbeeld en </a:t>
            </a:r>
            <a:r>
              <a:rPr sz="2050" dirty="0">
                <a:solidFill>
                  <a:srgbClr val="161249"/>
                </a:solidFill>
                <a:latin typeface="VUBOLT+ArialMT"/>
                <a:cs typeface="VUBOLT+ArialMT"/>
              </a:rPr>
              <a:t>e-mailcampagneplan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5472503" y="1069440"/>
            <a:ext cx="263556" cy="2018407"/>
          </a:xfrm>
          <a:prstGeom prst="rect">
            <a:avLst/>
          </a:prstGeom>
        </p:spPr>
        <p:txBody>
          <a:bodyPr vert="horz" wrap="square" lIns="0" tIns="0" rIns="0" bIns="0" rtlCol="0">
            <a:spAutoFit/>
          </a:bodyPr>
          <a:lstStyle/>
          <a:p>
            <a:pPr marL="0" marR="0">
              <a:lnSpc>
                <a:spcPts val="2792"/>
              </a:lnSpc>
              <a:spcBef>
                <a:spcPts val="0"/>
              </a:spcBef>
              <a:spcAft>
                <a:spcPts val="0"/>
              </a:spcAft>
            </a:pPr>
            <a:r>
              <a:rPr sz="2500" dirty="0">
                <a:solidFill>
                  <a:srgbClr val="D12477"/>
                </a:solidFill>
                <a:latin typeface="VUBOLT+ArialMT"/>
                <a:cs typeface="VUBOLT+ArialMT"/>
              </a:rPr>
              <a:t>-</a:t>
            </a:r>
          </a:p>
          <a:p>
            <a:pPr marL="0" marR="0">
              <a:lnSpc>
                <a:spcPts val="2560"/>
              </a:lnSpc>
              <a:spcBef>
                <a:spcPts val="0"/>
              </a:spcBef>
              <a:spcAft>
                <a:spcPts val="0"/>
              </a:spcAft>
            </a:pPr>
            <a:r>
              <a:rPr sz="2500" dirty="0">
                <a:solidFill>
                  <a:srgbClr val="D12477"/>
                </a:solidFill>
                <a:latin typeface="VUBOLT+ArialMT"/>
                <a:cs typeface="VUBOLT+ArialMT"/>
              </a:rPr>
              <a:t>-</a:t>
            </a:r>
          </a:p>
          <a:p>
            <a:pPr marL="0" marR="0">
              <a:lnSpc>
                <a:spcPts val="2560"/>
              </a:lnSpc>
              <a:spcBef>
                <a:spcPts val="0"/>
              </a:spcBef>
              <a:spcAft>
                <a:spcPts val="0"/>
              </a:spcAft>
            </a:pPr>
            <a:r>
              <a:rPr sz="2500" dirty="0">
                <a:solidFill>
                  <a:srgbClr val="D12477"/>
                </a:solidFill>
                <a:latin typeface="VUBOLT+ArialMT"/>
                <a:cs typeface="VUBOLT+ArialMT"/>
              </a:rPr>
              <a:t>-</a:t>
            </a:r>
          </a:p>
          <a:p>
            <a:pPr marL="0" marR="0">
              <a:lnSpc>
                <a:spcPts val="2560"/>
              </a:lnSpc>
              <a:spcBef>
                <a:spcPts val="0"/>
              </a:spcBef>
              <a:spcAft>
                <a:spcPts val="0"/>
              </a:spcAft>
            </a:pPr>
            <a:r>
              <a:rPr sz="2500" dirty="0">
                <a:solidFill>
                  <a:srgbClr val="D12477"/>
                </a:solidFill>
                <a:latin typeface="VUBOLT+ArialMT"/>
                <a:cs typeface="VUBOLT+ArialMT"/>
              </a:rPr>
              <a:t>-</a:t>
            </a:r>
          </a:p>
          <a:p>
            <a:pPr marL="0" marR="0">
              <a:lnSpc>
                <a:spcPts val="2560"/>
              </a:lnSpc>
              <a:spcBef>
                <a:spcPts val="0"/>
              </a:spcBef>
              <a:spcAft>
                <a:spcPts val="0"/>
              </a:spcAft>
            </a:pPr>
            <a:r>
              <a:rPr sz="2500" dirty="0">
                <a:solidFill>
                  <a:srgbClr val="D12477"/>
                </a:solidFill>
                <a:latin typeface="VUBOLT+ArialMT"/>
                <a:cs typeface="VUBOLT+ArialMT"/>
              </a:rPr>
              <a:t>-</a:t>
            </a:r>
          </a:p>
          <a:p>
            <a:pPr marL="0" marR="0">
              <a:lnSpc>
                <a:spcPts val="2559"/>
              </a:lnSpc>
              <a:spcBef>
                <a:spcPts val="0"/>
              </a:spcBef>
              <a:spcAft>
                <a:spcPts val="0"/>
              </a:spcAft>
            </a:pPr>
            <a:r>
              <a:rPr sz="2500" dirty="0">
                <a:solidFill>
                  <a:srgbClr val="D12477"/>
                </a:solidFill>
                <a:latin typeface="VUBOLT+ArialMT"/>
                <a:cs typeface="VUBOLT+ArialMT"/>
              </a:rPr>
              <a:t>-</a:t>
            </a:r>
          </a:p>
        </p:txBody>
      </p:sp>
      <p:sp>
        <p:nvSpPr>
          <p:cNvPr id="4" name="object 4"/>
          <p:cNvSpPr txBox="1"/>
          <p:nvPr/>
        </p:nvSpPr>
        <p:spPr>
          <a:xfrm>
            <a:off x="5745553" y="1207403"/>
            <a:ext cx="2004681" cy="222547"/>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Wat is e-mailmarketing?</a:t>
            </a:r>
          </a:p>
        </p:txBody>
      </p:sp>
      <p:sp>
        <p:nvSpPr>
          <p:cNvPr id="5" name="object 5"/>
          <p:cNvSpPr txBox="1"/>
          <p:nvPr/>
        </p:nvSpPr>
        <p:spPr>
          <a:xfrm>
            <a:off x="9171199" y="1414139"/>
            <a:ext cx="234627" cy="193929"/>
          </a:xfrm>
          <a:prstGeom prst="rect">
            <a:avLst/>
          </a:prstGeom>
        </p:spPr>
        <p:txBody>
          <a:bodyPr vert="horz" wrap="square" lIns="0" tIns="0" rIns="0" bIns="0" rtlCol="0">
            <a:spAutoFit/>
          </a:bodyPr>
          <a:lstStyle/>
          <a:p>
            <a:pPr marL="0" marR="0">
              <a:lnSpc>
                <a:spcPts val="1227"/>
              </a:lnSpc>
              <a:spcBef>
                <a:spcPts val="0"/>
              </a:spcBef>
              <a:spcAft>
                <a:spcPts val="0"/>
              </a:spcAft>
            </a:pPr>
            <a:r>
              <a:rPr sz="1300" dirty="0">
                <a:solidFill>
                  <a:srgbClr val="D12477"/>
                </a:solidFill>
                <a:latin typeface="Calibri"/>
                <a:cs typeface="Calibri"/>
              </a:rPr>
              <a:t>-</a:t>
            </a:r>
          </a:p>
        </p:txBody>
      </p:sp>
      <p:sp>
        <p:nvSpPr>
          <p:cNvPr id="6" name="object 6"/>
          <p:cNvSpPr txBox="1"/>
          <p:nvPr/>
        </p:nvSpPr>
        <p:spPr>
          <a:xfrm>
            <a:off x="9368049" y="1388504"/>
            <a:ext cx="2518640" cy="420667"/>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Klantsegmentatie in e-mail</a:t>
            </a:r>
          </a:p>
          <a:p>
            <a:pPr marL="0" marR="0">
              <a:lnSpc>
                <a:spcPts val="1452"/>
              </a:lnSpc>
              <a:spcBef>
                <a:spcPts val="57"/>
              </a:spcBef>
              <a:spcAft>
                <a:spcPts val="0"/>
              </a:spcAft>
            </a:pPr>
            <a:r>
              <a:rPr sz="1300" dirty="0">
                <a:solidFill>
                  <a:srgbClr val="FFFFFF"/>
                </a:solidFill>
                <a:latin typeface="VUBOLT+ArialMT"/>
                <a:cs typeface="VUBOLT+ArialMT"/>
              </a:rPr>
              <a:t>marketing</a:t>
            </a:r>
          </a:p>
        </p:txBody>
      </p:sp>
      <p:sp>
        <p:nvSpPr>
          <p:cNvPr id="7" name="object 7"/>
          <p:cNvSpPr txBox="1"/>
          <p:nvPr/>
        </p:nvSpPr>
        <p:spPr>
          <a:xfrm>
            <a:off x="5745553" y="1542429"/>
            <a:ext cx="2726711" cy="192360"/>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Doelstellingen voor e-mailmarketing</a:t>
            </a:r>
          </a:p>
        </p:txBody>
      </p:sp>
      <p:sp>
        <p:nvSpPr>
          <p:cNvPr id="8" name="object 8"/>
          <p:cNvSpPr txBox="1"/>
          <p:nvPr/>
        </p:nvSpPr>
        <p:spPr>
          <a:xfrm>
            <a:off x="5745553" y="1886283"/>
            <a:ext cx="2518640" cy="192360"/>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Voordelen van e-mailmarketing</a:t>
            </a:r>
          </a:p>
        </p:txBody>
      </p:sp>
      <p:sp>
        <p:nvSpPr>
          <p:cNvPr id="9" name="object 9"/>
          <p:cNvSpPr txBox="1"/>
          <p:nvPr/>
        </p:nvSpPr>
        <p:spPr>
          <a:xfrm>
            <a:off x="9171199" y="2007291"/>
            <a:ext cx="3837569" cy="192360"/>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 Structuur nieuwsbrief</a:t>
            </a:r>
          </a:p>
        </p:txBody>
      </p:sp>
      <p:sp>
        <p:nvSpPr>
          <p:cNvPr id="10" name="object 10"/>
          <p:cNvSpPr txBox="1"/>
          <p:nvPr/>
        </p:nvSpPr>
        <p:spPr>
          <a:xfrm>
            <a:off x="2097900" y="2096689"/>
            <a:ext cx="1789509" cy="605631"/>
          </a:xfrm>
          <a:prstGeom prst="rect">
            <a:avLst/>
          </a:prstGeom>
        </p:spPr>
        <p:txBody>
          <a:bodyPr vert="horz" wrap="square" lIns="0" tIns="0" rIns="0" bIns="0" rtlCol="0">
            <a:spAutoFit/>
          </a:bodyPr>
          <a:lstStyle/>
          <a:p>
            <a:pPr marL="0" marR="0">
              <a:lnSpc>
                <a:spcPts val="4468"/>
              </a:lnSpc>
              <a:spcBef>
                <a:spcPts val="0"/>
              </a:spcBef>
              <a:spcAft>
                <a:spcPts val="0"/>
              </a:spcAft>
            </a:pPr>
            <a:r>
              <a:rPr sz="4000" b="1" dirty="0">
                <a:solidFill>
                  <a:srgbClr val="FFFFFF"/>
                </a:solidFill>
                <a:latin typeface="KWTTRG+Arial-BoldMT"/>
                <a:cs typeface="KWTTRG+Arial-BoldMT"/>
              </a:rPr>
              <a:t>Onderwerpen</a:t>
            </a:r>
          </a:p>
        </p:txBody>
      </p:sp>
      <p:sp>
        <p:nvSpPr>
          <p:cNvPr id="11" name="object 11"/>
          <p:cNvSpPr txBox="1"/>
          <p:nvPr/>
        </p:nvSpPr>
        <p:spPr>
          <a:xfrm>
            <a:off x="5745553" y="2182764"/>
            <a:ext cx="3132479" cy="872787"/>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Hoe begin je met e-mailmarketing?</a:t>
            </a:r>
          </a:p>
          <a:p>
            <a:pPr marL="0" marR="0">
              <a:lnSpc>
                <a:spcPts val="1452"/>
              </a:lnSpc>
              <a:spcBef>
                <a:spcPts val="1057"/>
              </a:spcBef>
              <a:spcAft>
                <a:spcPts val="0"/>
              </a:spcAft>
            </a:pPr>
            <a:r>
              <a:rPr sz="1300" dirty="0">
                <a:solidFill>
                  <a:srgbClr val="FFFFFF"/>
                </a:solidFill>
                <a:latin typeface="VUBOLT+ArialMT"/>
                <a:cs typeface="VUBOLT+ArialMT"/>
              </a:rPr>
              <a:t>Hoe bouw je een e-mailmarketinglijst op?</a:t>
            </a:r>
          </a:p>
          <a:p>
            <a:pPr marL="0" marR="0">
              <a:lnSpc>
                <a:spcPts val="1452"/>
              </a:lnSpc>
              <a:spcBef>
                <a:spcPts val="1107"/>
              </a:spcBef>
              <a:spcAft>
                <a:spcPts val="0"/>
              </a:spcAft>
            </a:pPr>
            <a:r>
              <a:rPr sz="1300" dirty="0">
                <a:solidFill>
                  <a:srgbClr val="FFFFFF"/>
                </a:solidFill>
                <a:latin typeface="VUBOLT+ArialMT"/>
                <a:cs typeface="VUBOLT+ArialMT"/>
              </a:rPr>
              <a:t>GDPR in e-mailmarketing</a:t>
            </a:r>
          </a:p>
        </p:txBody>
      </p:sp>
      <p:sp>
        <p:nvSpPr>
          <p:cNvPr id="12" name="object 12"/>
          <p:cNvSpPr txBox="1"/>
          <p:nvPr/>
        </p:nvSpPr>
        <p:spPr>
          <a:xfrm>
            <a:off x="9171198" y="2233882"/>
            <a:ext cx="3020801" cy="192360"/>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 Tips voor het ontwerpen van een e-mail</a:t>
            </a:r>
          </a:p>
        </p:txBody>
      </p:sp>
      <p:sp>
        <p:nvSpPr>
          <p:cNvPr id="13" name="object 13"/>
          <p:cNvSpPr txBox="1"/>
          <p:nvPr/>
        </p:nvSpPr>
        <p:spPr>
          <a:xfrm>
            <a:off x="9368049" y="2434983"/>
            <a:ext cx="868263" cy="222547"/>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campagne</a:t>
            </a:r>
          </a:p>
        </p:txBody>
      </p:sp>
      <p:sp>
        <p:nvSpPr>
          <p:cNvPr id="14" name="object 14"/>
          <p:cNvSpPr txBox="1"/>
          <p:nvPr/>
        </p:nvSpPr>
        <p:spPr>
          <a:xfrm>
            <a:off x="9171199" y="2760104"/>
            <a:ext cx="2541425" cy="192360"/>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 KPI's voor e-mailmarketing</a:t>
            </a:r>
          </a:p>
        </p:txBody>
      </p:sp>
      <p:sp>
        <p:nvSpPr>
          <p:cNvPr id="15" name="object 15"/>
          <p:cNvSpPr txBox="1"/>
          <p:nvPr/>
        </p:nvSpPr>
        <p:spPr>
          <a:xfrm>
            <a:off x="9171199" y="3022207"/>
            <a:ext cx="3261505" cy="384721"/>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 Voorbeeld van een e-mailmarketingplatform:</a:t>
            </a:r>
          </a:p>
        </p:txBody>
      </p:sp>
      <p:sp>
        <p:nvSpPr>
          <p:cNvPr id="16" name="object 16"/>
          <p:cNvSpPr txBox="1"/>
          <p:nvPr/>
        </p:nvSpPr>
        <p:spPr>
          <a:xfrm>
            <a:off x="10421751" y="3197675"/>
            <a:ext cx="1336463" cy="192360"/>
          </a:xfrm>
          <a:prstGeom prst="rect">
            <a:avLst/>
          </a:prstGeom>
        </p:spPr>
        <p:txBody>
          <a:bodyPr vert="horz" wrap="square" lIns="0" tIns="0" rIns="0" bIns="0" rtlCol="0">
            <a:spAutoFit/>
          </a:bodyPr>
          <a:lstStyle/>
          <a:p>
            <a:pPr marL="0" marR="0">
              <a:lnSpc>
                <a:spcPts val="1452"/>
              </a:lnSpc>
              <a:spcBef>
                <a:spcPts val="0"/>
              </a:spcBef>
              <a:spcAft>
                <a:spcPts val="0"/>
              </a:spcAft>
            </a:pPr>
            <a:r>
              <a:rPr lang="de-DE" sz="1300" dirty="0">
                <a:solidFill>
                  <a:srgbClr val="FFFFFF"/>
                </a:solidFill>
                <a:latin typeface="VUBOLT+ArialMT"/>
                <a:cs typeface="VUBOLT+ArialMT"/>
              </a:rPr>
              <a:t>          </a:t>
            </a:r>
            <a:r>
              <a:rPr sz="1300" dirty="0">
                <a:solidFill>
                  <a:srgbClr val="FFFFFF"/>
                </a:solidFill>
                <a:latin typeface="VUBOLT+ArialMT"/>
                <a:cs typeface="VUBOLT+ArialMT"/>
              </a:rPr>
              <a:t>Mailchimp</a:t>
            </a:r>
          </a:p>
        </p:txBody>
      </p:sp>
      <p:sp>
        <p:nvSpPr>
          <p:cNvPr id="17" name="object 17"/>
          <p:cNvSpPr txBox="1"/>
          <p:nvPr/>
        </p:nvSpPr>
        <p:spPr>
          <a:xfrm>
            <a:off x="9171199" y="3608464"/>
            <a:ext cx="2907499" cy="547667"/>
          </a:xfrm>
          <a:prstGeom prst="rect">
            <a:avLst/>
          </a:prstGeom>
        </p:spPr>
        <p:txBody>
          <a:bodyPr vert="horz" wrap="square" lIns="0" tIns="0" rIns="0" bIns="0" rtlCol="0">
            <a:spAutoFit/>
          </a:bodyPr>
          <a:lstStyle/>
          <a:p>
            <a:pPr marL="0" marR="0">
              <a:lnSpc>
                <a:spcPts val="1452"/>
              </a:lnSpc>
              <a:spcBef>
                <a:spcPts val="0"/>
              </a:spcBef>
              <a:spcAft>
                <a:spcPts val="0"/>
              </a:spcAft>
            </a:pPr>
            <a:r>
              <a:rPr sz="1300" dirty="0">
                <a:solidFill>
                  <a:srgbClr val="FFFFFF"/>
                </a:solidFill>
                <a:latin typeface="VUBOLT+ArialMT"/>
                <a:cs typeface="VUBOLT+ArialMT"/>
              </a:rPr>
              <a:t>- Hoe begin je met Mailchimp?</a:t>
            </a:r>
          </a:p>
          <a:p>
            <a:pPr marL="0" marR="0">
              <a:lnSpc>
                <a:spcPts val="1452"/>
              </a:lnSpc>
              <a:spcBef>
                <a:spcPts val="1057"/>
              </a:spcBef>
              <a:spcAft>
                <a:spcPts val="0"/>
              </a:spcAft>
            </a:pPr>
            <a:r>
              <a:rPr sz="1300" dirty="0">
                <a:solidFill>
                  <a:srgbClr val="FFFFFF"/>
                </a:solidFill>
                <a:latin typeface="VUBOLT+ArialMT"/>
                <a:cs typeface="VUBOLT+ArialMT"/>
              </a:rPr>
              <a:t>- Opdrachten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60099" y="414567"/>
            <a:ext cx="6272702" cy="605631"/>
          </a:xfrm>
          <a:prstGeom prst="rect">
            <a:avLst/>
          </a:prstGeom>
        </p:spPr>
        <p:txBody>
          <a:bodyPr vert="horz" wrap="square" lIns="0" tIns="0" rIns="0" bIns="0" rtlCol="0">
            <a:spAutoFit/>
          </a:bodyPr>
          <a:lstStyle/>
          <a:p>
            <a:pPr marL="0" marR="0">
              <a:lnSpc>
                <a:spcPts val="4468"/>
              </a:lnSpc>
              <a:spcBef>
                <a:spcPts val="0"/>
              </a:spcBef>
              <a:spcAft>
                <a:spcPts val="0"/>
              </a:spcAft>
            </a:pPr>
            <a:r>
              <a:rPr sz="4000" b="1" dirty="0">
                <a:solidFill>
                  <a:srgbClr val="161249"/>
                </a:solidFill>
                <a:latin typeface="KWTTRG+Arial-BoldMT"/>
                <a:cs typeface="KWTTRG+Arial-BoldMT"/>
              </a:rPr>
              <a:t>Wat is e-mailmarketing?</a:t>
            </a:r>
          </a:p>
        </p:txBody>
      </p:sp>
      <p:sp>
        <p:nvSpPr>
          <p:cNvPr id="4" name="object 4"/>
          <p:cNvSpPr txBox="1"/>
          <p:nvPr/>
        </p:nvSpPr>
        <p:spPr>
          <a:xfrm>
            <a:off x="960099" y="1080611"/>
            <a:ext cx="1920125" cy="307677"/>
          </a:xfrm>
          <a:prstGeom prst="rect">
            <a:avLst/>
          </a:prstGeom>
        </p:spPr>
        <p:txBody>
          <a:bodyPr vert="horz" wrap="square" lIns="0" tIns="0" rIns="0" bIns="0" rtlCol="0">
            <a:spAutoFit/>
          </a:bodyPr>
          <a:lstStyle/>
          <a:p>
            <a:pPr marL="0" marR="0">
              <a:lnSpc>
                <a:spcPts val="2122"/>
              </a:lnSpc>
              <a:spcBef>
                <a:spcPts val="0"/>
              </a:spcBef>
              <a:spcAft>
                <a:spcPts val="0"/>
              </a:spcAft>
            </a:pPr>
            <a:r>
              <a:rPr sz="1900" b="1" dirty="0">
                <a:solidFill>
                  <a:srgbClr val="D12477"/>
                </a:solidFill>
                <a:latin typeface="KWTTRG+Arial-BoldMT"/>
                <a:cs typeface="KWTTRG+Arial-BoldMT"/>
              </a:rPr>
              <a:t>Wat en waarom?</a:t>
            </a:r>
          </a:p>
        </p:txBody>
      </p:sp>
      <p:sp>
        <p:nvSpPr>
          <p:cNvPr id="5" name="object 5"/>
          <p:cNvSpPr txBox="1"/>
          <p:nvPr/>
        </p:nvSpPr>
        <p:spPr>
          <a:xfrm>
            <a:off x="960098" y="1371938"/>
            <a:ext cx="7080117" cy="2768578"/>
          </a:xfrm>
          <a:prstGeom prst="rect">
            <a:avLst/>
          </a:prstGeom>
        </p:spPr>
        <p:txBody>
          <a:bodyPr vert="horz" wrap="square" lIns="0" tIns="0" rIns="0" bIns="0" rtlCol="0">
            <a:spAutoFit/>
          </a:bodyPr>
          <a:lstStyle/>
          <a:p>
            <a:pPr marL="285750" marR="0" indent="-285750">
              <a:lnSpc>
                <a:spcPts val="2737"/>
              </a:lnSpc>
              <a:spcBef>
                <a:spcPts val="0"/>
              </a:spcBef>
              <a:spcAft>
                <a:spcPts val="0"/>
              </a:spcAft>
              <a:buFont typeface="Arial" panose="020B0604020202020204" pitchFamily="34" charset="0"/>
              <a:buChar char="•"/>
            </a:pPr>
            <a:r>
              <a:rPr sz="1600" dirty="0" err="1">
                <a:solidFill>
                  <a:srgbClr val="161249"/>
                </a:solidFill>
                <a:latin typeface="VUBOLT+ArialMT"/>
                <a:cs typeface="VUBOLT+ArialMT"/>
              </a:rPr>
              <a:t>Een</a:t>
            </a:r>
            <a:r>
              <a:rPr sz="1600" dirty="0">
                <a:solidFill>
                  <a:srgbClr val="161249"/>
                </a:solidFill>
                <a:latin typeface="VUBOLT+ArialMT"/>
                <a:cs typeface="VUBOLT+ArialMT"/>
              </a:rPr>
              <a:t> marketingformulier waarmee je gerichte berichten kunt sturen </a:t>
            </a:r>
            <a:r>
              <a:rPr sz="1600" dirty="0" err="1">
                <a:solidFill>
                  <a:srgbClr val="161249"/>
                </a:solidFill>
                <a:latin typeface="VUBOLT+ArialMT"/>
                <a:cs typeface="VUBOLT+ArialMT"/>
              </a:rPr>
              <a:t>naar</a:t>
            </a:r>
            <a:r>
              <a:rPr sz="1600" dirty="0">
                <a:solidFill>
                  <a:srgbClr val="161249"/>
                </a:solidFill>
                <a:latin typeface="VUBOLT+ArialMT"/>
                <a:cs typeface="VUBOLT+ArialMT"/>
              </a:rPr>
              <a:t> </a:t>
            </a:r>
            <a:r>
              <a:rPr sz="1600" dirty="0" err="1">
                <a:solidFill>
                  <a:srgbClr val="161249"/>
                </a:solidFill>
                <a:latin typeface="VUBOLT+ArialMT"/>
                <a:cs typeface="VUBOLT+ArialMT"/>
              </a:rPr>
              <a:t>geregistreerde</a:t>
            </a:r>
            <a:r>
              <a:rPr lang="de-DE" sz="1600" dirty="0">
                <a:solidFill>
                  <a:srgbClr val="161249"/>
                </a:solidFill>
                <a:latin typeface="VUBOLT+ArialMT"/>
                <a:cs typeface="VUBOLT+ArialMT"/>
              </a:rPr>
              <a:t> </a:t>
            </a:r>
            <a:r>
              <a:rPr sz="1600" dirty="0" err="1">
                <a:solidFill>
                  <a:srgbClr val="161249"/>
                </a:solidFill>
                <a:latin typeface="VUBOLT+ArialMT"/>
                <a:cs typeface="VUBOLT+ArialMT"/>
              </a:rPr>
              <a:t>klanten</a:t>
            </a:r>
            <a:r>
              <a:rPr sz="1600" dirty="0">
                <a:solidFill>
                  <a:srgbClr val="161249"/>
                </a:solidFill>
                <a:latin typeface="VUBOLT+ArialMT"/>
                <a:cs typeface="VUBOLT+ArialMT"/>
              </a:rPr>
              <a:t> in grote hoeveelheden</a:t>
            </a:r>
          </a:p>
          <a:p>
            <a:pPr marL="285750" marR="0" indent="-285750">
              <a:lnSpc>
                <a:spcPts val="2737"/>
              </a:lnSpc>
              <a:spcBef>
                <a:spcPts val="363"/>
              </a:spcBef>
              <a:spcAft>
                <a:spcPts val="0"/>
              </a:spcAft>
              <a:buFont typeface="Arial" panose="020B0604020202020204" pitchFamily="34" charset="0"/>
              <a:buChar char="•"/>
            </a:pPr>
            <a:r>
              <a:rPr sz="1600" dirty="0">
                <a:solidFill>
                  <a:srgbClr val="161249"/>
                </a:solidFill>
                <a:latin typeface="VUBOLT+ArialMT"/>
                <a:cs typeface="VUBOLT+ArialMT"/>
              </a:rPr>
              <a:t>Het heeft lage kosten en de e-mails bereiken de ontvangers zonder enige</a:t>
            </a:r>
          </a:p>
          <a:p>
            <a:pPr marL="0" marR="0">
              <a:lnSpc>
                <a:spcPts val="1787"/>
              </a:lnSpc>
              <a:spcBef>
                <a:spcPts val="0"/>
              </a:spcBef>
              <a:spcAft>
                <a:spcPts val="0"/>
              </a:spcAft>
            </a:pPr>
            <a:r>
              <a:rPr sz="1600" dirty="0">
                <a:solidFill>
                  <a:srgbClr val="161249"/>
                </a:solidFill>
                <a:latin typeface="VUBOLT+ArialMT"/>
                <a:cs typeface="VUBOLT+ArialMT"/>
              </a:rPr>
              <a:t>"</a:t>
            </a:r>
            <a:r>
              <a:rPr lang="de-DE" sz="1600" dirty="0">
                <a:solidFill>
                  <a:srgbClr val="161249"/>
                </a:solidFill>
                <a:latin typeface="VUBOLT+ArialMT"/>
                <a:cs typeface="VUBOLT+ArialMT"/>
              </a:rPr>
              <a:t>    </a:t>
            </a:r>
            <a:r>
              <a:rPr sz="1600" dirty="0" err="1">
                <a:solidFill>
                  <a:srgbClr val="161249"/>
                </a:solidFill>
                <a:latin typeface="VUBOLT+ArialMT"/>
                <a:cs typeface="VUBOLT+ArialMT"/>
              </a:rPr>
              <a:t>algoritme</a:t>
            </a:r>
            <a:r>
              <a:rPr sz="1600" dirty="0">
                <a:solidFill>
                  <a:srgbClr val="161249"/>
                </a:solidFill>
                <a:latin typeface="VUBOLT+ArialMT"/>
                <a:cs typeface="VUBOLT+ArialMT"/>
              </a:rPr>
              <a:t> filter</a:t>
            </a:r>
          </a:p>
          <a:p>
            <a:pPr marL="285750" marR="0" indent="-285750">
              <a:lnSpc>
                <a:spcPts val="2737"/>
              </a:lnSpc>
              <a:spcBef>
                <a:spcPts val="363"/>
              </a:spcBef>
              <a:spcAft>
                <a:spcPts val="0"/>
              </a:spcAft>
              <a:buFont typeface="Arial" panose="020B0604020202020204" pitchFamily="34" charset="0"/>
              <a:buChar char="•"/>
            </a:pPr>
            <a:r>
              <a:rPr sz="1600" dirty="0">
                <a:solidFill>
                  <a:srgbClr val="161249"/>
                </a:solidFill>
                <a:latin typeface="VUBOLT+ArialMT"/>
                <a:cs typeface="VUBOLT+ArialMT"/>
              </a:rPr>
              <a:t>E-mailmarketingcampagnes kunnen worden gebruikt om speciale aanbiedingen te </a:t>
            </a:r>
            <a:r>
              <a:rPr sz="1600" dirty="0" err="1">
                <a:solidFill>
                  <a:srgbClr val="161249"/>
                </a:solidFill>
                <a:latin typeface="VUBOLT+ArialMT"/>
                <a:cs typeface="VUBOLT+ArialMT"/>
              </a:rPr>
              <a:t>promoten</a:t>
            </a:r>
            <a:r>
              <a:rPr sz="1600" dirty="0">
                <a:solidFill>
                  <a:srgbClr val="161249"/>
                </a:solidFill>
                <a:latin typeface="VUBOLT+ArialMT"/>
                <a:cs typeface="VUBOLT+ArialMT"/>
              </a:rPr>
              <a:t>,</a:t>
            </a:r>
            <a:r>
              <a:rPr lang="de-DE" sz="1600" dirty="0">
                <a:solidFill>
                  <a:srgbClr val="161249"/>
                </a:solidFill>
                <a:latin typeface="VUBOLT+ArialMT"/>
                <a:cs typeface="VUBOLT+ArialMT"/>
              </a:rPr>
              <a:t> </a:t>
            </a:r>
            <a:r>
              <a:rPr sz="1600" dirty="0" err="1">
                <a:solidFill>
                  <a:srgbClr val="161249"/>
                </a:solidFill>
                <a:latin typeface="VUBOLT+ArialMT"/>
                <a:cs typeface="VUBOLT+ArialMT"/>
              </a:rPr>
              <a:t>nieuwe</a:t>
            </a:r>
            <a:r>
              <a:rPr sz="1600" dirty="0">
                <a:solidFill>
                  <a:srgbClr val="161249"/>
                </a:solidFill>
                <a:latin typeface="VUBOLT+ArialMT"/>
                <a:cs typeface="VUBOLT+ArialMT"/>
              </a:rPr>
              <a:t> productlanceringen, publicaties of je merk in het </a:t>
            </a:r>
            <a:r>
              <a:rPr sz="1600" dirty="0" err="1">
                <a:solidFill>
                  <a:srgbClr val="161249"/>
                </a:solidFill>
                <a:latin typeface="VUBOLT+ArialMT"/>
                <a:cs typeface="VUBOLT+ArialMT"/>
              </a:rPr>
              <a:t>algemeen</a:t>
            </a:r>
            <a:r>
              <a:rPr lang="de-DE" sz="1600" dirty="0">
                <a:solidFill>
                  <a:srgbClr val="161249"/>
                </a:solidFill>
                <a:latin typeface="VUBOLT+ArialMT"/>
                <a:cs typeface="VUBOLT+ArialMT"/>
              </a:rPr>
              <a:t>.</a:t>
            </a:r>
          </a:p>
          <a:p>
            <a:pPr marL="285750" marR="0" indent="-285750">
              <a:lnSpc>
                <a:spcPts val="2737"/>
              </a:lnSpc>
              <a:spcBef>
                <a:spcPts val="363"/>
              </a:spcBef>
              <a:spcAft>
                <a:spcPts val="0"/>
              </a:spcAft>
              <a:buFont typeface="Arial" panose="020B0604020202020204" pitchFamily="34" charset="0"/>
              <a:buChar char="•"/>
            </a:pPr>
            <a:r>
              <a:rPr sz="1600" dirty="0" err="1">
                <a:solidFill>
                  <a:srgbClr val="161249"/>
                </a:solidFill>
                <a:latin typeface="VUBOLT+ArialMT"/>
                <a:cs typeface="VUBOLT+ArialMT"/>
              </a:rPr>
              <a:t>Een</a:t>
            </a:r>
            <a:r>
              <a:rPr sz="1600" dirty="0">
                <a:solidFill>
                  <a:srgbClr val="161249"/>
                </a:solidFill>
                <a:latin typeface="VUBOLT+ArialMT"/>
                <a:cs typeface="VUBOLT+ArialMT"/>
              </a:rPr>
              <a:t> manier om merk- en klantentrouw te versterken</a:t>
            </a:r>
          </a:p>
        </p:txBody>
      </p:sp>
      <p:sp>
        <p:nvSpPr>
          <p:cNvPr id="6" name="object 6"/>
          <p:cNvSpPr txBox="1"/>
          <p:nvPr/>
        </p:nvSpPr>
        <p:spPr>
          <a:xfrm>
            <a:off x="960098" y="4216190"/>
            <a:ext cx="809141" cy="307677"/>
          </a:xfrm>
          <a:prstGeom prst="rect">
            <a:avLst/>
          </a:prstGeom>
        </p:spPr>
        <p:txBody>
          <a:bodyPr vert="horz" wrap="square" lIns="0" tIns="0" rIns="0" bIns="0" rtlCol="0">
            <a:spAutoFit/>
          </a:bodyPr>
          <a:lstStyle/>
          <a:p>
            <a:pPr marL="0" marR="0">
              <a:lnSpc>
                <a:spcPts val="2122"/>
              </a:lnSpc>
              <a:spcBef>
                <a:spcPts val="0"/>
              </a:spcBef>
              <a:spcAft>
                <a:spcPts val="0"/>
              </a:spcAft>
            </a:pPr>
            <a:r>
              <a:rPr sz="1900" b="1" dirty="0">
                <a:solidFill>
                  <a:srgbClr val="D12477"/>
                </a:solidFill>
                <a:latin typeface="KWTTRG+Arial-BoldMT"/>
                <a:cs typeface="KWTTRG+Arial-BoldMT"/>
              </a:rPr>
              <a:t>Hoe?</a:t>
            </a:r>
          </a:p>
        </p:txBody>
      </p:sp>
      <p:sp>
        <p:nvSpPr>
          <p:cNvPr id="7" name="object 7"/>
          <p:cNvSpPr txBox="1"/>
          <p:nvPr/>
        </p:nvSpPr>
        <p:spPr>
          <a:xfrm>
            <a:off x="960099" y="4523867"/>
            <a:ext cx="8763418" cy="1024511"/>
          </a:xfrm>
          <a:prstGeom prst="rect">
            <a:avLst/>
          </a:prstGeom>
        </p:spPr>
        <p:txBody>
          <a:bodyPr vert="horz" wrap="square" lIns="0" tIns="0" rIns="0" bIns="0" rtlCol="0">
            <a:spAutoFit/>
          </a:bodyPr>
          <a:lstStyle/>
          <a:p>
            <a:pPr marL="285750" marR="0" indent="-285750">
              <a:lnSpc>
                <a:spcPts val="2737"/>
              </a:lnSpc>
              <a:spcBef>
                <a:spcPts val="0"/>
              </a:spcBef>
              <a:spcAft>
                <a:spcPts val="0"/>
              </a:spcAft>
              <a:buFont typeface="Arial" panose="020B0604020202020204" pitchFamily="34" charset="0"/>
              <a:buChar char="•"/>
            </a:pPr>
            <a:r>
              <a:rPr sz="1600" dirty="0">
                <a:solidFill>
                  <a:srgbClr val="161249"/>
                </a:solidFill>
                <a:latin typeface="VUBOLT+ArialMT"/>
                <a:cs typeface="VUBOLT+ArialMT"/>
              </a:rPr>
              <a:t>De presentatietekst en afbeeldingen van de e-mails moeten persoonlijk en aantrekkelijk zijn.</a:t>
            </a:r>
          </a:p>
          <a:p>
            <a:pPr marL="285750" marR="0" indent="-285750">
              <a:lnSpc>
                <a:spcPts val="2737"/>
              </a:lnSpc>
              <a:spcBef>
                <a:spcPts val="232"/>
              </a:spcBef>
              <a:spcAft>
                <a:spcPts val="0"/>
              </a:spcAft>
              <a:buFont typeface="Arial" panose="020B0604020202020204" pitchFamily="34" charset="0"/>
              <a:buChar char="•"/>
            </a:pPr>
            <a:r>
              <a:rPr sz="1600" dirty="0">
                <a:solidFill>
                  <a:srgbClr val="161249"/>
                </a:solidFill>
                <a:latin typeface="VUBOLT+ArialMT"/>
                <a:cs typeface="VUBOLT+ArialMT"/>
              </a:rPr>
              <a:t>Als ze nuttig en aantrekkelijk zijn, raken de ontvangers betrokken en blijven ze je e-mails openen.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29625" y="1024782"/>
            <a:ext cx="9558863" cy="628377"/>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Doelstellingen voor e-mailmarketing</a:t>
            </a:r>
          </a:p>
        </p:txBody>
      </p:sp>
      <p:sp>
        <p:nvSpPr>
          <p:cNvPr id="4" name="object 4"/>
          <p:cNvSpPr txBox="1"/>
          <p:nvPr/>
        </p:nvSpPr>
        <p:spPr>
          <a:xfrm>
            <a:off x="929625" y="1862905"/>
            <a:ext cx="5938728" cy="350242"/>
          </a:xfrm>
          <a:prstGeom prst="rect">
            <a:avLst/>
          </a:prstGeom>
        </p:spPr>
        <p:txBody>
          <a:bodyPr vert="horz" wrap="square" lIns="0" tIns="0" rIns="0" bIns="0" rtlCol="0">
            <a:spAutoFit/>
          </a:bodyPr>
          <a:lstStyle/>
          <a:p>
            <a:pPr marL="0" marR="0">
              <a:lnSpc>
                <a:spcPts val="2457"/>
              </a:lnSpc>
              <a:spcBef>
                <a:spcPts val="0"/>
              </a:spcBef>
              <a:spcAft>
                <a:spcPts val="0"/>
              </a:spcAft>
            </a:pPr>
            <a:r>
              <a:rPr sz="2200" b="1" dirty="0">
                <a:solidFill>
                  <a:srgbClr val="D12477"/>
                </a:solidFill>
                <a:latin typeface="KWTTRG+Arial-BoldMT"/>
                <a:cs typeface="KWTTRG+Arial-BoldMT"/>
              </a:rPr>
              <a:t>Wat wil e-mailmarketing bereiken?</a:t>
            </a:r>
          </a:p>
        </p:txBody>
      </p:sp>
      <p:sp>
        <p:nvSpPr>
          <p:cNvPr id="5" name="object 5"/>
          <p:cNvSpPr txBox="1"/>
          <p:nvPr/>
        </p:nvSpPr>
        <p:spPr>
          <a:xfrm>
            <a:off x="1031224" y="2292422"/>
            <a:ext cx="4128671" cy="1410643"/>
          </a:xfrm>
          <a:prstGeom prst="rect">
            <a:avLst/>
          </a:prstGeom>
        </p:spPr>
        <p:txBody>
          <a:bodyPr vert="horz" wrap="square" lIns="0" tIns="0" rIns="0" bIns="0" rtlCol="0">
            <a:spAutoFit/>
          </a:bodyPr>
          <a:lstStyle/>
          <a:p>
            <a:pPr marL="0" marR="0">
              <a:lnSpc>
                <a:spcPts val="2234"/>
              </a:lnSpc>
              <a:spcBef>
                <a:spcPts val="0"/>
              </a:spcBef>
              <a:spcAft>
                <a:spcPts val="0"/>
              </a:spcAft>
            </a:pPr>
            <a:r>
              <a:rPr lang="en-US" sz="2000" dirty="0">
                <a:solidFill>
                  <a:srgbClr val="D12477"/>
                </a:solidFill>
                <a:latin typeface="VUBOLT+ArialMT"/>
                <a:cs typeface="VUBOLT+ArialMT"/>
              </a:rPr>
              <a:t>●</a:t>
            </a:r>
            <a:r>
              <a:rPr lang="en-US" sz="2000" spc="1035" dirty="0">
                <a:solidFill>
                  <a:srgbClr val="D12477"/>
                </a:solidFill>
                <a:latin typeface="VUBOLT+ArialMT"/>
                <a:cs typeface="VUBOLT+ArialMT"/>
              </a:rPr>
              <a:t> </a:t>
            </a:r>
            <a:r>
              <a:rPr lang="en-US" sz="2000" dirty="0" err="1">
                <a:solidFill>
                  <a:srgbClr val="000000"/>
                </a:solidFill>
                <a:latin typeface="VUBOLT+ArialMT"/>
                <a:cs typeface="VUBOLT+ArialMT"/>
              </a:rPr>
              <a:t>Niewe</a:t>
            </a:r>
            <a:r>
              <a:rPr lang="en-US" sz="2000" dirty="0">
                <a:solidFill>
                  <a:srgbClr val="000000"/>
                </a:solidFill>
                <a:latin typeface="VUBOLT+ArialMT"/>
                <a:cs typeface="VUBOLT+ArialMT"/>
              </a:rPr>
              <a:t> </a:t>
            </a:r>
            <a:r>
              <a:rPr lang="en-US" sz="2000" dirty="0" err="1">
                <a:solidFill>
                  <a:srgbClr val="000000"/>
                </a:solidFill>
                <a:latin typeface="VUBOLT+ArialMT"/>
                <a:cs typeface="VUBOLT+ArialMT"/>
              </a:rPr>
              <a:t>klanten</a:t>
            </a:r>
            <a:r>
              <a:rPr lang="en-US" sz="2000" dirty="0">
                <a:solidFill>
                  <a:srgbClr val="000000"/>
                </a:solidFill>
                <a:latin typeface="VUBOLT+ArialMT"/>
                <a:cs typeface="VUBOLT+ArialMT"/>
              </a:rPr>
              <a:t> </a:t>
            </a:r>
            <a:r>
              <a:rPr lang="en-US" sz="2000" dirty="0" err="1">
                <a:solidFill>
                  <a:srgbClr val="000000"/>
                </a:solidFill>
                <a:latin typeface="VUBOLT+ArialMT"/>
                <a:cs typeface="VUBOLT+ArialMT"/>
              </a:rPr>
              <a:t>werven</a:t>
            </a:r>
            <a:r>
              <a:rPr lang="en-US" sz="2000" dirty="0">
                <a:solidFill>
                  <a:srgbClr val="000000"/>
                </a:solidFill>
                <a:latin typeface="VUBOLT+ArialMT"/>
                <a:cs typeface="VUBOLT+ArialMT"/>
              </a:rPr>
              <a:t>?</a:t>
            </a:r>
          </a:p>
          <a:p>
            <a:pPr marL="0" marR="0">
              <a:lnSpc>
                <a:spcPts val="2160"/>
              </a:lnSpc>
              <a:spcBef>
                <a:spcPts val="0"/>
              </a:spcBef>
              <a:spcAft>
                <a:spcPts val="0"/>
              </a:spcAft>
            </a:pPr>
            <a:r>
              <a:rPr lang="en-US" sz="2000" dirty="0">
                <a:solidFill>
                  <a:srgbClr val="D12477"/>
                </a:solidFill>
                <a:latin typeface="VUBOLT+ArialMT"/>
                <a:cs typeface="VUBOLT+ArialMT"/>
              </a:rPr>
              <a:t>●</a:t>
            </a:r>
            <a:r>
              <a:rPr lang="en-US" sz="2000" spc="1035" dirty="0">
                <a:solidFill>
                  <a:srgbClr val="D12477"/>
                </a:solidFill>
                <a:latin typeface="VUBOLT+ArialMT"/>
                <a:cs typeface="VUBOLT+ArialMT"/>
              </a:rPr>
              <a:t> </a:t>
            </a:r>
            <a:r>
              <a:rPr lang="nl-NL" sz="2000" dirty="0">
                <a:solidFill>
                  <a:srgbClr val="000000"/>
                </a:solidFill>
                <a:latin typeface="VUBOLT+ArialMT"/>
                <a:cs typeface="VUBOLT+ArialMT"/>
              </a:rPr>
              <a:t>Oude klanten wakker maken?</a:t>
            </a:r>
            <a:endParaRPr lang="en-US" sz="2000" spc="1035" dirty="0">
              <a:solidFill>
                <a:srgbClr val="D12477"/>
              </a:solidFill>
              <a:latin typeface="VUBOLT+ArialMT"/>
              <a:cs typeface="VUBOLT+ArialMT"/>
            </a:endParaRPr>
          </a:p>
          <a:p>
            <a:pPr marL="0" marR="0">
              <a:lnSpc>
                <a:spcPts val="2160"/>
              </a:lnSpc>
              <a:spcBef>
                <a:spcPts val="0"/>
              </a:spcBef>
              <a:spcAft>
                <a:spcPts val="0"/>
              </a:spcAft>
            </a:pPr>
            <a:r>
              <a:rPr lang="en-US" sz="2000" dirty="0">
                <a:solidFill>
                  <a:srgbClr val="D12477"/>
                </a:solidFill>
                <a:latin typeface="VUBOLT+ArialMT"/>
                <a:cs typeface="VUBOLT+ArialMT"/>
              </a:rPr>
              <a:t>●</a:t>
            </a:r>
            <a:r>
              <a:rPr lang="en-US" sz="2000" spc="1035" dirty="0">
                <a:solidFill>
                  <a:srgbClr val="D12477"/>
                </a:solidFill>
                <a:latin typeface="VUBOLT+ArialMT"/>
                <a:cs typeface="VUBOLT+ArialMT"/>
              </a:rPr>
              <a:t> </a:t>
            </a:r>
            <a:r>
              <a:rPr lang="nl-NL" sz="2000" dirty="0">
                <a:solidFill>
                  <a:srgbClr val="000000"/>
                </a:solidFill>
                <a:latin typeface="VUBOLT+ArialMT"/>
                <a:cs typeface="VUBOLT+ArialMT"/>
              </a:rPr>
              <a:t>Merkbekendheid?</a:t>
            </a:r>
            <a:endParaRPr lang="en-US" sz="2000" dirty="0">
              <a:solidFill>
                <a:srgbClr val="000000"/>
              </a:solidFill>
              <a:latin typeface="VUBOLT+ArialMT"/>
              <a:cs typeface="VUBOLT+ArialMT"/>
            </a:endParaRPr>
          </a:p>
          <a:p>
            <a:pPr marL="0" marR="0">
              <a:lnSpc>
                <a:spcPts val="2159"/>
              </a:lnSpc>
              <a:spcBef>
                <a:spcPts val="0"/>
              </a:spcBef>
              <a:spcAft>
                <a:spcPts val="0"/>
              </a:spcAft>
            </a:pPr>
            <a:r>
              <a:rPr lang="en-US" sz="2000" dirty="0">
                <a:solidFill>
                  <a:srgbClr val="D12477"/>
                </a:solidFill>
                <a:latin typeface="VUBOLT+ArialMT"/>
                <a:cs typeface="VUBOLT+ArialMT"/>
              </a:rPr>
              <a:t>●</a:t>
            </a:r>
            <a:r>
              <a:rPr lang="en-US" sz="2000" spc="1035" dirty="0">
                <a:solidFill>
                  <a:srgbClr val="D12477"/>
                </a:solidFill>
                <a:latin typeface="VUBOLT+ArialMT"/>
                <a:cs typeface="VUBOLT+ArialMT"/>
              </a:rPr>
              <a:t> </a:t>
            </a:r>
            <a:r>
              <a:rPr lang="nl-NL" sz="2000" dirty="0">
                <a:solidFill>
                  <a:srgbClr val="000000"/>
                </a:solidFill>
                <a:latin typeface="VUBOLT+ArialMT"/>
                <a:cs typeface="VUBOLT+ArialMT"/>
              </a:rPr>
              <a:t>Campagnecommunicatie?</a:t>
            </a:r>
            <a:endParaRPr lang="en-US" sz="2000" dirty="0">
              <a:solidFill>
                <a:srgbClr val="000000"/>
              </a:solidFill>
              <a:latin typeface="VUBOLT+ArialMT"/>
              <a:cs typeface="VUBOLT+ArialMT"/>
            </a:endParaRPr>
          </a:p>
          <a:p>
            <a:pPr marL="0" marR="0">
              <a:lnSpc>
                <a:spcPts val="2159"/>
              </a:lnSpc>
              <a:spcBef>
                <a:spcPts val="0"/>
              </a:spcBef>
              <a:spcAft>
                <a:spcPts val="0"/>
              </a:spcAft>
            </a:pPr>
            <a:r>
              <a:rPr lang="en-US" sz="2000" dirty="0">
                <a:solidFill>
                  <a:srgbClr val="D12477"/>
                </a:solidFill>
                <a:latin typeface="VUBOLT+ArialMT"/>
                <a:cs typeface="VUBOLT+ArialMT"/>
              </a:rPr>
              <a:t>●</a:t>
            </a:r>
            <a:r>
              <a:rPr lang="en-US" sz="2000" spc="1035" dirty="0">
                <a:solidFill>
                  <a:srgbClr val="D12477"/>
                </a:solidFill>
                <a:latin typeface="VUBOLT+ArialMT"/>
                <a:cs typeface="VUBOLT+ArialMT"/>
              </a:rPr>
              <a:t> </a:t>
            </a:r>
            <a:r>
              <a:rPr lang="nl-NL" sz="2000" dirty="0">
                <a:solidFill>
                  <a:srgbClr val="000000"/>
                </a:solidFill>
                <a:latin typeface="VUBOLT+ArialMT"/>
                <a:cs typeface="VUBOLT+ArialMT"/>
              </a:rPr>
              <a:t>Directe omzetgroei?</a:t>
            </a:r>
            <a:endParaRPr lang="en-US" sz="2000" dirty="0">
              <a:solidFill>
                <a:srgbClr val="000000"/>
              </a:solidFill>
              <a:latin typeface="VUBOLT+ArialMT"/>
              <a:cs typeface="VUBOLT+ArialMT"/>
            </a:endParaRPr>
          </a:p>
        </p:txBody>
      </p:sp>
      <p:sp>
        <p:nvSpPr>
          <p:cNvPr id="6" name="object 6"/>
          <p:cNvSpPr txBox="1"/>
          <p:nvPr/>
        </p:nvSpPr>
        <p:spPr>
          <a:xfrm>
            <a:off x="929625" y="4192342"/>
            <a:ext cx="10253977" cy="1128514"/>
          </a:xfrm>
          <a:prstGeom prst="rect">
            <a:avLst/>
          </a:prstGeom>
        </p:spPr>
        <p:txBody>
          <a:bodyPr vert="horz" wrap="square" lIns="0" tIns="0" rIns="0" bIns="0" rtlCol="0">
            <a:spAutoFit/>
          </a:bodyPr>
          <a:lstStyle/>
          <a:p>
            <a:pPr marL="0" marR="0">
              <a:lnSpc>
                <a:spcPts val="2234"/>
              </a:lnSpc>
              <a:spcBef>
                <a:spcPts val="0"/>
              </a:spcBef>
              <a:spcAft>
                <a:spcPts val="0"/>
              </a:spcAft>
            </a:pPr>
            <a:r>
              <a:rPr sz="2000" dirty="0">
                <a:solidFill>
                  <a:srgbClr val="000000"/>
                </a:solidFill>
                <a:latin typeface="VUBOLT+ArialMT"/>
                <a:cs typeface="VUBOLT+ArialMT"/>
              </a:rPr>
              <a:t>Duidelijk meetbare doelstellingen moeten ook SMART (=specifiek, meetbaar, haalbaar) </a:t>
            </a:r>
            <a:r>
              <a:rPr sz="2000" dirty="0" err="1">
                <a:solidFill>
                  <a:srgbClr val="000000"/>
                </a:solidFill>
                <a:latin typeface="VUBOLT+ArialMT"/>
                <a:cs typeface="VUBOLT+ArialMT"/>
              </a:rPr>
              <a:t>zijn,relevant</a:t>
            </a:r>
            <a:r>
              <a:rPr sz="2000" dirty="0">
                <a:solidFill>
                  <a:srgbClr val="000000"/>
                </a:solidFill>
                <a:latin typeface="VUBOLT+ArialMT"/>
                <a:cs typeface="VUBOLT+ArialMT"/>
              </a:rPr>
              <a:t> en tijdgebonden), bijv. "Over een jaar zal de e-mailmarketinglijst zijn </a:t>
            </a:r>
            <a:r>
              <a:rPr sz="2000" dirty="0" err="1">
                <a:solidFill>
                  <a:srgbClr val="000000"/>
                </a:solidFill>
                <a:latin typeface="VUBOLT+ArialMT"/>
                <a:cs typeface="VUBOLT+ArialMT"/>
              </a:rPr>
              <a:t>toegenomen</a:t>
            </a:r>
            <a:r>
              <a:rPr sz="2000" dirty="0">
                <a:solidFill>
                  <a:srgbClr val="000000"/>
                </a:solidFill>
                <a:latin typeface="VUBOLT+ArialMT"/>
                <a:cs typeface="VUBOLT+ArialMT"/>
              </a:rPr>
              <a:t> met</a:t>
            </a:r>
            <a:r>
              <a:rPr lang="de-DE" sz="2000" dirty="0">
                <a:solidFill>
                  <a:srgbClr val="000000"/>
                </a:solidFill>
                <a:latin typeface="VUBOLT+ArialMT"/>
                <a:cs typeface="VUBOLT+ArialMT"/>
              </a:rPr>
              <a:t> </a:t>
            </a:r>
            <a:r>
              <a:rPr sz="2000" dirty="0">
                <a:solidFill>
                  <a:srgbClr val="000000"/>
                </a:solidFill>
                <a:latin typeface="VUBOLT+ArialMT"/>
                <a:cs typeface="VUBOLT+ArialMT"/>
              </a:rPr>
              <a:t>20 %.</a:t>
            </a:r>
            <a:endParaRPr lang="de-DE" sz="2000" dirty="0">
              <a:solidFill>
                <a:srgbClr val="000000"/>
              </a:solidFill>
              <a:latin typeface="VUBOLT+ArialMT"/>
              <a:cs typeface="VUBOLT+ArialMT"/>
            </a:endParaRPr>
          </a:p>
          <a:p>
            <a:pPr marL="0" marR="0">
              <a:lnSpc>
                <a:spcPts val="2234"/>
              </a:lnSpc>
              <a:spcBef>
                <a:spcPts val="0"/>
              </a:spcBef>
              <a:spcAft>
                <a:spcPts val="0"/>
              </a:spcAft>
            </a:pPr>
            <a:endParaRPr sz="2000" dirty="0">
              <a:solidFill>
                <a:srgbClr val="000000"/>
              </a:solidFill>
              <a:latin typeface="VUBOLT+ArialMT"/>
              <a:cs typeface="VUBOLT+ArialM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1197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01133" y="354904"/>
            <a:ext cx="8447195" cy="628377"/>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Voordelen van e-mailmarketing</a:t>
            </a:r>
          </a:p>
        </p:txBody>
      </p:sp>
      <p:sp>
        <p:nvSpPr>
          <p:cNvPr id="4" name="object 4"/>
          <p:cNvSpPr txBox="1"/>
          <p:nvPr/>
        </p:nvSpPr>
        <p:spPr>
          <a:xfrm>
            <a:off x="791630" y="1041177"/>
            <a:ext cx="10320056" cy="1107611"/>
          </a:xfrm>
          <a:prstGeom prst="rect">
            <a:avLst/>
          </a:prstGeom>
        </p:spPr>
        <p:txBody>
          <a:bodyPr vert="horz" wrap="square" lIns="0" tIns="0" rIns="0" bIns="0" rtlCol="0">
            <a:spAutoFit/>
          </a:bodyPr>
          <a:lstStyle/>
          <a:p>
            <a:pPr marL="0" marR="0">
              <a:lnSpc>
                <a:spcPts val="2960"/>
              </a:lnSpc>
              <a:spcBef>
                <a:spcPts val="0"/>
              </a:spcBef>
              <a:spcAft>
                <a:spcPts val="0"/>
              </a:spcAft>
            </a:pPr>
            <a:r>
              <a:rPr sz="1700" dirty="0">
                <a:solidFill>
                  <a:srgbClr val="161249"/>
                </a:solidFill>
                <a:latin typeface="VUBOLT+ArialMT"/>
                <a:cs typeface="VUBOLT+ArialMT"/>
              </a:rPr>
              <a:t>- Een van de oudste vormen van digitale communicatie - maar ook een van de meest effectieve </a:t>
            </a:r>
            <a:r>
              <a:rPr sz="1700" dirty="0" err="1">
                <a:solidFill>
                  <a:srgbClr val="161249"/>
                </a:solidFill>
                <a:latin typeface="VUBOLT+ArialMT"/>
                <a:cs typeface="VUBOLT+ArialMT"/>
              </a:rPr>
              <a:t>digitale</a:t>
            </a:r>
            <a:r>
              <a:rPr sz="1700" dirty="0">
                <a:solidFill>
                  <a:srgbClr val="161249"/>
                </a:solidFill>
                <a:latin typeface="VUBOLT+ArialMT"/>
                <a:cs typeface="VUBOLT+ArialMT"/>
              </a:rPr>
              <a:t> </a:t>
            </a:r>
            <a:r>
              <a:rPr sz="1700" dirty="0" err="1">
                <a:solidFill>
                  <a:srgbClr val="161249"/>
                </a:solidFill>
                <a:latin typeface="VUBOLT+ArialMT"/>
                <a:cs typeface="VUBOLT+ArialMT"/>
              </a:rPr>
              <a:t>marketingstrategieën</a:t>
            </a:r>
            <a:r>
              <a:rPr sz="1700" dirty="0">
                <a:solidFill>
                  <a:srgbClr val="161249"/>
                </a:solidFill>
                <a:latin typeface="VUBOLT+ArialMT"/>
                <a:cs typeface="VUBOLT+ArialMT"/>
              </a:rPr>
              <a:t> die er zijn: e-mailmarketing heeft een ROI van 40 € voor elke uitgegeven euro </a:t>
            </a:r>
            <a:r>
              <a:rPr sz="1700" spc="216" dirty="0">
                <a:solidFill>
                  <a:srgbClr val="161249"/>
                </a:solidFill>
                <a:latin typeface="VUBOLT+ArialMT"/>
                <a:cs typeface="VUBOLT+ArialMT"/>
              </a:rPr>
              <a:t>(</a:t>
            </a:r>
            <a:r>
              <a:rPr sz="1700" u="sng" dirty="0">
                <a:solidFill>
                  <a:srgbClr val="0563C1"/>
                </a:solidFill>
                <a:latin typeface="VUBOLT+ArialMT"/>
                <a:cs typeface="VUBOLT+ArialMT"/>
                <a:hlinkClick r:id="rId3">
                  <a:extLst>
                    <a:ext uri="{A12FA001-AC4F-418D-AE19-62706E023703}">
                      <ahyp:hlinkClr xmlns:ahyp="http://schemas.microsoft.com/office/drawing/2018/hyperlinkcolor" val="tx"/>
                    </a:ext>
                  </a:extLst>
                </a:hlinkClick>
              </a:rPr>
              <a:t>Data &amp; Marketing</a:t>
            </a:r>
            <a:r>
              <a:rPr lang="de-DE" sz="1700" u="sng" dirty="0">
                <a:solidFill>
                  <a:srgbClr val="0563C1"/>
                </a:solidFill>
                <a:latin typeface="VUBOLT+ArialMT"/>
                <a:cs typeface="VUBOLT+ArialMT"/>
                <a:hlinkClick r:id="rId3">
                  <a:extLst>
                    <a:ext uri="{A12FA001-AC4F-418D-AE19-62706E023703}">
                      <ahyp:hlinkClr xmlns:ahyp="http://schemas.microsoft.com/office/drawing/2018/hyperlinkcolor" val="tx"/>
                    </a:ext>
                  </a:extLst>
                </a:hlinkClick>
              </a:rPr>
              <a:t> </a:t>
            </a:r>
            <a:r>
              <a:rPr sz="1700" u="sng" dirty="0" err="1">
                <a:solidFill>
                  <a:srgbClr val="0563C1"/>
                </a:solidFill>
                <a:latin typeface="VUBOLT+ArialMT"/>
                <a:cs typeface="VUBOLT+ArialMT"/>
                <a:hlinkClick r:id="rId3">
                  <a:extLst>
                    <a:ext uri="{A12FA001-AC4F-418D-AE19-62706E023703}">
                      <ahyp:hlinkClr xmlns:ahyp="http://schemas.microsoft.com/office/drawing/2018/hyperlinkcolor" val="tx"/>
                    </a:ext>
                  </a:extLst>
                </a:hlinkClick>
              </a:rPr>
              <a:t>Onderzoek</a:t>
            </a:r>
            <a:r>
              <a:rPr sz="1700" u="sng" dirty="0">
                <a:solidFill>
                  <a:srgbClr val="0563C1"/>
                </a:solidFill>
                <a:latin typeface="VUBOLT+ArialMT"/>
                <a:cs typeface="VUBOLT+ArialMT"/>
                <a:hlinkClick r:id="rId3">
                  <a:extLst>
                    <a:ext uri="{A12FA001-AC4F-418D-AE19-62706E023703}">
                      <ahyp:hlinkClr xmlns:ahyp="http://schemas.microsoft.com/office/drawing/2018/hyperlinkcolor" val="tx"/>
                    </a:ext>
                  </a:extLst>
                </a:hlinkClick>
              </a:rPr>
              <a:t> van de vereniging</a:t>
            </a:r>
            <a:r>
              <a:rPr sz="1700" dirty="0">
                <a:solidFill>
                  <a:srgbClr val="161249"/>
                </a:solidFill>
                <a:latin typeface="VUBOLT+ArialMT"/>
                <a:cs typeface="VUBOLT+ArialMT"/>
              </a:rPr>
              <a:t>, 2019)</a:t>
            </a:r>
          </a:p>
        </p:txBody>
      </p:sp>
      <p:sp>
        <p:nvSpPr>
          <p:cNvPr id="5" name="object 5"/>
          <p:cNvSpPr txBox="1"/>
          <p:nvPr/>
        </p:nvSpPr>
        <p:spPr>
          <a:xfrm>
            <a:off x="785780" y="2146031"/>
            <a:ext cx="10488946" cy="338169"/>
          </a:xfrm>
          <a:prstGeom prst="rect">
            <a:avLst/>
          </a:prstGeom>
        </p:spPr>
        <p:txBody>
          <a:bodyPr vert="horz" wrap="square" lIns="0" tIns="0" rIns="0" bIns="0" rtlCol="0">
            <a:spAutoFit/>
          </a:bodyPr>
          <a:lstStyle/>
          <a:p>
            <a:pPr marL="0" marR="0">
              <a:lnSpc>
                <a:spcPts val="2960"/>
              </a:lnSpc>
              <a:spcBef>
                <a:spcPts val="0"/>
              </a:spcBef>
              <a:spcAft>
                <a:spcPts val="0"/>
              </a:spcAft>
            </a:pPr>
            <a:r>
              <a:rPr sz="1700" dirty="0">
                <a:solidFill>
                  <a:srgbClr val="161249"/>
                </a:solidFill>
                <a:latin typeface="VUBOLT+ArialMT"/>
                <a:cs typeface="VUBOLT+ArialMT"/>
              </a:rPr>
              <a:t>- E-mail is een effectief kanaal voor contentmarketing → verkeer naar website/e-com</a:t>
            </a:r>
          </a:p>
        </p:txBody>
      </p:sp>
      <p:sp>
        <p:nvSpPr>
          <p:cNvPr id="6" name="object 6"/>
          <p:cNvSpPr txBox="1"/>
          <p:nvPr/>
        </p:nvSpPr>
        <p:spPr>
          <a:xfrm>
            <a:off x="785780" y="2484200"/>
            <a:ext cx="4944330" cy="338169"/>
          </a:xfrm>
          <a:prstGeom prst="rect">
            <a:avLst/>
          </a:prstGeom>
        </p:spPr>
        <p:txBody>
          <a:bodyPr vert="horz" wrap="square" lIns="0" tIns="0" rIns="0" bIns="0" rtlCol="0">
            <a:spAutoFit/>
          </a:bodyPr>
          <a:lstStyle/>
          <a:p>
            <a:pPr marL="0" marR="0">
              <a:lnSpc>
                <a:spcPts val="2960"/>
              </a:lnSpc>
              <a:spcBef>
                <a:spcPts val="0"/>
              </a:spcBef>
              <a:spcAft>
                <a:spcPts val="0"/>
              </a:spcAft>
            </a:pPr>
            <a:r>
              <a:rPr sz="1700" dirty="0">
                <a:solidFill>
                  <a:srgbClr val="161249"/>
                </a:solidFill>
                <a:latin typeface="VUBOLT+ArialMT"/>
                <a:cs typeface="VUBOLT+ArialMT"/>
              </a:rPr>
              <a:t>- Gemakkelijk te testen </a:t>
            </a:r>
            <a:r>
              <a:rPr sz="1700" dirty="0" err="1">
                <a:solidFill>
                  <a:srgbClr val="161249"/>
                </a:solidFill>
                <a:latin typeface="VUBOLT+ArialMT"/>
                <a:cs typeface="VUBOLT+ArialMT"/>
              </a:rPr>
              <a:t>en</a:t>
            </a:r>
            <a:r>
              <a:rPr sz="1700" dirty="0">
                <a:solidFill>
                  <a:srgbClr val="161249"/>
                </a:solidFill>
                <a:latin typeface="VUBOLT+ArialMT"/>
                <a:cs typeface="VUBOLT+ArialMT"/>
              </a:rPr>
              <a:t> </a:t>
            </a:r>
            <a:r>
              <a:rPr sz="1700" dirty="0" err="1">
                <a:solidFill>
                  <a:srgbClr val="161249"/>
                </a:solidFill>
                <a:latin typeface="VUBOLT+ArialMT"/>
                <a:cs typeface="VUBOLT+ArialMT"/>
              </a:rPr>
              <a:t>te</a:t>
            </a:r>
            <a:r>
              <a:rPr lang="de-DE" sz="1700" dirty="0">
                <a:solidFill>
                  <a:srgbClr val="161249"/>
                </a:solidFill>
                <a:latin typeface="VUBOLT+ArialMT"/>
                <a:cs typeface="VUBOLT+ArialMT"/>
              </a:rPr>
              <a:t> </a:t>
            </a:r>
            <a:r>
              <a:rPr sz="1700" dirty="0" err="1">
                <a:solidFill>
                  <a:srgbClr val="161249"/>
                </a:solidFill>
                <a:latin typeface="VUBOLT+ArialMT"/>
                <a:cs typeface="VUBOLT+ArialMT"/>
              </a:rPr>
              <a:t>ontwikkelen</a:t>
            </a:r>
            <a:endParaRPr sz="1700" dirty="0">
              <a:solidFill>
                <a:srgbClr val="161249"/>
              </a:solidFill>
              <a:latin typeface="VUBOLT+ArialMT"/>
              <a:cs typeface="VUBOLT+ArialMT"/>
            </a:endParaRPr>
          </a:p>
        </p:txBody>
      </p:sp>
      <p:sp>
        <p:nvSpPr>
          <p:cNvPr id="7" name="object 7"/>
          <p:cNvSpPr txBox="1"/>
          <p:nvPr/>
        </p:nvSpPr>
        <p:spPr>
          <a:xfrm>
            <a:off x="785780" y="3198502"/>
            <a:ext cx="9876960" cy="722890"/>
          </a:xfrm>
          <a:prstGeom prst="rect">
            <a:avLst/>
          </a:prstGeom>
        </p:spPr>
        <p:txBody>
          <a:bodyPr vert="horz" wrap="square" lIns="0" tIns="0" rIns="0" bIns="0" rtlCol="0">
            <a:spAutoFit/>
          </a:bodyPr>
          <a:lstStyle/>
          <a:p>
            <a:pPr marL="0" marR="0">
              <a:lnSpc>
                <a:spcPts val="2960"/>
              </a:lnSpc>
              <a:spcBef>
                <a:spcPts val="0"/>
              </a:spcBef>
              <a:spcAft>
                <a:spcPts val="0"/>
              </a:spcAft>
            </a:pPr>
            <a:r>
              <a:rPr sz="1700" dirty="0">
                <a:solidFill>
                  <a:srgbClr val="161249"/>
                </a:solidFill>
                <a:latin typeface="VUBOLT+ArialMT"/>
                <a:cs typeface="VUBOLT+ArialMT"/>
              </a:rPr>
              <a:t>- Manier om met klanten te communiceren en op het juiste moment (gepersonaliseerde) waarde voor klanten </a:t>
            </a:r>
            <a:r>
              <a:rPr sz="1700" dirty="0" err="1">
                <a:solidFill>
                  <a:srgbClr val="161249"/>
                </a:solidFill>
                <a:latin typeface="VUBOLT+ArialMT"/>
                <a:cs typeface="VUBOLT+ArialMT"/>
              </a:rPr>
              <a:t>te</a:t>
            </a:r>
            <a:r>
              <a:rPr sz="1700" dirty="0">
                <a:solidFill>
                  <a:srgbClr val="161249"/>
                </a:solidFill>
                <a:latin typeface="VUBOLT+ArialMT"/>
                <a:cs typeface="VUBOLT+ArialMT"/>
              </a:rPr>
              <a:t> </a:t>
            </a:r>
            <a:r>
              <a:rPr sz="1700" dirty="0" err="1">
                <a:solidFill>
                  <a:srgbClr val="161249"/>
                </a:solidFill>
                <a:latin typeface="VUBOLT+ArialMT"/>
                <a:cs typeface="VUBOLT+ArialMT"/>
              </a:rPr>
              <a:t>creëren</a:t>
            </a:r>
            <a:r>
              <a:rPr lang="de-DE" sz="1700" dirty="0">
                <a:solidFill>
                  <a:srgbClr val="161249"/>
                </a:solidFill>
                <a:latin typeface="VUBOLT+ArialMT"/>
                <a:cs typeface="VUBOLT+ArialMT"/>
              </a:rPr>
              <a:t> </a:t>
            </a:r>
            <a:r>
              <a:rPr sz="1700" dirty="0">
                <a:solidFill>
                  <a:srgbClr val="161249"/>
                </a:solidFill>
                <a:latin typeface="VUBOLT+ArialMT"/>
                <a:cs typeface="VUBOLT+ArialMT"/>
              </a:rPr>
              <a:t>(segmentatie &amp; aankooppad)</a:t>
            </a:r>
          </a:p>
        </p:txBody>
      </p:sp>
      <p:sp>
        <p:nvSpPr>
          <p:cNvPr id="8" name="object 8"/>
          <p:cNvSpPr txBox="1"/>
          <p:nvPr/>
        </p:nvSpPr>
        <p:spPr>
          <a:xfrm>
            <a:off x="794239" y="2839037"/>
            <a:ext cx="4193857" cy="414089"/>
          </a:xfrm>
          <a:prstGeom prst="rect">
            <a:avLst/>
          </a:prstGeom>
        </p:spPr>
        <p:txBody>
          <a:bodyPr vert="horz" wrap="square" lIns="0" tIns="0" rIns="0" bIns="0" rtlCol="0">
            <a:spAutoFit/>
          </a:bodyPr>
          <a:lstStyle/>
          <a:p>
            <a:pPr marL="0" marR="0">
              <a:lnSpc>
                <a:spcPts val="2960"/>
              </a:lnSpc>
              <a:spcBef>
                <a:spcPts val="0"/>
              </a:spcBef>
              <a:spcAft>
                <a:spcPts val="0"/>
              </a:spcAft>
            </a:pPr>
            <a:r>
              <a:rPr sz="1700" dirty="0">
                <a:solidFill>
                  <a:srgbClr val="161249"/>
                </a:solidFill>
                <a:latin typeface="VUBOLT+ArialMT"/>
                <a:cs typeface="VUBOLT+ArialMT"/>
              </a:rPr>
              <a:t>- Kanaal dat klanten dagelijks gebruiken</a:t>
            </a:r>
          </a:p>
        </p:txBody>
      </p:sp>
      <p:sp>
        <p:nvSpPr>
          <p:cNvPr id="9" name="object 9"/>
          <p:cNvSpPr txBox="1"/>
          <p:nvPr/>
        </p:nvSpPr>
        <p:spPr>
          <a:xfrm>
            <a:off x="794239" y="3967428"/>
            <a:ext cx="7731197" cy="1191329"/>
          </a:xfrm>
          <a:prstGeom prst="rect">
            <a:avLst/>
          </a:prstGeom>
        </p:spPr>
        <p:txBody>
          <a:bodyPr vert="horz" wrap="square" lIns="0" tIns="0" rIns="0" bIns="0" rtlCol="0">
            <a:spAutoFit/>
          </a:bodyPr>
          <a:lstStyle/>
          <a:p>
            <a:pPr marL="0" marR="0">
              <a:lnSpc>
                <a:spcPts val="2960"/>
              </a:lnSpc>
              <a:spcBef>
                <a:spcPts val="0"/>
              </a:spcBef>
              <a:spcAft>
                <a:spcPts val="0"/>
              </a:spcAft>
            </a:pPr>
            <a:r>
              <a:rPr sz="1700" dirty="0">
                <a:solidFill>
                  <a:srgbClr val="161249"/>
                </a:solidFill>
                <a:latin typeface="VUBOLT+ArialMT"/>
                <a:cs typeface="VUBOLT+ArialMT"/>
              </a:rPr>
              <a:t>- Bereik klanten in real-time (smartphones)</a:t>
            </a:r>
          </a:p>
          <a:p>
            <a:pPr marL="0" marR="0">
              <a:lnSpc>
                <a:spcPts val="2039"/>
              </a:lnSpc>
              <a:spcBef>
                <a:spcPts val="0"/>
              </a:spcBef>
              <a:spcAft>
                <a:spcPts val="0"/>
              </a:spcAft>
            </a:pPr>
            <a:r>
              <a:rPr sz="1700" dirty="0">
                <a:solidFill>
                  <a:srgbClr val="161249"/>
                </a:solidFill>
                <a:latin typeface="VUBOLT+ArialMT"/>
                <a:cs typeface="VUBOLT+ArialMT"/>
              </a:rPr>
              <a:t>- Gemakkelijk te meten en te optimaliseren</a:t>
            </a:r>
          </a:p>
          <a:p>
            <a:pPr marL="0" marR="0">
              <a:lnSpc>
                <a:spcPts val="2039"/>
              </a:lnSpc>
              <a:spcBef>
                <a:spcPts val="0"/>
              </a:spcBef>
              <a:spcAft>
                <a:spcPts val="0"/>
              </a:spcAft>
            </a:pPr>
            <a:r>
              <a:rPr sz="1700" dirty="0">
                <a:solidFill>
                  <a:srgbClr val="161249"/>
                </a:solidFill>
                <a:latin typeface="VUBOLT+ArialMT"/>
                <a:cs typeface="VUBOLT+ArialMT"/>
              </a:rPr>
              <a:t>- Verhoogt de merkbekendheid</a:t>
            </a:r>
          </a:p>
          <a:p>
            <a:pPr marL="0" marR="0">
              <a:lnSpc>
                <a:spcPts val="2039"/>
              </a:lnSpc>
              <a:spcBef>
                <a:spcPts val="50"/>
              </a:spcBef>
              <a:spcAft>
                <a:spcPts val="0"/>
              </a:spcAft>
            </a:pPr>
            <a:r>
              <a:rPr sz="1700" dirty="0">
                <a:solidFill>
                  <a:srgbClr val="161249"/>
                </a:solidFill>
                <a:latin typeface="VUBOLT+ArialMT"/>
                <a:cs typeface="VUBOLT+ArialMT"/>
              </a:rPr>
              <a:t>- Schaalbaar: gebruik dezelfde inhoud elders, bijv. in sociale media, vice versa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38200" y="351347"/>
            <a:ext cx="9060868" cy="548878"/>
          </a:xfrm>
          <a:prstGeom prst="rect">
            <a:avLst/>
          </a:prstGeom>
        </p:spPr>
        <p:txBody>
          <a:bodyPr vert="horz" wrap="square" lIns="0" tIns="0" rIns="0" bIns="0" rtlCol="0">
            <a:spAutoFit/>
          </a:bodyPr>
          <a:lstStyle/>
          <a:p>
            <a:pPr marL="0" marR="0">
              <a:lnSpc>
                <a:spcPts val="4021"/>
              </a:lnSpc>
              <a:spcBef>
                <a:spcPts val="0"/>
              </a:spcBef>
              <a:spcAft>
                <a:spcPts val="0"/>
              </a:spcAft>
            </a:pPr>
            <a:r>
              <a:rPr sz="3600" b="1" dirty="0">
                <a:solidFill>
                  <a:srgbClr val="161249"/>
                </a:solidFill>
                <a:latin typeface="KWTTRG+Arial-BoldMT"/>
                <a:cs typeface="KWTTRG+Arial-BoldMT"/>
              </a:rPr>
              <a:t>Hoe begin je met e-mailmarketing?</a:t>
            </a:r>
          </a:p>
        </p:txBody>
      </p:sp>
      <p:sp>
        <p:nvSpPr>
          <p:cNvPr id="4" name="object 4"/>
          <p:cNvSpPr txBox="1"/>
          <p:nvPr/>
        </p:nvSpPr>
        <p:spPr>
          <a:xfrm>
            <a:off x="982129" y="1732629"/>
            <a:ext cx="7229219" cy="1356082"/>
          </a:xfrm>
          <a:prstGeom prst="rect">
            <a:avLst/>
          </a:prstGeom>
        </p:spPr>
        <p:txBody>
          <a:bodyPr vert="horz" wrap="square" lIns="0" tIns="0" rIns="0" bIns="0" rtlCol="0">
            <a:spAutoFit/>
          </a:bodyPr>
          <a:lstStyle/>
          <a:p>
            <a:pPr marL="0" marR="0">
              <a:lnSpc>
                <a:spcPts val="2457"/>
              </a:lnSpc>
              <a:spcBef>
                <a:spcPts val="0"/>
              </a:spcBef>
              <a:spcAft>
                <a:spcPts val="0"/>
              </a:spcAft>
            </a:pPr>
            <a:r>
              <a:rPr sz="2200" dirty="0">
                <a:solidFill>
                  <a:srgbClr val="D12477"/>
                </a:solidFill>
                <a:latin typeface="VUBOLT+ArialMT"/>
                <a:cs typeface="VUBOLT+ArialMT"/>
              </a:rPr>
              <a:t>1. </a:t>
            </a:r>
            <a:r>
              <a:rPr sz="2200" dirty="0">
                <a:solidFill>
                  <a:srgbClr val="161249"/>
                </a:solidFill>
                <a:latin typeface="VUBOLT+ArialMT"/>
                <a:cs typeface="VUBOLT+ArialMT"/>
              </a:rPr>
              <a:t>Kies een e-mailmarketingplatform (bijv. MailChimp)</a:t>
            </a:r>
          </a:p>
          <a:p>
            <a:pPr marL="0" marR="0">
              <a:lnSpc>
                <a:spcPts val="2457"/>
              </a:lnSpc>
              <a:spcBef>
                <a:spcPts val="1452"/>
              </a:spcBef>
              <a:spcAft>
                <a:spcPts val="0"/>
              </a:spcAft>
            </a:pPr>
            <a:r>
              <a:rPr sz="2200" dirty="0">
                <a:solidFill>
                  <a:srgbClr val="D12477"/>
                </a:solidFill>
                <a:latin typeface="VUBOLT+ArialMT"/>
                <a:cs typeface="VUBOLT+ArialMT"/>
              </a:rPr>
              <a:t>2. </a:t>
            </a:r>
            <a:r>
              <a:rPr sz="2200" dirty="0">
                <a:solidFill>
                  <a:srgbClr val="161249"/>
                </a:solidFill>
                <a:latin typeface="VUBOLT+ArialMT"/>
                <a:cs typeface="VUBOLT+ArialMT"/>
              </a:rPr>
              <a:t>Stel je doelen en doelgroep(en) vast</a:t>
            </a:r>
          </a:p>
          <a:p>
            <a:pPr marL="0" marR="0">
              <a:lnSpc>
                <a:spcPts val="2457"/>
              </a:lnSpc>
              <a:spcBef>
                <a:spcPts val="1502"/>
              </a:spcBef>
              <a:spcAft>
                <a:spcPts val="0"/>
              </a:spcAft>
            </a:pPr>
            <a:r>
              <a:rPr sz="2200" dirty="0">
                <a:solidFill>
                  <a:srgbClr val="D12477"/>
                </a:solidFill>
                <a:latin typeface="VUBOLT+ArialMT"/>
                <a:cs typeface="VUBOLT+ArialMT"/>
              </a:rPr>
              <a:t>3. </a:t>
            </a:r>
            <a:r>
              <a:rPr sz="2200" dirty="0">
                <a:solidFill>
                  <a:srgbClr val="161249"/>
                </a:solidFill>
                <a:latin typeface="VUBOLT+ArialMT"/>
                <a:cs typeface="VUBOLT+ArialMT"/>
              </a:rPr>
              <a:t>Uw marketinglijst samenstellen</a:t>
            </a:r>
          </a:p>
        </p:txBody>
      </p:sp>
      <p:sp>
        <p:nvSpPr>
          <p:cNvPr id="5" name="object 5"/>
          <p:cNvSpPr txBox="1"/>
          <p:nvPr/>
        </p:nvSpPr>
        <p:spPr>
          <a:xfrm>
            <a:off x="982129" y="3241389"/>
            <a:ext cx="9060868" cy="853162"/>
          </a:xfrm>
          <a:prstGeom prst="rect">
            <a:avLst/>
          </a:prstGeom>
        </p:spPr>
        <p:txBody>
          <a:bodyPr vert="horz" wrap="square" lIns="0" tIns="0" rIns="0" bIns="0" rtlCol="0">
            <a:spAutoFit/>
          </a:bodyPr>
          <a:lstStyle/>
          <a:p>
            <a:pPr marL="0" marR="0">
              <a:lnSpc>
                <a:spcPts val="2457"/>
              </a:lnSpc>
              <a:spcBef>
                <a:spcPts val="0"/>
              </a:spcBef>
              <a:spcAft>
                <a:spcPts val="0"/>
              </a:spcAft>
            </a:pPr>
            <a:r>
              <a:rPr sz="2200" dirty="0">
                <a:solidFill>
                  <a:srgbClr val="D12477"/>
                </a:solidFill>
                <a:latin typeface="VUBOLT+ArialMT"/>
                <a:cs typeface="VUBOLT+ArialMT"/>
              </a:rPr>
              <a:t>4. </a:t>
            </a:r>
            <a:r>
              <a:rPr sz="2200" dirty="0">
                <a:solidFill>
                  <a:srgbClr val="161249"/>
                </a:solidFill>
                <a:latin typeface="VUBOLT+ArialMT"/>
                <a:cs typeface="VUBOLT+ArialMT"/>
              </a:rPr>
              <a:t>Maak uw basissjabloon voor e-mails/gebruik kant-en-klare sjablonen</a:t>
            </a:r>
          </a:p>
          <a:p>
            <a:pPr marL="0" marR="0">
              <a:lnSpc>
                <a:spcPts val="2457"/>
              </a:lnSpc>
              <a:spcBef>
                <a:spcPts val="1452"/>
              </a:spcBef>
              <a:spcAft>
                <a:spcPts val="0"/>
              </a:spcAft>
            </a:pPr>
            <a:r>
              <a:rPr sz="2200" dirty="0">
                <a:solidFill>
                  <a:srgbClr val="D12477"/>
                </a:solidFill>
                <a:latin typeface="VUBOLT+ArialMT"/>
                <a:cs typeface="VUBOLT+ArialMT"/>
              </a:rPr>
              <a:t>5. </a:t>
            </a:r>
            <a:r>
              <a:rPr sz="2200" dirty="0">
                <a:solidFill>
                  <a:srgbClr val="161249"/>
                </a:solidFill>
                <a:latin typeface="VUBOLT+ArialMT"/>
                <a:cs typeface="VUBOLT+ArialMT"/>
              </a:rPr>
              <a:t>Ontwerp en verzend je eerste e-mail</a:t>
            </a:r>
          </a:p>
        </p:txBody>
      </p:sp>
      <p:sp>
        <p:nvSpPr>
          <p:cNvPr id="6" name="object 6"/>
          <p:cNvSpPr txBox="1"/>
          <p:nvPr/>
        </p:nvSpPr>
        <p:spPr>
          <a:xfrm>
            <a:off x="982129" y="4141614"/>
            <a:ext cx="8642263" cy="320601"/>
          </a:xfrm>
          <a:prstGeom prst="rect">
            <a:avLst/>
          </a:prstGeom>
        </p:spPr>
        <p:txBody>
          <a:bodyPr vert="horz" wrap="square" lIns="0" tIns="0" rIns="0" bIns="0" rtlCol="0">
            <a:spAutoFit/>
          </a:bodyPr>
          <a:lstStyle/>
          <a:p>
            <a:pPr marL="0" marR="0">
              <a:lnSpc>
                <a:spcPts val="2457"/>
              </a:lnSpc>
              <a:spcBef>
                <a:spcPts val="0"/>
              </a:spcBef>
              <a:spcAft>
                <a:spcPts val="0"/>
              </a:spcAft>
            </a:pPr>
            <a:r>
              <a:rPr sz="2200" dirty="0">
                <a:solidFill>
                  <a:srgbClr val="D12477"/>
                </a:solidFill>
                <a:latin typeface="VUBOLT+ArialMT"/>
                <a:cs typeface="VUBOLT+ArialMT"/>
              </a:rPr>
              <a:t>6. </a:t>
            </a:r>
            <a:r>
              <a:rPr sz="2200" dirty="0">
                <a:solidFill>
                  <a:srgbClr val="161249"/>
                </a:solidFill>
                <a:latin typeface="VUBOLT+ArialMT"/>
                <a:cs typeface="VUBOLT+ArialMT"/>
              </a:rPr>
              <a:t>Testen (bijv. A/B-testen), resultaten meten &amp; verder ontwikkelen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335360" y="509128"/>
            <a:ext cx="10014570" cy="588046"/>
          </a:xfrm>
          <a:prstGeom prst="rect">
            <a:avLst/>
          </a:prstGeom>
        </p:spPr>
        <p:txBody>
          <a:bodyPr vert="horz" wrap="square" lIns="0" tIns="0" rIns="0" bIns="0" rtlCol="0">
            <a:spAutoFit/>
          </a:bodyPr>
          <a:lstStyle/>
          <a:p>
            <a:pPr marL="0" marR="0">
              <a:lnSpc>
                <a:spcPts val="4915"/>
              </a:lnSpc>
              <a:spcBef>
                <a:spcPts val="0"/>
              </a:spcBef>
              <a:spcAft>
                <a:spcPts val="0"/>
              </a:spcAft>
            </a:pPr>
            <a:r>
              <a:rPr sz="4000" b="1" dirty="0">
                <a:solidFill>
                  <a:srgbClr val="161249"/>
                </a:solidFill>
                <a:latin typeface="KWTTRG+Arial-BoldMT"/>
                <a:cs typeface="KWTTRG+Arial-BoldMT"/>
              </a:rPr>
              <a:t>Hoe bouw je een e-mailmarketinglijst op?</a:t>
            </a:r>
          </a:p>
        </p:txBody>
      </p:sp>
      <p:sp>
        <p:nvSpPr>
          <p:cNvPr id="4" name="object 4"/>
          <p:cNvSpPr txBox="1"/>
          <p:nvPr/>
        </p:nvSpPr>
        <p:spPr>
          <a:xfrm>
            <a:off x="839416" y="1412776"/>
            <a:ext cx="10334801" cy="4348050"/>
          </a:xfrm>
          <a:prstGeom prst="rect">
            <a:avLst/>
          </a:prstGeom>
        </p:spPr>
        <p:txBody>
          <a:bodyPr vert="horz" wrap="square" lIns="0" tIns="0" rIns="0" bIns="0" rtlCol="0">
            <a:spAutoFit/>
          </a:bodyPr>
          <a:lstStyle/>
          <a:p>
            <a:pPr marL="0" marR="0">
              <a:lnSpc>
                <a:spcPts val="2681"/>
              </a:lnSpc>
              <a:spcBef>
                <a:spcPts val="0"/>
              </a:spcBef>
              <a:spcAft>
                <a:spcPts val="0"/>
              </a:spcAft>
            </a:pPr>
            <a:r>
              <a:rPr sz="2000" b="1" dirty="0">
                <a:solidFill>
                  <a:srgbClr val="161249"/>
                </a:solidFill>
                <a:latin typeface="KWTTRG+Arial-BoldMT"/>
                <a:cs typeface="KWTTRG+Arial-BoldMT"/>
              </a:rPr>
              <a:t>Website formulieren: </a:t>
            </a:r>
            <a:r>
              <a:rPr lang="nl-NL" sz="2000" dirty="0">
                <a:solidFill>
                  <a:srgbClr val="161249"/>
                </a:solidFill>
                <a:latin typeface="VUBOLT+ArialMT"/>
                <a:cs typeface="VUBOLT+ArialMT"/>
              </a:rPr>
              <a:t>Voeg </a:t>
            </a:r>
            <a:r>
              <a:rPr lang="nl-NL" sz="2000" dirty="0" err="1">
                <a:solidFill>
                  <a:srgbClr val="161249"/>
                </a:solidFill>
                <a:latin typeface="VUBOLT+ArialMT"/>
                <a:cs typeface="VUBOLT+ArialMT"/>
              </a:rPr>
              <a:t>opt</a:t>
            </a:r>
            <a:r>
              <a:rPr lang="nl-NL" sz="2000" dirty="0">
                <a:solidFill>
                  <a:srgbClr val="161249"/>
                </a:solidFill>
                <a:latin typeface="VUBOLT+ArialMT"/>
                <a:cs typeface="VUBOLT+ArialMT"/>
              </a:rPr>
              <a:t>-in formulieren toe aan je website, zodat bezoekers zich kunnen abonneren op je e-maillijst.</a:t>
            </a:r>
          </a:p>
          <a:p>
            <a:pPr marL="0" marR="0">
              <a:lnSpc>
                <a:spcPts val="2681"/>
              </a:lnSpc>
              <a:spcBef>
                <a:spcPts val="0"/>
              </a:spcBef>
              <a:spcAft>
                <a:spcPts val="0"/>
              </a:spcAft>
            </a:pPr>
            <a:r>
              <a:rPr sz="2000" b="1" dirty="0" err="1">
                <a:solidFill>
                  <a:srgbClr val="161249"/>
                </a:solidFill>
                <a:latin typeface="KWTTRG+Arial-BoldMT"/>
                <a:cs typeface="KWTTRG+Arial-BoldMT"/>
              </a:rPr>
              <a:t>Sociale</a:t>
            </a:r>
            <a:r>
              <a:rPr sz="2000" b="1" dirty="0">
                <a:solidFill>
                  <a:srgbClr val="161249"/>
                </a:solidFill>
                <a:latin typeface="KWTTRG+Arial-BoldMT"/>
                <a:cs typeface="KWTTRG+Arial-BoldMT"/>
              </a:rPr>
              <a:t> media: </a:t>
            </a:r>
            <a:r>
              <a:rPr sz="2000" dirty="0">
                <a:solidFill>
                  <a:srgbClr val="161249"/>
                </a:solidFill>
                <a:latin typeface="VUBOLT+ArialMT"/>
                <a:cs typeface="VUBOLT+ArialMT"/>
              </a:rPr>
              <a:t>Gebruik sociale media om je e-maillijst te promoten en</a:t>
            </a:r>
          </a:p>
          <a:p>
            <a:pPr marL="381000" marR="0">
              <a:lnSpc>
                <a:spcPts val="2592"/>
              </a:lnSpc>
              <a:spcBef>
                <a:spcPts val="0"/>
              </a:spcBef>
              <a:spcAft>
                <a:spcPts val="0"/>
              </a:spcAft>
            </a:pPr>
            <a:r>
              <a:rPr sz="2000" dirty="0" err="1">
                <a:solidFill>
                  <a:srgbClr val="161249"/>
                </a:solidFill>
                <a:latin typeface="VUBOLT+ArialMT"/>
                <a:cs typeface="VUBOLT+ArialMT"/>
              </a:rPr>
              <a:t>volgers</a:t>
            </a:r>
            <a:r>
              <a:rPr sz="2000" dirty="0">
                <a:solidFill>
                  <a:srgbClr val="161249"/>
                </a:solidFill>
                <a:latin typeface="VUBOLT+ArialMT"/>
                <a:cs typeface="VUBOLT+ArialMT"/>
              </a:rPr>
              <a:t> </a:t>
            </a:r>
            <a:r>
              <a:rPr sz="2000" dirty="0" err="1">
                <a:solidFill>
                  <a:srgbClr val="161249"/>
                </a:solidFill>
                <a:latin typeface="VUBOLT+ArialMT"/>
                <a:cs typeface="VUBOLT+ArialMT"/>
              </a:rPr>
              <a:t>aan</a:t>
            </a:r>
            <a:r>
              <a:rPr lang="de-DE" sz="2000" dirty="0">
                <a:solidFill>
                  <a:srgbClr val="161249"/>
                </a:solidFill>
                <a:latin typeface="VUBOLT+ArialMT"/>
                <a:cs typeface="VUBOLT+ArialMT"/>
              </a:rPr>
              <a:t> </a:t>
            </a:r>
            <a:r>
              <a:rPr lang="de-DE" sz="2000" dirty="0" err="1">
                <a:solidFill>
                  <a:srgbClr val="161249"/>
                </a:solidFill>
                <a:latin typeface="VUBOLT+ArialMT"/>
                <a:cs typeface="VUBOLT+ArialMT"/>
              </a:rPr>
              <a:t>te</a:t>
            </a:r>
            <a:r>
              <a:rPr lang="de-DE" sz="2000" dirty="0">
                <a:solidFill>
                  <a:srgbClr val="161249"/>
                </a:solidFill>
                <a:latin typeface="VUBOLT+ArialMT"/>
                <a:cs typeface="VUBOLT+ArialMT"/>
              </a:rPr>
              <a:t> </a:t>
            </a:r>
            <a:r>
              <a:rPr sz="2000" dirty="0" err="1">
                <a:solidFill>
                  <a:srgbClr val="161249"/>
                </a:solidFill>
                <a:latin typeface="VUBOLT+ArialMT"/>
                <a:cs typeface="VUBOLT+ArialMT"/>
              </a:rPr>
              <a:t>moedigen</a:t>
            </a:r>
            <a:r>
              <a:rPr sz="2000" dirty="0">
                <a:solidFill>
                  <a:srgbClr val="161249"/>
                </a:solidFill>
                <a:latin typeface="VUBOLT+ArialMT"/>
                <a:cs typeface="VUBOLT+ArialMT"/>
              </a:rPr>
              <a:t> om zich aan te melden of leadadvertenties in sociale media </a:t>
            </a:r>
            <a:r>
              <a:rPr sz="2000" dirty="0" err="1">
                <a:solidFill>
                  <a:srgbClr val="161249"/>
                </a:solidFill>
                <a:latin typeface="VUBOLT+ArialMT"/>
                <a:cs typeface="VUBOLT+ArialMT"/>
              </a:rPr>
              <a:t>gebruiken</a:t>
            </a:r>
            <a:r>
              <a:rPr sz="2000" dirty="0">
                <a:solidFill>
                  <a:srgbClr val="161249"/>
                </a:solidFill>
                <a:latin typeface="VUBOLT+ArialMT"/>
                <a:cs typeface="VUBOLT+ArialMT"/>
              </a:rPr>
              <a:t> om</a:t>
            </a:r>
            <a:r>
              <a:rPr lang="de-DE" sz="2000" dirty="0">
                <a:solidFill>
                  <a:srgbClr val="161249"/>
                </a:solidFill>
                <a:latin typeface="VUBOLT+ArialMT"/>
                <a:cs typeface="VUBOLT+ArialMT"/>
              </a:rPr>
              <a:t> </a:t>
            </a:r>
            <a:r>
              <a:rPr sz="2000" dirty="0" err="1">
                <a:solidFill>
                  <a:srgbClr val="161249"/>
                </a:solidFill>
                <a:latin typeface="VUBOLT+ArialMT"/>
                <a:cs typeface="VUBOLT+ArialMT"/>
              </a:rPr>
              <a:t>nieuwe</a:t>
            </a:r>
            <a:r>
              <a:rPr sz="2000" dirty="0">
                <a:solidFill>
                  <a:srgbClr val="161249"/>
                </a:solidFill>
                <a:latin typeface="VUBOLT+ArialMT"/>
                <a:cs typeface="VUBOLT+ArialMT"/>
              </a:rPr>
              <a:t> abonnees (=leads)</a:t>
            </a:r>
          </a:p>
          <a:p>
            <a:pPr marL="0" marR="0">
              <a:lnSpc>
                <a:spcPts val="2591"/>
              </a:lnSpc>
              <a:spcBef>
                <a:spcPts val="0"/>
              </a:spcBef>
              <a:spcAft>
                <a:spcPts val="0"/>
              </a:spcAft>
            </a:pPr>
            <a:r>
              <a:rPr sz="2000" b="1" dirty="0">
                <a:solidFill>
                  <a:srgbClr val="161249"/>
                </a:solidFill>
                <a:latin typeface="KWTTRG+Arial-BoldMT"/>
                <a:cs typeface="KWTTRG+Arial-BoldMT"/>
              </a:rPr>
              <a:t>Evenementen: </a:t>
            </a:r>
            <a:r>
              <a:rPr sz="2000" dirty="0">
                <a:solidFill>
                  <a:srgbClr val="161249"/>
                </a:solidFill>
                <a:latin typeface="VUBOLT+ArialMT"/>
                <a:cs typeface="VUBOLT+ArialMT"/>
              </a:rPr>
              <a:t>Verzamel e-mailadressen van deelnemers aan je eigen evenement en</a:t>
            </a:r>
          </a:p>
          <a:p>
            <a:pPr marL="381000" marR="0">
              <a:lnSpc>
                <a:spcPts val="2592"/>
              </a:lnSpc>
              <a:spcBef>
                <a:spcPts val="0"/>
              </a:spcBef>
              <a:spcAft>
                <a:spcPts val="0"/>
              </a:spcAft>
            </a:pPr>
            <a:r>
              <a:rPr sz="2000" dirty="0">
                <a:solidFill>
                  <a:srgbClr val="161249"/>
                </a:solidFill>
                <a:latin typeface="VUBOLT+ArialMT"/>
                <a:cs typeface="VUBOLT+ArialMT"/>
              </a:rPr>
              <a:t>vragen of ze je nieuwsbrief of promotionele e-mails willen ontvangen.</a:t>
            </a:r>
          </a:p>
          <a:p>
            <a:pPr marL="0" marR="0">
              <a:lnSpc>
                <a:spcPts val="2592"/>
              </a:lnSpc>
              <a:spcBef>
                <a:spcPts val="0"/>
              </a:spcBef>
              <a:spcAft>
                <a:spcPts val="0"/>
              </a:spcAft>
            </a:pPr>
            <a:r>
              <a:rPr sz="2000" b="1" dirty="0">
                <a:solidFill>
                  <a:srgbClr val="161249"/>
                </a:solidFill>
                <a:latin typeface="KWTTRG+Arial-BoldMT"/>
                <a:cs typeface="KWTTRG+Arial-BoldMT"/>
              </a:rPr>
              <a:t>Leadmagneten: </a:t>
            </a:r>
            <a:r>
              <a:rPr sz="2000" dirty="0">
                <a:solidFill>
                  <a:srgbClr val="161249"/>
                </a:solidFill>
                <a:latin typeface="VUBOLT+ArialMT"/>
                <a:cs typeface="VUBOLT+ArialMT"/>
              </a:rPr>
              <a:t>Bied een waardevolle leadmagneet aan, zoals een e-book,</a:t>
            </a:r>
          </a:p>
          <a:p>
            <a:pPr marL="381000" marR="0">
              <a:lnSpc>
                <a:spcPts val="2591"/>
              </a:lnSpc>
              <a:spcBef>
                <a:spcPts val="0"/>
              </a:spcBef>
              <a:spcAft>
                <a:spcPts val="0"/>
              </a:spcAft>
            </a:pPr>
            <a:r>
              <a:rPr sz="2000" dirty="0">
                <a:solidFill>
                  <a:srgbClr val="161249"/>
                </a:solidFill>
                <a:latin typeface="VUBOLT+ArialMT"/>
                <a:cs typeface="VUBOLT+ArialMT"/>
              </a:rPr>
              <a:t>whitepaper of webinar, in ruil voor het e-mailadres van een bezoeker.</a:t>
            </a:r>
          </a:p>
          <a:p>
            <a:pPr marL="0" marR="0">
              <a:lnSpc>
                <a:spcPts val="2591"/>
              </a:lnSpc>
              <a:spcBef>
                <a:spcPts val="0"/>
              </a:spcBef>
              <a:spcAft>
                <a:spcPts val="0"/>
              </a:spcAft>
            </a:pPr>
            <a:r>
              <a:rPr sz="2000" b="1" dirty="0">
                <a:solidFill>
                  <a:srgbClr val="161249"/>
                </a:solidFill>
                <a:latin typeface="KWTTRG+Arial-BoldMT"/>
                <a:cs typeface="KWTTRG+Arial-BoldMT"/>
              </a:rPr>
              <a:t>Aanmeldingen in de winkel: </a:t>
            </a:r>
            <a:r>
              <a:rPr sz="2000" dirty="0">
                <a:solidFill>
                  <a:srgbClr val="161249"/>
                </a:solidFill>
                <a:latin typeface="VUBOLT+ArialMT"/>
                <a:cs typeface="VUBOLT+ArialMT"/>
              </a:rPr>
              <a:t>Als je een fysieke winkel hebt, stimuleer dan</a:t>
            </a:r>
          </a:p>
          <a:p>
            <a:pPr marL="381000" marR="0">
              <a:lnSpc>
                <a:spcPts val="2592"/>
              </a:lnSpc>
              <a:spcBef>
                <a:spcPts val="0"/>
              </a:spcBef>
              <a:spcAft>
                <a:spcPts val="0"/>
              </a:spcAft>
            </a:pPr>
            <a:r>
              <a:rPr sz="2000" dirty="0">
                <a:solidFill>
                  <a:srgbClr val="161249"/>
                </a:solidFill>
                <a:latin typeface="VUBOLT+ArialMT"/>
                <a:cs typeface="VUBOLT+ArialMT"/>
              </a:rPr>
              <a:t>klanten om zich in te schrijven voor je e-maillijst in de winkel. Je kunt incentives aanbieden,</a:t>
            </a:r>
          </a:p>
          <a:p>
            <a:pPr marL="381000" marR="0">
              <a:lnSpc>
                <a:spcPts val="2592"/>
              </a:lnSpc>
              <a:spcBef>
                <a:spcPts val="0"/>
              </a:spcBef>
              <a:spcAft>
                <a:spcPts val="0"/>
              </a:spcAft>
            </a:pPr>
            <a:r>
              <a:rPr sz="2000" dirty="0">
                <a:solidFill>
                  <a:srgbClr val="161249"/>
                </a:solidFill>
                <a:latin typeface="VUBOLT+ArialMT"/>
                <a:cs typeface="VUBOLT+ArialMT"/>
              </a:rPr>
              <a:t>zoals een korting op hun volgende aankoop, om aanmeldingen aan te moedigen.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11424" y="483042"/>
            <a:ext cx="6822704" cy="662384"/>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GDPR in e-mailmarketing</a:t>
            </a:r>
          </a:p>
        </p:txBody>
      </p:sp>
      <p:sp>
        <p:nvSpPr>
          <p:cNvPr id="4" name="object 4"/>
          <p:cNvSpPr txBox="1"/>
          <p:nvPr/>
        </p:nvSpPr>
        <p:spPr>
          <a:xfrm>
            <a:off x="899571" y="1340768"/>
            <a:ext cx="10309944" cy="4231928"/>
          </a:xfrm>
          <a:prstGeom prst="rect">
            <a:avLst/>
          </a:prstGeom>
        </p:spPr>
        <p:txBody>
          <a:bodyPr vert="horz" wrap="square" lIns="0" tIns="0" rIns="0" bIns="0" rtlCol="0">
            <a:spAutoFit/>
          </a:bodyPr>
          <a:lstStyle/>
          <a:p>
            <a:pPr marL="0" marR="0">
              <a:lnSpc>
                <a:spcPts val="2234"/>
              </a:lnSpc>
              <a:spcBef>
                <a:spcPts val="0"/>
              </a:spcBef>
              <a:spcAft>
                <a:spcPts val="0"/>
              </a:spcAft>
            </a:pPr>
            <a:r>
              <a:rPr sz="2000" dirty="0">
                <a:solidFill>
                  <a:srgbClr val="161249"/>
                </a:solidFill>
                <a:latin typeface="VUBOLT+ArialMT"/>
                <a:cs typeface="VUBOLT+ArialMT"/>
              </a:rPr>
              <a:t>De GDPR (General Data Protection Regulation) werd van toepassing in de EU-lidstaten.</a:t>
            </a:r>
          </a:p>
          <a:p>
            <a:pPr marL="355600" marR="0">
              <a:lnSpc>
                <a:spcPts val="2159"/>
              </a:lnSpc>
              <a:spcBef>
                <a:spcPts val="0"/>
              </a:spcBef>
              <a:spcAft>
                <a:spcPts val="0"/>
              </a:spcAft>
            </a:pPr>
            <a:r>
              <a:rPr sz="2000" dirty="0">
                <a:solidFill>
                  <a:srgbClr val="161249"/>
                </a:solidFill>
                <a:latin typeface="VUBOLT+ArialMT"/>
                <a:cs typeface="VUBOLT+ArialMT"/>
              </a:rPr>
              <a:t>staten in mei 2018</a:t>
            </a:r>
          </a:p>
          <a:p>
            <a:pPr marL="0" marR="0">
              <a:lnSpc>
                <a:spcPts val="2160"/>
              </a:lnSpc>
              <a:spcBef>
                <a:spcPts val="0"/>
              </a:spcBef>
              <a:spcAft>
                <a:spcPts val="0"/>
              </a:spcAft>
            </a:pPr>
            <a:r>
              <a:rPr sz="2000" dirty="0">
                <a:solidFill>
                  <a:srgbClr val="161249"/>
                </a:solidFill>
                <a:latin typeface="VUBOLT+ArialMT"/>
                <a:cs typeface="VUBOLT+ArialMT"/>
              </a:rPr>
              <a:t>Het </a:t>
            </a:r>
            <a:r>
              <a:rPr sz="2000" dirty="0">
                <a:solidFill>
                  <a:srgbClr val="D12477"/>
                </a:solidFill>
                <a:latin typeface="VUBOLT+ArialMT"/>
                <a:cs typeface="VUBOLT+ArialMT"/>
              </a:rPr>
              <a:t>is </a:t>
            </a:r>
            <a:r>
              <a:rPr sz="2000" dirty="0">
                <a:solidFill>
                  <a:srgbClr val="161249"/>
                </a:solidFill>
                <a:latin typeface="VUBOLT+ArialMT"/>
                <a:cs typeface="VUBOLT+ArialMT"/>
              </a:rPr>
              <a:t>van toepassing op alle organisaties in de EU die </a:t>
            </a:r>
            <a:r>
              <a:rPr sz="2000" b="1" dirty="0">
                <a:solidFill>
                  <a:srgbClr val="161249"/>
                </a:solidFill>
                <a:latin typeface="KWTTRG+Arial-BoldMT"/>
                <a:cs typeface="KWTTRG+Arial-BoldMT"/>
              </a:rPr>
              <a:t>persoonlijke gegevens verzamelen, opslaan en verwerken</a:t>
            </a:r>
            <a:r>
              <a:rPr sz="2000" dirty="0">
                <a:solidFill>
                  <a:srgbClr val="161249"/>
                </a:solidFill>
                <a:latin typeface="VUBOLT+ArialMT"/>
                <a:cs typeface="VUBOLT+ArialMT"/>
              </a:rPr>
              <a:t>,</a:t>
            </a:r>
          </a:p>
          <a:p>
            <a:pPr marL="355600" marR="0">
              <a:lnSpc>
                <a:spcPts val="2160"/>
              </a:lnSpc>
              <a:spcBef>
                <a:spcPts val="0"/>
              </a:spcBef>
              <a:spcAft>
                <a:spcPts val="0"/>
              </a:spcAft>
            </a:pPr>
            <a:r>
              <a:rPr sz="2000" dirty="0">
                <a:solidFill>
                  <a:srgbClr val="161249"/>
                </a:solidFill>
                <a:latin typeface="VUBOLT+ArialMT"/>
                <a:cs typeface="VUBOLT+ArialMT"/>
              </a:rPr>
              <a:t>wanneer het gaat om grote beursgenoteerde bedrijven, stichtingen, verenigingen of de </a:t>
            </a:r>
            <a:r>
              <a:rPr sz="2000" dirty="0" err="1">
                <a:solidFill>
                  <a:srgbClr val="161249"/>
                </a:solidFill>
                <a:latin typeface="VUBOLT+ArialMT"/>
                <a:cs typeface="VUBOLT+ArialMT"/>
              </a:rPr>
              <a:t>publieke</a:t>
            </a:r>
            <a:r>
              <a:rPr sz="2000" dirty="0">
                <a:solidFill>
                  <a:srgbClr val="161249"/>
                </a:solidFill>
                <a:latin typeface="VUBOLT+ArialMT"/>
                <a:cs typeface="VUBOLT+ArialMT"/>
              </a:rPr>
              <a:t> </a:t>
            </a:r>
            <a:r>
              <a:rPr sz="2000" dirty="0" err="1">
                <a:solidFill>
                  <a:srgbClr val="161249"/>
                </a:solidFill>
                <a:latin typeface="VUBOLT+ArialMT"/>
                <a:cs typeface="VUBOLT+ArialMT"/>
              </a:rPr>
              <a:t>sectororganisaties</a:t>
            </a:r>
            <a:r>
              <a:rPr sz="2000" dirty="0">
                <a:solidFill>
                  <a:srgbClr val="161249"/>
                </a:solidFill>
                <a:latin typeface="VUBOLT+ArialMT"/>
                <a:cs typeface="VUBOLT+ArialMT"/>
              </a:rPr>
              <a:t>.</a:t>
            </a:r>
          </a:p>
          <a:p>
            <a:pPr marL="0" marR="0">
              <a:lnSpc>
                <a:spcPts val="2159"/>
              </a:lnSpc>
              <a:spcBef>
                <a:spcPts val="0"/>
              </a:spcBef>
              <a:spcAft>
                <a:spcPts val="0"/>
              </a:spcAft>
            </a:pPr>
            <a:r>
              <a:rPr sz="2000" dirty="0">
                <a:solidFill>
                  <a:srgbClr val="161249"/>
                </a:solidFill>
                <a:latin typeface="VUBOLT+ArialMT"/>
                <a:cs typeface="VUBOLT+ArialMT"/>
              </a:rPr>
              <a:t>GDPR heeft een grote impact op e-mailmarketing, omdat bedrijven verplicht zijn om</a:t>
            </a:r>
          </a:p>
          <a:p>
            <a:pPr marL="355600" marR="0">
              <a:lnSpc>
                <a:spcPts val="2160"/>
              </a:lnSpc>
              <a:spcBef>
                <a:spcPts val="0"/>
              </a:spcBef>
              <a:spcAft>
                <a:spcPts val="0"/>
              </a:spcAft>
            </a:pPr>
            <a:r>
              <a:rPr sz="2000" dirty="0">
                <a:solidFill>
                  <a:srgbClr val="161249"/>
                </a:solidFill>
                <a:latin typeface="VUBOLT+ArialMT"/>
                <a:cs typeface="VUBOLT+ArialMT"/>
              </a:rPr>
              <a:t>uitdrukkelijke toestemming van </a:t>
            </a:r>
            <a:r>
              <a:rPr sz="2000" dirty="0" err="1">
                <a:solidFill>
                  <a:srgbClr val="161249"/>
                </a:solidFill>
                <a:latin typeface="VUBOLT+ArialMT"/>
                <a:cs typeface="VUBOLT+ArialMT"/>
              </a:rPr>
              <a:t>personen</a:t>
            </a:r>
            <a:r>
              <a:rPr sz="2000" dirty="0">
                <a:solidFill>
                  <a:srgbClr val="161249"/>
                </a:solidFill>
                <a:latin typeface="VUBOLT+ArialMT"/>
                <a:cs typeface="VUBOLT+ArialMT"/>
              </a:rPr>
              <a:t> </a:t>
            </a:r>
            <a:r>
              <a:rPr lang="de-DE" sz="2000" dirty="0" err="1">
                <a:solidFill>
                  <a:srgbClr val="161249"/>
                </a:solidFill>
                <a:latin typeface="VUBOLT+ArialMT"/>
                <a:cs typeface="VUBOLT+ArialMT"/>
              </a:rPr>
              <a:t>te</a:t>
            </a:r>
            <a:r>
              <a:rPr lang="de-DE" sz="2000" dirty="0">
                <a:solidFill>
                  <a:srgbClr val="161249"/>
                </a:solidFill>
                <a:latin typeface="VUBOLT+ArialMT"/>
                <a:cs typeface="VUBOLT+ArialMT"/>
              </a:rPr>
              <a:t> </a:t>
            </a:r>
            <a:r>
              <a:rPr lang="de-DE" sz="2000" dirty="0" err="1">
                <a:solidFill>
                  <a:srgbClr val="161249"/>
                </a:solidFill>
                <a:latin typeface="VUBOLT+ArialMT"/>
                <a:cs typeface="VUBOLT+ArialMT"/>
              </a:rPr>
              <a:t>krijgen</a:t>
            </a:r>
            <a:r>
              <a:rPr lang="de-DE" sz="2000" dirty="0">
                <a:solidFill>
                  <a:srgbClr val="161249"/>
                </a:solidFill>
                <a:latin typeface="VUBOLT+ArialMT"/>
                <a:cs typeface="VUBOLT+ArialMT"/>
              </a:rPr>
              <a:t> </a:t>
            </a:r>
            <a:r>
              <a:rPr sz="2000" dirty="0" err="1">
                <a:solidFill>
                  <a:srgbClr val="161249"/>
                </a:solidFill>
                <a:latin typeface="VUBOLT+ArialMT"/>
                <a:cs typeface="VUBOLT+ArialMT"/>
              </a:rPr>
              <a:t>voordat</a:t>
            </a:r>
            <a:r>
              <a:rPr sz="2000" dirty="0">
                <a:solidFill>
                  <a:srgbClr val="161249"/>
                </a:solidFill>
                <a:latin typeface="VUBOLT+ArialMT"/>
                <a:cs typeface="VUBOLT+ArialMT"/>
              </a:rPr>
              <a:t> ze marketinge-mails of nieuwsbrieven ontvangen</a:t>
            </a:r>
          </a:p>
          <a:p>
            <a:pPr marL="0" marR="0">
              <a:lnSpc>
                <a:spcPts val="2160"/>
              </a:lnSpc>
              <a:spcBef>
                <a:spcPts val="0"/>
              </a:spcBef>
              <a:spcAft>
                <a:spcPts val="0"/>
              </a:spcAft>
            </a:pPr>
            <a:r>
              <a:rPr sz="2000" dirty="0">
                <a:solidFill>
                  <a:srgbClr val="161249"/>
                </a:solidFill>
                <a:latin typeface="VUBOLT+ArialMT"/>
                <a:cs typeface="VUBOLT+ArialMT"/>
              </a:rPr>
              <a:t>Onder GDPR hebben personen het recht om te weten welke persoonlijke gegevens worden </a:t>
            </a:r>
            <a:r>
              <a:rPr sz="2000" dirty="0" err="1">
                <a:solidFill>
                  <a:srgbClr val="161249"/>
                </a:solidFill>
                <a:latin typeface="VUBOLT+ArialMT"/>
                <a:cs typeface="VUBOLT+ArialMT"/>
              </a:rPr>
              <a:t>verzameld</a:t>
            </a:r>
            <a:r>
              <a:rPr sz="2000" dirty="0">
                <a:solidFill>
                  <a:srgbClr val="161249"/>
                </a:solidFill>
                <a:latin typeface="VUBOLT+ArialMT"/>
                <a:cs typeface="VUBOLT+ArialMT"/>
              </a:rPr>
              <a:t>.</a:t>
            </a:r>
            <a:r>
              <a:rPr lang="de-DE" sz="2000" dirty="0">
                <a:solidFill>
                  <a:srgbClr val="161249"/>
                </a:solidFill>
                <a:latin typeface="VUBOLT+ArialMT"/>
                <a:cs typeface="VUBOLT+ArialMT"/>
              </a:rPr>
              <a:t> O</a:t>
            </a:r>
            <a:r>
              <a:rPr sz="2000" dirty="0" err="1">
                <a:solidFill>
                  <a:srgbClr val="161249"/>
                </a:solidFill>
                <a:latin typeface="VUBOLT+ArialMT"/>
                <a:cs typeface="VUBOLT+ArialMT"/>
              </a:rPr>
              <a:t>ver</a:t>
            </a:r>
            <a:r>
              <a:rPr sz="2000" dirty="0">
                <a:solidFill>
                  <a:srgbClr val="161249"/>
                </a:solidFill>
                <a:latin typeface="VUBOLT+ArialMT"/>
                <a:cs typeface="VUBOLT+ArialMT"/>
              </a:rPr>
              <a:t> hen en hoe het zal worden gebruikt.</a:t>
            </a:r>
          </a:p>
          <a:p>
            <a:pPr marL="0" marR="0">
              <a:lnSpc>
                <a:spcPts val="2159"/>
              </a:lnSpc>
              <a:spcBef>
                <a:spcPts val="0"/>
              </a:spcBef>
              <a:spcAft>
                <a:spcPts val="0"/>
              </a:spcAft>
            </a:pPr>
            <a:r>
              <a:rPr sz="2000" dirty="0">
                <a:solidFill>
                  <a:srgbClr val="161249"/>
                </a:solidFill>
                <a:latin typeface="VUBOLT+ArialMT"/>
                <a:cs typeface="VUBOLT+ArialMT"/>
              </a:rPr>
              <a:t>Ze hebben ook het recht om zich op elk moment af te melden voor e-mailmarketing.</a:t>
            </a:r>
          </a:p>
          <a:p>
            <a:pPr marL="0" marR="0">
              <a:lnSpc>
                <a:spcPts val="2160"/>
              </a:lnSpc>
              <a:spcBef>
                <a:spcPts val="0"/>
              </a:spcBef>
              <a:spcAft>
                <a:spcPts val="0"/>
              </a:spcAft>
            </a:pPr>
            <a:r>
              <a:rPr sz="2000" dirty="0">
                <a:solidFill>
                  <a:srgbClr val="D12477"/>
                </a:solidFill>
                <a:latin typeface="VUBOLT+ArialMT"/>
                <a:cs typeface="VUBOLT+ArialMT"/>
              </a:rPr>
              <a:t>● </a:t>
            </a:r>
            <a:r>
              <a:rPr sz="2000" dirty="0">
                <a:solidFill>
                  <a:srgbClr val="161249"/>
                </a:solidFill>
                <a:latin typeface="VUBOLT+ArialMT"/>
                <a:cs typeface="VUBOLT+ArialMT"/>
              </a:rPr>
              <a:t>Bedrijven moeten duidelijke en beknopte informatie geven over de gegevens die ze </a:t>
            </a:r>
            <a:r>
              <a:rPr sz="2000" dirty="0" err="1">
                <a:solidFill>
                  <a:srgbClr val="161249"/>
                </a:solidFill>
                <a:latin typeface="VUBOLT+ArialMT"/>
                <a:cs typeface="VUBOLT+ArialMT"/>
              </a:rPr>
              <a:t>verzamelen</a:t>
            </a:r>
            <a:r>
              <a:rPr sz="2000" dirty="0">
                <a:solidFill>
                  <a:srgbClr val="161249"/>
                </a:solidFill>
                <a:latin typeface="VUBOLT+ArialMT"/>
                <a:cs typeface="VUBOLT+ArialMT"/>
              </a:rPr>
              <a:t> </a:t>
            </a:r>
            <a:r>
              <a:rPr sz="2000" dirty="0" err="1">
                <a:solidFill>
                  <a:srgbClr val="161249"/>
                </a:solidFill>
                <a:latin typeface="VUBOLT+ArialMT"/>
                <a:cs typeface="VUBOLT+ArialMT"/>
              </a:rPr>
              <a:t>en</a:t>
            </a:r>
            <a:r>
              <a:rPr lang="de-DE" sz="2000" dirty="0">
                <a:solidFill>
                  <a:srgbClr val="161249"/>
                </a:solidFill>
                <a:latin typeface="VUBOLT+ArialMT"/>
                <a:cs typeface="VUBOLT+ArialMT"/>
              </a:rPr>
              <a:t> </a:t>
            </a:r>
            <a:r>
              <a:rPr sz="2000" dirty="0">
                <a:solidFill>
                  <a:srgbClr val="161249"/>
                </a:solidFill>
                <a:latin typeface="VUBOLT+ArialMT"/>
                <a:cs typeface="VUBOLT+ArialMT"/>
              </a:rPr>
              <a:t>het doel waarvoor het wordt gebruikt, en ze moeten toestemming krijgen van individuen voordat ze he</a:t>
            </a:r>
            <a:r>
              <a:rPr lang="de-DE" sz="2000" dirty="0">
                <a:solidFill>
                  <a:srgbClr val="161249"/>
                </a:solidFill>
                <a:latin typeface="VUBOLT+ArialMT"/>
                <a:cs typeface="VUBOLT+ArialMT"/>
              </a:rPr>
              <a:t>n</a:t>
            </a:r>
            <a:r>
              <a:rPr sz="2000" dirty="0">
                <a:solidFill>
                  <a:srgbClr val="161249"/>
                </a:solidFill>
                <a:latin typeface="VUBOLT+ArialMT"/>
                <a:cs typeface="VUBOLT+ArialMT"/>
              </a:rPr>
              <a:t> </a:t>
            </a:r>
            <a:r>
              <a:rPr sz="2000" dirty="0" err="1">
                <a:solidFill>
                  <a:srgbClr val="161249"/>
                </a:solidFill>
                <a:latin typeface="VUBOLT+ArialMT"/>
                <a:cs typeface="VUBOLT+ArialMT"/>
              </a:rPr>
              <a:t>toevoegen</a:t>
            </a:r>
            <a:r>
              <a:rPr lang="de-DE" sz="2000" dirty="0">
                <a:solidFill>
                  <a:srgbClr val="161249"/>
                </a:solidFill>
                <a:latin typeface="VUBOLT+ArialMT"/>
                <a:cs typeface="VUBOLT+ArialMT"/>
              </a:rPr>
              <a:t> </a:t>
            </a:r>
            <a:r>
              <a:rPr sz="2000" dirty="0">
                <a:solidFill>
                  <a:srgbClr val="161249"/>
                </a:solidFill>
                <a:latin typeface="VUBOLT+ArialMT"/>
                <a:cs typeface="VUBOLT+ArialMT"/>
              </a:rPr>
              <a:t>op </a:t>
            </a:r>
            <a:r>
              <a:rPr sz="2000" dirty="0" err="1">
                <a:solidFill>
                  <a:srgbClr val="161249"/>
                </a:solidFill>
                <a:latin typeface="VUBOLT+ArialMT"/>
                <a:cs typeface="VUBOLT+ArialMT"/>
              </a:rPr>
              <a:t>een</a:t>
            </a:r>
            <a:r>
              <a:rPr sz="2000" dirty="0">
                <a:solidFill>
                  <a:srgbClr val="161249"/>
                </a:solidFill>
                <a:latin typeface="VUBOLT+ArialMT"/>
                <a:cs typeface="VUBOLT+ArialMT"/>
              </a:rPr>
              <a:t> e-</a:t>
            </a:r>
            <a:r>
              <a:rPr sz="2000" dirty="0" err="1">
                <a:solidFill>
                  <a:srgbClr val="161249"/>
                </a:solidFill>
                <a:latin typeface="VUBOLT+ArialMT"/>
                <a:cs typeface="VUBOLT+ArialMT"/>
              </a:rPr>
              <a:t>mailmarketinglijst</a:t>
            </a:r>
            <a:r>
              <a:rPr lang="de-DE" sz="2000" dirty="0">
                <a:solidFill>
                  <a:srgbClr val="161249"/>
                </a:solidFill>
                <a:latin typeface="VUBOLT+ArialMT"/>
                <a:cs typeface="VUBOLT+ArialMT"/>
              </a:rPr>
              <a:t>.</a:t>
            </a:r>
            <a:endParaRPr sz="2000" dirty="0">
              <a:solidFill>
                <a:srgbClr val="161249"/>
              </a:solidFill>
              <a:latin typeface="VUBOLT+ArialMT"/>
              <a:cs typeface="VUBOLT+ArialM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29625" y="421278"/>
            <a:ext cx="8777383" cy="1265888"/>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Klantsegmentatie in e-mail</a:t>
            </a:r>
          </a:p>
          <a:p>
            <a:pPr marL="0" marR="0">
              <a:lnSpc>
                <a:spcPts val="4751"/>
              </a:lnSpc>
              <a:spcBef>
                <a:spcPts val="0"/>
              </a:spcBef>
              <a:spcAft>
                <a:spcPts val="0"/>
              </a:spcAft>
            </a:pPr>
            <a:r>
              <a:rPr sz="4400" b="1" dirty="0">
                <a:solidFill>
                  <a:srgbClr val="161249"/>
                </a:solidFill>
                <a:latin typeface="KWTTRG+Arial-BoldMT"/>
                <a:cs typeface="KWTTRG+Arial-BoldMT"/>
              </a:rPr>
              <a:t>marketing</a:t>
            </a:r>
          </a:p>
        </p:txBody>
      </p:sp>
      <p:sp>
        <p:nvSpPr>
          <p:cNvPr id="4" name="object 4"/>
          <p:cNvSpPr txBox="1"/>
          <p:nvPr/>
        </p:nvSpPr>
        <p:spPr>
          <a:xfrm>
            <a:off x="929625" y="1863286"/>
            <a:ext cx="9545842" cy="884858"/>
          </a:xfrm>
          <a:prstGeom prst="rect">
            <a:avLst/>
          </a:prstGeom>
        </p:spPr>
        <p:txBody>
          <a:bodyPr vert="horz" wrap="square" lIns="0" tIns="0" rIns="0" bIns="0" rtlCol="0">
            <a:spAutoFit/>
          </a:bodyPr>
          <a:lstStyle/>
          <a:p>
            <a:pPr marL="0" marR="0">
              <a:lnSpc>
                <a:spcPts val="2346"/>
              </a:lnSpc>
              <a:spcBef>
                <a:spcPts val="0"/>
              </a:spcBef>
              <a:spcAft>
                <a:spcPts val="0"/>
              </a:spcAft>
            </a:pPr>
            <a:r>
              <a:rPr lang="nl-NL" sz="2100" dirty="0">
                <a:solidFill>
                  <a:srgbClr val="161249"/>
                </a:solidFill>
                <a:latin typeface="VUBOLT+ArialMT"/>
                <a:cs typeface="VUBOLT+ArialMT"/>
              </a:rPr>
              <a:t>Klantsegmentatie in e-mailmarketing verwijst naar de praktijk van het verdelen van de e-mailabonnees van een bedrijf in kleinere groepen of segmenten op basis van specifieke kenmerken of gedragingen.</a:t>
            </a:r>
          </a:p>
        </p:txBody>
      </p:sp>
      <p:sp>
        <p:nvSpPr>
          <p:cNvPr id="5" name="object 5"/>
          <p:cNvSpPr txBox="1"/>
          <p:nvPr/>
        </p:nvSpPr>
        <p:spPr>
          <a:xfrm>
            <a:off x="929625" y="2924264"/>
            <a:ext cx="10158798" cy="1474763"/>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161249"/>
                </a:solidFill>
                <a:latin typeface="VUBOLT+ArialMT"/>
                <a:cs typeface="VUBOLT+ArialMT"/>
              </a:rPr>
              <a:t>Helpt om meer gerichte en relevante e-mailcampagnes te sturen die zijn afgestemd op de</a:t>
            </a:r>
            <a:r>
              <a:rPr lang="de-DE" sz="2100" dirty="0">
                <a:solidFill>
                  <a:srgbClr val="161249"/>
                </a:solidFill>
                <a:latin typeface="VUBOLT+ArialMT"/>
                <a:cs typeface="VUBOLT+ArialMT"/>
              </a:rPr>
              <a:t> </a:t>
            </a:r>
            <a:r>
              <a:rPr sz="2100" dirty="0" err="1">
                <a:solidFill>
                  <a:srgbClr val="161249"/>
                </a:solidFill>
                <a:latin typeface="VUBOLT+ArialMT"/>
                <a:cs typeface="VUBOLT+ArialMT"/>
              </a:rPr>
              <a:t>behoeften</a:t>
            </a:r>
            <a:r>
              <a:rPr sz="2100" dirty="0">
                <a:solidFill>
                  <a:srgbClr val="161249"/>
                </a:solidFill>
                <a:latin typeface="VUBOLT+ArialMT"/>
                <a:cs typeface="VUBOLT+ArialMT"/>
              </a:rPr>
              <a:t> en belangen van elk segment.</a:t>
            </a:r>
          </a:p>
          <a:p>
            <a:pPr marL="0" marR="0">
              <a:lnSpc>
                <a:spcPts val="2267"/>
              </a:lnSpc>
              <a:spcBef>
                <a:spcPts val="0"/>
              </a:spcBef>
              <a:spcAft>
                <a:spcPts val="0"/>
              </a:spcAft>
            </a:pPr>
            <a:r>
              <a:rPr sz="2100" dirty="0">
                <a:solidFill>
                  <a:srgbClr val="161249"/>
                </a:solidFill>
                <a:latin typeface="VUBOLT+ArialMT"/>
                <a:cs typeface="VUBOLT+ArialMT"/>
              </a:rPr>
              <a:t>Kan bijvoorbeeld worden gedaan op basis van demografische informatie (leeftijd, geslacht, diploma </a:t>
            </a:r>
            <a:r>
              <a:rPr sz="2100" dirty="0" err="1">
                <a:solidFill>
                  <a:srgbClr val="161249"/>
                </a:solidFill>
                <a:latin typeface="VUBOLT+ArialMT"/>
                <a:cs typeface="VUBOLT+ArialMT"/>
              </a:rPr>
              <a:t>enz</a:t>
            </a:r>
            <a:r>
              <a:rPr sz="2100" dirty="0">
                <a:solidFill>
                  <a:srgbClr val="161249"/>
                </a:solidFill>
                <a:latin typeface="VUBOLT+ArialMT"/>
                <a:cs typeface="VUBOLT+ArialMT"/>
              </a:rPr>
              <a:t>.),</a:t>
            </a:r>
            <a:r>
              <a:rPr lang="de-DE" sz="2100" dirty="0">
                <a:solidFill>
                  <a:srgbClr val="161249"/>
                </a:solidFill>
                <a:latin typeface="VUBOLT+ArialMT"/>
                <a:cs typeface="VUBOLT+ArialMT"/>
              </a:rPr>
              <a:t> </a:t>
            </a:r>
            <a:r>
              <a:rPr sz="2100" dirty="0" err="1">
                <a:solidFill>
                  <a:srgbClr val="161249"/>
                </a:solidFill>
                <a:latin typeface="VUBOLT+ArialMT"/>
                <a:cs typeface="VUBOLT+ArialMT"/>
              </a:rPr>
              <a:t>psychografische</a:t>
            </a:r>
            <a:r>
              <a:rPr sz="2100" dirty="0">
                <a:solidFill>
                  <a:srgbClr val="161249"/>
                </a:solidFill>
                <a:latin typeface="VUBOLT+ArialMT"/>
                <a:cs typeface="VUBOLT+ArialMT"/>
              </a:rPr>
              <a:t> informatie (interesses, waarden, enz.) of gedragsinformatie (</a:t>
            </a:r>
            <a:r>
              <a:rPr sz="2100" dirty="0" err="1">
                <a:solidFill>
                  <a:srgbClr val="161249"/>
                </a:solidFill>
                <a:latin typeface="VUBOLT+ArialMT"/>
                <a:cs typeface="VUBOLT+ArialMT"/>
              </a:rPr>
              <a:t>aankoopgeschiedenis</a:t>
            </a:r>
            <a:r>
              <a:rPr sz="2100" dirty="0">
                <a:solidFill>
                  <a:srgbClr val="161249"/>
                </a:solidFill>
                <a:latin typeface="VUBOLT+ArialMT"/>
                <a:cs typeface="VUBOLT+ArialMT"/>
              </a:rPr>
              <a:t>,</a:t>
            </a:r>
            <a:r>
              <a:rPr lang="de-DE" sz="2100" dirty="0">
                <a:solidFill>
                  <a:srgbClr val="161249"/>
                </a:solidFill>
                <a:latin typeface="VUBOLT+ArialMT"/>
                <a:cs typeface="VUBOLT+ArialMT"/>
              </a:rPr>
              <a:t> </a:t>
            </a:r>
            <a:r>
              <a:rPr sz="2100" dirty="0" err="1">
                <a:solidFill>
                  <a:srgbClr val="161249"/>
                </a:solidFill>
                <a:latin typeface="VUBOLT+ArialMT"/>
                <a:cs typeface="VUBOLT+ArialMT"/>
              </a:rPr>
              <a:t>websiteactiviteit</a:t>
            </a:r>
            <a:r>
              <a:rPr sz="2100" dirty="0">
                <a:solidFill>
                  <a:srgbClr val="161249"/>
                </a:solidFill>
                <a:latin typeface="VUBOLT+ArialMT"/>
                <a:cs typeface="VUBOLT+ArialMT"/>
              </a:rPr>
              <a:t>, e-mailbetrokkenheid enz.)</a:t>
            </a:r>
          </a:p>
        </p:txBody>
      </p:sp>
      <p:sp>
        <p:nvSpPr>
          <p:cNvPr id="6" name="object 6"/>
          <p:cNvSpPr txBox="1"/>
          <p:nvPr/>
        </p:nvSpPr>
        <p:spPr>
          <a:xfrm>
            <a:off x="929625" y="4611430"/>
            <a:ext cx="9958914" cy="884858"/>
          </a:xfrm>
          <a:prstGeom prst="rect">
            <a:avLst/>
          </a:prstGeom>
        </p:spPr>
        <p:txBody>
          <a:bodyPr vert="horz" wrap="square" lIns="0" tIns="0" rIns="0" bIns="0" rtlCol="0">
            <a:spAutoFit/>
          </a:bodyPr>
          <a:lstStyle/>
          <a:p>
            <a:pPr marL="0" marR="0">
              <a:lnSpc>
                <a:spcPts val="2346"/>
              </a:lnSpc>
              <a:spcBef>
                <a:spcPts val="0"/>
              </a:spcBef>
              <a:spcAft>
                <a:spcPts val="0"/>
              </a:spcAft>
            </a:pPr>
            <a:r>
              <a:rPr sz="2100" dirty="0">
                <a:solidFill>
                  <a:srgbClr val="161249"/>
                </a:solidFill>
                <a:latin typeface="VUBOLT+ArialMT"/>
                <a:cs typeface="VUBOLT+ArialMT"/>
              </a:rPr>
              <a:t>Door relevantere en gerichtere e-mails te versturen, kunnen bedrijven hun open</a:t>
            </a:r>
          </a:p>
          <a:p>
            <a:pPr marL="0" marR="0">
              <a:lnSpc>
                <a:spcPts val="2267"/>
              </a:lnSpc>
              <a:spcBef>
                <a:spcPts val="0"/>
              </a:spcBef>
              <a:spcAft>
                <a:spcPts val="0"/>
              </a:spcAft>
            </a:pPr>
            <a:r>
              <a:rPr sz="2100" dirty="0">
                <a:solidFill>
                  <a:srgbClr val="161249"/>
                </a:solidFill>
                <a:latin typeface="VUBOLT+ArialMT"/>
                <a:cs typeface="VUBOLT+ArialMT"/>
              </a:rPr>
              <a:t>percentages, doorklikpercentages, conversies en klanttevredenheid </a:t>
            </a:r>
            <a:r>
              <a:rPr sz="2100" dirty="0" err="1">
                <a:solidFill>
                  <a:srgbClr val="161249"/>
                </a:solidFill>
                <a:latin typeface="VUBOLT+ArialMT"/>
                <a:cs typeface="VUBOLT+ArialMT"/>
              </a:rPr>
              <a:t>en</a:t>
            </a:r>
            <a:r>
              <a:rPr sz="2100" dirty="0">
                <a:solidFill>
                  <a:srgbClr val="161249"/>
                </a:solidFill>
                <a:latin typeface="VUBOLT+ArialMT"/>
                <a:cs typeface="VUBOLT+ArialMT"/>
              </a:rPr>
              <a:t> </a:t>
            </a:r>
            <a:r>
              <a:rPr lang="nl-NL" sz="2100" dirty="0">
                <a:solidFill>
                  <a:srgbClr val="161249"/>
                </a:solidFill>
                <a:latin typeface="VUBOLT+ArialMT"/>
                <a:cs typeface="VUBOLT+ArialMT"/>
              </a:rPr>
              <a:t>–</a:t>
            </a:r>
            <a:r>
              <a:rPr sz="2100" dirty="0" err="1">
                <a:solidFill>
                  <a:srgbClr val="161249"/>
                </a:solidFill>
                <a:latin typeface="VUBOLT+ArialMT"/>
                <a:cs typeface="VUBOLT+ArialMT"/>
              </a:rPr>
              <a:t>loyaliteit</a:t>
            </a:r>
            <a:r>
              <a:rPr lang="de-DE" sz="2100" dirty="0">
                <a:solidFill>
                  <a:srgbClr val="161249"/>
                </a:solidFill>
                <a:latin typeface="VUBOLT+ArialMT"/>
                <a:cs typeface="VUBOLT+ArialMT"/>
              </a:rPr>
              <a:t> </a:t>
            </a:r>
            <a:r>
              <a:rPr lang="de-DE" sz="2100" dirty="0" err="1">
                <a:solidFill>
                  <a:srgbClr val="161249"/>
                </a:solidFill>
                <a:latin typeface="VUBOLT+ArialMT"/>
                <a:cs typeface="VUBOLT+ArialMT"/>
              </a:rPr>
              <a:t>inzien</a:t>
            </a:r>
            <a:r>
              <a:rPr sz="2100" dirty="0">
                <a:solidFill>
                  <a:srgbClr val="161249"/>
                </a:solidFill>
                <a:latin typeface="VUBOLT+ArialMT"/>
                <a:cs typeface="VUBOLT+ArialMT"/>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29625" y="774569"/>
            <a:ext cx="6822559" cy="628377"/>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Structuur nieuwsbrief</a:t>
            </a:r>
          </a:p>
        </p:txBody>
      </p:sp>
      <p:sp>
        <p:nvSpPr>
          <p:cNvPr id="4" name="object 4"/>
          <p:cNvSpPr txBox="1"/>
          <p:nvPr/>
        </p:nvSpPr>
        <p:spPr>
          <a:xfrm>
            <a:off x="929625" y="1585320"/>
            <a:ext cx="9611253" cy="763611"/>
          </a:xfrm>
          <a:prstGeom prst="rect">
            <a:avLst/>
          </a:prstGeom>
        </p:spPr>
        <p:txBody>
          <a:bodyPr vert="horz" wrap="square" lIns="0" tIns="0" rIns="0" bIns="0" rtlCol="0">
            <a:spAutoFit/>
          </a:bodyPr>
          <a:lstStyle/>
          <a:p>
            <a:pPr marL="0" marR="0">
              <a:lnSpc>
                <a:spcPts val="2904"/>
              </a:lnSpc>
              <a:spcBef>
                <a:spcPts val="0"/>
              </a:spcBef>
              <a:spcAft>
                <a:spcPts val="0"/>
              </a:spcAft>
            </a:pPr>
            <a:r>
              <a:rPr sz="2600" b="1" dirty="0">
                <a:solidFill>
                  <a:srgbClr val="D12477"/>
                </a:solidFill>
                <a:latin typeface="KWTTRG+Arial-BoldMT"/>
                <a:cs typeface="KWTTRG+Arial-BoldMT"/>
              </a:rPr>
              <a:t>De structuur van de nieuwsbrief kan worden onderverdeeld in inhoud van de envelop en</a:t>
            </a:r>
          </a:p>
          <a:p>
            <a:pPr marL="0" marR="0">
              <a:lnSpc>
                <a:spcPts val="2807"/>
              </a:lnSpc>
              <a:spcBef>
                <a:spcPts val="0"/>
              </a:spcBef>
              <a:spcAft>
                <a:spcPts val="0"/>
              </a:spcAft>
            </a:pPr>
            <a:r>
              <a:rPr sz="2600" b="1" dirty="0">
                <a:solidFill>
                  <a:srgbClr val="D12477"/>
                </a:solidFill>
                <a:latin typeface="KWTTRG+Arial-BoldMT"/>
                <a:cs typeface="KWTTRG+Arial-BoldMT"/>
              </a:rPr>
              <a:t>Lichaamsinhoud.</a:t>
            </a:r>
          </a:p>
        </p:txBody>
      </p:sp>
      <p:sp>
        <p:nvSpPr>
          <p:cNvPr id="5" name="object 5"/>
          <p:cNvSpPr txBox="1"/>
          <p:nvPr/>
        </p:nvSpPr>
        <p:spPr>
          <a:xfrm>
            <a:off x="948278" y="2873370"/>
            <a:ext cx="9700727" cy="1115690"/>
          </a:xfrm>
          <a:prstGeom prst="rect">
            <a:avLst/>
          </a:prstGeom>
        </p:spPr>
        <p:txBody>
          <a:bodyPr vert="horz" wrap="square" lIns="0" tIns="0" rIns="0" bIns="0" rtlCol="0">
            <a:spAutoFit/>
          </a:bodyPr>
          <a:lstStyle/>
          <a:p>
            <a:pPr marL="0" marR="0">
              <a:lnSpc>
                <a:spcPts val="2904"/>
              </a:lnSpc>
              <a:spcBef>
                <a:spcPts val="0"/>
              </a:spcBef>
              <a:spcAft>
                <a:spcPts val="0"/>
              </a:spcAft>
            </a:pPr>
            <a:r>
              <a:rPr sz="2600" b="1" dirty="0">
                <a:solidFill>
                  <a:srgbClr val="D12477"/>
                </a:solidFill>
                <a:latin typeface="KWTTRG+Arial-BoldMT"/>
                <a:cs typeface="KWTTRG+Arial-BoldMT"/>
              </a:rPr>
              <a:t>Inhoud </a:t>
            </a:r>
            <a:r>
              <a:rPr sz="2600" dirty="0">
                <a:solidFill>
                  <a:srgbClr val="D12477"/>
                </a:solidFill>
                <a:latin typeface="VUBOLT+ArialMT"/>
                <a:cs typeface="VUBOLT+ArialMT"/>
              </a:rPr>
              <a:t>van </a:t>
            </a:r>
            <a:r>
              <a:rPr sz="2600" b="1" dirty="0">
                <a:solidFill>
                  <a:srgbClr val="D12477"/>
                </a:solidFill>
                <a:latin typeface="KWTTRG+Arial-BoldMT"/>
                <a:cs typeface="KWTTRG+Arial-BoldMT"/>
              </a:rPr>
              <a:t>de envelop </a:t>
            </a:r>
            <a:r>
              <a:rPr lang="nl-NL" sz="2600" dirty="0">
                <a:solidFill>
                  <a:srgbClr val="161249"/>
                </a:solidFill>
                <a:latin typeface="VUBOLT+ArialMT"/>
                <a:cs typeface="VUBOLT+ArialMT"/>
              </a:rPr>
              <a:t>verwijst naar de informatie die verschijnt in het e-</a:t>
            </a:r>
            <a:r>
              <a:rPr lang="nl-NL" sz="2600" dirty="0" err="1">
                <a:solidFill>
                  <a:srgbClr val="161249"/>
                </a:solidFill>
                <a:latin typeface="VUBOLT+ArialMT"/>
                <a:cs typeface="VUBOLT+ArialMT"/>
              </a:rPr>
              <a:t>mailinbox</a:t>
            </a:r>
            <a:r>
              <a:rPr lang="nl-NL" sz="2600" dirty="0">
                <a:solidFill>
                  <a:srgbClr val="161249"/>
                </a:solidFill>
                <a:latin typeface="VUBOLT+ArialMT"/>
                <a:cs typeface="VUBOLT+ArialMT"/>
              </a:rPr>
              <a:t> van de ontvanger voordat ze de e-mail zelfs openen.</a:t>
            </a:r>
            <a:endParaRPr sz="2600" dirty="0">
              <a:solidFill>
                <a:srgbClr val="161249"/>
              </a:solidFill>
              <a:latin typeface="VUBOLT+ArialMT"/>
              <a:cs typeface="VUBOLT+ArialMT"/>
            </a:endParaRPr>
          </a:p>
        </p:txBody>
      </p:sp>
      <p:sp>
        <p:nvSpPr>
          <p:cNvPr id="7" name="object 7"/>
          <p:cNvSpPr txBox="1"/>
          <p:nvPr/>
        </p:nvSpPr>
        <p:spPr>
          <a:xfrm>
            <a:off x="953073" y="4154329"/>
            <a:ext cx="10285854" cy="406995"/>
          </a:xfrm>
          <a:prstGeom prst="rect">
            <a:avLst/>
          </a:prstGeom>
        </p:spPr>
        <p:txBody>
          <a:bodyPr vert="horz" wrap="square" lIns="0" tIns="0" rIns="0" bIns="0" rtlCol="0">
            <a:spAutoFit/>
          </a:bodyPr>
          <a:lstStyle/>
          <a:p>
            <a:pPr marL="0" marR="0">
              <a:lnSpc>
                <a:spcPts val="2904"/>
              </a:lnSpc>
              <a:spcBef>
                <a:spcPts val="0"/>
              </a:spcBef>
              <a:spcAft>
                <a:spcPts val="0"/>
              </a:spcAft>
            </a:pPr>
            <a:r>
              <a:rPr sz="2600" b="1" dirty="0">
                <a:solidFill>
                  <a:srgbClr val="D12477"/>
                </a:solidFill>
                <a:latin typeface="KWTTRG+Arial-BoldMT"/>
                <a:cs typeface="KWTTRG+Arial-BoldMT"/>
              </a:rPr>
              <a:t>De body-inhoud </a:t>
            </a:r>
            <a:r>
              <a:rPr sz="2600" dirty="0">
                <a:solidFill>
                  <a:srgbClr val="161249"/>
                </a:solidFill>
                <a:latin typeface="VUBOLT+ArialMT"/>
                <a:cs typeface="VUBOLT+ArialMT"/>
              </a:rPr>
              <a:t>verwijst naar de feitelijke inhoud van de e-mail die de</a:t>
            </a:r>
          </a:p>
        </p:txBody>
      </p:sp>
      <p:sp>
        <p:nvSpPr>
          <p:cNvPr id="8" name="object 8"/>
          <p:cNvSpPr txBox="1"/>
          <p:nvPr/>
        </p:nvSpPr>
        <p:spPr>
          <a:xfrm>
            <a:off x="1415480" y="4513499"/>
            <a:ext cx="7301463" cy="371897"/>
          </a:xfrm>
          <a:prstGeom prst="rect">
            <a:avLst/>
          </a:prstGeom>
        </p:spPr>
        <p:txBody>
          <a:bodyPr vert="horz" wrap="square" lIns="0" tIns="0" rIns="0" bIns="0" rtlCol="0">
            <a:spAutoFit/>
          </a:bodyPr>
          <a:lstStyle/>
          <a:p>
            <a:pPr marL="0" marR="0">
              <a:lnSpc>
                <a:spcPts val="2904"/>
              </a:lnSpc>
              <a:spcBef>
                <a:spcPts val="0"/>
              </a:spcBef>
              <a:spcAft>
                <a:spcPts val="0"/>
              </a:spcAft>
            </a:pPr>
            <a:r>
              <a:rPr sz="2600" dirty="0">
                <a:solidFill>
                  <a:srgbClr val="161249"/>
                </a:solidFill>
                <a:latin typeface="VUBOLT+ArialMT"/>
                <a:cs typeface="VUBOLT+ArialMT"/>
              </a:rPr>
              <a:t>die de ontvanger ziet als hij de e-mail opent.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29625" y="421278"/>
            <a:ext cx="8375226" cy="1265888"/>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Structuur nieuwsbrief: Envelop</a:t>
            </a:r>
          </a:p>
          <a:p>
            <a:pPr marL="0" marR="0">
              <a:lnSpc>
                <a:spcPts val="4751"/>
              </a:lnSpc>
              <a:spcBef>
                <a:spcPts val="0"/>
              </a:spcBef>
              <a:spcAft>
                <a:spcPts val="0"/>
              </a:spcAft>
            </a:pPr>
            <a:r>
              <a:rPr sz="4400" b="1" dirty="0">
                <a:solidFill>
                  <a:srgbClr val="161249"/>
                </a:solidFill>
                <a:latin typeface="KWTTRG+Arial-BoldMT"/>
                <a:cs typeface="KWTTRG+Arial-BoldMT"/>
              </a:rPr>
              <a:t>inhoud</a:t>
            </a:r>
          </a:p>
        </p:txBody>
      </p:sp>
      <p:sp>
        <p:nvSpPr>
          <p:cNvPr id="4" name="object 4"/>
          <p:cNvSpPr txBox="1"/>
          <p:nvPr/>
        </p:nvSpPr>
        <p:spPr>
          <a:xfrm>
            <a:off x="1005825" y="1862138"/>
            <a:ext cx="10235534" cy="3706143"/>
          </a:xfrm>
          <a:prstGeom prst="rect">
            <a:avLst/>
          </a:prstGeom>
        </p:spPr>
        <p:txBody>
          <a:bodyPr vert="horz" wrap="square" lIns="0" tIns="0" rIns="0" bIns="0" rtlCol="0">
            <a:spAutoFit/>
          </a:bodyPr>
          <a:lstStyle/>
          <a:p>
            <a:pPr marL="0" marR="0">
              <a:lnSpc>
                <a:spcPts val="2681"/>
              </a:lnSpc>
              <a:spcBef>
                <a:spcPts val="0"/>
              </a:spcBef>
              <a:spcAft>
                <a:spcPts val="0"/>
              </a:spcAft>
            </a:pPr>
            <a:r>
              <a:rPr sz="2400" b="1" dirty="0">
                <a:solidFill>
                  <a:srgbClr val="000000"/>
                </a:solidFill>
                <a:latin typeface="KWTTRG+Arial-BoldMT"/>
                <a:cs typeface="KWTTRG+Arial-BoldMT"/>
              </a:rPr>
              <a:t>Afzendernaam: </a:t>
            </a:r>
            <a:r>
              <a:rPr sz="2400" dirty="0">
                <a:solidFill>
                  <a:srgbClr val="000000"/>
                </a:solidFill>
                <a:latin typeface="VUBOLT+ArialMT"/>
                <a:cs typeface="VUBOLT+ArialMT"/>
              </a:rPr>
              <a:t>De naam die wordt </a:t>
            </a:r>
            <a:r>
              <a:rPr sz="2400" dirty="0" err="1">
                <a:solidFill>
                  <a:srgbClr val="000000"/>
                </a:solidFill>
                <a:latin typeface="VUBOLT+ArialMT"/>
                <a:cs typeface="VUBOLT+ArialMT"/>
              </a:rPr>
              <a:t>weergegeven</a:t>
            </a:r>
            <a:r>
              <a:rPr sz="2400" dirty="0">
                <a:solidFill>
                  <a:srgbClr val="000000"/>
                </a:solidFill>
                <a:latin typeface="VUBOLT+ArialMT"/>
                <a:cs typeface="VUBOLT+ArialMT"/>
              </a:rPr>
              <a:t> </a:t>
            </a:r>
            <a:r>
              <a:rPr lang="de-DE" sz="2400" dirty="0" err="1">
                <a:solidFill>
                  <a:srgbClr val="000000"/>
                </a:solidFill>
                <a:latin typeface="VUBOLT+ArialMT"/>
                <a:cs typeface="VUBOLT+ArialMT"/>
              </a:rPr>
              <a:t>zoals</a:t>
            </a:r>
            <a:r>
              <a:rPr sz="2400" dirty="0">
                <a:solidFill>
                  <a:srgbClr val="000000"/>
                </a:solidFill>
                <a:latin typeface="VUBOLT+ArialMT"/>
                <a:cs typeface="VUBOLT+ArialMT"/>
              </a:rPr>
              <a:t> de afzender van de e-mail. Het is</a:t>
            </a:r>
            <a:r>
              <a:rPr lang="de-DE" sz="2400" dirty="0">
                <a:solidFill>
                  <a:srgbClr val="000000"/>
                </a:solidFill>
                <a:latin typeface="VUBOLT+ArialMT"/>
                <a:cs typeface="VUBOLT+ArialMT"/>
              </a:rPr>
              <a:t> </a:t>
            </a:r>
            <a:r>
              <a:rPr sz="2400" dirty="0" err="1">
                <a:solidFill>
                  <a:srgbClr val="000000"/>
                </a:solidFill>
                <a:latin typeface="VUBOLT+ArialMT"/>
                <a:cs typeface="VUBOLT+ArialMT"/>
              </a:rPr>
              <a:t>belangrijk</a:t>
            </a:r>
            <a:r>
              <a:rPr sz="2400" dirty="0">
                <a:solidFill>
                  <a:srgbClr val="000000"/>
                </a:solidFill>
                <a:latin typeface="VUBOLT+ArialMT"/>
                <a:cs typeface="VUBOLT+ArialMT"/>
              </a:rPr>
              <a:t> om een herkenbare naam te gebruiken die de ontvanger </a:t>
            </a:r>
            <a:r>
              <a:rPr sz="2400" dirty="0" err="1">
                <a:solidFill>
                  <a:srgbClr val="000000"/>
                </a:solidFill>
                <a:latin typeface="VUBOLT+ArialMT"/>
                <a:cs typeface="VUBOLT+ArialMT"/>
              </a:rPr>
              <a:t>zal</a:t>
            </a:r>
            <a:r>
              <a:rPr sz="2400" dirty="0">
                <a:solidFill>
                  <a:srgbClr val="000000"/>
                </a:solidFill>
                <a:latin typeface="VUBOLT+ArialMT"/>
                <a:cs typeface="VUBOLT+ArialMT"/>
              </a:rPr>
              <a:t> </a:t>
            </a:r>
            <a:r>
              <a:rPr sz="2400" dirty="0" err="1">
                <a:solidFill>
                  <a:srgbClr val="000000"/>
                </a:solidFill>
                <a:latin typeface="VUBOLT+ArialMT"/>
                <a:cs typeface="VUBOLT+ArialMT"/>
              </a:rPr>
              <a:t>associëren</a:t>
            </a:r>
            <a:r>
              <a:rPr lang="de-DE" sz="2400" dirty="0">
                <a:solidFill>
                  <a:srgbClr val="000000"/>
                </a:solidFill>
                <a:latin typeface="VUBOLT+ArialMT"/>
                <a:cs typeface="VUBOLT+ArialMT"/>
              </a:rPr>
              <a:t> </a:t>
            </a:r>
            <a:r>
              <a:rPr sz="2400" dirty="0">
                <a:solidFill>
                  <a:srgbClr val="000000"/>
                </a:solidFill>
                <a:latin typeface="VUBOLT+ArialMT"/>
                <a:cs typeface="VUBOLT+ArialMT"/>
              </a:rPr>
              <a:t>met je merk of bedrijf.</a:t>
            </a:r>
          </a:p>
          <a:p>
            <a:pPr marL="0" marR="0">
              <a:lnSpc>
                <a:spcPts val="2592"/>
              </a:lnSpc>
              <a:spcBef>
                <a:spcPts val="0"/>
              </a:spcBef>
              <a:spcAft>
                <a:spcPts val="0"/>
              </a:spcAft>
            </a:pPr>
            <a:r>
              <a:rPr sz="2400" b="1" dirty="0">
                <a:solidFill>
                  <a:srgbClr val="000000"/>
                </a:solidFill>
                <a:latin typeface="KWTTRG+Arial-BoldMT"/>
                <a:cs typeface="KWTTRG+Arial-BoldMT"/>
              </a:rPr>
              <a:t>E-mailadres afzender: </a:t>
            </a:r>
            <a:r>
              <a:rPr lang="nl-NL" sz="2400" dirty="0">
                <a:solidFill>
                  <a:srgbClr val="000000"/>
                </a:solidFill>
                <a:latin typeface="VUBOLT+ArialMT"/>
                <a:cs typeface="VUBOLT+ArialMT"/>
              </a:rPr>
              <a:t>Het e-mailadres dat verschijnt als de afzender van de e-mail. Het is belangrijk om een professioneel ogend e-mailadres te gebruiken dat de ontvanger gemakkelijk kan identificeren als afkomstig van jouw merk.</a:t>
            </a:r>
          </a:p>
          <a:p>
            <a:pPr marL="0" marR="0">
              <a:lnSpc>
                <a:spcPts val="2592"/>
              </a:lnSpc>
              <a:spcBef>
                <a:spcPts val="0"/>
              </a:spcBef>
              <a:spcAft>
                <a:spcPts val="0"/>
              </a:spcAft>
            </a:pPr>
            <a:r>
              <a:rPr sz="2400" b="1" dirty="0" err="1">
                <a:solidFill>
                  <a:srgbClr val="000000"/>
                </a:solidFill>
                <a:latin typeface="KWTTRG+Arial-BoldMT"/>
                <a:cs typeface="KWTTRG+Arial-BoldMT"/>
              </a:rPr>
              <a:t>Onderwerpregel</a:t>
            </a:r>
            <a:r>
              <a:rPr sz="2400" b="1" dirty="0">
                <a:solidFill>
                  <a:srgbClr val="000000"/>
                </a:solidFill>
                <a:latin typeface="KWTTRG+Arial-BoldMT"/>
                <a:cs typeface="KWTTRG+Arial-BoldMT"/>
              </a:rPr>
              <a:t>: </a:t>
            </a:r>
            <a:r>
              <a:rPr lang="nl-NL" sz="2400" dirty="0">
                <a:solidFill>
                  <a:srgbClr val="000000"/>
                </a:solidFill>
                <a:latin typeface="VUBOLT+ArialMT"/>
                <a:cs typeface="VUBOLT+ArialMT"/>
              </a:rPr>
              <a:t>De regel die verschijnt in het postvak van de ontvanger en hen een voorbeeld geeft van waar de e-mail over gaat. Het is belangrijk om de onderwerpregel duidelijk en aandachtig te maken, terwijl deze ook nauwkeurig de inhoud van de e-mail weerspiegelt.</a:t>
            </a:r>
            <a:endParaRPr sz="2400" dirty="0">
              <a:solidFill>
                <a:srgbClr val="000000"/>
              </a:solidFill>
              <a:latin typeface="VUBOLT+ArialMT"/>
              <a:cs typeface="VUBOLT+ArialM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407368" y="324441"/>
            <a:ext cx="10050509" cy="1216423"/>
          </a:xfrm>
          <a:prstGeom prst="rect">
            <a:avLst/>
          </a:prstGeom>
        </p:spPr>
        <p:txBody>
          <a:bodyPr vert="horz" wrap="square" lIns="0" tIns="0" rIns="0" bIns="0" rtlCol="0">
            <a:spAutoFit/>
          </a:bodyPr>
          <a:lstStyle/>
          <a:p>
            <a:pPr marL="0" marR="0">
              <a:lnSpc>
                <a:spcPts val="4915"/>
              </a:lnSpc>
              <a:spcBef>
                <a:spcPts val="0"/>
              </a:spcBef>
              <a:spcAft>
                <a:spcPts val="0"/>
              </a:spcAft>
            </a:pPr>
            <a:r>
              <a:rPr sz="4000" b="1" dirty="0">
                <a:solidFill>
                  <a:srgbClr val="161249"/>
                </a:solidFill>
                <a:latin typeface="KWTTRG+Arial-BoldMT"/>
                <a:cs typeface="KWTTRG+Arial-BoldMT"/>
              </a:rPr>
              <a:t>Structuur van de nieuwsbrief: Elementen van de</a:t>
            </a:r>
            <a:r>
              <a:rPr lang="de-DE" sz="4000" b="1" dirty="0">
                <a:solidFill>
                  <a:srgbClr val="161249"/>
                </a:solidFill>
                <a:latin typeface="KWTTRG+Arial-BoldMT"/>
                <a:cs typeface="KWTTRG+Arial-BoldMT"/>
              </a:rPr>
              <a:t> l</a:t>
            </a:r>
            <a:r>
              <a:rPr sz="4000" b="1" dirty="0" err="1">
                <a:solidFill>
                  <a:srgbClr val="161249"/>
                </a:solidFill>
                <a:latin typeface="KWTTRG+Arial-BoldMT"/>
                <a:cs typeface="KWTTRG+Arial-BoldMT"/>
              </a:rPr>
              <a:t>ichaamsinhoud</a:t>
            </a:r>
            <a:endParaRPr sz="4000" b="1" dirty="0">
              <a:solidFill>
                <a:srgbClr val="161249"/>
              </a:solidFill>
              <a:latin typeface="KWTTRG+Arial-BoldMT"/>
              <a:cs typeface="KWTTRG+Arial-BoldMT"/>
            </a:endParaRPr>
          </a:p>
        </p:txBody>
      </p:sp>
      <p:sp>
        <p:nvSpPr>
          <p:cNvPr id="4" name="object 4"/>
          <p:cNvSpPr txBox="1"/>
          <p:nvPr/>
        </p:nvSpPr>
        <p:spPr>
          <a:xfrm>
            <a:off x="479376" y="1540864"/>
            <a:ext cx="8136904" cy="269304"/>
          </a:xfrm>
          <a:prstGeom prst="rect">
            <a:avLst/>
          </a:prstGeom>
        </p:spPr>
        <p:txBody>
          <a:bodyPr vert="horz" wrap="square" lIns="0" tIns="0" rIns="0" bIns="0" rtlCol="0">
            <a:spAutoFit/>
          </a:bodyPr>
          <a:lstStyle/>
          <a:p>
            <a:pPr marL="0" marR="0">
              <a:lnSpc>
                <a:spcPts val="2122"/>
              </a:lnSpc>
              <a:spcBef>
                <a:spcPts val="0"/>
              </a:spcBef>
              <a:spcAft>
                <a:spcPts val="0"/>
              </a:spcAft>
            </a:pPr>
            <a:r>
              <a:rPr sz="1900" b="1" dirty="0">
                <a:solidFill>
                  <a:srgbClr val="D12477"/>
                </a:solidFill>
                <a:latin typeface="KWTTRG+Arial-BoldMT"/>
                <a:cs typeface="KWTTRG+Arial-BoldMT"/>
              </a:rPr>
              <a:t>De meest voorkomende elementen van de inhoud van het lichaam:</a:t>
            </a:r>
          </a:p>
        </p:txBody>
      </p:sp>
      <p:sp>
        <p:nvSpPr>
          <p:cNvPr id="5" name="object 5"/>
          <p:cNvSpPr txBox="1"/>
          <p:nvPr/>
        </p:nvSpPr>
        <p:spPr>
          <a:xfrm>
            <a:off x="623392" y="1988840"/>
            <a:ext cx="10369152" cy="3770263"/>
          </a:xfrm>
          <a:prstGeom prst="rect">
            <a:avLst/>
          </a:prstGeom>
        </p:spPr>
        <p:txBody>
          <a:bodyPr vert="horz" wrap="square" lIns="0" tIns="0" rIns="0" bIns="0" rtlCol="0">
            <a:spAutoFit/>
          </a:bodyPr>
          <a:lstStyle/>
          <a:p>
            <a:pPr marL="0" marR="0">
              <a:lnSpc>
                <a:spcPts val="2122"/>
              </a:lnSpc>
              <a:spcBef>
                <a:spcPts val="0"/>
              </a:spcBef>
              <a:spcAft>
                <a:spcPts val="0"/>
              </a:spcAft>
            </a:pPr>
            <a:r>
              <a:rPr b="1" dirty="0">
                <a:solidFill>
                  <a:srgbClr val="161249"/>
                </a:solidFill>
                <a:latin typeface="KWTTRG+Arial-BoldMT"/>
                <a:cs typeface="KWTTRG+Arial-BoldMT"/>
              </a:rPr>
              <a:t>1. Koptekst: </a:t>
            </a:r>
            <a:r>
              <a:rPr dirty="0">
                <a:solidFill>
                  <a:srgbClr val="161249"/>
                </a:solidFill>
                <a:latin typeface="VUBOLT+ArialMT"/>
                <a:cs typeface="VUBOLT+ArialMT"/>
              </a:rPr>
              <a:t>Bevat meestal de naam van de nieuwsbrief, de datum van uitgifte en een logo of</a:t>
            </a:r>
            <a:r>
              <a:rPr lang="de-DE" dirty="0">
                <a:solidFill>
                  <a:srgbClr val="161249"/>
                </a:solidFill>
                <a:latin typeface="VUBOLT+ArialMT"/>
                <a:cs typeface="VUBOLT+ArialMT"/>
              </a:rPr>
              <a:t> </a:t>
            </a:r>
            <a:r>
              <a:rPr dirty="0" err="1">
                <a:solidFill>
                  <a:srgbClr val="161249"/>
                </a:solidFill>
                <a:latin typeface="VUBOLT+ArialMT"/>
                <a:cs typeface="VUBOLT+ArialMT"/>
              </a:rPr>
              <a:t>beeld</a:t>
            </a:r>
            <a:r>
              <a:rPr dirty="0">
                <a:solidFill>
                  <a:srgbClr val="161249"/>
                </a:solidFill>
                <a:latin typeface="VUBOLT+ArialMT"/>
                <a:cs typeface="VUBOLT+ArialMT"/>
              </a:rPr>
              <a:t>.</a:t>
            </a:r>
          </a:p>
          <a:p>
            <a:pPr marL="0" marR="0">
              <a:lnSpc>
                <a:spcPts val="2052"/>
              </a:lnSpc>
              <a:spcBef>
                <a:spcPts val="0"/>
              </a:spcBef>
              <a:spcAft>
                <a:spcPts val="0"/>
              </a:spcAft>
            </a:pPr>
            <a:r>
              <a:rPr b="1" dirty="0">
                <a:solidFill>
                  <a:srgbClr val="161249"/>
                </a:solidFill>
                <a:latin typeface="KWTTRG+Arial-BoldMT"/>
                <a:cs typeface="KWTTRG+Arial-BoldMT"/>
              </a:rPr>
              <a:t>2. Inleiding</a:t>
            </a:r>
            <a:r>
              <a:rPr dirty="0">
                <a:solidFill>
                  <a:srgbClr val="161249"/>
                </a:solidFill>
                <a:latin typeface="VUBOLT+ArialMT"/>
                <a:cs typeface="VUBOLT+ArialMT"/>
              </a:rPr>
              <a:t>: </a:t>
            </a:r>
            <a:r>
              <a:rPr lang="nl-NL" dirty="0">
                <a:solidFill>
                  <a:srgbClr val="161249"/>
                </a:solidFill>
                <a:latin typeface="VUBOLT+ArialMT"/>
                <a:cs typeface="VUBOLT+ArialMT"/>
              </a:rPr>
              <a:t>Een kort gedeelte dat de lezer verwelkomt en de toon zet voor de rest van de nieuwsbrief. Het kan een samenvatting bevatten van de inhoud die zal volgen of een voorproefje zijn voor een uitgelicht artikel.</a:t>
            </a:r>
          </a:p>
          <a:p>
            <a:pPr marL="0" marR="0">
              <a:lnSpc>
                <a:spcPts val="2052"/>
              </a:lnSpc>
              <a:spcBef>
                <a:spcPts val="0"/>
              </a:spcBef>
              <a:spcAft>
                <a:spcPts val="0"/>
              </a:spcAft>
            </a:pPr>
            <a:r>
              <a:rPr b="1" dirty="0">
                <a:solidFill>
                  <a:srgbClr val="161249"/>
                </a:solidFill>
                <a:latin typeface="KWTTRG+Arial-BoldMT"/>
                <a:cs typeface="KWTTRG+Arial-BoldMT"/>
              </a:rPr>
              <a:t>3. Aanbevolen artikel: </a:t>
            </a:r>
            <a:r>
              <a:rPr dirty="0">
                <a:solidFill>
                  <a:srgbClr val="161249"/>
                </a:solidFill>
                <a:latin typeface="VUBOLT+ArialMT"/>
                <a:cs typeface="VUBOLT+ArialMT"/>
              </a:rPr>
              <a:t>De belangrijkste inhoud van de </a:t>
            </a:r>
            <a:r>
              <a:rPr dirty="0" err="1">
                <a:solidFill>
                  <a:srgbClr val="161249"/>
                </a:solidFill>
                <a:latin typeface="VUBOLT+ArialMT"/>
                <a:cs typeface="VUBOLT+ArialMT"/>
              </a:rPr>
              <a:t>nieuwsbrief</a:t>
            </a:r>
            <a:r>
              <a:rPr dirty="0">
                <a:solidFill>
                  <a:srgbClr val="161249"/>
                </a:solidFill>
                <a:latin typeface="VUBOLT+ArialMT"/>
                <a:cs typeface="VUBOLT+ArialMT"/>
              </a:rPr>
              <a:t> kan een diepgaand artikel </a:t>
            </a:r>
            <a:r>
              <a:rPr dirty="0" err="1">
                <a:solidFill>
                  <a:srgbClr val="161249"/>
                </a:solidFill>
                <a:latin typeface="VUBOLT+ArialMT"/>
                <a:cs typeface="VUBOLT+ArialMT"/>
              </a:rPr>
              <a:t>bevatten</a:t>
            </a:r>
            <a:r>
              <a:rPr dirty="0">
                <a:solidFill>
                  <a:srgbClr val="161249"/>
                </a:solidFill>
                <a:latin typeface="VUBOLT+ArialMT"/>
                <a:cs typeface="VUBOLT+ArialMT"/>
              </a:rPr>
              <a:t>,</a:t>
            </a:r>
            <a:r>
              <a:rPr lang="de-DE" dirty="0">
                <a:solidFill>
                  <a:srgbClr val="161249"/>
                </a:solidFill>
                <a:latin typeface="VUBOLT+ArialMT"/>
                <a:cs typeface="VUBOLT+ArialMT"/>
              </a:rPr>
              <a:t> </a:t>
            </a:r>
            <a:r>
              <a:rPr dirty="0" err="1">
                <a:solidFill>
                  <a:srgbClr val="161249"/>
                </a:solidFill>
                <a:latin typeface="VUBOLT+ArialMT"/>
                <a:cs typeface="VUBOLT+ArialMT"/>
              </a:rPr>
              <a:t>een</a:t>
            </a:r>
            <a:r>
              <a:rPr dirty="0">
                <a:solidFill>
                  <a:srgbClr val="161249"/>
                </a:solidFill>
                <a:latin typeface="VUBOLT+ArialMT"/>
                <a:cs typeface="VUBOLT+ArialMT"/>
              </a:rPr>
              <a:t> interview of een productpresentatie. Het gaat vaak vergezeld van afbeeldingen of </a:t>
            </a:r>
            <a:r>
              <a:rPr dirty="0" err="1">
                <a:solidFill>
                  <a:srgbClr val="161249"/>
                </a:solidFill>
                <a:latin typeface="VUBOLT+ArialMT"/>
                <a:cs typeface="VUBOLT+ArialMT"/>
              </a:rPr>
              <a:t>grafieken</a:t>
            </a:r>
            <a:r>
              <a:rPr dirty="0">
                <a:solidFill>
                  <a:srgbClr val="161249"/>
                </a:solidFill>
                <a:latin typeface="VUBOLT+ArialMT"/>
                <a:cs typeface="VUBOLT+ArialMT"/>
              </a:rPr>
              <a:t> om</a:t>
            </a:r>
            <a:r>
              <a:rPr lang="de-DE" dirty="0">
                <a:solidFill>
                  <a:srgbClr val="161249"/>
                </a:solidFill>
                <a:latin typeface="VUBOLT+ArialMT"/>
                <a:cs typeface="VUBOLT+ArialMT"/>
              </a:rPr>
              <a:t> </a:t>
            </a:r>
            <a:r>
              <a:rPr dirty="0">
                <a:solidFill>
                  <a:srgbClr val="161249"/>
                </a:solidFill>
                <a:latin typeface="VUBOLT+ArialMT"/>
                <a:cs typeface="VUBOLT+ArialMT"/>
              </a:rPr>
              <a:t>het </a:t>
            </a:r>
            <a:r>
              <a:rPr dirty="0" err="1">
                <a:solidFill>
                  <a:srgbClr val="161249"/>
                </a:solidFill>
                <a:latin typeface="VUBOLT+ArialMT"/>
                <a:cs typeface="VUBOLT+ArialMT"/>
              </a:rPr>
              <a:t>visueel</a:t>
            </a:r>
            <a:r>
              <a:rPr dirty="0">
                <a:solidFill>
                  <a:srgbClr val="161249"/>
                </a:solidFill>
                <a:latin typeface="VUBOLT+ArialMT"/>
                <a:cs typeface="VUBOLT+ArialMT"/>
              </a:rPr>
              <a:t> </a:t>
            </a:r>
            <a:r>
              <a:rPr dirty="0" err="1">
                <a:solidFill>
                  <a:srgbClr val="161249"/>
                </a:solidFill>
                <a:latin typeface="VUBOLT+ArialMT"/>
                <a:cs typeface="VUBOLT+ArialMT"/>
              </a:rPr>
              <a:t>aantrekkelijk</a:t>
            </a:r>
            <a:r>
              <a:rPr lang="de-DE" dirty="0" err="1">
                <a:solidFill>
                  <a:srgbClr val="161249"/>
                </a:solidFill>
                <a:latin typeface="VUBOLT+ArialMT"/>
                <a:cs typeface="VUBOLT+ArialMT"/>
              </a:rPr>
              <a:t>heid</a:t>
            </a:r>
            <a:r>
              <a:rPr dirty="0">
                <a:solidFill>
                  <a:srgbClr val="161249"/>
                </a:solidFill>
                <a:latin typeface="VUBOLT+ArialMT"/>
                <a:cs typeface="VUBOLT+ArialMT"/>
              </a:rPr>
              <a:t>.</a:t>
            </a:r>
          </a:p>
          <a:p>
            <a:pPr marL="0" marR="0">
              <a:lnSpc>
                <a:spcPts val="2051"/>
              </a:lnSpc>
              <a:spcBef>
                <a:spcPts val="0"/>
              </a:spcBef>
              <a:spcAft>
                <a:spcPts val="0"/>
              </a:spcAft>
            </a:pPr>
            <a:r>
              <a:rPr b="1" dirty="0">
                <a:solidFill>
                  <a:srgbClr val="161249"/>
                </a:solidFill>
                <a:latin typeface="KWTTRG+Arial-BoldMT"/>
                <a:cs typeface="KWTTRG+Arial-BoldMT"/>
              </a:rPr>
              <a:t>4. Secundaire artikelen: </a:t>
            </a:r>
            <a:r>
              <a:rPr lang="nl-NL" dirty="0">
                <a:solidFill>
                  <a:srgbClr val="161249"/>
                </a:solidFill>
                <a:latin typeface="VUBOLT+ArialMT"/>
                <a:cs typeface="VUBOLT+ArialMT"/>
              </a:rPr>
              <a:t>Aanvullende artikelen of inhoud die het hoofdthema van de nieuwsbrief ondersteunen. Ze kunnen korter van lengte zijn en verschillende onderwerpen behandelen.</a:t>
            </a:r>
          </a:p>
          <a:p>
            <a:pPr marL="0" marR="0">
              <a:lnSpc>
                <a:spcPts val="2052"/>
              </a:lnSpc>
              <a:spcBef>
                <a:spcPts val="0"/>
              </a:spcBef>
              <a:spcAft>
                <a:spcPts val="0"/>
              </a:spcAft>
            </a:pPr>
            <a:r>
              <a:rPr b="1" dirty="0">
                <a:solidFill>
                  <a:srgbClr val="161249"/>
                </a:solidFill>
                <a:latin typeface="KWTTRG+Arial-BoldMT"/>
                <a:cs typeface="KWTTRG+Arial-BoldMT"/>
              </a:rPr>
              <a:t>5. Oproep tot actie: </a:t>
            </a:r>
            <a:r>
              <a:rPr dirty="0">
                <a:solidFill>
                  <a:srgbClr val="161249"/>
                </a:solidFill>
                <a:latin typeface="VUBOLT+ArialMT"/>
                <a:cs typeface="VUBOLT+ArialMT"/>
              </a:rPr>
              <a:t>Een sectie die de lezer aanspoort om actie te ondernemen, zoals het bezoeken van de website van het bedrijf, zich inschrijft voor een dienst of het bedrijf volgt op sociale media.</a:t>
            </a:r>
          </a:p>
          <a:p>
            <a:pPr marL="0" marR="0">
              <a:lnSpc>
                <a:spcPts val="2051"/>
              </a:lnSpc>
              <a:spcBef>
                <a:spcPts val="0"/>
              </a:spcBef>
              <a:spcAft>
                <a:spcPts val="0"/>
              </a:spcAft>
            </a:pPr>
            <a:r>
              <a:rPr b="1" dirty="0">
                <a:solidFill>
                  <a:srgbClr val="161249"/>
                </a:solidFill>
                <a:latin typeface="KWTTRG+Arial-BoldMT"/>
                <a:cs typeface="KWTTRG+Arial-BoldMT"/>
              </a:rPr>
              <a:t>6. Voettekst: </a:t>
            </a:r>
            <a:r>
              <a:rPr dirty="0">
                <a:solidFill>
                  <a:srgbClr val="161249"/>
                </a:solidFill>
                <a:latin typeface="VUBOLT+ArialMT"/>
                <a:cs typeface="VUBOLT+ArialMT"/>
              </a:rPr>
              <a:t>Bevat meestal contactinformatie, zoals het adres van het bedrijf, de telefoon en de </a:t>
            </a:r>
            <a:r>
              <a:rPr dirty="0" err="1">
                <a:solidFill>
                  <a:srgbClr val="161249"/>
                </a:solidFill>
                <a:latin typeface="VUBOLT+ArialMT"/>
                <a:cs typeface="VUBOLT+ArialMT"/>
              </a:rPr>
              <a:t>contactgegevens</a:t>
            </a:r>
            <a:r>
              <a:rPr lang="de-DE" dirty="0">
                <a:solidFill>
                  <a:srgbClr val="161249"/>
                </a:solidFill>
                <a:latin typeface="VUBOLT+ArialMT"/>
                <a:cs typeface="VUBOLT+ArialMT"/>
              </a:rPr>
              <a:t>: </a:t>
            </a:r>
            <a:r>
              <a:rPr dirty="0" err="1">
                <a:solidFill>
                  <a:srgbClr val="161249"/>
                </a:solidFill>
                <a:latin typeface="VUBOLT+ArialMT"/>
                <a:cs typeface="VUBOLT+ArialMT"/>
              </a:rPr>
              <a:t>nummer</a:t>
            </a:r>
            <a:r>
              <a:rPr dirty="0">
                <a:solidFill>
                  <a:srgbClr val="161249"/>
                </a:solidFill>
                <a:latin typeface="VUBOLT+ArialMT"/>
                <a:cs typeface="VUBOLT+ArialMT"/>
              </a:rPr>
              <a:t> en e-mailadres. Het kan ook instructies bevatten om </a:t>
            </a:r>
            <a:r>
              <a:rPr lang="de-DE" dirty="0">
                <a:solidFill>
                  <a:srgbClr val="161249"/>
                </a:solidFill>
                <a:latin typeface="VUBOLT+ArialMT"/>
                <a:cs typeface="VUBOLT+ArialMT"/>
              </a:rPr>
              <a:t>je </a:t>
            </a:r>
            <a:r>
              <a:rPr dirty="0" err="1">
                <a:solidFill>
                  <a:srgbClr val="161249"/>
                </a:solidFill>
                <a:latin typeface="VUBOLT+ArialMT"/>
                <a:cs typeface="VUBOLT+ArialMT"/>
              </a:rPr>
              <a:t>af</a:t>
            </a:r>
            <a:r>
              <a:rPr dirty="0">
                <a:solidFill>
                  <a:srgbClr val="161249"/>
                </a:solidFill>
                <a:latin typeface="VUBOLT+ArialMT"/>
                <a:cs typeface="VUBOLT+ArialMT"/>
              </a:rPr>
              <a:t> te melden en </a:t>
            </a:r>
            <a:r>
              <a:rPr dirty="0" err="1">
                <a:solidFill>
                  <a:srgbClr val="161249"/>
                </a:solidFill>
                <a:latin typeface="VUBOLT+ArialMT"/>
                <a:cs typeface="VUBOLT+ArialMT"/>
              </a:rPr>
              <a:t>sociale</a:t>
            </a:r>
            <a:r>
              <a:rPr dirty="0">
                <a:solidFill>
                  <a:srgbClr val="161249"/>
                </a:solidFill>
                <a:latin typeface="VUBOLT+ArialMT"/>
                <a:cs typeface="VUBOLT+ArialMT"/>
              </a:rPr>
              <a:t> media</a:t>
            </a:r>
            <a:r>
              <a:rPr lang="de-DE" dirty="0">
                <a:solidFill>
                  <a:srgbClr val="161249"/>
                </a:solidFill>
                <a:latin typeface="VUBOLT+ArialMT"/>
                <a:cs typeface="VUBOLT+ArialMT"/>
              </a:rPr>
              <a:t> </a:t>
            </a:r>
            <a:r>
              <a:rPr dirty="0">
                <a:solidFill>
                  <a:srgbClr val="161249"/>
                </a:solidFill>
                <a:latin typeface="VUBOLT+ArialMT"/>
                <a:cs typeface="VUBOLT+ArialMT"/>
              </a:rPr>
              <a:t>links.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29625" y="694098"/>
            <a:ext cx="8046695" cy="628377"/>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KPI's voor e-mailmarketing</a:t>
            </a:r>
          </a:p>
        </p:txBody>
      </p:sp>
      <p:sp>
        <p:nvSpPr>
          <p:cNvPr id="4" name="object 4"/>
          <p:cNvSpPr txBox="1"/>
          <p:nvPr/>
        </p:nvSpPr>
        <p:spPr>
          <a:xfrm>
            <a:off x="929625" y="1628800"/>
            <a:ext cx="7398623" cy="243656"/>
          </a:xfrm>
          <a:prstGeom prst="rect">
            <a:avLst/>
          </a:prstGeom>
        </p:spPr>
        <p:txBody>
          <a:bodyPr vert="horz" wrap="square" lIns="0" tIns="0" rIns="0" bIns="0" rtlCol="0">
            <a:spAutoFit/>
          </a:bodyPr>
          <a:lstStyle/>
          <a:p>
            <a:pPr marL="0" marR="0">
              <a:lnSpc>
                <a:spcPts val="1899"/>
              </a:lnSpc>
              <a:spcBef>
                <a:spcPts val="0"/>
              </a:spcBef>
              <a:spcAft>
                <a:spcPts val="0"/>
              </a:spcAft>
            </a:pPr>
            <a:r>
              <a:rPr sz="1700" b="1" dirty="0">
                <a:solidFill>
                  <a:srgbClr val="D12477"/>
                </a:solidFill>
                <a:latin typeface="KWTTRG+Arial-BoldMT"/>
                <a:cs typeface="KWTTRG+Arial-BoldMT"/>
              </a:rPr>
              <a:t>Enkele van de belangrijkste KPI's om bij te houden:</a:t>
            </a:r>
          </a:p>
        </p:txBody>
      </p:sp>
      <p:sp>
        <p:nvSpPr>
          <p:cNvPr id="5" name="object 5"/>
          <p:cNvSpPr txBox="1"/>
          <p:nvPr/>
        </p:nvSpPr>
        <p:spPr>
          <a:xfrm>
            <a:off x="945752" y="2156622"/>
            <a:ext cx="10300495" cy="3526606"/>
          </a:xfrm>
          <a:prstGeom prst="rect">
            <a:avLst/>
          </a:prstGeom>
        </p:spPr>
        <p:txBody>
          <a:bodyPr vert="horz" wrap="square" lIns="0" tIns="0" rIns="0" bIns="0" rtlCol="0">
            <a:spAutoFit/>
          </a:bodyPr>
          <a:lstStyle/>
          <a:p>
            <a:pPr marL="0" marR="0">
              <a:lnSpc>
                <a:spcPts val="1899"/>
              </a:lnSpc>
              <a:spcBef>
                <a:spcPts val="0"/>
              </a:spcBef>
              <a:spcAft>
                <a:spcPts val="0"/>
              </a:spcAft>
            </a:pPr>
            <a:r>
              <a:rPr sz="1700" b="1" dirty="0">
                <a:solidFill>
                  <a:srgbClr val="161249"/>
                </a:solidFill>
                <a:latin typeface="KWTTRG+Arial-BoldMT"/>
                <a:cs typeface="KWTTRG+Arial-BoldMT"/>
              </a:rPr>
              <a:t>1. Open rate: </a:t>
            </a:r>
            <a:r>
              <a:rPr sz="1700" dirty="0">
                <a:solidFill>
                  <a:srgbClr val="161249"/>
                </a:solidFill>
                <a:latin typeface="VUBOLT+ArialMT"/>
                <a:cs typeface="VUBOLT+ArialMT"/>
              </a:rPr>
              <a:t>meet het percentage abonnees dat je e-mail opent. Het is een goede indicator van de</a:t>
            </a:r>
          </a:p>
          <a:p>
            <a:pPr marL="336550" marR="0">
              <a:lnSpc>
                <a:spcPts val="1836"/>
              </a:lnSpc>
              <a:spcBef>
                <a:spcPts val="0"/>
              </a:spcBef>
              <a:spcAft>
                <a:spcPts val="0"/>
              </a:spcAft>
            </a:pPr>
            <a:r>
              <a:rPr sz="1700" dirty="0">
                <a:solidFill>
                  <a:srgbClr val="161249"/>
                </a:solidFill>
                <a:latin typeface="VUBOLT+ArialMT"/>
                <a:cs typeface="VUBOLT+ArialMT"/>
              </a:rPr>
              <a:t>effectiviteit van je onderwerpregel en afzendernaam.</a:t>
            </a:r>
          </a:p>
          <a:p>
            <a:pPr marL="0" marR="0">
              <a:lnSpc>
                <a:spcPts val="1835"/>
              </a:lnSpc>
              <a:spcBef>
                <a:spcPts val="50"/>
              </a:spcBef>
              <a:spcAft>
                <a:spcPts val="0"/>
              </a:spcAft>
            </a:pPr>
            <a:r>
              <a:rPr sz="1700" b="1" dirty="0">
                <a:solidFill>
                  <a:srgbClr val="161249"/>
                </a:solidFill>
                <a:latin typeface="KWTTRG+Arial-BoldMT"/>
                <a:cs typeface="KWTTRG+Arial-BoldMT"/>
              </a:rPr>
              <a:t>2. Click-through rate (CTR): </a:t>
            </a:r>
            <a:r>
              <a:rPr sz="1700" dirty="0">
                <a:solidFill>
                  <a:srgbClr val="161249"/>
                </a:solidFill>
                <a:latin typeface="VUBOLT+ArialMT"/>
                <a:cs typeface="VUBOLT+ArialMT"/>
              </a:rPr>
              <a:t>meet het percentage abonnees dat op een link in je website heeft geklikt.</a:t>
            </a:r>
          </a:p>
          <a:p>
            <a:pPr marL="336550" marR="0">
              <a:lnSpc>
                <a:spcPts val="1836"/>
              </a:lnSpc>
              <a:spcBef>
                <a:spcPts val="0"/>
              </a:spcBef>
              <a:spcAft>
                <a:spcPts val="0"/>
              </a:spcAft>
            </a:pPr>
            <a:r>
              <a:rPr sz="1700" dirty="0">
                <a:solidFill>
                  <a:srgbClr val="161249"/>
                </a:solidFill>
                <a:latin typeface="VUBOLT+ArialMT"/>
                <a:cs typeface="VUBOLT+ArialMT"/>
              </a:rPr>
              <a:t>Het geeft de mate van interesse in je inhoud en de effectiviteit van je call-to-action aan.</a:t>
            </a:r>
          </a:p>
          <a:p>
            <a:pPr marL="0" marR="0">
              <a:lnSpc>
                <a:spcPts val="1835"/>
              </a:lnSpc>
              <a:spcBef>
                <a:spcPts val="0"/>
              </a:spcBef>
              <a:spcAft>
                <a:spcPts val="0"/>
              </a:spcAft>
            </a:pPr>
            <a:r>
              <a:rPr sz="1700" b="1" dirty="0">
                <a:solidFill>
                  <a:srgbClr val="161249"/>
                </a:solidFill>
                <a:latin typeface="KWTTRG+Arial-BoldMT"/>
                <a:cs typeface="KWTTRG+Arial-BoldMT"/>
              </a:rPr>
              <a:t>3. Conversiepercentage: </a:t>
            </a:r>
            <a:r>
              <a:rPr sz="1700" dirty="0">
                <a:solidFill>
                  <a:srgbClr val="161249"/>
                </a:solidFill>
                <a:latin typeface="VUBOLT+ArialMT"/>
                <a:cs typeface="VUBOLT+ArialMT"/>
              </a:rPr>
              <a:t>meet het percentage abonnees dat de gewenste actie heeft voltooid, zoals</a:t>
            </a:r>
          </a:p>
          <a:p>
            <a:pPr marL="336550" marR="0">
              <a:lnSpc>
                <a:spcPts val="1835"/>
              </a:lnSpc>
              <a:spcBef>
                <a:spcPts val="50"/>
              </a:spcBef>
              <a:spcAft>
                <a:spcPts val="0"/>
              </a:spcAft>
            </a:pPr>
            <a:r>
              <a:rPr sz="1700" dirty="0">
                <a:solidFill>
                  <a:srgbClr val="161249"/>
                </a:solidFill>
                <a:latin typeface="VUBOLT+ArialMT"/>
                <a:cs typeface="VUBOLT+ArialMT"/>
              </a:rPr>
              <a:t>een aankoop doen nadat ze hebben doorgeklikt vanuit je e-mail.</a:t>
            </a:r>
          </a:p>
          <a:p>
            <a:pPr marL="0" marR="0">
              <a:lnSpc>
                <a:spcPts val="1836"/>
              </a:lnSpc>
              <a:spcBef>
                <a:spcPts val="0"/>
              </a:spcBef>
              <a:spcAft>
                <a:spcPts val="0"/>
              </a:spcAft>
            </a:pPr>
            <a:r>
              <a:rPr sz="1700" b="1" dirty="0">
                <a:solidFill>
                  <a:srgbClr val="161249"/>
                </a:solidFill>
                <a:latin typeface="KWTTRG+Arial-BoldMT"/>
                <a:cs typeface="KWTTRG+Arial-BoldMT"/>
              </a:rPr>
              <a:t>4. Bounce rate: </a:t>
            </a:r>
            <a:r>
              <a:rPr sz="1700" dirty="0">
                <a:solidFill>
                  <a:srgbClr val="161249"/>
                </a:solidFill>
                <a:latin typeface="VUBOLT+ArialMT"/>
                <a:cs typeface="VUBOLT+ArialMT"/>
              </a:rPr>
              <a:t>meet het percentage e-mails dat niet werd afgeleverd in de inbox van de </a:t>
            </a:r>
            <a:r>
              <a:rPr sz="1700" dirty="0" err="1">
                <a:solidFill>
                  <a:srgbClr val="161249"/>
                </a:solidFill>
                <a:latin typeface="VUBOLT+ArialMT"/>
                <a:cs typeface="VUBOLT+ArialMT"/>
              </a:rPr>
              <a:t>ontvanger</a:t>
            </a:r>
            <a:r>
              <a:rPr sz="1700" dirty="0">
                <a:solidFill>
                  <a:srgbClr val="161249"/>
                </a:solidFill>
                <a:latin typeface="VUBOLT+ArialMT"/>
                <a:cs typeface="VUBOLT+ArialMT"/>
              </a:rPr>
              <a:t>.</a:t>
            </a:r>
          </a:p>
          <a:p>
            <a:pPr marL="336550" marR="0">
              <a:lnSpc>
                <a:spcPts val="1836"/>
              </a:lnSpc>
              <a:spcBef>
                <a:spcPts val="50"/>
              </a:spcBef>
              <a:spcAft>
                <a:spcPts val="0"/>
              </a:spcAft>
            </a:pPr>
            <a:r>
              <a:rPr sz="1700" dirty="0">
                <a:solidFill>
                  <a:srgbClr val="161249"/>
                </a:solidFill>
                <a:latin typeface="VUBOLT+ArialMT"/>
                <a:cs typeface="VUBOLT+ArialMT"/>
              </a:rPr>
              <a:t>Een hoog bouncepercentage kan duiden op problemen met je e-maillijst of inhoud.</a:t>
            </a:r>
          </a:p>
          <a:p>
            <a:pPr marL="0" marR="0">
              <a:lnSpc>
                <a:spcPts val="1835"/>
              </a:lnSpc>
              <a:spcBef>
                <a:spcPts val="0"/>
              </a:spcBef>
              <a:spcAft>
                <a:spcPts val="0"/>
              </a:spcAft>
            </a:pPr>
            <a:r>
              <a:rPr sz="1700" b="1" dirty="0">
                <a:solidFill>
                  <a:srgbClr val="161249"/>
                </a:solidFill>
                <a:latin typeface="KWTTRG+Arial-BoldMT"/>
                <a:cs typeface="KWTTRG+Arial-BoldMT"/>
              </a:rPr>
              <a:t>5. List growth rate: </a:t>
            </a:r>
            <a:r>
              <a:rPr sz="1700" dirty="0">
                <a:solidFill>
                  <a:srgbClr val="161249"/>
                </a:solidFill>
                <a:latin typeface="VUBOLT+ArialMT"/>
                <a:cs typeface="VUBOLT+ArialMT"/>
              </a:rPr>
              <a:t>meet de snelheid waarmee je e-maillijst groeit. Een gezonde lijstgroei</a:t>
            </a:r>
          </a:p>
          <a:p>
            <a:pPr marL="336550" marR="0">
              <a:lnSpc>
                <a:spcPts val="1835"/>
              </a:lnSpc>
              <a:spcBef>
                <a:spcPts val="0"/>
              </a:spcBef>
              <a:spcAft>
                <a:spcPts val="0"/>
              </a:spcAft>
            </a:pPr>
            <a:r>
              <a:rPr sz="1700" dirty="0">
                <a:solidFill>
                  <a:srgbClr val="161249"/>
                </a:solidFill>
                <a:latin typeface="VUBOLT+ArialMT"/>
                <a:cs typeface="VUBOLT+ArialMT"/>
              </a:rPr>
              <a:t>geeft aan dat je nieuwe abonnees aantrekt en bestaande abonnees behoudt.</a:t>
            </a:r>
          </a:p>
          <a:p>
            <a:pPr marL="0" marR="0">
              <a:lnSpc>
                <a:spcPts val="1836"/>
              </a:lnSpc>
              <a:spcBef>
                <a:spcPts val="50"/>
              </a:spcBef>
              <a:spcAft>
                <a:spcPts val="0"/>
              </a:spcAft>
            </a:pPr>
            <a:r>
              <a:rPr sz="1700" b="1" dirty="0">
                <a:solidFill>
                  <a:srgbClr val="161249"/>
                </a:solidFill>
                <a:latin typeface="KWTTRG+Arial-BoldMT"/>
                <a:cs typeface="KWTTRG+Arial-BoldMT"/>
              </a:rPr>
              <a:t>6. Afmeldingspercentage: </a:t>
            </a:r>
            <a:r>
              <a:rPr sz="1700" dirty="0">
                <a:solidFill>
                  <a:srgbClr val="161249"/>
                </a:solidFill>
                <a:latin typeface="VUBOLT+ArialMT"/>
                <a:cs typeface="VUBOLT+ArialMT"/>
              </a:rPr>
              <a:t>meet het percentage abonnees dat zich afmeldt van je e-maillijst. Een hoog</a:t>
            </a:r>
          </a:p>
          <a:p>
            <a:pPr marL="336550" marR="0">
              <a:lnSpc>
                <a:spcPts val="1836"/>
              </a:lnSpc>
              <a:spcBef>
                <a:spcPts val="0"/>
              </a:spcBef>
              <a:spcAft>
                <a:spcPts val="0"/>
              </a:spcAft>
            </a:pPr>
            <a:r>
              <a:rPr sz="1700" dirty="0">
                <a:solidFill>
                  <a:srgbClr val="161249"/>
                </a:solidFill>
                <a:latin typeface="VUBOLT+ArialMT"/>
                <a:cs typeface="VUBOLT+ArialMT"/>
              </a:rPr>
              <a:t>Uitschrijvingspercentage kan erop wijzen dat je inhoud niet relevant of boeiend genoeg is voor je publiek.</a:t>
            </a:r>
          </a:p>
          <a:p>
            <a:pPr marL="0" marR="0">
              <a:lnSpc>
                <a:spcPts val="1835"/>
              </a:lnSpc>
              <a:spcBef>
                <a:spcPts val="0"/>
              </a:spcBef>
              <a:spcAft>
                <a:spcPts val="0"/>
              </a:spcAft>
            </a:pPr>
            <a:r>
              <a:rPr sz="1700" b="1" dirty="0">
                <a:solidFill>
                  <a:srgbClr val="161249"/>
                </a:solidFill>
                <a:latin typeface="KWTTRG+Arial-BoldMT"/>
                <a:cs typeface="KWTTRG+Arial-BoldMT"/>
              </a:rPr>
              <a:t>7. Gegenereerde inkomsten: </a:t>
            </a:r>
            <a:r>
              <a:rPr sz="1700" dirty="0">
                <a:solidFill>
                  <a:srgbClr val="161249"/>
                </a:solidFill>
                <a:latin typeface="VUBOLT+ArialMT"/>
                <a:cs typeface="VUBOLT+ArialMT"/>
              </a:rPr>
              <a:t>meet de hoeveelheid inkomsten die je hebt gegenereerd met je e-</a:t>
            </a:r>
            <a:r>
              <a:rPr sz="1700" dirty="0" err="1">
                <a:solidFill>
                  <a:srgbClr val="161249"/>
                </a:solidFill>
                <a:latin typeface="VUBOLT+ArialMT"/>
                <a:cs typeface="VUBOLT+ArialMT"/>
              </a:rPr>
              <a:t>mailmarketing</a:t>
            </a:r>
            <a:r>
              <a:rPr lang="de-DE" sz="1700" dirty="0">
                <a:solidFill>
                  <a:srgbClr val="161249"/>
                </a:solidFill>
                <a:latin typeface="VUBOLT+ArialMT"/>
                <a:cs typeface="VUBOLT+ArialMT"/>
              </a:rPr>
              <a:t> </a:t>
            </a:r>
            <a:r>
              <a:rPr sz="1700" dirty="0" err="1">
                <a:solidFill>
                  <a:srgbClr val="161249"/>
                </a:solidFill>
                <a:latin typeface="VUBOLT+ArialMT"/>
                <a:cs typeface="VUBOLT+ArialMT"/>
              </a:rPr>
              <a:t>campagnes</a:t>
            </a:r>
            <a:r>
              <a:rPr sz="1700" dirty="0">
                <a:solidFill>
                  <a:srgbClr val="161249"/>
                </a:solidFill>
                <a:latin typeface="VUBOLT+ArialMT"/>
                <a:cs typeface="VUBOLT+ArialMT"/>
              </a:rPr>
              <a:t>. Het is de ultieme indicator van het succes van je campagnes.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551384" y="341701"/>
            <a:ext cx="11791111" cy="1216423"/>
          </a:xfrm>
          <a:prstGeom prst="rect">
            <a:avLst/>
          </a:prstGeom>
        </p:spPr>
        <p:txBody>
          <a:bodyPr vert="horz" wrap="square" lIns="0" tIns="0" rIns="0" bIns="0" rtlCol="0">
            <a:spAutoFit/>
          </a:bodyPr>
          <a:lstStyle/>
          <a:p>
            <a:pPr marL="0" marR="0">
              <a:lnSpc>
                <a:spcPts val="4915"/>
              </a:lnSpc>
              <a:spcBef>
                <a:spcPts val="0"/>
              </a:spcBef>
              <a:spcAft>
                <a:spcPts val="0"/>
              </a:spcAft>
            </a:pPr>
            <a:r>
              <a:rPr sz="4000" b="1" dirty="0">
                <a:solidFill>
                  <a:srgbClr val="161249"/>
                </a:solidFill>
                <a:latin typeface="KWTTRG+Arial-BoldMT"/>
                <a:cs typeface="KWTTRG+Arial-BoldMT"/>
              </a:rPr>
              <a:t>Tips voor het ontwerpen van </a:t>
            </a:r>
            <a:r>
              <a:rPr sz="4000" b="1" dirty="0" err="1">
                <a:solidFill>
                  <a:srgbClr val="161249"/>
                </a:solidFill>
                <a:latin typeface="KWTTRG+Arial-BoldMT"/>
                <a:cs typeface="KWTTRG+Arial-BoldMT"/>
              </a:rPr>
              <a:t>een</a:t>
            </a:r>
            <a:r>
              <a:rPr sz="4000" b="1" dirty="0">
                <a:solidFill>
                  <a:srgbClr val="161249"/>
                </a:solidFill>
                <a:latin typeface="KWTTRG+Arial-BoldMT"/>
                <a:cs typeface="KWTTRG+Arial-BoldMT"/>
              </a:rPr>
              <a:t> </a:t>
            </a:r>
            <a:endParaRPr lang="de-DE" sz="4000" b="1" dirty="0">
              <a:solidFill>
                <a:srgbClr val="161249"/>
              </a:solidFill>
              <a:latin typeface="KWTTRG+Arial-BoldMT"/>
              <a:cs typeface="KWTTRG+Arial-BoldMT"/>
            </a:endParaRPr>
          </a:p>
          <a:p>
            <a:pPr marL="0" marR="0">
              <a:lnSpc>
                <a:spcPts val="4915"/>
              </a:lnSpc>
              <a:spcBef>
                <a:spcPts val="0"/>
              </a:spcBef>
              <a:spcAft>
                <a:spcPts val="0"/>
              </a:spcAft>
            </a:pPr>
            <a:r>
              <a:rPr sz="4000" b="1" dirty="0">
                <a:solidFill>
                  <a:srgbClr val="161249"/>
                </a:solidFill>
                <a:latin typeface="KWTTRG+Arial-BoldMT"/>
                <a:cs typeface="KWTTRG+Arial-BoldMT"/>
              </a:rPr>
              <a:t>e-</a:t>
            </a:r>
            <a:r>
              <a:rPr sz="4000" b="1" dirty="0" err="1">
                <a:solidFill>
                  <a:srgbClr val="161249"/>
                </a:solidFill>
                <a:latin typeface="KWTTRG+Arial-BoldMT"/>
                <a:cs typeface="KWTTRG+Arial-BoldMT"/>
              </a:rPr>
              <a:t>mailcampagne</a:t>
            </a:r>
            <a:endParaRPr sz="4000" b="1" dirty="0">
              <a:solidFill>
                <a:srgbClr val="161249"/>
              </a:solidFill>
              <a:latin typeface="KWTTRG+Arial-BoldMT"/>
              <a:cs typeface="KWTTRG+Arial-BoldMT"/>
            </a:endParaRPr>
          </a:p>
        </p:txBody>
      </p:sp>
      <p:sp>
        <p:nvSpPr>
          <p:cNvPr id="4" name="object 4"/>
          <p:cNvSpPr txBox="1"/>
          <p:nvPr/>
        </p:nvSpPr>
        <p:spPr>
          <a:xfrm>
            <a:off x="551384" y="1687781"/>
            <a:ext cx="10200174" cy="3539430"/>
          </a:xfrm>
          <a:prstGeom prst="rect">
            <a:avLst/>
          </a:prstGeom>
        </p:spPr>
        <p:txBody>
          <a:bodyPr vert="horz" wrap="square" lIns="0" tIns="0" rIns="0" bIns="0" rtlCol="0">
            <a:spAutoFit/>
          </a:bodyPr>
          <a:lstStyle/>
          <a:p>
            <a:pPr marL="0" marR="0">
              <a:lnSpc>
                <a:spcPts val="2346"/>
              </a:lnSpc>
              <a:spcBef>
                <a:spcPts val="0"/>
              </a:spcBef>
              <a:spcAft>
                <a:spcPts val="0"/>
              </a:spcAft>
            </a:pPr>
            <a:r>
              <a:rPr sz="2000" b="1" dirty="0">
                <a:solidFill>
                  <a:srgbClr val="161249"/>
                </a:solidFill>
                <a:latin typeface="KWTTRG+Arial-BoldMT"/>
                <a:cs typeface="KWTTRG+Arial-BoldMT"/>
              </a:rPr>
              <a:t>1. Campagnedoelstellingen bepalen: </a:t>
            </a:r>
            <a:r>
              <a:rPr sz="2000" dirty="0">
                <a:solidFill>
                  <a:srgbClr val="161249"/>
                </a:solidFill>
                <a:latin typeface="VUBOLT+ArialMT"/>
                <a:cs typeface="VUBOLT+ArialMT"/>
              </a:rPr>
              <a:t>Bepaal de doelstellingen van uw e-mailcampagne, </a:t>
            </a:r>
            <a:r>
              <a:rPr sz="2000" dirty="0" err="1">
                <a:solidFill>
                  <a:srgbClr val="161249"/>
                </a:solidFill>
                <a:latin typeface="VUBOLT+ArialMT"/>
                <a:cs typeface="VUBOLT+ArialMT"/>
              </a:rPr>
              <a:t>zoals</a:t>
            </a:r>
            <a:r>
              <a:rPr lang="de-DE" sz="2000" dirty="0">
                <a:solidFill>
                  <a:srgbClr val="161249"/>
                </a:solidFill>
                <a:latin typeface="VUBOLT+ArialMT"/>
                <a:cs typeface="VUBOLT+ArialMT"/>
              </a:rPr>
              <a:t> d</a:t>
            </a:r>
            <a:r>
              <a:rPr sz="2000" dirty="0">
                <a:solidFill>
                  <a:srgbClr val="161249"/>
                </a:solidFill>
                <a:latin typeface="VUBOLT+ArialMT"/>
                <a:cs typeface="VUBOLT+ArialMT"/>
              </a:rPr>
              <a:t>e verkoop verhogen, een nieuw product promoten of naamsbekendheid opbouwen.</a:t>
            </a:r>
          </a:p>
          <a:p>
            <a:pPr marL="0" marR="0">
              <a:lnSpc>
                <a:spcPts val="2267"/>
              </a:lnSpc>
              <a:spcBef>
                <a:spcPts val="0"/>
              </a:spcBef>
              <a:spcAft>
                <a:spcPts val="0"/>
              </a:spcAft>
            </a:pPr>
            <a:r>
              <a:rPr sz="2000" b="1" dirty="0">
                <a:solidFill>
                  <a:srgbClr val="161249"/>
                </a:solidFill>
                <a:latin typeface="KWTTRG+Arial-BoldMT"/>
                <a:cs typeface="KWTTRG+Arial-BoldMT"/>
              </a:rPr>
              <a:t>2. Doelgroep definiëren: </a:t>
            </a:r>
            <a:r>
              <a:rPr sz="2000" dirty="0">
                <a:solidFill>
                  <a:srgbClr val="161249"/>
                </a:solidFill>
                <a:latin typeface="VUBOLT+ArialMT"/>
                <a:cs typeface="VUBOLT+ArialMT"/>
              </a:rPr>
              <a:t>Identificeer je doelgroep en segmenteer ze op basis van</a:t>
            </a:r>
            <a:r>
              <a:rPr lang="de-DE" sz="2000" dirty="0">
                <a:solidFill>
                  <a:srgbClr val="161249"/>
                </a:solidFill>
                <a:latin typeface="VUBOLT+ArialMT"/>
                <a:cs typeface="VUBOLT+ArialMT"/>
              </a:rPr>
              <a:t> </a:t>
            </a:r>
            <a:r>
              <a:rPr sz="2000" dirty="0">
                <a:solidFill>
                  <a:srgbClr val="161249"/>
                </a:solidFill>
                <a:latin typeface="VUBOLT+ArialMT"/>
                <a:cs typeface="VUBOLT+ArialMT"/>
              </a:rPr>
              <a:t>op demografie, gedrag of andere relevante factoren.</a:t>
            </a:r>
          </a:p>
          <a:p>
            <a:pPr marL="0" marR="0">
              <a:lnSpc>
                <a:spcPts val="2267"/>
              </a:lnSpc>
              <a:spcBef>
                <a:spcPts val="0"/>
              </a:spcBef>
              <a:spcAft>
                <a:spcPts val="0"/>
              </a:spcAft>
            </a:pPr>
            <a:r>
              <a:rPr sz="2000" b="1" dirty="0">
                <a:solidFill>
                  <a:srgbClr val="161249"/>
                </a:solidFill>
                <a:latin typeface="KWTTRG+Arial-BoldMT"/>
                <a:cs typeface="KWTTRG+Arial-BoldMT"/>
              </a:rPr>
              <a:t>3. Ontwerp de e-mailsjabloon: </a:t>
            </a:r>
            <a:r>
              <a:rPr sz="2000" dirty="0">
                <a:solidFill>
                  <a:srgbClr val="161249"/>
                </a:solidFill>
                <a:latin typeface="VUBOLT+ArialMT"/>
                <a:cs typeface="VUBOLT+ArialMT"/>
              </a:rPr>
              <a:t>Kies een vooraf ontworpen sjabloon of maak </a:t>
            </a:r>
            <a:r>
              <a:rPr sz="2000" dirty="0" err="1">
                <a:solidFill>
                  <a:srgbClr val="161249"/>
                </a:solidFill>
                <a:latin typeface="VUBOLT+ArialMT"/>
                <a:cs typeface="VUBOLT+ArialMT"/>
              </a:rPr>
              <a:t>een</a:t>
            </a:r>
            <a:r>
              <a:rPr sz="2000" dirty="0">
                <a:solidFill>
                  <a:srgbClr val="161249"/>
                </a:solidFill>
                <a:latin typeface="VUBOLT+ArialMT"/>
                <a:cs typeface="VUBOLT+ArialMT"/>
              </a:rPr>
              <a:t> </a:t>
            </a:r>
            <a:r>
              <a:rPr sz="2000" dirty="0" err="1">
                <a:solidFill>
                  <a:srgbClr val="161249"/>
                </a:solidFill>
                <a:latin typeface="VUBOLT+ArialMT"/>
                <a:cs typeface="VUBOLT+ArialMT"/>
              </a:rPr>
              <a:t>aangepaste</a:t>
            </a:r>
            <a:r>
              <a:rPr lang="de-DE" sz="2000" dirty="0">
                <a:solidFill>
                  <a:srgbClr val="161249"/>
                </a:solidFill>
                <a:latin typeface="VUBOLT+ArialMT"/>
                <a:cs typeface="VUBOLT+ArialMT"/>
              </a:rPr>
              <a:t> s</a:t>
            </a:r>
            <a:r>
              <a:rPr sz="2000" dirty="0" err="1">
                <a:solidFill>
                  <a:srgbClr val="161249"/>
                </a:solidFill>
                <a:latin typeface="VUBOLT+ArialMT"/>
                <a:cs typeface="VUBOLT+ArialMT"/>
              </a:rPr>
              <a:t>jabloon</a:t>
            </a:r>
            <a:r>
              <a:rPr sz="2000" dirty="0">
                <a:solidFill>
                  <a:srgbClr val="161249"/>
                </a:solidFill>
                <a:latin typeface="VUBOLT+ArialMT"/>
                <a:cs typeface="VUBOLT+ArialMT"/>
              </a:rPr>
              <a:t> die aansluit bij de visuele identiteit en de boodschap van je merk.</a:t>
            </a:r>
          </a:p>
          <a:p>
            <a:pPr marL="0" marR="0">
              <a:lnSpc>
                <a:spcPts val="2267"/>
              </a:lnSpc>
              <a:spcBef>
                <a:spcPts val="0"/>
              </a:spcBef>
              <a:spcAft>
                <a:spcPts val="0"/>
              </a:spcAft>
            </a:pPr>
            <a:r>
              <a:rPr sz="2000" b="1" dirty="0">
                <a:solidFill>
                  <a:srgbClr val="161249"/>
                </a:solidFill>
                <a:latin typeface="KWTTRG+Arial-BoldMT"/>
                <a:cs typeface="KWTTRG+Arial-BoldMT"/>
              </a:rPr>
              <a:t>4. Schrijf de e-mailtekst: </a:t>
            </a:r>
            <a:r>
              <a:rPr sz="2000" dirty="0">
                <a:solidFill>
                  <a:srgbClr val="161249"/>
                </a:solidFill>
                <a:latin typeface="VUBOLT+ArialMT"/>
                <a:cs typeface="VUBOLT+ArialMT"/>
              </a:rPr>
              <a:t>Maak een overtuigende tekst die aanslaat bij je </a:t>
            </a:r>
            <a:r>
              <a:rPr sz="2000" dirty="0" err="1">
                <a:solidFill>
                  <a:srgbClr val="161249"/>
                </a:solidFill>
                <a:latin typeface="VUBOLT+ArialMT"/>
                <a:cs typeface="VUBOLT+ArialMT"/>
              </a:rPr>
              <a:t>publieken</a:t>
            </a:r>
            <a:r>
              <a:rPr sz="2000" dirty="0">
                <a:solidFill>
                  <a:srgbClr val="161249"/>
                </a:solidFill>
                <a:latin typeface="VUBOLT+ArialMT"/>
                <a:cs typeface="VUBOLT+ArialMT"/>
              </a:rPr>
              <a:t> motiveert hen om actie te ondernemen.</a:t>
            </a:r>
          </a:p>
          <a:p>
            <a:pPr marL="0" marR="0">
              <a:lnSpc>
                <a:spcPts val="2267"/>
              </a:lnSpc>
              <a:spcBef>
                <a:spcPts val="0"/>
              </a:spcBef>
              <a:spcAft>
                <a:spcPts val="0"/>
              </a:spcAft>
            </a:pPr>
            <a:r>
              <a:rPr sz="2000" b="1" dirty="0">
                <a:solidFill>
                  <a:srgbClr val="161249"/>
                </a:solidFill>
                <a:latin typeface="KWTTRG+Arial-BoldMT"/>
                <a:cs typeface="KWTTRG+Arial-BoldMT"/>
              </a:rPr>
              <a:t>5. Visuele inhoud toevoegen: </a:t>
            </a:r>
            <a:r>
              <a:rPr sz="2000" dirty="0">
                <a:solidFill>
                  <a:srgbClr val="161249"/>
                </a:solidFill>
                <a:latin typeface="VUBOLT+ArialMT"/>
                <a:cs typeface="VUBOLT+ArialMT"/>
              </a:rPr>
              <a:t>Voeg afbeeldingen, video's en grafieken toe die je website </a:t>
            </a:r>
            <a:r>
              <a:rPr sz="2000" dirty="0" err="1">
                <a:solidFill>
                  <a:srgbClr val="161249"/>
                </a:solidFill>
                <a:latin typeface="VUBOLT+ArialMT"/>
                <a:cs typeface="VUBOLT+ArialMT"/>
              </a:rPr>
              <a:t>ondersteunen</a:t>
            </a:r>
            <a:r>
              <a:rPr sz="2000" dirty="0">
                <a:solidFill>
                  <a:srgbClr val="161249"/>
                </a:solidFill>
                <a:latin typeface="VUBOLT+ArialMT"/>
                <a:cs typeface="VUBOLT+ArialMT"/>
              </a:rPr>
              <a:t>.</a:t>
            </a:r>
            <a:r>
              <a:rPr lang="de-DE" sz="2000" dirty="0">
                <a:solidFill>
                  <a:srgbClr val="161249"/>
                </a:solidFill>
                <a:latin typeface="VUBOLT+ArialMT"/>
                <a:cs typeface="VUBOLT+ArialMT"/>
              </a:rPr>
              <a:t> B</a:t>
            </a:r>
            <a:r>
              <a:rPr sz="2000" dirty="0" err="1">
                <a:solidFill>
                  <a:srgbClr val="161249"/>
                </a:solidFill>
                <a:latin typeface="VUBOLT+ArialMT"/>
                <a:cs typeface="VUBOLT+ArialMT"/>
              </a:rPr>
              <a:t>etrek</a:t>
            </a:r>
            <a:r>
              <a:rPr sz="2000" dirty="0">
                <a:solidFill>
                  <a:srgbClr val="161249"/>
                </a:solidFill>
                <a:latin typeface="VUBOLT+ArialMT"/>
                <a:cs typeface="VUBOLT+ArialMT"/>
              </a:rPr>
              <a:t> je publiek.</a:t>
            </a:r>
          </a:p>
          <a:p>
            <a:pPr marL="0" marR="0">
              <a:lnSpc>
                <a:spcPts val="2267"/>
              </a:lnSpc>
              <a:spcBef>
                <a:spcPts val="0"/>
              </a:spcBef>
              <a:spcAft>
                <a:spcPts val="0"/>
              </a:spcAft>
            </a:pPr>
            <a:r>
              <a:rPr sz="2000" b="1" dirty="0">
                <a:solidFill>
                  <a:srgbClr val="161249"/>
                </a:solidFill>
                <a:latin typeface="KWTTRG+Arial-BoldMT"/>
                <a:cs typeface="KWTTRG+Arial-BoldMT"/>
              </a:rPr>
              <a:t>6. Verzend de campagne: </a:t>
            </a:r>
            <a:r>
              <a:rPr sz="2000" dirty="0">
                <a:solidFill>
                  <a:srgbClr val="161249"/>
                </a:solidFill>
                <a:latin typeface="VUBOLT+ArialMT"/>
                <a:cs typeface="VUBOLT+ArialMT"/>
              </a:rPr>
              <a:t>Verzend uw e-mailcampagne naar uw gesegmenteerde lijst </a:t>
            </a:r>
            <a:r>
              <a:rPr sz="2000" dirty="0" err="1">
                <a:solidFill>
                  <a:srgbClr val="161249"/>
                </a:solidFill>
                <a:latin typeface="VUBOLT+ArialMT"/>
                <a:cs typeface="VUBOLT+ArialMT"/>
              </a:rPr>
              <a:t>en</a:t>
            </a:r>
            <a:r>
              <a:rPr sz="2000" dirty="0">
                <a:solidFill>
                  <a:srgbClr val="161249"/>
                </a:solidFill>
                <a:latin typeface="VUBOLT+ArialMT"/>
                <a:cs typeface="VUBOLT+ArialMT"/>
              </a:rPr>
              <a:t> </a:t>
            </a:r>
            <a:r>
              <a:rPr sz="2000" dirty="0" err="1">
                <a:solidFill>
                  <a:srgbClr val="161249"/>
                </a:solidFill>
                <a:latin typeface="VUBOLT+ArialMT"/>
                <a:cs typeface="VUBOLT+ArialMT"/>
              </a:rPr>
              <a:t>volg</a:t>
            </a:r>
            <a:r>
              <a:rPr lang="de-DE" sz="2000" dirty="0">
                <a:solidFill>
                  <a:srgbClr val="161249"/>
                </a:solidFill>
                <a:latin typeface="VUBOLT+ArialMT"/>
                <a:cs typeface="VUBOLT+ArialMT"/>
              </a:rPr>
              <a:t> </a:t>
            </a:r>
            <a:r>
              <a:rPr sz="2000" dirty="0">
                <a:solidFill>
                  <a:srgbClr val="161249"/>
                </a:solidFill>
                <a:latin typeface="VUBOLT+ArialMT"/>
                <a:cs typeface="VUBOLT+ArialMT"/>
              </a:rPr>
              <a:t>de prestatiecijfers, zoals open rate, click-through rate </a:t>
            </a:r>
            <a:r>
              <a:rPr sz="2000" dirty="0" err="1">
                <a:solidFill>
                  <a:srgbClr val="161249"/>
                </a:solidFill>
                <a:latin typeface="VUBOLT+ArialMT"/>
                <a:cs typeface="VUBOLT+ArialMT"/>
              </a:rPr>
              <a:t>en</a:t>
            </a:r>
            <a:r>
              <a:rPr sz="2000" dirty="0">
                <a:solidFill>
                  <a:srgbClr val="161249"/>
                </a:solidFill>
                <a:latin typeface="VUBOLT+ArialMT"/>
                <a:cs typeface="VUBOLT+ArialMT"/>
              </a:rPr>
              <a:t> </a:t>
            </a:r>
            <a:r>
              <a:rPr sz="2000" dirty="0" err="1">
                <a:solidFill>
                  <a:srgbClr val="161249"/>
                </a:solidFill>
                <a:latin typeface="VUBOLT+ArialMT"/>
                <a:cs typeface="VUBOLT+ArialMT"/>
              </a:rPr>
              <a:t>conversie</a:t>
            </a:r>
            <a:r>
              <a:rPr lang="de-DE" sz="2000" dirty="0">
                <a:solidFill>
                  <a:srgbClr val="161249"/>
                </a:solidFill>
                <a:latin typeface="VUBOLT+ArialMT"/>
                <a:cs typeface="VUBOLT+ArialMT"/>
              </a:rPr>
              <a:t> </a:t>
            </a:r>
            <a:r>
              <a:rPr sz="2000" dirty="0" err="1">
                <a:solidFill>
                  <a:srgbClr val="161249"/>
                </a:solidFill>
                <a:latin typeface="VUBOLT+ArialMT"/>
                <a:cs typeface="VUBOLT+ArialMT"/>
              </a:rPr>
              <a:t>tarief</a:t>
            </a:r>
            <a:r>
              <a:rPr sz="2000" dirty="0">
                <a:solidFill>
                  <a:srgbClr val="161249"/>
                </a:solidFill>
                <a:latin typeface="VUBOLT+ArialMT"/>
                <a:cs typeface="VUBOLT+ArialMT"/>
              </a:rPr>
              <a:t>.</a:t>
            </a:r>
          </a:p>
        </p:txBody>
      </p:sp>
      <p:sp>
        <p:nvSpPr>
          <p:cNvPr id="5" name="object 5"/>
          <p:cNvSpPr txBox="1"/>
          <p:nvPr/>
        </p:nvSpPr>
        <p:spPr>
          <a:xfrm>
            <a:off x="551384" y="5227211"/>
            <a:ext cx="10565056" cy="589905"/>
          </a:xfrm>
          <a:prstGeom prst="rect">
            <a:avLst/>
          </a:prstGeom>
        </p:spPr>
        <p:txBody>
          <a:bodyPr vert="horz" wrap="square" lIns="0" tIns="0" rIns="0" bIns="0" rtlCol="0">
            <a:spAutoFit/>
          </a:bodyPr>
          <a:lstStyle/>
          <a:p>
            <a:pPr marL="0" marR="0">
              <a:lnSpc>
                <a:spcPts val="2346"/>
              </a:lnSpc>
              <a:spcBef>
                <a:spcPts val="0"/>
              </a:spcBef>
              <a:spcAft>
                <a:spcPts val="0"/>
              </a:spcAft>
            </a:pPr>
            <a:r>
              <a:rPr sz="2000" b="1" dirty="0">
                <a:solidFill>
                  <a:srgbClr val="161249"/>
                </a:solidFill>
                <a:latin typeface="KWTTRG+Arial-BoldMT"/>
                <a:cs typeface="KWTTRG+Arial-BoldMT"/>
              </a:rPr>
              <a:t>7. Resultaten analyseren en strategie verfijnen: </a:t>
            </a:r>
            <a:r>
              <a:rPr sz="2000" dirty="0">
                <a:solidFill>
                  <a:srgbClr val="161249"/>
                </a:solidFill>
                <a:latin typeface="VUBOLT+ArialMT"/>
                <a:cs typeface="VUBOLT+ArialMT"/>
              </a:rPr>
              <a:t>Beoordeel de prestaties van uw </a:t>
            </a:r>
            <a:r>
              <a:rPr sz="2000" dirty="0" err="1">
                <a:solidFill>
                  <a:srgbClr val="161249"/>
                </a:solidFill>
                <a:latin typeface="VUBOLT+ArialMT"/>
                <a:cs typeface="VUBOLT+ArialMT"/>
              </a:rPr>
              <a:t>campagne</a:t>
            </a:r>
            <a:r>
              <a:rPr sz="2000" dirty="0">
                <a:solidFill>
                  <a:srgbClr val="161249"/>
                </a:solidFill>
                <a:latin typeface="VUBOLT+ArialMT"/>
                <a:cs typeface="VUBOLT+ArialMT"/>
              </a:rPr>
              <a:t> e</a:t>
            </a:r>
            <a:r>
              <a:rPr lang="de-DE" sz="2000" dirty="0">
                <a:solidFill>
                  <a:srgbClr val="161249"/>
                </a:solidFill>
                <a:latin typeface="VUBOLT+ArialMT"/>
                <a:cs typeface="VUBOLT+ArialMT"/>
              </a:rPr>
              <a:t>n </a:t>
            </a:r>
            <a:r>
              <a:rPr sz="2000" dirty="0">
                <a:solidFill>
                  <a:srgbClr val="161249"/>
                </a:solidFill>
                <a:latin typeface="VUBOLT+ArialMT"/>
                <a:cs typeface="VUBOLT+ArialMT"/>
              </a:rPr>
              <a:t>je strategie voor toekomstige campagnes verfijnen op basis van de verzamelde gegevens.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792556" y="477821"/>
            <a:ext cx="10139182" cy="1216423"/>
          </a:xfrm>
          <a:prstGeom prst="rect">
            <a:avLst/>
          </a:prstGeom>
        </p:spPr>
        <p:txBody>
          <a:bodyPr vert="horz" wrap="square" lIns="0" tIns="0" rIns="0" bIns="0" rtlCol="0">
            <a:spAutoFit/>
          </a:bodyPr>
          <a:lstStyle/>
          <a:p>
            <a:pPr marL="0" marR="0">
              <a:lnSpc>
                <a:spcPts val="4915"/>
              </a:lnSpc>
              <a:spcBef>
                <a:spcPts val="0"/>
              </a:spcBef>
              <a:spcAft>
                <a:spcPts val="0"/>
              </a:spcAft>
            </a:pPr>
            <a:r>
              <a:rPr sz="4000" b="1" dirty="0">
                <a:solidFill>
                  <a:srgbClr val="161249"/>
                </a:solidFill>
                <a:latin typeface="KWTTRG+Arial-BoldMT"/>
                <a:cs typeface="KWTTRG+Arial-BoldMT"/>
              </a:rPr>
              <a:t>Tips voor het ontwerpen van een e-mailcampagne</a:t>
            </a:r>
          </a:p>
        </p:txBody>
      </p:sp>
      <p:sp>
        <p:nvSpPr>
          <p:cNvPr id="4" name="object 4"/>
          <p:cNvSpPr txBox="1"/>
          <p:nvPr/>
        </p:nvSpPr>
        <p:spPr>
          <a:xfrm>
            <a:off x="980425" y="1860607"/>
            <a:ext cx="10357770" cy="1203468"/>
          </a:xfrm>
          <a:prstGeom prst="rect">
            <a:avLst/>
          </a:prstGeom>
        </p:spPr>
        <p:txBody>
          <a:bodyPr vert="horz" wrap="square" lIns="0" tIns="0" rIns="0" bIns="0" rtlCol="0">
            <a:spAutoFit/>
          </a:bodyPr>
          <a:lstStyle/>
          <a:p>
            <a:pPr marL="0" marR="0">
              <a:lnSpc>
                <a:spcPts val="3128"/>
              </a:lnSpc>
              <a:spcBef>
                <a:spcPts val="0"/>
              </a:spcBef>
              <a:spcAft>
                <a:spcPts val="0"/>
              </a:spcAft>
            </a:pPr>
            <a:r>
              <a:rPr sz="2800" dirty="0">
                <a:solidFill>
                  <a:srgbClr val="161249"/>
                </a:solidFill>
                <a:latin typeface="VUBOLT+ArialMT"/>
                <a:cs typeface="VUBOLT+ArialMT"/>
              </a:rPr>
              <a:t>Ontwerp je e-mail op basis van je doelstellingen.</a:t>
            </a:r>
          </a:p>
          <a:p>
            <a:pPr marL="0" marR="0">
              <a:lnSpc>
                <a:spcPts val="3024"/>
              </a:lnSpc>
              <a:spcBef>
                <a:spcPts val="50"/>
              </a:spcBef>
              <a:spcAft>
                <a:spcPts val="0"/>
              </a:spcAft>
            </a:pPr>
            <a:r>
              <a:rPr sz="2800" dirty="0">
                <a:solidFill>
                  <a:srgbClr val="D12477"/>
                </a:solidFill>
                <a:latin typeface="VUBOLT+ArialMT"/>
                <a:cs typeface="VUBOLT+ArialMT"/>
              </a:rPr>
              <a:t>● </a:t>
            </a:r>
            <a:r>
              <a:rPr sz="2800" dirty="0">
                <a:solidFill>
                  <a:srgbClr val="161249"/>
                </a:solidFill>
                <a:latin typeface="VUBOLT+ArialMT"/>
                <a:cs typeface="VUBOLT+ArialMT"/>
              </a:rPr>
              <a:t>Bepaal het inhoudsthema (educatief, boeiend, promotioneel</a:t>
            </a:r>
          </a:p>
          <a:p>
            <a:pPr marL="406400" marR="0">
              <a:lnSpc>
                <a:spcPts val="3023"/>
              </a:lnSpc>
              <a:spcBef>
                <a:spcPts val="0"/>
              </a:spcBef>
              <a:spcAft>
                <a:spcPts val="0"/>
              </a:spcAft>
            </a:pPr>
            <a:r>
              <a:rPr sz="2800" dirty="0">
                <a:solidFill>
                  <a:srgbClr val="161249"/>
                </a:solidFill>
                <a:latin typeface="VUBOLT+ArialMT"/>
                <a:cs typeface="VUBOLT+ArialMT"/>
              </a:rPr>
              <a:t>enz.) die je gebruikt.</a:t>
            </a:r>
          </a:p>
        </p:txBody>
      </p:sp>
      <p:sp>
        <p:nvSpPr>
          <p:cNvPr id="5" name="object 5"/>
          <p:cNvSpPr txBox="1"/>
          <p:nvPr/>
        </p:nvSpPr>
        <p:spPr>
          <a:xfrm>
            <a:off x="980425" y="3012751"/>
            <a:ext cx="6760872" cy="435371"/>
          </a:xfrm>
          <a:prstGeom prst="rect">
            <a:avLst/>
          </a:prstGeom>
        </p:spPr>
        <p:txBody>
          <a:bodyPr vert="horz" wrap="square" lIns="0" tIns="0" rIns="0" bIns="0" rtlCol="0">
            <a:spAutoFit/>
          </a:bodyPr>
          <a:lstStyle/>
          <a:p>
            <a:pPr marL="0" marR="0">
              <a:lnSpc>
                <a:spcPts val="3128"/>
              </a:lnSpc>
              <a:spcBef>
                <a:spcPts val="0"/>
              </a:spcBef>
              <a:spcAft>
                <a:spcPts val="0"/>
              </a:spcAft>
            </a:pPr>
            <a:r>
              <a:rPr sz="2800" dirty="0">
                <a:solidFill>
                  <a:srgbClr val="161249"/>
                </a:solidFill>
                <a:latin typeface="VUBOLT+ArialMT"/>
                <a:cs typeface="VUBOLT+ArialMT"/>
              </a:rPr>
              <a:t>Wat is het segment waarop je je richt?</a:t>
            </a:r>
          </a:p>
        </p:txBody>
      </p:sp>
      <p:sp>
        <p:nvSpPr>
          <p:cNvPr id="6" name="object 6"/>
          <p:cNvSpPr txBox="1"/>
          <p:nvPr/>
        </p:nvSpPr>
        <p:spPr>
          <a:xfrm>
            <a:off x="980425" y="3396800"/>
            <a:ext cx="10516175" cy="1179810"/>
          </a:xfrm>
          <a:prstGeom prst="rect">
            <a:avLst/>
          </a:prstGeom>
        </p:spPr>
        <p:txBody>
          <a:bodyPr vert="horz" wrap="square" lIns="0" tIns="0" rIns="0" bIns="0" rtlCol="0">
            <a:spAutoFit/>
          </a:bodyPr>
          <a:lstStyle/>
          <a:p>
            <a:pPr marL="0" marR="0">
              <a:lnSpc>
                <a:spcPts val="3128"/>
              </a:lnSpc>
              <a:spcBef>
                <a:spcPts val="0"/>
              </a:spcBef>
              <a:spcAft>
                <a:spcPts val="0"/>
              </a:spcAft>
            </a:pPr>
            <a:r>
              <a:rPr sz="2800" dirty="0">
                <a:solidFill>
                  <a:srgbClr val="161249"/>
                </a:solidFill>
                <a:latin typeface="VUBOLT+ArialMT"/>
                <a:cs typeface="VUBOLT+ArialMT"/>
              </a:rPr>
              <a:t>Hoe kun je de boodschap afstemmen op de doelgroep?</a:t>
            </a:r>
          </a:p>
          <a:p>
            <a:pPr marL="0" marR="0">
              <a:lnSpc>
                <a:spcPts val="3024"/>
              </a:lnSpc>
              <a:spcBef>
                <a:spcPts val="50"/>
              </a:spcBef>
              <a:spcAft>
                <a:spcPts val="0"/>
              </a:spcAft>
            </a:pPr>
            <a:r>
              <a:rPr sz="2800" dirty="0">
                <a:solidFill>
                  <a:srgbClr val="D12477"/>
                </a:solidFill>
                <a:latin typeface="VUBOLT+ArialMT"/>
                <a:cs typeface="VUBOLT+ArialMT"/>
              </a:rPr>
              <a:t>● </a:t>
            </a:r>
            <a:r>
              <a:rPr sz="2800" dirty="0">
                <a:solidFill>
                  <a:srgbClr val="161249"/>
                </a:solidFill>
                <a:latin typeface="VUBOLT+ArialMT"/>
                <a:cs typeface="VUBOLT+ArialMT"/>
              </a:rPr>
              <a:t>Wanneer wordt het bericht verzonden en waarom is dit een goed moment om</a:t>
            </a:r>
            <a:r>
              <a:rPr lang="de-DE" sz="2800" dirty="0">
                <a:solidFill>
                  <a:srgbClr val="161249"/>
                </a:solidFill>
                <a:latin typeface="VUBOLT+ArialMT"/>
                <a:cs typeface="VUBOLT+ArialMT"/>
              </a:rPr>
              <a:t> </a:t>
            </a:r>
            <a:r>
              <a:rPr lang="de-DE" sz="2800" dirty="0" err="1">
                <a:solidFill>
                  <a:srgbClr val="161249"/>
                </a:solidFill>
                <a:latin typeface="VUBOLT+ArialMT"/>
                <a:cs typeface="VUBOLT+ArialMT"/>
              </a:rPr>
              <a:t>te</a:t>
            </a:r>
            <a:r>
              <a:rPr lang="de-DE" sz="2800" dirty="0">
                <a:solidFill>
                  <a:srgbClr val="161249"/>
                </a:solidFill>
                <a:latin typeface="VUBOLT+ArialMT"/>
                <a:cs typeface="VUBOLT+ArialMT"/>
              </a:rPr>
              <a:t> </a:t>
            </a:r>
            <a:r>
              <a:rPr sz="2800" dirty="0" err="1">
                <a:solidFill>
                  <a:srgbClr val="161249"/>
                </a:solidFill>
                <a:latin typeface="VUBOLT+ArialMT"/>
                <a:cs typeface="VUBOLT+ArialMT"/>
              </a:rPr>
              <a:t>verzenden</a:t>
            </a:r>
            <a:r>
              <a:rPr sz="2800" dirty="0">
                <a:solidFill>
                  <a:srgbClr val="161249"/>
                </a:solidFill>
                <a:latin typeface="VUBOLT+ArialMT"/>
                <a:cs typeface="VUBOLT+ArialMT"/>
              </a:rPr>
              <a:t>? (</a:t>
            </a:r>
            <a:r>
              <a:rPr sz="2800" dirty="0" err="1">
                <a:solidFill>
                  <a:srgbClr val="161249"/>
                </a:solidFill>
                <a:latin typeface="VUBOLT+ArialMT"/>
                <a:cs typeface="VUBOLT+ArialMT"/>
              </a:rPr>
              <a:t>Bijv</a:t>
            </a:r>
            <a:r>
              <a:rPr sz="2800" dirty="0">
                <a:solidFill>
                  <a:srgbClr val="161249"/>
                </a:solidFill>
                <a:latin typeface="VUBOLT+ArialMT"/>
                <a:cs typeface="VUBOLT+ArialMT"/>
              </a:rPr>
              <a:t>.</a:t>
            </a:r>
            <a:r>
              <a:rPr lang="de-DE" sz="2800" dirty="0">
                <a:solidFill>
                  <a:srgbClr val="161249"/>
                </a:solidFill>
                <a:latin typeface="VUBOLT+ArialMT"/>
                <a:cs typeface="VUBOLT+ArialMT"/>
              </a:rPr>
              <a:t> </a:t>
            </a:r>
            <a:r>
              <a:rPr sz="2800" dirty="0">
                <a:solidFill>
                  <a:srgbClr val="161249"/>
                </a:solidFill>
                <a:latin typeface="VUBOLT+ArialMT"/>
                <a:cs typeface="VUBOLT+ArialMT"/>
              </a:rPr>
              <a:t>op dinsdag om 13.00 </a:t>
            </a:r>
            <a:r>
              <a:rPr sz="2800" dirty="0" err="1">
                <a:solidFill>
                  <a:srgbClr val="161249"/>
                </a:solidFill>
                <a:latin typeface="VUBOLT+ArialMT"/>
                <a:cs typeface="VUBOLT+ArialMT"/>
              </a:rPr>
              <a:t>uur</a:t>
            </a:r>
            <a:r>
              <a:rPr sz="2800" dirty="0">
                <a:solidFill>
                  <a:srgbClr val="161249"/>
                </a:solidFill>
                <a:latin typeface="VUBOLT+ArialMT"/>
                <a:cs typeface="VUBOLT+ArialMT"/>
              </a:rPr>
              <a:t>)</a:t>
            </a:r>
          </a:p>
        </p:txBody>
      </p:sp>
      <p:sp>
        <p:nvSpPr>
          <p:cNvPr id="7" name="object 7"/>
          <p:cNvSpPr txBox="1"/>
          <p:nvPr/>
        </p:nvSpPr>
        <p:spPr>
          <a:xfrm>
            <a:off x="980425" y="4548944"/>
            <a:ext cx="9763444" cy="435371"/>
          </a:xfrm>
          <a:prstGeom prst="rect">
            <a:avLst/>
          </a:prstGeom>
        </p:spPr>
        <p:txBody>
          <a:bodyPr vert="horz" wrap="square" lIns="0" tIns="0" rIns="0" bIns="0" rtlCol="0">
            <a:spAutoFit/>
          </a:bodyPr>
          <a:lstStyle/>
          <a:p>
            <a:pPr marL="0" marR="0">
              <a:lnSpc>
                <a:spcPts val="3128"/>
              </a:lnSpc>
              <a:spcBef>
                <a:spcPts val="0"/>
              </a:spcBef>
              <a:spcAft>
                <a:spcPts val="0"/>
              </a:spcAft>
            </a:pPr>
            <a:r>
              <a:rPr sz="2800" dirty="0">
                <a:solidFill>
                  <a:srgbClr val="161249"/>
                </a:solidFill>
                <a:latin typeface="VUBOLT+ArialMT"/>
                <a:cs typeface="VUBOLT+ArialMT"/>
              </a:rPr>
              <a:t>Vergeet niet om de e-mail te bekijken en te testen voordat je hem verstuurt.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20776" y="478009"/>
            <a:ext cx="7238455" cy="49212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FFFFFF"/>
                </a:solidFill>
                <a:latin typeface="KWTTRG+Arial-BoldMT"/>
                <a:cs typeface="KWTTRG+Arial-BoldMT"/>
              </a:rPr>
              <a:t>Activiteit in de klas: Ontwerp een nieuwsbrief</a:t>
            </a:r>
          </a:p>
        </p:txBody>
      </p:sp>
      <p:sp>
        <p:nvSpPr>
          <p:cNvPr id="4" name="object 4"/>
          <p:cNvSpPr txBox="1"/>
          <p:nvPr/>
        </p:nvSpPr>
        <p:spPr>
          <a:xfrm>
            <a:off x="1120776" y="1537133"/>
            <a:ext cx="5655775" cy="321865"/>
          </a:xfrm>
          <a:prstGeom prst="rect">
            <a:avLst/>
          </a:prstGeom>
        </p:spPr>
        <p:txBody>
          <a:bodyPr vert="horz" wrap="square" lIns="0" tIns="0" rIns="0" bIns="0" rtlCol="0">
            <a:spAutoFit/>
          </a:bodyPr>
          <a:lstStyle/>
          <a:p>
            <a:pPr marL="0" marR="0">
              <a:lnSpc>
                <a:spcPts val="2234"/>
              </a:lnSpc>
              <a:spcBef>
                <a:spcPts val="0"/>
              </a:spcBef>
              <a:spcAft>
                <a:spcPts val="0"/>
              </a:spcAft>
            </a:pPr>
            <a:r>
              <a:rPr sz="2000" dirty="0">
                <a:solidFill>
                  <a:srgbClr val="FFFFFF"/>
                </a:solidFill>
                <a:latin typeface="VUBOLT+ArialMT"/>
                <a:cs typeface="VUBOLT+ArialMT"/>
              </a:rPr>
              <a:t>Kan individueel worden gedaan of met z'n tweeën of in een groep.</a:t>
            </a:r>
          </a:p>
        </p:txBody>
      </p:sp>
      <p:sp>
        <p:nvSpPr>
          <p:cNvPr id="5" name="object 5"/>
          <p:cNvSpPr txBox="1"/>
          <p:nvPr/>
        </p:nvSpPr>
        <p:spPr>
          <a:xfrm>
            <a:off x="1120776" y="2146734"/>
            <a:ext cx="9097298" cy="1128514"/>
          </a:xfrm>
          <a:prstGeom prst="rect">
            <a:avLst/>
          </a:prstGeom>
        </p:spPr>
        <p:txBody>
          <a:bodyPr vert="horz" wrap="square" lIns="0" tIns="0" rIns="0" bIns="0" rtlCol="0">
            <a:spAutoFit/>
          </a:bodyPr>
          <a:lstStyle/>
          <a:p>
            <a:pPr marL="0" marR="0">
              <a:lnSpc>
                <a:spcPts val="2234"/>
              </a:lnSpc>
              <a:spcBef>
                <a:spcPts val="0"/>
              </a:spcBef>
              <a:spcAft>
                <a:spcPts val="0"/>
              </a:spcAft>
            </a:pPr>
            <a:r>
              <a:rPr sz="2000" dirty="0">
                <a:solidFill>
                  <a:srgbClr val="FFFFFF"/>
                </a:solidFill>
                <a:latin typeface="VUBOLT+ArialMT"/>
                <a:cs typeface="VUBOLT+ArialMT"/>
              </a:rPr>
              <a:t>Ontwerp een nieuwsbrief voor een denkbeeldig bedrijf of een bedrijf dat je zelf </a:t>
            </a:r>
            <a:r>
              <a:rPr sz="2000" dirty="0" err="1">
                <a:solidFill>
                  <a:srgbClr val="FFFFFF"/>
                </a:solidFill>
                <a:latin typeface="VUBOLT+ArialMT"/>
                <a:cs typeface="VUBOLT+ArialMT"/>
              </a:rPr>
              <a:t>kiest</a:t>
            </a:r>
            <a:r>
              <a:rPr sz="2000" dirty="0">
                <a:solidFill>
                  <a:srgbClr val="FFFFFF"/>
                </a:solidFill>
                <a:latin typeface="VUBOLT+ArialMT"/>
                <a:cs typeface="VUBOLT+ArialMT"/>
              </a:rPr>
              <a:t>.</a:t>
            </a:r>
            <a:r>
              <a:rPr lang="de-DE" sz="2000" dirty="0">
                <a:solidFill>
                  <a:srgbClr val="FFFFFF"/>
                </a:solidFill>
                <a:latin typeface="VUBOLT+ArialMT"/>
                <a:cs typeface="VUBOLT+ArialMT"/>
              </a:rPr>
              <a:t> V</a:t>
            </a:r>
            <a:r>
              <a:rPr sz="2000" dirty="0" err="1">
                <a:solidFill>
                  <a:srgbClr val="FFFFFF"/>
                </a:solidFill>
                <a:latin typeface="VUBOLT+ArialMT"/>
                <a:cs typeface="VUBOLT+ArialMT"/>
              </a:rPr>
              <a:t>oeg</a:t>
            </a:r>
            <a:r>
              <a:rPr sz="2000" dirty="0">
                <a:solidFill>
                  <a:srgbClr val="FFFFFF"/>
                </a:solidFill>
                <a:latin typeface="VUBOLT+ArialMT"/>
                <a:cs typeface="VUBOLT+ArialMT"/>
              </a:rPr>
              <a:t> een ontwerp toe over de lay-out (je kunt een aantal geschikte stockfoto's gebruiken </a:t>
            </a:r>
            <a:r>
              <a:rPr sz="2000" dirty="0" err="1">
                <a:solidFill>
                  <a:srgbClr val="FFFFFF"/>
                </a:solidFill>
                <a:latin typeface="VUBOLT+ArialMT"/>
                <a:cs typeface="VUBOLT+ArialMT"/>
              </a:rPr>
              <a:t>als</a:t>
            </a:r>
            <a:r>
              <a:rPr sz="2000" dirty="0">
                <a:solidFill>
                  <a:srgbClr val="FFFFFF"/>
                </a:solidFill>
                <a:latin typeface="VUBOLT+ArialMT"/>
                <a:cs typeface="VUBOLT+ArialMT"/>
              </a:rPr>
              <a:t> je</a:t>
            </a:r>
            <a:r>
              <a:rPr lang="de-DE" sz="2000" dirty="0">
                <a:solidFill>
                  <a:srgbClr val="FFFFFF"/>
                </a:solidFill>
                <a:latin typeface="VUBOLT+ArialMT"/>
                <a:cs typeface="VUBOLT+ArialMT"/>
              </a:rPr>
              <a:t> </a:t>
            </a:r>
            <a:r>
              <a:rPr sz="2000" dirty="0">
                <a:solidFill>
                  <a:srgbClr val="FFFFFF"/>
                </a:solidFill>
                <a:latin typeface="VUBOLT+ArialMT"/>
                <a:cs typeface="VUBOLT+ArialMT"/>
              </a:rPr>
              <a:t>w</a:t>
            </a:r>
            <a:r>
              <a:rPr lang="de-DE" sz="2000" dirty="0" err="1">
                <a:solidFill>
                  <a:srgbClr val="FFFFFF"/>
                </a:solidFill>
                <a:latin typeface="VUBOLT+ArialMT"/>
                <a:cs typeface="VUBOLT+ArialMT"/>
              </a:rPr>
              <a:t>ilt</a:t>
            </a:r>
            <a:r>
              <a:rPr sz="2000" dirty="0">
                <a:solidFill>
                  <a:srgbClr val="FFFFFF"/>
                </a:solidFill>
                <a:latin typeface="VUBOLT+ArialMT"/>
                <a:cs typeface="VUBOLT+ArialMT"/>
              </a:rPr>
              <a:t>) van de nieuwsbrief en de inhoud van de envelop.</a:t>
            </a:r>
          </a:p>
        </p:txBody>
      </p:sp>
      <p:sp>
        <p:nvSpPr>
          <p:cNvPr id="6" name="object 6"/>
          <p:cNvSpPr txBox="1"/>
          <p:nvPr/>
        </p:nvSpPr>
        <p:spPr>
          <a:xfrm>
            <a:off x="1120776" y="3368490"/>
            <a:ext cx="9411138" cy="1679947"/>
          </a:xfrm>
          <a:prstGeom prst="rect">
            <a:avLst/>
          </a:prstGeom>
        </p:spPr>
        <p:txBody>
          <a:bodyPr vert="horz" wrap="square" lIns="0" tIns="0" rIns="0" bIns="0" rtlCol="0">
            <a:spAutoFit/>
          </a:bodyPr>
          <a:lstStyle/>
          <a:p>
            <a:pPr marL="0" marR="0">
              <a:lnSpc>
                <a:spcPts val="2569"/>
              </a:lnSpc>
              <a:spcBef>
                <a:spcPts val="0"/>
              </a:spcBef>
              <a:spcAft>
                <a:spcPts val="0"/>
              </a:spcAft>
            </a:pPr>
            <a:r>
              <a:rPr sz="2300" b="1" dirty="0">
                <a:solidFill>
                  <a:srgbClr val="11AA81"/>
                </a:solidFill>
                <a:latin typeface="KWTTRG+Arial-BoldMT"/>
                <a:cs typeface="KWTTRG+Arial-BoldMT"/>
              </a:rPr>
              <a:t>Ontwerp de nieuwsbrief in een tekstdocument of in een ander </a:t>
            </a:r>
            <a:r>
              <a:rPr sz="2300" b="1" dirty="0" err="1">
                <a:solidFill>
                  <a:srgbClr val="11AA81"/>
                </a:solidFill>
                <a:latin typeface="KWTTRG+Arial-BoldMT"/>
                <a:cs typeface="KWTTRG+Arial-BoldMT"/>
              </a:rPr>
              <a:t>geschikt</a:t>
            </a:r>
            <a:r>
              <a:rPr sz="2300" b="1" dirty="0">
                <a:solidFill>
                  <a:srgbClr val="11AA81"/>
                </a:solidFill>
                <a:latin typeface="KWTTRG+Arial-BoldMT"/>
                <a:cs typeface="KWTTRG+Arial-BoldMT"/>
              </a:rPr>
              <a:t> document</a:t>
            </a:r>
            <a:r>
              <a:rPr lang="de-DE" sz="2300" b="1" dirty="0">
                <a:solidFill>
                  <a:srgbClr val="11AA81"/>
                </a:solidFill>
                <a:latin typeface="KWTTRG+Arial-BoldMT"/>
                <a:cs typeface="KWTTRG+Arial-BoldMT"/>
              </a:rPr>
              <a:t> als </a:t>
            </a:r>
            <a:r>
              <a:rPr sz="2300" b="1" dirty="0" err="1">
                <a:solidFill>
                  <a:srgbClr val="11AA81"/>
                </a:solidFill>
                <a:latin typeface="KWTTRG+Arial-BoldMT"/>
                <a:cs typeface="KWTTRG+Arial-BoldMT"/>
              </a:rPr>
              <a:t>sjabloon</a:t>
            </a:r>
            <a:r>
              <a:rPr sz="2300" b="1" dirty="0">
                <a:solidFill>
                  <a:srgbClr val="11AA81"/>
                </a:solidFill>
                <a:latin typeface="KWTTRG+Arial-BoldMT"/>
                <a:cs typeface="KWTTRG+Arial-BoldMT"/>
              </a:rPr>
              <a:t>. Je kunt bijvoorbeeld de gratis versie van MailChimp </a:t>
            </a:r>
            <a:r>
              <a:rPr sz="2300" b="1" dirty="0" err="1">
                <a:solidFill>
                  <a:srgbClr val="11AA81"/>
                </a:solidFill>
                <a:latin typeface="KWTTRG+Arial-BoldMT"/>
                <a:cs typeface="KWTTRG+Arial-BoldMT"/>
              </a:rPr>
              <a:t>gebruiken</a:t>
            </a:r>
            <a:r>
              <a:rPr lang="de-DE" sz="2300" b="1" dirty="0">
                <a:solidFill>
                  <a:srgbClr val="11AA81"/>
                </a:solidFill>
                <a:latin typeface="KWTTRG+Arial-BoldMT"/>
                <a:cs typeface="KWTTRG+Arial-BoldMT"/>
              </a:rPr>
              <a:t>. </a:t>
            </a:r>
            <a:r>
              <a:rPr sz="2300" b="1" dirty="0" err="1">
                <a:solidFill>
                  <a:srgbClr val="11AA81"/>
                </a:solidFill>
                <a:latin typeface="KWTTRG+Arial-BoldMT"/>
                <a:cs typeface="KWTTRG+Arial-BoldMT"/>
              </a:rPr>
              <a:t>Stuur</a:t>
            </a:r>
            <a:r>
              <a:rPr sz="2300" b="1" dirty="0">
                <a:solidFill>
                  <a:srgbClr val="11AA81"/>
                </a:solidFill>
                <a:latin typeface="KWTTRG+Arial-BoldMT"/>
                <a:cs typeface="KWTTRG+Arial-BoldMT"/>
              </a:rPr>
              <a:t> de nieuwsbrief naar een groep medestudenten/ </a:t>
            </a:r>
            <a:r>
              <a:rPr sz="2300" b="1" dirty="0" err="1">
                <a:solidFill>
                  <a:srgbClr val="11AA81"/>
                </a:solidFill>
                <a:latin typeface="KWTTRG+Arial-BoldMT"/>
                <a:cs typeface="KWTTRG+Arial-BoldMT"/>
              </a:rPr>
              <a:t>medestudenten</a:t>
            </a:r>
            <a:r>
              <a:rPr sz="2300" b="1" dirty="0">
                <a:solidFill>
                  <a:srgbClr val="11AA81"/>
                </a:solidFill>
                <a:latin typeface="KWTTRG+Arial-BoldMT"/>
                <a:cs typeface="KWTTRG+Arial-BoldMT"/>
              </a:rPr>
              <a:t> </a:t>
            </a:r>
            <a:r>
              <a:rPr sz="2300" b="1" dirty="0" err="1">
                <a:solidFill>
                  <a:srgbClr val="11AA81"/>
                </a:solidFill>
                <a:latin typeface="KWTTRG+Arial-BoldMT"/>
                <a:cs typeface="KWTTRG+Arial-BoldMT"/>
              </a:rPr>
              <a:t>en</a:t>
            </a:r>
            <a:r>
              <a:rPr lang="de-DE" sz="2300" b="1" dirty="0">
                <a:solidFill>
                  <a:srgbClr val="11AA81"/>
                </a:solidFill>
                <a:latin typeface="KWTTRG+Arial-BoldMT"/>
                <a:cs typeface="KWTTRG+Arial-BoldMT"/>
              </a:rPr>
              <a:t> b</a:t>
            </a:r>
            <a:r>
              <a:rPr sz="2300" b="1" dirty="0" err="1">
                <a:solidFill>
                  <a:srgbClr val="11AA81"/>
                </a:solidFill>
                <a:latin typeface="KWTTRG+Arial-BoldMT"/>
                <a:cs typeface="KWTTRG+Arial-BoldMT"/>
              </a:rPr>
              <a:t>espreek</a:t>
            </a:r>
            <a:r>
              <a:rPr sz="2300" b="1" dirty="0">
                <a:solidFill>
                  <a:srgbClr val="11AA81"/>
                </a:solidFill>
                <a:latin typeface="KWTTRG+Arial-BoldMT"/>
                <a:cs typeface="KWTTRG+Arial-BoldMT"/>
              </a:rPr>
              <a:t> de output in tweetallen/groepen.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20776" y="478009"/>
            <a:ext cx="7576577" cy="49212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FFFFFF"/>
                </a:solidFill>
                <a:latin typeface="KWTTRG+Arial-BoldMT"/>
                <a:cs typeface="KWTTRG+Arial-BoldMT"/>
              </a:rPr>
              <a:t>Activiteit in de klas: E-mailmarketing KPI's</a:t>
            </a:r>
          </a:p>
        </p:txBody>
      </p:sp>
      <p:sp>
        <p:nvSpPr>
          <p:cNvPr id="4" name="object 4"/>
          <p:cNvSpPr txBox="1"/>
          <p:nvPr/>
        </p:nvSpPr>
        <p:spPr>
          <a:xfrm>
            <a:off x="1120776" y="1537133"/>
            <a:ext cx="5655775" cy="321865"/>
          </a:xfrm>
          <a:prstGeom prst="rect">
            <a:avLst/>
          </a:prstGeom>
        </p:spPr>
        <p:txBody>
          <a:bodyPr vert="horz" wrap="square" lIns="0" tIns="0" rIns="0" bIns="0" rtlCol="0">
            <a:spAutoFit/>
          </a:bodyPr>
          <a:lstStyle/>
          <a:p>
            <a:pPr marL="0" marR="0">
              <a:lnSpc>
                <a:spcPts val="2234"/>
              </a:lnSpc>
              <a:spcBef>
                <a:spcPts val="0"/>
              </a:spcBef>
              <a:spcAft>
                <a:spcPts val="0"/>
              </a:spcAft>
            </a:pPr>
            <a:r>
              <a:rPr sz="2000" dirty="0">
                <a:solidFill>
                  <a:srgbClr val="FFFFFF"/>
                </a:solidFill>
                <a:latin typeface="VUBOLT+ArialMT"/>
                <a:cs typeface="VUBOLT+ArialMT"/>
              </a:rPr>
              <a:t>Kan individueel worden gedaan of met z'n tweeën of in een groep.</a:t>
            </a:r>
          </a:p>
        </p:txBody>
      </p:sp>
      <p:sp>
        <p:nvSpPr>
          <p:cNvPr id="5" name="object 5"/>
          <p:cNvSpPr txBox="1"/>
          <p:nvPr/>
        </p:nvSpPr>
        <p:spPr>
          <a:xfrm>
            <a:off x="1120776" y="2146734"/>
            <a:ext cx="9181039" cy="564257"/>
          </a:xfrm>
          <a:prstGeom prst="rect">
            <a:avLst/>
          </a:prstGeom>
        </p:spPr>
        <p:txBody>
          <a:bodyPr vert="horz" wrap="square" lIns="0" tIns="0" rIns="0" bIns="0" rtlCol="0">
            <a:spAutoFit/>
          </a:bodyPr>
          <a:lstStyle/>
          <a:p>
            <a:pPr marL="0" marR="0">
              <a:lnSpc>
                <a:spcPts val="2234"/>
              </a:lnSpc>
              <a:spcBef>
                <a:spcPts val="0"/>
              </a:spcBef>
              <a:spcAft>
                <a:spcPts val="0"/>
              </a:spcAft>
            </a:pPr>
            <a:r>
              <a:rPr sz="2000" dirty="0">
                <a:solidFill>
                  <a:srgbClr val="FFFFFF"/>
                </a:solidFill>
                <a:latin typeface="VUBOLT+ArialMT"/>
                <a:cs typeface="VUBOLT+ArialMT"/>
              </a:rPr>
              <a:t>Key Performance Indicators (KPI's) zijn meetgegevens die helpen het succes te </a:t>
            </a:r>
            <a:r>
              <a:rPr sz="2000" dirty="0" err="1">
                <a:solidFill>
                  <a:srgbClr val="FFFFFF"/>
                </a:solidFill>
                <a:latin typeface="VUBOLT+ArialMT"/>
                <a:cs typeface="VUBOLT+ArialMT"/>
              </a:rPr>
              <a:t>meten</a:t>
            </a:r>
            <a:r>
              <a:rPr sz="2000" dirty="0">
                <a:solidFill>
                  <a:srgbClr val="FFFFFF"/>
                </a:solidFill>
                <a:latin typeface="VUBOLT+ArialMT"/>
                <a:cs typeface="VUBOLT+ArialMT"/>
              </a:rPr>
              <a:t> van</a:t>
            </a:r>
            <a:r>
              <a:rPr lang="de-DE" sz="2000" dirty="0">
                <a:solidFill>
                  <a:srgbClr val="FFFFFF"/>
                </a:solidFill>
                <a:latin typeface="VUBOLT+ArialMT"/>
                <a:cs typeface="VUBOLT+ArialMT"/>
              </a:rPr>
              <a:t> </a:t>
            </a:r>
            <a:r>
              <a:rPr sz="2000" dirty="0">
                <a:solidFill>
                  <a:srgbClr val="FFFFFF"/>
                </a:solidFill>
                <a:latin typeface="VUBOLT+ArialMT"/>
                <a:cs typeface="VUBOLT+ArialMT"/>
              </a:rPr>
              <a:t>e-</a:t>
            </a:r>
            <a:r>
              <a:rPr sz="2000" dirty="0" err="1">
                <a:solidFill>
                  <a:srgbClr val="FFFFFF"/>
                </a:solidFill>
                <a:latin typeface="VUBOLT+ArialMT"/>
                <a:cs typeface="VUBOLT+ArialMT"/>
              </a:rPr>
              <a:t>mailmarketingcampagnes</a:t>
            </a:r>
            <a:r>
              <a:rPr sz="2000" dirty="0">
                <a:solidFill>
                  <a:srgbClr val="FFFFFF"/>
                </a:solidFill>
                <a:latin typeface="VUBOLT+ArialMT"/>
                <a:cs typeface="VUBOLT+ArialMT"/>
              </a:rPr>
              <a:t>.</a:t>
            </a:r>
          </a:p>
        </p:txBody>
      </p:sp>
      <p:sp>
        <p:nvSpPr>
          <p:cNvPr id="6" name="object 6"/>
          <p:cNvSpPr txBox="1"/>
          <p:nvPr/>
        </p:nvSpPr>
        <p:spPr>
          <a:xfrm>
            <a:off x="1122051" y="2796267"/>
            <a:ext cx="9090164" cy="641201"/>
          </a:xfrm>
          <a:prstGeom prst="rect">
            <a:avLst/>
          </a:prstGeom>
        </p:spPr>
        <p:txBody>
          <a:bodyPr vert="horz" wrap="square" lIns="0" tIns="0" rIns="0" bIns="0" rtlCol="0">
            <a:spAutoFit/>
          </a:bodyPr>
          <a:lstStyle/>
          <a:p>
            <a:pPr marL="0" marR="0">
              <a:lnSpc>
                <a:spcPts val="2457"/>
              </a:lnSpc>
              <a:spcBef>
                <a:spcPts val="0"/>
              </a:spcBef>
              <a:spcAft>
                <a:spcPts val="0"/>
              </a:spcAft>
            </a:pPr>
            <a:r>
              <a:rPr sz="2200" dirty="0">
                <a:solidFill>
                  <a:srgbClr val="FFFFFF"/>
                </a:solidFill>
                <a:latin typeface="VUBOLT+ArialMT"/>
                <a:cs typeface="VUBOLT+ArialMT"/>
              </a:rPr>
              <a:t>Ga online op zoek naar vijf of meer belangrijke e-mailmarketing KPI's, die je</a:t>
            </a:r>
            <a:r>
              <a:rPr lang="de-DE" sz="2200" dirty="0">
                <a:solidFill>
                  <a:srgbClr val="FFFFFF"/>
                </a:solidFill>
                <a:latin typeface="VUBOLT+ArialMT"/>
                <a:cs typeface="VUBOLT+ArialMT"/>
              </a:rPr>
              <a:t> </a:t>
            </a:r>
            <a:r>
              <a:rPr sz="2200" dirty="0" err="1">
                <a:solidFill>
                  <a:srgbClr val="FFFFFF"/>
                </a:solidFill>
                <a:latin typeface="VUBOLT+ArialMT"/>
                <a:cs typeface="VUBOLT+ArialMT"/>
              </a:rPr>
              <a:t>denken</a:t>
            </a:r>
            <a:r>
              <a:rPr sz="2200" dirty="0">
                <a:solidFill>
                  <a:srgbClr val="FFFFFF"/>
                </a:solidFill>
                <a:latin typeface="VUBOLT+ArialMT"/>
                <a:cs typeface="VUBOLT+ArialMT"/>
              </a:rPr>
              <a:t> dat bijgehouden moet worden.</a:t>
            </a:r>
          </a:p>
        </p:txBody>
      </p:sp>
      <p:sp>
        <p:nvSpPr>
          <p:cNvPr id="7" name="object 7"/>
          <p:cNvSpPr txBox="1"/>
          <p:nvPr/>
        </p:nvSpPr>
        <p:spPr>
          <a:xfrm>
            <a:off x="1120776" y="3648257"/>
            <a:ext cx="9004827" cy="1013098"/>
          </a:xfrm>
          <a:prstGeom prst="rect">
            <a:avLst/>
          </a:prstGeom>
        </p:spPr>
        <p:txBody>
          <a:bodyPr vert="horz" wrap="square" lIns="0" tIns="0" rIns="0" bIns="0" rtlCol="0">
            <a:spAutoFit/>
          </a:bodyPr>
          <a:lstStyle/>
          <a:p>
            <a:pPr marL="0" marR="0">
              <a:lnSpc>
                <a:spcPts val="2569"/>
              </a:lnSpc>
              <a:spcBef>
                <a:spcPts val="0"/>
              </a:spcBef>
              <a:spcAft>
                <a:spcPts val="0"/>
              </a:spcAft>
            </a:pPr>
            <a:r>
              <a:rPr sz="2300" b="1" dirty="0">
                <a:solidFill>
                  <a:srgbClr val="11AA81"/>
                </a:solidFill>
                <a:latin typeface="KWTTRG+Arial-BoldMT"/>
                <a:cs typeface="KWTTRG+Arial-BoldMT"/>
              </a:rPr>
              <a:t>Maak een lijst van je bevindingen en leg uit wat ze betekenen en waarom ze zo </a:t>
            </a:r>
            <a:r>
              <a:rPr lang="de-DE" sz="2300" b="1" dirty="0" err="1">
                <a:solidFill>
                  <a:srgbClr val="11AA81"/>
                </a:solidFill>
                <a:latin typeface="KWTTRG+Arial-BoldMT"/>
                <a:cs typeface="KWTTRG+Arial-BoldMT"/>
              </a:rPr>
              <a:t>belangrijk</a:t>
            </a:r>
            <a:r>
              <a:rPr lang="de-DE" sz="2300" b="1" dirty="0">
                <a:solidFill>
                  <a:srgbClr val="11AA81"/>
                </a:solidFill>
                <a:latin typeface="KWTTRG+Arial-BoldMT"/>
                <a:cs typeface="KWTTRG+Arial-BoldMT"/>
              </a:rPr>
              <a:t> </a:t>
            </a:r>
            <a:r>
              <a:rPr sz="2300" b="1" dirty="0" err="1">
                <a:solidFill>
                  <a:srgbClr val="11AA81"/>
                </a:solidFill>
                <a:latin typeface="KWTTRG+Arial-BoldMT"/>
                <a:cs typeface="KWTTRG+Arial-BoldMT"/>
              </a:rPr>
              <a:t>zijn</a:t>
            </a:r>
            <a:r>
              <a:rPr sz="2300" b="1" dirty="0">
                <a:solidFill>
                  <a:srgbClr val="11AA81"/>
                </a:solidFill>
                <a:latin typeface="KWTTRG+Arial-BoldMT"/>
                <a:cs typeface="KWTTRG+Arial-BoldMT"/>
              </a:rPr>
              <a:t>.</a:t>
            </a:r>
            <a:r>
              <a:rPr lang="de-DE" sz="2300" b="1" dirty="0">
                <a:solidFill>
                  <a:srgbClr val="11AA81"/>
                </a:solidFill>
                <a:latin typeface="KWTTRG+Arial-BoldMT"/>
                <a:cs typeface="KWTTRG+Arial-BoldMT"/>
              </a:rPr>
              <a:t> </a:t>
            </a:r>
            <a:r>
              <a:rPr sz="2300" b="1" dirty="0" err="1">
                <a:solidFill>
                  <a:srgbClr val="11AA81"/>
                </a:solidFill>
                <a:latin typeface="KWTTRG+Arial-BoldMT"/>
                <a:cs typeface="KWTTRG+Arial-BoldMT"/>
              </a:rPr>
              <a:t>Bespreek</a:t>
            </a:r>
            <a:r>
              <a:rPr sz="2300" b="1" dirty="0">
                <a:solidFill>
                  <a:srgbClr val="11AA81"/>
                </a:solidFill>
                <a:latin typeface="KWTTRG+Arial-BoldMT"/>
                <a:cs typeface="KWTTRG+Arial-BoldMT"/>
              </a:rPr>
              <a:t> en vergelijk je bevindingen in kleine groepjes.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01133" y="354910"/>
            <a:ext cx="10319403" cy="1195135"/>
          </a:xfrm>
          <a:prstGeom prst="rect">
            <a:avLst/>
          </a:prstGeom>
        </p:spPr>
        <p:txBody>
          <a:bodyPr vert="horz" wrap="square" lIns="0" tIns="0" rIns="0" bIns="0" rtlCol="0">
            <a:spAutoFit/>
          </a:bodyPr>
          <a:lstStyle/>
          <a:p>
            <a:pPr marL="0" marR="0">
              <a:lnSpc>
                <a:spcPts val="4915"/>
              </a:lnSpc>
              <a:spcBef>
                <a:spcPts val="0"/>
              </a:spcBef>
              <a:spcAft>
                <a:spcPts val="0"/>
              </a:spcAft>
            </a:pPr>
            <a:r>
              <a:rPr sz="3600" b="1" dirty="0">
                <a:solidFill>
                  <a:srgbClr val="161249"/>
                </a:solidFill>
                <a:latin typeface="KWTTRG+Arial-BoldMT"/>
                <a:cs typeface="KWTTRG+Arial-BoldMT"/>
              </a:rPr>
              <a:t>Voorbeeld van een e-mailmarketingplatform:</a:t>
            </a:r>
          </a:p>
          <a:p>
            <a:pPr marL="0" marR="0">
              <a:lnSpc>
                <a:spcPts val="4751"/>
              </a:lnSpc>
              <a:spcBef>
                <a:spcPts val="0"/>
              </a:spcBef>
              <a:spcAft>
                <a:spcPts val="0"/>
              </a:spcAft>
            </a:pPr>
            <a:r>
              <a:rPr sz="3600" b="1" dirty="0">
                <a:solidFill>
                  <a:srgbClr val="D12477"/>
                </a:solidFill>
                <a:latin typeface="KWTTRG+Arial-BoldMT"/>
                <a:cs typeface="KWTTRG+Arial-BoldMT"/>
              </a:rPr>
              <a:t>Mailchimp</a:t>
            </a:r>
          </a:p>
        </p:txBody>
      </p:sp>
      <p:sp>
        <p:nvSpPr>
          <p:cNvPr id="4" name="object 4"/>
          <p:cNvSpPr txBox="1"/>
          <p:nvPr/>
        </p:nvSpPr>
        <p:spPr>
          <a:xfrm>
            <a:off x="565595" y="1539486"/>
            <a:ext cx="6461700" cy="350737"/>
          </a:xfrm>
          <a:prstGeom prst="rect">
            <a:avLst/>
          </a:prstGeom>
        </p:spPr>
        <p:txBody>
          <a:bodyPr vert="horz" wrap="square" lIns="0" tIns="0" rIns="0" bIns="0" rtlCol="0">
            <a:spAutoFit/>
          </a:bodyPr>
          <a:lstStyle/>
          <a:p>
            <a:pPr marL="0" marR="0">
              <a:lnSpc>
                <a:spcPts val="3128"/>
              </a:lnSpc>
              <a:spcBef>
                <a:spcPts val="0"/>
              </a:spcBef>
              <a:spcAft>
                <a:spcPts val="0"/>
              </a:spcAft>
            </a:pPr>
            <a:r>
              <a:rPr sz="1800" dirty="0">
                <a:solidFill>
                  <a:srgbClr val="161249"/>
                </a:solidFill>
                <a:latin typeface="VUBOLT+ArialMT"/>
                <a:cs typeface="VUBOLT+ArialMT"/>
              </a:rPr>
              <a:t>- Een alles-in-één marketingplatform voor kleine bedrijven</a:t>
            </a:r>
          </a:p>
        </p:txBody>
      </p:sp>
      <p:sp>
        <p:nvSpPr>
          <p:cNvPr id="5" name="object 5"/>
          <p:cNvSpPr txBox="1"/>
          <p:nvPr/>
        </p:nvSpPr>
        <p:spPr>
          <a:xfrm>
            <a:off x="1203371" y="1861946"/>
            <a:ext cx="11180160" cy="748282"/>
          </a:xfrm>
          <a:prstGeom prst="rect">
            <a:avLst/>
          </a:prstGeom>
        </p:spPr>
        <p:txBody>
          <a:bodyPr vert="horz" wrap="square" lIns="0" tIns="0" rIns="0" bIns="0" rtlCol="0">
            <a:spAutoFit/>
          </a:bodyPr>
          <a:lstStyle/>
          <a:p>
            <a:pPr marL="0" marR="0">
              <a:lnSpc>
                <a:spcPts val="3128"/>
              </a:lnSpc>
              <a:spcBef>
                <a:spcPts val="0"/>
              </a:spcBef>
              <a:spcAft>
                <a:spcPts val="0"/>
              </a:spcAft>
            </a:pPr>
            <a:r>
              <a:rPr sz="1800" dirty="0">
                <a:solidFill>
                  <a:srgbClr val="161249"/>
                </a:solidFill>
                <a:latin typeface="VUBOLT+ArialMT"/>
                <a:cs typeface="VUBOLT+ArialMT"/>
              </a:rPr>
              <a:t>- De grootste gebruikers zijn eigenaars van e-commercewinkels, digitale bedrijven, freelancers en </a:t>
            </a:r>
            <a:r>
              <a:rPr sz="1800" dirty="0" err="1">
                <a:solidFill>
                  <a:srgbClr val="161249"/>
                </a:solidFill>
                <a:latin typeface="VUBOLT+ArialMT"/>
                <a:cs typeface="VUBOLT+ArialMT"/>
              </a:rPr>
              <a:t>marketingbedrijven</a:t>
            </a:r>
            <a:r>
              <a:rPr sz="1800" dirty="0">
                <a:solidFill>
                  <a:srgbClr val="161249"/>
                </a:solidFill>
                <a:latin typeface="VUBOLT+ArialMT"/>
                <a:cs typeface="VUBOLT+ArialMT"/>
              </a:rPr>
              <a:t>.</a:t>
            </a:r>
          </a:p>
        </p:txBody>
      </p:sp>
      <p:sp>
        <p:nvSpPr>
          <p:cNvPr id="6" name="object 6"/>
          <p:cNvSpPr txBox="1"/>
          <p:nvPr/>
        </p:nvSpPr>
        <p:spPr>
          <a:xfrm>
            <a:off x="601133" y="2628117"/>
            <a:ext cx="11451925" cy="1835118"/>
          </a:xfrm>
          <a:prstGeom prst="rect">
            <a:avLst/>
          </a:prstGeom>
        </p:spPr>
        <p:txBody>
          <a:bodyPr vert="horz" wrap="square" lIns="0" tIns="0" rIns="0" bIns="0" rtlCol="0">
            <a:spAutoFit/>
          </a:bodyPr>
          <a:lstStyle/>
          <a:p>
            <a:pPr marL="0" marR="0">
              <a:lnSpc>
                <a:spcPts val="3128"/>
              </a:lnSpc>
              <a:spcBef>
                <a:spcPts val="0"/>
              </a:spcBef>
              <a:spcAft>
                <a:spcPts val="0"/>
              </a:spcAft>
            </a:pPr>
            <a:r>
              <a:rPr sz="1800" dirty="0">
                <a:solidFill>
                  <a:srgbClr val="161249"/>
                </a:solidFill>
                <a:latin typeface="VUBOLT+ArialMT"/>
                <a:cs typeface="VUBOLT+ArialMT"/>
              </a:rPr>
              <a:t>- Het doel </a:t>
            </a:r>
            <a:r>
              <a:rPr sz="1800" u="sng" dirty="0">
                <a:solidFill>
                  <a:srgbClr val="0563C1"/>
                </a:solidFill>
                <a:latin typeface="VUBOLT+ArialMT"/>
                <a:cs typeface="VUBOLT+ArialMT"/>
                <a:hlinkClick r:id="rId3">
                  <a:extLst>
                    <a:ext uri="{A12FA001-AC4F-418D-AE19-62706E023703}">
                      <ahyp:hlinkClr xmlns:ahyp="http://schemas.microsoft.com/office/drawing/2018/hyperlinkcolor" val="tx"/>
                    </a:ext>
                  </a:extLst>
                </a:hlinkClick>
              </a:rPr>
              <a:t>van Mailchimp </a:t>
            </a:r>
            <a:r>
              <a:rPr sz="1800" dirty="0">
                <a:solidFill>
                  <a:srgbClr val="161249"/>
                </a:solidFill>
                <a:latin typeface="VUBOLT+ArialMT"/>
                <a:cs typeface="VUBOLT+ArialMT"/>
              </a:rPr>
              <a:t>is om "kleine bedrijven te </a:t>
            </a:r>
            <a:r>
              <a:rPr sz="1800" dirty="0" err="1">
                <a:solidFill>
                  <a:srgbClr val="161249"/>
                </a:solidFill>
                <a:latin typeface="VUBOLT+ArialMT"/>
                <a:cs typeface="VUBOLT+ArialMT"/>
              </a:rPr>
              <a:t>helpen</a:t>
            </a:r>
            <a:r>
              <a:rPr sz="1800" dirty="0">
                <a:solidFill>
                  <a:srgbClr val="161249"/>
                </a:solidFill>
                <a:latin typeface="VUBOLT+ArialMT"/>
                <a:cs typeface="VUBOLT+ArialMT"/>
              </a:rPr>
              <a:t> slimmer</a:t>
            </a:r>
            <a:r>
              <a:rPr lang="de-DE" sz="1800" dirty="0">
                <a:solidFill>
                  <a:srgbClr val="161249"/>
                </a:solidFill>
                <a:latin typeface="VUBOLT+ArialMT"/>
                <a:cs typeface="VUBOLT+ArialMT"/>
              </a:rPr>
              <a:t>end</a:t>
            </a:r>
            <a:r>
              <a:rPr sz="1800" dirty="0">
                <a:solidFill>
                  <a:srgbClr val="161249"/>
                </a:solidFill>
                <a:latin typeface="VUBOLT+ArialMT"/>
                <a:cs typeface="VUBOLT+ArialMT"/>
              </a:rPr>
              <a:t> te marketen zodat ze sneller </a:t>
            </a:r>
            <a:r>
              <a:rPr sz="1800" dirty="0" err="1">
                <a:solidFill>
                  <a:srgbClr val="161249"/>
                </a:solidFill>
                <a:latin typeface="VUBOLT+ArialMT"/>
                <a:cs typeface="VUBOLT+ArialMT"/>
              </a:rPr>
              <a:t>kunnen</a:t>
            </a:r>
            <a:r>
              <a:rPr sz="1800" dirty="0">
                <a:solidFill>
                  <a:srgbClr val="161249"/>
                </a:solidFill>
                <a:latin typeface="VUBOLT+ArialMT"/>
                <a:cs typeface="VUBOLT+ArialMT"/>
              </a:rPr>
              <a:t> </a:t>
            </a:r>
            <a:r>
              <a:rPr sz="1800" dirty="0" err="1">
                <a:solidFill>
                  <a:srgbClr val="161249"/>
                </a:solidFill>
                <a:latin typeface="VUBOLT+ArialMT"/>
                <a:cs typeface="VUBOLT+ArialMT"/>
              </a:rPr>
              <a:t>groeien</a:t>
            </a:r>
            <a:r>
              <a:rPr sz="1800" dirty="0">
                <a:solidFill>
                  <a:srgbClr val="161249"/>
                </a:solidFill>
                <a:latin typeface="VUBOLT+ArialMT"/>
                <a:cs typeface="VUBOLT+ArialMT"/>
              </a:rPr>
              <a:t>.</a:t>
            </a:r>
          </a:p>
          <a:p>
            <a:pPr marL="0" marR="0">
              <a:lnSpc>
                <a:spcPts val="2760"/>
              </a:lnSpc>
              <a:spcBef>
                <a:spcPts val="0"/>
              </a:spcBef>
              <a:spcAft>
                <a:spcPts val="0"/>
              </a:spcAft>
            </a:pPr>
            <a:r>
              <a:rPr sz="1800" dirty="0">
                <a:solidFill>
                  <a:srgbClr val="161249"/>
                </a:solidFill>
                <a:latin typeface="VUBOLT+ArialMT"/>
                <a:cs typeface="VUBOLT+ArialMT"/>
              </a:rPr>
              <a:t>- Gebruiksvriendelijk → ontworpen om het publiek centraal te stellen, zodat gebruikers marketinge-mails kunnen </a:t>
            </a:r>
            <a:r>
              <a:rPr sz="1800" dirty="0" err="1">
                <a:solidFill>
                  <a:srgbClr val="161249"/>
                </a:solidFill>
                <a:latin typeface="VUBOLT+ArialMT"/>
                <a:cs typeface="VUBOLT+ArialMT"/>
              </a:rPr>
              <a:t>verzenden</a:t>
            </a:r>
            <a:r>
              <a:rPr sz="1800" dirty="0">
                <a:solidFill>
                  <a:srgbClr val="161249"/>
                </a:solidFill>
                <a:latin typeface="VUBOLT+ArialMT"/>
                <a:cs typeface="VUBOLT+ArialMT"/>
              </a:rPr>
              <a:t> </a:t>
            </a:r>
            <a:r>
              <a:rPr sz="1800" dirty="0" err="1">
                <a:solidFill>
                  <a:srgbClr val="161249"/>
                </a:solidFill>
                <a:latin typeface="VUBOLT+ArialMT"/>
                <a:cs typeface="VUBOLT+ArialMT"/>
              </a:rPr>
              <a:t>en</a:t>
            </a:r>
            <a:r>
              <a:rPr lang="de-DE" sz="1800" dirty="0">
                <a:solidFill>
                  <a:srgbClr val="161249"/>
                </a:solidFill>
                <a:latin typeface="VUBOLT+ArialMT"/>
                <a:cs typeface="VUBOLT+ArialMT"/>
              </a:rPr>
              <a:t> </a:t>
            </a:r>
            <a:r>
              <a:rPr sz="1800" dirty="0" err="1">
                <a:solidFill>
                  <a:srgbClr val="161249"/>
                </a:solidFill>
                <a:latin typeface="VUBOLT+ArialMT"/>
                <a:cs typeface="VUBOLT+ArialMT"/>
              </a:rPr>
              <a:t>geautomatiseerde</a:t>
            </a:r>
            <a:r>
              <a:rPr sz="1800" dirty="0">
                <a:solidFill>
                  <a:srgbClr val="161249"/>
                </a:solidFill>
                <a:latin typeface="VUBOLT+ArialMT"/>
                <a:cs typeface="VUBOLT+ArialMT"/>
              </a:rPr>
              <a:t> berichten, maak gerichte advertentiecampagnes, bouw landingspagina's, faciliteer rapportage </a:t>
            </a:r>
            <a:r>
              <a:rPr sz="1800" dirty="0" err="1">
                <a:solidFill>
                  <a:srgbClr val="161249"/>
                </a:solidFill>
                <a:latin typeface="VUBOLT+ArialMT"/>
                <a:cs typeface="VUBOLT+ArialMT"/>
              </a:rPr>
              <a:t>en</a:t>
            </a:r>
            <a:r>
              <a:rPr lang="de-DE" sz="1800" dirty="0">
                <a:solidFill>
                  <a:srgbClr val="161249"/>
                </a:solidFill>
                <a:latin typeface="VUBOLT+ArialMT"/>
                <a:cs typeface="VUBOLT+ArialMT"/>
              </a:rPr>
              <a:t> </a:t>
            </a:r>
            <a:r>
              <a:rPr sz="1800" dirty="0">
                <a:solidFill>
                  <a:srgbClr val="161249"/>
                </a:solidFill>
                <a:latin typeface="VUBOLT+ArialMT"/>
                <a:cs typeface="VUBOLT+ArialMT"/>
              </a:rPr>
              <a:t>analytics enz.</a:t>
            </a:r>
          </a:p>
        </p:txBody>
      </p:sp>
      <p:sp>
        <p:nvSpPr>
          <p:cNvPr id="7" name="object 7"/>
          <p:cNvSpPr txBox="1"/>
          <p:nvPr/>
        </p:nvSpPr>
        <p:spPr>
          <a:xfrm>
            <a:off x="772669" y="4496334"/>
            <a:ext cx="11790292" cy="350737"/>
          </a:xfrm>
          <a:prstGeom prst="rect">
            <a:avLst/>
          </a:prstGeom>
        </p:spPr>
        <p:txBody>
          <a:bodyPr vert="horz" wrap="square" lIns="0" tIns="0" rIns="0" bIns="0" rtlCol="0">
            <a:spAutoFit/>
          </a:bodyPr>
          <a:lstStyle/>
          <a:p>
            <a:pPr marL="0" marR="0">
              <a:lnSpc>
                <a:spcPts val="3128"/>
              </a:lnSpc>
              <a:spcBef>
                <a:spcPts val="0"/>
              </a:spcBef>
              <a:spcAft>
                <a:spcPts val="0"/>
              </a:spcAft>
            </a:pPr>
            <a:r>
              <a:rPr sz="1800" dirty="0">
                <a:solidFill>
                  <a:srgbClr val="161249"/>
                </a:solidFill>
                <a:latin typeface="VUBOLT+ArialMT"/>
                <a:cs typeface="VUBOLT+ArialMT"/>
              </a:rPr>
              <a:t>- Opgericht in 2001, gevestigd in Atlanta, GA, heeft meer dan 1000 werknemers en is in privébezit</a:t>
            </a:r>
          </a:p>
        </p:txBody>
      </p:sp>
      <p:sp>
        <p:nvSpPr>
          <p:cNvPr id="8" name="object 8"/>
          <p:cNvSpPr txBox="1"/>
          <p:nvPr/>
        </p:nvSpPr>
        <p:spPr>
          <a:xfrm>
            <a:off x="772669" y="4880171"/>
            <a:ext cx="3436085" cy="435371"/>
          </a:xfrm>
          <a:prstGeom prst="rect">
            <a:avLst/>
          </a:prstGeom>
        </p:spPr>
        <p:txBody>
          <a:bodyPr vert="horz" wrap="square" lIns="0" tIns="0" rIns="0" bIns="0" rtlCol="0">
            <a:spAutoFit/>
          </a:bodyPr>
          <a:lstStyle/>
          <a:p>
            <a:pPr marL="0" marR="0">
              <a:lnSpc>
                <a:spcPts val="3128"/>
              </a:lnSpc>
              <a:spcBef>
                <a:spcPts val="0"/>
              </a:spcBef>
              <a:spcAft>
                <a:spcPts val="0"/>
              </a:spcAft>
            </a:pPr>
            <a:r>
              <a:rPr sz="1800" dirty="0">
                <a:solidFill>
                  <a:srgbClr val="161249"/>
                </a:solidFill>
                <a:latin typeface="VUBOLT+ArialMT"/>
                <a:cs typeface="VUBOLT+ArialMT"/>
              </a:rPr>
              <a:t>- Plannen van gratis tot premium</a:t>
            </a:r>
          </a:p>
        </p:txBody>
      </p:sp>
      <p:sp>
        <p:nvSpPr>
          <p:cNvPr id="9" name="object 9"/>
          <p:cNvSpPr txBox="1"/>
          <p:nvPr/>
        </p:nvSpPr>
        <p:spPr>
          <a:xfrm>
            <a:off x="772669" y="5197843"/>
            <a:ext cx="10572936" cy="682778"/>
          </a:xfrm>
          <a:prstGeom prst="rect">
            <a:avLst/>
          </a:prstGeom>
        </p:spPr>
        <p:txBody>
          <a:bodyPr vert="horz" wrap="square" lIns="0" tIns="0" rIns="0" bIns="0" rtlCol="0">
            <a:spAutoFit/>
          </a:bodyPr>
          <a:lstStyle/>
          <a:p>
            <a:pPr marL="0" marR="0">
              <a:lnSpc>
                <a:spcPts val="3128"/>
              </a:lnSpc>
              <a:spcBef>
                <a:spcPts val="0"/>
              </a:spcBef>
              <a:spcAft>
                <a:spcPts val="0"/>
              </a:spcAft>
            </a:pPr>
            <a:r>
              <a:rPr sz="1800" dirty="0">
                <a:solidFill>
                  <a:srgbClr val="161249"/>
                </a:solidFill>
                <a:latin typeface="VUBOLT+ArialMT"/>
                <a:cs typeface="VUBOLT+ArialMT"/>
              </a:rPr>
              <a:t>- Functies zoals A/B-testen, kant-en-klare e-mailsjablonen, geautomatiseerde klanttrajecten,</a:t>
            </a:r>
          </a:p>
          <a:p>
            <a:pPr marL="427555" marR="0">
              <a:lnSpc>
                <a:spcPts val="2010"/>
              </a:lnSpc>
              <a:spcBef>
                <a:spcPts val="0"/>
              </a:spcBef>
              <a:spcAft>
                <a:spcPts val="0"/>
              </a:spcAft>
            </a:pPr>
            <a:r>
              <a:rPr sz="1800" dirty="0">
                <a:solidFill>
                  <a:srgbClr val="161249"/>
                </a:solidFill>
                <a:latin typeface="VUBOLT+ArialMT"/>
                <a:cs typeface="VUBOLT+ArialMT"/>
              </a:rPr>
              <a:t>landingspagina's, lijstbeheer etc. (afhankelijk van het plan)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838200" y="745952"/>
            <a:ext cx="9531374" cy="662384"/>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Hoe begin je met </a:t>
            </a:r>
            <a:r>
              <a:rPr sz="4400" b="1" dirty="0">
                <a:solidFill>
                  <a:srgbClr val="D12477"/>
                </a:solidFill>
                <a:latin typeface="KWTTRG+Arial-BoldMT"/>
                <a:cs typeface="KWTTRG+Arial-BoldMT"/>
              </a:rPr>
              <a:t>Mailchimp</a:t>
            </a:r>
            <a:r>
              <a:rPr sz="4400" b="1" dirty="0">
                <a:solidFill>
                  <a:srgbClr val="161249"/>
                </a:solidFill>
                <a:latin typeface="KWTTRG+Arial-BoldMT"/>
                <a:cs typeface="KWTTRG+Arial-BoldMT"/>
              </a:rPr>
              <a:t>?</a:t>
            </a:r>
          </a:p>
        </p:txBody>
      </p:sp>
      <p:sp>
        <p:nvSpPr>
          <p:cNvPr id="4" name="object 4"/>
          <p:cNvSpPr txBox="1"/>
          <p:nvPr/>
        </p:nvSpPr>
        <p:spPr>
          <a:xfrm>
            <a:off x="1015996" y="1449435"/>
            <a:ext cx="9739431" cy="795089"/>
          </a:xfrm>
          <a:prstGeom prst="rect">
            <a:avLst/>
          </a:prstGeom>
        </p:spPr>
        <p:txBody>
          <a:bodyPr vert="horz" wrap="square" lIns="0" tIns="0" rIns="0" bIns="0" rtlCol="0">
            <a:spAutoFit/>
          </a:bodyPr>
          <a:lstStyle/>
          <a:p>
            <a:pPr marL="0" marR="0">
              <a:lnSpc>
                <a:spcPts val="3128"/>
              </a:lnSpc>
              <a:spcBef>
                <a:spcPts val="0"/>
              </a:spcBef>
              <a:spcAft>
                <a:spcPts val="0"/>
              </a:spcAft>
            </a:pPr>
            <a:r>
              <a:rPr sz="2800" dirty="0">
                <a:solidFill>
                  <a:srgbClr val="D12477"/>
                </a:solidFill>
                <a:latin typeface="VUBOLT+ArialMT"/>
                <a:cs typeface="VUBOLT+ArialMT"/>
              </a:rPr>
              <a:t>1. </a:t>
            </a:r>
            <a:r>
              <a:rPr sz="2800" dirty="0">
                <a:solidFill>
                  <a:srgbClr val="161249"/>
                </a:solidFill>
                <a:latin typeface="VUBOLT+ArialMT"/>
                <a:cs typeface="VUBOLT+ArialMT"/>
              </a:rPr>
              <a:t>Begin met </a:t>
            </a:r>
            <a:r>
              <a:rPr sz="2800" u="sng" dirty="0">
                <a:solidFill>
                  <a:srgbClr val="0563C1"/>
                </a:solidFill>
                <a:latin typeface="VUBOLT+ArialMT"/>
                <a:cs typeface="VUBOLT+ArialMT"/>
                <a:hlinkClick r:id="rId3">
                  <a:extLst>
                    <a:ext uri="{A12FA001-AC4F-418D-AE19-62706E023703}">
                      <ahyp:hlinkClr xmlns:ahyp="http://schemas.microsoft.com/office/drawing/2018/hyperlinkcolor" val="tx"/>
                    </a:ext>
                  </a:extLst>
                </a:hlinkClick>
              </a:rPr>
              <a:t>het aanmaken van een account </a:t>
            </a:r>
            <a:r>
              <a:rPr sz="2800" dirty="0">
                <a:solidFill>
                  <a:srgbClr val="161249"/>
                </a:solidFill>
                <a:latin typeface="VUBOLT+ArialMT"/>
                <a:cs typeface="VUBOLT+ArialMT"/>
              </a:rPr>
              <a:t>en kies de </a:t>
            </a:r>
            <a:r>
              <a:rPr sz="2800" dirty="0" err="1">
                <a:solidFill>
                  <a:srgbClr val="161249"/>
                </a:solidFill>
                <a:latin typeface="VUBOLT+ArialMT"/>
                <a:cs typeface="VUBOLT+ArialMT"/>
              </a:rPr>
              <a:t>meest</a:t>
            </a:r>
            <a:r>
              <a:rPr sz="2800" dirty="0">
                <a:solidFill>
                  <a:srgbClr val="161249"/>
                </a:solidFill>
                <a:latin typeface="VUBOLT+ArialMT"/>
                <a:cs typeface="VUBOLT+ArialMT"/>
              </a:rPr>
              <a:t> </a:t>
            </a:r>
            <a:r>
              <a:rPr sz="2800" dirty="0" err="1">
                <a:solidFill>
                  <a:srgbClr val="161249"/>
                </a:solidFill>
                <a:latin typeface="VUBOLT+ArialMT"/>
                <a:cs typeface="VUBOLT+ArialMT"/>
              </a:rPr>
              <a:t>geschikte</a:t>
            </a:r>
            <a:r>
              <a:rPr lang="de-DE" sz="2800" dirty="0">
                <a:solidFill>
                  <a:srgbClr val="161249"/>
                </a:solidFill>
                <a:latin typeface="VUBOLT+ArialMT"/>
                <a:cs typeface="VUBOLT+ArialMT"/>
              </a:rPr>
              <a:t> </a:t>
            </a:r>
            <a:r>
              <a:rPr sz="2800" dirty="0">
                <a:solidFill>
                  <a:srgbClr val="161249"/>
                </a:solidFill>
                <a:latin typeface="VUBOLT+ArialMT"/>
                <a:cs typeface="VUBOLT+ArialMT"/>
              </a:rPr>
              <a:t>plan voor uw bedrijf</a:t>
            </a:r>
          </a:p>
        </p:txBody>
      </p:sp>
      <p:sp>
        <p:nvSpPr>
          <p:cNvPr id="5" name="object 5"/>
          <p:cNvSpPr txBox="1"/>
          <p:nvPr/>
        </p:nvSpPr>
        <p:spPr>
          <a:xfrm>
            <a:off x="1015996" y="2336809"/>
            <a:ext cx="8465403" cy="3116238"/>
          </a:xfrm>
          <a:prstGeom prst="rect">
            <a:avLst/>
          </a:prstGeom>
        </p:spPr>
        <p:txBody>
          <a:bodyPr vert="horz" wrap="square" lIns="0" tIns="0" rIns="0" bIns="0" rtlCol="0">
            <a:spAutoFit/>
          </a:bodyPr>
          <a:lstStyle/>
          <a:p>
            <a:pPr marL="0" marR="0">
              <a:lnSpc>
                <a:spcPts val="3128"/>
              </a:lnSpc>
              <a:spcBef>
                <a:spcPts val="0"/>
              </a:spcBef>
              <a:spcAft>
                <a:spcPts val="0"/>
              </a:spcAft>
            </a:pPr>
            <a:r>
              <a:rPr sz="2800" dirty="0">
                <a:solidFill>
                  <a:srgbClr val="D12477"/>
                </a:solidFill>
                <a:latin typeface="VUBOLT+ArialMT"/>
                <a:cs typeface="VUBOLT+ArialMT"/>
              </a:rPr>
              <a:t>2. </a:t>
            </a:r>
            <a:r>
              <a:rPr sz="2800" dirty="0">
                <a:solidFill>
                  <a:srgbClr val="161249"/>
                </a:solidFill>
                <a:latin typeface="VUBOLT+ArialMT"/>
                <a:cs typeface="VUBOLT+ArialMT"/>
              </a:rPr>
              <a:t>Contacten toevoegen of verzamelen om een publiek te maken</a:t>
            </a:r>
          </a:p>
          <a:p>
            <a:pPr marL="0" marR="0">
              <a:lnSpc>
                <a:spcPts val="3128"/>
              </a:lnSpc>
              <a:spcBef>
                <a:spcPts val="881"/>
              </a:spcBef>
              <a:spcAft>
                <a:spcPts val="0"/>
              </a:spcAft>
            </a:pPr>
            <a:r>
              <a:rPr sz="2800" dirty="0">
                <a:solidFill>
                  <a:srgbClr val="D12477"/>
                </a:solidFill>
                <a:latin typeface="VUBOLT+ArialMT"/>
                <a:cs typeface="VUBOLT+ArialMT"/>
              </a:rPr>
              <a:t>3. </a:t>
            </a:r>
            <a:r>
              <a:rPr sz="2800" dirty="0">
                <a:solidFill>
                  <a:srgbClr val="161249"/>
                </a:solidFill>
                <a:latin typeface="VUBOLT+ArialMT"/>
                <a:cs typeface="VUBOLT+ArialMT"/>
              </a:rPr>
              <a:t>Maak een aanmeldingsformulier voor je website/e-commerce</a:t>
            </a:r>
          </a:p>
          <a:p>
            <a:pPr marL="0" marR="0">
              <a:lnSpc>
                <a:spcPts val="3128"/>
              </a:lnSpc>
              <a:spcBef>
                <a:spcPts val="831"/>
              </a:spcBef>
              <a:spcAft>
                <a:spcPts val="0"/>
              </a:spcAft>
            </a:pPr>
            <a:r>
              <a:rPr sz="2800" dirty="0">
                <a:solidFill>
                  <a:srgbClr val="D12477"/>
                </a:solidFill>
                <a:latin typeface="VUBOLT+ArialMT"/>
                <a:cs typeface="VUBOLT+ArialMT"/>
              </a:rPr>
              <a:t>4. </a:t>
            </a:r>
            <a:r>
              <a:rPr sz="2800" dirty="0">
                <a:solidFill>
                  <a:srgbClr val="161249"/>
                </a:solidFill>
                <a:latin typeface="VUBOLT+ArialMT"/>
                <a:cs typeface="VUBOLT+ArialMT"/>
              </a:rPr>
              <a:t>Bepaal je doelgroep</a:t>
            </a:r>
          </a:p>
          <a:p>
            <a:pPr marL="0" marR="0">
              <a:lnSpc>
                <a:spcPts val="3128"/>
              </a:lnSpc>
              <a:spcBef>
                <a:spcPts val="881"/>
              </a:spcBef>
              <a:spcAft>
                <a:spcPts val="0"/>
              </a:spcAft>
            </a:pPr>
            <a:r>
              <a:rPr sz="2800" dirty="0">
                <a:solidFill>
                  <a:srgbClr val="D12477"/>
                </a:solidFill>
                <a:latin typeface="VUBOLT+ArialMT"/>
                <a:cs typeface="VUBOLT+ArialMT"/>
              </a:rPr>
              <a:t>5. </a:t>
            </a:r>
            <a:r>
              <a:rPr sz="2800" dirty="0">
                <a:solidFill>
                  <a:srgbClr val="161249"/>
                </a:solidFill>
                <a:latin typeface="VUBOLT+ArialMT"/>
                <a:cs typeface="VUBOLT+ArialMT"/>
              </a:rPr>
              <a:t>Schrijf en ontwerp je </a:t>
            </a:r>
            <a:r>
              <a:rPr sz="2800" dirty="0" err="1">
                <a:solidFill>
                  <a:srgbClr val="161249"/>
                </a:solidFill>
                <a:latin typeface="VUBOLT+ArialMT"/>
                <a:cs typeface="VUBOLT+ArialMT"/>
              </a:rPr>
              <a:t>eerste</a:t>
            </a:r>
            <a:r>
              <a:rPr sz="2800" dirty="0">
                <a:solidFill>
                  <a:srgbClr val="161249"/>
                </a:solidFill>
                <a:latin typeface="VUBOLT+ArialMT"/>
                <a:cs typeface="VUBOLT+ArialMT"/>
              </a:rPr>
              <a:t> e-mail</a:t>
            </a:r>
            <a:br>
              <a:rPr lang="de-DE" sz="2800" dirty="0">
                <a:solidFill>
                  <a:srgbClr val="161249"/>
                </a:solidFill>
                <a:latin typeface="VUBOLT+ArialMT"/>
                <a:cs typeface="VUBOLT+ArialMT"/>
              </a:rPr>
            </a:br>
            <a:r>
              <a:rPr sz="2800" dirty="0">
                <a:solidFill>
                  <a:srgbClr val="D12477"/>
                </a:solidFill>
                <a:latin typeface="VUBOLT+ArialMT"/>
                <a:cs typeface="VUBOLT+ArialMT"/>
              </a:rPr>
              <a:t>6. </a:t>
            </a:r>
            <a:r>
              <a:rPr sz="2800" dirty="0">
                <a:solidFill>
                  <a:srgbClr val="161249"/>
                </a:solidFill>
                <a:latin typeface="VUBOLT+ArialMT"/>
                <a:cs typeface="VUBOLT+ArialMT"/>
              </a:rPr>
              <a:t>Verzend de campagne</a:t>
            </a:r>
          </a:p>
        </p:txBody>
      </p:sp>
      <p:sp>
        <p:nvSpPr>
          <p:cNvPr id="6" name="object 6"/>
          <p:cNvSpPr txBox="1"/>
          <p:nvPr/>
        </p:nvSpPr>
        <p:spPr>
          <a:xfrm>
            <a:off x="1015996" y="5540134"/>
            <a:ext cx="4653727" cy="435371"/>
          </a:xfrm>
          <a:prstGeom prst="rect">
            <a:avLst/>
          </a:prstGeom>
        </p:spPr>
        <p:txBody>
          <a:bodyPr vert="horz" wrap="square" lIns="0" tIns="0" rIns="0" bIns="0" rtlCol="0">
            <a:spAutoFit/>
          </a:bodyPr>
          <a:lstStyle/>
          <a:p>
            <a:pPr marL="0" marR="0">
              <a:lnSpc>
                <a:spcPts val="3128"/>
              </a:lnSpc>
              <a:spcBef>
                <a:spcPts val="0"/>
              </a:spcBef>
              <a:spcAft>
                <a:spcPts val="0"/>
              </a:spcAft>
            </a:pPr>
            <a:r>
              <a:rPr sz="2800" dirty="0">
                <a:solidFill>
                  <a:srgbClr val="D12477"/>
                </a:solidFill>
                <a:latin typeface="VUBOLT+ArialMT"/>
                <a:cs typeface="VUBOLT+ArialMT"/>
              </a:rPr>
              <a:t>7. </a:t>
            </a:r>
            <a:r>
              <a:rPr sz="2800" dirty="0">
                <a:solidFill>
                  <a:srgbClr val="161249"/>
                </a:solidFill>
                <a:latin typeface="VUBOLT+ArialMT"/>
                <a:cs typeface="VUBOLT+ArialMT"/>
              </a:rPr>
              <a:t>Controleer uw prestaties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3824287" y="2652059"/>
            <a:ext cx="4458741" cy="804267"/>
          </a:xfrm>
          <a:prstGeom prst="rect">
            <a:avLst/>
          </a:prstGeom>
        </p:spPr>
        <p:txBody>
          <a:bodyPr vert="horz" wrap="square" lIns="0" tIns="0" rIns="0" bIns="0" rtlCol="0">
            <a:spAutoFit/>
          </a:bodyPr>
          <a:lstStyle/>
          <a:p>
            <a:pPr marL="0" marR="0">
              <a:lnSpc>
                <a:spcPts val="6032"/>
              </a:lnSpc>
              <a:spcBef>
                <a:spcPts val="0"/>
              </a:spcBef>
              <a:spcAft>
                <a:spcPts val="0"/>
              </a:spcAft>
            </a:pPr>
            <a:r>
              <a:rPr sz="5400" b="1" dirty="0">
                <a:solidFill>
                  <a:srgbClr val="FFFFFF"/>
                </a:solidFill>
                <a:latin typeface="KWTTRG+Arial-BoldMT"/>
                <a:cs typeface="KWTTRG+Arial-BoldMT"/>
              </a:rPr>
              <a:t>Opdrachten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20776" y="420859"/>
            <a:ext cx="7855544" cy="461665"/>
          </a:xfrm>
          <a:prstGeom prst="rect">
            <a:avLst/>
          </a:prstGeom>
        </p:spPr>
        <p:txBody>
          <a:bodyPr vert="horz" wrap="square" lIns="0" tIns="0" rIns="0" bIns="0" rtlCol="0">
            <a:spAutoFit/>
          </a:bodyPr>
          <a:lstStyle/>
          <a:p>
            <a:pPr marL="0" marR="0">
              <a:lnSpc>
                <a:spcPts val="3575"/>
              </a:lnSpc>
              <a:spcBef>
                <a:spcPts val="0"/>
              </a:spcBef>
              <a:spcAft>
                <a:spcPts val="0"/>
              </a:spcAft>
            </a:pPr>
            <a:r>
              <a:rPr sz="3200" b="1" dirty="0">
                <a:solidFill>
                  <a:srgbClr val="FFFFFF"/>
                </a:solidFill>
                <a:latin typeface="KWTTRG+Arial-BoldMT"/>
                <a:cs typeface="KWTTRG+Arial-BoldMT"/>
              </a:rPr>
              <a:t>Individuele opdracht / Groepsopdracht</a:t>
            </a:r>
          </a:p>
        </p:txBody>
      </p:sp>
      <p:sp>
        <p:nvSpPr>
          <p:cNvPr id="4" name="object 4"/>
          <p:cNvSpPr txBox="1"/>
          <p:nvPr/>
        </p:nvSpPr>
        <p:spPr>
          <a:xfrm>
            <a:off x="1127125" y="1019083"/>
            <a:ext cx="4559330" cy="252877"/>
          </a:xfrm>
          <a:prstGeom prst="rect">
            <a:avLst/>
          </a:prstGeom>
        </p:spPr>
        <p:txBody>
          <a:bodyPr vert="horz" wrap="square" lIns="0" tIns="0" rIns="0" bIns="0" rtlCol="0">
            <a:spAutoFit/>
          </a:bodyPr>
          <a:lstStyle/>
          <a:p>
            <a:pPr marL="0" marR="0">
              <a:lnSpc>
                <a:spcPts val="1675"/>
              </a:lnSpc>
              <a:spcBef>
                <a:spcPts val="0"/>
              </a:spcBef>
              <a:spcAft>
                <a:spcPts val="0"/>
              </a:spcAft>
            </a:pPr>
            <a:r>
              <a:rPr sz="1500" spc="1325" dirty="0">
                <a:solidFill>
                  <a:srgbClr val="11AA81"/>
                </a:solidFill>
                <a:latin typeface="Times New Roman"/>
                <a:cs typeface="Times New Roman"/>
              </a:rPr>
              <a:t>ꢀ </a:t>
            </a:r>
            <a:r>
              <a:rPr sz="1500" dirty="0">
                <a:solidFill>
                  <a:srgbClr val="FFFFFF"/>
                </a:solidFill>
                <a:latin typeface="VUBOLT+ArialMT"/>
                <a:cs typeface="VUBOLT+ArialMT"/>
              </a:rPr>
              <a:t>Kan individueel gedaan worden of met z'n tweeën of in een groep.</a:t>
            </a:r>
          </a:p>
        </p:txBody>
      </p:sp>
      <p:sp>
        <p:nvSpPr>
          <p:cNvPr id="5" name="object 5"/>
          <p:cNvSpPr txBox="1"/>
          <p:nvPr/>
        </p:nvSpPr>
        <p:spPr>
          <a:xfrm>
            <a:off x="1120775" y="1491523"/>
            <a:ext cx="7428515" cy="250924"/>
          </a:xfrm>
          <a:prstGeom prst="rect">
            <a:avLst/>
          </a:prstGeom>
        </p:spPr>
        <p:txBody>
          <a:bodyPr vert="horz" wrap="square" lIns="0" tIns="0" rIns="0" bIns="0" rtlCol="0">
            <a:spAutoFit/>
          </a:bodyPr>
          <a:lstStyle/>
          <a:p>
            <a:pPr marL="0" marR="0">
              <a:lnSpc>
                <a:spcPts val="1675"/>
              </a:lnSpc>
              <a:spcBef>
                <a:spcPts val="0"/>
              </a:spcBef>
              <a:spcAft>
                <a:spcPts val="0"/>
              </a:spcAft>
            </a:pPr>
            <a:r>
              <a:rPr sz="1500" b="1" dirty="0">
                <a:solidFill>
                  <a:srgbClr val="11AA81"/>
                </a:solidFill>
                <a:latin typeface="KWTTRG+Arial-BoldMT"/>
                <a:cs typeface="KWTTRG+Arial-BoldMT"/>
              </a:rPr>
              <a:t>Maak een plan voor een e-mailmarketingcampagne voor een specifiek bedrijf of product.</a:t>
            </a:r>
          </a:p>
        </p:txBody>
      </p:sp>
      <p:sp>
        <p:nvSpPr>
          <p:cNvPr id="6" name="object 6"/>
          <p:cNvSpPr txBox="1"/>
          <p:nvPr/>
        </p:nvSpPr>
        <p:spPr>
          <a:xfrm>
            <a:off x="1120775" y="1963963"/>
            <a:ext cx="5527956" cy="479524"/>
          </a:xfrm>
          <a:prstGeom prst="rect">
            <a:avLst/>
          </a:prstGeom>
        </p:spPr>
        <p:txBody>
          <a:bodyPr vert="horz" wrap="square" lIns="0" tIns="0" rIns="0" bIns="0" rtlCol="0">
            <a:spAutoFit/>
          </a:bodyPr>
          <a:lstStyle/>
          <a:p>
            <a:pPr marL="0" marR="0">
              <a:lnSpc>
                <a:spcPts val="1675"/>
              </a:lnSpc>
              <a:spcBef>
                <a:spcPts val="0"/>
              </a:spcBef>
              <a:spcAft>
                <a:spcPts val="0"/>
              </a:spcAft>
            </a:pPr>
            <a:r>
              <a:rPr sz="1500" b="1" dirty="0">
                <a:solidFill>
                  <a:srgbClr val="FFFFFF"/>
                </a:solidFill>
                <a:latin typeface="KWTTRG+Arial-BoldMT"/>
                <a:cs typeface="KWTTRG+Arial-BoldMT"/>
              </a:rPr>
              <a:t>Het plan moet ten minste de volgende punten bevatten:</a:t>
            </a:r>
          </a:p>
          <a:p>
            <a:pPr marL="6350" marR="0">
              <a:lnSpc>
                <a:spcPts val="1675"/>
              </a:lnSpc>
              <a:spcBef>
                <a:spcPts val="124"/>
              </a:spcBef>
              <a:spcAft>
                <a:spcPts val="0"/>
              </a:spcAft>
            </a:pPr>
            <a:r>
              <a:rPr sz="1500" dirty="0">
                <a:solidFill>
                  <a:srgbClr val="FFFFFF"/>
                </a:solidFill>
                <a:latin typeface="VUBOLT+ArialMT"/>
                <a:cs typeface="VUBOLT+ArialMT"/>
              </a:rPr>
              <a:t>- Doelstellingen: wat wil je bereiken met de campagne?</a:t>
            </a:r>
          </a:p>
        </p:txBody>
      </p:sp>
      <p:sp>
        <p:nvSpPr>
          <p:cNvPr id="7" name="object 7"/>
          <p:cNvSpPr txBox="1"/>
          <p:nvPr/>
        </p:nvSpPr>
        <p:spPr>
          <a:xfrm>
            <a:off x="1127125" y="2421163"/>
            <a:ext cx="10337806" cy="1165324"/>
          </a:xfrm>
          <a:prstGeom prst="rect">
            <a:avLst/>
          </a:prstGeom>
        </p:spPr>
        <p:txBody>
          <a:bodyPr vert="horz" wrap="square" lIns="0" tIns="0" rIns="0" bIns="0" rtlCol="0">
            <a:spAutoFit/>
          </a:bodyPr>
          <a:lstStyle/>
          <a:p>
            <a:pPr marL="0" marR="0">
              <a:lnSpc>
                <a:spcPts val="1675"/>
              </a:lnSpc>
              <a:spcBef>
                <a:spcPts val="0"/>
              </a:spcBef>
              <a:spcAft>
                <a:spcPts val="0"/>
              </a:spcAft>
            </a:pPr>
            <a:r>
              <a:rPr sz="1500" dirty="0">
                <a:solidFill>
                  <a:srgbClr val="FFFFFF"/>
                </a:solidFill>
                <a:latin typeface="VUBOLT+ArialMT"/>
                <a:cs typeface="VUBOLT+ArialMT"/>
              </a:rPr>
              <a:t>- Doelgroep: wie is de doelgroep van de campagne en wat zijn hun kenmerken?</a:t>
            </a:r>
          </a:p>
          <a:p>
            <a:pPr marL="0" marR="0">
              <a:lnSpc>
                <a:spcPts val="1675"/>
              </a:lnSpc>
              <a:spcBef>
                <a:spcPts val="124"/>
              </a:spcBef>
              <a:spcAft>
                <a:spcPts val="0"/>
              </a:spcAft>
            </a:pPr>
            <a:r>
              <a:rPr sz="1500" dirty="0">
                <a:solidFill>
                  <a:srgbClr val="FFFFFF"/>
                </a:solidFill>
                <a:latin typeface="VUBOLT+ArialMT"/>
                <a:cs typeface="VUBOLT+ArialMT"/>
              </a:rPr>
              <a:t>- Plan: hoe vaak zullen e-mails worden verstuurd? Welke inhoud zullen ze bevatten?</a:t>
            </a:r>
          </a:p>
          <a:p>
            <a:pPr marL="0" marR="0">
              <a:lnSpc>
                <a:spcPts val="1675"/>
              </a:lnSpc>
              <a:spcBef>
                <a:spcPts val="124"/>
              </a:spcBef>
              <a:spcAft>
                <a:spcPts val="0"/>
              </a:spcAft>
            </a:pPr>
            <a:r>
              <a:rPr sz="1500" dirty="0">
                <a:solidFill>
                  <a:srgbClr val="FFFFFF"/>
                </a:solidFill>
                <a:latin typeface="VUBOLT+ArialMT"/>
                <a:cs typeface="VUBOLT+ArialMT"/>
              </a:rPr>
              <a:t>- Metrics: hoe wordt het succes van de campagne gemeten? Welke KPI's worden gebruikt?</a:t>
            </a:r>
          </a:p>
          <a:p>
            <a:pPr marL="0" marR="0">
              <a:lnSpc>
                <a:spcPts val="1675"/>
              </a:lnSpc>
              <a:spcBef>
                <a:spcPts val="124"/>
              </a:spcBef>
              <a:spcAft>
                <a:spcPts val="0"/>
              </a:spcAft>
            </a:pPr>
            <a:r>
              <a:rPr sz="1500" dirty="0">
                <a:solidFill>
                  <a:srgbClr val="FFFFFF"/>
                </a:solidFill>
                <a:latin typeface="VUBOLT+ArialMT"/>
                <a:cs typeface="VUBOLT+ArialMT"/>
              </a:rPr>
              <a:t>- Boodschap: wat voor boodschap/boodschappen stuur je naar de doelgroep? Hoe kan de boodschap/boodschappen</a:t>
            </a:r>
          </a:p>
          <a:p>
            <a:pPr marL="279400" marR="0">
              <a:lnSpc>
                <a:spcPts val="1675"/>
              </a:lnSpc>
              <a:spcBef>
                <a:spcPts val="124"/>
              </a:spcBef>
              <a:spcAft>
                <a:spcPts val="0"/>
              </a:spcAft>
            </a:pPr>
            <a:r>
              <a:rPr sz="1500" dirty="0">
                <a:solidFill>
                  <a:srgbClr val="FFFFFF"/>
                </a:solidFill>
                <a:latin typeface="VUBOLT+ArialMT"/>
                <a:cs typeface="VUBOLT+ArialMT"/>
              </a:rPr>
              <a:t>op hen worden afgestemd?</a:t>
            </a:r>
          </a:p>
        </p:txBody>
      </p:sp>
      <p:sp>
        <p:nvSpPr>
          <p:cNvPr id="8" name="object 8"/>
          <p:cNvSpPr txBox="1"/>
          <p:nvPr/>
        </p:nvSpPr>
        <p:spPr>
          <a:xfrm>
            <a:off x="1120775" y="3653722"/>
            <a:ext cx="10525864" cy="250924"/>
          </a:xfrm>
          <a:prstGeom prst="rect">
            <a:avLst/>
          </a:prstGeom>
        </p:spPr>
        <p:txBody>
          <a:bodyPr vert="horz" wrap="square" lIns="0" tIns="0" rIns="0" bIns="0" rtlCol="0">
            <a:spAutoFit/>
          </a:bodyPr>
          <a:lstStyle/>
          <a:p>
            <a:pPr marL="0" marR="0">
              <a:lnSpc>
                <a:spcPts val="1675"/>
              </a:lnSpc>
              <a:spcBef>
                <a:spcPts val="0"/>
              </a:spcBef>
              <a:spcAft>
                <a:spcPts val="0"/>
              </a:spcAft>
            </a:pPr>
            <a:r>
              <a:rPr sz="1500" b="1" dirty="0">
                <a:solidFill>
                  <a:srgbClr val="11AA81"/>
                </a:solidFill>
                <a:latin typeface="KWTTRG+Arial-BoldMT"/>
                <a:cs typeface="KWTTRG+Arial-BoldMT"/>
              </a:rPr>
              <a:t>Geef een .ppt-presentatie over je inzichten. Vergeet niet je bronnen te vermelden. Presenteer het plan aan de klas.</a:t>
            </a:r>
          </a:p>
        </p:txBody>
      </p:sp>
      <p:sp>
        <p:nvSpPr>
          <p:cNvPr id="9" name="object 9"/>
          <p:cNvSpPr txBox="1"/>
          <p:nvPr/>
        </p:nvSpPr>
        <p:spPr>
          <a:xfrm>
            <a:off x="1127125" y="3912916"/>
            <a:ext cx="1259222" cy="420014"/>
          </a:xfrm>
          <a:prstGeom prst="rect">
            <a:avLst/>
          </a:prstGeom>
        </p:spPr>
        <p:txBody>
          <a:bodyPr vert="horz" wrap="square" lIns="0" tIns="0" rIns="0" bIns="0" rtlCol="0">
            <a:spAutoFit/>
          </a:bodyPr>
          <a:lstStyle/>
          <a:p>
            <a:pPr marL="0" marR="0">
              <a:lnSpc>
                <a:spcPts val="1564"/>
              </a:lnSpc>
              <a:spcBef>
                <a:spcPts val="0"/>
              </a:spcBef>
              <a:spcAft>
                <a:spcPts val="0"/>
              </a:spcAft>
            </a:pPr>
            <a:r>
              <a:rPr sz="1400" b="1" dirty="0">
                <a:solidFill>
                  <a:srgbClr val="11AA81"/>
                </a:solidFill>
                <a:latin typeface="KWTTRG+Arial-BoldMT"/>
                <a:cs typeface="KWTTRG+Arial-BoldMT"/>
              </a:rPr>
              <a:t>Beoordeling:</a:t>
            </a:r>
          </a:p>
          <a:p>
            <a:pPr marL="0" marR="0">
              <a:lnSpc>
                <a:spcPts val="1340"/>
              </a:lnSpc>
              <a:spcBef>
                <a:spcPts val="102"/>
              </a:spcBef>
              <a:spcAft>
                <a:spcPts val="0"/>
              </a:spcAft>
            </a:pPr>
            <a:r>
              <a:rPr sz="1200" b="1" dirty="0">
                <a:solidFill>
                  <a:srgbClr val="11AA81"/>
                </a:solidFill>
                <a:latin typeface="KWTTRG+Arial-BoldMT"/>
                <a:cs typeface="KWTTRG+Arial-BoldMT"/>
              </a:rPr>
              <a:t>Faal</a:t>
            </a:r>
            <a:r>
              <a:rPr sz="1200" dirty="0">
                <a:solidFill>
                  <a:srgbClr val="11AA81"/>
                </a:solidFill>
                <a:latin typeface="VUBOLT+ArialMT"/>
                <a:cs typeface="VUBOLT+ArialMT"/>
              </a:rPr>
              <a:t>:</a:t>
            </a:r>
          </a:p>
        </p:txBody>
      </p:sp>
      <p:sp>
        <p:nvSpPr>
          <p:cNvPr id="10" name="object 10"/>
          <p:cNvSpPr txBox="1"/>
          <p:nvPr/>
        </p:nvSpPr>
        <p:spPr>
          <a:xfrm>
            <a:off x="1127125" y="4314258"/>
            <a:ext cx="10338396" cy="859210"/>
          </a:xfrm>
          <a:prstGeom prst="rect">
            <a:avLst/>
          </a:prstGeom>
        </p:spPr>
        <p:txBody>
          <a:bodyPr vert="horz" wrap="square" lIns="0" tIns="0" rIns="0" bIns="0" rtlCol="0">
            <a:spAutoFit/>
          </a:bodyPr>
          <a:lstStyle/>
          <a:p>
            <a:pPr marL="0" marR="0">
              <a:lnSpc>
                <a:spcPts val="1340"/>
              </a:lnSpc>
              <a:spcBef>
                <a:spcPts val="0"/>
              </a:spcBef>
              <a:spcAft>
                <a:spcPts val="0"/>
              </a:spcAft>
            </a:pPr>
            <a:r>
              <a:rPr sz="1200" dirty="0">
                <a:solidFill>
                  <a:srgbClr val="FFFFFF"/>
                </a:solidFill>
                <a:latin typeface="VUBOLT+ArialMT"/>
                <a:cs typeface="VUBOLT+ArialMT"/>
              </a:rPr>
              <a:t>In het werk ontbreken de meeste vereiste elementen. Het gebruik van bronnen is beperkt. Het werk toont geen begrip van het gebruik van e-mailmarketing.</a:t>
            </a:r>
          </a:p>
          <a:p>
            <a:pPr marL="0" marR="0">
              <a:lnSpc>
                <a:spcPts val="1340"/>
              </a:lnSpc>
              <a:spcBef>
                <a:spcPts val="149"/>
              </a:spcBef>
              <a:spcAft>
                <a:spcPts val="0"/>
              </a:spcAft>
            </a:pPr>
            <a:r>
              <a:rPr sz="1200" b="1" dirty="0">
                <a:solidFill>
                  <a:srgbClr val="11AA81"/>
                </a:solidFill>
                <a:latin typeface="KWTTRG+Arial-BoldMT"/>
                <a:cs typeface="KWTTRG+Arial-BoldMT"/>
              </a:rPr>
              <a:t>Pas</a:t>
            </a:r>
            <a:r>
              <a:rPr sz="1200" dirty="0">
                <a:solidFill>
                  <a:srgbClr val="11AA81"/>
                </a:solidFill>
                <a:latin typeface="VUBOLT+ArialMT"/>
                <a:cs typeface="VUBOLT+ArialMT"/>
              </a:rPr>
              <a:t>:</a:t>
            </a:r>
          </a:p>
          <a:p>
            <a:pPr marL="0" marR="0">
              <a:lnSpc>
                <a:spcPts val="1340"/>
              </a:lnSpc>
              <a:spcBef>
                <a:spcPts val="99"/>
              </a:spcBef>
              <a:spcAft>
                <a:spcPts val="0"/>
              </a:spcAft>
            </a:pPr>
            <a:r>
              <a:rPr sz="1200" dirty="0">
                <a:solidFill>
                  <a:srgbClr val="FFFFFF"/>
                </a:solidFill>
                <a:latin typeface="VUBOLT+ArialMT"/>
                <a:cs typeface="VUBOLT+ArialMT"/>
              </a:rPr>
              <a:t>De groep heeft e-mailmarketing bestudeerd, maar slechts oppervlakkig, en het gebruik van bronnen is beperkt. Ze hebben enig inzicht in de </a:t>
            </a:r>
            <a:r>
              <a:rPr sz="1200" dirty="0" err="1">
                <a:solidFill>
                  <a:srgbClr val="FFFFFF"/>
                </a:solidFill>
                <a:latin typeface="VUBOLT+ArialMT"/>
                <a:cs typeface="VUBOLT+ArialMT"/>
              </a:rPr>
              <a:t>mogelijkheden</a:t>
            </a:r>
            <a:r>
              <a:rPr sz="1200" dirty="0">
                <a:solidFill>
                  <a:srgbClr val="FFFFFF"/>
                </a:solidFill>
                <a:latin typeface="VUBOLT+ArialMT"/>
                <a:cs typeface="VUBOLT+ArialMT"/>
              </a:rPr>
              <a:t> van</a:t>
            </a:r>
            <a:r>
              <a:rPr lang="de-DE" sz="1200" dirty="0">
                <a:solidFill>
                  <a:srgbClr val="FFFFFF"/>
                </a:solidFill>
                <a:latin typeface="VUBOLT+ArialMT"/>
                <a:cs typeface="VUBOLT+ArialMT"/>
              </a:rPr>
              <a:t> </a:t>
            </a:r>
            <a:r>
              <a:rPr sz="1200" dirty="0">
                <a:solidFill>
                  <a:srgbClr val="FFFFFF"/>
                </a:solidFill>
                <a:latin typeface="VUBOLT+ArialMT"/>
                <a:cs typeface="VUBOLT+ArialMT"/>
              </a:rPr>
              <a:t>e-</a:t>
            </a:r>
            <a:r>
              <a:rPr sz="1200" dirty="0" err="1">
                <a:solidFill>
                  <a:srgbClr val="FFFFFF"/>
                </a:solidFill>
                <a:latin typeface="VUBOLT+ArialMT"/>
                <a:cs typeface="VUBOLT+ArialMT"/>
              </a:rPr>
              <a:t>mailmarketing</a:t>
            </a:r>
            <a:r>
              <a:rPr sz="1200" dirty="0">
                <a:solidFill>
                  <a:srgbClr val="FFFFFF"/>
                </a:solidFill>
                <a:latin typeface="VUBOLT+ArialMT"/>
                <a:cs typeface="VUBOLT+ArialMT"/>
              </a:rPr>
              <a:t> gebruiken in marketing.</a:t>
            </a:r>
          </a:p>
        </p:txBody>
      </p:sp>
      <p:sp>
        <p:nvSpPr>
          <p:cNvPr id="11" name="object 11"/>
          <p:cNvSpPr txBox="1"/>
          <p:nvPr/>
        </p:nvSpPr>
        <p:spPr>
          <a:xfrm>
            <a:off x="1120775" y="5262297"/>
            <a:ext cx="1094854" cy="208359"/>
          </a:xfrm>
          <a:prstGeom prst="rect">
            <a:avLst/>
          </a:prstGeom>
        </p:spPr>
        <p:txBody>
          <a:bodyPr vert="horz" wrap="square" lIns="0" tIns="0" rIns="0" bIns="0" rtlCol="0">
            <a:spAutoFit/>
          </a:bodyPr>
          <a:lstStyle/>
          <a:p>
            <a:pPr marL="0" marR="0">
              <a:lnSpc>
                <a:spcPts val="1340"/>
              </a:lnSpc>
              <a:spcBef>
                <a:spcPts val="0"/>
              </a:spcBef>
              <a:spcAft>
                <a:spcPts val="0"/>
              </a:spcAft>
            </a:pPr>
            <a:r>
              <a:rPr sz="1200" b="1" dirty="0">
                <a:solidFill>
                  <a:srgbClr val="11AA81"/>
                </a:solidFill>
                <a:latin typeface="KWTTRG+Arial-BoldMT"/>
                <a:cs typeface="KWTTRG+Arial-BoldMT"/>
              </a:rPr>
              <a:t>Uitstekend</a:t>
            </a:r>
            <a:r>
              <a:rPr sz="1200" dirty="0">
                <a:solidFill>
                  <a:srgbClr val="11AA81"/>
                </a:solidFill>
                <a:latin typeface="VUBOLT+ArialMT"/>
                <a:cs typeface="VUBOLT+ArialMT"/>
              </a:rPr>
              <a:t>:</a:t>
            </a:r>
          </a:p>
        </p:txBody>
      </p:sp>
      <p:sp>
        <p:nvSpPr>
          <p:cNvPr id="12" name="object 12"/>
          <p:cNvSpPr txBox="1"/>
          <p:nvPr/>
        </p:nvSpPr>
        <p:spPr>
          <a:xfrm>
            <a:off x="1120775" y="5470656"/>
            <a:ext cx="10245328" cy="333425"/>
          </a:xfrm>
          <a:prstGeom prst="rect">
            <a:avLst/>
          </a:prstGeom>
        </p:spPr>
        <p:txBody>
          <a:bodyPr vert="horz" wrap="square" lIns="0" tIns="0" rIns="0" bIns="0" rtlCol="0">
            <a:spAutoFit/>
          </a:bodyPr>
          <a:lstStyle/>
          <a:p>
            <a:pPr marL="0" marR="0">
              <a:lnSpc>
                <a:spcPts val="1340"/>
              </a:lnSpc>
              <a:spcBef>
                <a:spcPts val="0"/>
              </a:spcBef>
              <a:spcAft>
                <a:spcPts val="0"/>
              </a:spcAft>
            </a:pPr>
            <a:r>
              <a:rPr sz="1200" dirty="0">
                <a:solidFill>
                  <a:srgbClr val="FFFFFF"/>
                </a:solidFill>
                <a:latin typeface="VUBOLT+ArialMT"/>
                <a:cs typeface="VUBOLT+ArialMT"/>
              </a:rPr>
              <a:t>De groep heeft e-mailmarketing grondig bestudeerd vanuit verschillende invalshoeken. Hun werk toonde een diepgaand begrip van de mogelijkheden van het </a:t>
            </a:r>
            <a:r>
              <a:rPr sz="1200" dirty="0" err="1">
                <a:solidFill>
                  <a:srgbClr val="FFFFFF"/>
                </a:solidFill>
                <a:latin typeface="VUBOLT+ArialMT"/>
                <a:cs typeface="VUBOLT+ArialMT"/>
              </a:rPr>
              <a:t>gebruik</a:t>
            </a:r>
            <a:r>
              <a:rPr sz="1200" dirty="0">
                <a:solidFill>
                  <a:srgbClr val="FFFFFF"/>
                </a:solidFill>
                <a:latin typeface="VUBOLT+ArialMT"/>
                <a:cs typeface="VUBOLT+ArialMT"/>
              </a:rPr>
              <a:t> van</a:t>
            </a:r>
            <a:r>
              <a:rPr lang="de-DE" sz="1200" dirty="0">
                <a:solidFill>
                  <a:srgbClr val="FFFFFF"/>
                </a:solidFill>
                <a:latin typeface="VUBOLT+ArialMT"/>
                <a:cs typeface="VUBOLT+ArialMT"/>
              </a:rPr>
              <a:t> </a:t>
            </a:r>
            <a:r>
              <a:rPr sz="1200" dirty="0">
                <a:solidFill>
                  <a:srgbClr val="FFFFFF"/>
                </a:solidFill>
                <a:latin typeface="VUBOLT+ArialMT"/>
                <a:cs typeface="VUBOLT+ArialMT"/>
              </a:rPr>
              <a:t>e-</a:t>
            </a:r>
            <a:r>
              <a:rPr sz="1200" dirty="0" err="1">
                <a:solidFill>
                  <a:srgbClr val="FFFFFF"/>
                </a:solidFill>
                <a:latin typeface="VUBOLT+ArialMT"/>
                <a:cs typeface="VUBOLT+ArialMT"/>
              </a:rPr>
              <a:t>mailmarketing</a:t>
            </a:r>
            <a:r>
              <a:rPr sz="1200" dirty="0">
                <a:solidFill>
                  <a:srgbClr val="FFFFFF"/>
                </a:solidFill>
                <a:latin typeface="VUBOLT+ArialMT"/>
                <a:cs typeface="VUBOLT+ArialMT"/>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920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929625" y="617088"/>
            <a:ext cx="7470631" cy="628377"/>
          </a:xfrm>
          <a:prstGeom prst="rect">
            <a:avLst/>
          </a:prstGeom>
        </p:spPr>
        <p:txBody>
          <a:bodyPr vert="horz" wrap="square" lIns="0" tIns="0" rIns="0" bIns="0" rtlCol="0">
            <a:spAutoFit/>
          </a:bodyPr>
          <a:lstStyle/>
          <a:p>
            <a:pPr marL="0" marR="0">
              <a:lnSpc>
                <a:spcPts val="4915"/>
              </a:lnSpc>
              <a:spcBef>
                <a:spcPts val="0"/>
              </a:spcBef>
              <a:spcAft>
                <a:spcPts val="0"/>
              </a:spcAft>
            </a:pPr>
            <a:r>
              <a:rPr sz="4400" b="1" dirty="0">
                <a:solidFill>
                  <a:srgbClr val="161249"/>
                </a:solidFill>
                <a:latin typeface="KWTTRG+Arial-BoldMT"/>
                <a:cs typeface="KWTTRG+Arial-BoldMT"/>
              </a:rPr>
              <a:t>Belangrijke kennisgeving</a:t>
            </a:r>
          </a:p>
        </p:txBody>
      </p:sp>
      <p:sp>
        <p:nvSpPr>
          <p:cNvPr id="4" name="object 4"/>
          <p:cNvSpPr txBox="1"/>
          <p:nvPr/>
        </p:nvSpPr>
        <p:spPr>
          <a:xfrm>
            <a:off x="912790" y="1340768"/>
            <a:ext cx="10435479" cy="1628651"/>
          </a:xfrm>
          <a:prstGeom prst="rect">
            <a:avLst/>
          </a:prstGeom>
        </p:spPr>
        <p:txBody>
          <a:bodyPr vert="horz" wrap="square" lIns="0" tIns="0" rIns="0" bIns="0" rtlCol="0">
            <a:spAutoFit/>
          </a:bodyPr>
          <a:lstStyle/>
          <a:p>
            <a:pPr marL="0" marR="0">
              <a:lnSpc>
                <a:spcPts val="2560"/>
              </a:lnSpc>
              <a:spcBef>
                <a:spcPts val="0"/>
              </a:spcBef>
              <a:spcAft>
                <a:spcPts val="0"/>
              </a:spcAft>
            </a:pPr>
            <a:r>
              <a:rPr sz="2300" dirty="0">
                <a:solidFill>
                  <a:srgbClr val="161249"/>
                </a:solidFill>
                <a:latin typeface="VUBOLT+ArialMT"/>
                <a:cs typeface="VUBOLT+ArialMT"/>
              </a:rPr>
              <a:t>Het DEMS-materiaal is gericht op het verbeteren van digitale marketingvaardigheden in het hoger onderwijs,</a:t>
            </a:r>
          </a:p>
          <a:p>
            <a:pPr marL="0" marR="0">
              <a:lnSpc>
                <a:spcPts val="2475"/>
              </a:lnSpc>
              <a:spcBef>
                <a:spcPts val="0"/>
              </a:spcBef>
              <a:spcAft>
                <a:spcPts val="0"/>
              </a:spcAft>
            </a:pPr>
            <a:r>
              <a:rPr sz="2300" dirty="0">
                <a:solidFill>
                  <a:srgbClr val="161249"/>
                </a:solidFill>
                <a:latin typeface="VUBOLT+ArialMT"/>
                <a:cs typeface="VUBOLT+ArialMT"/>
              </a:rPr>
              <a:t>het begrijpen van de essentiële behoeften in organisaties. Je hebt toegang tot</a:t>
            </a:r>
          </a:p>
          <a:p>
            <a:pPr marL="0" marR="0">
              <a:lnSpc>
                <a:spcPts val="2475"/>
              </a:lnSpc>
              <a:spcBef>
                <a:spcPts val="0"/>
              </a:spcBef>
              <a:spcAft>
                <a:spcPts val="0"/>
              </a:spcAft>
            </a:pPr>
            <a:r>
              <a:rPr sz="2300" dirty="0">
                <a:solidFill>
                  <a:srgbClr val="161249"/>
                </a:solidFill>
                <a:latin typeface="VUBOLT+ArialMT"/>
                <a:cs typeface="VUBOLT+ArialMT"/>
              </a:rPr>
              <a:t>uitgebreide diaseries met klassikale activiteiten en opdrachten, </a:t>
            </a:r>
            <a:r>
              <a:rPr sz="2300" dirty="0" err="1">
                <a:solidFill>
                  <a:srgbClr val="161249"/>
                </a:solidFill>
                <a:latin typeface="VUBOLT+ArialMT"/>
                <a:cs typeface="VUBOLT+ArialMT"/>
              </a:rPr>
              <a:t>evenals</a:t>
            </a:r>
            <a:r>
              <a:rPr sz="2300" dirty="0">
                <a:solidFill>
                  <a:srgbClr val="161249"/>
                </a:solidFill>
                <a:latin typeface="VUBOLT+ArialMT"/>
                <a:cs typeface="VUBOLT+ArialMT"/>
              </a:rPr>
              <a:t> </a:t>
            </a:r>
            <a:r>
              <a:rPr sz="2300" dirty="0" err="1">
                <a:solidFill>
                  <a:srgbClr val="161249"/>
                </a:solidFill>
                <a:latin typeface="VUBOLT+ArialMT"/>
                <a:cs typeface="VUBOLT+ArialMT"/>
              </a:rPr>
              <a:t>gedetailleerde</a:t>
            </a:r>
            <a:r>
              <a:rPr lang="de-DE" sz="2300" dirty="0">
                <a:solidFill>
                  <a:srgbClr val="161249"/>
                </a:solidFill>
                <a:latin typeface="VUBOLT+ArialMT"/>
                <a:cs typeface="VUBOLT+ArialMT"/>
              </a:rPr>
              <a:t> </a:t>
            </a:r>
            <a:r>
              <a:rPr sz="2300" dirty="0" err="1">
                <a:solidFill>
                  <a:srgbClr val="161249"/>
                </a:solidFill>
                <a:latin typeface="VUBOLT+ArialMT"/>
                <a:cs typeface="VUBOLT+ArialMT"/>
              </a:rPr>
              <a:t>gebruiksaanwijzing</a:t>
            </a:r>
            <a:r>
              <a:rPr lang="de-DE" sz="2300" dirty="0">
                <a:solidFill>
                  <a:srgbClr val="161249"/>
                </a:solidFill>
                <a:latin typeface="VUBOLT+ArialMT"/>
                <a:cs typeface="VUBOLT+ArialMT"/>
              </a:rPr>
              <a:t>en</a:t>
            </a:r>
            <a:r>
              <a:rPr sz="2300" dirty="0">
                <a:solidFill>
                  <a:srgbClr val="161249"/>
                </a:solidFill>
                <a:latin typeface="VUBOLT+ArialMT"/>
                <a:cs typeface="VUBOLT+ArialMT"/>
              </a:rPr>
              <a:t> </a:t>
            </a:r>
            <a:r>
              <a:rPr sz="2300" dirty="0" err="1">
                <a:solidFill>
                  <a:srgbClr val="161249"/>
                </a:solidFill>
                <a:latin typeface="VUBOLT+ArialMT"/>
                <a:cs typeface="VUBOLT+ArialMT"/>
              </a:rPr>
              <a:t>voor</a:t>
            </a:r>
            <a:r>
              <a:rPr sz="2300" dirty="0">
                <a:solidFill>
                  <a:srgbClr val="161249"/>
                </a:solidFill>
                <a:latin typeface="VUBOLT+ArialMT"/>
                <a:cs typeface="VUBOLT+ArialMT"/>
              </a:rPr>
              <a:t> </a:t>
            </a:r>
            <a:r>
              <a:rPr sz="2300" dirty="0" err="1">
                <a:solidFill>
                  <a:srgbClr val="161249"/>
                </a:solidFill>
                <a:latin typeface="VUBOLT+ArialMT"/>
                <a:cs typeface="VUBOLT+ArialMT"/>
              </a:rPr>
              <a:t>leerkracht</a:t>
            </a:r>
            <a:r>
              <a:rPr lang="de-DE" sz="2300" dirty="0">
                <a:solidFill>
                  <a:srgbClr val="161249"/>
                </a:solidFill>
                <a:latin typeface="VUBOLT+ArialMT"/>
                <a:cs typeface="VUBOLT+ArialMT"/>
              </a:rPr>
              <a:t>en</a:t>
            </a:r>
            <a:r>
              <a:rPr sz="2300" dirty="0">
                <a:solidFill>
                  <a:srgbClr val="161249"/>
                </a:solidFill>
                <a:latin typeface="VUBOLT+ArialMT"/>
                <a:cs typeface="VUBOLT+ArialMT"/>
              </a:rPr>
              <a:t>.</a:t>
            </a:r>
          </a:p>
        </p:txBody>
      </p:sp>
      <p:sp>
        <p:nvSpPr>
          <p:cNvPr id="5" name="object 5"/>
          <p:cNvSpPr txBox="1"/>
          <p:nvPr/>
        </p:nvSpPr>
        <p:spPr>
          <a:xfrm>
            <a:off x="929625" y="3085511"/>
            <a:ext cx="10435478" cy="1667123"/>
          </a:xfrm>
          <a:prstGeom prst="rect">
            <a:avLst/>
          </a:prstGeom>
        </p:spPr>
        <p:txBody>
          <a:bodyPr vert="horz" wrap="square" lIns="0" tIns="0" rIns="0" bIns="0" rtlCol="0">
            <a:spAutoFit/>
          </a:bodyPr>
          <a:lstStyle/>
          <a:p>
            <a:pPr marL="0" marR="0">
              <a:lnSpc>
                <a:spcPts val="2560"/>
              </a:lnSpc>
              <a:spcBef>
                <a:spcPts val="0"/>
              </a:spcBef>
              <a:spcAft>
                <a:spcPts val="0"/>
              </a:spcAft>
            </a:pPr>
            <a:r>
              <a:rPr sz="2300" dirty="0">
                <a:solidFill>
                  <a:srgbClr val="161249"/>
                </a:solidFill>
                <a:latin typeface="VUBOLT+ArialMT"/>
                <a:cs typeface="VUBOLT+ArialMT"/>
              </a:rPr>
              <a:t>Opmerking: Het materiaal bevat inhoud en cijfers die van het internet zijn </a:t>
            </a:r>
            <a:r>
              <a:rPr sz="2300" dirty="0" err="1">
                <a:solidFill>
                  <a:srgbClr val="161249"/>
                </a:solidFill>
                <a:latin typeface="VUBOLT+ArialMT"/>
                <a:cs typeface="VUBOLT+ArialMT"/>
              </a:rPr>
              <a:t>gehaald</a:t>
            </a:r>
            <a:r>
              <a:rPr sz="2300" dirty="0">
                <a:solidFill>
                  <a:srgbClr val="161249"/>
                </a:solidFill>
                <a:latin typeface="VUBOLT+ArialMT"/>
                <a:cs typeface="VUBOLT+ArialMT"/>
              </a:rPr>
              <a:t> </a:t>
            </a:r>
            <a:r>
              <a:rPr sz="2300" dirty="0" err="1">
                <a:solidFill>
                  <a:srgbClr val="161249"/>
                </a:solidFill>
                <a:latin typeface="VUBOLT+ArialMT"/>
                <a:cs typeface="VUBOLT+ArialMT"/>
              </a:rPr>
              <a:t>en</a:t>
            </a:r>
            <a:r>
              <a:rPr lang="de-DE" sz="2300" dirty="0">
                <a:solidFill>
                  <a:srgbClr val="161249"/>
                </a:solidFill>
                <a:latin typeface="VUBOLT+ArialMT"/>
                <a:cs typeface="VUBOLT+ArialMT"/>
              </a:rPr>
              <a:t> </a:t>
            </a:r>
            <a:r>
              <a:rPr sz="2300" dirty="0">
                <a:solidFill>
                  <a:srgbClr val="161249"/>
                </a:solidFill>
                <a:latin typeface="VUBOLT+ArialMT"/>
                <a:cs typeface="VUBOLT+ArialMT"/>
              </a:rPr>
              <a:t>is dus onderhevig aan wijzigingen. De bronnen zijn aangekondigd </a:t>
            </a:r>
            <a:r>
              <a:rPr sz="2300" dirty="0" err="1">
                <a:solidFill>
                  <a:srgbClr val="161249"/>
                </a:solidFill>
                <a:latin typeface="VUBOLT+ArialMT"/>
                <a:cs typeface="VUBOLT+ArialMT"/>
              </a:rPr>
              <a:t>volgens</a:t>
            </a:r>
            <a:r>
              <a:rPr sz="2300" dirty="0">
                <a:solidFill>
                  <a:srgbClr val="161249"/>
                </a:solidFill>
                <a:latin typeface="VUBOLT+ArialMT"/>
                <a:cs typeface="VUBOLT+ArialMT"/>
              </a:rPr>
              <a:t> de</a:t>
            </a:r>
            <a:r>
              <a:rPr lang="de-DE" sz="2300" dirty="0">
                <a:solidFill>
                  <a:srgbClr val="161249"/>
                </a:solidFill>
                <a:latin typeface="VUBOLT+ArialMT"/>
                <a:cs typeface="VUBOLT+ArialMT"/>
              </a:rPr>
              <a:t> </a:t>
            </a:r>
            <a:r>
              <a:rPr sz="2300" dirty="0">
                <a:solidFill>
                  <a:srgbClr val="161249"/>
                </a:solidFill>
                <a:latin typeface="VUBOLT+ArialMT"/>
                <a:cs typeface="VUBOLT+ArialMT"/>
              </a:rPr>
              <a:t>regels van fair use. De verantwoordelijkheid van de uitgever is beperkt tot de </a:t>
            </a:r>
            <a:r>
              <a:rPr sz="2300" dirty="0" err="1">
                <a:solidFill>
                  <a:srgbClr val="161249"/>
                </a:solidFill>
                <a:latin typeface="VUBOLT+ArialMT"/>
                <a:cs typeface="VUBOLT+ArialMT"/>
              </a:rPr>
              <a:t>originele</a:t>
            </a:r>
            <a:r>
              <a:rPr lang="de-DE" sz="2300" dirty="0">
                <a:solidFill>
                  <a:srgbClr val="161249"/>
                </a:solidFill>
                <a:latin typeface="VUBOLT+ArialMT"/>
                <a:cs typeface="VUBOLT+ArialMT"/>
              </a:rPr>
              <a:t> </a:t>
            </a:r>
            <a:r>
              <a:rPr sz="2300" dirty="0" err="1">
                <a:solidFill>
                  <a:srgbClr val="161249"/>
                </a:solidFill>
                <a:latin typeface="VUBOLT+ArialMT"/>
                <a:cs typeface="VUBOLT+ArialMT"/>
              </a:rPr>
              <a:t>materiaal</a:t>
            </a:r>
            <a:r>
              <a:rPr sz="2300" dirty="0">
                <a:solidFill>
                  <a:srgbClr val="161249"/>
                </a:solidFill>
                <a:latin typeface="VUBOLT+ArialMT"/>
                <a:cs typeface="VUBOLT+ArialMT"/>
              </a:rPr>
              <a:t> opgeslagen op www.dems.pro. Al het materiaal is geproduceerd voor open gebruik </a:t>
            </a:r>
            <a:r>
              <a:rPr sz="2300" dirty="0" err="1">
                <a:solidFill>
                  <a:srgbClr val="161249"/>
                </a:solidFill>
                <a:latin typeface="VUBOLT+ArialMT"/>
                <a:cs typeface="VUBOLT+ArialMT"/>
              </a:rPr>
              <a:t>en</a:t>
            </a:r>
            <a:r>
              <a:rPr sz="2300" dirty="0">
                <a:solidFill>
                  <a:srgbClr val="161249"/>
                </a:solidFill>
                <a:latin typeface="VUBOLT+ArialMT"/>
                <a:cs typeface="VUBOLT+ArialMT"/>
              </a:rPr>
              <a:t> co-</a:t>
            </a:r>
            <a:r>
              <a:rPr sz="2300" dirty="0" err="1">
                <a:solidFill>
                  <a:srgbClr val="161249"/>
                </a:solidFill>
                <a:latin typeface="VUBOLT+ArialMT"/>
                <a:cs typeface="VUBOLT+ArialMT"/>
              </a:rPr>
              <a:t>gefinancierd</a:t>
            </a:r>
            <a:r>
              <a:rPr sz="2300" dirty="0">
                <a:solidFill>
                  <a:srgbClr val="161249"/>
                </a:solidFill>
                <a:latin typeface="VUBOLT+ArialMT"/>
                <a:cs typeface="VUBOLT+ArialMT"/>
              </a:rPr>
              <a:t> door Erasmus +.</a:t>
            </a:r>
          </a:p>
        </p:txBody>
      </p:sp>
    </p:spTree>
  </p:cSld>
  <p:clrMapOvr>
    <a:masterClrMapping/>
  </p:clrMapOvr>
</p:sld>
</file>

<file path=ppt/theme/theme1.xml><?xml version="1.0" encoding="utf-8"?>
<a:theme xmlns:a="http://schemas.openxmlformats.org/drawingml/2006/main" name="Theme Office">
  <a:themeElements>
    <a:clrScheme name="Standard">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andard">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tand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2583</Words>
  <Application>Microsoft Office PowerPoint</Application>
  <PresentationFormat>Breedbeeld</PresentationFormat>
  <Paragraphs>197</Paragraphs>
  <Slides>23</Slides>
  <Notes>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23</vt:i4>
      </vt:variant>
    </vt:vector>
  </HeadingPairs>
  <TitlesOfParts>
    <vt:vector size="29" baseType="lpstr">
      <vt:lpstr>Calibri</vt:lpstr>
      <vt:lpstr>Arial</vt:lpstr>
      <vt:lpstr>KWTTRG+Arial-BoldMT</vt:lpstr>
      <vt:lpstr>VUBOLT+ArialMT</vt:lpstr>
      <vt:lpstr>Times New Roman</vt:lpstr>
      <vt:lpstr>Theme Office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PowerPoint</dc:title>
  <dc:creator>Isabeau</dc:creator>
  <cp:keywords>, docId:4270CDA116FE79BBA081D67ABAE93905</cp:keywords>
  <cp:lastModifiedBy>Isabeau Bywater</cp:lastModifiedBy>
  <cp:revision>2</cp:revision>
  <dcterms:modified xsi:type="dcterms:W3CDTF">2023-11-19T10:45:39Z</dcterms:modified>
</cp:coreProperties>
</file>